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308" r:id="rId4"/>
    <p:sldId id="312" r:id="rId5"/>
    <p:sldId id="310" r:id="rId6"/>
    <p:sldId id="311" r:id="rId7"/>
    <p:sldId id="313" r:id="rId8"/>
    <p:sldId id="314" r:id="rId9"/>
    <p:sldId id="315" r:id="rId10"/>
    <p:sldId id="317" r:id="rId11"/>
    <p:sldId id="318" r:id="rId12"/>
    <p:sldId id="322" r:id="rId13"/>
    <p:sldId id="319" r:id="rId14"/>
    <p:sldId id="320" r:id="rId15"/>
    <p:sldId id="321" r:id="rId16"/>
    <p:sldId id="323" r:id="rId17"/>
    <p:sldId id="324" r:id="rId18"/>
    <p:sldId id="325" r:id="rId19"/>
    <p:sldId id="261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366" autoAdjust="0"/>
  </p:normalViewPr>
  <p:slideViewPr>
    <p:cSldViewPr>
      <p:cViewPr>
        <p:scale>
          <a:sx n="75" d="100"/>
          <a:sy n="75" d="100"/>
        </p:scale>
        <p:origin x="2898" y="984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HTTP Protocol Intro &amp; Practice </a:t>
            </a:r>
            <a:r>
              <a:rPr lang="en-US" altLang="ko-KR" sz="3600" dirty="0" smtClean="0">
                <a:solidFill>
                  <a:schemeClr val="tx1"/>
                </a:solidFill>
              </a:rPr>
              <a:t>#2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2019.03.29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xmlns="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36" y="1564316"/>
            <a:ext cx="4695825" cy="48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7036"/>
          <a:stretch/>
        </p:blipFill>
        <p:spPr>
          <a:xfrm>
            <a:off x="1392025" y="1628801"/>
            <a:ext cx="70646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49" y="1455589"/>
            <a:ext cx="5321400" cy="48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89" y="1556792"/>
            <a:ext cx="6064920" cy="43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77" y="1376772"/>
            <a:ext cx="4537846" cy="50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6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42" y="1700808"/>
            <a:ext cx="4595813" cy="43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9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42" y="1700808"/>
            <a:ext cx="4595813" cy="43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42" y="1700808"/>
            <a:ext cx="4595813" cy="43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구축</a:t>
            </a:r>
            <a:endParaRPr lang="en-US" altLang="ko-KR" sz="105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8" y="1662212"/>
            <a:ext cx="4595813" cy="43569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52" y="1858301"/>
            <a:ext cx="4883148" cy="39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Article </a:t>
            </a:r>
            <a:r>
              <a:rPr lang="en-US" altLang="ko-KR" dirty="0" err="1" smtClean="0"/>
              <a:t>Crawlering</a:t>
            </a:r>
            <a:endParaRPr lang="en-US" altLang="ko-KR" dirty="0" smtClean="0"/>
          </a:p>
          <a:p>
            <a:r>
              <a:rPr lang="en-US" altLang="ko-KR" dirty="0" smtClean="0"/>
              <a:t>Application Web Server Concept Intro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News Article </a:t>
            </a:r>
            <a:r>
              <a:rPr lang="en-US" altLang="ko-KR" dirty="0" err="1"/>
              <a:t>Crawlering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err="1" smtClean="0"/>
              <a:t>Article_parse</a:t>
            </a:r>
            <a:r>
              <a:rPr lang="en-US" altLang="ko-KR" dirty="0" smtClean="0"/>
              <a:t>: Korean Times </a:t>
            </a:r>
            <a:r>
              <a:rPr lang="en-US" altLang="ko-KR" dirty="0" smtClean="0"/>
              <a:t>Parsing</a:t>
            </a:r>
          </a:p>
          <a:p>
            <a:pPr lvl="1">
              <a:buClrTx/>
            </a:pPr>
            <a:r>
              <a:rPr lang="en-US" altLang="ko-KR" dirty="0" smtClean="0"/>
              <a:t>Article: </a:t>
            </a:r>
            <a:r>
              <a:rPr lang="ko-KR" altLang="en-US" dirty="0" smtClean="0"/>
              <a:t>기사 별로 저장하기 위한 </a:t>
            </a:r>
            <a:r>
              <a:rPr lang="ko-KR" altLang="en-US" dirty="0" err="1" smtClean="0"/>
              <a:t>객채</a:t>
            </a: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2636912"/>
            <a:ext cx="5848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News Article </a:t>
            </a:r>
            <a:r>
              <a:rPr lang="en-US" altLang="ko-KR" dirty="0" err="1"/>
              <a:t>Crawlering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Article</a:t>
            </a:r>
          </a:p>
          <a:p>
            <a:pPr lvl="1">
              <a:buClrTx/>
            </a:pPr>
            <a:r>
              <a:rPr lang="ko-KR" altLang="en-US" dirty="0" err="1" smtClean="0"/>
              <a:t>크롤링한</a:t>
            </a:r>
            <a:r>
              <a:rPr lang="ko-KR" altLang="en-US" dirty="0" smtClean="0"/>
              <a:t> 뉴스기사를 </a:t>
            </a:r>
            <a:r>
              <a:rPr lang="ko-KR" altLang="en-US" dirty="0" err="1" smtClean="0"/>
              <a:t>객채화</a:t>
            </a:r>
            <a:r>
              <a:rPr lang="ko-KR" altLang="en-US" dirty="0" smtClean="0"/>
              <a:t> 하여 저장하기 위한 클래스</a:t>
            </a:r>
            <a:endParaRPr lang="en-US" altLang="ko-KR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08920"/>
            <a:ext cx="5629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News Article </a:t>
            </a:r>
            <a:r>
              <a:rPr lang="en-US" altLang="ko-KR" dirty="0" err="1"/>
              <a:t>Crawlering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Article_parse</a:t>
            </a:r>
            <a:endParaRPr lang="en-US" altLang="ko-KR" sz="1100" dirty="0"/>
          </a:p>
          <a:p>
            <a:pPr lvl="1">
              <a:buClrTx/>
            </a:pPr>
            <a:r>
              <a:rPr lang="en-US" altLang="ko-KR" dirty="0" err="1" smtClean="0"/>
              <a:t>parsing_article</a:t>
            </a:r>
            <a:endParaRPr lang="en-US" altLang="ko-KR" dirty="0"/>
          </a:p>
          <a:p>
            <a:pPr lvl="2">
              <a:buClrTx/>
            </a:pPr>
            <a:r>
              <a:rPr lang="en-US" altLang="ko-KR" dirty="0" smtClean="0"/>
              <a:t>Korean Times Economy Section </a:t>
            </a:r>
            <a:r>
              <a:rPr lang="ko-KR" altLang="en-US" dirty="0" smtClean="0"/>
              <a:t>메인 페이지에서 뉴스 리스트에 있는 기사들 수집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 smtClean="0"/>
              <a:t>뉴스 </a:t>
            </a:r>
            <a:r>
              <a:rPr lang="en-US" altLang="ko-KR" dirty="0" smtClean="0"/>
              <a:t>Title, URL(</a:t>
            </a:r>
            <a:r>
              <a:rPr lang="ko-KR" altLang="en-US" dirty="0" smtClean="0"/>
              <a:t>본문의 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해당 페이지에서 바로 수집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 smtClean="0"/>
              <a:t>뉴스 기사 본문</a:t>
            </a:r>
            <a:r>
              <a:rPr lang="en-US" altLang="ko-KR" dirty="0" smtClean="0"/>
              <a:t>(Body) </a:t>
            </a:r>
            <a:r>
              <a:rPr lang="ko-KR" altLang="en-US" dirty="0" smtClean="0"/>
              <a:t>내용은 수집한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매개변수로 하여 본문을 수집하는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따로 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뒷장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43" y="3753037"/>
            <a:ext cx="5327010" cy="259228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29045" y="3573016"/>
            <a:ext cx="3207451" cy="3057797"/>
            <a:chOff x="143170" y="2780927"/>
            <a:chExt cx="3207451" cy="30577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170" y="2780927"/>
              <a:ext cx="3207451" cy="305779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352600" y="2996952"/>
              <a:ext cx="1944216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20552" y="3861048"/>
              <a:ext cx="23762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54872" y="4653136"/>
              <a:ext cx="23762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54872" y="5245930"/>
              <a:ext cx="2269936" cy="415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22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News Article </a:t>
            </a:r>
            <a:r>
              <a:rPr lang="en-US" altLang="ko-KR" dirty="0" err="1"/>
              <a:t>Crawlering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Article_parse</a:t>
            </a:r>
            <a:endParaRPr lang="en-US" altLang="ko-KR" sz="700" dirty="0"/>
          </a:p>
          <a:p>
            <a:pPr lvl="1">
              <a:buClrTx/>
            </a:pPr>
            <a:r>
              <a:rPr lang="en-US" altLang="ko-KR" dirty="0" err="1" smtClean="0"/>
              <a:t>Parsing_body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매개변수로 받은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신문기사 내용 수집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44" y="2924944"/>
            <a:ext cx="4867275" cy="2181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2348880"/>
            <a:ext cx="2965514" cy="375977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72480" y="4498900"/>
            <a:ext cx="3240360" cy="1738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8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News Article </a:t>
            </a:r>
            <a:r>
              <a:rPr lang="en-US" altLang="ko-KR" dirty="0" err="1"/>
              <a:t>Crawlering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Article_parse</a:t>
            </a:r>
            <a:endParaRPr lang="en-US" altLang="ko-KR" sz="1100" dirty="0" smtClean="0"/>
          </a:p>
          <a:p>
            <a:pPr lvl="1">
              <a:buClrTx/>
            </a:pPr>
            <a:r>
              <a:rPr lang="en-US" altLang="ko-KR" dirty="0" smtClean="0"/>
              <a:t>main</a:t>
            </a:r>
          </a:p>
          <a:p>
            <a:pPr lvl="2">
              <a:buClrTx/>
            </a:pPr>
            <a:r>
              <a:rPr lang="ko-KR" altLang="en-US" dirty="0" smtClean="0"/>
              <a:t>실행</a:t>
            </a:r>
            <a:r>
              <a:rPr lang="en-US" altLang="ko-KR" dirty="0" smtClean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37" y="2478298"/>
            <a:ext cx="5953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4"/>
          <p:cNvSpPr txBox="1">
            <a:spLocks/>
          </p:cNvSpPr>
          <p:nvPr/>
        </p:nvSpPr>
        <p:spPr>
          <a:xfrm>
            <a:off x="144000" y="908720"/>
            <a:ext cx="96012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altLang="ko-KR" sz="1600" dirty="0" smtClean="0"/>
              <a:t>HTTP(</a:t>
            </a:r>
            <a:r>
              <a:rPr lang="en-US" altLang="ko-KR" sz="1600" dirty="0" err="1" smtClean="0"/>
              <a:t>HyperText</a:t>
            </a:r>
            <a:r>
              <a:rPr lang="en-US" altLang="ko-KR" sz="1600" dirty="0" smtClean="0"/>
              <a:t> Transfer Protocol)</a:t>
            </a:r>
          </a:p>
          <a:p>
            <a:pPr lvl="1">
              <a:buClrTx/>
            </a:pPr>
            <a:r>
              <a:rPr lang="en-US" altLang="ko-KR" sz="1400" dirty="0" smtClean="0"/>
              <a:t>HTTP </a:t>
            </a:r>
            <a:r>
              <a:rPr lang="ko-KR" altLang="en-US" sz="1400" dirty="0" smtClean="0"/>
              <a:t>서버의 구조</a:t>
            </a:r>
            <a:endParaRPr lang="en-US" altLang="ko-KR" sz="1400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sz="1100" dirty="0" smtClean="0"/>
              <a:t>정적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서버</a:t>
            </a:r>
            <a:endParaRPr lang="en-US" altLang="ko-KR" sz="1100" dirty="0" smtClean="0"/>
          </a:p>
          <a:p>
            <a:pPr marL="1355725" lvl="3" indent="-457200">
              <a:buClrTx/>
            </a:pPr>
            <a:r>
              <a:rPr lang="ko-KR" altLang="en-US" sz="1000" dirty="0" smtClean="0"/>
              <a:t>미리 저장된 파일을 그대로 전달되는 웹 서버</a:t>
            </a:r>
            <a:endParaRPr lang="en-US" altLang="ko-KR" sz="1000" dirty="0" smtClean="0"/>
          </a:p>
          <a:p>
            <a:pPr marL="1355725" lvl="3" indent="-457200">
              <a:buClrTx/>
            </a:pPr>
            <a:r>
              <a:rPr lang="ko-KR" altLang="en-US" sz="1000" dirty="0" smtClean="0"/>
              <a:t>서버는 사용자 요청에 해당하는 저장된 </a:t>
            </a:r>
            <a:r>
              <a:rPr lang="ko-KR" altLang="en-US" sz="1000" dirty="0" err="1" smtClean="0"/>
              <a:t>웹페이지를</a:t>
            </a:r>
            <a:r>
              <a:rPr lang="ko-KR" altLang="en-US" sz="1000" dirty="0" smtClean="0"/>
              <a:t> 보냄</a:t>
            </a:r>
            <a:endParaRPr lang="en-US" altLang="ko-KR" sz="1000" dirty="0" smtClean="0"/>
          </a:p>
          <a:p>
            <a:pPr marL="1355725" lvl="3" indent="-457200">
              <a:buClrTx/>
            </a:pPr>
            <a:r>
              <a:rPr lang="ko-KR" altLang="en-US" sz="1000" dirty="0" smtClean="0"/>
              <a:t>사용자는 서버에 저장된 데이터가 변경되지 않는 한 고정된 웹 페이지를 보게 됨</a:t>
            </a:r>
            <a:endParaRPr lang="en-US" altLang="ko-KR" sz="1050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sz="1100" dirty="0" smtClean="0"/>
              <a:t>동적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서버</a:t>
            </a:r>
            <a:endParaRPr lang="en-US" altLang="ko-KR" sz="11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000" dirty="0" smtClean="0"/>
              <a:t>서버는 사용자의 요청을 해석하여 데이터를 가공한 후 생성되는 웹 페이지를 전송</a:t>
            </a:r>
            <a:endParaRPr lang="en-US" altLang="ko-KR" sz="10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000" dirty="0" smtClean="0"/>
              <a:t>데이터 가공은 웹 </a:t>
            </a:r>
            <a:r>
              <a:rPr lang="ko-KR" altLang="en-US" sz="1000" dirty="0" err="1" smtClean="0"/>
              <a:t>스트립트</a:t>
            </a:r>
            <a:r>
              <a:rPr lang="ko-KR" altLang="en-US" sz="1000" dirty="0" smtClean="0"/>
              <a:t> 언어</a:t>
            </a:r>
            <a:r>
              <a:rPr lang="en-US" altLang="ko-KR" sz="1000" dirty="0" smtClean="0"/>
              <a:t>(java script, </a:t>
            </a:r>
            <a:r>
              <a:rPr lang="en-US" altLang="ko-KR" sz="1000" dirty="0" err="1" smtClean="0"/>
              <a:t>php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jsp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통해 이루어짐</a:t>
            </a:r>
            <a:endParaRPr lang="en-US" altLang="ko-KR" sz="10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000" dirty="0" smtClean="0"/>
              <a:t>클라이언트는 상황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요청 등에 따라 달라지는 웹 페이지를 </a:t>
            </a:r>
            <a:r>
              <a:rPr lang="ko-KR" altLang="en-US" sz="1000" dirty="0" err="1" smtClean="0"/>
              <a:t>회신받음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361950" lvl="1" indent="0">
              <a:buClrTx/>
              <a:buFont typeface="함초롬돋움" panose="020B0504000101010101" pitchFamily="50" charset="-127"/>
              <a:buNone/>
            </a:pPr>
            <a:endParaRPr lang="en-US" altLang="ko-KR" dirty="0" smtClean="0"/>
          </a:p>
          <a:p>
            <a:pPr lvl="1">
              <a:buClrTx/>
            </a:pPr>
            <a:endParaRPr lang="en-US" altLang="ko-KR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30" name="내용 개체 틀 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32" y="3472008"/>
            <a:ext cx="3859094" cy="260222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762830" cy="553998"/>
          </a:xfrm>
        </p:spPr>
        <p:txBody>
          <a:bodyPr/>
          <a:lstStyle/>
          <a:p>
            <a:r>
              <a:rPr lang="en-US" altLang="ko-KR" dirty="0" smtClean="0"/>
              <a:t>Application </a:t>
            </a:r>
            <a:r>
              <a:rPr lang="en-US" altLang="ko-KR" dirty="0"/>
              <a:t>Web Server Concept </a:t>
            </a:r>
            <a:r>
              <a:rPr lang="en-US" altLang="ko-KR" dirty="0" smtClean="0"/>
              <a:t>Intro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3436944"/>
            <a:ext cx="2864622" cy="289343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13344" y="622514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정적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서버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847530" y="6133310"/>
            <a:ext cx="2894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동적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서버 </a:t>
            </a:r>
            <a:r>
              <a:rPr lang="en-US" altLang="ko-KR" sz="1100" dirty="0" smtClean="0"/>
              <a:t>– Application Web Server&gt;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795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790234"/>
          </a:xfrm>
        </p:spPr>
        <p:txBody>
          <a:bodyPr/>
          <a:lstStyle/>
          <a:p>
            <a:r>
              <a:rPr lang="en-US" altLang="ko-KR" dirty="0"/>
              <a:t>Application Web Server Concept Intro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sz="2400" dirty="0" err="1"/>
              <a:t>비트나미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Bitnami</a:t>
            </a:r>
            <a:r>
              <a:rPr lang="en-US" altLang="ko-KR" sz="2400" dirty="0"/>
              <a:t> WAMP)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및 웹 어플리케이션 </a:t>
            </a:r>
            <a:r>
              <a:rPr lang="ko-KR" altLang="en-US" sz="2400" dirty="0"/>
              <a:t>서버 </a:t>
            </a:r>
            <a:r>
              <a:rPr lang="ko-KR" altLang="en-US" sz="2400" dirty="0" smtClean="0"/>
              <a:t>구축</a:t>
            </a:r>
            <a:endParaRPr lang="en-US" altLang="ko-KR" sz="2400" dirty="0" smtClean="0"/>
          </a:p>
          <a:p>
            <a:pPr lvl="1">
              <a:buClrTx/>
            </a:pPr>
            <a:r>
              <a:rPr lang="en-US" altLang="ko-KR" sz="2000" dirty="0" smtClean="0"/>
              <a:t>WAMP: </a:t>
            </a:r>
            <a:r>
              <a:rPr lang="en-US" altLang="ko-KR" sz="2000" dirty="0" smtClean="0"/>
              <a:t>Window, Apache HTTP Server, MySQL, PHP</a:t>
            </a:r>
            <a:r>
              <a:rPr lang="ko-KR" altLang="en-US" sz="2000" dirty="0" smtClean="0"/>
              <a:t>를 줄여서 하는 말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20" y="1938302"/>
            <a:ext cx="5481658" cy="42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9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70931</TotalTime>
  <Words>409</Words>
  <Application>Microsoft Office PowerPoint</Application>
  <PresentationFormat>A4 용지(210x297mm)</PresentationFormat>
  <Paragraphs>83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4496</cp:revision>
  <dcterms:created xsi:type="dcterms:W3CDTF">2014-05-15T02:02:05Z</dcterms:created>
  <dcterms:modified xsi:type="dcterms:W3CDTF">2019-04-05T03:18:23Z</dcterms:modified>
</cp:coreProperties>
</file>