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720" r:id="rId1"/>
  </p:sldMasterIdLst>
  <p:notesMasterIdLst>
    <p:notesMasterId r:id="rId44"/>
  </p:notesMasterIdLst>
  <p:handoutMasterIdLst>
    <p:handoutMasterId r:id="rId45"/>
  </p:handoutMasterIdLst>
  <p:sldIdLst>
    <p:sldId id="256" r:id="rId2"/>
    <p:sldId id="305" r:id="rId3"/>
    <p:sldId id="306" r:id="rId4"/>
    <p:sldId id="345" r:id="rId5"/>
    <p:sldId id="307" r:id="rId6"/>
    <p:sldId id="346" r:id="rId7"/>
    <p:sldId id="308" r:id="rId8"/>
    <p:sldId id="309" r:id="rId9"/>
    <p:sldId id="310" r:id="rId10"/>
    <p:sldId id="311" r:id="rId11"/>
    <p:sldId id="312" r:id="rId12"/>
    <p:sldId id="314" r:id="rId13"/>
    <p:sldId id="315" r:id="rId14"/>
    <p:sldId id="317" r:id="rId15"/>
    <p:sldId id="318" r:id="rId16"/>
    <p:sldId id="319" r:id="rId17"/>
    <p:sldId id="320" r:id="rId18"/>
    <p:sldId id="321" r:id="rId19"/>
    <p:sldId id="324" r:id="rId20"/>
    <p:sldId id="325" r:id="rId21"/>
    <p:sldId id="347" r:id="rId22"/>
    <p:sldId id="328" r:id="rId23"/>
    <p:sldId id="348" r:id="rId24"/>
    <p:sldId id="329" r:id="rId25"/>
    <p:sldId id="330" r:id="rId26"/>
    <p:sldId id="331" r:id="rId27"/>
    <p:sldId id="332" r:id="rId28"/>
    <p:sldId id="349" r:id="rId29"/>
    <p:sldId id="350" r:id="rId30"/>
    <p:sldId id="351" r:id="rId31"/>
    <p:sldId id="333" r:id="rId32"/>
    <p:sldId id="334" r:id="rId33"/>
    <p:sldId id="335" r:id="rId34"/>
    <p:sldId id="336" r:id="rId35"/>
    <p:sldId id="337" r:id="rId36"/>
    <p:sldId id="338" r:id="rId37"/>
    <p:sldId id="339" r:id="rId38"/>
    <p:sldId id="340" r:id="rId39"/>
    <p:sldId id="341" r:id="rId40"/>
    <p:sldId id="342" r:id="rId41"/>
    <p:sldId id="343" r:id="rId42"/>
    <p:sldId id="344" r:id="rId43"/>
  </p:sldIdLst>
  <p:sldSz cx="9144000" cy="6858000" type="screen4x3"/>
  <p:notesSz cx="6669088" cy="992822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한컴돋움" pitchFamily="18" charset="2"/>
        <a:cs typeface="한컴돋움" pitchFamily="18" charset="2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한컴돋움" pitchFamily="18" charset="2"/>
        <a:cs typeface="한컴돋움" pitchFamily="18" charset="2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한컴돋움" pitchFamily="18" charset="2"/>
        <a:cs typeface="한컴돋움" pitchFamily="18" charset="2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한컴돋움" pitchFamily="18" charset="2"/>
        <a:cs typeface="한컴돋움" pitchFamily="18" charset="2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한컴돋움" pitchFamily="18" charset="2"/>
        <a:cs typeface="한컴돋움" pitchFamily="18" charset="2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 pitchFamily="18" charset="0"/>
        <a:ea typeface="한컴돋움" pitchFamily="18" charset="2"/>
        <a:cs typeface="한컴돋움" pitchFamily="18" charset="2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 pitchFamily="18" charset="0"/>
        <a:ea typeface="한컴돋움" pitchFamily="18" charset="2"/>
        <a:cs typeface="한컴돋움" pitchFamily="18" charset="2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 pitchFamily="18" charset="0"/>
        <a:ea typeface="한컴돋움" pitchFamily="18" charset="2"/>
        <a:cs typeface="한컴돋움" pitchFamily="18" charset="2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 pitchFamily="18" charset="0"/>
        <a:ea typeface="한컴돋움" pitchFamily="18" charset="2"/>
        <a:cs typeface="한컴돋움" pitchFamily="18" charset="2"/>
      </a:defRPr>
    </a:lvl9pPr>
  </p:defaultTextStyle>
  <p:extLst>
    <p:ext uri="{EFAFB233-063F-42B5-8137-9DF3F51BA10A}">
      <p15:sldGuideLst xmlns:p15="http://schemas.microsoft.com/office/powerpoint/2012/main">
        <p15:guide id="1" orient="horz" pos="2069">
          <p15:clr>
            <a:srgbClr val="A4A3A4"/>
          </p15:clr>
        </p15:guide>
        <p15:guide id="2" orient="horz" pos="1014">
          <p15:clr>
            <a:srgbClr val="A4A3A4"/>
          </p15:clr>
        </p15:guide>
        <p15:guide id="3" orient="horz" pos="3866">
          <p15:clr>
            <a:srgbClr val="A4A3A4"/>
          </p15:clr>
        </p15:guide>
        <p15:guide id="4" pos="2880">
          <p15:clr>
            <a:srgbClr val="A4A3A4"/>
          </p15:clr>
        </p15:guide>
        <p15:guide id="5" pos="295">
          <p15:clr>
            <a:srgbClr val="A4A3A4"/>
          </p15:clr>
        </p15:guide>
        <p15:guide id="6" pos="548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0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AHA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00"/>
    <a:srgbClr val="0000FF"/>
    <a:srgbClr val="996633"/>
    <a:srgbClr val="6699FF"/>
    <a:srgbClr val="009900"/>
    <a:srgbClr val="3333CC"/>
    <a:srgbClr val="006600"/>
    <a:srgbClr val="1482AC"/>
    <a:srgbClr val="00CC00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81" autoAdjust="0"/>
    <p:restoredTop sz="94660"/>
  </p:normalViewPr>
  <p:slideViewPr>
    <p:cSldViewPr showGuides="1">
      <p:cViewPr varScale="1">
        <p:scale>
          <a:sx n="115" d="100"/>
          <a:sy n="115" d="100"/>
        </p:scale>
        <p:origin x="1752" y="108"/>
      </p:cViewPr>
      <p:guideLst>
        <p:guide orient="horz" pos="2069"/>
        <p:guide orient="horz" pos="1014"/>
        <p:guide orient="horz" pos="3866"/>
        <p:guide pos="2880"/>
        <p:guide pos="295"/>
        <p:guide pos="5482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1" d="100"/>
          <a:sy n="81" d="100"/>
        </p:scale>
        <p:origin x="4026" y="96"/>
      </p:cViewPr>
      <p:guideLst>
        <p:guide orient="horz" pos="3127"/>
        <p:guide pos="210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2" tIns="45711" rIns="91422" bIns="45711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6663" y="0"/>
            <a:ext cx="2890837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2" tIns="45711" rIns="91422" bIns="45711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fld id="{736D299F-CBDB-4289-A562-B60FCC487EF4}" type="datetime1">
              <a:rPr lang="ko-KR" altLang="en-US" smtClean="0"/>
              <a:t>2019-05-10</a:t>
            </a:fld>
            <a:endParaRPr lang="ko-KR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89083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2" tIns="45711" rIns="91422" bIns="45711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endParaRPr lang="ko-KR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6663" y="9429750"/>
            <a:ext cx="2890837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2" tIns="45711" rIns="91422" bIns="45711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fld id="{E34A3FEF-DA45-4D91-AEA1-E0911D06604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569055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2" tIns="45711" rIns="91422" bIns="45711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6663" y="0"/>
            <a:ext cx="2890837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2" tIns="45711" rIns="91422" bIns="45711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fld id="{DFF7F94A-AADD-44FC-8DA1-E439282F2E11}" type="datetime1">
              <a:rPr lang="ko-KR" altLang="en-US" smtClean="0"/>
              <a:t>2019-05-10</a:t>
            </a:fld>
            <a:endParaRPr lang="en-US" altLang="ko-KR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2488" y="744538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750" y="4716463"/>
            <a:ext cx="5335588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2" tIns="45711" rIns="91422" bIns="457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89083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2" tIns="45711" rIns="91422" bIns="45711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r>
              <a:rPr lang="en-US" altLang="ko-KR"/>
              <a:t>http://plac.dongguk.ac.kr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6663" y="9429750"/>
            <a:ext cx="2890837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2" tIns="45711" rIns="91422" bIns="45711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fld id="{F3A8431A-4B32-46E0-A473-1CB1EB6008E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331384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617EE3F0-4B89-4E45-9955-BA0244575E92}" type="datetime1">
              <a:rPr lang="ko-KR" altLang="en-US" smtClean="0"/>
              <a:t>2019-05-10</a:t>
            </a:fld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ko-KR"/>
              <a:t>http://plac.dongguk.ac.kr</a:t>
            </a:r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468148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3EDFC40-1EA1-4814-AD9C-56D6C99AD61F}" type="datetime1">
              <a:rPr lang="ko-KR" altLang="en-US" smtClean="0"/>
              <a:t>2019-05-10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http://plac.dongguk.ac.kr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8431A-4B32-46E0-A473-1CB1EB6008E0}" type="slidenum">
              <a:rPr lang="en-US" altLang="ko-KR" smtClean="0"/>
              <a:pPr/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186500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DFE82C6-49D2-4F4C-99D9-833009C877A7}" type="datetime1">
              <a:rPr lang="ko-KR" altLang="en-US" smtClean="0"/>
              <a:t>2019-05-10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http://plac.dongguk.ac.kr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8431A-4B32-46E0-A473-1CB1EB6008E0}" type="slidenum">
              <a:rPr lang="en-US" altLang="ko-KR" smtClean="0"/>
              <a:pPr/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599091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4E4092C-73B5-467E-9BA7-E202FAF5B12D}" type="datetime1">
              <a:rPr lang="ko-KR" altLang="en-US" smtClean="0"/>
              <a:t>2019-05-10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http://plac.dongguk.ac.kr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8431A-4B32-46E0-A473-1CB1EB6008E0}" type="slidenum">
              <a:rPr lang="en-US" altLang="ko-KR" smtClean="0"/>
              <a:pPr/>
              <a:t>38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83749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56134" y="63127"/>
            <a:ext cx="9034114" cy="202366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56134" y="63127"/>
            <a:ext cx="9046593" cy="4017936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528" y="268792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C#_</a:t>
            </a:r>
            <a:r>
              <a:rPr lang="ko-KR" altLang="en-US" smtClean="0"/>
              <a:t>파생클래스와 인터페이스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4368" y="6584509"/>
            <a:ext cx="325810" cy="219680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300192" y="2962247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6"/>
          <p:cNvSpPr/>
          <p:nvPr userDrawn="1"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79316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/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582619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897627"/>
            <a:ext cx="8784976" cy="5616624"/>
          </a:xfrm>
        </p:spPr>
        <p:txBody>
          <a:bodyPr/>
          <a:lstStyle>
            <a:lvl1pPr marL="180000">
              <a:buSzPct val="80000"/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>
          <a:xfrm>
            <a:off x="8460432" y="6480210"/>
            <a:ext cx="576064" cy="308452"/>
          </a:xfrm>
          <a:noFill/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E7EDEF2-0766-4273-BE84-8F5E5E71399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5155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C#_</a:t>
            </a:r>
            <a:r>
              <a:rPr lang="ko-KR" altLang="en-US" smtClean="0"/>
              <a:t>파생클래스와 인터페이스</a:t>
            </a: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4368" y="6584509"/>
            <a:ext cx="325810" cy="219680"/>
          </a:xfrm>
          <a:prstGeom prst="rect">
            <a:avLst/>
          </a:prstGeom>
        </p:spPr>
        <p:txBody>
          <a:bodyPr/>
          <a:lstStyle/>
          <a:p>
            <a:fld id="{A1F30EE3-8CED-4864-BB08-9D13E24DAE94}" type="slidenum">
              <a:rPr lang="en-US" altLang="ko-KR" smtClean="0"/>
              <a:pPr/>
              <a:t>‹#›</a:t>
            </a:fld>
            <a:endParaRPr lang="en-US" altLang="ko-K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2084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C#_</a:t>
            </a:r>
            <a:r>
              <a:rPr lang="ko-KR" altLang="en-US" smtClean="0"/>
              <a:t>파생클래스와 인터페이스</a:t>
            </a:r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4368" y="6584509"/>
            <a:ext cx="325810" cy="219680"/>
          </a:xfrm>
          <a:prstGeom prst="rect">
            <a:avLst/>
          </a:prstGeom>
        </p:spPr>
        <p:txBody>
          <a:bodyPr/>
          <a:lstStyle/>
          <a:p>
            <a:fld id="{A1F30EE3-8CED-4864-BB08-9D13E24DAE9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0252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C#_</a:t>
            </a:r>
            <a:r>
              <a:rPr lang="ko-KR" altLang="en-US" smtClean="0"/>
              <a:t>파생클래스와 인터페이스</a:t>
            </a:r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84368" y="6584509"/>
            <a:ext cx="325810" cy="219680"/>
          </a:xfrm>
          <a:prstGeom prst="rect">
            <a:avLst/>
          </a:prstGeom>
        </p:spPr>
        <p:txBody>
          <a:bodyPr/>
          <a:lstStyle/>
          <a:p>
            <a:fld id="{A1F30EE3-8CED-4864-BB08-9D13E24DAE9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22002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C#_</a:t>
            </a:r>
            <a:r>
              <a:rPr lang="ko-KR" altLang="en-US" smtClean="0"/>
              <a:t>파생클래스와 인터페이스</a:t>
            </a:r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4368" y="6584509"/>
            <a:ext cx="325810" cy="219680"/>
          </a:xfrm>
          <a:prstGeom prst="rect">
            <a:avLst/>
          </a:prstGeom>
        </p:spPr>
        <p:txBody>
          <a:bodyPr/>
          <a:lstStyle/>
          <a:p>
            <a:fld id="{A1F30EE3-8CED-4864-BB08-9D13E24DAE9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8016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C#_</a:t>
            </a:r>
            <a:r>
              <a:rPr lang="ko-KR" altLang="en-US" smtClean="0"/>
              <a:t>파생클래스와 인터페이스</a:t>
            </a:r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4368" y="6584509"/>
            <a:ext cx="325810" cy="219680"/>
          </a:xfrm>
          <a:prstGeom prst="rect">
            <a:avLst/>
          </a:prstGeom>
        </p:spPr>
        <p:txBody>
          <a:bodyPr/>
          <a:lstStyle/>
          <a:p>
            <a:fld id="{A1F30EE3-8CED-4864-BB08-9D13E24DAE94}" type="slidenum">
              <a:rPr lang="en-US" altLang="ko-KR" smtClean="0"/>
              <a:pPr/>
              <a:t>‹#›</a:t>
            </a:fld>
            <a:endParaRPr lang="en-US" altLang="ko-K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0853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C#_</a:t>
            </a:r>
            <a:r>
              <a:rPr lang="ko-KR" altLang="en-US" smtClean="0"/>
              <a:t>파생클래스와 인터페이스</a:t>
            </a: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4368" y="6584509"/>
            <a:ext cx="325810" cy="219680"/>
          </a:xfrm>
          <a:prstGeom prst="rect">
            <a:avLst/>
          </a:prstGeom>
        </p:spPr>
        <p:txBody>
          <a:bodyPr/>
          <a:lstStyle/>
          <a:p>
            <a:fld id="{A1F30EE3-8CED-4864-BB08-9D13E24DAE9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0780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C#_</a:t>
            </a:r>
            <a:r>
              <a:rPr lang="ko-KR" altLang="en-US" smtClean="0"/>
              <a:t>파생클래스와 인터페이스</a:t>
            </a: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4368" y="6584509"/>
            <a:ext cx="325810" cy="219680"/>
          </a:xfrm>
          <a:prstGeom prst="rect">
            <a:avLst/>
          </a:prstGeom>
        </p:spPr>
        <p:txBody>
          <a:bodyPr/>
          <a:lstStyle/>
          <a:p>
            <a:fld id="{A1F30EE3-8CED-4864-BB08-9D13E24DAE94}" type="slidenum">
              <a:rPr lang="en-US" altLang="ko-KR" smtClean="0"/>
              <a:pPr/>
              <a:t>‹#›</a:t>
            </a:fld>
            <a:endParaRPr lang="en-US" altLang="ko-KR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8513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512" y="128016"/>
            <a:ext cx="7290054" cy="7086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512" y="998854"/>
            <a:ext cx="8784976" cy="5616624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179512" y="128016"/>
            <a:ext cx="0" cy="708696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구름 모양 설명선 8"/>
          <p:cNvSpPr/>
          <p:nvPr userDrawn="1"/>
        </p:nvSpPr>
        <p:spPr>
          <a:xfrm>
            <a:off x="8676456" y="6489588"/>
            <a:ext cx="360040" cy="288032"/>
          </a:xfrm>
          <a:prstGeom prst="cloudCallout">
            <a:avLst>
              <a:gd name="adj1" fmla="val 20352"/>
              <a:gd name="adj2" fmla="val 2818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4"/>
          </p:nvPr>
        </p:nvSpPr>
        <p:spPr>
          <a:xfrm>
            <a:off x="8460432" y="6463734"/>
            <a:ext cx="576064" cy="3084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2E7EDEF2-0766-4273-BE84-8F5E5E71399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1" name="날짜 개체 틀 10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C#_</a:t>
            </a:r>
            <a:r>
              <a:rPr lang="ko-KR" altLang="en-US" smtClean="0"/>
              <a:t>파생클래스와 인터페이스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204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8" r:id="rId6"/>
    <p:sldLayoutId id="2147483729" r:id="rId7"/>
    <p:sldLayoutId id="2147483730" r:id="rId8"/>
    <p:sldLayoutId id="2147483731" r:id="rId9"/>
    <p:sldLayoutId id="2147483732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80000"/>
        </a:lnSpc>
        <a:spcBef>
          <a:spcPct val="0"/>
        </a:spcBef>
        <a:buNone/>
        <a:defRPr sz="3600" b="1" kern="1200" cap="all" spc="100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80000"/>
        <a:buFont typeface="Wingdings" panose="05000000000000000000" pitchFamily="2" charset="2"/>
        <a:buChar char="v"/>
        <a:defRPr sz="2400" b="1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26517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2400" b="1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44805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2400" b="1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59436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2400" b="1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77724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2400" b="1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91440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</a:rPr>
              <a:t>C# _</a:t>
            </a:r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</a:rPr>
              <a:t>대화상자</a:t>
            </a:r>
            <a:endParaRPr lang="ko-KR" alt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7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200" dirty="0" smtClean="0"/>
              <a:t>Form1</a:t>
            </a:r>
            <a:r>
              <a:rPr lang="ko-KR" altLang="en-US" sz="2200" dirty="0" smtClean="0"/>
              <a:t>에서 버튼을 클릭하여 </a:t>
            </a:r>
            <a:r>
              <a:rPr lang="en-US" altLang="ko-KR" sz="2200" dirty="0" smtClean="0"/>
              <a:t>Form2</a:t>
            </a:r>
            <a:r>
              <a:rPr lang="ko-KR" altLang="en-US" sz="2200" dirty="0" smtClean="0"/>
              <a:t>를 </a:t>
            </a:r>
            <a:r>
              <a:rPr lang="ko-KR" altLang="en-US" sz="2200" dirty="0" err="1" smtClean="0"/>
              <a:t>모덜리스</a:t>
            </a:r>
            <a:r>
              <a:rPr lang="ko-KR" altLang="en-US" sz="2200" dirty="0" smtClean="0"/>
              <a:t> 방식으로 </a:t>
            </a:r>
            <a:r>
              <a:rPr lang="ko-KR" altLang="en-US" sz="2200" dirty="0" smtClean="0"/>
              <a:t>띄우는 예제</a:t>
            </a:r>
            <a:r>
              <a:rPr lang="en-US" altLang="ko-KR" sz="2200" dirty="0" smtClean="0"/>
              <a:t>.</a:t>
            </a:r>
            <a:endParaRPr lang="ko-KR" altLang="en-US" sz="2200" dirty="0"/>
          </a:p>
        </p:txBody>
      </p:sp>
      <p:sp>
        <p:nvSpPr>
          <p:cNvPr id="57" name="제목 5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대화상자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모덜리스</a:t>
            </a:r>
            <a:r>
              <a:rPr lang="ko-KR" altLang="en-US" dirty="0" smtClean="0"/>
              <a:t> 대화상자 </a:t>
            </a:r>
            <a:r>
              <a:rPr lang="en-US" altLang="ko-KR" dirty="0" smtClean="0"/>
              <a:t>[</a:t>
            </a:r>
            <a:r>
              <a:rPr lang="en-US" altLang="ko-KR" dirty="0" smtClean="0"/>
              <a:t>2/3]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1A17D3-B15E-4AAF-AD80-773FE3ECC6FC}" type="slidenum">
              <a:rPr lang="ko-KR" altLang="en-US" smtClean="0"/>
              <a:pPr>
                <a:defRPr/>
              </a:pPr>
              <a:t>9</a:t>
            </a:fld>
            <a:endParaRPr lang="ko-KR" altLang="en-US" dirty="0"/>
          </a:p>
        </p:txBody>
      </p:sp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1534151"/>
              </p:ext>
            </p:extLst>
          </p:nvPr>
        </p:nvGraphicFramePr>
        <p:xfrm>
          <a:off x="323528" y="1692375"/>
          <a:ext cx="8568952" cy="482187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568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15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lang="ko-KR" altLang="en-US" sz="14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예제 </a:t>
                      </a:r>
                      <a:r>
                        <a:rPr lang="en-US" altLang="ko-KR" sz="14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9.2 - </a:t>
                      </a:r>
                      <a:r>
                        <a:rPr lang="en-US" altLang="ko-KR" sz="1400" b="1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ModelessApp.cs</a:t>
                      </a:r>
                      <a:r>
                        <a:rPr lang="en-US" altLang="ko-KR" sz="14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  <a:endParaRPr lang="en-US" sz="1400" b="1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00322">
                <a:tc>
                  <a:txBody>
                    <a:bodyPr/>
                    <a:lstStyle/>
                    <a:p>
                      <a:pPr marL="228600" indent="-228600">
                        <a:buNone/>
                      </a:pPr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lang="en-US" altLang="ko-KR" sz="14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Form1</a:t>
                      </a:r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  <a:endParaRPr lang="en-US" altLang="ko-KR" sz="1400" b="1" kern="1200" dirty="0" smtClean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r>
                        <a:rPr lang="en-US" altLang="ko-KR" sz="14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1) </a:t>
                      </a:r>
                      <a:r>
                        <a:rPr lang="ko-KR" altLang="en-US" sz="14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디자인</a:t>
                      </a:r>
                      <a:endParaRPr lang="en-US" altLang="ko-KR" sz="1400" b="1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AutoNum type="arabicParenR"/>
                      </a:pPr>
                      <a:endParaRPr lang="en-US" altLang="ko-KR" sz="1400" b="1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AutoNum type="arabicParenR"/>
                      </a:pPr>
                      <a:endParaRPr lang="en-US" altLang="ko-KR" sz="1400" b="1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400" b="1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400" b="1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400" b="1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400" b="1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400" b="1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400" b="1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400" b="1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2) </a:t>
                      </a:r>
                      <a:r>
                        <a:rPr lang="ko-KR" altLang="en-US" sz="14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코드</a:t>
                      </a:r>
                      <a:endParaRPr lang="en-US" altLang="ko-KR" sz="1400" b="1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r>
                        <a:rPr lang="en-US" altLang="ko-KR" sz="14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</a:t>
                      </a:r>
                      <a:r>
                        <a:rPr lang="en-US" altLang="ko-KR" sz="20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private void button1_Click(object sender, </a:t>
                      </a:r>
                      <a:r>
                        <a:rPr lang="en-US" altLang="ko-KR" sz="2000" b="1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EventArgs</a:t>
                      </a:r>
                      <a:r>
                        <a:rPr lang="en-US" altLang="ko-KR" sz="20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e)  { </a:t>
                      </a:r>
                    </a:p>
                    <a:p>
                      <a:r>
                        <a:rPr lang="en-US" altLang="ko-KR" sz="20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    Form2 </a:t>
                      </a:r>
                      <a:r>
                        <a:rPr lang="en-US" altLang="ko-KR" sz="2000" b="1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form2</a:t>
                      </a:r>
                      <a:r>
                        <a:rPr lang="en-US" altLang="ko-KR" sz="20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= new Form2(); </a:t>
                      </a:r>
                    </a:p>
                    <a:p>
                      <a:r>
                        <a:rPr lang="en-US" altLang="ko-KR" sz="20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    form2.</a:t>
                      </a:r>
                      <a:r>
                        <a:rPr lang="en-US" altLang="ko-KR" sz="2000" b="1" kern="12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Show()</a:t>
                      </a:r>
                      <a:r>
                        <a:rPr lang="en-US" altLang="ko-KR" sz="20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;     // form2</a:t>
                      </a:r>
                      <a:r>
                        <a:rPr lang="ko-KR" altLang="en-US" sz="20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를 </a:t>
                      </a:r>
                      <a:r>
                        <a:rPr lang="ko-KR" altLang="en-US" sz="2000" b="1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모덜리스</a:t>
                      </a:r>
                      <a:r>
                        <a:rPr lang="ko-KR" altLang="en-US" sz="20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방식으로 띄운다</a:t>
                      </a:r>
                      <a:r>
                        <a:rPr lang="en-US" altLang="ko-KR" sz="20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 </a:t>
                      </a:r>
                    </a:p>
                    <a:p>
                      <a:r>
                        <a:rPr lang="en-US" altLang="ko-KR" sz="20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1" name="표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498786"/>
              </p:ext>
            </p:extLst>
          </p:nvPr>
        </p:nvGraphicFramePr>
        <p:xfrm>
          <a:off x="2915816" y="2327520"/>
          <a:ext cx="5191125" cy="1249680"/>
        </p:xfrm>
        <a:graphic>
          <a:graphicData uri="http://schemas.openxmlformats.org/drawingml/2006/table">
            <a:tbl>
              <a:tblPr/>
              <a:tblGrid>
                <a:gridCol w="1685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컨트롤 : (Name)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6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프로퍼티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값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Form : Form1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Text</a:t>
                      </a:r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Mod</a:t>
                      </a:r>
                      <a:r>
                        <a:rPr kumimoji="0" lang="en-US" altLang="ko-KR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e</a:t>
                      </a:r>
                      <a:r>
                        <a:rPr kumimoji="0" lang="ko-KR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l</a:t>
                      </a:r>
                      <a:r>
                        <a:rPr kumimoji="0" lang="en-US" altLang="ko-KR" sz="16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ess</a:t>
                      </a:r>
                      <a:r>
                        <a:rPr kumimoji="0" lang="ko-KR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App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Button1 : button1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Text</a:t>
                      </a:r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Mod</a:t>
                      </a:r>
                      <a:r>
                        <a:rPr kumimoji="0" lang="en-US" altLang="ko-KR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e</a:t>
                      </a:r>
                      <a:r>
                        <a:rPr kumimoji="0" lang="ko-KR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l</a:t>
                      </a:r>
                      <a:r>
                        <a:rPr kumimoji="0" lang="en-US" altLang="ko-KR" sz="16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ess</a:t>
                      </a:r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2" name="표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927301"/>
              </p:ext>
            </p:extLst>
          </p:nvPr>
        </p:nvGraphicFramePr>
        <p:xfrm>
          <a:off x="2915816" y="3678655"/>
          <a:ext cx="5191125" cy="670560"/>
        </p:xfrm>
        <a:graphic>
          <a:graphicData uri="http://schemas.openxmlformats.org/drawingml/2006/table">
            <a:tbl>
              <a:tblPr/>
              <a:tblGrid>
                <a:gridCol w="1685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컨트롤 : (Name)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이벤트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6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메소드명</a:t>
                      </a:r>
                      <a:endParaRPr kumimoji="0" lang="ko-KR" altLang="en-US" sz="16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Button : button1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Click</a:t>
                      </a:r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button1_Click()</a:t>
                      </a:r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79874" name="Picture 2" descr="C:\Users\yich\Google 드라이브\Work\교재\C# 입문, 개정판\2판, 시험판\1.원고\Images\cs09\Ex09_02_Design-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52" y="2693643"/>
            <a:ext cx="1802237" cy="1012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8250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5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대화상자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모덜리스</a:t>
            </a:r>
            <a:r>
              <a:rPr lang="ko-KR" altLang="en-US" dirty="0" smtClean="0"/>
              <a:t> 대화상자 </a:t>
            </a:r>
            <a:r>
              <a:rPr lang="en-US" altLang="ko-KR" dirty="0" smtClean="0"/>
              <a:t>[</a:t>
            </a:r>
            <a:r>
              <a:rPr lang="en-US" altLang="ko-KR" dirty="0" smtClean="0"/>
              <a:t>3/3]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1A17D3-B15E-4AAF-AD80-773FE3ECC6FC}" type="slidenum">
              <a:rPr lang="ko-KR" altLang="en-US" smtClean="0"/>
              <a:pPr>
                <a:defRPr/>
              </a:pPr>
              <a:t>10</a:t>
            </a:fld>
            <a:endParaRPr lang="ko-KR" altLang="en-US" dirty="0"/>
          </a:p>
        </p:txBody>
      </p:sp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262045"/>
              </p:ext>
            </p:extLst>
          </p:nvPr>
        </p:nvGraphicFramePr>
        <p:xfrm>
          <a:off x="251520" y="1162240"/>
          <a:ext cx="8640960" cy="449900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640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37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lang="ko-KR" altLang="en-US" sz="14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예제 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9.2 - </a:t>
                      </a:r>
                      <a:r>
                        <a:rPr lang="en-US" altLang="ko-KR" sz="1400" b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ModelessApp.cs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 – [</a:t>
                      </a:r>
                      <a:r>
                        <a:rPr lang="ko-KR" altLang="en-US" sz="14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계속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  <a:endParaRPr lang="en-US" sz="14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5230">
                <a:tc>
                  <a:txBody>
                    <a:bodyPr/>
                    <a:lstStyle/>
                    <a:p>
                      <a:pPr marL="228600" indent="-228600">
                        <a:buNone/>
                      </a:pPr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lang="en-US" altLang="ko-KR" sz="14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Form2 </a:t>
                      </a:r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  <a:endParaRPr lang="en-US" altLang="ko-KR" sz="1400" b="1" kern="1200" dirty="0" smtClean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r>
                        <a:rPr lang="en-US" altLang="ko-KR" sz="14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1) </a:t>
                      </a:r>
                      <a:r>
                        <a:rPr lang="ko-KR" altLang="en-US" sz="14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디자인</a:t>
                      </a:r>
                      <a:endParaRPr lang="en-US" altLang="ko-KR" sz="1400" b="1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AutoNum type="arabicParenR"/>
                      </a:pPr>
                      <a:endParaRPr lang="en-US" altLang="ko-KR" sz="1400" b="1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AutoNum type="arabicParenR"/>
                      </a:pPr>
                      <a:endParaRPr lang="en-US" altLang="ko-KR" sz="1400" b="1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400" b="1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400" b="1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400" b="1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400" b="1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400" b="1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400" b="1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400" b="1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2) </a:t>
                      </a:r>
                      <a:r>
                        <a:rPr lang="ko-KR" altLang="en-US" sz="14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코드</a:t>
                      </a:r>
                      <a:endParaRPr lang="en-US" altLang="ko-KR" sz="1400" b="1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r>
                        <a:rPr lang="en-US" altLang="ko-KR" sz="14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</a:t>
                      </a:r>
                      <a:r>
                        <a:rPr lang="en-US" altLang="ko-KR" sz="20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private void button1_Click(object sender, </a:t>
                      </a:r>
                      <a:r>
                        <a:rPr lang="en-US" altLang="ko-KR" sz="2000" b="1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EventArgs</a:t>
                      </a:r>
                      <a:r>
                        <a:rPr lang="en-US" altLang="ko-KR" sz="20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e) { </a:t>
                      </a:r>
                    </a:p>
                    <a:p>
                      <a:r>
                        <a:rPr lang="en-US" altLang="ko-KR" sz="20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    Close();</a:t>
                      </a:r>
                    </a:p>
                    <a:p>
                      <a:r>
                        <a:rPr lang="en-US" altLang="ko-KR" sz="20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1" name="표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754727"/>
              </p:ext>
            </p:extLst>
          </p:nvPr>
        </p:nvGraphicFramePr>
        <p:xfrm>
          <a:off x="2833942" y="1738400"/>
          <a:ext cx="5191125" cy="1219200"/>
        </p:xfrm>
        <a:graphic>
          <a:graphicData uri="http://schemas.openxmlformats.org/drawingml/2006/table">
            <a:tbl>
              <a:tblPr/>
              <a:tblGrid>
                <a:gridCol w="1685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컨트롤 : (Name)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4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프로퍼티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값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Form : Form2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Text</a:t>
                      </a:r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Mod</a:t>
                      </a:r>
                      <a:r>
                        <a:rPr kumimoji="0" lang="en-US" altLang="ko-KR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e</a:t>
                      </a:r>
                      <a:r>
                        <a:rPr kumimoji="0" lang="ko-KR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l</a:t>
                      </a:r>
                      <a:r>
                        <a:rPr kumimoji="0" lang="en-US" altLang="ko-KR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ess</a:t>
                      </a:r>
                      <a:r>
                        <a:rPr kumimoji="0" lang="ko-KR" altLang="en-US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DialogBox</a:t>
                      </a:r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Label : label1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Text</a:t>
                      </a:r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모덜리스</a:t>
                      </a:r>
                      <a:r>
                        <a:rPr kumimoji="0" lang="ko-KR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 대화상자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Button1 : button1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Text</a:t>
                      </a:r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닫기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2" name="표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1259458"/>
              </p:ext>
            </p:extLst>
          </p:nvPr>
        </p:nvGraphicFramePr>
        <p:xfrm>
          <a:off x="2826873" y="3085020"/>
          <a:ext cx="5191125" cy="609600"/>
        </p:xfrm>
        <a:graphic>
          <a:graphicData uri="http://schemas.openxmlformats.org/drawingml/2006/table">
            <a:tbl>
              <a:tblPr/>
              <a:tblGrid>
                <a:gridCol w="1685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컨트롤 : (Name)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이벤트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4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메소드명</a:t>
                      </a:r>
                      <a:endParaRPr kumimoji="0" lang="ko-KR" altLang="en-US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Button : button1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Click</a:t>
                      </a:r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button1_Click()</a:t>
                      </a:r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80898" name="Picture 2" descr="C:\Users\yich\Google 드라이브\Work\교재\C# 입문, 개정판\2판, 시험판\1.원고\Images\cs09\Ex09_02_Design-0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209142"/>
            <a:ext cx="1945922" cy="1093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083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5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모덜리스</a:t>
            </a:r>
            <a:r>
              <a:rPr lang="ko-KR" altLang="en-US" dirty="0" smtClean="0"/>
              <a:t> 대화상자 예</a:t>
            </a:r>
            <a:r>
              <a:rPr lang="en-US" altLang="ko-KR" dirty="0" smtClean="0"/>
              <a:t>(1/2)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1A17D3-B15E-4AAF-AD80-773FE3ECC6FC}" type="slidenum">
              <a:rPr lang="ko-KR" altLang="en-US" smtClean="0"/>
              <a:pPr>
                <a:defRPr/>
              </a:pPr>
              <a:t>11</a:t>
            </a:fld>
            <a:endParaRPr lang="ko-KR" altLang="en-US" dirty="0"/>
          </a:p>
        </p:txBody>
      </p:sp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657700"/>
              </p:ext>
            </p:extLst>
          </p:nvPr>
        </p:nvGraphicFramePr>
        <p:xfrm>
          <a:off x="251520" y="1124744"/>
          <a:ext cx="8280920" cy="482453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280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24536">
                <a:tc>
                  <a:txBody>
                    <a:bodyPr/>
                    <a:lstStyle/>
                    <a:p>
                      <a:pPr marL="228600" indent="-228600">
                        <a:lnSpc>
                          <a:spcPct val="100000"/>
                        </a:lnSpc>
                        <a:buNone/>
                      </a:pPr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lang="en-US" altLang="ko-KR" sz="14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Form1</a:t>
                      </a:r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  <a:endParaRPr lang="en-US" altLang="ko-KR" sz="1400" b="1" kern="1200" dirty="0" smtClean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lnSpc>
                          <a:spcPct val="100000"/>
                        </a:lnSpc>
                        <a:buNone/>
                      </a:pPr>
                      <a:r>
                        <a:rPr lang="en-US" altLang="ko-KR" sz="14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1) </a:t>
                      </a:r>
                      <a:r>
                        <a:rPr lang="ko-KR" altLang="en-US" sz="14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디자인</a:t>
                      </a:r>
                      <a:endParaRPr lang="en-US" altLang="ko-KR" sz="1400" b="1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lnSpc>
                          <a:spcPct val="100000"/>
                        </a:lnSpc>
                        <a:buAutoNum type="arabicParenR"/>
                      </a:pPr>
                      <a:endParaRPr lang="en-US" altLang="ko-KR" sz="1400" b="1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lnSpc>
                          <a:spcPct val="100000"/>
                        </a:lnSpc>
                        <a:buAutoNum type="arabicParenR"/>
                      </a:pPr>
                      <a:endParaRPr lang="en-US" altLang="ko-KR" sz="1400" b="1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lnSpc>
                          <a:spcPct val="100000"/>
                        </a:lnSpc>
                        <a:buNone/>
                      </a:pPr>
                      <a:endParaRPr lang="en-US" altLang="ko-KR" sz="1400" b="1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lnSpc>
                          <a:spcPct val="100000"/>
                        </a:lnSpc>
                        <a:buNone/>
                      </a:pPr>
                      <a:endParaRPr lang="en-US" altLang="ko-KR" sz="1400" b="1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lnSpc>
                          <a:spcPct val="100000"/>
                        </a:lnSpc>
                        <a:buNone/>
                      </a:pPr>
                      <a:endParaRPr lang="en-US" altLang="ko-KR" sz="1400" b="1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lnSpc>
                          <a:spcPct val="100000"/>
                        </a:lnSpc>
                        <a:buNone/>
                      </a:pPr>
                      <a:endParaRPr lang="en-US" altLang="ko-KR" sz="1400" b="1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lnSpc>
                          <a:spcPct val="100000"/>
                        </a:lnSpc>
                        <a:buNone/>
                      </a:pPr>
                      <a:endParaRPr lang="en-US" altLang="ko-KR" sz="1400" b="1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lnSpc>
                          <a:spcPct val="100000"/>
                        </a:lnSpc>
                        <a:buNone/>
                      </a:pPr>
                      <a:endParaRPr lang="en-US" altLang="ko-KR" sz="1400" b="1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lnSpc>
                          <a:spcPct val="100000"/>
                        </a:lnSpc>
                        <a:buNone/>
                      </a:pPr>
                      <a:endParaRPr lang="en-US" altLang="ko-KR" sz="1400" b="1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lnSpc>
                          <a:spcPct val="100000"/>
                        </a:lnSpc>
                        <a:buNone/>
                      </a:pPr>
                      <a:endParaRPr lang="en-US" altLang="ko-KR" sz="1400" b="1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2) </a:t>
                      </a:r>
                      <a:r>
                        <a:rPr lang="ko-KR" altLang="en-US" sz="14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코드</a:t>
                      </a:r>
                      <a:endParaRPr lang="en-US" altLang="ko-KR" sz="1400" b="1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20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</a:t>
                      </a:r>
                      <a:r>
                        <a:rPr lang="en-US" altLang="ko-KR" sz="22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private void button1_Click(object sender, </a:t>
                      </a:r>
                      <a:r>
                        <a:rPr lang="en-US" altLang="ko-KR" sz="2200" b="1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EventArgs</a:t>
                      </a:r>
                      <a:r>
                        <a:rPr lang="en-US" altLang="ko-KR" sz="22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e) { 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22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Form2 </a:t>
                      </a:r>
                      <a:r>
                        <a:rPr lang="en-US" altLang="ko-KR" sz="2200" b="1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form2</a:t>
                      </a:r>
                      <a:r>
                        <a:rPr lang="en-US" altLang="ko-KR" sz="22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= new Form2();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</a:t>
                      </a:r>
                      <a:r>
                        <a:rPr lang="en-US" altLang="ko-KR" sz="2200" b="1" kern="1200" dirty="0" err="1" smtClean="0">
                          <a:solidFill>
                            <a:srgbClr val="7030A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this.AddOwnedForm</a:t>
                      </a:r>
                      <a:r>
                        <a:rPr lang="en-US" altLang="ko-KR" sz="2200" b="1" kern="1200" dirty="0" smtClean="0">
                          <a:solidFill>
                            <a:srgbClr val="7030A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(form2); </a:t>
                      </a:r>
                      <a:r>
                        <a:rPr lang="en-US" altLang="ko-KR" sz="2200" b="1" kern="1200" dirty="0" smtClean="0">
                          <a:solidFill>
                            <a:srgbClr val="0099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//</a:t>
                      </a:r>
                      <a:r>
                        <a:rPr lang="ko-KR" altLang="en-US" sz="2200" b="1" kern="1200" dirty="0" smtClean="0">
                          <a:solidFill>
                            <a:srgbClr val="0099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현재 폼이 </a:t>
                      </a:r>
                      <a:r>
                        <a:rPr lang="en-US" altLang="ko-KR" sz="2200" b="1" kern="1200" dirty="0" smtClean="0">
                          <a:solidFill>
                            <a:srgbClr val="0099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form2</a:t>
                      </a:r>
                      <a:r>
                        <a:rPr lang="ko-KR" altLang="en-US" sz="2200" b="1" kern="1200" dirty="0" smtClean="0">
                          <a:solidFill>
                            <a:srgbClr val="0099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를 소유</a:t>
                      </a:r>
                      <a:endParaRPr lang="en-US" altLang="ko-KR" sz="2200" b="1" kern="1200" dirty="0" smtClean="0">
                        <a:solidFill>
                          <a:srgbClr val="0099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form2.Show();   </a:t>
                      </a:r>
                      <a:r>
                        <a:rPr lang="en-US" altLang="ko-KR" sz="2200" b="1" kern="1200" dirty="0" smtClean="0">
                          <a:solidFill>
                            <a:srgbClr val="0099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// form2</a:t>
                      </a:r>
                      <a:r>
                        <a:rPr lang="ko-KR" altLang="en-US" sz="2200" b="1" kern="1200" dirty="0" smtClean="0">
                          <a:solidFill>
                            <a:srgbClr val="0099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를 </a:t>
                      </a:r>
                      <a:r>
                        <a:rPr lang="ko-KR" altLang="en-US" sz="2200" b="1" kern="1200" dirty="0" err="1" smtClean="0">
                          <a:solidFill>
                            <a:srgbClr val="0099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모덜리스</a:t>
                      </a:r>
                      <a:r>
                        <a:rPr lang="ko-KR" altLang="en-US" sz="2200" b="1" kern="1200" dirty="0" smtClean="0">
                          <a:solidFill>
                            <a:srgbClr val="0099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방식으로 띄운다</a:t>
                      </a:r>
                      <a:r>
                        <a:rPr lang="en-US" altLang="ko-KR" sz="2200" b="1" kern="1200" dirty="0" smtClean="0">
                          <a:solidFill>
                            <a:srgbClr val="0099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22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1" name="표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0130538"/>
              </p:ext>
            </p:extLst>
          </p:nvPr>
        </p:nvGraphicFramePr>
        <p:xfrm>
          <a:off x="2835554" y="1270988"/>
          <a:ext cx="5191125" cy="1524000"/>
        </p:xfrm>
        <a:graphic>
          <a:graphicData uri="http://schemas.openxmlformats.org/drawingml/2006/table">
            <a:tbl>
              <a:tblPr/>
              <a:tblGrid>
                <a:gridCol w="1685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컨트롤 : (Name)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4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프로퍼티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값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Form : Form</a:t>
                      </a:r>
                      <a:r>
                        <a:rPr kumimoji="0" lang="en-US" altLang="ko-KR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1</a:t>
                      </a:r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Text</a:t>
                      </a:r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Mod</a:t>
                      </a:r>
                      <a:r>
                        <a:rPr kumimoji="0" lang="en-US" altLang="ko-KR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e</a:t>
                      </a:r>
                      <a:r>
                        <a:rPr kumimoji="0" lang="ko-KR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l</a:t>
                      </a:r>
                      <a:r>
                        <a:rPr kumimoji="0" lang="en-US" altLang="ko-KR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essApp</a:t>
                      </a:r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Label : label1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Text</a:t>
                      </a:r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선택한 날짜 </a:t>
                      </a:r>
                      <a:r>
                        <a:rPr kumimoji="0" lang="en-US" altLang="ko-KR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: </a:t>
                      </a:r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Button1 : button1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Text</a:t>
                      </a:r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Modeless</a:t>
                      </a:r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C66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TextBox:textBox1</a:t>
                      </a:r>
                      <a:endParaRPr kumimoji="0" lang="ko-KR" altLang="en-US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CC66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C66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Modifiers</a:t>
                      </a:r>
                      <a:endParaRPr kumimoji="0" lang="ko-KR" altLang="en-US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CC66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C66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Public</a:t>
                      </a:r>
                      <a:endParaRPr kumimoji="0" lang="ko-KR" altLang="en-US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CC66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2" name="표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4979918"/>
              </p:ext>
            </p:extLst>
          </p:nvPr>
        </p:nvGraphicFramePr>
        <p:xfrm>
          <a:off x="2835553" y="3007598"/>
          <a:ext cx="5191125" cy="609600"/>
        </p:xfrm>
        <a:graphic>
          <a:graphicData uri="http://schemas.openxmlformats.org/drawingml/2006/table">
            <a:tbl>
              <a:tblPr/>
              <a:tblGrid>
                <a:gridCol w="1685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컨트롤 : (Name)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이벤트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4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메소드명</a:t>
                      </a:r>
                      <a:endParaRPr kumimoji="0" lang="ko-KR" altLang="en-US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Button : button1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Click</a:t>
                      </a:r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button1_Click()</a:t>
                      </a:r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500" y="1845777"/>
            <a:ext cx="2402409" cy="1161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01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5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모덜리스</a:t>
            </a:r>
            <a:r>
              <a:rPr lang="ko-KR" altLang="en-US" dirty="0" smtClean="0"/>
              <a:t> 대화상자 예</a:t>
            </a:r>
            <a:r>
              <a:rPr lang="en-US" altLang="ko-KR" dirty="0" smtClean="0"/>
              <a:t>(2/2)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1A17D3-B15E-4AAF-AD80-773FE3ECC6FC}" type="slidenum">
              <a:rPr lang="ko-KR" altLang="en-US" smtClean="0"/>
              <a:pPr>
                <a:defRPr/>
              </a:pPr>
              <a:t>12</a:t>
            </a:fld>
            <a:endParaRPr lang="ko-KR" altLang="en-US" dirty="0"/>
          </a:p>
        </p:txBody>
      </p:sp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5250551"/>
              </p:ext>
            </p:extLst>
          </p:nvPr>
        </p:nvGraphicFramePr>
        <p:xfrm>
          <a:off x="232757" y="951955"/>
          <a:ext cx="8731732" cy="55473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731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28600" indent="-228600">
                        <a:buNone/>
                      </a:pPr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lang="en-US" altLang="ko-KR" sz="14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Form2</a:t>
                      </a:r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  <a:endParaRPr lang="en-US" altLang="ko-KR" sz="1400" b="1" kern="1200" dirty="0" smtClean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r>
                        <a:rPr lang="en-US" altLang="ko-KR" sz="14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</a:t>
                      </a:r>
                      <a:r>
                        <a:rPr lang="en-US" altLang="ko-KR" sz="14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r>
                        <a:rPr lang="en-US" altLang="ko-KR" sz="14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</a:t>
                      </a:r>
                      <a:r>
                        <a:rPr lang="ko-KR" altLang="en-US" sz="14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디자인</a:t>
                      </a:r>
                      <a:endParaRPr lang="en-US" altLang="ko-KR" sz="1400" b="1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AutoNum type="arabicParenR"/>
                      </a:pPr>
                      <a:endParaRPr lang="en-US" altLang="ko-KR" sz="1400" b="1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AutoNum type="arabicParenR"/>
                      </a:pPr>
                      <a:endParaRPr lang="en-US" altLang="ko-KR" sz="1400" b="1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400" b="1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400" b="1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400" b="1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400" b="1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400" b="1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400" b="1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400" b="1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400" b="1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400" b="1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</a:t>
                      </a:r>
                      <a:r>
                        <a:rPr lang="ko-KR" altLang="en-US" sz="14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코드</a:t>
                      </a:r>
                      <a:endParaRPr lang="en-US" altLang="ko-KR" sz="1400" b="1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r>
                        <a:rPr lang="en-US" altLang="ko-KR" sz="14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</a:t>
                      </a:r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private </a:t>
                      </a:r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void button1_Click(</a:t>
                      </a:r>
                      <a:r>
                        <a:rPr lang="en-US" altLang="ko-KR" sz="1800" b="1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oject</a:t>
                      </a:r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sender, </a:t>
                      </a:r>
                      <a:r>
                        <a:rPr lang="en-US" altLang="ko-KR" sz="1800" b="1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EventArgs</a:t>
                      </a:r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e) { </a:t>
                      </a:r>
                    </a:p>
                    <a:p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    Close();</a:t>
                      </a:r>
                    </a:p>
                    <a:p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}</a:t>
                      </a:r>
                    </a:p>
                    <a:p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</a:t>
                      </a:r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private </a:t>
                      </a:r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void monthCalendar1_DateChanged(object sender, </a:t>
                      </a:r>
                      <a:endParaRPr lang="en-US" altLang="ko-KR" sz="1800" b="1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                                                          </a:t>
                      </a:r>
                      <a:r>
                        <a:rPr lang="en-US" altLang="ko-KR" sz="1800" b="1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DateRangeEventArgs</a:t>
                      </a:r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e</a:t>
                      </a:r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r>
                        <a:rPr lang="ko-KR" altLang="en-US" sz="18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{</a:t>
                      </a:r>
                    </a:p>
                    <a:p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    ((Form1)Owner).textBox1.Text = </a:t>
                      </a:r>
                      <a:r>
                        <a:rPr lang="en-US" altLang="ko-KR" sz="1800" b="1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e.Start.ToShortDateString</a:t>
                      </a:r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();</a:t>
                      </a:r>
                    </a:p>
                    <a:p>
                      <a:r>
                        <a:rPr lang="ko-KR" altLang="en-US" sz="18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    </a:t>
                      </a:r>
                      <a:r>
                        <a:rPr lang="en-US" altLang="ko-KR" sz="1800" b="1" kern="1200" dirty="0" smtClean="0">
                          <a:solidFill>
                            <a:srgbClr val="0099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//</a:t>
                      </a:r>
                      <a:r>
                        <a:rPr lang="ko-KR" altLang="en-US" sz="1800" b="1" kern="1200" dirty="0" smtClean="0">
                          <a:solidFill>
                            <a:srgbClr val="0099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선택한 날짜를 </a:t>
                      </a:r>
                      <a:r>
                        <a:rPr lang="ko-KR" altLang="en-US" sz="1800" b="1" kern="1200" dirty="0" err="1" smtClean="0">
                          <a:solidFill>
                            <a:srgbClr val="0099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소유폼의</a:t>
                      </a:r>
                      <a:r>
                        <a:rPr lang="ko-KR" altLang="en-US" sz="1800" b="1" kern="1200" dirty="0" smtClean="0">
                          <a:solidFill>
                            <a:srgbClr val="0099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텍스트박스에 적용</a:t>
                      </a:r>
                    </a:p>
                    <a:p>
                      <a:r>
                        <a:rPr lang="ko-KR" altLang="en-US" sz="1800" b="1" kern="1200" dirty="0" smtClean="0">
                          <a:solidFill>
                            <a:srgbClr val="0099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    </a:t>
                      </a:r>
                      <a:r>
                        <a:rPr lang="en-US" altLang="ko-KR" sz="1800" b="1" kern="1200" dirty="0" smtClean="0">
                          <a:solidFill>
                            <a:srgbClr val="0099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//Owner </a:t>
                      </a:r>
                      <a:r>
                        <a:rPr lang="ko-KR" altLang="en-US" sz="1800" b="1" kern="1200" dirty="0" smtClean="0">
                          <a:solidFill>
                            <a:srgbClr val="0099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폼에 접근할 데이터는 </a:t>
                      </a:r>
                      <a:r>
                        <a:rPr lang="en-US" altLang="ko-KR" sz="1800" b="1" kern="1200" dirty="0" smtClean="0">
                          <a:solidFill>
                            <a:srgbClr val="0099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public</a:t>
                      </a:r>
                      <a:r>
                        <a:rPr lang="ko-KR" altLang="en-US" sz="1800" b="1" kern="1200" dirty="0" smtClean="0">
                          <a:solidFill>
                            <a:srgbClr val="0099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으로 설정 </a:t>
                      </a:r>
                      <a:endParaRPr lang="ko-KR" altLang="en-US" sz="1800" b="1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r>
                        <a:rPr lang="ko-KR" altLang="en-US" sz="18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</a:t>
                      </a:r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1" name="표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803203"/>
              </p:ext>
            </p:extLst>
          </p:nvPr>
        </p:nvGraphicFramePr>
        <p:xfrm>
          <a:off x="2560290" y="1124744"/>
          <a:ext cx="5688632" cy="1432560"/>
        </p:xfrm>
        <a:graphic>
          <a:graphicData uri="http://schemas.openxmlformats.org/drawingml/2006/table">
            <a:tbl>
              <a:tblPr/>
              <a:tblGrid>
                <a:gridCol w="18475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65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545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컨트롤 : (Name)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4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프로퍼티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값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Form : Form</a:t>
                      </a:r>
                      <a:r>
                        <a:rPr kumimoji="0" lang="en-US" altLang="ko-KR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2</a:t>
                      </a:r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Text</a:t>
                      </a:r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ModelessDialogBox</a:t>
                      </a:r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MonthCalendar</a:t>
                      </a:r>
                      <a:r>
                        <a:rPr kumimoji="0" lang="ko-KR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 : </a:t>
                      </a:r>
                      <a:r>
                        <a:rPr kumimoji="0" lang="en-US" altLang="ko-KR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monthCalendar1</a:t>
                      </a:r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Button1 : button1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Text</a:t>
                      </a:r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닫기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2" name="표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1284700"/>
              </p:ext>
            </p:extLst>
          </p:nvPr>
        </p:nvGraphicFramePr>
        <p:xfrm>
          <a:off x="2560290" y="2683512"/>
          <a:ext cx="6404199" cy="1127760"/>
        </p:xfrm>
        <a:graphic>
          <a:graphicData uri="http://schemas.openxmlformats.org/drawingml/2006/table">
            <a:tbl>
              <a:tblPr/>
              <a:tblGrid>
                <a:gridCol w="2183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2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08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컨트롤 : (Name)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이벤트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4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메소드명</a:t>
                      </a:r>
                      <a:endParaRPr kumimoji="0" lang="ko-KR" altLang="en-US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Button : button1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Click</a:t>
                      </a:r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button1_Click()</a:t>
                      </a:r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3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MonthCalendar</a:t>
                      </a:r>
                      <a:r>
                        <a:rPr kumimoji="0" lang="ko-KR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 : </a:t>
                      </a:r>
                      <a:r>
                        <a:rPr kumimoji="0" lang="en-US" altLang="ko-KR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monthCalendar1</a:t>
                      </a:r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DateChanged</a:t>
                      </a:r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monthCalendar1_DateChanged()</a:t>
                      </a:r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693208"/>
            <a:ext cx="1680844" cy="1728192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683568" y="1405176"/>
            <a:ext cx="7056784" cy="4032448"/>
            <a:chOff x="-540568" y="1340768"/>
            <a:chExt cx="7056784" cy="4032448"/>
          </a:xfrm>
        </p:grpSpPr>
        <p:sp>
          <p:nvSpPr>
            <p:cNvPr id="5" name="직사각형 4"/>
            <p:cNvSpPr/>
            <p:nvPr/>
          </p:nvSpPr>
          <p:spPr>
            <a:xfrm>
              <a:off x="-540568" y="1340768"/>
              <a:ext cx="7056784" cy="40324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-180528" y="1484784"/>
              <a:ext cx="6553553" cy="3649353"/>
              <a:chOff x="1619672" y="2074745"/>
              <a:chExt cx="6553553" cy="3649353"/>
            </a:xfrm>
          </p:grpSpPr>
          <p:pic>
            <p:nvPicPr>
              <p:cNvPr id="12" name="그림 1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19672" y="2074745"/>
                <a:ext cx="5686425" cy="2952750"/>
              </a:xfrm>
              <a:prstGeom prst="rect">
                <a:avLst/>
              </a:prstGeom>
            </p:spPr>
          </p:pic>
          <p:sp>
            <p:nvSpPr>
              <p:cNvPr id="13" name="AutoShape 5"/>
              <p:cNvSpPr>
                <a:spLocks noChangeArrowheads="1"/>
              </p:cNvSpPr>
              <p:nvPr/>
            </p:nvSpPr>
            <p:spPr bwMode="auto">
              <a:xfrm>
                <a:off x="3305844" y="2571293"/>
                <a:ext cx="792162" cy="503237"/>
              </a:xfrm>
              <a:prstGeom prst="irregularSeal1">
                <a:avLst/>
              </a:prstGeom>
              <a:noFill/>
              <a:ln w="19050" algn="ctr">
                <a:solidFill>
                  <a:srgbClr val="FF3300"/>
                </a:solidFill>
                <a:miter lim="800000"/>
                <a:headEnd/>
                <a:tailEnd/>
              </a:ln>
              <a:effectLst/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400" b="0" i="0" u="none" strike="noStrike" cap="none" normalizeH="0" baseline="0" dirty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휴먼엑스포" pitchFamily="18" charset="-127"/>
                    <a:ea typeface="휴먼엑스포" pitchFamily="18" charset="-127"/>
                  </a:rPr>
                  <a:t>click</a:t>
                </a:r>
                <a:endParaRPr kumimoji="1" lang="ko-KR" altLang="ko-KR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14" name="AutoShape 4"/>
              <p:cNvSpPr>
                <a:spLocks noChangeArrowheads="1"/>
              </p:cNvSpPr>
              <p:nvPr/>
            </p:nvSpPr>
            <p:spPr bwMode="auto">
              <a:xfrm>
                <a:off x="4211761" y="2789503"/>
                <a:ext cx="504255" cy="433387"/>
              </a:xfrm>
              <a:custGeom>
                <a:avLst/>
                <a:gdLst>
                  <a:gd name="G0" fmla="+- 16200 0 0"/>
                  <a:gd name="G1" fmla="+- 5400 0 0"/>
                  <a:gd name="G2" fmla="+- 21600 0 5400"/>
                  <a:gd name="G3" fmla="+- 10800 0 5400"/>
                  <a:gd name="G4" fmla="+- 21600 0 16200"/>
                  <a:gd name="G5" fmla="*/ G4 G3 10800"/>
                  <a:gd name="G6" fmla="+- 21600 0 G5"/>
                  <a:gd name="T0" fmla="*/ 16200 w 21600"/>
                  <a:gd name="T1" fmla="*/ 0 h 21600"/>
                  <a:gd name="T2" fmla="*/ 0 w 21600"/>
                  <a:gd name="T3" fmla="*/ 10800 h 21600"/>
                  <a:gd name="T4" fmla="*/ 16200 w 21600"/>
                  <a:gd name="T5" fmla="*/ 21600 h 21600"/>
                  <a:gd name="T6" fmla="*/ 21600 w 21600"/>
                  <a:gd name="T7" fmla="*/ 10800 h 21600"/>
                  <a:gd name="T8" fmla="*/ 17694720 60000 65536"/>
                  <a:gd name="T9" fmla="*/ 11796480 60000 65536"/>
                  <a:gd name="T10" fmla="*/ 5898240 60000 65536"/>
                  <a:gd name="T11" fmla="*/ 0 60000 65536"/>
                  <a:gd name="T12" fmla="*/ 3375 w 21600"/>
                  <a:gd name="T13" fmla="*/ G1 h 21600"/>
                  <a:gd name="T14" fmla="*/ G6 w 21600"/>
                  <a:gd name="T15" fmla="*/ G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16200" y="0"/>
                    </a:moveTo>
                    <a:lnTo>
                      <a:pt x="16200" y="5400"/>
                    </a:lnTo>
                    <a:lnTo>
                      <a:pt x="3375" y="5400"/>
                    </a:lnTo>
                    <a:lnTo>
                      <a:pt x="3375" y="16200"/>
                    </a:lnTo>
                    <a:lnTo>
                      <a:pt x="16200" y="16200"/>
                    </a:lnTo>
                    <a:lnTo>
                      <a:pt x="16200" y="21600"/>
                    </a:lnTo>
                    <a:lnTo>
                      <a:pt x="21600" y="10800"/>
                    </a:lnTo>
                    <a:close/>
                  </a:path>
                  <a:path w="21600" h="21600">
                    <a:moveTo>
                      <a:pt x="1350" y="5400"/>
                    </a:moveTo>
                    <a:lnTo>
                      <a:pt x="1350" y="16200"/>
                    </a:lnTo>
                    <a:lnTo>
                      <a:pt x="2700" y="16200"/>
                    </a:lnTo>
                    <a:lnTo>
                      <a:pt x="2700" y="5400"/>
                    </a:lnTo>
                    <a:close/>
                  </a:path>
                  <a:path w="21600" h="21600">
                    <a:moveTo>
                      <a:pt x="0" y="5400"/>
                    </a:moveTo>
                    <a:lnTo>
                      <a:pt x="0" y="16200"/>
                    </a:lnTo>
                    <a:lnTo>
                      <a:pt x="675" y="16200"/>
                    </a:lnTo>
                    <a:lnTo>
                      <a:pt x="675" y="5400"/>
                    </a:lnTo>
                    <a:close/>
                  </a:path>
                </a:pathLst>
              </a:custGeom>
              <a:noFill/>
              <a:ln w="9525" algn="ctr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1622906" y="5323988"/>
                <a:ext cx="655031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0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달력에서 선택한 날짜를 </a:t>
                </a:r>
                <a:r>
                  <a:rPr lang="en-US" altLang="ko-KR" sz="2000" b="1" dirty="0" err="1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ModelessApp</a:t>
                </a:r>
                <a:r>
                  <a:rPr lang="en-US" altLang="ko-KR" sz="20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textbox</a:t>
                </a:r>
                <a:r>
                  <a:rPr lang="ko-KR" altLang="en-US" sz="20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에 출력</a:t>
                </a:r>
                <a:endParaRPr lang="ko-KR" altLang="en-US" sz="20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16" name="직선 화살표 연결선 15"/>
              <p:cNvCxnSpPr>
                <a:stCxn id="15" idx="0"/>
              </p:cNvCxnSpPr>
              <p:nvPr/>
            </p:nvCxnSpPr>
            <p:spPr>
              <a:xfrm flipH="1" flipV="1">
                <a:off x="3067306" y="3474337"/>
                <a:ext cx="1830760" cy="184965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화살표 연결선 16"/>
              <p:cNvCxnSpPr>
                <a:stCxn id="15" idx="0"/>
                <a:endCxn id="18" idx="2"/>
              </p:cNvCxnSpPr>
              <p:nvPr/>
            </p:nvCxnSpPr>
            <p:spPr>
              <a:xfrm flipV="1">
                <a:off x="4898066" y="3785675"/>
                <a:ext cx="1402357" cy="153831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모서리가 둥근 직사각형 17"/>
              <p:cNvSpPr/>
              <p:nvPr/>
            </p:nvSpPr>
            <p:spPr>
              <a:xfrm>
                <a:off x="6074037" y="3547516"/>
                <a:ext cx="452772" cy="238159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69330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사용자에게 간단한 메시지를 전달할 때 사용</a:t>
            </a:r>
          </a:p>
          <a:p>
            <a:r>
              <a:rPr lang="en-US" altLang="ko-KR" dirty="0" err="1" smtClean="0"/>
              <a:t>MessageBox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클래스의 멤버인 </a:t>
            </a:r>
            <a:r>
              <a:rPr lang="en-US" altLang="ko-KR" dirty="0" smtClean="0"/>
              <a:t>Show()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이용</a:t>
            </a:r>
          </a:p>
          <a:p>
            <a:r>
              <a:rPr lang="en-US" altLang="ko-KR" dirty="0" smtClean="0"/>
              <a:t>12</a:t>
            </a:r>
            <a:r>
              <a:rPr lang="ko-KR" altLang="en-US" dirty="0" smtClean="0"/>
              <a:t>개의 중복된 </a:t>
            </a:r>
            <a:r>
              <a:rPr lang="en-US" altLang="ko-KR" dirty="0" smtClean="0"/>
              <a:t>Show()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중 기본 형식</a:t>
            </a:r>
            <a:endParaRPr lang="ko-KR" altLang="en-US" dirty="0"/>
          </a:p>
        </p:txBody>
      </p:sp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메시지 상자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1A17D3-B15E-4AAF-AD80-773FE3ECC6FC}" type="slidenum">
              <a:rPr lang="ko-KR" altLang="en-US" smtClean="0"/>
              <a:pPr>
                <a:defRPr/>
              </a:pPr>
              <a:t>13</a:t>
            </a:fld>
            <a:endParaRPr lang="ko-KR" altLang="en-US" dirty="0"/>
          </a:p>
        </p:txBody>
      </p:sp>
      <p:sp>
        <p:nvSpPr>
          <p:cNvPr id="57362" name="Rectangle 18"/>
          <p:cNvSpPr>
            <a:spLocks noChangeArrowheads="1"/>
          </p:cNvSpPr>
          <p:nvPr/>
        </p:nvSpPr>
        <p:spPr bwMode="auto">
          <a:xfrm>
            <a:off x="1300138" y="4357694"/>
            <a:ext cx="6408737" cy="2857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Wingdings" pitchFamily="2" charset="2"/>
              <a:buNone/>
            </a:pPr>
            <a:r>
              <a:rPr lang="en-US" altLang="ko-KR" sz="1500" b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                ②                     ③                            ④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836241"/>
              </p:ext>
            </p:extLst>
          </p:nvPr>
        </p:nvGraphicFramePr>
        <p:xfrm>
          <a:off x="356366" y="2890795"/>
          <a:ext cx="7262912" cy="11887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262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r>
                        <a:rPr lang="en-US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MessageBox.Show</a:t>
                      </a:r>
                      <a:r>
                        <a:rPr lang="en-US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(message);                                                       </a:t>
                      </a:r>
                    </a:p>
                    <a:p>
                      <a:r>
                        <a:rPr lang="en-US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MessageBox.Show</a:t>
                      </a:r>
                      <a:r>
                        <a:rPr lang="en-US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(message, caption);                                          </a:t>
                      </a:r>
                    </a:p>
                    <a:p>
                      <a:r>
                        <a:rPr lang="en-US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MessageBox.Show</a:t>
                      </a:r>
                      <a:r>
                        <a:rPr lang="en-US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(message, caption, </a:t>
                      </a:r>
                      <a:r>
                        <a:rPr lang="en-US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buttonKind</a:t>
                      </a:r>
                      <a:r>
                        <a:rPr lang="en-US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);                       </a:t>
                      </a:r>
                    </a:p>
                    <a:p>
                      <a:r>
                        <a:rPr lang="en-US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MessageBox.Show</a:t>
                      </a:r>
                      <a:r>
                        <a:rPr lang="en-US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(message, caption, </a:t>
                      </a:r>
                      <a:r>
                        <a:rPr lang="en-US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buttonKind</a:t>
                      </a:r>
                      <a:r>
                        <a:rPr lang="en-US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iconKind</a:t>
                      </a:r>
                      <a:r>
                        <a:rPr lang="en-US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); </a:t>
                      </a:r>
                      <a:endParaRPr lang="en-US" altLang="ko-KR" b="0" dirty="0" smtClean="0">
                        <a:solidFill>
                          <a:srgbClr val="0066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7352" name="Line 8"/>
          <p:cNvSpPr>
            <a:spLocks noChangeShapeType="1"/>
          </p:cNvSpPr>
          <p:nvPr/>
        </p:nvSpPr>
        <p:spPr bwMode="auto">
          <a:xfrm>
            <a:off x="3987822" y="3101980"/>
            <a:ext cx="3313113" cy="0"/>
          </a:xfrm>
          <a:prstGeom prst="line">
            <a:avLst/>
          </a:prstGeom>
          <a:noFill/>
          <a:ln w="9525">
            <a:solidFill>
              <a:srgbClr val="0000FF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353" name="Rectangle 9"/>
          <p:cNvSpPr>
            <a:spLocks noChangeArrowheads="1"/>
          </p:cNvSpPr>
          <p:nvPr/>
        </p:nvSpPr>
        <p:spPr bwMode="auto">
          <a:xfrm>
            <a:off x="7283472" y="2919418"/>
            <a:ext cx="431800" cy="12239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None/>
            </a:pPr>
            <a:r>
              <a:rPr lang="en-US" altLang="ko-KR" sz="1500" b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</a:p>
          <a:p>
            <a:pPr algn="ctr">
              <a:buFont typeface="Wingdings" pitchFamily="2" charset="2"/>
              <a:buNone/>
            </a:pPr>
            <a:r>
              <a:rPr lang="en-US" altLang="ko-KR" sz="1500" b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</a:p>
          <a:p>
            <a:pPr algn="ctr">
              <a:buFont typeface="Wingdings" pitchFamily="2" charset="2"/>
              <a:buNone/>
            </a:pPr>
            <a:r>
              <a:rPr lang="en-US" altLang="ko-KR" sz="1500" b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③</a:t>
            </a:r>
          </a:p>
          <a:p>
            <a:pPr algn="ctr">
              <a:buFont typeface="Wingdings" pitchFamily="2" charset="2"/>
              <a:buNone/>
            </a:pPr>
            <a:r>
              <a:rPr lang="en-US" altLang="ko-KR" sz="1500" b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④</a:t>
            </a:r>
          </a:p>
        </p:txBody>
      </p:sp>
      <p:sp>
        <p:nvSpPr>
          <p:cNvPr id="57354" name="Line 10"/>
          <p:cNvSpPr>
            <a:spLocks noChangeShapeType="1"/>
          </p:cNvSpPr>
          <p:nvPr/>
        </p:nvSpPr>
        <p:spPr bwMode="auto">
          <a:xfrm>
            <a:off x="4851422" y="3389318"/>
            <a:ext cx="2465388" cy="0"/>
          </a:xfrm>
          <a:prstGeom prst="line">
            <a:avLst/>
          </a:prstGeom>
          <a:noFill/>
          <a:ln w="9525">
            <a:solidFill>
              <a:srgbClr val="0000FF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>
            <a:off x="6075385" y="3662368"/>
            <a:ext cx="1241425" cy="0"/>
          </a:xfrm>
          <a:prstGeom prst="line">
            <a:avLst/>
          </a:prstGeom>
          <a:noFill/>
          <a:ln w="9525">
            <a:solidFill>
              <a:srgbClr val="0000FF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356" name="Line 12"/>
          <p:cNvSpPr>
            <a:spLocks noChangeShapeType="1"/>
          </p:cNvSpPr>
          <p:nvPr/>
        </p:nvSpPr>
        <p:spPr bwMode="auto">
          <a:xfrm>
            <a:off x="7012010" y="3943355"/>
            <a:ext cx="304800" cy="0"/>
          </a:xfrm>
          <a:prstGeom prst="line">
            <a:avLst/>
          </a:prstGeom>
          <a:noFill/>
          <a:ln w="9525">
            <a:solidFill>
              <a:srgbClr val="0000FF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2946" name="Picture 2" descr="C:\Users\yich\Google 드라이브\Work\교재\C# 입문, 개정판\2판, 시험판\1.원고\Images\cs09\Img09_01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663774"/>
            <a:ext cx="1000125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947" name="Picture 3" descr="C:\Users\yich\Google 드라이브\Work\교재\C# 입문, 개정판\2판, 시험판\1.원고\Images\cs09\Img09_01-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4663773"/>
            <a:ext cx="1000125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948" name="Picture 4" descr="C:\Users\yich\Google 드라이브\Work\교재\C# 입문, 개정판\2판, 시험판\1.원고\Images\cs09\Img09_01-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4643444"/>
            <a:ext cx="1693069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949" name="Picture 5" descr="C:\Users\yich\Google 드라이브\Work\교재\C# 입문, 개정판\2판, 시험판\1.원고\Images\cs09\Img09_01-4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4663773"/>
            <a:ext cx="1693069" cy="1178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632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내용 개체 틀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버튼의 종류</a:t>
            </a:r>
          </a:p>
          <a:p>
            <a:pPr lvl="1"/>
            <a:r>
              <a:rPr lang="en-US" altLang="ko-KR" dirty="0" err="1" smtClean="0"/>
              <a:t>MessageBoxButtons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열거형의</a:t>
            </a:r>
            <a:r>
              <a:rPr lang="ko-KR" altLang="en-US" dirty="0" smtClean="0"/>
              <a:t> 멤버로서 </a:t>
            </a:r>
            <a:r>
              <a:rPr lang="en-US" altLang="ko-KR" dirty="0" smtClean="0"/>
              <a:t>5</a:t>
            </a:r>
            <a:r>
              <a:rPr lang="ko-KR" altLang="en-US" dirty="0" smtClean="0"/>
              <a:t>가지</a:t>
            </a:r>
            <a:endParaRPr lang="ko-KR" altLang="en-US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메시지 상자 </a:t>
            </a:r>
            <a:r>
              <a:rPr lang="en-US" altLang="ko-KR" smtClean="0"/>
              <a:t>- </a:t>
            </a:r>
            <a:r>
              <a:rPr lang="ko-KR" altLang="en-US" smtClean="0"/>
              <a:t>버튼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1A17D3-B15E-4AAF-AD80-773FE3ECC6FC}" type="slidenum">
              <a:rPr lang="ko-KR" altLang="en-US" smtClean="0"/>
              <a:pPr>
                <a:defRPr/>
              </a:pPr>
              <a:t>14</a:t>
            </a:fld>
            <a:endParaRPr lang="ko-KR" altLang="en-US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6790012"/>
              </p:ext>
            </p:extLst>
          </p:nvPr>
        </p:nvGraphicFramePr>
        <p:xfrm>
          <a:off x="251519" y="2029213"/>
          <a:ext cx="8784977" cy="3444240"/>
        </p:xfrm>
        <a:graphic>
          <a:graphicData uri="http://schemas.openxmlformats.org/drawingml/2006/table">
            <a:tbl>
              <a:tblPr/>
              <a:tblGrid>
                <a:gridCol w="21602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기호상수</a:t>
                      </a:r>
                      <a:endParaRPr kumimoji="0" lang="en-US" altLang="ko-KR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  <a:p>
                      <a:pPr algn="ctr" rtl="0"/>
                      <a:r>
                        <a:rPr kumimoji="0" lang="en-US" altLang="ko-KR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(</a:t>
                      </a:r>
                      <a:r>
                        <a:rPr kumimoji="0" lang="ko-KR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멤버이름</a:t>
                      </a:r>
                      <a:r>
                        <a:rPr kumimoji="0" lang="en-US" altLang="ko-KR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)</a:t>
                      </a:r>
                      <a:endParaRPr kumimoji="0" lang="ko-KR" altLang="en-US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순서 값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버</a:t>
                      </a:r>
                      <a:r>
                        <a:rPr kumimoji="0" lang="ko-KR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 튼 모 양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설 명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rtl="0"/>
                      <a:r>
                        <a:rPr kumimoji="0" lang="en-US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OK</a:t>
                      </a:r>
                      <a:endParaRPr kumimoji="0" lang="ko-KR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0</a:t>
                      </a:r>
                      <a:endParaRPr kumimoji="0" lang="ko-KR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kumimoji="0" lang="ko-KR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 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kumimoji="0" lang="en-US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OK </a:t>
                      </a:r>
                      <a:r>
                        <a:rPr kumimoji="0" lang="ko-KR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버튼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rtl="0"/>
                      <a:r>
                        <a:rPr kumimoji="0" lang="en-US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OKCancel</a:t>
                      </a:r>
                      <a:endParaRPr kumimoji="0" lang="ko-KR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1</a:t>
                      </a:r>
                      <a:endParaRPr kumimoji="0" lang="ko-KR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kumimoji="0" lang="ko-KR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 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kumimoji="0" lang="en-US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OK, Cancel </a:t>
                      </a:r>
                      <a:r>
                        <a:rPr kumimoji="0" lang="ko-KR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버튼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rtl="0"/>
                      <a:r>
                        <a:rPr kumimoji="0" lang="en-US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AbortRetryIgnore</a:t>
                      </a:r>
                      <a:endParaRPr kumimoji="0" lang="ko-KR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2</a:t>
                      </a:r>
                      <a:endParaRPr kumimoji="0" lang="ko-KR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kumimoji="0" lang="ko-KR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 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kumimoji="0" lang="en-US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Abort, Retry, Ignore </a:t>
                      </a:r>
                      <a:r>
                        <a:rPr kumimoji="0" lang="ko-KR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버튼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rtl="0"/>
                      <a:r>
                        <a:rPr kumimoji="0" lang="en-US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YesNoCancel</a:t>
                      </a:r>
                      <a:endParaRPr kumimoji="0" lang="ko-KR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3</a:t>
                      </a:r>
                      <a:endParaRPr kumimoji="0" lang="ko-KR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kumimoji="0" lang="ko-KR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 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kumimoji="0" lang="en-US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Yes, No, Cancel </a:t>
                      </a:r>
                      <a:r>
                        <a:rPr kumimoji="0" lang="ko-KR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버튼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rtl="0"/>
                      <a:r>
                        <a:rPr kumimoji="0" lang="en-US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YesNo</a:t>
                      </a:r>
                      <a:endParaRPr kumimoji="0" lang="ko-KR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4</a:t>
                      </a:r>
                      <a:endParaRPr kumimoji="0" lang="ko-KR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kumimoji="0" lang="ko-KR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 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kumimoji="0" lang="en-US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Yes, No </a:t>
                      </a:r>
                      <a:r>
                        <a:rPr kumimoji="0" lang="ko-KR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버튼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rtl="0"/>
                      <a:r>
                        <a:rPr kumimoji="0" lang="en-US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RetryCancel</a:t>
                      </a:r>
                      <a:endParaRPr kumimoji="0" lang="ko-KR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5</a:t>
                      </a:r>
                      <a:endParaRPr kumimoji="0" lang="ko-KR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kumimoji="0" lang="ko-KR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 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kumimoji="0" lang="en-US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Retry, Cancel </a:t>
                      </a:r>
                      <a:r>
                        <a:rPr kumimoji="0" lang="ko-KR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버튼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4581" name="Picture 245" descr="C:\Users\yich\Google 드라이브\Work\교재\C# 입문, 개정판\2판, 시험판\1.원고\Images\cs09\Table09_01_MessageBoxButtons-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6340" y="2778062"/>
            <a:ext cx="985838" cy="350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582" name="Picture 246" descr="C:\Users\yich\Google 드라이브\Work\교재\C# 입문, 개정판\2판, 시험판\1.원고\Images\cs09\Table09_01_MessageBoxButtons-0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7554" y="3229848"/>
            <a:ext cx="1678781" cy="350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583" name="Picture 247" descr="C:\Users\yich\Google 드라이브\Work\교재\C# 입문, 개정판\2판, 시험판\1.원고\Images\cs09\Table09_01_MessageBoxButtons-0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729585"/>
            <a:ext cx="2378869" cy="350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584" name="Picture 248" descr="C:\Users\yich\Google 드라이브\Work\교재\C# 입문, 개정판\2판, 시험판\1.원고\Images\cs09\Table09_01_MessageBoxButtons-04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0286" y="4181371"/>
            <a:ext cx="2378869" cy="350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585" name="Picture 249" descr="C:\Users\yich\Google 드라이브\Work\교재\C# 입문, 개정판\2판, 시험판\1.원고\Images\cs09\Table09_01_MessageBoxButtons-05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1000" y="4584132"/>
            <a:ext cx="1678781" cy="350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586" name="Picture 250" descr="C:\Users\yich\Google 드라이브\Work\교재\C# 입문, 개정판\2판, 시험판\1.원고\Images\cs09\Table09_01_MessageBoxButtons-06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7453" y="5056188"/>
            <a:ext cx="1678781" cy="350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731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아이콘의 종류</a:t>
            </a:r>
          </a:p>
          <a:p>
            <a:pPr lvl="1"/>
            <a:r>
              <a:rPr lang="en-US" altLang="ko-KR" dirty="0" err="1" smtClean="0"/>
              <a:t>MessageBoxIcon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열거형의</a:t>
            </a:r>
            <a:r>
              <a:rPr lang="ko-KR" altLang="en-US" dirty="0" smtClean="0"/>
              <a:t> 멤버로서 </a:t>
            </a:r>
            <a:r>
              <a:rPr lang="en-US" altLang="ko-KR" dirty="0" smtClean="0"/>
              <a:t>9</a:t>
            </a:r>
            <a:r>
              <a:rPr lang="ko-KR" altLang="en-US" dirty="0" smtClean="0"/>
              <a:t>개의 기호상수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아이콘의 모양은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가지</a:t>
            </a:r>
            <a:endParaRPr lang="ko-KR" altLang="en-US" dirty="0"/>
          </a:p>
        </p:txBody>
      </p:sp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메시지 상자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아이콘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1A17D3-B15E-4AAF-AD80-773FE3ECC6FC}" type="slidenum">
              <a:rPr lang="ko-KR" altLang="en-US" smtClean="0"/>
              <a:pPr>
                <a:defRPr/>
              </a:pPr>
              <a:t>15</a:t>
            </a:fld>
            <a:endParaRPr lang="ko-KR" altLang="en-US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805809"/>
              </p:ext>
            </p:extLst>
          </p:nvPr>
        </p:nvGraphicFramePr>
        <p:xfrm>
          <a:off x="323527" y="2358752"/>
          <a:ext cx="8424937" cy="3931920"/>
        </p:xfrm>
        <a:graphic>
          <a:graphicData uri="http://schemas.openxmlformats.org/drawingml/2006/table">
            <a:tbl>
              <a:tblPr/>
              <a:tblGrid>
                <a:gridCol w="15121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484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0040"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기호상수</a:t>
                      </a:r>
                      <a:endParaRPr kumimoji="0" lang="en-US" altLang="ko-KR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  <a:p>
                      <a:pPr algn="ctr" rtl="0"/>
                      <a:r>
                        <a:rPr kumimoji="0" lang="en-US" altLang="ko-KR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(</a:t>
                      </a:r>
                      <a:r>
                        <a:rPr kumimoji="0" lang="ko-KR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멤버이름</a:t>
                      </a:r>
                      <a:r>
                        <a:rPr kumimoji="0" lang="en-US" altLang="ko-KR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)</a:t>
                      </a:r>
                      <a:endParaRPr kumimoji="0" lang="ko-KR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순서 값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아이콘 모양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설 명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40">
                <a:tc>
                  <a:txBody>
                    <a:bodyPr/>
                    <a:lstStyle/>
                    <a:p>
                      <a:pPr rtl="0"/>
                      <a:r>
                        <a:rPr kumimoji="0" lang="en-US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None</a:t>
                      </a:r>
                      <a:endParaRPr kumimoji="0" lang="ko-KR" altLang="en-U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0</a:t>
                      </a:r>
                      <a:endParaRPr kumimoji="0" lang="ko-KR" altLang="en-U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kumimoji="0" lang="ko-KR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 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kumimoji="0" lang="ko-KR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기호 없음</a:t>
                      </a:r>
                      <a:r>
                        <a:rPr kumimoji="0" lang="en-US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.</a:t>
                      </a:r>
                      <a:endParaRPr kumimoji="0" lang="ko-KR" altLang="en-U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40">
                <a:tc>
                  <a:txBody>
                    <a:bodyPr/>
                    <a:lstStyle/>
                    <a:p>
                      <a:pPr rtl="0"/>
                      <a:r>
                        <a:rPr kumimoji="0" lang="en-US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Error</a:t>
                      </a:r>
                      <a:endParaRPr kumimoji="0" lang="ko-KR" altLang="en-U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rtl="0"/>
                      <a:r>
                        <a:rPr kumimoji="0" lang="en-US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16</a:t>
                      </a:r>
                      <a:endParaRPr kumimoji="0" lang="ko-KR" altLang="en-U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rtl="0"/>
                      <a:r>
                        <a:rPr kumimoji="0" lang="ko-KR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 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rtl="0"/>
                      <a:r>
                        <a:rPr kumimoji="0" lang="ko-KR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빨간색 배경의 원 안에 흰색 X가 포함된 기호</a:t>
                      </a:r>
                      <a:r>
                        <a:rPr kumimoji="0" lang="en-US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.</a:t>
                      </a:r>
                      <a:endParaRPr kumimoji="0" lang="ko-KR" altLang="en-U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40">
                <a:tc>
                  <a:txBody>
                    <a:bodyPr/>
                    <a:lstStyle/>
                    <a:p>
                      <a:pPr rtl="0"/>
                      <a:r>
                        <a:rPr kumimoji="0" lang="en-US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Hand</a:t>
                      </a:r>
                      <a:endParaRPr kumimoji="0" lang="ko-KR" altLang="en-U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0040">
                <a:tc>
                  <a:txBody>
                    <a:bodyPr/>
                    <a:lstStyle/>
                    <a:p>
                      <a:pPr rtl="0"/>
                      <a:r>
                        <a:rPr kumimoji="0" lang="en-US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Stop</a:t>
                      </a:r>
                      <a:endParaRPr kumimoji="0" lang="ko-KR" altLang="en-U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904">
                <a:tc>
                  <a:txBody>
                    <a:bodyPr/>
                    <a:lstStyle/>
                    <a:p>
                      <a:pPr rtl="0"/>
                      <a:r>
                        <a:rPr kumimoji="0" lang="en-US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Question</a:t>
                      </a:r>
                      <a:endParaRPr kumimoji="0" lang="ko-KR" altLang="en-U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32</a:t>
                      </a:r>
                      <a:endParaRPr kumimoji="0" lang="ko-KR" altLang="en-U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kumimoji="0" lang="ko-KR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 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kumimoji="0" lang="ko-KR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풍선 안에 물음표가 포함된 기호</a:t>
                      </a:r>
                      <a:r>
                        <a:rPr kumimoji="0" lang="en-US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.</a:t>
                      </a:r>
                      <a:endParaRPr kumimoji="0" lang="ko-KR" altLang="en-U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040">
                <a:tc>
                  <a:txBody>
                    <a:bodyPr/>
                    <a:lstStyle/>
                    <a:p>
                      <a:pPr rtl="0"/>
                      <a:r>
                        <a:rPr kumimoji="0" lang="en-US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Exclamation</a:t>
                      </a:r>
                      <a:endParaRPr kumimoji="0" lang="ko-KR" altLang="en-U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/>
                      <a:r>
                        <a:rPr kumimoji="0" lang="en-US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48</a:t>
                      </a:r>
                      <a:endParaRPr kumimoji="0" lang="ko-KR" altLang="en-U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rtl="0"/>
                      <a:r>
                        <a:rPr kumimoji="0" lang="ko-KR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 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rtl="0"/>
                      <a:r>
                        <a:rPr kumimoji="0" lang="ko-KR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노란색 배경의 삼각형 안에 느낌표가 있는 기호</a:t>
                      </a:r>
                      <a:r>
                        <a:rPr kumimoji="0" lang="en-US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.</a:t>
                      </a:r>
                      <a:endParaRPr kumimoji="0" lang="ko-KR" altLang="en-U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040">
                <a:tc>
                  <a:txBody>
                    <a:bodyPr/>
                    <a:lstStyle/>
                    <a:p>
                      <a:pPr rtl="0"/>
                      <a:r>
                        <a:rPr kumimoji="0" lang="en-US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Warning</a:t>
                      </a:r>
                      <a:endParaRPr kumimoji="0" lang="ko-KR" altLang="en-U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040">
                <a:tc>
                  <a:txBody>
                    <a:bodyPr/>
                    <a:lstStyle/>
                    <a:p>
                      <a:pPr rtl="0"/>
                      <a:r>
                        <a:rPr kumimoji="0" lang="en-US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Asterisk</a:t>
                      </a:r>
                      <a:endParaRPr kumimoji="0" lang="ko-KR" altLang="en-U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/>
                      <a:r>
                        <a:rPr kumimoji="0" lang="en-US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64</a:t>
                      </a:r>
                      <a:endParaRPr kumimoji="0" lang="ko-KR" altLang="en-U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rtl="0"/>
                      <a:r>
                        <a:rPr kumimoji="0" lang="ko-KR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 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rtl="0"/>
                      <a:r>
                        <a:rPr kumimoji="0" lang="ko-KR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풍선 안에 소문자 i 가 포함된 기호</a:t>
                      </a:r>
                      <a:r>
                        <a:rPr kumimoji="0" lang="en-US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.</a:t>
                      </a:r>
                      <a:endParaRPr kumimoji="0" lang="ko-KR" altLang="en-U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040">
                <a:tc>
                  <a:txBody>
                    <a:bodyPr/>
                    <a:lstStyle/>
                    <a:p>
                      <a:pPr rtl="0"/>
                      <a:r>
                        <a:rPr kumimoji="0" lang="en-US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Information</a:t>
                      </a:r>
                      <a:endParaRPr kumimoji="0" lang="ko-KR" altLang="en-U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73924" name="Picture 196" descr="C:\Users\yich\Google 드라이브\Work\교재\C# 입문, 개정판\2판, 시험판\1.원고\Images\cs09\Table09_02_MessageBoxIcon-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8513" y="371644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925" name="Picture 197" descr="C:\Users\yich\Google 드라이브\Work\교재\C# 입문, 개정판\2판, 시험판\1.원고\Images\cs09\Table09_02_MessageBoxIcon-0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8513" y="449908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926" name="Picture 198" descr="C:\Users\yich\Google 드라이브\Work\교재\C# 입문, 개정판\2판, 시험판\1.원고\Images\cs09\Table09_02_MessageBoxIcon-0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8513" y="497736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927" name="Picture 199" descr="C:\Users\yich\Google 드라이브\Work\교재\C# 입문, 개정판\2판, 시험판\1.원고\Images\cs09\Table09_02_MessageBoxIcon-04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4777" y="58041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685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eaLnBrk="1" hangingPunct="1">
              <a:lnSpc>
                <a:spcPct val="100000"/>
              </a:lnSpc>
            </a:pPr>
            <a:r>
              <a:rPr lang="en-US" altLang="ko-KR" sz="2400" b="1" dirty="0" err="1" smtClean="0"/>
              <a:t>MessageBox.Show</a:t>
            </a:r>
            <a:r>
              <a:rPr lang="en-US" altLang="ko-KR" sz="2400" b="1" dirty="0" smtClean="0"/>
              <a:t>() </a:t>
            </a:r>
            <a:r>
              <a:rPr lang="ko-KR" altLang="en-US" sz="2400" b="1" dirty="0" err="1" smtClean="0"/>
              <a:t>메소드는</a:t>
            </a:r>
            <a:r>
              <a:rPr lang="ko-KR" altLang="en-US" sz="2400" b="1" dirty="0" smtClean="0"/>
              <a:t> 선택한 버튼을 </a:t>
            </a:r>
            <a:r>
              <a:rPr lang="en-US" altLang="ko-KR" sz="2400" b="1" dirty="0" err="1" smtClean="0"/>
              <a:t>DialogResult</a:t>
            </a:r>
            <a:r>
              <a:rPr lang="en-US" altLang="ko-KR" sz="2400" b="1" dirty="0" smtClean="0"/>
              <a:t> </a:t>
            </a:r>
            <a:r>
              <a:rPr lang="ko-KR" altLang="en-US" sz="2400" b="1" dirty="0" err="1" smtClean="0"/>
              <a:t>열거형</a:t>
            </a:r>
            <a:r>
              <a:rPr lang="ko-KR" altLang="en-US" sz="2400" b="1" dirty="0" smtClean="0"/>
              <a:t> 값으로 반환</a:t>
            </a:r>
            <a:r>
              <a:rPr lang="en-US" altLang="ko-KR" sz="2400" b="1" dirty="0" smtClean="0"/>
              <a:t>.</a:t>
            </a:r>
          </a:p>
        </p:txBody>
      </p:sp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메시지 상자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버튼 확인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1A17D3-B15E-4AAF-AD80-773FE3ECC6FC}" type="slidenum">
              <a:rPr lang="ko-KR" altLang="en-US" smtClean="0"/>
              <a:pPr>
                <a:defRPr/>
              </a:pPr>
              <a:t>16</a:t>
            </a:fld>
            <a:endParaRPr lang="ko-KR" altLang="en-US" dirty="0"/>
          </a:p>
        </p:txBody>
      </p:sp>
      <p:sp>
        <p:nvSpPr>
          <p:cNvPr id="195589" name="Rectangle 4"/>
          <p:cNvSpPr>
            <a:spLocks noChangeArrowheads="1"/>
          </p:cNvSpPr>
          <p:nvPr/>
        </p:nvSpPr>
        <p:spPr bwMode="auto">
          <a:xfrm>
            <a:off x="0" y="2044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95590" name="Rectangle 5"/>
          <p:cNvSpPr>
            <a:spLocks noChangeArrowheads="1"/>
          </p:cNvSpPr>
          <p:nvPr/>
        </p:nvSpPr>
        <p:spPr bwMode="auto">
          <a:xfrm>
            <a:off x="0" y="25352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153642" name="Group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791862"/>
              </p:ext>
            </p:extLst>
          </p:nvPr>
        </p:nvGraphicFramePr>
        <p:xfrm>
          <a:off x="1115616" y="1902000"/>
          <a:ext cx="6840760" cy="411480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8467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39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4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24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멤버</a:t>
                      </a:r>
                      <a:endParaRPr kumimoji="0" lang="ko-KR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24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  <a:endParaRPr kumimoji="0" lang="ko-KR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400" b="0" u="none" strike="noStrike" cap="none" normalizeH="0" baseline="0" smtClean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Abort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한컴바탕" pitchFamily="18" charset="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2400" b="0" u="none" strike="noStrike" cap="none" normalizeH="0" baseline="0" smtClean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중단 버튼으로부터 반환된다</a:t>
                      </a:r>
                      <a:r>
                        <a:rPr kumimoji="0" lang="en-US" altLang="ko-KR" sz="2400" b="0" u="none" strike="noStrike" cap="none" normalizeH="0" baseline="0" smtClean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한컴바탕" pitchFamily="18" charset="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400" b="0" u="none" strike="noStrike" cap="none" normalizeH="0" baseline="0" smtClean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Cancel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한컴바탕" pitchFamily="18" charset="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2400" b="0" u="none" strike="noStrike" cap="none" normalizeH="0" baseline="0" smtClean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취소 버튼으로부터 반환된다</a:t>
                      </a:r>
                      <a:r>
                        <a:rPr kumimoji="0" lang="en-US" altLang="ko-KR" sz="2400" b="0" u="none" strike="noStrike" cap="none" normalizeH="0" baseline="0" smtClean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한컴바탕" pitchFamily="18" charset="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4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Ignore</a:t>
                      </a:r>
                      <a:endParaRPr kumimoji="0" lang="en-US" altLang="ko-K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한컴바탕" pitchFamily="18" charset="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2400" b="0" u="none" strike="noStrike" cap="none" normalizeH="0" baseline="0" smtClean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무시 버튼으로부터 반환된다</a:t>
                      </a:r>
                      <a:r>
                        <a:rPr kumimoji="0" lang="en-US" altLang="ko-KR" sz="2400" b="0" u="none" strike="noStrike" cap="none" normalizeH="0" baseline="0" smtClean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한컴바탕" pitchFamily="18" charset="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400" b="0" u="none" strike="noStrike" cap="none" normalizeH="0" baseline="0" smtClean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한컴바탕" pitchFamily="18" charset="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2400" b="0" u="none" strike="noStrike" cap="none" normalizeH="0" baseline="0" smtClean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아니오 버튼으로부터 반환된다</a:t>
                      </a:r>
                      <a:r>
                        <a:rPr kumimoji="0" lang="en-US" altLang="ko-KR" sz="2400" b="0" u="none" strike="noStrike" cap="none" normalizeH="0" baseline="0" smtClean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  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한컴바탕" pitchFamily="18" charset="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400" b="0" u="none" strike="noStrike" cap="none" normalizeH="0" baseline="0" smtClean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None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한컴바탕" pitchFamily="18" charset="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2400" b="0" u="none" strike="noStrike" cap="none" normalizeH="0" baseline="0" smtClean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아무런 값도 반환되지 않는다</a:t>
                      </a:r>
                      <a:r>
                        <a:rPr kumimoji="0" lang="en-US" altLang="ko-KR" sz="2400" b="0" u="none" strike="noStrike" cap="none" normalizeH="0" baseline="0" smtClean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한컴바탕" pitchFamily="18" charset="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338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400" b="0" u="none" strike="noStrike" cap="none" normalizeH="0" baseline="0" smtClean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OK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한컴바탕" pitchFamily="18" charset="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2400" b="0" u="none" strike="noStrike" cap="none" normalizeH="0" baseline="0" smtClean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확인 버튼으로부터 반환된다</a:t>
                      </a:r>
                      <a:r>
                        <a:rPr kumimoji="0" lang="en-US" altLang="ko-KR" sz="2400" b="0" u="none" strike="noStrike" cap="none" normalizeH="0" baseline="0" smtClean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  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한컴바탕" pitchFamily="18" charset="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400" b="0" u="none" strike="noStrike" cap="none" normalizeH="0" baseline="0" smtClean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Retry 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한컴바탕" pitchFamily="18" charset="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2400" b="0" u="none" strike="noStrike" cap="none" normalizeH="0" baseline="0" smtClean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다시 시도 버튼으로부터 반환된다</a:t>
                      </a:r>
                      <a:r>
                        <a:rPr kumimoji="0" lang="en-US" altLang="ko-KR" sz="2400" b="0" u="none" strike="noStrike" cap="none" normalizeH="0" baseline="0" smtClean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  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한컴바탕" pitchFamily="18" charset="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400" b="0" u="none" strike="noStrike" cap="none" normalizeH="0" baseline="0" smtClean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Yes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한컴바탕" pitchFamily="18" charset="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24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 버튼으로부터 반환된다</a:t>
                      </a:r>
                      <a:r>
                        <a:rPr kumimoji="0" lang="en-US" altLang="ko-KR" sz="24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endParaRPr kumimoji="0" lang="en-US" altLang="ko-K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한컴바탕" pitchFamily="18" charset="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030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 smtClean="0"/>
              <a:t>기본 버튼</a:t>
            </a:r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메시지 상자가 활성화 될 때 초기에 입력포커스를 갖는 버튼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기본 버튼을 명시하지 않으면 첫 번째 버튼이 기본 버튼</a:t>
            </a:r>
            <a:r>
              <a:rPr lang="en-US" altLang="ko-KR" dirty="0" smtClean="0"/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dirty="0" smtClean="0"/>
              <a:t>기본 버튼 설정 방법</a:t>
            </a:r>
          </a:p>
          <a:p>
            <a:pPr lvl="1">
              <a:lnSpc>
                <a:spcPct val="100000"/>
              </a:lnSpc>
            </a:pPr>
            <a:r>
              <a:rPr lang="en-US" altLang="ko-KR" dirty="0" smtClean="0"/>
              <a:t>Show()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5</a:t>
            </a:r>
            <a:r>
              <a:rPr lang="ko-KR" altLang="en-US" dirty="0" smtClean="0"/>
              <a:t>번째 매개변수에 </a:t>
            </a:r>
            <a:r>
              <a:rPr lang="en-US" altLang="ko-KR" dirty="0" err="1" smtClean="0"/>
              <a:t>MessageBoxDefaultButton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열거형</a:t>
            </a:r>
            <a:r>
              <a:rPr lang="ko-KR" altLang="en-US" dirty="0" smtClean="0"/>
              <a:t> 멤버를 </a:t>
            </a:r>
            <a:r>
              <a:rPr lang="ko-KR" altLang="en-US" dirty="0" smtClean="0"/>
              <a:t>명시 </a:t>
            </a:r>
            <a:endParaRPr lang="en-US" altLang="ko-KR" dirty="0" smtClean="0"/>
          </a:p>
          <a:p>
            <a:pPr lvl="1">
              <a:lnSpc>
                <a:spcPct val="100000"/>
              </a:lnSpc>
            </a:pPr>
            <a:r>
              <a:rPr lang="en-US" altLang="ko-KR" dirty="0" err="1" smtClean="0"/>
              <a:t>MessageBoxDefaultButton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열거형</a:t>
            </a:r>
            <a:endParaRPr lang="ko-KR" altLang="en-US" dirty="0"/>
          </a:p>
        </p:txBody>
      </p:sp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메시지 상자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기본 버튼 설정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1A17D3-B15E-4AAF-AD80-773FE3ECC6FC}" type="slidenum">
              <a:rPr lang="ko-KR" altLang="en-US" smtClean="0"/>
              <a:pPr>
                <a:defRPr/>
              </a:pPr>
              <a:t>17</a:t>
            </a:fld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0351498"/>
              </p:ext>
            </p:extLst>
          </p:nvPr>
        </p:nvGraphicFramePr>
        <p:xfrm>
          <a:off x="251521" y="4111689"/>
          <a:ext cx="8712968" cy="1889760"/>
        </p:xfrm>
        <a:graphic>
          <a:graphicData uri="http://schemas.openxmlformats.org/drawingml/2006/table">
            <a:tbl>
              <a:tblPr/>
              <a:tblGrid>
                <a:gridCol w="14490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7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7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0040"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기호상수</a:t>
                      </a:r>
                      <a:r>
                        <a:rPr kumimoji="0" lang="en-US" altLang="ko-KR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(</a:t>
                      </a:r>
                      <a:r>
                        <a:rPr kumimoji="0" lang="ko-KR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멤버이름</a:t>
                      </a:r>
                      <a:r>
                        <a:rPr kumimoji="0" lang="en-US" altLang="ko-KR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)</a:t>
                      </a:r>
                      <a:endParaRPr kumimoji="0" lang="ko-KR" altLang="en-US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순서 값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설 명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40"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Button1</a:t>
                      </a:r>
                      <a:endParaRPr kumimoji="0" lang="ko-KR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0x000</a:t>
                      </a:r>
                      <a:endParaRPr kumimoji="0" lang="ko-KR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왼쪽을 기준으로 첫 번째 버튼을 기본으로 설정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40"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Button2</a:t>
                      </a:r>
                      <a:endParaRPr kumimoji="0" lang="ko-KR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0x100</a:t>
                      </a:r>
                      <a:endParaRPr kumimoji="0" lang="ko-KR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왼쪽을 기준으로 두 번째 버튼을 기본으로 설정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40"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Button3</a:t>
                      </a:r>
                      <a:endParaRPr kumimoji="0" lang="ko-KR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0x200</a:t>
                      </a:r>
                      <a:endParaRPr kumimoji="0" lang="ko-KR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왼쪽을 기준으로 세 번째 버튼을 기본으로 설정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8825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메시지 상자 사용 예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1A17D3-B15E-4AAF-AD80-773FE3ECC6FC}" type="slidenum">
              <a:rPr lang="ko-KR" altLang="en-US" smtClean="0"/>
              <a:pPr>
                <a:defRPr/>
              </a:pPr>
              <a:t>18</a:t>
            </a:fld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636912"/>
            <a:ext cx="2914650" cy="17145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7984" y="1336948"/>
            <a:ext cx="2352675" cy="14478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7984" y="3051448"/>
            <a:ext cx="2724150" cy="14478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61235" y="4869160"/>
            <a:ext cx="272415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62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8" name="Rectangle 1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 대화상자의 용도</a:t>
            </a:r>
          </a:p>
          <a:p>
            <a:pPr lvl="1"/>
            <a:r>
              <a:rPr lang="ko-KR" altLang="en-US" dirty="0" smtClean="0"/>
              <a:t>사용자와 애플리케이션간의 교량 역할 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주로 소량의 데이터를 </a:t>
            </a:r>
            <a:r>
              <a:rPr lang="ko-KR" altLang="en-US" dirty="0" err="1" smtClean="0"/>
              <a:t>입출력하기</a:t>
            </a:r>
            <a:r>
              <a:rPr lang="ko-KR" altLang="en-US" dirty="0" smtClean="0"/>
              <a:t> 위한 수단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 대화상자의 생성방법</a:t>
            </a:r>
          </a:p>
          <a:p>
            <a:pPr lvl="1"/>
            <a:r>
              <a:rPr lang="ko-KR" altLang="en-US" dirty="0" err="1" smtClean="0"/>
              <a:t>모달</a:t>
            </a:r>
            <a:r>
              <a:rPr lang="en-US" altLang="ko-KR" dirty="0" smtClean="0"/>
              <a:t>(modal) </a:t>
            </a:r>
            <a:r>
              <a:rPr lang="ko-KR" altLang="en-US" dirty="0" smtClean="0"/>
              <a:t>대화상자</a:t>
            </a:r>
          </a:p>
          <a:p>
            <a:pPr lvl="1"/>
            <a:r>
              <a:rPr lang="ko-KR" altLang="en-US" dirty="0" err="1" smtClean="0"/>
              <a:t>모덜리스</a:t>
            </a:r>
            <a:r>
              <a:rPr lang="en-US" altLang="ko-KR" dirty="0" smtClean="0"/>
              <a:t>(modeless) </a:t>
            </a:r>
            <a:r>
              <a:rPr lang="ko-KR" altLang="en-US" dirty="0" smtClean="0"/>
              <a:t>대화상자</a:t>
            </a:r>
          </a:p>
          <a:p>
            <a:r>
              <a:rPr lang="ko-KR" altLang="en-US" dirty="0" smtClean="0"/>
              <a:t> </a:t>
            </a:r>
            <a:r>
              <a:rPr lang="ko-KR" altLang="en-US" dirty="0" err="1" smtClean="0"/>
              <a:t>대화상자의</a:t>
            </a:r>
            <a:r>
              <a:rPr lang="ko-KR" altLang="en-US" dirty="0" smtClean="0"/>
              <a:t> </a:t>
            </a:r>
            <a:r>
              <a:rPr lang="ko-KR" altLang="en-US" dirty="0" smtClean="0"/>
              <a:t>종류</a:t>
            </a:r>
            <a:r>
              <a:rPr lang="en-US" altLang="ko-KR" dirty="0" smtClean="0"/>
              <a:t>- </a:t>
            </a:r>
            <a:r>
              <a:rPr lang="ko-KR" altLang="en-US" dirty="0" smtClean="0"/>
              <a:t>시스템에서 제공</a:t>
            </a:r>
            <a:endParaRPr lang="ko-KR" altLang="en-US" dirty="0" smtClean="0"/>
          </a:p>
          <a:p>
            <a:pPr lvl="1"/>
            <a:r>
              <a:rPr lang="ko-KR" altLang="en-US" dirty="0" smtClean="0"/>
              <a:t>메시지 대화상자</a:t>
            </a:r>
          </a:p>
          <a:p>
            <a:pPr lvl="2"/>
            <a:r>
              <a:rPr lang="ko-KR" altLang="en-US" dirty="0" smtClean="0"/>
              <a:t>사용자에게 간단한 메시지 표현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공통 대화상자</a:t>
            </a:r>
          </a:p>
          <a:p>
            <a:pPr lvl="2"/>
            <a:r>
              <a:rPr lang="ko-KR" altLang="en-US" dirty="0" smtClean="0"/>
              <a:t>윈도우 운영체제에서 기본적으로 제공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열기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저장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글꼴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페이지 설정 등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대화상자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1A17D3-B15E-4AAF-AD80-773FE3ECC6FC}" type="slidenum">
              <a:rPr lang="ko-KR" altLang="en-US" smtClean="0"/>
              <a:pPr>
                <a:defRPr/>
              </a:pPr>
              <a:t>1</a:t>
            </a:fld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5772615" y="3356992"/>
            <a:ext cx="2664296" cy="1584176"/>
            <a:chOff x="5508104" y="2204864"/>
            <a:chExt cx="2664296" cy="1584176"/>
          </a:xfrm>
        </p:grpSpPr>
        <p:sp>
          <p:nvSpPr>
            <p:cNvPr id="2" name="구름 모양 설명선 1"/>
            <p:cNvSpPr/>
            <p:nvPr/>
          </p:nvSpPr>
          <p:spPr>
            <a:xfrm>
              <a:off x="5508104" y="2204864"/>
              <a:ext cx="2664296" cy="1584176"/>
            </a:xfrm>
            <a:prstGeom prst="cloudCallout">
              <a:avLst>
                <a:gd name="adj1" fmla="val -16113"/>
                <a:gd name="adj2" fmla="val 65512"/>
              </a:avLst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5796136" y="2525124"/>
              <a:ext cx="224949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800" b="1" dirty="0" smtClean="0">
                  <a:solidFill>
                    <a:schemeClr val="accent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처리할 항목이 많으면 직접 폼을 만들어 사용</a:t>
              </a:r>
              <a:endParaRPr lang="ko-KR" altLang="en-US" sz="1800" b="1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4190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내용 개체 틀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2658428"/>
              </p:ext>
            </p:extLst>
          </p:nvPr>
        </p:nvGraphicFramePr>
        <p:xfrm>
          <a:off x="467544" y="836712"/>
          <a:ext cx="8189052" cy="59436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189052">
                  <a:extLst>
                    <a:ext uri="{9D8B030D-6E8A-4147-A177-3AD203B41FA5}">
                      <a16:colId xmlns:a16="http://schemas.microsoft.com/office/drawing/2014/main" val="2397709449"/>
                    </a:ext>
                  </a:extLst>
                </a:gridCol>
              </a:tblGrid>
              <a:tr h="3456384">
                <a:tc>
                  <a:txBody>
                    <a:bodyPr/>
                    <a:lstStyle/>
                    <a:p>
                      <a:r>
                        <a:rPr lang="en-US" altLang="ko-KR" sz="16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private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6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void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messageResult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DialogResult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result){</a:t>
                      </a:r>
                    </a:p>
                    <a:p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</a:t>
                      </a:r>
                      <a:r>
                        <a:rPr lang="en-US" altLang="ko-KR" sz="16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switch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(result){</a:t>
                      </a:r>
                    </a:p>
                    <a:p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</a:t>
                      </a:r>
                      <a:r>
                        <a:rPr lang="en-US" altLang="ko-KR" sz="16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case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DialogResult.OK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</a:p>
                    <a:p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MessageBox.Show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6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"OK </a:t>
                      </a:r>
                      <a:r>
                        <a:rPr lang="ko-KR" altLang="en-US" sz="16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버튼을 눌렀습니다</a:t>
                      </a:r>
                      <a:r>
                        <a:rPr lang="en-US" altLang="ko-KR" sz="16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."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altLang="ko-KR" sz="16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</a:t>
                      </a:r>
                      <a:r>
                        <a:rPr lang="en-US" altLang="ko-KR" sz="1600" b="0" dirty="0" err="1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DialogResult</a:t>
                      </a:r>
                      <a:r>
                        <a:rPr lang="en-US" altLang="ko-KR" sz="16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);</a:t>
                      </a:r>
                    </a:p>
                    <a:p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</a:t>
                      </a:r>
                      <a:r>
                        <a:rPr lang="en-US" altLang="ko-KR" sz="16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break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;</a:t>
                      </a:r>
                    </a:p>
                    <a:p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</a:t>
                      </a:r>
                      <a:r>
                        <a:rPr lang="en-US" altLang="ko-KR" sz="16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case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DialogResult.Cancel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</a:p>
                    <a:p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MessageBox.Show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6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"Cancel </a:t>
                      </a:r>
                      <a:r>
                        <a:rPr lang="ko-KR" altLang="en-US" sz="16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버튼을 눌렀습니다</a:t>
                      </a:r>
                      <a:r>
                        <a:rPr lang="en-US" altLang="ko-KR" sz="16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."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altLang="ko-KR" sz="16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</a:t>
                      </a:r>
                      <a:r>
                        <a:rPr lang="en-US" altLang="ko-KR" sz="1600" b="0" dirty="0" err="1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DialogResult</a:t>
                      </a:r>
                      <a:r>
                        <a:rPr lang="en-US" altLang="ko-KR" sz="16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);</a:t>
                      </a:r>
                    </a:p>
                    <a:p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</a:t>
                      </a:r>
                      <a:r>
                        <a:rPr lang="en-US" altLang="ko-KR" sz="16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break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;</a:t>
                      </a:r>
                    </a:p>
                    <a:p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</a:t>
                      </a:r>
                      <a:r>
                        <a:rPr lang="en-US" altLang="ko-KR" sz="16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case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DialogResult.No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</a:p>
                    <a:p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MessageBox.Show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6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"No </a:t>
                      </a:r>
                      <a:r>
                        <a:rPr lang="ko-KR" altLang="en-US" sz="16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버튼을 눌렀습니다</a:t>
                      </a:r>
                      <a:r>
                        <a:rPr lang="en-US" altLang="ko-KR" sz="16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."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altLang="ko-KR" sz="16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</a:t>
                      </a:r>
                      <a:r>
                        <a:rPr lang="en-US" altLang="ko-KR" sz="1600" b="0" dirty="0" err="1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DialogResult</a:t>
                      </a:r>
                      <a:r>
                        <a:rPr lang="en-US" altLang="ko-KR" sz="16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);</a:t>
                      </a:r>
                    </a:p>
                    <a:p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</a:t>
                      </a:r>
                      <a:r>
                        <a:rPr lang="en-US" altLang="ko-KR" sz="16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break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;</a:t>
                      </a:r>
                    </a:p>
                    <a:p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</a:t>
                      </a:r>
                      <a:r>
                        <a:rPr lang="en-US" altLang="ko-KR" sz="16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case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DialogResult.Abort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</a:p>
                    <a:p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MessageBox.Show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6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"Abort </a:t>
                      </a:r>
                      <a:r>
                        <a:rPr lang="ko-KR" altLang="en-US" sz="16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버튼을 눌렀습니다</a:t>
                      </a:r>
                      <a:r>
                        <a:rPr lang="en-US" altLang="ko-KR" sz="16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."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altLang="ko-KR" sz="16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</a:t>
                      </a:r>
                      <a:r>
                        <a:rPr lang="en-US" altLang="ko-KR" sz="1600" b="0" dirty="0" err="1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DialogResult</a:t>
                      </a:r>
                      <a:r>
                        <a:rPr lang="en-US" altLang="ko-KR" sz="16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);</a:t>
                      </a:r>
                    </a:p>
                    <a:p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</a:t>
                      </a:r>
                      <a:r>
                        <a:rPr lang="en-US" altLang="ko-KR" sz="16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break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;</a:t>
                      </a:r>
                    </a:p>
                    <a:p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</a:t>
                      </a:r>
                      <a:r>
                        <a:rPr lang="en-US" altLang="ko-KR" sz="16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case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DialogResult.Retry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</a:p>
                    <a:p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MessageBox.Show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6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"Retry </a:t>
                      </a:r>
                      <a:r>
                        <a:rPr lang="ko-KR" altLang="en-US" sz="16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버튼을 눌렀습니다</a:t>
                      </a:r>
                      <a:r>
                        <a:rPr lang="en-US" altLang="ko-KR" sz="16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."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altLang="ko-KR" sz="16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</a:t>
                      </a:r>
                      <a:r>
                        <a:rPr lang="en-US" altLang="ko-KR" sz="1600" b="0" dirty="0" err="1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DialogResult</a:t>
                      </a:r>
                      <a:r>
                        <a:rPr lang="en-US" altLang="ko-KR" sz="16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);</a:t>
                      </a:r>
                    </a:p>
                    <a:p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</a:t>
                      </a:r>
                      <a:r>
                        <a:rPr lang="en-US" altLang="ko-KR" sz="16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break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;</a:t>
                      </a:r>
                    </a:p>
                    <a:p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</a:t>
                      </a:r>
                      <a:r>
                        <a:rPr lang="en-US" altLang="ko-KR" sz="16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case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DialogResult.Ignore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</a:p>
                    <a:p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MessageBox.Show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6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"Ignore </a:t>
                      </a:r>
                      <a:r>
                        <a:rPr lang="ko-KR" altLang="en-US" sz="16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버튼을 눌렀습니다</a:t>
                      </a:r>
                      <a:r>
                        <a:rPr lang="en-US" altLang="ko-KR" sz="16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."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altLang="ko-KR" sz="16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</a:t>
                      </a:r>
                      <a:r>
                        <a:rPr lang="en-US" altLang="ko-KR" sz="1600" b="0" dirty="0" err="1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DialogResult</a:t>
                      </a:r>
                      <a:r>
                        <a:rPr lang="en-US" altLang="ko-KR" sz="16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);</a:t>
                      </a:r>
                    </a:p>
                    <a:p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</a:t>
                      </a:r>
                      <a:r>
                        <a:rPr lang="en-US" altLang="ko-KR" sz="16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break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;</a:t>
                      </a:r>
                    </a:p>
                    <a:p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</a:t>
                      </a:r>
                      <a:r>
                        <a:rPr lang="en-US" altLang="ko-KR" sz="16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case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DialogResult.Yes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</a:p>
                    <a:p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MessageBox.Show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6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"YES </a:t>
                      </a:r>
                      <a:r>
                        <a:rPr lang="ko-KR" altLang="en-US" sz="16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버튼을 눌렀습니다</a:t>
                      </a:r>
                      <a:r>
                        <a:rPr lang="en-US" altLang="ko-KR" sz="16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."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altLang="ko-KR" sz="16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</a:t>
                      </a:r>
                      <a:r>
                        <a:rPr lang="en-US" altLang="ko-KR" sz="1600" b="0" dirty="0" err="1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DialogResult</a:t>
                      </a:r>
                      <a:r>
                        <a:rPr lang="en-US" altLang="ko-KR" sz="16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);</a:t>
                      </a:r>
                    </a:p>
                    <a:p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</a:t>
                      </a:r>
                      <a:r>
                        <a:rPr lang="en-US" altLang="ko-KR" sz="16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break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;</a:t>
                      </a:r>
                    </a:p>
                    <a:p>
                      <a:r>
                        <a:rPr lang="ko-KR" altLang="en-US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}}</a:t>
                      </a:r>
                      <a:endParaRPr lang="ko-KR" altLang="en-US" sz="1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945529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메시지 상자 사용 예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1A17D3-B15E-4AAF-AD80-773FE3ECC6FC}" type="slidenum">
              <a:rPr lang="ko-KR" altLang="en-US" smtClean="0"/>
              <a:pPr>
                <a:defRPr/>
              </a:pPr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6559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내용 개체 틀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3836294"/>
              </p:ext>
            </p:extLst>
          </p:nvPr>
        </p:nvGraphicFramePr>
        <p:xfrm>
          <a:off x="323528" y="1010297"/>
          <a:ext cx="8424936" cy="54559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424936">
                  <a:extLst>
                    <a:ext uri="{9D8B030D-6E8A-4147-A177-3AD203B41FA5}">
                      <a16:colId xmlns:a16="http://schemas.microsoft.com/office/drawing/2014/main" val="2397709449"/>
                    </a:ext>
                  </a:extLst>
                </a:gridCol>
              </a:tblGrid>
              <a:tr h="3456384">
                <a:tc>
                  <a:txBody>
                    <a:bodyPr/>
                    <a:lstStyle/>
                    <a:p>
                      <a:r>
                        <a:rPr lang="en-US" altLang="ko-KR" sz="16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private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6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void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button1_Click(</a:t>
                      </a:r>
                      <a:r>
                        <a:rPr lang="en-US" altLang="ko-KR" sz="16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object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sender, 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EventArgs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e){</a:t>
                      </a:r>
                    </a:p>
                    <a:p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DialogResult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result = 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MessageBox.Show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6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</a:t>
                      </a:r>
                      <a:r>
                        <a:rPr lang="en-US" altLang="ko-KR" sz="1600" b="0" dirty="0" err="1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OKCancel</a:t>
                      </a:r>
                      <a:r>
                        <a:rPr lang="en-US" altLang="ko-KR" sz="16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600" b="0" dirty="0" err="1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MessageBox</a:t>
                      </a:r>
                      <a:r>
                        <a:rPr lang="en-US" altLang="ko-KR" sz="16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6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입니다</a:t>
                      </a:r>
                      <a:r>
                        <a:rPr lang="en-US" altLang="ko-KR" sz="16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</a:p>
                    <a:p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            </a:t>
                      </a:r>
                      <a:r>
                        <a:rPr lang="en-US" altLang="ko-KR" sz="16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</a:t>
                      </a:r>
                      <a:r>
                        <a:rPr lang="en-US" altLang="ko-KR" sz="1600" b="0" dirty="0" err="1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MessageBox</a:t>
                      </a:r>
                      <a:r>
                        <a:rPr lang="en-US" altLang="ko-KR" sz="16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Test"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MessageBoxButtons.OKCancel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</a:p>
                    <a:p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             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MessageBoxIcon.Information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);</a:t>
                      </a:r>
                    </a:p>
                    <a:p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messageResult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(result);</a:t>
                      </a:r>
                    </a:p>
                    <a:p>
                      <a:r>
                        <a:rPr lang="ko-KR" altLang="en-US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</a:p>
                    <a:p>
                      <a:endParaRPr lang="ko-KR" altLang="en-US" sz="1600" b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6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private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6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void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button2_Click(</a:t>
                      </a:r>
                      <a:r>
                        <a:rPr lang="en-US" altLang="ko-KR" sz="16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object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sender, 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EventArgs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e){</a:t>
                      </a:r>
                    </a:p>
                    <a:p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DialogResult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result = 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MessageBox.Show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6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</a:t>
                      </a:r>
                      <a:r>
                        <a:rPr lang="en-US" altLang="ko-KR" sz="1600" b="0" dirty="0" err="1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YesNoCancelMessageBox</a:t>
                      </a:r>
                      <a:r>
                        <a:rPr lang="en-US" altLang="ko-KR" sz="16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6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입니다</a:t>
                      </a:r>
                      <a:r>
                        <a:rPr lang="en-US" altLang="ko-KR" sz="16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</a:p>
                    <a:p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        </a:t>
                      </a:r>
                      <a:r>
                        <a:rPr lang="en-US" altLang="ko-KR" sz="16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</a:t>
                      </a:r>
                      <a:r>
                        <a:rPr lang="en-US" altLang="ko-KR" sz="1600" b="0" dirty="0" err="1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MessageBox</a:t>
                      </a:r>
                      <a:r>
                        <a:rPr lang="en-US" altLang="ko-KR" sz="16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Test"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MessageBoxButtons.YesNoCancel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</a:p>
                    <a:p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         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MessageBoxIcon.Question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);</a:t>
                      </a:r>
                    </a:p>
                    <a:p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messageResult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(result);</a:t>
                      </a:r>
                    </a:p>
                    <a:p>
                      <a:endParaRPr lang="ko-KR" altLang="en-US" sz="1600" b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ko-KR" altLang="en-US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</a:p>
                    <a:p>
                      <a:endParaRPr lang="ko-KR" altLang="en-US" sz="1600" b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6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private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6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void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button3_Click(</a:t>
                      </a:r>
                      <a:r>
                        <a:rPr lang="en-US" altLang="ko-KR" sz="16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object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sender, 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EventArgs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e){</a:t>
                      </a:r>
                    </a:p>
                    <a:p>
                      <a:r>
                        <a:rPr lang="ko-KR" altLang="en-US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</a:t>
                      </a:r>
                      <a:r>
                        <a:rPr lang="en-US" altLang="ko-KR" sz="16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//”</a:t>
                      </a:r>
                      <a:r>
                        <a:rPr lang="ko-KR" altLang="en-US" sz="16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다시 시도” 버튼이 입력 포커스를 가짐 </a:t>
                      </a:r>
                      <a:endParaRPr lang="ko-KR" altLang="en-US" sz="1600" b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DialogResult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result = 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MessageBox.Show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6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</a:t>
                      </a:r>
                      <a:r>
                        <a:rPr lang="en-US" altLang="ko-KR" sz="1600" b="0" dirty="0" err="1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AbortRetryIgnoreMessageBox</a:t>
                      </a:r>
                      <a:r>
                        <a:rPr lang="en-US" altLang="ko-KR" sz="16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6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입니다</a:t>
                      </a:r>
                      <a:r>
                        <a:rPr lang="en-US" altLang="ko-KR" sz="16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</a:p>
                    <a:p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     </a:t>
                      </a:r>
                      <a:r>
                        <a:rPr lang="en-US" altLang="ko-KR" sz="16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</a:t>
                      </a:r>
                      <a:r>
                        <a:rPr lang="en-US" altLang="ko-KR" sz="1600" b="0" dirty="0" err="1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MessageBox</a:t>
                      </a:r>
                      <a:r>
                        <a:rPr lang="en-US" altLang="ko-KR" sz="16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Test"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MessageBoxButtons.AbortRetryIgnore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</a:p>
                    <a:p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    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MessageBoxIcon.Warning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altLang="ko-KR" sz="1600" b="1" dirty="0" smtClean="0">
                          <a:solidFill>
                            <a:srgbClr val="7030A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MessageBoxDefaultButton.Button2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);</a:t>
                      </a:r>
                    </a:p>
                    <a:p>
                      <a:r>
                        <a:rPr lang="ko-KR" altLang="en-US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messageResult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(result);</a:t>
                      </a:r>
                    </a:p>
                    <a:p>
                      <a:r>
                        <a:rPr lang="ko-KR" altLang="en-US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  <a:endParaRPr lang="ko-KR" altLang="en-US" sz="1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945529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메시지 상자 사용 예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1A17D3-B15E-4AAF-AD80-773FE3ECC6FC}" type="slidenum">
              <a:rPr lang="ko-KR" altLang="en-US" smtClean="0"/>
              <a:pPr>
                <a:defRPr/>
              </a:pPr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7546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1" name="Rectangle 11"/>
          <p:cNvSpPr>
            <a:spLocks noGrp="1" noChangeArrowheads="1"/>
          </p:cNvSpPr>
          <p:nvPr>
            <p:ph idx="1"/>
          </p:nvPr>
        </p:nvSpPr>
        <p:spPr>
          <a:xfrm>
            <a:off x="179512" y="1171864"/>
            <a:ext cx="8784976" cy="561662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 smtClean="0"/>
              <a:t>윈도우 </a:t>
            </a:r>
            <a:r>
              <a:rPr lang="ko-KR" altLang="en-US" dirty="0" smtClean="0"/>
              <a:t>운영체제에서 기본적으로 제공</a:t>
            </a:r>
            <a:r>
              <a:rPr lang="en-US" altLang="ko-KR" dirty="0" smtClean="0"/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dirty="0" err="1" smtClean="0"/>
              <a:t>CommonDialog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클래스의 파생 클래스</a:t>
            </a:r>
          </a:p>
          <a:p>
            <a:pPr lvl="1">
              <a:lnSpc>
                <a:spcPct val="100000"/>
              </a:lnSpc>
            </a:pPr>
            <a:r>
              <a:rPr lang="en-US" altLang="ko-KR" dirty="0" err="1" smtClean="0"/>
              <a:t>FileDialog</a:t>
            </a:r>
            <a:endParaRPr lang="en-US" altLang="ko-KR" dirty="0" smtClean="0"/>
          </a:p>
          <a:p>
            <a:pPr lvl="2">
              <a:lnSpc>
                <a:spcPct val="100000"/>
              </a:lnSpc>
            </a:pPr>
            <a:r>
              <a:rPr lang="en-US" altLang="ko-KR" dirty="0" err="1" smtClean="0"/>
              <a:t>OpenFileDialog</a:t>
            </a:r>
            <a:r>
              <a:rPr lang="en-US" altLang="ko-KR" dirty="0" smtClean="0"/>
              <a:t> (</a:t>
            </a:r>
            <a:r>
              <a:rPr lang="ko-KR" altLang="en-US" dirty="0" smtClean="0"/>
              <a:t>파일 열기</a:t>
            </a:r>
            <a:r>
              <a:rPr lang="en-US" altLang="ko-KR" dirty="0" smtClean="0"/>
              <a:t>)</a:t>
            </a:r>
          </a:p>
          <a:p>
            <a:pPr lvl="2">
              <a:lnSpc>
                <a:spcPct val="100000"/>
              </a:lnSpc>
            </a:pPr>
            <a:r>
              <a:rPr lang="en-US" altLang="ko-KR" dirty="0" err="1" smtClean="0"/>
              <a:t>SaveFileDialog</a:t>
            </a:r>
            <a:r>
              <a:rPr lang="en-US" altLang="ko-KR" dirty="0" smtClean="0"/>
              <a:t> (</a:t>
            </a:r>
            <a:r>
              <a:rPr lang="ko-KR" altLang="en-US" dirty="0" smtClean="0"/>
              <a:t>파일 저장</a:t>
            </a:r>
            <a:r>
              <a:rPr lang="en-US" altLang="ko-KR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altLang="ko-KR" dirty="0" err="1" smtClean="0"/>
              <a:t>FontDialog</a:t>
            </a:r>
            <a:r>
              <a:rPr lang="en-US" altLang="ko-KR" dirty="0" smtClean="0"/>
              <a:t> (</a:t>
            </a:r>
            <a:r>
              <a:rPr lang="ko-KR" altLang="en-US" dirty="0" smtClean="0"/>
              <a:t>글꼴</a:t>
            </a:r>
            <a:r>
              <a:rPr lang="en-US" altLang="ko-KR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altLang="ko-KR" dirty="0" err="1" smtClean="0"/>
              <a:t>ColorDialog</a:t>
            </a:r>
            <a:r>
              <a:rPr lang="en-US" altLang="ko-KR" dirty="0" smtClean="0"/>
              <a:t> (</a:t>
            </a:r>
            <a:r>
              <a:rPr lang="ko-KR" altLang="en-US" dirty="0" smtClean="0"/>
              <a:t>색</a:t>
            </a:r>
            <a:r>
              <a:rPr lang="en-US" altLang="ko-KR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altLang="ko-KR" dirty="0" err="1" smtClean="0"/>
              <a:t>PrintDialog</a:t>
            </a:r>
            <a:r>
              <a:rPr lang="en-US" altLang="ko-KR" dirty="0" smtClean="0"/>
              <a:t> (</a:t>
            </a:r>
            <a:r>
              <a:rPr lang="ko-KR" altLang="en-US" dirty="0" smtClean="0"/>
              <a:t>인쇄</a:t>
            </a:r>
            <a:r>
              <a:rPr lang="en-US" altLang="ko-KR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altLang="ko-KR" dirty="0" smtClean="0"/>
              <a:t>PageSetupDialog (</a:t>
            </a:r>
            <a:r>
              <a:rPr lang="ko-KR" altLang="en-US" dirty="0" smtClean="0"/>
              <a:t>페이지 설정</a:t>
            </a:r>
            <a:r>
              <a:rPr lang="en-US" altLang="ko-KR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altLang="ko-KR" dirty="0" err="1" smtClean="0"/>
              <a:t>PrintDocument</a:t>
            </a:r>
            <a:r>
              <a:rPr lang="en-US" altLang="ko-KR" dirty="0" smtClean="0"/>
              <a:t> </a:t>
            </a:r>
            <a:r>
              <a:rPr lang="ko-KR" altLang="en-US" dirty="0" smtClean="0"/>
              <a:t>컴포넌트 추가 제공 </a:t>
            </a:r>
            <a:r>
              <a:rPr lang="en-US" altLang="ko-KR" dirty="0" smtClean="0"/>
              <a:t>– </a:t>
            </a:r>
            <a:r>
              <a:rPr lang="en-US" altLang="ko-KR" dirty="0" err="1" smtClean="0"/>
              <a:t>PrintDialog</a:t>
            </a:r>
            <a:r>
              <a:rPr lang="en-US" altLang="ko-KR" dirty="0" smtClean="0"/>
              <a:t>,</a:t>
            </a:r>
            <a:r>
              <a:rPr lang="en-US" altLang="ko-KR" dirty="0"/>
              <a:t> </a:t>
            </a:r>
            <a:r>
              <a:rPr lang="en-US" altLang="ko-KR" dirty="0" smtClean="0"/>
              <a:t>  </a:t>
            </a:r>
          </a:p>
          <a:p>
            <a:pPr marL="128016" lvl="1" indent="0">
              <a:lnSpc>
                <a:spcPct val="10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                             PageSetupDialog</a:t>
            </a:r>
            <a:r>
              <a:rPr lang="ko-KR" altLang="en-US" dirty="0" smtClean="0"/>
              <a:t>와 함께 사용</a:t>
            </a:r>
            <a:endParaRPr lang="en-US" altLang="ko-KR" dirty="0" smtClean="0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공통 대화상자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1A17D3-B15E-4AAF-AD80-773FE3ECC6FC}" type="slidenum">
              <a:rPr lang="ko-KR" altLang="en-US" smtClean="0"/>
              <a:pPr>
                <a:defRPr/>
              </a:pPr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0529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공통 대화 상자 추가 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DEF2-0766-4273-BE84-8F5E5E71399E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263795"/>
            <a:ext cx="7600950" cy="51816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11560" y="2708920"/>
            <a:ext cx="2160240" cy="14401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915816" y="6021288"/>
            <a:ext cx="1440160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>
            <a:stCxn id="6" idx="2"/>
            <a:endCxn id="7" idx="0"/>
          </p:cNvCxnSpPr>
          <p:nvPr/>
        </p:nvCxnSpPr>
        <p:spPr>
          <a:xfrm>
            <a:off x="1691680" y="4149080"/>
            <a:ext cx="1944216" cy="1872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240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 smtClean="0"/>
              <a:t> 드라이브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폴더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파일 </a:t>
            </a:r>
            <a:r>
              <a:rPr lang="ko-KR" altLang="en-US" dirty="0" err="1" smtClean="0"/>
              <a:t>확장자를</a:t>
            </a:r>
            <a:r>
              <a:rPr lang="ko-KR" altLang="en-US" dirty="0" smtClean="0"/>
              <a:t> 설정하여 원하는 형식의 파일을 찾을 수 있는 기능 제공</a:t>
            </a:r>
            <a:r>
              <a:rPr lang="en-US" altLang="ko-KR" dirty="0" smtClean="0"/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OpenFileDialog</a:t>
            </a:r>
            <a:r>
              <a:rPr lang="en-US" altLang="ko-KR" dirty="0" smtClean="0"/>
              <a:t> </a:t>
            </a:r>
            <a:r>
              <a:rPr lang="ko-KR" altLang="en-US" dirty="0" smtClean="0"/>
              <a:t>컴포넌트의 주요 </a:t>
            </a:r>
            <a:r>
              <a:rPr lang="ko-KR" altLang="en-US" dirty="0" err="1" smtClean="0"/>
              <a:t>프로퍼티</a:t>
            </a:r>
            <a:endParaRPr lang="ko-KR" altLang="en-US" dirty="0"/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28016"/>
            <a:ext cx="8280920" cy="708696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공통 대화상자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파일 열기 </a:t>
            </a:r>
            <a:r>
              <a:rPr lang="ko-KR" altLang="en-US" dirty="0" smtClean="0"/>
              <a:t>대화상자 </a:t>
            </a:r>
            <a:r>
              <a:rPr lang="en-US" altLang="ko-KR" dirty="0" smtClean="0"/>
              <a:t>[1/4]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1A17D3-B15E-4AAF-AD80-773FE3ECC6FC}" type="slidenum">
              <a:rPr lang="ko-KR" altLang="en-US" smtClean="0"/>
              <a:pPr>
                <a:defRPr/>
              </a:pPr>
              <a:t>23</a:t>
            </a:fld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7050441"/>
              </p:ext>
            </p:extLst>
          </p:nvPr>
        </p:nvGraphicFramePr>
        <p:xfrm>
          <a:off x="269404" y="2420890"/>
          <a:ext cx="8695083" cy="3998404"/>
        </p:xfrm>
        <a:graphic>
          <a:graphicData uri="http://schemas.openxmlformats.org/drawingml/2006/table">
            <a:tbl>
              <a:tblPr/>
              <a:tblGrid>
                <a:gridCol w="19158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9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0088"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프로퍼티</a:t>
                      </a:r>
                      <a:endParaRPr kumimoji="0" lang="ko-KR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088">
                <a:tc>
                  <a:txBody>
                    <a:bodyPr/>
                    <a:lstStyle/>
                    <a:p>
                      <a:pPr rtl="0"/>
                      <a:r>
                        <a:rPr kumimoji="0" lang="en-US" altLang="en-US" sz="1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FileName</a:t>
                      </a:r>
                      <a:endParaRPr kumimoji="0" lang="ko-KR" altLang="en-U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kumimoji="0" lang="ko-KR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대화상자에서 선택된 절대경로 형태로 구성된 파일명</a:t>
                      </a:r>
                      <a:r>
                        <a:rPr kumimoji="0" lang="en-US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.</a:t>
                      </a:r>
                      <a:endParaRPr kumimoji="0" lang="ko-KR" altLang="en-U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2655">
                <a:tc>
                  <a:txBody>
                    <a:bodyPr/>
                    <a:lstStyle/>
                    <a:p>
                      <a:pPr rtl="0"/>
                      <a:r>
                        <a:rPr kumimoji="0" lang="en-US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FileNames</a:t>
                      </a:r>
                      <a:endParaRPr kumimoji="0" lang="ko-KR" altLang="en-U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kumimoji="0" lang="en-US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Multiselect </a:t>
                      </a:r>
                      <a:r>
                        <a:rPr kumimoji="0" lang="ko-KR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프로퍼티가 참으로 설정된 경우에 파일명들을 나타내는 스트링 배열</a:t>
                      </a:r>
                      <a:r>
                        <a:rPr kumimoji="0" lang="en-US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.</a:t>
                      </a:r>
                      <a:endParaRPr kumimoji="0" lang="ko-KR" altLang="en-U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75221">
                <a:tc>
                  <a:txBody>
                    <a:bodyPr/>
                    <a:lstStyle/>
                    <a:p>
                      <a:pPr rtl="0"/>
                      <a:r>
                        <a:rPr kumimoji="0" lang="en-US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Filter</a:t>
                      </a:r>
                      <a:endParaRPr kumimoji="0" lang="ko-KR" altLang="en-U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kumimoji="0" lang="ko-KR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콤보 상자에 표시될 문자열</a:t>
                      </a:r>
                      <a:r>
                        <a:rPr kumimoji="0" lang="en-US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(</a:t>
                      </a:r>
                      <a:r>
                        <a:rPr kumimoji="0" lang="ko-KR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파일 형식</a:t>
                      </a:r>
                      <a:r>
                        <a:rPr kumimoji="0" lang="en-US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)</a:t>
                      </a:r>
                      <a:r>
                        <a:rPr kumimoji="0" lang="ko-KR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과 해당 파일 형식을 선택할 때 사용하게 될 확장자</a:t>
                      </a:r>
                      <a:r>
                        <a:rPr kumimoji="0" lang="en-US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.</a:t>
                      </a:r>
                    </a:p>
                    <a:p>
                      <a:pPr rtl="0"/>
                      <a:r>
                        <a:rPr kumimoji="0" lang="en-US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“</a:t>
                      </a:r>
                      <a:r>
                        <a:rPr kumimoji="0" lang="ko-KR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파일형식</a:t>
                      </a:r>
                      <a:r>
                        <a:rPr kumimoji="0" lang="en-US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1|</a:t>
                      </a:r>
                      <a:r>
                        <a:rPr kumimoji="0" lang="ko-KR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확장자</a:t>
                      </a:r>
                      <a:r>
                        <a:rPr kumimoji="0" lang="en-US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1|</a:t>
                      </a:r>
                      <a:r>
                        <a:rPr kumimoji="0" lang="ko-KR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파일형식</a:t>
                      </a:r>
                      <a:r>
                        <a:rPr kumimoji="0" lang="en-US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2|</a:t>
                      </a:r>
                      <a:r>
                        <a:rPr kumimoji="0" lang="ko-KR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확장자</a:t>
                      </a:r>
                      <a:r>
                        <a:rPr kumimoji="0" lang="en-US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2…” </a:t>
                      </a:r>
                      <a:r>
                        <a:rPr kumimoji="0" lang="ko-KR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형식으로 명시</a:t>
                      </a:r>
                      <a:r>
                        <a:rPr kumimoji="0" lang="en-US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.</a:t>
                      </a:r>
                      <a:endParaRPr kumimoji="0" lang="ko-KR" altLang="en-U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088">
                <a:tc>
                  <a:txBody>
                    <a:bodyPr/>
                    <a:lstStyle/>
                    <a:p>
                      <a:pPr rtl="0"/>
                      <a:r>
                        <a:rPr kumimoji="0" lang="en-US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FilterIndex</a:t>
                      </a:r>
                      <a:endParaRPr kumimoji="0" lang="ko-KR" altLang="en-U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kumimoji="0" lang="ko-KR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대화상자에서 현재 선택된 Filter 프로퍼티의 인덱스</a:t>
                      </a:r>
                      <a:r>
                        <a:rPr kumimoji="0" lang="en-US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.</a:t>
                      </a:r>
                      <a:endParaRPr kumimoji="0" lang="ko-KR" altLang="en-U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088">
                <a:tc>
                  <a:txBody>
                    <a:bodyPr/>
                    <a:lstStyle/>
                    <a:p>
                      <a:pPr rtl="0"/>
                      <a:r>
                        <a:rPr kumimoji="0" lang="en-US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InitialDirectory</a:t>
                      </a:r>
                      <a:endParaRPr kumimoji="0" lang="ko-KR" altLang="en-U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kumimoji="0" lang="ko-KR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대화상자에 표시하는 초기 디렉토리</a:t>
                      </a:r>
                      <a:r>
                        <a:rPr kumimoji="0" lang="en-US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.</a:t>
                      </a:r>
                      <a:endParaRPr kumimoji="0" lang="ko-KR" altLang="en-U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088">
                <a:tc>
                  <a:txBody>
                    <a:bodyPr/>
                    <a:lstStyle/>
                    <a:p>
                      <a:pPr rtl="0"/>
                      <a:r>
                        <a:rPr kumimoji="0" lang="en-US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RestoreDirectory</a:t>
                      </a:r>
                      <a:endParaRPr kumimoji="0" lang="ko-KR" altLang="en-U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kumimoji="0" lang="ko-KR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종료 전에 초기 디렉토리로 되돌아갈 지의 여부</a:t>
                      </a:r>
                      <a:r>
                        <a:rPr kumimoji="0" lang="en-US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.</a:t>
                      </a:r>
                      <a:endParaRPr kumimoji="0" lang="ko-KR" altLang="en-U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088">
                <a:tc>
                  <a:txBody>
                    <a:bodyPr/>
                    <a:lstStyle/>
                    <a:p>
                      <a:pPr rtl="0"/>
                      <a:r>
                        <a:rPr kumimoji="0" lang="en-US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Multiselect</a:t>
                      </a:r>
                      <a:endParaRPr kumimoji="0" lang="ko-KR" altLang="en-U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kumimoji="0" lang="ko-KR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대화상자에서 여러 파일들을 선택할 수 있는 지의 여부</a:t>
                      </a:r>
                      <a:r>
                        <a:rPr kumimoji="0" lang="en-US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.</a:t>
                      </a:r>
                      <a:endParaRPr kumimoji="0" lang="ko-KR" altLang="en-U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848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내용 개체 틀 6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 smtClean="0"/>
              <a:t>버튼을 클릭하여 열기대화상자를 띄우고 선택한 </a:t>
            </a:r>
            <a:r>
              <a:rPr lang="ko-KR" altLang="en-US" dirty="0" smtClean="0"/>
              <a:t>파일 내용을  텍스트박스에 출력하는 </a:t>
            </a:r>
            <a:r>
              <a:rPr lang="ko-KR" altLang="en-US" dirty="0" smtClean="0"/>
              <a:t>예제</a:t>
            </a:r>
            <a:r>
              <a:rPr lang="en-US" altLang="ko-KR" dirty="0" smtClean="0"/>
              <a:t>.</a:t>
            </a:r>
          </a:p>
          <a:p>
            <a:pPr>
              <a:lnSpc>
                <a:spcPct val="100000"/>
              </a:lnSpc>
            </a:pPr>
            <a:endParaRPr lang="ko-KR" altLang="en-US" dirty="0"/>
          </a:p>
        </p:txBody>
      </p:sp>
      <p:sp>
        <p:nvSpPr>
          <p:cNvPr id="65" name="제목 64"/>
          <p:cNvSpPr>
            <a:spLocks noGrp="1"/>
          </p:cNvSpPr>
          <p:nvPr>
            <p:ph type="title"/>
          </p:nvPr>
        </p:nvSpPr>
        <p:spPr>
          <a:xfrm>
            <a:off x="179512" y="128016"/>
            <a:ext cx="8528638" cy="708696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공통 대화상자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파일 열기 </a:t>
            </a:r>
            <a:r>
              <a:rPr lang="ko-KR" altLang="en-US" dirty="0" smtClean="0"/>
              <a:t>대화상자 </a:t>
            </a:r>
            <a:r>
              <a:rPr lang="en-US" altLang="ko-KR" dirty="0" smtClean="0"/>
              <a:t>[2/4]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1A17D3-B15E-4AAF-AD80-773FE3ECC6FC}" type="slidenum">
              <a:rPr lang="ko-KR" altLang="en-US" smtClean="0"/>
              <a:pPr>
                <a:defRPr/>
              </a:pPr>
              <a:t>24</a:t>
            </a:fld>
            <a:endParaRPr lang="ko-KR" altLang="en-US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7523031"/>
              </p:ext>
            </p:extLst>
          </p:nvPr>
        </p:nvGraphicFramePr>
        <p:xfrm>
          <a:off x="323528" y="1772816"/>
          <a:ext cx="8496943" cy="43027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496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lang="en-US" altLang="ko-KR" sz="1400" b="1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FileDialogExam.cs</a:t>
                      </a:r>
                      <a:r>
                        <a:rPr lang="en-US" altLang="ko-KR" sz="14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  <a:endParaRPr lang="en-US" sz="1400" b="1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28600" indent="-228600">
                        <a:buNone/>
                      </a:pPr>
                      <a:r>
                        <a:rPr lang="en-US" altLang="ko-KR" sz="14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1) </a:t>
                      </a:r>
                      <a:r>
                        <a:rPr lang="ko-KR" altLang="en-US" sz="14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디자인</a:t>
                      </a:r>
                      <a:endParaRPr lang="en-US" altLang="ko-KR" sz="1400" b="1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AutoNum type="arabicParenR"/>
                      </a:pPr>
                      <a:endParaRPr lang="en-US" altLang="ko-KR" sz="1400" b="1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400" b="1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400" b="1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400" b="1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400" b="1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400" b="1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400" b="1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400" b="1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400" b="1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400" b="1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400" b="1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400" b="1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400" b="1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400" b="1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400" b="1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400" b="1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400" b="1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8704024"/>
              </p:ext>
            </p:extLst>
          </p:nvPr>
        </p:nvGraphicFramePr>
        <p:xfrm>
          <a:off x="3059832" y="2460360"/>
          <a:ext cx="5648319" cy="609600"/>
        </p:xfrm>
        <a:graphic>
          <a:graphicData uri="http://schemas.openxmlformats.org/drawingml/2006/table">
            <a:tbl>
              <a:tblPr/>
              <a:tblGrid>
                <a:gridCol w="30243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78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컴포넌트 : (Name)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4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프로퍼티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값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OpenFileDialog</a:t>
                      </a:r>
                      <a:r>
                        <a:rPr kumimoji="0" lang="en-US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 : openFileDialog1</a:t>
                      </a:r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 </a:t>
                      </a:r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6439234"/>
              </p:ext>
            </p:extLst>
          </p:nvPr>
        </p:nvGraphicFramePr>
        <p:xfrm>
          <a:off x="3059833" y="3204396"/>
          <a:ext cx="5648317" cy="1304724"/>
        </p:xfrm>
        <a:graphic>
          <a:graphicData uri="http://schemas.openxmlformats.org/drawingml/2006/table">
            <a:tbl>
              <a:tblPr/>
              <a:tblGrid>
                <a:gridCol w="26399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17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65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6181"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컨트롤 : (Name)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4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프로퍼티</a:t>
                      </a:r>
                      <a:endParaRPr kumimoji="0" lang="ko-KR" altLang="en-US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값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181"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Form : Form1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Text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파일 불러오기</a:t>
                      </a:r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6181"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Button</a:t>
                      </a:r>
                      <a:r>
                        <a:rPr kumimoji="0" lang="ko-KR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 : </a:t>
                      </a:r>
                      <a:r>
                        <a:rPr kumimoji="0" lang="en-US" altLang="ko-KR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button</a:t>
                      </a:r>
                      <a:r>
                        <a:rPr kumimoji="0" lang="ko-KR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Text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파일 찾기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6181"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TextBox</a:t>
                      </a:r>
                      <a:r>
                        <a:rPr kumimoji="0" lang="ko-KR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 : textbox1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Multiline</a:t>
                      </a:r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True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3514752"/>
              </p:ext>
            </p:extLst>
          </p:nvPr>
        </p:nvGraphicFramePr>
        <p:xfrm>
          <a:off x="3059833" y="4647741"/>
          <a:ext cx="5648318" cy="651044"/>
        </p:xfrm>
        <a:graphic>
          <a:graphicData uri="http://schemas.openxmlformats.org/drawingml/2006/table">
            <a:tbl>
              <a:tblPr/>
              <a:tblGrid>
                <a:gridCol w="1716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38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581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5522"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컨트롤 : (Name)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이벤트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4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메소드명</a:t>
                      </a:r>
                      <a:endParaRPr kumimoji="0" lang="ko-KR" altLang="en-US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522"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Button : button1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Click</a:t>
                      </a:r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button1_Click()</a:t>
                      </a:r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564904"/>
            <a:ext cx="2114761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07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제목 30"/>
          <p:cNvSpPr>
            <a:spLocks noGrp="1"/>
          </p:cNvSpPr>
          <p:nvPr>
            <p:ph type="title"/>
          </p:nvPr>
        </p:nvSpPr>
        <p:spPr>
          <a:xfrm>
            <a:off x="179512" y="128016"/>
            <a:ext cx="8496944" cy="708696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공통 대화상자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파일 열기 </a:t>
            </a:r>
            <a:r>
              <a:rPr lang="ko-KR" altLang="en-US" dirty="0" smtClean="0"/>
              <a:t>대화상자 </a:t>
            </a:r>
            <a:r>
              <a:rPr lang="en-US" altLang="ko-KR" dirty="0" smtClean="0"/>
              <a:t>[3/4]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1A17D3-B15E-4AAF-AD80-773FE3ECC6FC}" type="slidenum">
              <a:rPr lang="ko-KR" altLang="en-US" smtClean="0"/>
              <a:pPr>
                <a:defRPr/>
              </a:pPr>
              <a:t>25</a:t>
            </a:fld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143559"/>
              </p:ext>
            </p:extLst>
          </p:nvPr>
        </p:nvGraphicFramePr>
        <p:xfrm>
          <a:off x="179512" y="939200"/>
          <a:ext cx="8690301" cy="59131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6903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2) </a:t>
                      </a:r>
                      <a:r>
                        <a:rPr lang="ko-KR" altLang="en-US" sz="1400" b="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코드</a:t>
                      </a:r>
                      <a:endParaRPr lang="en-US" altLang="ko-KR" sz="1400" b="0" kern="12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using System.IO;</a:t>
                      </a:r>
                      <a:r>
                        <a:rPr lang="en-US" altLang="ko-KR" sz="1600" b="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1600" b="0" kern="1200" dirty="0" smtClean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</a:t>
                      </a:r>
                      <a:r>
                        <a:rPr lang="ko-KR" altLang="en-US" sz="1600" b="0" kern="1200" dirty="0" smtClean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반드시 추가되어야 함</a:t>
                      </a:r>
                      <a:endParaRPr lang="en-US" altLang="ko-KR" sz="1600" b="0" kern="1200" dirty="0" smtClean="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6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private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6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void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fileopen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6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filename){</a:t>
                      </a:r>
                    </a:p>
                    <a:p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lang="en-US" altLang="ko-KR" sz="16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text = </a:t>
                      </a:r>
                      <a:r>
                        <a:rPr lang="en-US" altLang="ko-KR" sz="16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""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;</a:t>
                      </a:r>
                    </a:p>
                    <a:p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lang="en-US" altLang="ko-KR" sz="16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using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(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StreamReader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sr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= </a:t>
                      </a:r>
                      <a:r>
                        <a:rPr lang="en-US" altLang="ko-KR" sz="16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new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StreamReader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6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new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FileStream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(filename, </a:t>
                      </a:r>
                    </a:p>
                    <a:p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                                                                     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FileMode.Open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))){</a:t>
                      </a:r>
                    </a:p>
                    <a:p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</a:t>
                      </a:r>
                      <a:r>
                        <a:rPr lang="en-US" altLang="ko-KR" sz="16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while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sr.EndOfStream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== </a:t>
                      </a:r>
                      <a:r>
                        <a:rPr lang="en-US" altLang="ko-KR" sz="16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false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){</a:t>
                      </a:r>
                    </a:p>
                    <a:p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text += 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sr.ReadLine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 +</a:t>
                      </a:r>
                      <a:r>
                        <a:rPr lang="en-US" altLang="ko-KR" sz="16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"\r\n"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;</a:t>
                      </a:r>
                    </a:p>
                    <a:p>
                      <a:r>
                        <a:rPr lang="ko-KR" altLang="en-US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</a:p>
                    <a:p>
                      <a:r>
                        <a:rPr lang="ko-KR" altLang="en-US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</a:p>
                    <a:p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textBox1.Text = text;</a:t>
                      </a:r>
                    </a:p>
                    <a:p>
                      <a:r>
                        <a:rPr lang="ko-KR" altLang="en-US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</a:p>
                    <a:p>
                      <a:r>
                        <a:rPr lang="en-US" altLang="ko-KR" sz="16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private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6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void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button1_Click(</a:t>
                      </a:r>
                      <a:r>
                        <a:rPr lang="en-US" altLang="ko-KR" sz="16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object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sender, 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EventArgs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e){</a:t>
                      </a:r>
                    </a:p>
                    <a:p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openFileDialog1.FilterIndex = 1;</a:t>
                      </a:r>
                    </a:p>
                    <a:p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openFileDialog1.Filter = </a:t>
                      </a:r>
                      <a:r>
                        <a:rPr lang="en-US" altLang="ko-KR" sz="16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</a:t>
                      </a:r>
                      <a:r>
                        <a:rPr lang="ko-KR" altLang="en-US" sz="16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텍스트 파일</a:t>
                      </a:r>
                      <a:r>
                        <a:rPr lang="en-US" altLang="ko-KR" sz="16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(*.txt)|*.txt |</a:t>
                      </a:r>
                      <a:r>
                        <a:rPr lang="ko-KR" altLang="en-US" sz="16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모든 파일</a:t>
                      </a:r>
                      <a:r>
                        <a:rPr lang="en-US" altLang="ko-KR" sz="16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(*.*)|*.*"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;</a:t>
                      </a:r>
                    </a:p>
                    <a:p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openFileDialog1.Multiselect = </a:t>
                      </a:r>
                      <a:r>
                        <a:rPr lang="en-US" altLang="ko-KR" sz="16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false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;</a:t>
                      </a:r>
                    </a:p>
                    <a:p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openFileDialog1.ShowDialog();</a:t>
                      </a:r>
                    </a:p>
                    <a:p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</a:t>
                      </a:r>
                      <a:r>
                        <a:rPr lang="en-US" altLang="ko-KR" sz="16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if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(openFileDialog1.FileName != </a:t>
                      </a:r>
                      <a:r>
                        <a:rPr lang="en-US" altLang="ko-KR" sz="16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""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){</a:t>
                      </a:r>
                    </a:p>
                    <a:p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fileopen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(openFileDialog1.FileName);</a:t>
                      </a:r>
                    </a:p>
                    <a:p>
                      <a:r>
                        <a:rPr lang="ko-KR" altLang="en-US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</a:p>
                    <a:p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</a:t>
                      </a:r>
                      <a:r>
                        <a:rPr lang="en-US" altLang="ko-KR" sz="16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else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{</a:t>
                      </a:r>
                    </a:p>
                    <a:p>
                      <a:r>
                        <a:rPr lang="ko-KR" altLang="en-US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textBox1.Text=</a:t>
                      </a:r>
                      <a:r>
                        <a:rPr lang="en-US" altLang="ko-KR" sz="16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</a:t>
                      </a:r>
                      <a:r>
                        <a:rPr lang="ko-KR" altLang="en-US" sz="16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파일을 선택하지 않았습니다</a:t>
                      </a:r>
                      <a:r>
                        <a:rPr lang="en-US" altLang="ko-KR" sz="16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;</a:t>
                      </a:r>
                    </a:p>
                    <a:p>
                      <a:r>
                        <a:rPr lang="ko-KR" altLang="en-US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   </a:t>
                      </a:r>
                    </a:p>
                    <a:p>
                      <a:r>
                        <a:rPr lang="ko-KR" altLang="en-US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  <a:endParaRPr lang="en-US" altLang="ko-KR" sz="16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032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235441"/>
              </p:ext>
            </p:extLst>
          </p:nvPr>
        </p:nvGraphicFramePr>
        <p:xfrm>
          <a:off x="323528" y="1124744"/>
          <a:ext cx="8358246" cy="511256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358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12568">
                <a:tc>
                  <a:txBody>
                    <a:bodyPr/>
                    <a:lstStyle/>
                    <a:p>
                      <a:r>
                        <a:rPr lang="ko-KR" altLang="en-US" sz="12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실행 결과 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</a:t>
                      </a:r>
                    </a:p>
                    <a:p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" name="제목 23"/>
          <p:cNvSpPr>
            <a:spLocks noGrp="1"/>
          </p:cNvSpPr>
          <p:nvPr>
            <p:ph type="title"/>
          </p:nvPr>
        </p:nvSpPr>
        <p:spPr>
          <a:xfrm>
            <a:off x="179512" y="128016"/>
            <a:ext cx="8352928" cy="708696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공통 대화상자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파일 열기 </a:t>
            </a:r>
            <a:r>
              <a:rPr lang="ko-KR" altLang="en-US" dirty="0" smtClean="0"/>
              <a:t>대화상자 </a:t>
            </a:r>
            <a:r>
              <a:rPr lang="en-US" altLang="ko-KR" dirty="0" smtClean="0"/>
              <a:t>[4/4]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1A17D3-B15E-4AAF-AD80-773FE3ECC6FC}" type="slidenum">
              <a:rPr lang="ko-KR" altLang="en-US" smtClean="0"/>
              <a:pPr>
                <a:defRPr/>
              </a:pPr>
              <a:t>26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489" y="1196752"/>
            <a:ext cx="6038975" cy="340250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299" y="1620813"/>
            <a:ext cx="2206420" cy="255438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299" y="4887293"/>
            <a:ext cx="2664296" cy="926399"/>
          </a:xfrm>
          <a:prstGeom prst="rect">
            <a:avLst/>
          </a:prstGeom>
        </p:spPr>
      </p:pic>
      <p:sp>
        <p:nvSpPr>
          <p:cNvPr id="20" name="AutoShape 5"/>
          <p:cNvSpPr>
            <a:spLocks noChangeArrowheads="1"/>
          </p:cNvSpPr>
          <p:nvPr/>
        </p:nvSpPr>
        <p:spPr bwMode="auto">
          <a:xfrm>
            <a:off x="1691680" y="3639758"/>
            <a:ext cx="792162" cy="503237"/>
          </a:xfrm>
          <a:prstGeom prst="irregularSeal1">
            <a:avLst/>
          </a:prstGeom>
          <a:noFill/>
          <a:ln w="19050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휴먼엑스포" pitchFamily="18" charset="-127"/>
                <a:ea typeface="휴먼엑스포" pitchFamily="18" charset="-127"/>
              </a:rPr>
              <a:t>click</a:t>
            </a:r>
            <a:endParaRPr kumimoji="1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458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텍스트 박스에 입력한 데이터를 파일로 저장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79512" y="128016"/>
            <a:ext cx="7920880" cy="708696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공통 대화상자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파일 저장 대화상자</a:t>
            </a:r>
            <a:r>
              <a:rPr lang="en-US" altLang="ko-KR" dirty="0" smtClean="0"/>
              <a:t>[1/3]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DEF2-0766-4273-BE84-8F5E5E71399E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5515412"/>
              </p:ext>
            </p:extLst>
          </p:nvPr>
        </p:nvGraphicFramePr>
        <p:xfrm>
          <a:off x="323528" y="1772816"/>
          <a:ext cx="8496943" cy="43027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496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lang="en-US" altLang="ko-KR" sz="1400" b="1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FileDialogExam.cs</a:t>
                      </a:r>
                      <a:r>
                        <a:rPr lang="en-US" altLang="ko-KR" sz="14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  <a:endParaRPr lang="en-US" sz="1400" b="1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28600" indent="-228600">
                        <a:buNone/>
                      </a:pPr>
                      <a:r>
                        <a:rPr lang="en-US" altLang="ko-KR" sz="14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1) </a:t>
                      </a:r>
                      <a:r>
                        <a:rPr lang="ko-KR" altLang="en-US" sz="14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디자인</a:t>
                      </a:r>
                      <a:endParaRPr lang="en-US" altLang="ko-KR" sz="1400" b="1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AutoNum type="arabicParenR"/>
                      </a:pPr>
                      <a:endParaRPr lang="en-US" altLang="ko-KR" sz="1400" b="1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400" b="1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400" b="1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400" b="1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400" b="1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400" b="1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400" b="1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400" b="1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400" b="1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400" b="1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400" b="1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400" b="1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400" b="1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400" b="1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400" b="1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400" b="1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400" b="1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3" y="2564904"/>
            <a:ext cx="1872208" cy="2167467"/>
          </a:xfrm>
          <a:prstGeom prst="rect">
            <a:avLst/>
          </a:prstGeom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1485232"/>
              </p:ext>
            </p:extLst>
          </p:nvPr>
        </p:nvGraphicFramePr>
        <p:xfrm>
          <a:off x="2771800" y="2460360"/>
          <a:ext cx="5648319" cy="609600"/>
        </p:xfrm>
        <a:graphic>
          <a:graphicData uri="http://schemas.openxmlformats.org/drawingml/2006/table">
            <a:tbl>
              <a:tblPr/>
              <a:tblGrid>
                <a:gridCol w="30243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78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컴포넌트 : (Name)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4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프로퍼티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값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SaveFileDialog</a:t>
                      </a:r>
                      <a:r>
                        <a:rPr kumimoji="0" lang="en-US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 </a:t>
                      </a:r>
                      <a:r>
                        <a:rPr kumimoji="0" lang="en-US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: </a:t>
                      </a:r>
                      <a:r>
                        <a:rPr kumimoji="0" lang="en-US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saveFileDialog1</a:t>
                      </a:r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 </a:t>
                      </a:r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026590"/>
              </p:ext>
            </p:extLst>
          </p:nvPr>
        </p:nvGraphicFramePr>
        <p:xfrm>
          <a:off x="2771801" y="3204396"/>
          <a:ext cx="5648317" cy="1304724"/>
        </p:xfrm>
        <a:graphic>
          <a:graphicData uri="http://schemas.openxmlformats.org/drawingml/2006/table">
            <a:tbl>
              <a:tblPr/>
              <a:tblGrid>
                <a:gridCol w="24482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18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6181"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컨트롤 : (Name)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4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프로퍼티</a:t>
                      </a:r>
                      <a:endParaRPr kumimoji="0" lang="ko-KR" altLang="en-US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값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181"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Form : Form1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Text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SaveFileDialogApp</a:t>
                      </a:r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6181"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Button</a:t>
                      </a:r>
                      <a:r>
                        <a:rPr kumimoji="0" lang="ko-KR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 : </a:t>
                      </a:r>
                      <a:r>
                        <a:rPr kumimoji="0" lang="en-US" altLang="ko-KR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button</a:t>
                      </a:r>
                      <a:r>
                        <a:rPr kumimoji="0" lang="ko-KR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Text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저장</a:t>
                      </a:r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6181"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TextBox</a:t>
                      </a:r>
                      <a:r>
                        <a:rPr kumimoji="0" lang="ko-KR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 : textbox1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Multiline</a:t>
                      </a:r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True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9867471"/>
              </p:ext>
            </p:extLst>
          </p:nvPr>
        </p:nvGraphicFramePr>
        <p:xfrm>
          <a:off x="2771801" y="4647741"/>
          <a:ext cx="5648318" cy="651044"/>
        </p:xfrm>
        <a:graphic>
          <a:graphicData uri="http://schemas.openxmlformats.org/drawingml/2006/table">
            <a:tbl>
              <a:tblPr/>
              <a:tblGrid>
                <a:gridCol w="1716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38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581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5522"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컨트롤 : (Name)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이벤트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4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메소드명</a:t>
                      </a:r>
                      <a:endParaRPr kumimoji="0" lang="ko-KR" altLang="en-US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522"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Button : button1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Click</a:t>
                      </a:r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button1_Click()</a:t>
                      </a:r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3530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제목 30"/>
          <p:cNvSpPr>
            <a:spLocks noGrp="1"/>
          </p:cNvSpPr>
          <p:nvPr>
            <p:ph type="title"/>
          </p:nvPr>
        </p:nvSpPr>
        <p:spPr>
          <a:xfrm>
            <a:off x="179512" y="128016"/>
            <a:ext cx="8496944" cy="708696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공통 대화상자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파일 저장 </a:t>
            </a:r>
            <a:r>
              <a:rPr lang="ko-KR" altLang="en-US" dirty="0" smtClean="0"/>
              <a:t>대화상자 </a:t>
            </a:r>
            <a:r>
              <a:rPr lang="en-US" altLang="ko-KR" dirty="0" smtClean="0"/>
              <a:t>[2/3]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1A17D3-B15E-4AAF-AD80-773FE3ECC6FC}" type="slidenum">
              <a:rPr lang="ko-KR" altLang="en-US" smtClean="0"/>
              <a:pPr>
                <a:defRPr/>
              </a:pPr>
              <a:t>28</a:t>
            </a:fld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449843"/>
              </p:ext>
            </p:extLst>
          </p:nvPr>
        </p:nvGraphicFramePr>
        <p:xfrm>
          <a:off x="179512" y="1052736"/>
          <a:ext cx="8856984" cy="46939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8569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2) </a:t>
                      </a:r>
                      <a:r>
                        <a:rPr lang="ko-KR" altLang="en-US" sz="1400" b="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코드</a:t>
                      </a:r>
                      <a:endParaRPr lang="en-US" altLang="ko-KR" sz="1400" b="0" kern="12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using System.IO;</a:t>
                      </a:r>
                      <a:r>
                        <a:rPr lang="en-US" altLang="ko-KR" sz="1600" b="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1600" b="0" kern="1200" dirty="0" smtClean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</a:t>
                      </a:r>
                      <a:r>
                        <a:rPr lang="ko-KR" altLang="en-US" sz="1600" b="0" kern="1200" dirty="0" smtClean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반드시 추가되어야 함</a:t>
                      </a:r>
                      <a:endParaRPr lang="en-US" altLang="ko-KR" sz="1600" b="0" kern="1200" dirty="0" smtClean="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6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private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6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void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filesave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6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filename){</a:t>
                      </a:r>
                    </a:p>
                    <a:p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</a:t>
                      </a:r>
                      <a:r>
                        <a:rPr lang="en-US" altLang="ko-KR" sz="16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using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(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StreamWriter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sr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= </a:t>
                      </a:r>
                      <a:r>
                        <a:rPr lang="en-US" altLang="ko-KR" sz="16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new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StreamWriter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6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new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FileStream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(filename,  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FileMode.Create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)))</a:t>
                      </a:r>
                    </a:p>
                    <a:p>
                      <a:r>
                        <a:rPr lang="ko-KR" altLang="en-US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{</a:t>
                      </a:r>
                    </a:p>
                    <a:p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sr.WriteLine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(textBox1.Text);</a:t>
                      </a:r>
                    </a:p>
                    <a:p>
                      <a:r>
                        <a:rPr lang="ko-KR" altLang="en-US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</a:p>
                    <a:p>
                      <a:r>
                        <a:rPr lang="ko-KR" altLang="en-US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</a:p>
                    <a:p>
                      <a:endParaRPr lang="ko-KR" altLang="en-US" sz="1600" b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6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private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6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void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button1_Click(</a:t>
                      </a:r>
                      <a:r>
                        <a:rPr lang="en-US" altLang="ko-KR" sz="16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object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sender, 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EventArgs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e)</a:t>
                      </a:r>
                      <a:r>
                        <a:rPr lang="ko-KR" altLang="en-US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{</a:t>
                      </a:r>
                    </a:p>
                    <a:p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saveFileDialog1.Filter = </a:t>
                      </a:r>
                      <a:r>
                        <a:rPr lang="en-US" altLang="ko-KR" sz="16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</a:t>
                      </a:r>
                      <a:r>
                        <a:rPr lang="ko-KR" altLang="en-US" sz="16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텍스트 파일</a:t>
                      </a:r>
                      <a:r>
                        <a:rPr lang="en-US" altLang="ko-KR" sz="16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(*.txt)|*.txt |</a:t>
                      </a:r>
                      <a:r>
                        <a:rPr lang="ko-KR" altLang="en-US" sz="16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모든 파일</a:t>
                      </a:r>
                      <a:r>
                        <a:rPr lang="en-US" altLang="ko-KR" sz="16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(*.*)|*.*"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;</a:t>
                      </a:r>
                    </a:p>
                    <a:p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saveFileDialog1.ShowDialog();</a:t>
                      </a:r>
                    </a:p>
                    <a:p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</a:t>
                      </a:r>
                      <a:r>
                        <a:rPr lang="en-US" altLang="ko-KR" sz="16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if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(saveFileDialog1.FileName != </a:t>
                      </a:r>
                      <a:r>
                        <a:rPr lang="en-US" altLang="ko-KR" sz="16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""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{</a:t>
                      </a:r>
                    </a:p>
                    <a:p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filesave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(saveFileDialog1.FileName);</a:t>
                      </a:r>
                    </a:p>
                    <a:p>
                      <a:r>
                        <a:rPr lang="ko-KR" altLang="en-US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</a:p>
                    <a:p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</a:t>
                      </a:r>
                      <a:r>
                        <a:rPr lang="en-US" altLang="ko-KR" sz="16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else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{</a:t>
                      </a:r>
                    </a:p>
                    <a:p>
                      <a:r>
                        <a:rPr lang="ko-KR" altLang="en-US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textBox1.Text = </a:t>
                      </a:r>
                      <a:r>
                        <a:rPr lang="en-US" altLang="ko-KR" sz="16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</a:t>
                      </a:r>
                      <a:r>
                        <a:rPr lang="ko-KR" altLang="en-US" sz="16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파일을 선택하지 않았습니다</a:t>
                      </a:r>
                      <a:r>
                        <a:rPr lang="en-US" altLang="ko-KR" sz="16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;</a:t>
                      </a:r>
                    </a:p>
                    <a:p>
                      <a:r>
                        <a:rPr lang="ko-KR" altLang="en-US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</a:p>
                    <a:p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  <a:endParaRPr lang="en-US" altLang="ko-KR" sz="1600" b="0" kern="1200" dirty="0" smtClean="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372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179512" y="863586"/>
            <a:ext cx="8784976" cy="5616624"/>
          </a:xfrm>
        </p:spPr>
        <p:txBody>
          <a:bodyPr wrap="square"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 smtClean="0"/>
              <a:t>대화상자가 종료되기 전에 대화상자를 띄운 애플리케이션으로 돌아갈 수 없음</a:t>
            </a:r>
            <a:r>
              <a:rPr lang="en-US" altLang="ko-KR" dirty="0" smtClean="0"/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dirty="0" smtClean="0"/>
              <a:t>분류</a:t>
            </a:r>
            <a:endParaRPr lang="en-US" altLang="ko-KR" dirty="0" smtClean="0"/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애플리케이션 </a:t>
            </a:r>
            <a:r>
              <a:rPr lang="ko-KR" altLang="en-US" dirty="0" err="1" smtClean="0"/>
              <a:t>모달</a:t>
            </a:r>
            <a:r>
              <a:rPr lang="ko-KR" altLang="en-US" dirty="0" smtClean="0"/>
              <a:t> 대화상자</a:t>
            </a:r>
            <a:endParaRPr lang="en-US" altLang="ko-KR" dirty="0" smtClean="0"/>
          </a:p>
          <a:p>
            <a:pPr lvl="2">
              <a:lnSpc>
                <a:spcPct val="100000"/>
              </a:lnSpc>
            </a:pPr>
            <a:r>
              <a:rPr lang="ko-KR" altLang="en-US" dirty="0" smtClean="0"/>
              <a:t>대화상자를 띄운 애플리케이션으로 돌아가는 것을 불가능</a:t>
            </a:r>
            <a:endParaRPr lang="en-US" altLang="ko-KR" dirty="0" smtClean="0"/>
          </a:p>
          <a:p>
            <a:pPr lvl="2">
              <a:lnSpc>
                <a:spcPct val="100000"/>
              </a:lnSpc>
            </a:pPr>
            <a:r>
              <a:rPr lang="ko-KR" altLang="en-US" dirty="0" smtClean="0"/>
              <a:t>다른 애플리케이션으로 돌아가는 것은 가능</a:t>
            </a:r>
            <a:endParaRPr lang="en-US" altLang="ko-KR" dirty="0" smtClean="0"/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시스템 </a:t>
            </a:r>
            <a:r>
              <a:rPr lang="ko-KR" altLang="en-US" dirty="0" err="1" smtClean="0"/>
              <a:t>모달</a:t>
            </a:r>
            <a:r>
              <a:rPr lang="ko-KR" altLang="en-US" dirty="0" smtClean="0"/>
              <a:t> 대화상자</a:t>
            </a:r>
            <a:endParaRPr lang="en-US" altLang="ko-KR" dirty="0" smtClean="0"/>
          </a:p>
          <a:p>
            <a:pPr lvl="2">
              <a:lnSpc>
                <a:spcPct val="100000"/>
              </a:lnSpc>
            </a:pPr>
            <a:r>
              <a:rPr lang="ko-KR" altLang="en-US" dirty="0" smtClean="0"/>
              <a:t>대화상자 종료 전에는 어떤 애플리케이션으로도 돌아갈 수 없음</a:t>
            </a:r>
            <a:endParaRPr lang="en-US" altLang="ko-KR" dirty="0" smtClean="0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대화상자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모달</a:t>
            </a:r>
            <a:r>
              <a:rPr lang="ko-KR" altLang="en-US" dirty="0" smtClean="0"/>
              <a:t> 대화상자 </a:t>
            </a:r>
            <a:r>
              <a:rPr lang="en-US" altLang="ko-KR" dirty="0" smtClean="0"/>
              <a:t>[</a:t>
            </a:r>
            <a:r>
              <a:rPr lang="en-US" altLang="ko-KR" dirty="0" smtClean="0"/>
              <a:t>1/5]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1A17D3-B15E-4AAF-AD80-773FE3ECC6FC}" type="slidenum">
              <a:rPr lang="ko-KR" altLang="en-US" smtClean="0"/>
              <a:pPr>
                <a:defRPr/>
              </a:pPr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176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79512" y="128016"/>
            <a:ext cx="8136904" cy="708696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공통 대화상자 </a:t>
            </a:r>
            <a:r>
              <a:rPr lang="en-US" altLang="ko-KR" dirty="0"/>
              <a:t>– </a:t>
            </a:r>
            <a:r>
              <a:rPr lang="ko-KR" altLang="en-US" dirty="0"/>
              <a:t>파일 저장 대화상자 </a:t>
            </a:r>
            <a:r>
              <a:rPr lang="en-US" altLang="ko-KR" dirty="0" smtClean="0"/>
              <a:t>[3/3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DEF2-0766-4273-BE84-8F5E5E71399E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b="18858"/>
          <a:stretch/>
        </p:blipFill>
        <p:spPr>
          <a:xfrm>
            <a:off x="395536" y="1412776"/>
            <a:ext cx="2376264" cy="223224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1907704" y="3141787"/>
            <a:ext cx="792162" cy="503237"/>
          </a:xfrm>
          <a:prstGeom prst="irregularSeal1">
            <a:avLst/>
          </a:prstGeom>
          <a:noFill/>
          <a:ln w="19050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휴먼엑스포" pitchFamily="18" charset="-127"/>
                <a:ea typeface="휴먼엑스포" pitchFamily="18" charset="-127"/>
              </a:rPr>
              <a:t>click</a:t>
            </a:r>
            <a:endParaRPr kumimoji="1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9872" y="1404039"/>
            <a:ext cx="4752528" cy="245015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76" y="4725144"/>
            <a:ext cx="3672408" cy="1382454"/>
          </a:xfrm>
          <a:prstGeom prst="rect">
            <a:avLst/>
          </a:prstGeom>
        </p:spPr>
      </p:pic>
      <p:sp>
        <p:nvSpPr>
          <p:cNvPr id="9" name="줄무늬가 있는 오른쪽 화살표 8"/>
          <p:cNvSpPr/>
          <p:nvPr/>
        </p:nvSpPr>
        <p:spPr>
          <a:xfrm>
            <a:off x="2843808" y="2666326"/>
            <a:ext cx="504056" cy="288033"/>
          </a:xfrm>
          <a:prstGeom prst="stripedRightArrow">
            <a:avLst>
              <a:gd name="adj1" fmla="val 61545"/>
              <a:gd name="adj2" fmla="val 644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줄무늬가 있는 오른쪽 화살표 9"/>
          <p:cNvSpPr/>
          <p:nvPr/>
        </p:nvSpPr>
        <p:spPr>
          <a:xfrm rot="8697736">
            <a:off x="4032945" y="4136493"/>
            <a:ext cx="504056" cy="288033"/>
          </a:xfrm>
          <a:prstGeom prst="stripedRightArrow">
            <a:avLst>
              <a:gd name="adj1" fmla="val 61545"/>
              <a:gd name="adj2" fmla="val 644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6228184" y="3491181"/>
            <a:ext cx="792162" cy="503237"/>
          </a:xfrm>
          <a:prstGeom prst="irregularSeal1">
            <a:avLst/>
          </a:prstGeom>
          <a:noFill/>
          <a:ln w="19050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휴먼엑스포" pitchFamily="18" charset="-127"/>
                <a:ea typeface="휴먼엑스포" pitchFamily="18" charset="-127"/>
              </a:rPr>
              <a:t>click</a:t>
            </a:r>
            <a:endParaRPr kumimoji="1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454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글꼴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글자의 크기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글자의 색상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형태 등을 설정할 수 있는 기능 제공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</a:t>
            </a:r>
            <a:r>
              <a:rPr lang="en-US" altLang="ko-KR" dirty="0" err="1" smtClean="0"/>
              <a:t>FontDialog</a:t>
            </a:r>
            <a:r>
              <a:rPr lang="en-US" altLang="ko-KR" dirty="0" smtClean="0"/>
              <a:t> </a:t>
            </a:r>
            <a:r>
              <a:rPr lang="ko-KR" altLang="en-US" dirty="0" smtClean="0"/>
              <a:t>컴포넌트의 주요 </a:t>
            </a:r>
            <a:r>
              <a:rPr lang="ko-KR" altLang="en-US" dirty="0" err="1" smtClean="0"/>
              <a:t>프로퍼티</a:t>
            </a:r>
            <a:endParaRPr lang="ko-KR" altLang="en-US" dirty="0"/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공통 대화상자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글꼴 대화상자 </a:t>
            </a:r>
            <a:r>
              <a:rPr lang="en-US" altLang="ko-KR" dirty="0" smtClean="0"/>
              <a:t>[1/3]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1A17D3-B15E-4AAF-AD80-773FE3ECC6FC}" type="slidenum">
              <a:rPr lang="ko-KR" altLang="en-US" smtClean="0"/>
              <a:pPr>
                <a:defRPr/>
              </a:pPr>
              <a:t>30</a:t>
            </a:fld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7953562"/>
              </p:ext>
            </p:extLst>
          </p:nvPr>
        </p:nvGraphicFramePr>
        <p:xfrm>
          <a:off x="395536" y="2330974"/>
          <a:ext cx="8496944" cy="2880322"/>
        </p:xfrm>
        <a:graphic>
          <a:graphicData uri="http://schemas.openxmlformats.org/drawingml/2006/table">
            <a:tbl>
              <a:tblPr/>
              <a:tblGrid>
                <a:gridCol w="18222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746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0520"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프로퍼티</a:t>
                      </a:r>
                      <a:endParaRPr kumimoji="0" lang="ko-KR" altLang="en-US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설   명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0520">
                <a:tc>
                  <a:txBody>
                    <a:bodyPr/>
                    <a:lstStyle/>
                    <a:p>
                      <a:pPr rtl="0"/>
                      <a:r>
                        <a:rPr kumimoji="0" lang="ko-KR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Color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kumimoji="0" lang="ko-KR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글꼴 대화상자에서 선택된 색상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0520">
                <a:tc>
                  <a:txBody>
                    <a:bodyPr/>
                    <a:lstStyle/>
                    <a:p>
                      <a:pPr rtl="0"/>
                      <a:r>
                        <a:rPr kumimoji="0" lang="ko-KR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Font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kumimoji="0" lang="ko-KR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글꼴 대화상자에서 선택한 글꼴 및 글꼴의 크기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9381">
                <a:tc>
                  <a:txBody>
                    <a:bodyPr/>
                    <a:lstStyle/>
                    <a:p>
                      <a:pPr rtl="0"/>
                      <a:r>
                        <a:rPr kumimoji="0" lang="ko-KR" altLang="en-US" sz="20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ShowApply</a:t>
                      </a:r>
                      <a:endParaRPr kumimoji="0" lang="ko-KR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kumimoji="0" lang="ko-KR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글꼴 대화상자에 [적용] 버튼의 추가 여부 제어 </a:t>
                      </a:r>
                    </a:p>
                    <a:p>
                      <a:pPr rtl="0"/>
                      <a:r>
                        <a:rPr kumimoji="0" lang="ko-KR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True : 추가, False : 추가하지 않음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9381">
                <a:tc>
                  <a:txBody>
                    <a:bodyPr/>
                    <a:lstStyle/>
                    <a:p>
                      <a:pPr rtl="0"/>
                      <a:r>
                        <a:rPr kumimoji="0" lang="ko-KR" altLang="en-US" sz="20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ShowColor</a:t>
                      </a:r>
                      <a:endParaRPr kumimoji="0" lang="ko-KR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kumimoji="0" lang="ko-KR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글꼴 대화상자에서 색 </a:t>
                      </a:r>
                      <a:r>
                        <a:rPr kumimoji="0" lang="ko-KR" altLang="en-US" sz="20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콤보박스</a:t>
                      </a:r>
                      <a:r>
                        <a:rPr kumimoji="0" lang="ko-KR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 추가 여부 제어</a:t>
                      </a:r>
                    </a:p>
                    <a:p>
                      <a:pPr rtl="0"/>
                      <a:r>
                        <a:rPr kumimoji="0" lang="ko-KR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True : 추가, False : 추가하지 않음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138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내용 개체 틀 6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버튼을 클릭하여 글꼴대화상자를 띄우고 텍스트 상자의 글 속성들을 변경시키는 예제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65" name="제목 6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공통 대화상자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글꼴 대화상자 </a:t>
            </a:r>
            <a:r>
              <a:rPr lang="en-US" altLang="ko-KR" dirty="0" smtClean="0"/>
              <a:t>[2/3]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1A17D3-B15E-4AAF-AD80-773FE3ECC6FC}" type="slidenum">
              <a:rPr lang="ko-KR" altLang="en-US" smtClean="0"/>
              <a:pPr>
                <a:defRPr/>
              </a:pPr>
              <a:t>31</a:t>
            </a:fld>
            <a:endParaRPr lang="ko-KR" altLang="en-US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484279"/>
              </p:ext>
            </p:extLst>
          </p:nvPr>
        </p:nvGraphicFramePr>
        <p:xfrm>
          <a:off x="269404" y="1846436"/>
          <a:ext cx="8407052" cy="45161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4070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lang="ko-KR" altLang="en-US" sz="14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예제 </a:t>
                      </a:r>
                      <a:r>
                        <a:rPr lang="en-US" altLang="ko-KR" sz="14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9.9 - </a:t>
                      </a:r>
                      <a:r>
                        <a:rPr lang="en-US" altLang="ko-KR" sz="1400" b="1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FontDialogApp.cs</a:t>
                      </a:r>
                      <a:r>
                        <a:rPr lang="en-US" altLang="ko-KR" sz="14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  <a:endParaRPr lang="en-US" sz="1400" b="1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28600" indent="-228600">
                        <a:buNone/>
                      </a:pPr>
                      <a:r>
                        <a:rPr lang="en-US" altLang="ko-KR" sz="14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1) </a:t>
                      </a:r>
                      <a:r>
                        <a:rPr lang="ko-KR" altLang="en-US" sz="14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디자인</a:t>
                      </a:r>
                      <a:endParaRPr lang="en-US" altLang="ko-KR" sz="1400" b="1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AutoNum type="arabicParenR"/>
                      </a:pPr>
                      <a:endParaRPr lang="en-US" altLang="ko-KR" sz="1400" b="1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400" b="1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400" b="1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400" b="1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400" b="1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400" b="1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400" b="1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400" b="1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400" b="1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400" b="1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400" b="1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400" b="1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400" b="1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400" b="1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400" b="1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400" b="1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400" b="1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400" b="1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5642014"/>
              </p:ext>
            </p:extLst>
          </p:nvPr>
        </p:nvGraphicFramePr>
        <p:xfrm>
          <a:off x="2772399" y="2461106"/>
          <a:ext cx="5522188" cy="609600"/>
        </p:xfrm>
        <a:graphic>
          <a:graphicData uri="http://schemas.openxmlformats.org/drawingml/2006/table">
            <a:tbl>
              <a:tblPr/>
              <a:tblGrid>
                <a:gridCol w="2593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72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16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컴포넌트 : (Name)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4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프로퍼티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값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FontDialog</a:t>
                      </a:r>
                      <a:r>
                        <a:rPr kumimoji="0" lang="en-US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 : fontDialog1 </a:t>
                      </a:r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ShowColor</a:t>
                      </a:r>
                      <a:r>
                        <a:rPr kumimoji="0" lang="en-US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 </a:t>
                      </a:r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5031422"/>
              </p:ext>
            </p:extLst>
          </p:nvPr>
        </p:nvGraphicFramePr>
        <p:xfrm>
          <a:off x="2746272" y="4682544"/>
          <a:ext cx="5548315" cy="609600"/>
        </p:xfrm>
        <a:graphic>
          <a:graphicData uri="http://schemas.openxmlformats.org/drawingml/2006/table">
            <a:tbl>
              <a:tblPr/>
              <a:tblGrid>
                <a:gridCol w="1685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45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컨트롤 : (Name)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이벤트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4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메소드명</a:t>
                      </a:r>
                      <a:endParaRPr kumimoji="0" lang="ko-KR" altLang="en-US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Button : button1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Click</a:t>
                      </a:r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button1_Click()</a:t>
                      </a:r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0927420"/>
              </p:ext>
            </p:extLst>
          </p:nvPr>
        </p:nvGraphicFramePr>
        <p:xfrm>
          <a:off x="2801378" y="3265886"/>
          <a:ext cx="5548315" cy="1219200"/>
        </p:xfrm>
        <a:graphic>
          <a:graphicData uri="http://schemas.openxmlformats.org/drawingml/2006/table">
            <a:tbl>
              <a:tblPr/>
              <a:tblGrid>
                <a:gridCol w="2593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73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77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컨트롤 : (Name)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4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프로퍼티</a:t>
                      </a:r>
                      <a:endParaRPr kumimoji="0" lang="ko-KR" altLang="en-US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값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Form : Form1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Text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FontDialog</a:t>
                      </a:r>
                      <a:r>
                        <a:rPr kumimoji="0" lang="ko-KR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App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Button</a:t>
                      </a:r>
                      <a:r>
                        <a:rPr kumimoji="0" lang="ko-KR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 : </a:t>
                      </a:r>
                      <a:r>
                        <a:rPr kumimoji="0" lang="en-US" altLang="ko-KR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button</a:t>
                      </a:r>
                      <a:r>
                        <a:rPr kumimoji="0" lang="ko-KR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Text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글꼴변경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TextBox</a:t>
                      </a:r>
                      <a:r>
                        <a:rPr kumimoji="0" lang="ko-KR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 : textbox1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Multiline</a:t>
                      </a:r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True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662" y="2636912"/>
            <a:ext cx="1972974" cy="2284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73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공통 대화상자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글꼴 대화상자 </a:t>
            </a:r>
            <a:r>
              <a:rPr lang="en-US" altLang="ko-KR" dirty="0" smtClean="0"/>
              <a:t>[3/3]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1A17D3-B15E-4AAF-AD80-773FE3ECC6FC}" type="slidenum">
              <a:rPr lang="ko-KR" altLang="en-US" smtClean="0"/>
              <a:pPr>
                <a:defRPr/>
              </a:pPr>
              <a:t>32</a:t>
            </a:fld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8916064"/>
              </p:ext>
            </p:extLst>
          </p:nvPr>
        </p:nvGraphicFramePr>
        <p:xfrm>
          <a:off x="251520" y="1017115"/>
          <a:ext cx="8640960" cy="536421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640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50129">
                <a:tc>
                  <a:txBody>
                    <a:bodyPr/>
                    <a:lstStyle/>
                    <a:p>
                      <a:r>
                        <a:rPr lang="en-US" sz="1400" b="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2) </a:t>
                      </a:r>
                      <a:r>
                        <a:rPr lang="ko-KR" altLang="en-US" sz="1400" b="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코드</a:t>
                      </a:r>
                      <a:endParaRPr lang="en-US" altLang="ko-KR" sz="1400" b="0" kern="12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400" b="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en-US" altLang="ko-KR" sz="2400" b="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private void button1_Click(object sender, </a:t>
                      </a:r>
                      <a:r>
                        <a:rPr lang="en-US" altLang="ko-KR" sz="2400" b="0" kern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EventArgs</a:t>
                      </a:r>
                      <a:r>
                        <a:rPr lang="en-US" altLang="ko-KR" sz="2400" b="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e) {</a:t>
                      </a:r>
                    </a:p>
                    <a:p>
                      <a:r>
                        <a:rPr lang="en-US" altLang="ko-KR" sz="2400" b="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fontDialog1.ShowDialog();</a:t>
                      </a:r>
                    </a:p>
                    <a:p>
                      <a:r>
                        <a:rPr lang="en-US" altLang="ko-KR" sz="2400" b="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textBox1.Font = fontDialog1.Font;</a:t>
                      </a:r>
                    </a:p>
                    <a:p>
                      <a:r>
                        <a:rPr lang="en-US" altLang="ko-KR" sz="2400" b="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textBox1.ForeColor = fontDialog1.Color;</a:t>
                      </a:r>
                    </a:p>
                    <a:p>
                      <a:r>
                        <a:rPr lang="en-US" altLang="ko-KR" sz="2400" b="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}</a:t>
                      </a:r>
                      <a:endParaRPr lang="en-US" altLang="ko-KR" sz="24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4084">
                <a:tc>
                  <a:txBody>
                    <a:bodyPr/>
                    <a:lstStyle/>
                    <a:p>
                      <a:r>
                        <a:rPr lang="ko-KR" altLang="en-US" sz="1400" b="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실행 결과 </a:t>
                      </a:r>
                      <a:r>
                        <a:rPr lang="en-US" altLang="ko-KR" sz="1400" b="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</a:p>
                    <a:p>
                      <a:endParaRPr lang="en-US" altLang="ko-KR" sz="1400" b="0" kern="12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endParaRPr lang="en-US" altLang="ko-KR" sz="1400" b="0" kern="12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endParaRPr lang="en-US" altLang="ko-KR" sz="1400" b="0" kern="12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endParaRPr lang="en-US" altLang="ko-KR" sz="1400" b="0" kern="12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endParaRPr lang="en-US" altLang="ko-KR" sz="1400" b="0" kern="12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endParaRPr lang="en-US" altLang="ko-KR" sz="1400" b="0" kern="12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endParaRPr lang="en-US" altLang="ko-KR" sz="1400" b="0" kern="12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endParaRPr lang="en-US" altLang="ko-KR" sz="1400" b="0" kern="12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endParaRPr lang="en-US" altLang="ko-KR" sz="1400" b="0" kern="12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endParaRPr lang="en-US" altLang="ko-KR" sz="1400" b="0" kern="12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endParaRPr lang="en-US" altLang="ko-KR" sz="1400" b="0" kern="12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endParaRPr lang="en-US" altLang="ko-KR" sz="14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89091" name="Picture 3" descr="C:\Users\yich\Google 드라이브\Work\교재\C# 입문, 개정판\2판, 시험판\1.원고\Images\cs09\Ex09_09_Result-0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6908" y="3486013"/>
            <a:ext cx="288036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779" name="Rectangle 3"/>
          <p:cNvSpPr>
            <a:spLocks noChangeArrowheads="1"/>
          </p:cNvSpPr>
          <p:nvPr/>
        </p:nvSpPr>
        <p:spPr bwMode="auto">
          <a:xfrm>
            <a:off x="89024" y="5626807"/>
            <a:ext cx="3173363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 </a:t>
            </a:r>
            <a:r>
              <a:rPr kumimoji="1" 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글을 입력한 후에 </a:t>
            </a: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kumimoji="1" 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글꼴 변경</a:t>
            </a: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r>
              <a:rPr kumimoji="1" 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 클릭</a:t>
            </a:r>
          </a:p>
        </p:txBody>
      </p:sp>
      <p:sp>
        <p:nvSpPr>
          <p:cNvPr id="75782" name="AutoShape 6"/>
          <p:cNvSpPr>
            <a:spLocks noChangeArrowheads="1"/>
          </p:cNvSpPr>
          <p:nvPr/>
        </p:nvSpPr>
        <p:spPr bwMode="auto">
          <a:xfrm>
            <a:off x="2483769" y="4548800"/>
            <a:ext cx="511804" cy="30480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noFill/>
          <a:ln w="9525" algn="ctr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783" name="AutoShape 7"/>
          <p:cNvSpPr>
            <a:spLocks noChangeArrowheads="1"/>
          </p:cNvSpPr>
          <p:nvPr/>
        </p:nvSpPr>
        <p:spPr bwMode="auto">
          <a:xfrm>
            <a:off x="5824560" y="3664251"/>
            <a:ext cx="576262" cy="358775"/>
          </a:xfrm>
          <a:prstGeom prst="irregularSeal1">
            <a:avLst/>
          </a:prstGeom>
          <a:noFill/>
          <a:ln w="19050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click</a:t>
            </a:r>
            <a:endParaRPr kumimoji="1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784" name="Rectangle 8"/>
          <p:cNvSpPr>
            <a:spLocks noChangeArrowheads="1"/>
          </p:cNvSpPr>
          <p:nvPr/>
        </p:nvSpPr>
        <p:spPr bwMode="auto">
          <a:xfrm>
            <a:off x="2843808" y="5862214"/>
            <a:ext cx="361368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② </a:t>
            </a:r>
            <a:r>
              <a:rPr kumimoji="1" 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글의 속성들을 변경한 후에 </a:t>
            </a: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kumimoji="1" 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r>
              <a:rPr kumimoji="1" 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 클릭</a:t>
            </a:r>
          </a:p>
        </p:txBody>
      </p:sp>
      <p:sp>
        <p:nvSpPr>
          <p:cNvPr id="75785" name="Rectangle 9"/>
          <p:cNvSpPr>
            <a:spLocks noChangeArrowheads="1"/>
          </p:cNvSpPr>
          <p:nvPr/>
        </p:nvSpPr>
        <p:spPr bwMode="auto">
          <a:xfrm>
            <a:off x="6673462" y="5716164"/>
            <a:ext cx="2079699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③ </a:t>
            </a:r>
            <a:r>
              <a:rPr kumimoji="1" 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변경한 속성들이 적용 됨</a:t>
            </a:r>
          </a:p>
        </p:txBody>
      </p:sp>
      <p:sp>
        <p:nvSpPr>
          <p:cNvPr id="75787" name="AutoShape 11"/>
          <p:cNvSpPr>
            <a:spLocks noChangeArrowheads="1"/>
          </p:cNvSpPr>
          <p:nvPr/>
        </p:nvSpPr>
        <p:spPr bwMode="auto">
          <a:xfrm>
            <a:off x="6239764" y="4548800"/>
            <a:ext cx="492475" cy="30480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noFill/>
          <a:ln w="9525" algn="ctr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183" y="3616064"/>
            <a:ext cx="1721485" cy="1899494"/>
          </a:xfrm>
          <a:prstGeom prst="rect">
            <a:avLst/>
          </a:prstGeom>
        </p:spPr>
      </p:pic>
      <p:sp>
        <p:nvSpPr>
          <p:cNvPr id="75780" name="AutoShape 4"/>
          <p:cNvSpPr>
            <a:spLocks noChangeArrowheads="1"/>
          </p:cNvSpPr>
          <p:nvPr/>
        </p:nvSpPr>
        <p:spPr bwMode="auto">
          <a:xfrm>
            <a:off x="1579746" y="4816770"/>
            <a:ext cx="576263" cy="358775"/>
          </a:xfrm>
          <a:prstGeom prst="irregularSeal1">
            <a:avLst/>
          </a:prstGeom>
          <a:noFill/>
          <a:ln w="19050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click</a:t>
            </a: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8173" y="3501008"/>
            <a:ext cx="1688778" cy="1955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73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색상표에서 기본 색을 선택하거나 사용자 지정 색을 만들어 사용할 수 있는 기능 제공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</a:t>
            </a:r>
            <a:r>
              <a:rPr lang="en-US" altLang="ko-KR" dirty="0" err="1" smtClean="0"/>
              <a:t>ColorDialog</a:t>
            </a:r>
            <a:r>
              <a:rPr lang="en-US" altLang="ko-KR" dirty="0" smtClean="0"/>
              <a:t> </a:t>
            </a:r>
            <a:r>
              <a:rPr lang="ko-KR" altLang="en-US" dirty="0" smtClean="0"/>
              <a:t>컴포넌트 이용</a:t>
            </a:r>
            <a:endParaRPr lang="ko-KR" altLang="en-US" dirty="0"/>
          </a:p>
        </p:txBody>
      </p:sp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공통 대화상자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색 대화상자 </a:t>
            </a:r>
            <a:r>
              <a:rPr lang="en-US" altLang="ko-KR" dirty="0" smtClean="0"/>
              <a:t>[1/4]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1A17D3-B15E-4AAF-AD80-773FE3ECC6FC}" type="slidenum">
              <a:rPr lang="ko-KR" altLang="en-US" smtClean="0"/>
              <a:pPr>
                <a:defRPr/>
              </a:pPr>
              <a:t>33</a:t>
            </a:fld>
            <a:endParaRPr lang="ko-KR" altLang="en-US" dirty="0"/>
          </a:p>
        </p:txBody>
      </p:sp>
      <p:pic>
        <p:nvPicPr>
          <p:cNvPr id="90114" name="Picture 2" descr="C:\Users\yich\Google 드라이브\Work\교재\C# 입문, 개정판\2판, 시험판\1.원고\Images\cs09\Ex09_10_Result-0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420888"/>
            <a:ext cx="2091822" cy="3033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9086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내용 개체 틀 6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button1</a:t>
            </a:r>
            <a:r>
              <a:rPr lang="ko-KR" altLang="en-US" dirty="0" smtClean="0"/>
              <a:t>을 클릭하여 폼의 배경색을 변경하고 </a:t>
            </a:r>
            <a:r>
              <a:rPr lang="en-US" altLang="ko-KR" dirty="0" smtClean="0"/>
              <a:t>button2</a:t>
            </a:r>
            <a:r>
              <a:rPr lang="ko-KR" altLang="en-US" dirty="0" smtClean="0"/>
              <a:t>를 클릭하여 버튼의 배경색을 변경하는 예제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62" name="제목 6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공통 대화상자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색 대화상자 </a:t>
            </a:r>
            <a:r>
              <a:rPr lang="en-US" altLang="ko-KR" dirty="0" smtClean="0"/>
              <a:t>[2/4]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1A17D3-B15E-4AAF-AD80-773FE3ECC6FC}" type="slidenum">
              <a:rPr lang="ko-KR" altLang="en-US" smtClean="0"/>
              <a:pPr>
                <a:defRPr/>
              </a:pPr>
              <a:t>34</a:t>
            </a:fld>
            <a:endParaRPr lang="ko-KR" altLang="en-US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0897747"/>
              </p:ext>
            </p:extLst>
          </p:nvPr>
        </p:nvGraphicFramePr>
        <p:xfrm>
          <a:off x="251520" y="1824464"/>
          <a:ext cx="8568952" cy="39808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568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lang="ko-KR" altLang="en-US" sz="14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예제 </a:t>
                      </a:r>
                      <a:r>
                        <a:rPr lang="en-US" altLang="ko-KR" sz="14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9.10 - </a:t>
                      </a:r>
                      <a:r>
                        <a:rPr lang="en-US" altLang="ko-KR" sz="1400" b="1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ColorDialogApp.cs</a:t>
                      </a:r>
                      <a:r>
                        <a:rPr lang="en-US" altLang="ko-KR" sz="14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  <a:endParaRPr lang="en-US" sz="1400" b="1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9960">
                <a:tc>
                  <a:txBody>
                    <a:bodyPr/>
                    <a:lstStyle/>
                    <a:p>
                      <a:pPr marL="228600" indent="-228600">
                        <a:buNone/>
                      </a:pPr>
                      <a:r>
                        <a:rPr lang="en-US" altLang="ko-KR" sz="14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1) </a:t>
                      </a:r>
                      <a:r>
                        <a:rPr lang="ko-KR" altLang="en-US" sz="14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디자인</a:t>
                      </a:r>
                      <a:endParaRPr lang="en-US" altLang="ko-KR" sz="1400" b="1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AutoNum type="arabicParenR"/>
                      </a:pPr>
                      <a:endParaRPr lang="en-US" altLang="ko-KR" sz="1400" b="1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400" b="1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400" b="1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400" b="1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400" b="1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400" b="1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400" b="1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400" b="1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400" b="1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400" b="1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400" b="1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400" b="1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400" b="1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400" b="1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3904074"/>
              </p:ext>
            </p:extLst>
          </p:nvPr>
        </p:nvGraphicFramePr>
        <p:xfrm>
          <a:off x="2627784" y="2451844"/>
          <a:ext cx="5832648" cy="609600"/>
        </p:xfrm>
        <a:graphic>
          <a:graphicData uri="http://schemas.openxmlformats.org/drawingml/2006/table">
            <a:tbl>
              <a:tblPr/>
              <a:tblGrid>
                <a:gridCol w="22862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36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2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컴포넌트 : (Name)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4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프로퍼티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값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ColorDialog</a:t>
                      </a:r>
                      <a:r>
                        <a:rPr kumimoji="0" lang="en-US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 : colorDialog1</a:t>
                      </a:r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051320"/>
              </p:ext>
            </p:extLst>
          </p:nvPr>
        </p:nvGraphicFramePr>
        <p:xfrm>
          <a:off x="2641188" y="3205264"/>
          <a:ext cx="5548315" cy="1219200"/>
        </p:xfrm>
        <a:graphic>
          <a:graphicData uri="http://schemas.openxmlformats.org/drawingml/2006/table">
            <a:tbl>
              <a:tblPr/>
              <a:tblGrid>
                <a:gridCol w="21646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73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263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컨트롤 : (Name)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4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프로퍼티</a:t>
                      </a:r>
                      <a:endParaRPr kumimoji="0" lang="ko-KR" altLang="en-US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값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Form : Form1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Text</a:t>
                      </a:r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ColorDialogApp</a:t>
                      </a:r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Button : button1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Text</a:t>
                      </a:r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폼 색상 변경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Button : button2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Text</a:t>
                      </a:r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버튼 색상 변경       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91138" name="Picture 2" descr="C:\Users\yich\Google 드라이브\Work\교재\C# 입문, 개정판\2판, 시험판\1.원고\Images\cs09\Ex09_10_Desig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47" y="2627425"/>
            <a:ext cx="1739188" cy="1202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098242"/>
              </p:ext>
            </p:extLst>
          </p:nvPr>
        </p:nvGraphicFramePr>
        <p:xfrm>
          <a:off x="2641188" y="4568284"/>
          <a:ext cx="5548315" cy="914400"/>
        </p:xfrm>
        <a:graphic>
          <a:graphicData uri="http://schemas.openxmlformats.org/drawingml/2006/table">
            <a:tbl>
              <a:tblPr/>
              <a:tblGrid>
                <a:gridCol w="1685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45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컨트롤 : (Name)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이벤트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4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메소드명</a:t>
                      </a:r>
                      <a:endParaRPr kumimoji="0" lang="ko-KR" altLang="en-US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Button : button1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Click</a:t>
                      </a:r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button1_Click()</a:t>
                      </a:r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Button : button2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Click</a:t>
                      </a:r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button2_Click()</a:t>
                      </a:r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8145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제목 3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공통 대화상자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색 대화상자 </a:t>
            </a:r>
            <a:r>
              <a:rPr lang="en-US" altLang="ko-KR" dirty="0" smtClean="0"/>
              <a:t>[3/4]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1A17D3-B15E-4AAF-AD80-773FE3ECC6FC}" type="slidenum">
              <a:rPr lang="ko-KR" altLang="en-US" smtClean="0"/>
              <a:pPr>
                <a:defRPr/>
              </a:pPr>
              <a:t>35</a:t>
            </a:fld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9962013"/>
              </p:ext>
            </p:extLst>
          </p:nvPr>
        </p:nvGraphicFramePr>
        <p:xfrm>
          <a:off x="251520" y="1196752"/>
          <a:ext cx="8640960" cy="380830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640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08306">
                <a:tc>
                  <a:txBody>
                    <a:bodyPr/>
                    <a:lstStyle/>
                    <a:p>
                      <a:r>
                        <a:rPr lang="en-US" sz="1600" b="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2) </a:t>
                      </a:r>
                      <a:r>
                        <a:rPr lang="ko-KR" altLang="en-US" sz="1600" b="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코드</a:t>
                      </a:r>
                      <a:endParaRPr lang="en-US" altLang="ko-KR" sz="1600" b="0" kern="12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2200" b="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private void button1_Click(object sender, </a:t>
                      </a:r>
                      <a:r>
                        <a:rPr lang="en-US" altLang="ko-KR" sz="2200" b="0" kern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EventArgs</a:t>
                      </a:r>
                      <a:r>
                        <a:rPr lang="en-US" altLang="ko-KR" sz="2200" b="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e){</a:t>
                      </a:r>
                    </a:p>
                    <a:p>
                      <a:r>
                        <a:rPr lang="en-US" altLang="ko-KR" sz="2200" b="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colorDialog1.ShowDialog();</a:t>
                      </a:r>
                    </a:p>
                    <a:p>
                      <a:r>
                        <a:rPr lang="en-US" altLang="ko-KR" sz="2200" b="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en-US" altLang="ko-KR" sz="2200" b="0" kern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this.BackColor</a:t>
                      </a:r>
                      <a:r>
                        <a:rPr lang="en-US" altLang="ko-KR" sz="2200" b="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= colorDialog1.Color;    </a:t>
                      </a:r>
                      <a:r>
                        <a:rPr lang="en-US" altLang="ko-KR" sz="2200" b="0" kern="1200" dirty="0" smtClean="0">
                          <a:solidFill>
                            <a:srgbClr val="0099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 </a:t>
                      </a:r>
                      <a:r>
                        <a:rPr lang="ko-KR" altLang="en-US" sz="2200" b="0" kern="1200" dirty="0" smtClean="0">
                          <a:solidFill>
                            <a:srgbClr val="0099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폼의 배경 색</a:t>
                      </a:r>
                    </a:p>
                    <a:p>
                      <a:r>
                        <a:rPr lang="en-US" altLang="ko-KR" sz="2200" b="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}</a:t>
                      </a:r>
                    </a:p>
                    <a:p>
                      <a:endParaRPr lang="en-US" altLang="ko-KR" sz="2200" b="0" kern="12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2200" b="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private void button2_Click(object sender, </a:t>
                      </a:r>
                      <a:r>
                        <a:rPr lang="en-US" altLang="ko-KR" sz="2200" b="0" kern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EventArgs</a:t>
                      </a:r>
                      <a:r>
                        <a:rPr lang="en-US" altLang="ko-KR" sz="2200" b="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e){</a:t>
                      </a:r>
                    </a:p>
                    <a:p>
                      <a:r>
                        <a:rPr lang="en-US" altLang="ko-KR" sz="2200" b="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colorDialog1.ShowDialog();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2200" b="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button1.BackColor = colorDialog1.Color;  </a:t>
                      </a:r>
                      <a:r>
                        <a:rPr lang="en-US" altLang="ko-KR" sz="2200" b="0" kern="1200" dirty="0" smtClean="0">
                          <a:solidFill>
                            <a:srgbClr val="0099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//  </a:t>
                      </a:r>
                      <a:r>
                        <a:rPr lang="ko-KR" altLang="en-US" sz="2200" b="0" kern="1200" dirty="0" smtClean="0">
                          <a:solidFill>
                            <a:srgbClr val="0099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버튼의 배경 색</a:t>
                      </a:r>
                    </a:p>
                    <a:p>
                      <a:r>
                        <a:rPr lang="en-US" altLang="ko-KR" sz="2200" b="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button2.BackColor = colorDialog1.Color;</a:t>
                      </a:r>
                    </a:p>
                    <a:p>
                      <a:r>
                        <a:rPr lang="en-US" altLang="ko-KR" sz="2200" b="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}</a:t>
                      </a:r>
                      <a:endParaRPr lang="en-US" altLang="ko-KR" sz="2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040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제목 2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공통 대화상자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색 대화상자 </a:t>
            </a:r>
            <a:r>
              <a:rPr lang="en-US" altLang="ko-KR" dirty="0" smtClean="0"/>
              <a:t>[4/4]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1A17D3-B15E-4AAF-AD80-773FE3ECC6FC}" type="slidenum">
              <a:rPr lang="ko-KR" altLang="en-US" smtClean="0"/>
              <a:pPr>
                <a:defRPr/>
              </a:pPr>
              <a:t>36</a:t>
            </a:fld>
            <a:endParaRPr lang="ko-KR" altLang="en-US" dirty="0"/>
          </a:p>
        </p:txBody>
      </p:sp>
      <p:sp>
        <p:nvSpPr>
          <p:cNvPr id="150537" name="Rectangle 9"/>
          <p:cNvSpPr>
            <a:spLocks noChangeArrowheads="1"/>
          </p:cNvSpPr>
          <p:nvPr/>
        </p:nvSpPr>
        <p:spPr bwMode="auto">
          <a:xfrm>
            <a:off x="714348" y="2685071"/>
            <a:ext cx="2359025" cy="236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 fontAlgn="base">
              <a:buClrTx/>
              <a:buSzTx/>
              <a:buFontTx/>
              <a:buNone/>
            </a:pPr>
            <a:r>
              <a:rPr lang="en-US" altLang="ko-KR" sz="1700">
                <a:latin typeface="맑은 고딕" panose="020B0503020000020004" pitchFamily="50" charset="-127"/>
                <a:ea typeface="맑은 고딕" panose="020B0503020000020004" pitchFamily="50" charset="-127"/>
              </a:rPr>
              <a:t>① [</a:t>
            </a:r>
            <a:r>
              <a:rPr lang="ko-KR" altLang="en-US" sz="1700">
                <a:latin typeface="맑은 고딕" panose="020B0503020000020004" pitchFamily="50" charset="-127"/>
                <a:ea typeface="맑은 고딕" panose="020B0503020000020004" pitchFamily="50" charset="-127"/>
              </a:rPr>
              <a:t>폼 색상 변경</a:t>
            </a:r>
            <a:r>
              <a:rPr lang="en-US" altLang="ko-KR" sz="170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r>
              <a:rPr lang="ko-KR" altLang="en-US" sz="1700">
                <a:latin typeface="맑은 고딕" panose="020B0503020000020004" pitchFamily="50" charset="-127"/>
                <a:ea typeface="맑은 고딕" panose="020B0503020000020004" pitchFamily="50" charset="-127"/>
              </a:rPr>
              <a:t>버튼 클릭</a:t>
            </a:r>
            <a:r>
              <a:rPr lang="en-US" altLang="ko-KR" sz="17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1480399"/>
              </p:ext>
            </p:extLst>
          </p:nvPr>
        </p:nvGraphicFramePr>
        <p:xfrm>
          <a:off x="580229" y="1507005"/>
          <a:ext cx="7715304" cy="42976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715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ko-KR" altLang="en-US" sz="12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실행 결과 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</a:t>
                      </a:r>
                    </a:p>
                    <a:p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0536" name="AutoShape 8"/>
          <p:cNvSpPr>
            <a:spLocks noChangeArrowheads="1"/>
          </p:cNvSpPr>
          <p:nvPr/>
        </p:nvSpPr>
        <p:spPr bwMode="auto">
          <a:xfrm>
            <a:off x="2882873" y="2526339"/>
            <a:ext cx="471488" cy="263525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noFill/>
          <a:ln w="9525" algn="ctr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0545" name="Rectangle 17"/>
          <p:cNvSpPr>
            <a:spLocks noChangeArrowheads="1"/>
          </p:cNvSpPr>
          <p:nvPr/>
        </p:nvSpPr>
        <p:spPr bwMode="auto">
          <a:xfrm>
            <a:off x="6043586" y="3380414"/>
            <a:ext cx="2447925" cy="55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 fontAlgn="base">
              <a:buClrTx/>
              <a:buSzTx/>
              <a:buFontTx/>
              <a:buNone/>
            </a:pP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③ [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버튼 색상 변경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버튼을</a:t>
            </a:r>
          </a:p>
          <a:p>
            <a:pPr marL="457200" indent="-457200" fontAlgn="base">
              <a:buClrTx/>
              <a:buSzTx/>
              <a:buFontTx/>
              <a:buNone/>
            </a:pP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클릭하여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위와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같이 색 선택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50551" name="AutoShape 23"/>
          <p:cNvSpPr>
            <a:spLocks noChangeArrowheads="1"/>
          </p:cNvSpPr>
          <p:nvPr/>
        </p:nvSpPr>
        <p:spPr bwMode="auto">
          <a:xfrm>
            <a:off x="5540348" y="2516814"/>
            <a:ext cx="471488" cy="263525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noFill/>
          <a:ln w="9525" algn="ctr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0556" name="Rectangle 28"/>
          <p:cNvSpPr>
            <a:spLocks noChangeArrowheads="1"/>
          </p:cNvSpPr>
          <p:nvPr/>
        </p:nvSpPr>
        <p:spPr bwMode="auto">
          <a:xfrm>
            <a:off x="3081320" y="4637706"/>
            <a:ext cx="2951163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 fontAlgn="base">
              <a:buClrTx/>
              <a:buSzTx/>
              <a:buFontTx/>
              <a:buNone/>
            </a:pP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②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색을 선택하고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버튼 클릭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92162" name="Picture 2" descr="C:\Users\yich\Google 드라이브\Work\교재\C# 입문, 개정판\2판, 시험판\1.원고\Images\cs09\Ex09_10_Result-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397" y="2240348"/>
            <a:ext cx="1673970" cy="1172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63" name="Picture 3" descr="C:\Users\yich\Google 드라이브\Work\교재\C# 입문, 개정판\2판, 시험판\1.원고\Images\cs09\Ex09_10_Result-0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898817"/>
            <a:ext cx="1664138" cy="241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64" name="Picture 4" descr="C:\Users\yich\Google 드라이브\Work\교재\C# 입문, 개정판\2판, 시험판\1.원고\Images\cs09\Ex09_10_Result-0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898" y="1952683"/>
            <a:ext cx="2037635" cy="1427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0538" name="AutoShape 10"/>
          <p:cNvSpPr>
            <a:spLocks noChangeArrowheads="1"/>
          </p:cNvSpPr>
          <p:nvPr/>
        </p:nvSpPr>
        <p:spPr bwMode="auto">
          <a:xfrm>
            <a:off x="2154211" y="2616827"/>
            <a:ext cx="649287" cy="306387"/>
          </a:xfrm>
          <a:prstGeom prst="irregularSeal1">
            <a:avLst/>
          </a:prstGeom>
          <a:noFill/>
          <a:ln w="19050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None/>
            </a:pPr>
            <a:r>
              <a:rPr lang="en-US" altLang="ko-KR" sz="110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click</a:t>
            </a:r>
          </a:p>
        </p:txBody>
      </p:sp>
      <p:sp>
        <p:nvSpPr>
          <p:cNvPr id="150552" name="AutoShape 24"/>
          <p:cNvSpPr>
            <a:spLocks noChangeArrowheads="1"/>
          </p:cNvSpPr>
          <p:nvPr/>
        </p:nvSpPr>
        <p:spPr bwMode="auto">
          <a:xfrm>
            <a:off x="3707904" y="4177339"/>
            <a:ext cx="649288" cy="306388"/>
          </a:xfrm>
          <a:prstGeom prst="irregularSeal1">
            <a:avLst/>
          </a:prstGeom>
          <a:noFill/>
          <a:ln w="19050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None/>
            </a:pPr>
            <a:r>
              <a:rPr lang="en-US" altLang="ko-KR" sz="110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click</a:t>
            </a:r>
          </a:p>
        </p:txBody>
      </p:sp>
      <p:sp>
        <p:nvSpPr>
          <p:cNvPr id="150542" name="AutoShape 14"/>
          <p:cNvSpPr>
            <a:spLocks noChangeArrowheads="1"/>
          </p:cNvSpPr>
          <p:nvPr/>
        </p:nvSpPr>
        <p:spPr bwMode="auto">
          <a:xfrm>
            <a:off x="7440586" y="3112127"/>
            <a:ext cx="649287" cy="306387"/>
          </a:xfrm>
          <a:prstGeom prst="irregularSeal1">
            <a:avLst/>
          </a:prstGeom>
          <a:noFill/>
          <a:ln w="19050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None/>
            </a:pPr>
            <a:r>
              <a:rPr lang="en-US" altLang="ko-KR" sz="110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click</a:t>
            </a:r>
          </a:p>
        </p:txBody>
      </p:sp>
    </p:spTree>
    <p:extLst>
      <p:ext uri="{BB962C8B-B14F-4D97-AF65-F5344CB8AC3E}">
        <p14:creationId xmlns:p14="http://schemas.microsoft.com/office/powerpoint/2010/main" val="224090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>
          <a:xfrm>
            <a:off x="72008" y="980728"/>
            <a:ext cx="8964488" cy="561662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 smtClean="0"/>
              <a:t>인쇄할 </a:t>
            </a:r>
            <a:r>
              <a:rPr lang="ko-KR" altLang="en-US" dirty="0" smtClean="0"/>
              <a:t>프린터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인쇄 범위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인쇄 매수 등을 선택할 수 있는 기능 제공</a:t>
            </a:r>
            <a:r>
              <a:rPr lang="en-US" altLang="ko-KR" dirty="0" smtClean="0"/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dirty="0" smtClean="0"/>
              <a:t>인쇄 </a:t>
            </a:r>
            <a:r>
              <a:rPr lang="ko-KR" altLang="en-US" dirty="0" smtClean="0"/>
              <a:t>대화상자 만들기</a:t>
            </a:r>
          </a:p>
          <a:p>
            <a:pPr lvl="1">
              <a:lnSpc>
                <a:spcPct val="100000"/>
              </a:lnSpc>
            </a:pPr>
            <a:r>
              <a:rPr lang="en-US" altLang="ko-KR" dirty="0" err="1" smtClean="0"/>
              <a:t>PrintDialog</a:t>
            </a:r>
            <a:r>
              <a:rPr lang="en-US" altLang="ko-KR" dirty="0" smtClean="0"/>
              <a:t> </a:t>
            </a:r>
            <a:r>
              <a:rPr lang="ko-KR" altLang="en-US" dirty="0" smtClean="0"/>
              <a:t>컴포넌트와 두 개의 클래스가 더 필요</a:t>
            </a:r>
            <a:r>
              <a:rPr lang="en-US" altLang="ko-KR" dirty="0" smtClean="0"/>
              <a:t>.</a:t>
            </a:r>
          </a:p>
          <a:p>
            <a:pPr lvl="2">
              <a:lnSpc>
                <a:spcPct val="100000"/>
              </a:lnSpc>
            </a:pPr>
            <a:r>
              <a:rPr lang="en-US" altLang="ko-KR" dirty="0" err="1" smtClean="0"/>
              <a:t>System.Drawing.Printing.</a:t>
            </a:r>
            <a:r>
              <a:rPr lang="en-US" altLang="ko-KR" dirty="0" err="1" smtClean="0">
                <a:solidFill>
                  <a:srgbClr val="0000FF"/>
                </a:solidFill>
              </a:rPr>
              <a:t>PrinterSettings</a:t>
            </a:r>
            <a:r>
              <a:rPr lang="en-US" altLang="ko-KR" dirty="0" smtClean="0"/>
              <a:t> (</a:t>
            </a:r>
            <a:r>
              <a:rPr lang="ko-KR" altLang="en-US" dirty="0" smtClean="0"/>
              <a:t>기본프린터 설정</a:t>
            </a:r>
            <a:r>
              <a:rPr lang="en-US" altLang="ko-KR" dirty="0" smtClean="0"/>
              <a:t>)</a:t>
            </a:r>
          </a:p>
          <a:p>
            <a:pPr lvl="2">
              <a:lnSpc>
                <a:spcPct val="100000"/>
              </a:lnSpc>
            </a:pPr>
            <a:r>
              <a:rPr lang="en-US" altLang="ko-KR" dirty="0" err="1" smtClean="0"/>
              <a:t>System.Drawing.Printing.</a:t>
            </a:r>
            <a:r>
              <a:rPr lang="en-US" altLang="ko-KR" dirty="0" err="1" smtClean="0">
                <a:solidFill>
                  <a:srgbClr val="0000FF"/>
                </a:solidFill>
              </a:rPr>
              <a:t>PrintDocument</a:t>
            </a:r>
            <a:r>
              <a:rPr lang="en-US" altLang="ko-KR" dirty="0" smtClean="0"/>
              <a:t> (</a:t>
            </a:r>
            <a:r>
              <a:rPr lang="ko-KR" altLang="en-US" dirty="0" smtClean="0"/>
              <a:t>출력물 설정</a:t>
            </a:r>
            <a:r>
              <a:rPr lang="en-US" altLang="ko-KR" dirty="0" smtClean="0"/>
              <a:t>)</a:t>
            </a:r>
          </a:p>
          <a:p>
            <a:pPr lvl="3">
              <a:lnSpc>
                <a:spcPct val="100000"/>
              </a:lnSpc>
            </a:pPr>
            <a:r>
              <a:rPr lang="en-US" altLang="ko-KR" dirty="0" err="1" smtClean="0"/>
              <a:t>PrintPage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이벤트에 </a:t>
            </a:r>
            <a:r>
              <a:rPr lang="en-US" altLang="ko-KR" dirty="0" err="1" smtClean="0"/>
              <a:t>PrintPageEventHandler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델리게이트</a:t>
            </a:r>
            <a:r>
              <a:rPr lang="ko-KR" altLang="en-US" dirty="0" smtClean="0"/>
              <a:t> </a:t>
            </a:r>
            <a:r>
              <a:rPr lang="ko-KR" altLang="en-US" dirty="0" smtClean="0"/>
              <a:t>등록</a:t>
            </a:r>
            <a:endParaRPr lang="en-US" altLang="ko-KR" dirty="0" smtClean="0"/>
          </a:p>
          <a:p>
            <a:pPr lvl="1">
              <a:lnSpc>
                <a:spcPct val="100000"/>
              </a:lnSpc>
            </a:pPr>
            <a:r>
              <a:rPr lang="en-US" altLang="ko-KR" dirty="0" err="1" smtClean="0"/>
              <a:t>System.Drawing.Printing</a:t>
            </a:r>
            <a:r>
              <a:rPr lang="en-US" altLang="ko-KR" dirty="0" smtClean="0"/>
              <a:t> </a:t>
            </a:r>
            <a:r>
              <a:rPr lang="ko-KR" altLang="en-US" dirty="0" smtClean="0"/>
              <a:t>네임스페이스 추가</a:t>
            </a:r>
            <a:r>
              <a:rPr lang="en-US" altLang="ko-KR" dirty="0" smtClean="0"/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dirty="0" smtClean="0"/>
              <a:t>인쇄 대화상자 작성 과정</a:t>
            </a:r>
            <a:endParaRPr lang="en-US" altLang="ko-KR" dirty="0" smtClean="0"/>
          </a:p>
          <a:p>
            <a:pPr lvl="1">
              <a:lnSpc>
                <a:spcPct val="100000"/>
              </a:lnSpc>
            </a:pPr>
            <a:r>
              <a:rPr lang="en-US" altLang="ko-KR" dirty="0" err="1" smtClean="0"/>
              <a:t>PrintDialog</a:t>
            </a:r>
            <a:r>
              <a:rPr lang="en-US" altLang="ko-KR" dirty="0" smtClean="0"/>
              <a:t> </a:t>
            </a:r>
            <a:r>
              <a:rPr lang="ko-KR" altLang="en-US" dirty="0" smtClean="0"/>
              <a:t>컴포넌트 추가</a:t>
            </a:r>
            <a:endParaRPr lang="en-US" altLang="ko-KR" dirty="0" smtClean="0"/>
          </a:p>
          <a:p>
            <a:pPr lvl="1">
              <a:lnSpc>
                <a:spcPct val="100000"/>
              </a:lnSpc>
            </a:pPr>
            <a:r>
              <a:rPr lang="en-US" altLang="ko-KR" dirty="0" err="1"/>
              <a:t>PrintDialog</a:t>
            </a:r>
            <a:r>
              <a:rPr lang="en-US" altLang="ko-KR" dirty="0"/>
              <a:t> </a:t>
            </a:r>
            <a:r>
              <a:rPr lang="ko-KR" altLang="en-US" dirty="0" smtClean="0"/>
              <a:t>컴포넌트의 </a:t>
            </a:r>
            <a:r>
              <a:rPr lang="ko-KR" altLang="en-US" dirty="0" err="1" smtClean="0"/>
              <a:t>프로퍼티</a:t>
            </a:r>
            <a:r>
              <a:rPr lang="ko-KR" altLang="en-US" dirty="0" smtClean="0"/>
              <a:t> 중 </a:t>
            </a:r>
            <a:r>
              <a:rPr lang="en-US" altLang="ko-KR" dirty="0" err="1" smtClean="0"/>
              <a:t>PrinterSettings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PrintDocument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설정</a:t>
            </a:r>
            <a:endParaRPr lang="en-US" altLang="ko-KR" dirty="0"/>
          </a:p>
        </p:txBody>
      </p:sp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공통 대화상자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인쇄 대화상자 </a:t>
            </a:r>
            <a:r>
              <a:rPr lang="en-US" altLang="ko-KR" dirty="0" smtClean="0"/>
              <a:t>[1/4]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1A17D3-B15E-4AAF-AD80-773FE3ECC6FC}" type="slidenum">
              <a:rPr lang="ko-KR" altLang="en-US" smtClean="0"/>
              <a:pPr>
                <a:defRPr/>
              </a:pPr>
              <a:t>37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76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1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>
              <a:buSzPct val="100000"/>
            </a:pPr>
            <a:r>
              <a:rPr lang="en-US" altLang="ko-KR" sz="2400" dirty="0" smtClean="0"/>
              <a:t>PageSetupDialog </a:t>
            </a:r>
          </a:p>
          <a:p>
            <a:pPr lvl="1">
              <a:buSzPct val="100000"/>
            </a:pPr>
            <a:r>
              <a:rPr lang="ko-KR" altLang="en-US" sz="2400" dirty="0" smtClean="0">
                <a:solidFill>
                  <a:schemeClr val="tx1"/>
                </a:solidFill>
              </a:rPr>
              <a:t>페이지 관련 인쇄 설정</a:t>
            </a:r>
            <a:r>
              <a:rPr lang="en-US" altLang="ko-KR" sz="2400" dirty="0" smtClean="0">
                <a:solidFill>
                  <a:schemeClr val="tx1"/>
                </a:solidFill>
              </a:rPr>
              <a:t>(</a:t>
            </a:r>
            <a:r>
              <a:rPr lang="ko-KR" altLang="en-US" sz="2400" dirty="0" smtClean="0">
                <a:solidFill>
                  <a:schemeClr val="tx1"/>
                </a:solidFill>
              </a:rPr>
              <a:t>용지</a:t>
            </a:r>
            <a:r>
              <a:rPr lang="en-US" altLang="ko-KR" sz="2400" dirty="0" smtClean="0">
                <a:solidFill>
                  <a:schemeClr val="tx1"/>
                </a:solidFill>
              </a:rPr>
              <a:t>, </a:t>
            </a:r>
            <a:r>
              <a:rPr lang="ko-KR" altLang="en-US" sz="2400" dirty="0" smtClean="0">
                <a:solidFill>
                  <a:schemeClr val="tx1"/>
                </a:solidFill>
              </a:rPr>
              <a:t>여백</a:t>
            </a:r>
            <a:r>
              <a:rPr lang="en-US" altLang="ko-KR" sz="2400" dirty="0" smtClean="0">
                <a:solidFill>
                  <a:schemeClr val="tx1"/>
                </a:solidFill>
              </a:rPr>
              <a:t>, </a:t>
            </a:r>
            <a:r>
              <a:rPr lang="ko-KR" altLang="en-US" sz="2400" dirty="0" smtClean="0">
                <a:solidFill>
                  <a:schemeClr val="tx1"/>
                </a:solidFill>
              </a:rPr>
              <a:t>페이지 방향 등</a:t>
            </a:r>
            <a:r>
              <a:rPr lang="en-US" altLang="ko-KR" sz="2400" dirty="0" smtClean="0">
                <a:solidFill>
                  <a:schemeClr val="tx1"/>
                </a:solidFill>
              </a:rPr>
              <a:t>)</a:t>
            </a:r>
            <a:r>
              <a:rPr lang="ko-KR" altLang="en-US" sz="2400" dirty="0" smtClean="0">
                <a:solidFill>
                  <a:schemeClr val="tx1"/>
                </a:solidFill>
              </a:rPr>
              <a:t>을 위한 대화상자 </a:t>
            </a:r>
          </a:p>
          <a:p>
            <a:pPr marL="342900">
              <a:buSzPct val="100000"/>
            </a:pPr>
            <a:r>
              <a:rPr lang="en-US" altLang="ko-KR" sz="2400" dirty="0" err="1" smtClean="0"/>
              <a:t>PrintDialog</a:t>
            </a:r>
            <a:endParaRPr lang="en-US" altLang="ko-KR" sz="2400" dirty="0" smtClean="0"/>
          </a:p>
          <a:p>
            <a:pPr lvl="1">
              <a:buSzPct val="100000"/>
            </a:pPr>
            <a:r>
              <a:rPr lang="ko-KR" altLang="en-US" sz="2400" dirty="0" smtClean="0">
                <a:solidFill>
                  <a:schemeClr val="tx1"/>
                </a:solidFill>
              </a:rPr>
              <a:t>인쇄 옵션</a:t>
            </a:r>
            <a:r>
              <a:rPr lang="en-US" altLang="ko-KR" sz="2400" dirty="0" smtClean="0">
                <a:solidFill>
                  <a:schemeClr val="tx1"/>
                </a:solidFill>
              </a:rPr>
              <a:t>(</a:t>
            </a:r>
            <a:r>
              <a:rPr lang="ko-KR" altLang="en-US" sz="2400" dirty="0" smtClean="0">
                <a:solidFill>
                  <a:schemeClr val="tx1"/>
                </a:solidFill>
              </a:rPr>
              <a:t>프린터</a:t>
            </a:r>
            <a:r>
              <a:rPr lang="en-US" altLang="ko-KR" sz="2400" dirty="0" smtClean="0">
                <a:solidFill>
                  <a:schemeClr val="tx1"/>
                </a:solidFill>
              </a:rPr>
              <a:t>, </a:t>
            </a:r>
            <a:r>
              <a:rPr lang="ko-KR" altLang="en-US" sz="2400" dirty="0" smtClean="0">
                <a:solidFill>
                  <a:schemeClr val="tx1"/>
                </a:solidFill>
              </a:rPr>
              <a:t>인쇄범위</a:t>
            </a:r>
            <a:r>
              <a:rPr lang="en-US" altLang="ko-KR" sz="2400" dirty="0" smtClean="0">
                <a:solidFill>
                  <a:schemeClr val="tx1"/>
                </a:solidFill>
              </a:rPr>
              <a:t>, </a:t>
            </a:r>
            <a:r>
              <a:rPr lang="ko-KR" altLang="en-US" sz="2400" dirty="0" smtClean="0">
                <a:solidFill>
                  <a:schemeClr val="tx1"/>
                </a:solidFill>
              </a:rPr>
              <a:t>매수</a:t>
            </a:r>
            <a:r>
              <a:rPr lang="en-US" altLang="ko-KR" sz="2400" dirty="0" smtClean="0">
                <a:solidFill>
                  <a:schemeClr val="tx1"/>
                </a:solidFill>
              </a:rPr>
              <a:t>)</a:t>
            </a:r>
            <a:r>
              <a:rPr lang="ko-KR" altLang="en-US" sz="2400" dirty="0" smtClean="0">
                <a:solidFill>
                  <a:schemeClr val="tx1"/>
                </a:solidFill>
              </a:rPr>
              <a:t>를 선택할 수 있는 대화상자 </a:t>
            </a:r>
          </a:p>
        </p:txBody>
      </p:sp>
      <p:sp>
        <p:nvSpPr>
          <p:cNvPr id="36867" name="Rectangle 12"/>
          <p:cNvSpPr>
            <a:spLocks noGrp="1" noChangeArrowheads="1"/>
          </p:cNvSpPr>
          <p:nvPr>
            <p:ph type="title"/>
          </p:nvPr>
        </p:nvSpPr>
        <p:spPr>
          <a:xfrm>
            <a:off x="179512" y="128016"/>
            <a:ext cx="8424936" cy="708696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ko-KR" cap="none" dirty="0" smtClean="0"/>
              <a:t>PageSetupDialog / </a:t>
            </a:r>
            <a:r>
              <a:rPr lang="en-US" altLang="ko-KR" cap="none" dirty="0" err="1" smtClean="0"/>
              <a:t>PrintDialog</a:t>
            </a:r>
            <a:endParaRPr lang="en-US" altLang="ko-KR" cap="none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1A17D3-B15E-4AAF-AD80-773FE3ECC6FC}" type="slidenum">
              <a:rPr lang="ko-KR" altLang="en-US" smtClean="0"/>
              <a:pPr>
                <a:defRPr/>
              </a:pPr>
              <a:t>38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8078" y="3199326"/>
            <a:ext cx="3212578" cy="311136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44" y="3312497"/>
            <a:ext cx="4422502" cy="288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15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 wrap="square"/>
          <a:lstStyle/>
          <a:p>
            <a:pPr>
              <a:lnSpc>
                <a:spcPct val="100000"/>
              </a:lnSpc>
            </a:pPr>
            <a:r>
              <a:rPr lang="ko-KR" altLang="en-US" dirty="0" smtClean="0"/>
              <a:t>애플리케이션 </a:t>
            </a:r>
            <a:r>
              <a:rPr lang="ko-KR" altLang="en-US" dirty="0" err="1" smtClean="0"/>
              <a:t>모달</a:t>
            </a:r>
            <a:r>
              <a:rPr lang="ko-KR" altLang="en-US" dirty="0" smtClean="0"/>
              <a:t> </a:t>
            </a:r>
            <a:r>
              <a:rPr lang="ko-KR" altLang="en-US" dirty="0" smtClean="0"/>
              <a:t>대화상자 만드는 방법</a:t>
            </a:r>
          </a:p>
          <a:p>
            <a:pPr lvl="1">
              <a:lnSpc>
                <a:spcPct val="100000"/>
              </a:lnSpc>
            </a:pPr>
            <a:r>
              <a:rPr lang="en-US" altLang="ko-KR" dirty="0" smtClean="0"/>
              <a:t>Form </a:t>
            </a:r>
            <a:r>
              <a:rPr lang="ko-KR" altLang="en-US" dirty="0" smtClean="0"/>
              <a:t>클래스의 멤버인 </a:t>
            </a:r>
            <a:r>
              <a:rPr lang="en-US" altLang="ko-KR" b="1" dirty="0" err="1" smtClean="0">
                <a:solidFill>
                  <a:srgbClr val="7030A0"/>
                </a:solidFill>
              </a:rPr>
              <a:t>ShowDialog</a:t>
            </a:r>
            <a:r>
              <a:rPr lang="en-US" altLang="ko-KR" b="1" dirty="0" smtClean="0">
                <a:solidFill>
                  <a:srgbClr val="7030A0"/>
                </a:solidFill>
              </a:rPr>
              <a:t>() </a:t>
            </a:r>
            <a:r>
              <a:rPr lang="ko-KR" altLang="en-US" b="1" dirty="0" err="1" smtClean="0">
                <a:solidFill>
                  <a:srgbClr val="7030A0"/>
                </a:solidFill>
              </a:rPr>
              <a:t>메소드</a:t>
            </a:r>
            <a:r>
              <a:rPr lang="ko-KR" altLang="en-US" b="1" dirty="0" smtClean="0">
                <a:solidFill>
                  <a:srgbClr val="7030A0"/>
                </a:solidFill>
              </a:rPr>
              <a:t> </a:t>
            </a:r>
            <a:r>
              <a:rPr lang="ko-KR" altLang="en-US" dirty="0" smtClean="0"/>
              <a:t>이용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00000"/>
              </a:lnSpc>
            </a:pPr>
            <a:r>
              <a:rPr lang="ko-KR" altLang="en-US" dirty="0" err="1" smtClean="0"/>
              <a:t>모달</a:t>
            </a:r>
            <a:r>
              <a:rPr lang="ko-KR" altLang="en-US" dirty="0" smtClean="0"/>
              <a:t> 대화상자 만들기 예</a:t>
            </a:r>
            <a:endParaRPr lang="en-US" altLang="ko-KR" dirty="0" smtClean="0"/>
          </a:p>
          <a:p>
            <a:pPr>
              <a:lnSpc>
                <a:spcPct val="100000"/>
              </a:lnSpc>
            </a:pPr>
            <a:endParaRPr lang="en-US" altLang="ko-KR" dirty="0" smtClean="0"/>
          </a:p>
          <a:p>
            <a:pPr>
              <a:lnSpc>
                <a:spcPct val="100000"/>
              </a:lnSpc>
            </a:pPr>
            <a:endParaRPr lang="en-US" altLang="ko-KR" dirty="0" smtClean="0"/>
          </a:p>
          <a:p>
            <a:pPr>
              <a:lnSpc>
                <a:spcPct val="100000"/>
              </a:lnSpc>
            </a:pPr>
            <a:r>
              <a:rPr lang="ko-KR" altLang="en-US" dirty="0" err="1" smtClean="0"/>
              <a:t>모달</a:t>
            </a:r>
            <a:r>
              <a:rPr lang="ko-KR" altLang="en-US" dirty="0" smtClean="0"/>
              <a:t> 대화상자 예</a:t>
            </a:r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메모장에서 편집내용을 저장하지 않고 종료할 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대화상자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모달</a:t>
            </a:r>
            <a:r>
              <a:rPr lang="ko-KR" altLang="en-US" dirty="0" smtClean="0"/>
              <a:t> 대화상자 </a:t>
            </a:r>
            <a:r>
              <a:rPr lang="en-US" altLang="ko-KR" dirty="0" smtClean="0"/>
              <a:t>[2/5]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1A17D3-B15E-4AAF-AD80-773FE3ECC6FC}" type="slidenum">
              <a:rPr lang="ko-KR" altLang="en-US" smtClean="0"/>
              <a:pPr>
                <a:defRPr/>
              </a:pPr>
              <a:t>3</a:t>
            </a:fld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1023188" y="4437112"/>
            <a:ext cx="5602701" cy="1554801"/>
            <a:chOff x="1187624" y="5006336"/>
            <a:chExt cx="5602701" cy="1554801"/>
          </a:xfrm>
        </p:grpSpPr>
        <p:pic>
          <p:nvPicPr>
            <p:cNvPr id="74754" name="Picture 2" descr="C:\Users\yich\Google 드라이브\Work\교재\C# 입문, 개정판\2판, 시험판\2.슬라이드\Images\cs09\SL09-00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7624" y="5006336"/>
              <a:ext cx="3695268" cy="15548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150" name="Rectangle 22"/>
            <p:cNvSpPr>
              <a:spLocks noChangeArrowheads="1"/>
            </p:cNvSpPr>
            <p:nvPr/>
          </p:nvSpPr>
          <p:spPr bwMode="auto">
            <a:xfrm>
              <a:off x="1663798" y="5032172"/>
              <a:ext cx="2452358" cy="917721"/>
            </a:xfrm>
            <a:prstGeom prst="rect">
              <a:avLst/>
            </a:prstGeom>
            <a:noFill/>
            <a:ln w="19050" algn="ctr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8152" name="Text Box 24"/>
            <p:cNvSpPr txBox="1">
              <a:spLocks noChangeArrowheads="1"/>
            </p:cNvSpPr>
            <p:nvPr/>
          </p:nvSpPr>
          <p:spPr bwMode="auto">
            <a:xfrm>
              <a:off x="5138911" y="5291335"/>
              <a:ext cx="1651414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ko-KR" altLang="en-US" sz="1800" b="1" dirty="0" err="1">
                  <a:solidFill>
                    <a:schemeClr val="accent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모달</a:t>
              </a:r>
              <a:r>
                <a:rPr lang="ko-KR" altLang="en-US" sz="1800" b="1" dirty="0">
                  <a:solidFill>
                    <a:schemeClr val="accent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대화상자</a:t>
              </a:r>
            </a:p>
          </p:txBody>
        </p:sp>
        <p:sp>
          <p:nvSpPr>
            <p:cNvPr id="48155" name="Line 27"/>
            <p:cNvSpPr>
              <a:spLocks noChangeShapeType="1"/>
            </p:cNvSpPr>
            <p:nvPr/>
          </p:nvSpPr>
          <p:spPr bwMode="auto">
            <a:xfrm flipV="1">
              <a:off x="4116156" y="5445224"/>
              <a:ext cx="1022755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7833123"/>
              </p:ext>
            </p:extLst>
          </p:nvPr>
        </p:nvGraphicFramePr>
        <p:xfrm>
          <a:off x="539552" y="2305069"/>
          <a:ext cx="7560840" cy="762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560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8072"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Form2 </a:t>
                      </a:r>
                      <a:r>
                        <a:rPr lang="en-US" sz="2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form2</a:t>
                      </a:r>
                      <a:r>
                        <a:rPr lang="en-US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= new Form2(); </a:t>
                      </a:r>
                    </a:p>
                    <a:p>
                      <a:r>
                        <a:rPr lang="en-US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form2.ShowDialog(); // form2</a:t>
                      </a:r>
                      <a:r>
                        <a:rPr lang="ko-KR" altLang="en-US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</a:t>
                      </a:r>
                      <a:r>
                        <a:rPr lang="ko-KR" altLang="en-US" sz="2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모달</a:t>
                      </a:r>
                      <a:r>
                        <a:rPr lang="ko-KR" altLang="en-US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방식으로 띄운다</a:t>
                      </a:r>
                      <a:r>
                        <a:rPr lang="en-US" altLang="ko-KR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en-US" altLang="ko-KR" sz="2200" b="0" dirty="0" smtClean="0">
                        <a:solidFill>
                          <a:srgbClr val="33CC33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274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내용 개체 틀 6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버튼을 클릭하여 인쇄 대화상자를 띄우고 테스트 상자의 내용을 프린터로 출력하는 예제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5" name="제목 6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공통 대화상자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인쇄 대화상자 </a:t>
            </a:r>
            <a:r>
              <a:rPr lang="en-US" altLang="ko-KR" dirty="0" smtClean="0"/>
              <a:t>[2/4]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1A17D3-B15E-4AAF-AD80-773FE3ECC6FC}" type="slidenum">
              <a:rPr lang="ko-KR" altLang="en-US" smtClean="0"/>
              <a:pPr>
                <a:defRPr/>
              </a:pPr>
              <a:t>39</a:t>
            </a:fld>
            <a:endParaRPr lang="ko-KR" altLang="en-US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39704"/>
              </p:ext>
            </p:extLst>
          </p:nvPr>
        </p:nvGraphicFramePr>
        <p:xfrm>
          <a:off x="326716" y="1856348"/>
          <a:ext cx="8493755" cy="4719091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493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4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lang="ko-KR" altLang="en-US" sz="14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예제 </a:t>
                      </a:r>
                      <a:r>
                        <a:rPr lang="en-US" altLang="ko-KR" sz="14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9.11 - </a:t>
                      </a:r>
                      <a:r>
                        <a:rPr lang="en-US" altLang="ko-KR" sz="1400" b="1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PrintDialogApp.cs</a:t>
                      </a:r>
                      <a:r>
                        <a:rPr lang="en-US" altLang="ko-KR" sz="14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  <a:endParaRPr lang="en-US" sz="1400" b="1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36537">
                <a:tc>
                  <a:txBody>
                    <a:bodyPr/>
                    <a:lstStyle/>
                    <a:p>
                      <a:pPr marL="228600" indent="-228600">
                        <a:buNone/>
                      </a:pPr>
                      <a:r>
                        <a:rPr lang="en-US" altLang="ko-KR" sz="14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1) </a:t>
                      </a:r>
                      <a:r>
                        <a:rPr lang="ko-KR" altLang="en-US" sz="14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디자인</a:t>
                      </a:r>
                      <a:endParaRPr lang="en-US" altLang="ko-KR" sz="1400" b="1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AutoNum type="arabicParenR"/>
                      </a:pPr>
                      <a:endParaRPr lang="en-US" altLang="ko-KR" sz="1400" b="1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400" b="1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400" b="1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400" b="1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400" b="1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400" b="1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400" b="1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400" b="1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400" b="1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400" b="1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400" b="1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400" b="1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400" b="1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400" b="1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400" b="1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400" b="1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kumimoji="0" lang="en-US" altLang="ko-KR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  <a:p>
                      <a:endParaRPr lang="en-US" altLang="ko-KR" sz="1400" b="1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400" b="1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343845"/>
              </p:ext>
            </p:extLst>
          </p:nvPr>
        </p:nvGraphicFramePr>
        <p:xfrm>
          <a:off x="2941274" y="2498239"/>
          <a:ext cx="5522188" cy="822960"/>
        </p:xfrm>
        <a:graphic>
          <a:graphicData uri="http://schemas.openxmlformats.org/drawingml/2006/table">
            <a:tbl>
              <a:tblPr/>
              <a:tblGrid>
                <a:gridCol w="2926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36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16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컴포넌트 : (Name)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4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프로퍼티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값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PrintDialog</a:t>
                      </a:r>
                      <a:r>
                        <a:rPr kumimoji="0" lang="en-US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 : printDialog1</a:t>
                      </a:r>
                    </a:p>
                    <a:p>
                      <a:pPr algn="ctr" rtl="0"/>
                      <a:r>
                        <a:rPr kumimoji="0" lang="en-US" altLang="ko-KR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 </a:t>
                      </a:r>
                      <a:r>
                        <a:rPr kumimoji="0" lang="en-US" altLang="ko-KR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PrintDocument</a:t>
                      </a:r>
                      <a:r>
                        <a:rPr kumimoji="0" lang="en-US" altLang="ko-KR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 : printDocument1</a:t>
                      </a:r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4070580"/>
              </p:ext>
            </p:extLst>
          </p:nvPr>
        </p:nvGraphicFramePr>
        <p:xfrm>
          <a:off x="2915147" y="3453893"/>
          <a:ext cx="5548315" cy="1524000"/>
        </p:xfrm>
        <a:graphic>
          <a:graphicData uri="http://schemas.openxmlformats.org/drawingml/2006/table">
            <a:tbl>
              <a:tblPr/>
              <a:tblGrid>
                <a:gridCol w="2593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73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77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컨트롤 : (Name)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4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프로퍼티</a:t>
                      </a:r>
                      <a:endParaRPr kumimoji="0" lang="ko-KR" altLang="en-US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값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ko-KR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Form : Form1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ko-KR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Text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ko-KR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PrintDialogApp</a:t>
                      </a:r>
                      <a:endParaRPr kumimoji="0" lang="ko-KR" altLang="ko-KR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347">
                <a:tc rowSpan="2">
                  <a:txBody>
                    <a:bodyPr/>
                    <a:lstStyle/>
                    <a:p>
                      <a:pPr algn="ctr" rtl="0"/>
                      <a:r>
                        <a:rPr kumimoji="0" lang="ko-KR" altLang="ko-KR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TextBox</a:t>
                      </a:r>
                      <a:r>
                        <a:rPr kumimoji="0" lang="ko-KR" altLang="ko-KR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 : textBox1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ko-KR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Multiline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ko-KR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True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23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ko-KR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Text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kumimoji="0" lang="ko-KR" altLang="ko-KR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ko-KR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Button : button1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ko-KR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Text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ko-KR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출력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93187" name="Picture 3" descr="C:\Users\yich\Google 드라이브\Work\교재\C# 입문, 개정판\2판, 시험판\1.원고\Images\cs09\Ex09_11_Desig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985" y="2676029"/>
            <a:ext cx="2153295" cy="1545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169546"/>
              </p:ext>
            </p:extLst>
          </p:nvPr>
        </p:nvGraphicFramePr>
        <p:xfrm>
          <a:off x="2941274" y="5106014"/>
          <a:ext cx="5548315" cy="1219200"/>
        </p:xfrm>
        <a:graphic>
          <a:graphicData uri="http://schemas.openxmlformats.org/drawingml/2006/table">
            <a:tbl>
              <a:tblPr/>
              <a:tblGrid>
                <a:gridCol w="1685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45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컨트롤 : (Name)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이벤트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4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메소드명</a:t>
                      </a:r>
                      <a:endParaRPr kumimoji="0" lang="ko-KR" altLang="en-US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Button : button1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Click</a:t>
                      </a:r>
                      <a:endParaRPr kumimoji="0" lang="ko-KR" altLang="en-US" sz="1400" b="0" i="0" u="none" strike="noStrike" kern="1200" cap="none" normalizeH="0" baseline="0" dirty="0" err="1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button1_Click()</a:t>
                      </a:r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347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PrintDocument</a:t>
                      </a:r>
                      <a:r>
                        <a:rPr kumimoji="0" lang="en-US" altLang="ko-KR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: printDocument1</a:t>
                      </a:r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PrintPage</a:t>
                      </a:r>
                      <a:endParaRPr kumimoji="0" lang="ko-KR" altLang="en-US" sz="1400" b="0" i="0" u="none" strike="noStrike" kern="1200" cap="none" normalizeH="0" baseline="0" dirty="0" err="1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printDocument1_PrintPage()</a:t>
                      </a:r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690">
                <a:tc vMerge="1">
                  <a:txBody>
                    <a:bodyPr/>
                    <a:lstStyle/>
                    <a:p>
                      <a:pPr algn="ctr" rtl="0"/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EndPrint</a:t>
                      </a:r>
                      <a:endParaRPr kumimoji="0" lang="ko-KR" altLang="en-US" sz="1400" b="0" i="0" u="none" strike="noStrike" kern="1200" cap="none" normalizeH="0" baseline="0" dirty="0" err="1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printDocument1_EndPrint</a:t>
                      </a:r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209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제목 30"/>
          <p:cNvSpPr>
            <a:spLocks noGrp="1"/>
          </p:cNvSpPr>
          <p:nvPr>
            <p:ph type="title"/>
          </p:nvPr>
        </p:nvSpPr>
        <p:spPr>
          <a:xfrm>
            <a:off x="209287" y="99983"/>
            <a:ext cx="7290054" cy="708696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공통 대화상자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인쇄 대화상자 </a:t>
            </a:r>
            <a:r>
              <a:rPr lang="en-US" altLang="ko-KR" dirty="0" smtClean="0"/>
              <a:t>[3/4]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1A17D3-B15E-4AAF-AD80-773FE3ECC6FC}" type="slidenum">
              <a:rPr lang="ko-KR" altLang="en-US" smtClean="0"/>
              <a:pPr>
                <a:defRPr/>
              </a:pPr>
              <a:t>40</a:t>
            </a:fld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866227"/>
              </p:ext>
            </p:extLst>
          </p:nvPr>
        </p:nvGraphicFramePr>
        <p:xfrm>
          <a:off x="179511" y="1009705"/>
          <a:ext cx="8799783" cy="52425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7997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2) </a:t>
                      </a:r>
                      <a:r>
                        <a:rPr lang="ko-KR" altLang="en-US" sz="1400" b="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코드</a:t>
                      </a:r>
                      <a:endParaRPr lang="en-US" altLang="ko-KR" sz="1400" b="0" kern="12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800" b="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8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private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8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void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button1_Click(</a:t>
                      </a:r>
                      <a:r>
                        <a:rPr lang="en-US" altLang="ko-KR" sz="18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object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sender, </a:t>
                      </a:r>
                      <a:r>
                        <a:rPr lang="en-US" altLang="ko-KR" sz="18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EventArgs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e){</a:t>
                      </a:r>
                    </a:p>
                    <a:p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printDialog1.PrinterSettings = </a:t>
                      </a:r>
                      <a:r>
                        <a:rPr lang="en-US" altLang="ko-KR" sz="18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new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8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PrinterSettings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();   </a:t>
                      </a:r>
                      <a:r>
                        <a:rPr lang="en-US" altLang="ko-KR" sz="18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</a:t>
                      </a:r>
                      <a:r>
                        <a:rPr lang="ko-KR" altLang="en-US" sz="18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프린터 설정</a:t>
                      </a:r>
                      <a:endParaRPr lang="ko-KR" altLang="en-US" sz="1800" b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printDialog1.Document = printDocument1;      </a:t>
                      </a:r>
                      <a:r>
                        <a:rPr lang="en-US" altLang="ko-KR" sz="18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</a:t>
                      </a:r>
                      <a:r>
                        <a:rPr lang="ko-KR" altLang="en-US" sz="18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인쇄 문서 설정</a:t>
                      </a:r>
                      <a:endParaRPr lang="ko-KR" altLang="en-US" sz="1800" b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</a:t>
                      </a:r>
                      <a:r>
                        <a:rPr lang="en-US" altLang="ko-KR" sz="18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DialogResult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result = printDialog1.ShowDialog();</a:t>
                      </a:r>
                    </a:p>
                    <a:p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</a:t>
                      </a:r>
                      <a:r>
                        <a:rPr lang="en-US" altLang="ko-KR" sz="18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if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(result == </a:t>
                      </a:r>
                      <a:r>
                        <a:rPr lang="en-US" altLang="ko-KR" sz="18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DialogResult.OK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){</a:t>
                      </a:r>
                    </a:p>
                    <a:p>
                      <a:r>
                        <a:rPr lang="ko-KR" altLang="en-US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</a:t>
                      </a:r>
                      <a:r>
                        <a:rPr lang="en-US" altLang="ko-KR" sz="18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//print()</a:t>
                      </a:r>
                      <a:r>
                        <a:rPr lang="ko-KR" altLang="en-US" sz="1800" b="0" dirty="0" err="1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함수호출로</a:t>
                      </a:r>
                      <a:r>
                        <a:rPr lang="ko-KR" altLang="en-US" sz="18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800" b="0" dirty="0" err="1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printDocument</a:t>
                      </a:r>
                      <a:r>
                        <a:rPr lang="ko-KR" altLang="en-US" sz="18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</a:t>
                      </a:r>
                      <a:r>
                        <a:rPr lang="en-US" altLang="ko-KR" sz="1800" b="0" dirty="0" err="1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PrintPage</a:t>
                      </a:r>
                      <a:r>
                        <a:rPr lang="ko-KR" altLang="en-US" sz="18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 처리</a:t>
                      </a:r>
                      <a:endParaRPr lang="ko-KR" altLang="en-US" sz="1800" b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printDocument1.Print();</a:t>
                      </a:r>
                    </a:p>
                    <a:p>
                      <a:r>
                        <a:rPr lang="ko-KR" altLang="en-US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</a:p>
                    <a:p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</a:p>
                    <a:p>
                      <a:endParaRPr lang="ko-KR" altLang="en-US" sz="1800" b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8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private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8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void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printDocument1_PrintPage(</a:t>
                      </a:r>
                      <a:r>
                        <a:rPr lang="en-US" altLang="ko-KR" sz="18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object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sender, </a:t>
                      </a:r>
                      <a:r>
                        <a:rPr lang="en-US" altLang="ko-KR" sz="18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PrintPageEventArgs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e){</a:t>
                      </a:r>
                    </a:p>
                    <a:p>
                      <a:r>
                        <a:rPr lang="fr-FR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Font printFont = </a:t>
                      </a:r>
                      <a:r>
                        <a:rPr lang="fr-FR" altLang="ko-KR" sz="18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new</a:t>
                      </a:r>
                      <a:r>
                        <a:rPr lang="fr-FR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Font(</a:t>
                      </a:r>
                      <a:r>
                        <a:rPr lang="fr-FR" altLang="ko-KR" sz="18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"Arial"</a:t>
                      </a:r>
                      <a:r>
                        <a:rPr lang="fr-FR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14, FontStyle.Bold);</a:t>
                      </a:r>
                    </a:p>
                    <a:p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</a:t>
                      </a:r>
                      <a:r>
                        <a:rPr lang="en-US" altLang="ko-KR" sz="18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e.Graphics.DrawString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(textBox1.Text, </a:t>
                      </a:r>
                      <a:r>
                        <a:rPr lang="en-US" altLang="ko-KR" sz="18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printFont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altLang="ko-KR" sz="18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Brushes.BlueViolet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10, 10);</a:t>
                      </a:r>
                    </a:p>
                    <a:p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</a:p>
                    <a:p>
                      <a:endParaRPr lang="ko-KR" altLang="en-US" sz="1800" b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8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private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8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void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printDocument1_EndPrint(</a:t>
                      </a:r>
                      <a:r>
                        <a:rPr lang="en-US" altLang="ko-KR" sz="18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object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sender, </a:t>
                      </a:r>
                      <a:r>
                        <a:rPr lang="en-US" altLang="ko-KR" sz="18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PrintEventArgs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e){</a:t>
                      </a:r>
                    </a:p>
                    <a:p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</a:t>
                      </a:r>
                      <a:r>
                        <a:rPr lang="en-US" altLang="ko-KR" sz="18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MessageBox.Show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(printDocument1.DocumentName + </a:t>
                      </a:r>
                      <a:r>
                        <a:rPr lang="en-US" altLang="ko-KR" sz="18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 </a:t>
                      </a:r>
                      <a:r>
                        <a:rPr lang="ko-KR" altLang="en-US" sz="18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인쇄 완료</a:t>
                      </a:r>
                      <a:r>
                        <a:rPr lang="en-US" altLang="ko-KR" sz="18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);</a:t>
                      </a:r>
                    </a:p>
                    <a:p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  <a:endParaRPr lang="en-US" altLang="ko-KR" sz="18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639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5125" y="2776538"/>
            <a:ext cx="3333750" cy="1857375"/>
          </a:xfrm>
          <a:prstGeom prst="rect">
            <a:avLst/>
          </a:prstGeom>
        </p:spPr>
      </p:pic>
      <p:sp>
        <p:nvSpPr>
          <p:cNvPr id="21" name="제목 2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공통 대화상자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인쇄 대화상자 </a:t>
            </a:r>
            <a:r>
              <a:rPr lang="en-US" altLang="ko-KR" dirty="0" smtClean="0"/>
              <a:t>[4/4]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1A17D3-B15E-4AAF-AD80-773FE3ECC6FC}" type="slidenum">
              <a:rPr lang="ko-KR" altLang="en-US" smtClean="0"/>
              <a:pPr>
                <a:defRPr/>
              </a:pPr>
              <a:t>41</a:t>
            </a:fld>
            <a:endParaRPr lang="ko-KR" altLang="en-US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6268582"/>
              </p:ext>
            </p:extLst>
          </p:nvPr>
        </p:nvGraphicFramePr>
        <p:xfrm>
          <a:off x="439908" y="1052736"/>
          <a:ext cx="8380564" cy="547260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380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72608">
                <a:tc>
                  <a:txBody>
                    <a:bodyPr/>
                    <a:lstStyle/>
                    <a:p>
                      <a:r>
                        <a:rPr lang="ko-KR" altLang="en-US" sz="12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실행 결과 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</a:t>
                      </a:r>
                    </a:p>
                    <a:p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1569" name="Rectangle 17"/>
          <p:cNvSpPr>
            <a:spLocks noChangeArrowheads="1"/>
          </p:cNvSpPr>
          <p:nvPr/>
        </p:nvSpPr>
        <p:spPr bwMode="auto">
          <a:xfrm>
            <a:off x="245835" y="3805219"/>
            <a:ext cx="3197703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 fontAlgn="base">
              <a:buClrTx/>
              <a:buSzTx/>
              <a:buFontTx/>
              <a:buNone/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①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텍스트 상자에 글자를 입력하고</a:t>
            </a:r>
          </a:p>
          <a:p>
            <a:pPr marL="457200" indent="-457200" fontAlgn="base">
              <a:buClrTx/>
              <a:buSzTx/>
              <a:buFontTx/>
              <a:buNone/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출력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버튼 클릭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51573" name="AutoShape 21"/>
          <p:cNvSpPr>
            <a:spLocks noChangeArrowheads="1"/>
          </p:cNvSpPr>
          <p:nvPr/>
        </p:nvSpPr>
        <p:spPr bwMode="auto">
          <a:xfrm>
            <a:off x="2752777" y="2045504"/>
            <a:ext cx="576262" cy="433387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noFill/>
          <a:ln w="9525" algn="ctr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1574" name="Rectangle 22"/>
          <p:cNvSpPr>
            <a:spLocks noChangeArrowheads="1"/>
          </p:cNvSpPr>
          <p:nvPr/>
        </p:nvSpPr>
        <p:spPr bwMode="auto">
          <a:xfrm>
            <a:off x="5923184" y="3010420"/>
            <a:ext cx="2987168" cy="523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 fontAlgn="base">
              <a:buClrTx/>
              <a:buSzTx/>
              <a:buFontTx/>
              <a:buNone/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②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프린터를 선택하고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쇄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버튼 클릭하면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문서가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출력됨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94211" name="Picture 3" descr="C:\Users\yich\Google 드라이브\Work\교재\C# 입문, 개정판\2판, 시험판\1.원고\Images\cs09\Ex09_11_Result-0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6384" y="1132534"/>
            <a:ext cx="2740814" cy="2459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1575" name="AutoShape 23"/>
          <p:cNvSpPr>
            <a:spLocks noChangeArrowheads="1"/>
          </p:cNvSpPr>
          <p:nvPr/>
        </p:nvSpPr>
        <p:spPr bwMode="auto">
          <a:xfrm>
            <a:off x="4235360" y="3221982"/>
            <a:ext cx="792163" cy="503238"/>
          </a:xfrm>
          <a:prstGeom prst="irregularSeal1">
            <a:avLst/>
          </a:prstGeom>
          <a:noFill/>
          <a:ln w="19050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None/>
            </a:pPr>
            <a:r>
              <a:rPr lang="en-US" altLang="ko-KR" sz="1400" dirty="0">
                <a:solidFill>
                  <a:srgbClr val="0000FF"/>
                </a:solidFill>
              </a:rPr>
              <a:t>click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458" y="1512834"/>
            <a:ext cx="2143848" cy="2201986"/>
          </a:xfrm>
          <a:prstGeom prst="rect">
            <a:avLst/>
          </a:prstGeom>
        </p:spPr>
      </p:pic>
      <p:sp>
        <p:nvSpPr>
          <p:cNvPr id="151571" name="AutoShape 19"/>
          <p:cNvSpPr>
            <a:spLocks noChangeArrowheads="1"/>
          </p:cNvSpPr>
          <p:nvPr/>
        </p:nvSpPr>
        <p:spPr bwMode="auto">
          <a:xfrm>
            <a:off x="1608078" y="3002158"/>
            <a:ext cx="792162" cy="503238"/>
          </a:xfrm>
          <a:prstGeom prst="irregularSeal1">
            <a:avLst/>
          </a:prstGeom>
          <a:noFill/>
          <a:ln w="19050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None/>
            </a:pPr>
            <a:r>
              <a:rPr lang="en-US" altLang="ko-KR" sz="1400" dirty="0">
                <a:solidFill>
                  <a:srgbClr val="0000FF"/>
                </a:solidFill>
              </a:rPr>
              <a:t>click</a:t>
            </a:r>
          </a:p>
        </p:txBody>
      </p:sp>
      <p:sp>
        <p:nvSpPr>
          <p:cNvPr id="17" name="AutoShape 21"/>
          <p:cNvSpPr>
            <a:spLocks noChangeArrowheads="1"/>
          </p:cNvSpPr>
          <p:nvPr/>
        </p:nvSpPr>
        <p:spPr bwMode="auto">
          <a:xfrm rot="8680222">
            <a:off x="2763010" y="5058273"/>
            <a:ext cx="576262" cy="433387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noFill/>
          <a:ln w="9525" algn="ctr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2333" y="3867634"/>
            <a:ext cx="4249718" cy="239439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7370" y="4770750"/>
            <a:ext cx="1873699" cy="132422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624952" y="5241074"/>
            <a:ext cx="31694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프린터 선택을 </a:t>
            </a:r>
            <a:r>
              <a:rPr lang="en-US" altLang="ko-KR" sz="1600" dirty="0" smtClean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PDF</a:t>
            </a:r>
            <a:r>
              <a:rPr lang="ko-KR" altLang="en-US" sz="1600" dirty="0" smtClean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했을 경우 </a:t>
            </a:r>
            <a:endParaRPr lang="ko-KR" altLang="en-US" sz="1600" dirty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388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Form1</a:t>
            </a:r>
            <a:r>
              <a:rPr lang="ko-KR" altLang="en-US" dirty="0" smtClean="0"/>
              <a:t>에서 버튼을 클릭하여 </a:t>
            </a:r>
            <a:r>
              <a:rPr lang="en-US" altLang="ko-KR" dirty="0" smtClean="0"/>
              <a:t>Form2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모달</a:t>
            </a:r>
            <a:r>
              <a:rPr lang="ko-KR" altLang="en-US" dirty="0" smtClean="0"/>
              <a:t> 방식으로 </a:t>
            </a:r>
            <a:r>
              <a:rPr lang="ko-KR" altLang="en-US" dirty="0" smtClean="0"/>
              <a:t>띄우는 예제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7" name="제목 5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대화상자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모달</a:t>
            </a:r>
            <a:r>
              <a:rPr lang="ko-KR" altLang="en-US" dirty="0" smtClean="0"/>
              <a:t> 대화상자 </a:t>
            </a:r>
            <a:r>
              <a:rPr lang="en-US" altLang="ko-KR" dirty="0" smtClean="0"/>
              <a:t>[</a:t>
            </a:r>
            <a:r>
              <a:rPr lang="en-US" altLang="ko-KR" dirty="0"/>
              <a:t>3</a:t>
            </a:r>
            <a:r>
              <a:rPr lang="en-US" altLang="ko-KR" dirty="0" smtClean="0"/>
              <a:t>/5]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1A17D3-B15E-4AAF-AD80-773FE3ECC6FC}" type="slidenum">
              <a:rPr lang="ko-KR" altLang="en-US" smtClean="0"/>
              <a:pPr>
                <a:defRPr/>
              </a:pPr>
              <a:t>4</a:t>
            </a:fld>
            <a:endParaRPr lang="ko-KR" altLang="en-US" dirty="0"/>
          </a:p>
        </p:txBody>
      </p:sp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3649420"/>
              </p:ext>
            </p:extLst>
          </p:nvPr>
        </p:nvGraphicFramePr>
        <p:xfrm>
          <a:off x="179512" y="1900615"/>
          <a:ext cx="8784975" cy="4318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784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lang="ko-KR" altLang="en-US" sz="14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예제 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9.1 - </a:t>
                      </a:r>
                      <a:r>
                        <a:rPr lang="en-US" altLang="ko-KR" sz="1400" b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ModalApp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  <a:endParaRPr lang="en-US" sz="14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28600" indent="-228600">
                        <a:buNone/>
                      </a:pPr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lang="en-US" altLang="ko-KR" sz="14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Form1 </a:t>
                      </a:r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  <a:endParaRPr lang="en-US" altLang="ko-KR" sz="1400" b="1" kern="1200" dirty="0" smtClean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r>
                        <a:rPr lang="en-US" altLang="ko-KR" sz="14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1) </a:t>
                      </a:r>
                      <a:r>
                        <a:rPr lang="ko-KR" altLang="en-US" sz="14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디자인</a:t>
                      </a:r>
                      <a:endParaRPr lang="en-US" altLang="ko-KR" sz="1400" b="1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AutoNum type="arabicParenR"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AutoNum type="arabicParenR"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1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r>
                        <a:rPr lang="en-US" altLang="ko-KR" sz="14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2) </a:t>
                      </a:r>
                      <a:r>
                        <a:rPr lang="ko-KR" altLang="en-US" sz="14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코드</a:t>
                      </a:r>
                      <a:endParaRPr lang="en-US" altLang="ko-KR" sz="1400" b="1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</a:t>
                      </a:r>
                      <a:r>
                        <a:rPr lang="en-US" altLang="ko-KR" sz="20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private void button1_Click(object sender, </a:t>
                      </a:r>
                      <a:r>
                        <a:rPr lang="en-US" altLang="ko-KR" sz="2000" b="1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EventArgs</a:t>
                      </a:r>
                      <a:r>
                        <a:rPr lang="en-US" altLang="ko-KR" sz="20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e)  { </a:t>
                      </a:r>
                    </a:p>
                    <a:p>
                      <a:r>
                        <a:rPr lang="en-US" altLang="ko-KR" sz="20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    Form2 </a:t>
                      </a:r>
                      <a:r>
                        <a:rPr lang="en-US" altLang="ko-KR" sz="2000" b="1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form2</a:t>
                      </a:r>
                      <a:r>
                        <a:rPr lang="en-US" altLang="ko-KR" sz="20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= new Form2(); </a:t>
                      </a:r>
                    </a:p>
                    <a:p>
                      <a:r>
                        <a:rPr lang="en-US" altLang="ko-KR" sz="20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    form2.</a:t>
                      </a:r>
                      <a:r>
                        <a:rPr lang="en-US" altLang="ko-KR" sz="2000" b="1" kern="12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ShowDialog()</a:t>
                      </a:r>
                      <a:r>
                        <a:rPr lang="en-US" altLang="ko-KR" sz="20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;      // form2</a:t>
                      </a:r>
                      <a:r>
                        <a:rPr lang="ko-KR" altLang="en-US" sz="20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를 </a:t>
                      </a:r>
                      <a:r>
                        <a:rPr lang="ko-KR" altLang="en-US" sz="2000" b="1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모달</a:t>
                      </a:r>
                      <a:r>
                        <a:rPr lang="ko-KR" altLang="en-US" sz="20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방식으로 띄운다</a:t>
                      </a:r>
                      <a:r>
                        <a:rPr lang="en-US" altLang="ko-KR" sz="20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 </a:t>
                      </a:r>
                    </a:p>
                    <a:p>
                      <a:r>
                        <a:rPr lang="en-US" altLang="ko-KR" sz="20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1" name="표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2896283"/>
              </p:ext>
            </p:extLst>
          </p:nvPr>
        </p:nvGraphicFramePr>
        <p:xfrm>
          <a:off x="3293290" y="2317319"/>
          <a:ext cx="5191125" cy="914400"/>
        </p:xfrm>
        <a:graphic>
          <a:graphicData uri="http://schemas.openxmlformats.org/drawingml/2006/table">
            <a:tbl>
              <a:tblPr/>
              <a:tblGrid>
                <a:gridCol w="1685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컨트롤 : (Name)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4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프로퍼티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값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Form : Form1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Text</a:t>
                      </a:r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ModalApp</a:t>
                      </a:r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Button1 : button1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Text</a:t>
                      </a:r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Modal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2" name="표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3417602"/>
              </p:ext>
            </p:extLst>
          </p:nvPr>
        </p:nvGraphicFramePr>
        <p:xfrm>
          <a:off x="3300286" y="3430548"/>
          <a:ext cx="5191125" cy="609600"/>
        </p:xfrm>
        <a:graphic>
          <a:graphicData uri="http://schemas.openxmlformats.org/drawingml/2006/table">
            <a:tbl>
              <a:tblPr/>
              <a:tblGrid>
                <a:gridCol w="1685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컨트롤 : (Name)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이벤트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4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메소드명</a:t>
                      </a:r>
                      <a:endParaRPr kumimoji="0" lang="ko-KR" altLang="en-US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Button : button1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Click</a:t>
                      </a:r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button1_Click()</a:t>
                      </a:r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75778" name="Picture 2" descr="C:\Users\yich\Google 드라이브\Work\교재\C# 입문, 개정판\2판, 시험판\1.원고\Images\cs09\Ex09_01_Design-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231" y="2774519"/>
            <a:ext cx="2179388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203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4372" y="1407577"/>
            <a:ext cx="6014092" cy="5070214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윈 폼 추가하기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DEF2-0766-4273-BE84-8F5E5E71399E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478" y="1068144"/>
            <a:ext cx="3796076" cy="2634259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6876256" y="2204864"/>
            <a:ext cx="1872208" cy="2160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965788" y="952867"/>
            <a:ext cx="30075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윈 폼을 추가할 프로젝트 선택 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" name="직선 화살표 연결선 9"/>
          <p:cNvCxnSpPr>
            <a:stCxn id="8" idx="2"/>
            <a:endCxn id="7" idx="0"/>
          </p:cNvCxnSpPr>
          <p:nvPr/>
        </p:nvCxnSpPr>
        <p:spPr>
          <a:xfrm>
            <a:off x="7469566" y="1291421"/>
            <a:ext cx="342794" cy="91344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모서리가 둥근 직사각형 10"/>
          <p:cNvSpPr/>
          <p:nvPr/>
        </p:nvSpPr>
        <p:spPr>
          <a:xfrm>
            <a:off x="5364088" y="3834672"/>
            <a:ext cx="1872208" cy="2160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2872130" y="5373216"/>
            <a:ext cx="1267822" cy="2160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2872130" y="3880607"/>
            <a:ext cx="1267822" cy="2160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>
            <a:stCxn id="11" idx="1"/>
            <a:endCxn id="13" idx="3"/>
          </p:cNvCxnSpPr>
          <p:nvPr/>
        </p:nvCxnSpPr>
        <p:spPr>
          <a:xfrm flipH="1">
            <a:off x="4139952" y="3942684"/>
            <a:ext cx="1224136" cy="4593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endCxn id="12" idx="3"/>
          </p:cNvCxnSpPr>
          <p:nvPr/>
        </p:nvCxnSpPr>
        <p:spPr>
          <a:xfrm flipH="1">
            <a:off x="4139952" y="3942684"/>
            <a:ext cx="1224136" cy="153854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18"/>
          <p:cNvSpPr/>
          <p:nvPr/>
        </p:nvSpPr>
        <p:spPr>
          <a:xfrm>
            <a:off x="1348893" y="1640130"/>
            <a:ext cx="1097447" cy="132686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912111" y="3429000"/>
            <a:ext cx="1097447" cy="132686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322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56"/>
          <p:cNvSpPr>
            <a:spLocks noGrp="1"/>
          </p:cNvSpPr>
          <p:nvPr>
            <p:ph type="title"/>
          </p:nvPr>
        </p:nvSpPr>
        <p:spPr>
          <a:xfrm>
            <a:off x="179512" y="132998"/>
            <a:ext cx="7290054" cy="708696"/>
          </a:xfrm>
        </p:spPr>
        <p:txBody>
          <a:bodyPr/>
          <a:lstStyle/>
          <a:p>
            <a:r>
              <a:rPr lang="ko-KR" altLang="en-US" dirty="0" smtClean="0"/>
              <a:t>대화상자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모달</a:t>
            </a:r>
            <a:r>
              <a:rPr lang="ko-KR" altLang="en-US" dirty="0" smtClean="0"/>
              <a:t> 대화상자 </a:t>
            </a:r>
            <a:r>
              <a:rPr lang="en-US" altLang="ko-KR" dirty="0" smtClean="0"/>
              <a:t>[4/5]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1A17D3-B15E-4AAF-AD80-773FE3ECC6FC}" type="slidenum">
              <a:rPr lang="ko-KR" altLang="en-US" smtClean="0"/>
              <a:pPr>
                <a:defRPr/>
              </a:pPr>
              <a:t>6</a:t>
            </a:fld>
            <a:endParaRPr lang="ko-KR" altLang="en-US" dirty="0"/>
          </a:p>
        </p:txBody>
      </p:sp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5473761"/>
              </p:ext>
            </p:extLst>
          </p:nvPr>
        </p:nvGraphicFramePr>
        <p:xfrm>
          <a:off x="179512" y="1170464"/>
          <a:ext cx="8712968" cy="485082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712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lang="ko-KR" altLang="en-US" sz="14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예제 </a:t>
                      </a:r>
                      <a:r>
                        <a:rPr lang="en-US" altLang="ko-KR" sz="14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9.1 - </a:t>
                      </a:r>
                      <a:r>
                        <a:rPr lang="en-US" altLang="ko-KR" sz="1400" b="1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ModalApp</a:t>
                      </a:r>
                      <a:r>
                        <a:rPr lang="en-US" altLang="ko-KR" sz="14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 – [</a:t>
                      </a:r>
                      <a:r>
                        <a:rPr lang="ko-KR" altLang="en-US" sz="14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계속</a:t>
                      </a:r>
                      <a:r>
                        <a:rPr lang="en-US" altLang="ko-KR" sz="14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  <a:endParaRPr lang="en-US" sz="1400" b="1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79984">
                <a:tc>
                  <a:txBody>
                    <a:bodyPr/>
                    <a:lstStyle/>
                    <a:p>
                      <a:pPr marL="228600" indent="-228600">
                        <a:buNone/>
                      </a:pPr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Form2 </a:t>
                      </a:r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  <a:endParaRPr lang="en-US" altLang="ko-KR" sz="1400" b="1" kern="1200" dirty="0" smtClean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r>
                        <a:rPr lang="en-US" altLang="ko-KR" sz="14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1) </a:t>
                      </a:r>
                      <a:r>
                        <a:rPr lang="ko-KR" altLang="en-US" sz="14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디자인</a:t>
                      </a:r>
                      <a:endParaRPr lang="en-US" altLang="ko-KR" sz="1400" b="1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AutoNum type="arabicParenR"/>
                      </a:pPr>
                      <a:endParaRPr lang="en-US" altLang="ko-KR" sz="1400" b="1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AutoNum type="arabicParenR"/>
                      </a:pPr>
                      <a:endParaRPr lang="en-US" altLang="ko-KR" sz="1400" b="1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400" b="1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400" b="1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400" b="1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400" b="1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400" b="1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400" b="1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400" b="1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400" b="1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400" b="1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2) </a:t>
                      </a:r>
                      <a:r>
                        <a:rPr lang="ko-KR" altLang="en-US" sz="14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코드</a:t>
                      </a:r>
                      <a:endParaRPr lang="en-US" altLang="ko-KR" sz="1400" b="1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r>
                        <a:rPr lang="en-US" altLang="ko-KR" sz="24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</a:t>
                      </a:r>
                      <a:r>
                        <a:rPr lang="en-US" altLang="ko-KR" sz="24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private </a:t>
                      </a:r>
                      <a:r>
                        <a:rPr lang="en-US" altLang="ko-KR" sz="24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void button1_Click(object sender, </a:t>
                      </a:r>
                      <a:r>
                        <a:rPr lang="en-US" altLang="ko-KR" sz="2400" b="1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EventArgs</a:t>
                      </a:r>
                      <a:r>
                        <a:rPr lang="en-US" altLang="ko-KR" sz="24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e) { </a:t>
                      </a:r>
                    </a:p>
                    <a:p>
                      <a:r>
                        <a:rPr lang="en-US" altLang="ko-KR" sz="24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    close();</a:t>
                      </a:r>
                    </a:p>
                    <a:p>
                      <a:r>
                        <a:rPr lang="en-US" altLang="ko-KR" sz="24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</a:t>
                      </a:r>
                      <a:r>
                        <a:rPr lang="en-US" altLang="ko-KR" sz="24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24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1" name="표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3205921"/>
              </p:ext>
            </p:extLst>
          </p:nvPr>
        </p:nvGraphicFramePr>
        <p:xfrm>
          <a:off x="3266993" y="1923814"/>
          <a:ext cx="5191125" cy="1219200"/>
        </p:xfrm>
        <a:graphic>
          <a:graphicData uri="http://schemas.openxmlformats.org/drawingml/2006/table">
            <a:tbl>
              <a:tblPr/>
              <a:tblGrid>
                <a:gridCol w="1685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컨트롤 : (Name)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4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프로퍼티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값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Form : Form2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Text</a:t>
                      </a:r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ModalDialogBox</a:t>
                      </a:r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Label : label1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Text</a:t>
                      </a:r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모달</a:t>
                      </a:r>
                      <a:r>
                        <a:rPr kumimoji="0" lang="ko-KR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 대화상자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Button1 : button1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Text</a:t>
                      </a:r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닫기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2" name="표 61"/>
          <p:cNvGraphicFramePr>
            <a:graphicFrameLocks noGrp="1"/>
          </p:cNvGraphicFramePr>
          <p:nvPr>
            <p:extLst/>
          </p:nvPr>
        </p:nvGraphicFramePr>
        <p:xfrm>
          <a:off x="3296160" y="3321844"/>
          <a:ext cx="5191125" cy="609600"/>
        </p:xfrm>
        <a:graphic>
          <a:graphicData uri="http://schemas.openxmlformats.org/drawingml/2006/table">
            <a:tbl>
              <a:tblPr/>
              <a:tblGrid>
                <a:gridCol w="1685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컨트롤 : (Name)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이벤트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4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메소드명</a:t>
                      </a:r>
                      <a:endParaRPr kumimoji="0" lang="ko-KR" altLang="en-US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Button : button1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Click</a:t>
                      </a:r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button1_Click()</a:t>
                      </a:r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76802" name="Picture 2" descr="C:\Users\yich\Google 드라이브\Work\교재\C# 입문, 개정판\2판, 시험판\1.원고\Images\cs09\Ex09_01_Design-0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060848"/>
            <a:ext cx="2007361" cy="1127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2349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대화상자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모달</a:t>
            </a:r>
            <a:r>
              <a:rPr lang="ko-KR" altLang="en-US" dirty="0" smtClean="0"/>
              <a:t> 대화상자 </a:t>
            </a:r>
            <a:r>
              <a:rPr lang="en-US" altLang="ko-KR" dirty="0" smtClean="0"/>
              <a:t>[5/5]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1A17D3-B15E-4AAF-AD80-773FE3ECC6FC}" type="slidenum">
              <a:rPr lang="ko-KR" altLang="en-US" smtClean="0"/>
              <a:pPr>
                <a:defRPr/>
              </a:pPr>
              <a:t>7</a:t>
            </a:fld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220384" y="1400406"/>
            <a:ext cx="8285798" cy="4291453"/>
            <a:chOff x="220384" y="1400406"/>
            <a:chExt cx="8285798" cy="4291453"/>
          </a:xfrm>
        </p:grpSpPr>
        <p:pic>
          <p:nvPicPr>
            <p:cNvPr id="30" name="Picture 3" descr="C:\Users\yich\Google 드라이브\Work\교재\C# 입문, 개정판\2판, 시험판\1.원고\Images\cs09\Ex09_01_Result-0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384" y="3844605"/>
              <a:ext cx="2247185" cy="12688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4" descr="C:\Users\yich\Google 드라이브\Work\교재\C# 입문, 개정판\2판, 시험판\1.원고\Images\cs09\Ex09_01_Result-02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6654" y="3844605"/>
              <a:ext cx="2247186" cy="12688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7827" name="Picture 3" descr="C:\Users\yich\Google 드라이브\Work\교재\C# 입문, 개정판\2판, 시험판\1.원고\Images\cs09\Ex09_01_Result-0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3203" y="1481786"/>
              <a:ext cx="2247185" cy="12688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7828" name="Picture 4" descr="C:\Users\yich\Google 드라이브\Work\교재\C# 입문, 개정판\2판, 시험판\1.원고\Images\cs09\Ex09_01_Result-02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73643" y="1473011"/>
              <a:ext cx="2232539" cy="12605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7826" name="Picture 2" descr="C:\Users\yich\Google 드라이브\Work\교재\C# 입문, 개정판\2판, 시험판\1.원고\Images\cs09\Ex09_01_Result-0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0218" y="1400406"/>
              <a:ext cx="2132038" cy="12038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1277" name="Rectangle 141"/>
            <p:cNvSpPr>
              <a:spLocks noChangeArrowheads="1"/>
            </p:cNvSpPr>
            <p:nvPr/>
          </p:nvSpPr>
          <p:spPr bwMode="auto">
            <a:xfrm>
              <a:off x="746125" y="3377269"/>
              <a:ext cx="1800225" cy="43180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1254" name="Rectangle 118"/>
            <p:cNvSpPr>
              <a:spLocks noChangeArrowheads="1"/>
            </p:cNvSpPr>
            <p:nvPr/>
          </p:nvSpPr>
          <p:spPr bwMode="auto">
            <a:xfrm>
              <a:off x="580218" y="5302922"/>
              <a:ext cx="7262006" cy="3889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457200" indent="-457200"/>
              <a:r>
                <a:rPr lang="en-US" altLang="ko-KR" sz="18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③ </a:t>
              </a:r>
              <a:r>
                <a:rPr lang="en-US" altLang="ko-KR" sz="1800" b="1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ModalDialogBox</a:t>
              </a:r>
              <a:r>
                <a:rPr lang="ko-KR" altLang="en-US" sz="18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를 닫아야만 </a:t>
              </a:r>
              <a:r>
                <a:rPr lang="en-US" altLang="ko-KR" sz="1800" b="1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ModalApp</a:t>
              </a:r>
              <a:r>
                <a:rPr lang="en-US" altLang="ko-KR" sz="18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8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폼으로 돌아 갈 수 있음</a:t>
              </a:r>
              <a:r>
                <a:rPr lang="en-US" altLang="ko-KR" sz="18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91252" name="AutoShape 116"/>
            <p:cNvSpPr>
              <a:spLocks noChangeArrowheads="1"/>
            </p:cNvSpPr>
            <p:nvPr/>
          </p:nvSpPr>
          <p:spPr bwMode="auto">
            <a:xfrm rot="8315683">
              <a:off x="3425345" y="3187354"/>
              <a:ext cx="576263" cy="433387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noFill/>
            <a:ln w="9525" algn="ctr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1244" name="AutoShape 108"/>
            <p:cNvSpPr>
              <a:spLocks noChangeArrowheads="1"/>
            </p:cNvSpPr>
            <p:nvPr/>
          </p:nvSpPr>
          <p:spPr bwMode="auto">
            <a:xfrm>
              <a:off x="1675407" y="1920104"/>
              <a:ext cx="792162" cy="503238"/>
            </a:xfrm>
            <a:prstGeom prst="irregularSeal1">
              <a:avLst/>
            </a:prstGeom>
            <a:noFill/>
            <a:ln w="1905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buFont typeface="Wingdings" pitchFamily="2" charset="2"/>
                <a:buNone/>
              </a:pPr>
              <a:r>
                <a:rPr lang="en-US" altLang="ko-KR" sz="1400" dirty="0">
                  <a:solidFill>
                    <a:srgbClr val="000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click</a:t>
              </a:r>
            </a:p>
          </p:txBody>
        </p:sp>
        <p:sp>
          <p:nvSpPr>
            <p:cNvPr id="91245" name="AutoShape 109"/>
            <p:cNvSpPr>
              <a:spLocks noChangeArrowheads="1"/>
            </p:cNvSpPr>
            <p:nvPr/>
          </p:nvSpPr>
          <p:spPr bwMode="auto">
            <a:xfrm>
              <a:off x="3009137" y="1903686"/>
              <a:ext cx="576262" cy="433388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noFill/>
            <a:ln w="9525" algn="ctr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1250" name="AutoShape 114"/>
            <p:cNvSpPr>
              <a:spLocks noChangeArrowheads="1"/>
            </p:cNvSpPr>
            <p:nvPr/>
          </p:nvSpPr>
          <p:spPr bwMode="auto">
            <a:xfrm>
              <a:off x="5072680" y="1981039"/>
              <a:ext cx="792162" cy="503238"/>
            </a:xfrm>
            <a:prstGeom prst="irregularSeal1">
              <a:avLst/>
            </a:prstGeom>
            <a:noFill/>
            <a:ln w="1905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buFont typeface="Wingdings" pitchFamily="2" charset="2"/>
                <a:buNone/>
              </a:pPr>
              <a:r>
                <a:rPr lang="en-US" altLang="ko-KR" sz="1400" dirty="0">
                  <a:solidFill>
                    <a:srgbClr val="000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click</a:t>
              </a:r>
            </a:p>
          </p:txBody>
        </p:sp>
        <p:sp>
          <p:nvSpPr>
            <p:cNvPr id="91258" name="AutoShape 122"/>
            <p:cNvSpPr>
              <a:spLocks noChangeArrowheads="1"/>
            </p:cNvSpPr>
            <p:nvPr/>
          </p:nvSpPr>
          <p:spPr bwMode="auto">
            <a:xfrm>
              <a:off x="5090411" y="4339302"/>
              <a:ext cx="576262" cy="433387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noFill/>
            <a:ln w="9525" algn="ctr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1260" name="AutoShape 124"/>
            <p:cNvSpPr>
              <a:spLocks noChangeArrowheads="1"/>
            </p:cNvSpPr>
            <p:nvPr/>
          </p:nvSpPr>
          <p:spPr bwMode="auto">
            <a:xfrm>
              <a:off x="3838627" y="4593643"/>
              <a:ext cx="792162" cy="503238"/>
            </a:xfrm>
            <a:prstGeom prst="irregularSeal1">
              <a:avLst/>
            </a:prstGeom>
            <a:noFill/>
            <a:ln w="1905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buFont typeface="Wingdings" pitchFamily="2" charset="2"/>
                <a:buNone/>
              </a:pPr>
              <a:r>
                <a:rPr lang="en-US" altLang="ko-KR" sz="1400" dirty="0">
                  <a:solidFill>
                    <a:srgbClr val="000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click</a:t>
              </a:r>
            </a:p>
          </p:txBody>
        </p:sp>
        <p:sp>
          <p:nvSpPr>
            <p:cNvPr id="91247" name="Rectangle 111"/>
            <p:cNvSpPr>
              <a:spLocks noChangeArrowheads="1"/>
            </p:cNvSpPr>
            <p:nvPr/>
          </p:nvSpPr>
          <p:spPr bwMode="auto">
            <a:xfrm>
              <a:off x="601709" y="2711518"/>
              <a:ext cx="2376487" cy="3889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457200" indent="-457200" fontAlgn="base">
                <a:buClrTx/>
                <a:buSzTx/>
                <a:buFontTx/>
                <a:buNone/>
              </a:pPr>
              <a:r>
                <a:rPr lang="en-US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① [Modal] </a:t>
              </a:r>
              <a:r>
                <a:rPr lang="ko-KR" altLang="en-US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버튼 클릭</a:t>
              </a:r>
            </a:p>
          </p:txBody>
        </p:sp>
        <p:sp>
          <p:nvSpPr>
            <p:cNvPr id="91248" name="Rectangle 112"/>
            <p:cNvSpPr>
              <a:spLocks noChangeArrowheads="1"/>
            </p:cNvSpPr>
            <p:nvPr/>
          </p:nvSpPr>
          <p:spPr bwMode="auto">
            <a:xfrm>
              <a:off x="4023235" y="2883621"/>
              <a:ext cx="4464050" cy="576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457200" indent="-457200"/>
              <a:r>
                <a:rPr lang="en-US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② </a:t>
              </a:r>
              <a:r>
                <a:rPr lang="ko-KR" altLang="en-US" sz="1600" b="1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모달이므로</a:t>
              </a:r>
              <a:r>
                <a:rPr lang="ko-KR" altLang="en-US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600" b="1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ModalApp</a:t>
              </a:r>
              <a:r>
                <a:rPr lang="en-US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폼을 클릭하여도 돌아 갈 수 없음</a:t>
              </a:r>
              <a:r>
                <a:rPr lang="en-US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pic>
          <p:nvPicPr>
            <p:cNvPr id="38" name="Picture 2" descr="C:\Users\yich\Google 드라이브\Work\교재\C# 입문, 개정판\2판, 시험판\1.원고\Images\cs09\Ex09_01_Result-0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8144" y="3922305"/>
              <a:ext cx="2132038" cy="12038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68145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50" name="Picture 2" descr="C:\Users\yich\Google 드라이브\Work\교재\C# 입문, 개정판\2판, 시험판\1.원고\Images\cs09\SL09-00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2987" y="4925206"/>
            <a:ext cx="2785437" cy="1566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 smtClean="0"/>
              <a:t>현재 대화상자의 요구에 반응하지 않아도 다른 대화상자로 전환 가능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문자열 찾기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검색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도움말 기능 구현에 유용</a:t>
            </a:r>
            <a:r>
              <a:rPr lang="en-US" altLang="ko-KR" dirty="0" smtClean="0"/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dirty="0" err="1" smtClean="0"/>
              <a:t>모덜리스</a:t>
            </a:r>
            <a:r>
              <a:rPr lang="ko-KR" altLang="en-US" dirty="0" smtClean="0"/>
              <a:t> 대화상자 만드는 방법</a:t>
            </a:r>
          </a:p>
          <a:p>
            <a:pPr lvl="1">
              <a:lnSpc>
                <a:spcPct val="100000"/>
              </a:lnSpc>
            </a:pPr>
            <a:r>
              <a:rPr lang="en-US" altLang="ko-KR" dirty="0" smtClean="0"/>
              <a:t>Form </a:t>
            </a:r>
            <a:r>
              <a:rPr lang="ko-KR" altLang="en-US" dirty="0" smtClean="0"/>
              <a:t>클래스의 멤버인 </a:t>
            </a:r>
            <a:r>
              <a:rPr lang="en-US" altLang="ko-KR" b="1" dirty="0" smtClean="0">
                <a:solidFill>
                  <a:srgbClr val="7030A0"/>
                </a:solidFill>
              </a:rPr>
              <a:t>Show() </a:t>
            </a:r>
            <a:r>
              <a:rPr lang="ko-KR" altLang="en-US" b="1" dirty="0" err="1" smtClean="0">
                <a:solidFill>
                  <a:srgbClr val="7030A0"/>
                </a:solidFill>
              </a:rPr>
              <a:t>메소드</a:t>
            </a:r>
            <a:r>
              <a:rPr lang="ko-KR" altLang="en-US" b="1" dirty="0" smtClean="0">
                <a:solidFill>
                  <a:srgbClr val="7030A0"/>
                </a:solidFill>
              </a:rPr>
              <a:t> </a:t>
            </a:r>
            <a:r>
              <a:rPr lang="ko-KR" altLang="en-US" dirty="0" smtClean="0"/>
              <a:t>이용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00000"/>
              </a:lnSpc>
            </a:pPr>
            <a:r>
              <a:rPr lang="ko-KR" altLang="en-US" dirty="0" err="1" smtClean="0"/>
              <a:t>모덜리스</a:t>
            </a:r>
            <a:r>
              <a:rPr lang="ko-KR" altLang="en-US" dirty="0" smtClean="0"/>
              <a:t> 대화상자 만들기 예</a:t>
            </a:r>
            <a:endParaRPr lang="en-US" altLang="ko-KR" dirty="0" smtClean="0"/>
          </a:p>
          <a:p>
            <a:pPr>
              <a:lnSpc>
                <a:spcPct val="100000"/>
              </a:lnSpc>
            </a:pPr>
            <a:endParaRPr lang="en-US" altLang="ko-KR" dirty="0" smtClean="0"/>
          </a:p>
          <a:p>
            <a:pPr>
              <a:lnSpc>
                <a:spcPct val="100000"/>
              </a:lnSpc>
            </a:pPr>
            <a:endParaRPr lang="en-US" altLang="ko-KR" dirty="0" smtClean="0"/>
          </a:p>
          <a:p>
            <a:pPr>
              <a:lnSpc>
                <a:spcPct val="100000"/>
              </a:lnSpc>
            </a:pPr>
            <a:r>
              <a:rPr lang="ko-KR" altLang="en-US" dirty="0" err="1" smtClean="0"/>
              <a:t>모덜리스</a:t>
            </a:r>
            <a:r>
              <a:rPr lang="ko-KR" altLang="en-US" dirty="0" smtClean="0"/>
              <a:t> 대화상자 예</a:t>
            </a:r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메모장에서 문자열 바꾸기 대화상자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대화상자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모덜리스</a:t>
            </a:r>
            <a:r>
              <a:rPr lang="ko-KR" altLang="en-US" dirty="0" smtClean="0"/>
              <a:t> 대화상자 </a:t>
            </a:r>
            <a:r>
              <a:rPr lang="en-US" altLang="ko-KR" dirty="0" smtClean="0"/>
              <a:t>[</a:t>
            </a:r>
            <a:r>
              <a:rPr lang="en-US" altLang="ko-KR" dirty="0" smtClean="0"/>
              <a:t>1/3]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1A17D3-B15E-4AAF-AD80-773FE3ECC6FC}" type="slidenum">
              <a:rPr lang="ko-KR" altLang="en-US" smtClean="0"/>
              <a:pPr>
                <a:defRPr/>
              </a:pPr>
              <a:t>8</a:t>
            </a:fld>
            <a:endParaRPr lang="ko-KR" altLang="en-US" dirty="0"/>
          </a:p>
        </p:txBody>
      </p:sp>
      <p:sp>
        <p:nvSpPr>
          <p:cNvPr id="53256" name="Text Box 8"/>
          <p:cNvSpPr txBox="1">
            <a:spLocks noChangeArrowheads="1"/>
          </p:cNvSpPr>
          <p:nvPr/>
        </p:nvSpPr>
        <p:spPr bwMode="auto">
          <a:xfrm>
            <a:off x="3131840" y="5622301"/>
            <a:ext cx="2326278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ko-KR" altLang="en-US" sz="2000" b="1" dirty="0" err="1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모덜리스</a:t>
            </a:r>
            <a:r>
              <a:rPr lang="ko-KR" altLang="en-US" sz="2000" b="1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대화상자</a:t>
            </a:r>
          </a:p>
        </p:txBody>
      </p:sp>
      <p:sp>
        <p:nvSpPr>
          <p:cNvPr id="53254" name="Rectangle 6"/>
          <p:cNvSpPr>
            <a:spLocks noChangeArrowheads="1"/>
          </p:cNvSpPr>
          <p:nvPr/>
        </p:nvSpPr>
        <p:spPr bwMode="auto">
          <a:xfrm>
            <a:off x="5940152" y="5323112"/>
            <a:ext cx="2198055" cy="1158703"/>
          </a:xfrm>
          <a:prstGeom prst="rect">
            <a:avLst/>
          </a:prstGeom>
          <a:noFill/>
          <a:ln w="19050" algn="ctr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258" name="Line 10"/>
          <p:cNvSpPr>
            <a:spLocks noChangeShapeType="1"/>
          </p:cNvSpPr>
          <p:nvPr/>
        </p:nvSpPr>
        <p:spPr bwMode="auto">
          <a:xfrm>
            <a:off x="5454855" y="5805264"/>
            <a:ext cx="485297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770453"/>
              </p:ext>
            </p:extLst>
          </p:nvPr>
        </p:nvGraphicFramePr>
        <p:xfrm>
          <a:off x="631720" y="3672746"/>
          <a:ext cx="7776864" cy="762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7768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Form2 </a:t>
                      </a:r>
                      <a:r>
                        <a:rPr lang="en-US" sz="2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form2</a:t>
                      </a:r>
                      <a:r>
                        <a:rPr lang="en-US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= new Form2(); </a:t>
                      </a:r>
                    </a:p>
                    <a:p>
                      <a:r>
                        <a:rPr lang="en-US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form2.Show();       // form2</a:t>
                      </a:r>
                      <a:r>
                        <a:rPr lang="ko-KR" altLang="en-US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</a:t>
                      </a:r>
                      <a:r>
                        <a:rPr lang="ko-KR" altLang="en-US" sz="2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모덜리스</a:t>
                      </a:r>
                      <a:r>
                        <a:rPr lang="ko-KR" altLang="en-US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방식으로 띄운다</a:t>
                      </a:r>
                      <a:r>
                        <a:rPr lang="en-US" altLang="ko-KR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en-US" altLang="ko-KR" sz="2200" b="0" dirty="0" smtClean="0">
                        <a:solidFill>
                          <a:srgbClr val="0066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9340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전체">
  <a:themeElements>
    <a:clrScheme name="전체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전체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전체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4318</TotalTime>
  <Words>2832</Words>
  <Application>Microsoft Office PowerPoint</Application>
  <PresentationFormat>화면 슬라이드 쇼(4:3)</PresentationFormat>
  <Paragraphs>966</Paragraphs>
  <Slides>42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55" baseType="lpstr">
      <vt:lpstr>HY얕은샘물M</vt:lpstr>
      <vt:lpstr>굴림</vt:lpstr>
      <vt:lpstr>나눔고딕 ExtraBold</vt:lpstr>
      <vt:lpstr>맑은 고딕</vt:lpstr>
      <vt:lpstr>한컴돋움</vt:lpstr>
      <vt:lpstr>한컴바탕</vt:lpstr>
      <vt:lpstr>휴먼엑스포</vt:lpstr>
      <vt:lpstr>Arial</vt:lpstr>
      <vt:lpstr>Times New Roman</vt:lpstr>
      <vt:lpstr>Tw Cen MT</vt:lpstr>
      <vt:lpstr>Wingdings</vt:lpstr>
      <vt:lpstr>Wingdings 3</vt:lpstr>
      <vt:lpstr>전체</vt:lpstr>
      <vt:lpstr>C# _대화상자</vt:lpstr>
      <vt:lpstr>대화상자</vt:lpstr>
      <vt:lpstr>대화상자 – 모달 대화상자 [1/5]</vt:lpstr>
      <vt:lpstr>대화상자 – 모달 대화상자 [2/5]</vt:lpstr>
      <vt:lpstr>대화상자 – 모달 대화상자 [3/5]</vt:lpstr>
      <vt:lpstr>윈 폼 추가하기</vt:lpstr>
      <vt:lpstr>대화상자 – 모달 대화상자 [4/5]</vt:lpstr>
      <vt:lpstr>대화상자 – 모달 대화상자 [5/5]</vt:lpstr>
      <vt:lpstr>대화상자 – 모덜리스 대화상자 [1/3]</vt:lpstr>
      <vt:lpstr>대화상자 – 모덜리스 대화상자 [2/3]</vt:lpstr>
      <vt:lpstr>대화상자 – 모덜리스 대화상자 [3/3]</vt:lpstr>
      <vt:lpstr>모덜리스 대화상자 예(1/2)</vt:lpstr>
      <vt:lpstr>모덜리스 대화상자 예(2/2)</vt:lpstr>
      <vt:lpstr>메시지 상자</vt:lpstr>
      <vt:lpstr>메시지 상자 - 버튼</vt:lpstr>
      <vt:lpstr>메시지 상자 – 아이콘</vt:lpstr>
      <vt:lpstr>메시지 상자 - 버튼 확인</vt:lpstr>
      <vt:lpstr>메시지 상자 – 기본 버튼 설정</vt:lpstr>
      <vt:lpstr>메시지 상자 사용 예</vt:lpstr>
      <vt:lpstr>메시지 상자 사용 예</vt:lpstr>
      <vt:lpstr>메시지 상자 사용 예</vt:lpstr>
      <vt:lpstr>공통 대화상자</vt:lpstr>
      <vt:lpstr>공통 대화 상자 추가 하기</vt:lpstr>
      <vt:lpstr>공통 대화상자 – 파일 열기 대화상자 [1/4]</vt:lpstr>
      <vt:lpstr>공통 대화상자 – 파일 열기 대화상자 [2/4]</vt:lpstr>
      <vt:lpstr>공통 대화상자 – 파일 열기 대화상자 [3/4]</vt:lpstr>
      <vt:lpstr>공통 대화상자 – 파일 열기 대화상자 [4/4]</vt:lpstr>
      <vt:lpstr>공통 대화상자 – 파일 저장 대화상자[1/3]</vt:lpstr>
      <vt:lpstr>공통 대화상자 – 파일 저장 대화상자 [2/3]</vt:lpstr>
      <vt:lpstr>공통 대화상자 – 파일 저장 대화상자 [3/3]</vt:lpstr>
      <vt:lpstr>공통 대화상자 – 글꼴 대화상자 [1/3]</vt:lpstr>
      <vt:lpstr>공통 대화상자 – 글꼴 대화상자 [2/3]</vt:lpstr>
      <vt:lpstr>공통 대화상자 – 글꼴 대화상자 [3/3]</vt:lpstr>
      <vt:lpstr>공통 대화상자 – 색 대화상자 [1/4]</vt:lpstr>
      <vt:lpstr>공통 대화상자 – 색 대화상자 [2/4]</vt:lpstr>
      <vt:lpstr>공통 대화상자 – 색 대화상자 [3/4]</vt:lpstr>
      <vt:lpstr>공통 대화상자 – 색 대화상자 [4/4]</vt:lpstr>
      <vt:lpstr>공통 대화상자 – 인쇄 대화상자 [1/4]</vt:lpstr>
      <vt:lpstr>PageSetupDialog / PrintDialog</vt:lpstr>
      <vt:lpstr>공통 대화상자 – 인쇄 대화상자 [2/4]</vt:lpstr>
      <vt:lpstr>공통 대화상자 – 인쇄 대화상자 [3/4]</vt:lpstr>
      <vt:lpstr>공통 대화상자 – 인쇄 대화상자 [4/4]</vt:lpstr>
    </vt:vector>
  </TitlesOfParts>
  <Company>pllab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 1장 C#의 개요</dc:title>
  <dc:creator>동국대학교 프로그래밍 언어 연구실</dc:creator>
  <cp:lastModifiedBy>hallym</cp:lastModifiedBy>
  <cp:revision>678</cp:revision>
  <dcterms:created xsi:type="dcterms:W3CDTF">2005-08-05T04:54:18Z</dcterms:created>
  <dcterms:modified xsi:type="dcterms:W3CDTF">2019-05-10T09:43:36Z</dcterms:modified>
</cp:coreProperties>
</file>