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20" r:id="rId1"/>
  </p:sldMasterIdLst>
  <p:notesMasterIdLst>
    <p:notesMasterId r:id="rId40"/>
  </p:notesMasterIdLst>
  <p:handoutMasterIdLst>
    <p:handoutMasterId r:id="rId41"/>
  </p:handoutMasterIdLst>
  <p:sldIdLst>
    <p:sldId id="256" r:id="rId2"/>
    <p:sldId id="306" r:id="rId3"/>
    <p:sldId id="307" r:id="rId4"/>
    <p:sldId id="309" r:id="rId5"/>
    <p:sldId id="310" r:id="rId6"/>
    <p:sldId id="345" r:id="rId7"/>
    <p:sldId id="311" r:id="rId8"/>
    <p:sldId id="312" r:id="rId9"/>
    <p:sldId id="313" r:id="rId10"/>
    <p:sldId id="314" r:id="rId11"/>
    <p:sldId id="315" r:id="rId12"/>
    <p:sldId id="346" r:id="rId13"/>
    <p:sldId id="319" r:id="rId14"/>
    <p:sldId id="320" r:id="rId15"/>
    <p:sldId id="321" r:id="rId16"/>
    <p:sldId id="322" r:id="rId17"/>
    <p:sldId id="347" r:id="rId18"/>
    <p:sldId id="348" r:id="rId19"/>
    <p:sldId id="324" r:id="rId20"/>
    <p:sldId id="325" r:id="rId21"/>
    <p:sldId id="326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orient="horz" pos="1014">
          <p15:clr>
            <a:srgbClr val="A4A3A4"/>
          </p15:clr>
        </p15:guide>
        <p15:guide id="3" orient="horz" pos="3866">
          <p15:clr>
            <a:srgbClr val="A4A3A4"/>
          </p15:clr>
        </p15:guide>
        <p15:guide id="4" pos="2880">
          <p15:clr>
            <a:srgbClr val="A4A3A4"/>
          </p15:clr>
        </p15:guide>
        <p15:guide id="5" pos="295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00FF"/>
    <a:srgbClr val="996633"/>
    <a:srgbClr val="6699FF"/>
    <a:srgbClr val="009900"/>
    <a:srgbClr val="3333CC"/>
    <a:srgbClr val="006600"/>
    <a:srgbClr val="1482AC"/>
    <a:srgbClr val="00CC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752" y="108"/>
      </p:cViewPr>
      <p:guideLst>
        <p:guide orient="horz" pos="2069"/>
        <p:guide orient="horz" pos="1014"/>
        <p:guide orient="horz" pos="3866"/>
        <p:guide pos="2880"/>
        <p:guide pos="295"/>
        <p:guide pos="54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4026" y="96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2EFED470-58A8-469C-908F-8F1B0A704280}" type="datetime1">
              <a:rPr lang="ko-KR" altLang="en-US" smtClean="0"/>
              <a:t>2019-05-17</a:t>
            </a:fld>
            <a:endParaRPr lang="ko-KR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ko-KR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E34A3FEF-DA45-4D91-AEA1-E0911D0660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90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2EF47DE8-8CB0-4564-AF94-7818498B0BDC}" type="datetime1">
              <a:rPr lang="ko-KR" altLang="en-US" smtClean="0"/>
              <a:t>2019-05-17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en-US" altLang="ko-KR"/>
              <a:t>http://plac.dongguk.ac.kr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F3A8431A-4B32-46E0-A473-1CB1EB6008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31384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04CC76F-BCEB-41D7-95CE-611053D8FCE4}" type="datetime1">
              <a:rPr lang="ko-KR" altLang="en-US" smtClean="0"/>
              <a:t>2019-05-17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7172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F631215-921B-4720-828C-25DAD79AAC5F}" type="datetime1">
              <a:rPr lang="ko-KR" altLang="en-US" smtClean="0"/>
              <a:t>2019-05-17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003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134" y="63127"/>
            <a:ext cx="9034114" cy="2023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56134" y="63127"/>
            <a:ext cx="9046593" cy="4017936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8792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00192" y="296224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31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8261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97627"/>
            <a:ext cx="8784976" cy="5616624"/>
          </a:xfrm>
        </p:spPr>
        <p:txBody>
          <a:bodyPr/>
          <a:lstStyle>
            <a:lvl1pPr marL="180000">
              <a:buSzPct val="80000"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460432" y="6480210"/>
            <a:ext cx="576064" cy="308452"/>
          </a:xfrm>
          <a:noFill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7EDEF2-0766-4273-BE84-8F5E5E7139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15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8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25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00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801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85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78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28016"/>
            <a:ext cx="7290054" cy="708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998854"/>
            <a:ext cx="8784976" cy="561662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9512" y="128016"/>
            <a:ext cx="0" cy="70869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구름 모양 설명선 8"/>
          <p:cNvSpPr/>
          <p:nvPr userDrawn="1"/>
        </p:nvSpPr>
        <p:spPr>
          <a:xfrm>
            <a:off x="8676456" y="6489588"/>
            <a:ext cx="360040" cy="288032"/>
          </a:xfrm>
          <a:prstGeom prst="cloudCallout">
            <a:avLst>
              <a:gd name="adj1" fmla="val 20352"/>
              <a:gd name="adj2" fmla="val 281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8460432" y="6463734"/>
            <a:ext cx="576064" cy="308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E7EDEF2-0766-4273-BE84-8F5E5E7139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0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8" r:id="rId6"/>
    <p:sldLayoutId id="2147483729" r:id="rId7"/>
    <p:sldLayoutId id="2147483730" r:id="rId8"/>
    <p:sldLayoutId id="2147483731" r:id="rId9"/>
    <p:sldLayoutId id="214748373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 cap="all" spc="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C# _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고급폼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항목의 이벤트 </a:t>
            </a:r>
            <a:r>
              <a:rPr lang="en-US" altLang="ko-KR" dirty="0" smtClean="0"/>
              <a:t>[3/3]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493043"/>
              </p:ext>
            </p:extLst>
          </p:nvPr>
        </p:nvGraphicFramePr>
        <p:xfrm>
          <a:off x="265318" y="950044"/>
          <a:ext cx="8555153" cy="575679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55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9629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mnuFileNew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_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kern="120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sender, </a:t>
                      </a:r>
                      <a:r>
                        <a:rPr lang="en-US" altLang="ko-KR" sz="1800" b="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listBox1.Items.Add(((</a:t>
                      </a:r>
                      <a:r>
                        <a:rPr lang="en-US" altLang="ko-KR" sz="1800" b="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ToolStripMenuItem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)sender).Text);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mnuFileOpen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_Click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kern="120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sender, </a:t>
                      </a:r>
                      <a:r>
                        <a:rPr lang="en-US" altLang="ko-KR" sz="1800" b="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listBox1.Items.Add(((</a:t>
                      </a:r>
                      <a:r>
                        <a:rPr lang="en-US" altLang="ko-KR" sz="1800" b="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ToolStripMenuItem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)sender).Text);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en-US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lang="ko-KR" altLang="en-US" sz="1800" b="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나머지 메뉴 항목도 동일하게 작성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sz="18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button1_Click(</a:t>
                      </a:r>
                      <a:r>
                        <a:rPr lang="en-US" sz="1800" b="0" kern="120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sender, </a:t>
                      </a:r>
                      <a:r>
                        <a:rPr lang="en-US" sz="1800" b="0" kern="120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listBox1.Items.Clear();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}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sz="18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button2_Click(</a:t>
                      </a:r>
                      <a:r>
                        <a:rPr lang="en-US" sz="1800" b="0" kern="120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sender, </a:t>
                      </a:r>
                      <a:r>
                        <a:rPr lang="en-US" sz="1800" b="0" kern="120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Application.Exit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}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7678">
                <a:tc>
                  <a:txBody>
                    <a:bodyPr/>
                    <a:lstStyle/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방법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 메뉴 항목을 클릭하여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Click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이벤트를 발생시킨다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4930" name="Picture 2" descr="C:\Users\yich\Google 드라이브\Work\교재\C# 입문, 개정판\2판, 시험판\1.원고\Images\cs10\Ex10_02_Result-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76" y="4258270"/>
            <a:ext cx="2043326" cy="226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31" name="Picture 3" descr="C:\Users\yich\Google 드라이브\Work\교재\C# 입문, 개정판\2판, 시험판\1.원고\Images\cs10\Ex10_02_Result-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86" y="4234361"/>
            <a:ext cx="2043326" cy="226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934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 컨트롤 위에서 마우스의 오른쪽 버튼을 클릭하였을 때 표시되는 팝업 메뉴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현재 애플리케이션의 상태가 반영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상황에 따라 독자적인 메뉴 항목을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err="1"/>
              <a:t>ContextMenuStrip</a:t>
            </a:r>
            <a:r>
              <a:rPr lang="en-US" altLang="ko-KR" dirty="0"/>
              <a:t> </a:t>
            </a:r>
            <a:r>
              <a:rPr lang="ko-KR" altLang="en-US" dirty="0"/>
              <a:t>컴포넌트의 추가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상황 </a:t>
            </a:r>
            <a:r>
              <a:rPr lang="ko-KR" altLang="en-US" dirty="0"/>
              <a:t>메뉴는 메인 메뉴와 동일한 </a:t>
            </a:r>
            <a:r>
              <a:rPr lang="ko-KR" altLang="en-US" dirty="0" err="1"/>
              <a:t>프로퍼티와</a:t>
            </a:r>
            <a:r>
              <a:rPr lang="ko-KR" altLang="en-US" dirty="0"/>
              <a:t> 이벤트를 가짐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완성된 상황 메뉴를 해당 폼 또는 컨트롤의 </a:t>
            </a:r>
            <a:r>
              <a:rPr lang="en-US" altLang="ko-KR" dirty="0" err="1">
                <a:solidFill>
                  <a:srgbClr val="FF0000"/>
                </a:solidFill>
              </a:rPr>
              <a:t>ContextMenu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프로퍼티에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등록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컨트롤마다</a:t>
            </a:r>
            <a:r>
              <a:rPr lang="ko-KR" altLang="en-US" dirty="0"/>
              <a:t> 상황 메뉴를 가질 수 있기 때문에 적용하고자 하는 컨트롤의 </a:t>
            </a:r>
            <a:r>
              <a:rPr lang="en-US" altLang="ko-KR" dirty="0" err="1"/>
              <a:t>ContextMenu</a:t>
            </a:r>
            <a:r>
              <a:rPr lang="en-US" altLang="ko-KR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설정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상황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(</a:t>
            </a:r>
            <a:r>
              <a:rPr lang="en-US" altLang="ko-KR" cap="none" dirty="0" smtClean="0"/>
              <a:t>Context Menu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030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017812"/>
            <a:ext cx="8784976" cy="5616624"/>
          </a:xfrm>
        </p:spPr>
        <p:txBody>
          <a:bodyPr/>
          <a:lstStyle/>
          <a:p>
            <a:pPr marL="362880" lvl="2" indent="-3429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80000"/>
              <a:buFont typeface="Wingdings" panose="05000000000000000000" pitchFamily="2" charset="2"/>
              <a:buChar char="v"/>
            </a:pPr>
            <a:r>
              <a:rPr lang="ko-KR" altLang="en-US" dirty="0"/>
              <a:t>폼의 </a:t>
            </a:r>
            <a:r>
              <a:rPr lang="en-US" altLang="ko-KR" dirty="0" err="1"/>
              <a:t>ContextMenu</a:t>
            </a:r>
            <a:r>
              <a:rPr lang="en-US" altLang="ko-KR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작성된 </a:t>
            </a:r>
            <a:r>
              <a:rPr lang="en-US" altLang="ko-KR" dirty="0"/>
              <a:t>contextMenu1 </a:t>
            </a:r>
            <a:r>
              <a:rPr lang="ko-KR" altLang="en-US" dirty="0"/>
              <a:t>컴포넌트를 지정한 예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85" y="2787530"/>
            <a:ext cx="3024336" cy="31963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8242"/>
            <a:ext cx="1647825" cy="400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8985" y="2267876"/>
            <a:ext cx="314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폼에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ContextMenuStrip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713" y="4385698"/>
            <a:ext cx="2928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ContextMenu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항목 입력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5734" y="3272376"/>
            <a:ext cx="2928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폼에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ContextMenu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등록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913" y="1714540"/>
            <a:ext cx="2933700" cy="15049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440" y="3875590"/>
            <a:ext cx="2463579" cy="21556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38706" y="6084919"/>
            <a:ext cx="2241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ContextMenu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2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마우스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윈도우 사용자에게 가장 편리하고 친숙한 입력장치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윈폼</a:t>
            </a:r>
            <a:r>
              <a:rPr lang="ko-KR" altLang="en-US" dirty="0" smtClean="0"/>
              <a:t> 애플리케이션의 사용자 상호작용은 대부분 마우스를 통해 이루어 짐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사용자가 마우스를 이동하거나 클릭하면 이벤트가 발생</a:t>
            </a:r>
          </a:p>
          <a:p>
            <a:pPr>
              <a:lnSpc>
                <a:spcPct val="100000"/>
              </a:lnSpc>
            </a:pPr>
            <a:endParaRPr lang="ko-KR" altLang="en-US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마우스 이벤트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이동 이벤트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사용자가 마우스의 위치를 이동시킬 경우 발생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선택 이벤트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사용자가 마우스의 버튼을 클릭할 경우 발생</a:t>
            </a:r>
            <a:endParaRPr lang="ko-KR" alt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마우스 다루기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559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MouseEnter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마우스 포인터가 컨트롤이나 폼 영역에 들어올 때 발생</a:t>
            </a:r>
          </a:p>
          <a:p>
            <a:r>
              <a:rPr lang="en-US" altLang="ko-KR" dirty="0" err="1" smtClean="0"/>
              <a:t>MouseHover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마우스 포인터가 컨트롤이나 폼에서 이동하는 것을 멈출 때 발생</a:t>
            </a:r>
          </a:p>
          <a:p>
            <a:pPr lvl="1"/>
            <a:r>
              <a:rPr lang="ko-KR" altLang="en-US" dirty="0" smtClean="0"/>
              <a:t>매번 발생하지 않으며 처음 멈출 때만 발생</a:t>
            </a:r>
          </a:p>
          <a:p>
            <a:r>
              <a:rPr lang="en-US" altLang="ko-KR" dirty="0" err="1" smtClean="0"/>
              <a:t>MouseLeave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마우스 포인터가 컨트롤이나 폼 영역을 벗어날 때 발생</a:t>
            </a:r>
          </a:p>
          <a:p>
            <a:r>
              <a:rPr lang="en-US" altLang="ko-KR" dirty="0" err="1" smtClean="0"/>
              <a:t>MouseMove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마우스 포인터가 새로운 영역으로 이동할 때 발생</a:t>
            </a:r>
          </a:p>
          <a:p>
            <a:r>
              <a:rPr lang="en-US" altLang="ko-KR" dirty="0" smtClean="0"/>
              <a:t>MouseWheel</a:t>
            </a:r>
          </a:p>
          <a:p>
            <a:pPr lvl="1"/>
            <a:r>
              <a:rPr lang="ko-KR" altLang="en-US" dirty="0" smtClean="0"/>
              <a:t>입력포커스를 가지고 있는 컨트롤이나 폼 위에서 마우스 휠 버튼을 회전시킬 때 발생</a:t>
            </a:r>
            <a:endParaRPr lang="ko-KR" altLang="en-US" dirty="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마우스 이동 이벤트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422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EventHandler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델리게이트형의</a:t>
            </a:r>
            <a:r>
              <a:rPr lang="ko-KR" altLang="en-US" dirty="0" smtClean="0"/>
              <a:t> 처리기를 사용하는 이벤트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MouseEnter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MouseHover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MouseLeave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err="1" smtClean="0"/>
              <a:t>MouseEventHandler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델리케이트형의</a:t>
            </a:r>
            <a:r>
              <a:rPr lang="ko-KR" altLang="en-US" dirty="0" smtClean="0"/>
              <a:t> 처리기를 사용하는 이벤트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MouseMove</a:t>
            </a:r>
            <a:r>
              <a:rPr lang="en-US" altLang="ko-KR" dirty="0" smtClean="0"/>
              <a:t>, MouseWheel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MouseEventArgs </a:t>
            </a:r>
            <a:r>
              <a:rPr lang="ko-KR" altLang="en-US" dirty="0" smtClean="0"/>
              <a:t>클래스가 제공하는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이용하여 마우스의 위치와 상태에 대한 추가적인 정보 사용 가능</a:t>
            </a:r>
            <a:endParaRPr lang="ko-KR" altLang="en-US" dirty="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마우스 이동 이벤트 처리기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35869"/>
              </p:ext>
            </p:extLst>
          </p:nvPr>
        </p:nvGraphicFramePr>
        <p:xfrm>
          <a:off x="294031" y="4725144"/>
          <a:ext cx="8496944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9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delegate void </a:t>
                      </a:r>
                      <a:r>
                        <a:rPr lang="en-US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EventHander</a:t>
                      </a:r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(object sender, </a:t>
                      </a:r>
                      <a:r>
                        <a:rPr lang="en-US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e);</a:t>
                      </a:r>
                    </a:p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delegate void </a:t>
                      </a:r>
                      <a:r>
                        <a:rPr lang="en-US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MouseEventHander</a:t>
                      </a:r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(object sender, MouseEventArgs e);</a:t>
                      </a:r>
                      <a:endParaRPr lang="en-US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214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863586"/>
            <a:ext cx="9001000" cy="58057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Button : </a:t>
            </a:r>
            <a:r>
              <a:rPr lang="ko-KR" altLang="en-US" dirty="0" smtClean="0"/>
              <a:t>마우스의 </a:t>
            </a:r>
            <a:r>
              <a:rPr lang="ko-KR" altLang="en-US" dirty="0" smtClean="0"/>
              <a:t>상태를 나타내는 </a:t>
            </a:r>
            <a:r>
              <a:rPr lang="en-US" altLang="ko-KR" dirty="0" err="1" smtClean="0"/>
              <a:t>MouseButtons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열거형</a:t>
            </a:r>
            <a:r>
              <a:rPr lang="ko-KR" altLang="en-US" dirty="0" smtClean="0"/>
              <a:t> 값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MouseButtons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열거형</a:t>
            </a:r>
            <a:endParaRPr lang="ko-KR" altLang="en-US" dirty="0" smtClean="0"/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Left : </a:t>
            </a:r>
            <a:r>
              <a:rPr lang="ko-KR" altLang="en-US" dirty="0" smtClean="0"/>
              <a:t>마우스 왼쪽 버튼을 클릭한 상태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Middle : </a:t>
            </a:r>
            <a:r>
              <a:rPr lang="ko-KR" altLang="en-US" dirty="0" smtClean="0"/>
              <a:t>마우스 중앙 버튼을 클릭한 상태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None : </a:t>
            </a:r>
            <a:r>
              <a:rPr lang="ko-KR" altLang="en-US" dirty="0" smtClean="0"/>
              <a:t>마우스를 누르지 않은 상태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Right : </a:t>
            </a:r>
            <a:r>
              <a:rPr lang="ko-KR" altLang="en-US" dirty="0" smtClean="0"/>
              <a:t>마우스 오른쪽 버튼을 클릭한 상태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XButton1 : </a:t>
            </a:r>
            <a:r>
              <a:rPr lang="ko-KR" altLang="en-US" dirty="0" smtClean="0"/>
              <a:t>첫 번째 </a:t>
            </a:r>
            <a:r>
              <a:rPr lang="en-US" altLang="ko-KR" dirty="0" smtClean="0"/>
              <a:t>X</a:t>
            </a:r>
            <a:r>
              <a:rPr lang="ko-KR" altLang="en-US" dirty="0" smtClean="0"/>
              <a:t>버튼을 클릭한 상태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XButton2 : </a:t>
            </a:r>
            <a:r>
              <a:rPr lang="ko-KR" altLang="en-US" dirty="0" smtClean="0"/>
              <a:t>두 번째 </a:t>
            </a:r>
            <a:r>
              <a:rPr lang="en-US" altLang="ko-KR" dirty="0" smtClean="0"/>
              <a:t>X</a:t>
            </a:r>
            <a:r>
              <a:rPr lang="ko-KR" altLang="en-US" dirty="0" smtClean="0"/>
              <a:t>버튼을 클릭한 상태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Clicks : </a:t>
            </a:r>
            <a:r>
              <a:rPr lang="ko-KR" altLang="en-US" dirty="0" smtClean="0"/>
              <a:t>마우스 </a:t>
            </a:r>
            <a:r>
              <a:rPr lang="ko-KR" altLang="en-US" dirty="0" smtClean="0"/>
              <a:t>버튼을 클릭한 </a:t>
            </a:r>
            <a:r>
              <a:rPr lang="ko-KR" altLang="en-US" dirty="0" smtClean="0"/>
              <a:t>횟수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Delta : </a:t>
            </a:r>
            <a:r>
              <a:rPr lang="ko-KR" altLang="en-US" dirty="0" smtClean="0"/>
              <a:t>마우스 </a:t>
            </a:r>
            <a:r>
              <a:rPr lang="ko-KR" altLang="en-US" dirty="0" err="1"/>
              <a:t>휠의</a:t>
            </a:r>
            <a:r>
              <a:rPr lang="ko-KR" altLang="en-US" dirty="0"/>
              <a:t> </a:t>
            </a:r>
            <a:r>
              <a:rPr lang="ko-KR" altLang="en-US" dirty="0" err="1" smtClean="0"/>
              <a:t>회전수</a:t>
            </a:r>
            <a:r>
              <a:rPr lang="en-US" altLang="ko-KR" dirty="0"/>
              <a:t>(</a:t>
            </a:r>
            <a:r>
              <a:rPr lang="ko-KR" altLang="en-US" dirty="0" err="1"/>
              <a:t>휠을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회 돌리는 것</a:t>
            </a:r>
            <a:r>
              <a:rPr lang="en-US" altLang="ko-KR" dirty="0"/>
              <a:t>)</a:t>
            </a:r>
            <a:r>
              <a:rPr lang="ko-KR" altLang="en-US" dirty="0"/>
              <a:t>를 나타내는 값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X : </a:t>
            </a:r>
            <a:r>
              <a:rPr lang="ko-KR" altLang="en-US" dirty="0" smtClean="0"/>
              <a:t>클라이언트 </a:t>
            </a:r>
            <a:r>
              <a:rPr lang="ko-KR" altLang="en-US" dirty="0"/>
              <a:t>좌표 내에서</a:t>
            </a:r>
            <a:r>
              <a:rPr lang="en-US" altLang="ko-KR" dirty="0"/>
              <a:t>, </a:t>
            </a:r>
            <a:r>
              <a:rPr lang="ko-KR" altLang="en-US" dirty="0"/>
              <a:t>마우스 위치의 </a:t>
            </a:r>
            <a:r>
              <a:rPr lang="en-US" altLang="ko-KR" dirty="0"/>
              <a:t>X</a:t>
            </a:r>
            <a:r>
              <a:rPr lang="ko-KR" altLang="en-US" dirty="0"/>
              <a:t>좌표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Y : </a:t>
            </a:r>
            <a:r>
              <a:rPr lang="ko-KR" altLang="en-US" dirty="0" smtClean="0"/>
              <a:t>클라이언트 </a:t>
            </a:r>
            <a:r>
              <a:rPr lang="ko-KR" altLang="en-US" dirty="0"/>
              <a:t>좌표 내에서</a:t>
            </a:r>
            <a:r>
              <a:rPr lang="en-US" altLang="ko-KR" dirty="0"/>
              <a:t>, </a:t>
            </a:r>
            <a:r>
              <a:rPr lang="ko-KR" altLang="en-US" dirty="0"/>
              <a:t>마우스 위치의 </a:t>
            </a:r>
            <a:r>
              <a:rPr lang="en-US" altLang="ko-KR" dirty="0"/>
              <a:t>Y</a:t>
            </a:r>
            <a:r>
              <a:rPr lang="ko-KR" altLang="en-US" dirty="0"/>
              <a:t>좌표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8016"/>
            <a:ext cx="8640960" cy="708696"/>
          </a:xfrm>
        </p:spPr>
        <p:txBody>
          <a:bodyPr>
            <a:normAutofit/>
          </a:bodyPr>
          <a:lstStyle/>
          <a:p>
            <a:r>
              <a:rPr lang="en-US" altLang="ko-KR" cap="none" dirty="0" smtClean="0"/>
              <a:t>MouseEventArgs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프로퍼티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605324" y="2924944"/>
            <a:ext cx="2143140" cy="642942"/>
          </a:xfrm>
          <a:prstGeom prst="wedgeRoundRectCallout">
            <a:avLst>
              <a:gd name="adj1" fmla="val -56043"/>
              <a:gd name="adj2" fmla="val 928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IntelliMouse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버튼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171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4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cap="none" dirty="0" smtClean="0"/>
              <a:t>MouseWheel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발생 예</a:t>
            </a:r>
            <a:r>
              <a:rPr lang="ko-KR" altLang="en-US" dirty="0" smtClean="0"/>
              <a:t> </a:t>
            </a:r>
            <a:r>
              <a:rPr lang="en-US" altLang="ko-KR" dirty="0" smtClean="0"/>
              <a:t>[1/2]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/>
          </p:nvPr>
        </p:nvGraphicFramePr>
        <p:xfrm>
          <a:off x="251520" y="1052736"/>
          <a:ext cx="8352928" cy="51663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10.4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MousePositionApp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1055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27395"/>
              </p:ext>
            </p:extLst>
          </p:nvPr>
        </p:nvGraphicFramePr>
        <p:xfrm>
          <a:off x="2663817" y="1751729"/>
          <a:ext cx="5616566" cy="1341120"/>
        </p:xfrm>
        <a:graphic>
          <a:graphicData uri="http://schemas.openxmlformats.org/drawingml/2006/table">
            <a:tbl>
              <a:tblPr/>
              <a:tblGrid>
                <a:gridCol w="194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7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MousePositionApp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TextBox</a:t>
                      </a: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textBox1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0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934535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Reset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73791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31980"/>
              </p:ext>
            </p:extLst>
          </p:nvPr>
        </p:nvGraphicFramePr>
        <p:xfrm>
          <a:off x="2663817" y="3300968"/>
          <a:ext cx="5832648" cy="1402080"/>
        </p:xfrm>
        <a:graphic>
          <a:graphicData uri="http://schemas.openxmlformats.org/drawingml/2006/table">
            <a:tbl>
              <a:tblPr/>
              <a:tblGrid>
                <a:gridCol w="1876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3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Load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Form1_Load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MouseWheel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Form1_</a:t>
                      </a: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MouseWheel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110127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</a:t>
                      </a:r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buttol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button1_Click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94671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44824"/>
            <a:ext cx="2291972" cy="10022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5536" y="2627262"/>
            <a:ext cx="180025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TextBox</a:t>
            </a: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textBox1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1994214"/>
            <a:ext cx="175855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Button : 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button1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393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17"/>
          <p:cNvSpPr>
            <a:spLocks noGrp="1"/>
          </p:cNvSpPr>
          <p:nvPr>
            <p:ph idx="1"/>
          </p:nvPr>
        </p:nvSpPr>
        <p:spPr>
          <a:xfrm>
            <a:off x="179512" y="966960"/>
            <a:ext cx="8784976" cy="5702400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MouseWheel </a:t>
            </a:r>
            <a:r>
              <a:rPr lang="ko-KR" altLang="en-US" dirty="0" smtClean="0"/>
              <a:t>이벤트는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속성 브라우저에 나타나지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처리기에 이벤트를 연결하고 처리기를 작성해야 함</a:t>
            </a:r>
            <a:endParaRPr lang="en-US" altLang="ko-KR" dirty="0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cap="none" dirty="0"/>
              <a:t>MouseWheel</a:t>
            </a:r>
            <a:r>
              <a:rPr lang="en-US" altLang="ko-KR" dirty="0"/>
              <a:t> </a:t>
            </a:r>
            <a:r>
              <a:rPr lang="ko-KR" altLang="en-US" dirty="0"/>
              <a:t>이벤트 발생 예 </a:t>
            </a:r>
            <a:r>
              <a:rPr lang="en-US" altLang="ko-KR" dirty="0" smtClean="0"/>
              <a:t>[2/2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472426"/>
              </p:ext>
            </p:extLst>
          </p:nvPr>
        </p:nvGraphicFramePr>
        <p:xfrm>
          <a:off x="269404" y="1025352"/>
          <a:ext cx="8767092" cy="42999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67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5656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Form1_Load(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.MouseWheel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+=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MouseEventHandler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.Form1_MouseWheel);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Form1_MouseWheel(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MouseEventArgs e){</a:t>
                      </a:r>
                    </a:p>
                    <a:p>
                      <a:r>
                        <a:rPr lang="pt-BR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textBox1.Text = (e.Delta &gt; 0 ? num++ : num--).ToString();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button1_Click(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=0;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textBox1.Text =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num.ToString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방법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폼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위에서 마우스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휠을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사용하여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MouseWheel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이벤트를 발생시킨다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668930"/>
            <a:ext cx="2088232" cy="8656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668931"/>
            <a:ext cx="2160240" cy="8955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9" y="4634021"/>
            <a:ext cx="2304256" cy="9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68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이동 예제 </a:t>
            </a:r>
            <a:r>
              <a:rPr lang="en-US" altLang="ko-KR" dirty="0" smtClean="0"/>
              <a:t>[1/2]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531371"/>
              </p:ext>
            </p:extLst>
          </p:nvPr>
        </p:nvGraphicFramePr>
        <p:xfrm>
          <a:off x="251520" y="1052736"/>
          <a:ext cx="8352928" cy="51663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10.4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MousePositionApp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1055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59165"/>
              </p:ext>
            </p:extLst>
          </p:nvPr>
        </p:nvGraphicFramePr>
        <p:xfrm>
          <a:off x="2768653" y="1761401"/>
          <a:ext cx="5616566" cy="670560"/>
        </p:xfrm>
        <a:graphic>
          <a:graphicData uri="http://schemas.openxmlformats.org/drawingml/2006/table">
            <a:tbl>
              <a:tblPr/>
              <a:tblGrid>
                <a:gridCol w="182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7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MousePositionApp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46600"/>
              </p:ext>
            </p:extLst>
          </p:nvPr>
        </p:nvGraphicFramePr>
        <p:xfrm>
          <a:off x="2792256" y="2613319"/>
          <a:ext cx="5640193" cy="670560"/>
        </p:xfrm>
        <a:graphic>
          <a:graphicData uri="http://schemas.openxmlformats.org/drawingml/2006/table">
            <a:tbl>
              <a:tblPr/>
              <a:tblGrid>
                <a:gridCol w="1814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MouseEnter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Form1_MouseEnter()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8001" name="_x226861312" descr="EMB0000225849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01" y="1841738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729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Grp="1" noChangeArrowheads="1"/>
          </p:cNvSpPr>
          <p:nvPr>
            <p:ph idx="1"/>
          </p:nvPr>
        </p:nvSpPr>
        <p:spPr>
          <a:xfrm>
            <a:off x="179512" y="897626"/>
            <a:ext cx="8784976" cy="57717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메뉴</a:t>
            </a:r>
          </a:p>
          <a:p>
            <a:pPr lvl="1">
              <a:lnSpc>
                <a:spcPct val="110000"/>
              </a:lnSpc>
            </a:pPr>
            <a:r>
              <a:rPr lang="ko-KR" altLang="en-US" dirty="0" err="1" smtClean="0"/>
              <a:t>윈폼</a:t>
            </a:r>
            <a:r>
              <a:rPr lang="ko-KR" altLang="en-US" dirty="0" smtClean="0"/>
              <a:t> 애플리케이션에서 가장 일반적인 사용자 인터페이스</a:t>
            </a:r>
          </a:p>
          <a:p>
            <a:pPr lvl="1">
              <a:lnSpc>
                <a:spcPct val="110000"/>
              </a:lnSpc>
            </a:pPr>
            <a:r>
              <a:rPr lang="ko-KR" altLang="en-US" dirty="0" err="1" smtClean="0"/>
              <a:t>윈폼</a:t>
            </a:r>
            <a:r>
              <a:rPr lang="ko-KR" altLang="en-US" dirty="0" smtClean="0"/>
              <a:t> 애플리케이션이 제공하는 기능을 사용자가 쉽게 이해하고 사용할 수 있도록 도와주는 기능</a:t>
            </a:r>
          </a:p>
          <a:p>
            <a:pPr>
              <a:lnSpc>
                <a:spcPct val="110000"/>
              </a:lnSpc>
            </a:pPr>
            <a:endParaRPr lang="ko-KR" altLang="en-US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메뉴의 종류</a:t>
            </a:r>
          </a:p>
          <a:p>
            <a:pPr lvl="1">
              <a:lnSpc>
                <a:spcPct val="110000"/>
              </a:lnSpc>
            </a:pPr>
            <a:r>
              <a:rPr lang="ko-KR" altLang="en-US" dirty="0" err="1" smtClean="0"/>
              <a:t>메인메뉴</a:t>
            </a:r>
            <a:r>
              <a:rPr lang="ko-KR" altLang="en-US" dirty="0" smtClean="0"/>
              <a:t> </a:t>
            </a:r>
            <a:r>
              <a:rPr lang="en-US" altLang="ko-KR" dirty="0" smtClean="0"/>
              <a:t>(main menu)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폼의 상단에 배치되는 주요 메뉴</a:t>
            </a:r>
            <a:endParaRPr lang="en-US" altLang="ko-KR" dirty="0" smtClean="0"/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마우스 </a:t>
            </a:r>
            <a:r>
              <a:rPr lang="ko-KR" altLang="en-US" dirty="0" err="1"/>
              <a:t>클릭뿐만</a:t>
            </a:r>
            <a:r>
              <a:rPr lang="ko-KR" altLang="en-US" dirty="0"/>
              <a:t> 아니라 단축키를 통해서는 접근할 수 있는 가장 기본적인 사용자 인터페이스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통합 </a:t>
            </a:r>
            <a:r>
              <a:rPr lang="ko-KR" altLang="en-US" dirty="0"/>
              <a:t>개발 환경의 </a:t>
            </a:r>
            <a:r>
              <a:rPr lang="en-US" altLang="ko-KR" dirty="0" err="1">
                <a:solidFill>
                  <a:srgbClr val="FF0000"/>
                </a:solidFill>
              </a:rPr>
              <a:t>MenuStrip</a:t>
            </a:r>
            <a:r>
              <a:rPr lang="en-US" altLang="ko-KR" dirty="0"/>
              <a:t> </a:t>
            </a:r>
            <a:r>
              <a:rPr lang="ko-KR" altLang="en-US" dirty="0"/>
              <a:t>컴포넌트를 통하여 작성</a:t>
            </a:r>
          </a:p>
          <a:p>
            <a:pPr lvl="2">
              <a:lnSpc>
                <a:spcPct val="110000"/>
              </a:lnSpc>
            </a:pPr>
            <a:endParaRPr lang="ko-KR" altLang="en-US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상황메뉴 </a:t>
            </a:r>
            <a:r>
              <a:rPr lang="en-US" altLang="ko-KR" dirty="0" smtClean="0"/>
              <a:t>(context menu)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마우스 오른쪽 버튼을 클릭했을 때 나타나는 팝업 메뉴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다루기 </a:t>
            </a:r>
            <a:r>
              <a:rPr lang="en-US" altLang="ko-KR" dirty="0" smtClean="0"/>
              <a:t>[1/2]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912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1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sz="2600" dirty="0" err="1" smtClean="0"/>
              <a:t>MousePosition</a:t>
            </a:r>
            <a:r>
              <a:rPr lang="en-US" altLang="ko-KR" sz="2600" dirty="0" smtClean="0"/>
              <a:t> </a:t>
            </a:r>
            <a:r>
              <a:rPr lang="ko-KR" altLang="en-US" sz="2600" dirty="0" err="1" smtClean="0"/>
              <a:t>프로퍼티</a:t>
            </a:r>
            <a:endParaRPr lang="ko-KR" altLang="en-US" sz="2600" dirty="0" smtClean="0"/>
          </a:p>
          <a:p>
            <a:pPr lvl="2">
              <a:lnSpc>
                <a:spcPct val="120000"/>
              </a:lnSpc>
            </a:pPr>
            <a:r>
              <a:rPr lang="ko-KR" altLang="en-US" sz="2600" dirty="0" smtClean="0"/>
              <a:t>마우스의 좌표를 전체화면에 대한 상대좌표로 </a:t>
            </a:r>
            <a:r>
              <a:rPr lang="en-US" altLang="ko-KR" sz="2600" dirty="0" smtClean="0"/>
              <a:t>Point </a:t>
            </a:r>
            <a:r>
              <a:rPr lang="ko-KR" altLang="en-US" sz="2600" dirty="0" smtClean="0"/>
              <a:t>구조체 형으로 반환</a:t>
            </a:r>
          </a:p>
          <a:p>
            <a:pPr lvl="1">
              <a:lnSpc>
                <a:spcPct val="120000"/>
              </a:lnSpc>
            </a:pPr>
            <a:r>
              <a:rPr lang="en-US" altLang="ko-KR" sz="2600" dirty="0" err="1" smtClean="0"/>
              <a:t>PointToClient</a:t>
            </a:r>
            <a:r>
              <a:rPr lang="en-US" altLang="ko-KR" sz="2600" dirty="0" smtClean="0"/>
              <a:t> </a:t>
            </a:r>
            <a:r>
              <a:rPr lang="ko-KR" altLang="en-US" sz="2600" dirty="0" err="1" smtClean="0"/>
              <a:t>메소드</a:t>
            </a:r>
            <a:endParaRPr lang="ko-KR" altLang="en-US" sz="2600" dirty="0" smtClean="0"/>
          </a:p>
          <a:p>
            <a:pPr lvl="2">
              <a:lnSpc>
                <a:spcPct val="120000"/>
              </a:lnSpc>
            </a:pPr>
            <a:r>
              <a:rPr lang="ko-KR" altLang="en-US" sz="2600" dirty="0" smtClean="0"/>
              <a:t>전체화면에 대한 상대좌표를 클라이언트 좌표로 변환</a:t>
            </a:r>
            <a:endParaRPr lang="ko-KR" altLang="en-US" sz="2600" dirty="0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이동 예제 </a:t>
            </a:r>
            <a:r>
              <a:rPr lang="en-US" altLang="ko-KR" dirty="0" smtClean="0"/>
              <a:t>[2/2]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40817"/>
              </p:ext>
            </p:extLst>
          </p:nvPr>
        </p:nvGraphicFramePr>
        <p:xfrm>
          <a:off x="269404" y="1025352"/>
          <a:ext cx="8767092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67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3608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void Form1_MouseEnter(object sender,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Point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mousePoint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PointToClient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MousePosition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string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msg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“Mouse Position : ” +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mousePoint.X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+ “, “   +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mousePoint.Y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MessageBox.Show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msg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676">
                <a:tc>
                  <a:txBody>
                    <a:bodyPr/>
                    <a:lstStyle/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방법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폼 위로 마우스를 이동하여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MouseEnter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이벤트를 발생시킨다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9025" name="_x226536904" descr="EMB0000225849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2716660"/>
            <a:ext cx="1824121" cy="186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511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MouseDown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MouseEventHandler</a:t>
            </a:r>
            <a:r>
              <a:rPr lang="en-US" altLang="ko-KR" dirty="0" smtClean="0"/>
              <a:t> </a:t>
            </a:r>
            <a:r>
              <a:rPr lang="ko-KR" altLang="en-US" dirty="0"/>
              <a:t>델리게이트형의 처리기 사용 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폼이나 </a:t>
            </a:r>
            <a:r>
              <a:rPr lang="ko-KR" altLang="en-US" dirty="0" smtClean="0"/>
              <a:t>컨트롤에서 마우스 버튼을 누를 때 발생</a:t>
            </a:r>
          </a:p>
          <a:p>
            <a:pPr>
              <a:lnSpc>
                <a:spcPct val="100000"/>
              </a:lnSpc>
            </a:pPr>
            <a:r>
              <a:rPr lang="en-US" altLang="ko-KR" dirty="0" err="1" smtClean="0"/>
              <a:t>MouseUp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MouseEventHandler</a:t>
            </a:r>
            <a:r>
              <a:rPr lang="en-US" altLang="ko-KR" dirty="0" smtClean="0"/>
              <a:t> </a:t>
            </a:r>
            <a:r>
              <a:rPr lang="ko-KR" altLang="en-US" dirty="0"/>
              <a:t>델리게이트형의 처리기 사용 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폼이나 </a:t>
            </a:r>
            <a:r>
              <a:rPr lang="ko-KR" altLang="en-US" dirty="0" smtClean="0"/>
              <a:t>컨트롤에서 마우스 버튼을 누른 후 해제할 때 발생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Click -</a:t>
            </a:r>
            <a:r>
              <a:rPr lang="en-US" altLang="ko-KR" dirty="0"/>
              <a:t> </a:t>
            </a:r>
            <a:r>
              <a:rPr lang="en-US" altLang="ko-KR" dirty="0" err="1"/>
              <a:t>EventHandler</a:t>
            </a:r>
            <a:r>
              <a:rPr lang="en-US" altLang="ko-KR" dirty="0"/>
              <a:t> </a:t>
            </a:r>
            <a:r>
              <a:rPr lang="ko-KR" altLang="en-US" dirty="0"/>
              <a:t>델리게이트형의 </a:t>
            </a:r>
            <a:r>
              <a:rPr lang="ko-KR" altLang="en-US" dirty="0" smtClean="0"/>
              <a:t>처리기 사용 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폼이나 컨트롤을 클릭할 때 발생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DoubleClick - </a:t>
            </a:r>
            <a:r>
              <a:rPr lang="en-US" altLang="ko-KR" dirty="0" err="1"/>
              <a:t>EventHandler</a:t>
            </a:r>
            <a:r>
              <a:rPr lang="en-US" altLang="ko-KR" dirty="0"/>
              <a:t> </a:t>
            </a:r>
            <a:r>
              <a:rPr lang="ko-KR" altLang="en-US" dirty="0"/>
              <a:t>델리게이트형의 처리기 사용 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폼이나 </a:t>
            </a:r>
            <a:r>
              <a:rPr lang="ko-KR" altLang="en-US" dirty="0" smtClean="0"/>
              <a:t>컨트롤을 더블 클릭할 때 발생</a:t>
            </a:r>
            <a:endParaRPr lang="ko-KR" alt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마우스 선택 이벤트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910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마우스의 이벤트가 비동기적으로 불특정 시간에 발생하더라도 상대적인 순서는 보장됨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MouseEnter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MouseLeave</a:t>
            </a:r>
            <a:r>
              <a:rPr lang="ko-KR" altLang="en-US" dirty="0" smtClean="0"/>
              <a:t>사이에 발생하는 이벤트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 smtClean="0"/>
              <a:t>MouseHover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en-US" altLang="ko-KR" dirty="0" err="1" smtClean="0"/>
              <a:t>MouseMove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Click </a:t>
            </a:r>
            <a:r>
              <a:rPr lang="ko-KR" altLang="en-US" dirty="0" smtClean="0"/>
              <a:t>이벤트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 smtClean="0"/>
              <a:t>MouseDown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MouseUp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다음에 발생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DoubleClick </a:t>
            </a:r>
            <a:r>
              <a:rPr lang="ko-KR" altLang="en-US" dirty="0" smtClean="0"/>
              <a:t>이벤트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Click </a:t>
            </a:r>
            <a:r>
              <a:rPr lang="ko-KR" altLang="en-US" dirty="0" smtClean="0"/>
              <a:t>이벤트 다음에 발생</a:t>
            </a:r>
            <a:endParaRPr lang="ko-KR" altLang="en-US" dirty="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이벤트의 발생 순서 </a:t>
            </a:r>
            <a:r>
              <a:rPr lang="en-US" altLang="ko-KR" dirty="0" smtClean="0"/>
              <a:t>[1/3]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217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이벤트의 발생 순서</a:t>
            </a:r>
            <a:r>
              <a:rPr lang="en-US" altLang="ko-KR" dirty="0" smtClean="0"/>
              <a:t> [2/3]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81967"/>
              </p:ext>
            </p:extLst>
          </p:nvPr>
        </p:nvGraphicFramePr>
        <p:xfrm>
          <a:off x="337988" y="1124744"/>
          <a:ext cx="8410476" cy="4272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10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10.5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MouseEventApp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                 </a:t>
                      </a: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7310"/>
              </p:ext>
            </p:extLst>
          </p:nvPr>
        </p:nvGraphicFramePr>
        <p:xfrm>
          <a:off x="3775852" y="1797483"/>
          <a:ext cx="4896545" cy="1524000"/>
        </p:xfrm>
        <a:graphic>
          <a:graphicData uri="http://schemas.openxmlformats.org/drawingml/2006/table">
            <a:tbl>
              <a:tblPr/>
              <a:tblGrid>
                <a:gridCol w="171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6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MouseEventApp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ListBox : listBox1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Items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Close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Label : label1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MouseEventArgsLabel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990974"/>
              </p:ext>
            </p:extLst>
          </p:nvPr>
        </p:nvGraphicFramePr>
        <p:xfrm>
          <a:off x="1798393" y="3688693"/>
          <a:ext cx="6840760" cy="1341120"/>
        </p:xfrm>
        <a:graphic>
          <a:graphicData uri="http://schemas.openxmlformats.org/drawingml/2006/table">
            <a:tbl>
              <a:tblPr/>
              <a:tblGrid>
                <a:gridCol w="220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371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ListBox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listBox1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MouseDown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listBox1_MouseDown()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DoubleClick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listBox1_DoubleClick()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63"/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534" name="_x226791840" descr="EMB0000225849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2" y="1817187"/>
            <a:ext cx="3240410" cy="16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33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1" name="제목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이벤트의 발생 순서 </a:t>
            </a:r>
            <a:r>
              <a:rPr lang="en-US" altLang="ko-KR" dirty="0" smtClean="0"/>
              <a:t>[3/3]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69940"/>
              </p:ext>
            </p:extLst>
          </p:nvPr>
        </p:nvGraphicFramePr>
        <p:xfrm>
          <a:off x="179512" y="917024"/>
          <a:ext cx="8496944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9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void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UpdateEventLabels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(string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msg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x,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y, MouseEventArgs e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){   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string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message =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string.Format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("{0} X:{1}, Y:{2}",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msg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x, y); 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string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eventMsg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DateTime.Now.ToShortTimeString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eventMsg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+= " " + message; 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listBox1.Items.Insert(0,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eventMsg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listBox1.TopIndex = 0; 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string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mouseInfo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if (e != null) { 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mouseInfo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string.Format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("Clicks: {0}, Delta: {1}, " +  "Buttons: {2}",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                     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e.Clicks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e.Delta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e.Button.ToString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()); 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    } 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else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mouseInfo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string.Format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("Clicks: {0}",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msg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 } 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    label1.Text =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mouseInfo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   }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 listBox1_MouseDown(object sender, MouseEventArgs e) { 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   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UpdateEventLabels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("(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ListBox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MouseDown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",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e.X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e.Y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e);    } 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private void listBox1_DoubleClick(object sender,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 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     Point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mousePoint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PointToClient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MousePosition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   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UpdateEventLabels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("(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ListBox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)DoubleClick",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mousePoint.X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mousePoint.Y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null);  } 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private void button1_Click(object sender,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 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    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Application.Exit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}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676">
                <a:tc>
                  <a:txBody>
                    <a:bodyPr/>
                    <a:lstStyle/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방법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ListBox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상에서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MouseDown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DoubleClick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이벤트를 발생시킨다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0050" name="_x226919776" descr="EMB0000225849d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864" y="949115"/>
            <a:ext cx="2607095" cy="13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49" name="_x226920336" descr="EMB0000225849d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713" y="2321291"/>
            <a:ext cx="2573009" cy="129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3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윈폼</a:t>
            </a:r>
            <a:r>
              <a:rPr lang="ko-KR" altLang="en-US" dirty="0" smtClean="0"/>
              <a:t> 애플리케이션은 사용자로부터 직접 키보드 입력을 받지 않음</a:t>
            </a:r>
          </a:p>
          <a:p>
            <a:pPr lvl="1"/>
            <a:r>
              <a:rPr lang="ko-KR" altLang="en-US" dirty="0" smtClean="0"/>
              <a:t>텍스트 박스와 같은 컨트롤을 이용하여 키보드 입력이 이루어짐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en-US" altLang="ko-KR" dirty="0" smtClean="0"/>
              <a:t>C#</a:t>
            </a:r>
            <a:r>
              <a:rPr lang="ko-KR" altLang="en-US" dirty="0" smtClean="0"/>
              <a:t>은 컨트롤을 이용한 키보드 입력 이외에도 사용자 입력을 직접 처리할 수 있는 방법을 제공함</a:t>
            </a:r>
            <a:endParaRPr lang="ko-KR" alt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키보드 다루기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535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키보드를 통해 입력이 가능한 컨트롤을 표시</a:t>
            </a:r>
          </a:p>
          <a:p>
            <a:pPr lvl="1"/>
            <a:r>
              <a:rPr lang="ko-KR" altLang="en-US" dirty="0" smtClean="0"/>
              <a:t>키보드를 이용한 사용자의 입력은 여러 개의 컨트롤에서 동시에 사용할 수 없음</a:t>
            </a:r>
          </a:p>
          <a:p>
            <a:pPr lvl="1"/>
            <a:r>
              <a:rPr lang="ko-KR" altLang="en-US" dirty="0" smtClean="0"/>
              <a:t>입력 포커스를 가지는 컨트롤만이 키보드를 통해 사용자의 입력을 받을 수 있음</a:t>
            </a:r>
          </a:p>
          <a:p>
            <a:pPr lvl="1"/>
            <a:r>
              <a:rPr lang="ko-KR" altLang="en-US" dirty="0" smtClean="0"/>
              <a:t>입력 포커스를 가지는 컨트롤은 자신의 형태를 변경함</a:t>
            </a:r>
          </a:p>
          <a:p>
            <a:pPr lvl="2"/>
            <a:r>
              <a:rPr lang="ko-KR" altLang="en-US" dirty="0" smtClean="0"/>
              <a:t>텍스트 상자가 입력 포커스를 가지는 경우</a:t>
            </a:r>
          </a:p>
          <a:p>
            <a:pPr lvl="2"/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2"/>
            <a:r>
              <a:rPr lang="ko-KR" altLang="en-US" dirty="0" smtClean="0"/>
              <a:t>버튼 컨트롤이 입력 포커스를 가지는 경우</a:t>
            </a:r>
            <a:endParaRPr lang="ko-KR" altLang="en-US" dirty="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포커스 </a:t>
            </a:r>
            <a:r>
              <a:rPr lang="en-US" altLang="ko-KR" dirty="0" smtClean="0"/>
              <a:t>[1/7]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pic>
        <p:nvPicPr>
          <p:cNvPr id="131074" name="_x226791680" descr="EMB0000225849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61048"/>
            <a:ext cx="220064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073" name="_x226792240" descr="EMB0000225849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6" y="5394524"/>
            <a:ext cx="220064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413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Focus()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특정 컨트롤로 입력 포커스를 이동시키기 위한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Control </a:t>
            </a:r>
            <a:r>
              <a:rPr lang="ko-KR" altLang="en-US" dirty="0" smtClean="0"/>
              <a:t>클래스로부터 파생된 대부분의 컨트롤들이 가지는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특정 컨트롤에 대한 포커스가 변경될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참을 반환</a:t>
            </a:r>
          </a:p>
          <a:p>
            <a:pPr lvl="1"/>
            <a:r>
              <a:rPr lang="ko-KR" altLang="en-US" dirty="0" smtClean="0"/>
              <a:t>특정 컨트롤에 대한 포커스가 변경되지 못할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거짓을 반환</a:t>
            </a:r>
          </a:p>
          <a:p>
            <a:pPr lvl="1"/>
            <a:endParaRPr lang="en-US" altLang="ko-KR" dirty="0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포커스 </a:t>
            </a:r>
            <a:r>
              <a:rPr lang="en-US" altLang="ko-KR" dirty="0" smtClean="0"/>
              <a:t>[2/7]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537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포커스 </a:t>
            </a:r>
            <a:r>
              <a:rPr lang="en-US" altLang="ko-KR" dirty="0" smtClean="0"/>
              <a:t>[3/7]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265802"/>
              </p:ext>
            </p:extLst>
          </p:nvPr>
        </p:nvGraphicFramePr>
        <p:xfrm>
          <a:off x="218190" y="1025352"/>
          <a:ext cx="8530274" cy="4729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30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10.7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FocusApp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865238"/>
              </p:ext>
            </p:extLst>
          </p:nvPr>
        </p:nvGraphicFramePr>
        <p:xfrm>
          <a:off x="2915816" y="1680573"/>
          <a:ext cx="5191125" cy="1676400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FocusApp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버튼1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BackColor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ControlDark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button2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버튼2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386854"/>
              </p:ext>
            </p:extLst>
          </p:nvPr>
        </p:nvGraphicFramePr>
        <p:xfrm>
          <a:off x="2957874" y="3563279"/>
          <a:ext cx="5161278" cy="1005840"/>
        </p:xfrm>
        <a:graphic>
          <a:graphicData uri="http://schemas.openxmlformats.org/drawingml/2006/table">
            <a:tbl>
              <a:tblPr/>
              <a:tblGrid>
                <a:gridCol w="1660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button2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button2_Click()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7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0661" name="_x226920016" descr="EMB0000225849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32" y="1883622"/>
            <a:ext cx="2232248" cy="167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962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포커스 </a:t>
            </a:r>
            <a:r>
              <a:rPr lang="en-US" altLang="ko-KR" dirty="0" smtClean="0"/>
              <a:t>[4/7]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20566"/>
              </p:ext>
            </p:extLst>
          </p:nvPr>
        </p:nvGraphicFramePr>
        <p:xfrm>
          <a:off x="293739" y="964728"/>
          <a:ext cx="8166693" cy="402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66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344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void button1_Click(object sender,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this.button1.BackColor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SystemColors.Control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this.button2.Focus();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if (this.button2</a:t>
                      </a: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.Focused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this.button2.BackColor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SystemColors.ControlDark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}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private void button2_Click(object sender,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this.button2.BackColor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SystemColors.Control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this.button1.Focus();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if (this.button1.</a:t>
                      </a: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Focused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this.button1.BackColor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SystemColors.ControlDark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676">
                <a:tc>
                  <a:txBody>
                    <a:bodyPr/>
                    <a:lstStyle/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방법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 버튼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차례대로 선택하여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Click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이벤트를 발생시킨다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2098" name="_x146618872" descr="EMB0000225849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229200"/>
            <a:ext cx="1512168" cy="116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097" name="_x146619432" descr="EMB0000225849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229201"/>
            <a:ext cx="1512168" cy="116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76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메뉴의 구성</a:t>
            </a:r>
            <a:endParaRPr lang="ko-KR" altLang="en-US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다루기 </a:t>
            </a:r>
            <a:r>
              <a:rPr lang="en-US" altLang="ko-KR" dirty="0" smtClean="0"/>
              <a:t>[2/2]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pic>
        <p:nvPicPr>
          <p:cNvPr id="68632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67" y="1700808"/>
            <a:ext cx="5900712" cy="4348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715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908720"/>
            <a:ext cx="8964488" cy="56166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입력 포커스와 관련된 </a:t>
            </a:r>
            <a:r>
              <a:rPr lang="ko-KR" altLang="en-US" dirty="0" err="1" smtClean="0"/>
              <a:t>프로퍼티</a:t>
            </a:r>
            <a:endParaRPr lang="ko-KR" altLang="en-US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대부분의 컨트롤에서 공통적으로 제공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CanFocus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컨트롤이 포커스를 받을 수 있는지 여부를 나타내는 값을 가져옴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ContainsFocus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컨트롤이나 해당 컨트롤의 자식 컨트롤이 현재 입력 포커스를 가지고 있는지 여부를 나타내는 값을 가져옴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Focused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컨트롤에 입력 포커스가 있는지 여부를 나타내는 값을 가져옴</a:t>
            </a:r>
            <a:endParaRPr lang="ko-KR" altLang="en-US" dirty="0"/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포커스 </a:t>
            </a:r>
            <a:r>
              <a:rPr lang="en-US" altLang="ko-KR" dirty="0" smtClean="0"/>
              <a:t>[5/7]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490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입력 포커스와 관련된 이벤트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Enter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자신 또는 자식 컨트롤이 입력 포커스를 가질 때 발생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Leave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자신 또는 자식 컨트롤이 입력 포커스를 잃을 때 발생</a:t>
            </a:r>
          </a:p>
          <a:p>
            <a:pPr lvl="1">
              <a:lnSpc>
                <a:spcPct val="100000"/>
              </a:lnSpc>
            </a:pPr>
            <a:endParaRPr lang="ko-KR" altLang="en-US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Enter, Leave </a:t>
            </a:r>
            <a:r>
              <a:rPr lang="ko-KR" altLang="en-US" dirty="0" smtClean="0"/>
              <a:t>이벤트를 이용하면 특정 컨트롤이 입력 포커스를 받았음을 알릴 수 있도록 사용자 인터페이스를 변경할 수 있음</a:t>
            </a:r>
            <a:endParaRPr lang="ko-KR" altLang="en-US" dirty="0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포커스 </a:t>
            </a:r>
            <a:r>
              <a:rPr lang="en-US" altLang="ko-KR" dirty="0" smtClean="0"/>
              <a:t>[6/7]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8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포커스 </a:t>
            </a:r>
            <a:r>
              <a:rPr lang="en-US" altLang="ko-KR" dirty="0" smtClean="0"/>
              <a:t>[7/7]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034242"/>
              </p:ext>
            </p:extLst>
          </p:nvPr>
        </p:nvGraphicFramePr>
        <p:xfrm>
          <a:off x="179512" y="1008463"/>
          <a:ext cx="8799783" cy="54717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9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4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10.8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FocusEventApp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324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                 </a:t>
                      </a: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void textBox1_Enter(object sender,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MessageBox.Show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비밀번호를 입력하세요“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6020">
                <a:tc>
                  <a:txBody>
                    <a:bodyPr/>
                    <a:lstStyle/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방법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키보드나 마우스를 이용하여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textBox1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Enter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발생</a:t>
                      </a:r>
                    </a:p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54077"/>
              </p:ext>
            </p:extLst>
          </p:nvPr>
        </p:nvGraphicFramePr>
        <p:xfrm>
          <a:off x="3163939" y="1443094"/>
          <a:ext cx="5616623" cy="1676400"/>
        </p:xfrm>
        <a:graphic>
          <a:graphicData uri="http://schemas.openxmlformats.org/drawingml/2006/table">
            <a:tbl>
              <a:tblPr/>
              <a:tblGrid>
                <a:gridCol w="1957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FocusEventApp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Label : label1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TextBox : textBox1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PasswordChar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10339"/>
              </p:ext>
            </p:extLst>
          </p:nvPr>
        </p:nvGraphicFramePr>
        <p:xfrm>
          <a:off x="3170910" y="3224456"/>
          <a:ext cx="5609652" cy="749244"/>
        </p:xfrm>
        <a:graphic>
          <a:graphicData uri="http://schemas.openxmlformats.org/drawingml/2006/table">
            <a:tbl>
              <a:tblPr/>
              <a:tblGrid>
                <a:gridCol w="1960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568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76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TextBox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textBox1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Enter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textBox1_Enter()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90"/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753" name="_x226920096" descr="EMB0000225849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2569289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92"/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755" name="_x226915112" descr="EMB0000225849f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313882"/>
            <a:ext cx="2030615" cy="132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065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내용 개체 틀 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키보드로 입력된 모든 값이 정의된 </a:t>
            </a:r>
            <a:r>
              <a:rPr lang="ko-KR" altLang="en-US" dirty="0" err="1" smtClean="0"/>
              <a:t>열거형</a:t>
            </a:r>
            <a:endParaRPr lang="ko-KR" altLang="en-US" dirty="0" smtClean="0"/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네임스페이스에 포함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키보드에 대한 </a:t>
            </a:r>
            <a:r>
              <a:rPr lang="ko-KR" altLang="en-US" dirty="0" err="1" smtClean="0"/>
              <a:t>열거형</a:t>
            </a:r>
            <a:r>
              <a:rPr lang="ko-KR" altLang="en-US" dirty="0" smtClean="0"/>
              <a:t> 뿐만 아니라 마우스에 대해서도 정의</a:t>
            </a:r>
            <a:endParaRPr lang="ko-KR" altLang="en-US" dirty="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Keys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열거형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34236"/>
              </p:ext>
            </p:extLst>
          </p:nvPr>
        </p:nvGraphicFramePr>
        <p:xfrm>
          <a:off x="467542" y="2492896"/>
          <a:ext cx="7992889" cy="2773680"/>
        </p:xfrm>
        <a:graphic>
          <a:graphicData uri="http://schemas.openxmlformats.org/drawingml/2006/table">
            <a:tbl>
              <a:tblPr/>
              <a:tblGrid>
                <a:gridCol w="1998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기호상수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기호상수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A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문자 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D3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숫자 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F5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기능키 F5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NumPad3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숫자 패드 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LShiftKey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왼쪽 쉬프트 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PageUp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페이지업 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RControlKey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오른쪽 컨트롤 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Delete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델 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Left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왼쪽 화살표 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Up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위쪽 화살표 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Divide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나누기 키(/)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Lbutton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마우스 왼쪽 버튼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426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KeyDown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키를 누를 때 발생</a:t>
            </a:r>
          </a:p>
          <a:p>
            <a:pPr lvl="1"/>
            <a:r>
              <a:rPr lang="ko-KR" altLang="en-US" dirty="0" smtClean="0"/>
              <a:t>키 상태와 </a:t>
            </a:r>
            <a:r>
              <a:rPr lang="ko-KR" altLang="en-US" dirty="0" err="1" smtClean="0"/>
              <a:t>보조키를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>Keys </a:t>
            </a:r>
            <a:r>
              <a:rPr lang="ko-KR" altLang="en-US" dirty="0" err="1" smtClean="0"/>
              <a:t>열거형</a:t>
            </a:r>
            <a:r>
              <a:rPr lang="ko-KR" altLang="en-US" dirty="0" smtClean="0"/>
              <a:t> 정보를 사용할 수 있음</a:t>
            </a:r>
          </a:p>
          <a:p>
            <a:r>
              <a:rPr lang="en-US" altLang="ko-KR" dirty="0" err="1" smtClean="0"/>
              <a:t>KeyPress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키가 완전히 눌러진 상태에서 발생</a:t>
            </a:r>
          </a:p>
          <a:p>
            <a:pPr lvl="1"/>
            <a:r>
              <a:rPr lang="ko-KR" altLang="en-US" dirty="0" smtClean="0"/>
              <a:t>키 문자에 대한 정보를 사용할 수 있음</a:t>
            </a:r>
          </a:p>
          <a:p>
            <a:r>
              <a:rPr lang="en-US" altLang="ko-KR" dirty="0" err="1" smtClean="0"/>
              <a:t>KeyUp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키를 떼었을 때 발생</a:t>
            </a:r>
          </a:p>
          <a:p>
            <a:pPr lvl="1"/>
            <a:r>
              <a:rPr lang="ko-KR" altLang="en-US" dirty="0" smtClean="0"/>
              <a:t>키 상태와 </a:t>
            </a:r>
            <a:r>
              <a:rPr lang="ko-KR" altLang="en-US" dirty="0" err="1" smtClean="0"/>
              <a:t>보조키를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>Keys </a:t>
            </a:r>
            <a:r>
              <a:rPr lang="ko-KR" altLang="en-US" dirty="0" err="1" smtClean="0"/>
              <a:t>열거형</a:t>
            </a:r>
            <a:r>
              <a:rPr lang="ko-KR" altLang="en-US" dirty="0" smtClean="0"/>
              <a:t> 정보를 사용할 수 있음</a:t>
            </a:r>
          </a:p>
          <a:p>
            <a:r>
              <a:rPr lang="ko-KR" altLang="en-US" dirty="0" smtClean="0"/>
              <a:t>이벤트 발생순서</a:t>
            </a:r>
          </a:p>
          <a:p>
            <a:pPr lvl="1"/>
            <a:r>
              <a:rPr lang="en-US" altLang="ko-KR" dirty="0" err="1" smtClean="0"/>
              <a:t>KeyDown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 3" pitchFamily="18" charset="2"/>
              </a:rPr>
              <a:t> </a:t>
            </a:r>
            <a:r>
              <a:rPr lang="en-US" altLang="ko-KR" dirty="0" err="1" smtClean="0">
                <a:sym typeface="Wingdings 3" pitchFamily="18" charset="2"/>
              </a:rPr>
              <a:t>KeyPress</a:t>
            </a:r>
            <a:r>
              <a:rPr lang="en-US" altLang="ko-KR" dirty="0" smtClean="0">
                <a:sym typeface="Wingdings 3" pitchFamily="18" charset="2"/>
              </a:rPr>
              <a:t>  </a:t>
            </a:r>
            <a:r>
              <a:rPr lang="en-US" altLang="ko-KR" dirty="0" err="1" smtClean="0">
                <a:sym typeface="Wingdings 3" pitchFamily="18" charset="2"/>
              </a:rPr>
              <a:t>KeyUp</a:t>
            </a:r>
            <a:endParaRPr lang="en-US" altLang="ko-KR" dirty="0">
              <a:sym typeface="Wingdings 3" pitchFamily="18" charset="2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키보드 이벤트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517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내용 개체 틀 5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dirty="0" err="1" smtClean="0"/>
              <a:t>KeyDown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/>
              <a:t>KeyUP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이벤트 처리기</a:t>
            </a:r>
          </a:p>
          <a:p>
            <a:pPr lvl="1">
              <a:lnSpc>
                <a:spcPct val="110000"/>
              </a:lnSpc>
            </a:pPr>
            <a:r>
              <a:rPr lang="en-US" altLang="ko-KR" sz="2200" dirty="0" err="1" smtClean="0"/>
              <a:t>KeyEventArgs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클래스의 객체를 매개 변수로 가짐</a:t>
            </a:r>
          </a:p>
          <a:p>
            <a:pPr lvl="2">
              <a:lnSpc>
                <a:spcPct val="110000"/>
              </a:lnSpc>
            </a:pPr>
            <a:r>
              <a:rPr lang="en-US" altLang="ko-KR" sz="2200" dirty="0" err="1" smtClean="0"/>
              <a:t>KeyEventArgs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클래스는 키보드 입력을 직접 처리할 수 있는 </a:t>
            </a:r>
            <a:r>
              <a:rPr lang="ko-KR" altLang="en-US" sz="2200" dirty="0" err="1" smtClean="0"/>
              <a:t>프로퍼티를</a:t>
            </a:r>
            <a:r>
              <a:rPr lang="ko-KR" altLang="en-US" sz="2200" dirty="0" smtClean="0"/>
              <a:t> 제공</a:t>
            </a:r>
          </a:p>
          <a:p>
            <a:pPr>
              <a:lnSpc>
                <a:spcPct val="110000"/>
              </a:lnSpc>
            </a:pPr>
            <a:endParaRPr lang="ko-KR" altLang="en-US" sz="2200" dirty="0" smtClean="0"/>
          </a:p>
          <a:p>
            <a:pPr>
              <a:lnSpc>
                <a:spcPct val="110000"/>
              </a:lnSpc>
            </a:pPr>
            <a:endParaRPr lang="ko-KR" altLang="en-US" sz="2200" dirty="0" smtClean="0"/>
          </a:p>
          <a:p>
            <a:pPr>
              <a:lnSpc>
                <a:spcPct val="110000"/>
              </a:lnSpc>
            </a:pPr>
            <a:endParaRPr lang="ko-KR" altLang="en-US" sz="2200" dirty="0" smtClean="0"/>
          </a:p>
          <a:p>
            <a:pPr>
              <a:lnSpc>
                <a:spcPct val="110000"/>
              </a:lnSpc>
            </a:pPr>
            <a:endParaRPr lang="ko-KR" altLang="en-US" sz="2200" dirty="0" smtClean="0"/>
          </a:p>
          <a:p>
            <a:pPr>
              <a:lnSpc>
                <a:spcPct val="110000"/>
              </a:lnSpc>
            </a:pPr>
            <a:endParaRPr lang="en-US" altLang="ko-KR" sz="2200" dirty="0" smtClean="0"/>
          </a:p>
          <a:p>
            <a:pPr lvl="2">
              <a:lnSpc>
                <a:spcPct val="110000"/>
              </a:lnSpc>
            </a:pPr>
            <a:endParaRPr lang="en-US" altLang="ko-KR" sz="2200" dirty="0" smtClean="0"/>
          </a:p>
          <a:p>
            <a:pPr lvl="2">
              <a:lnSpc>
                <a:spcPct val="110000"/>
              </a:lnSpc>
            </a:pPr>
            <a:endParaRPr lang="en-US" altLang="ko-KR" sz="2200" dirty="0"/>
          </a:p>
          <a:p>
            <a:pPr lvl="2">
              <a:lnSpc>
                <a:spcPct val="110000"/>
              </a:lnSpc>
            </a:pPr>
            <a:r>
              <a:rPr lang="ko-KR" altLang="en-US" sz="2200" dirty="0" smtClean="0"/>
              <a:t>키의 </a:t>
            </a:r>
            <a:r>
              <a:rPr lang="ko-KR" altLang="en-US" sz="2200" dirty="0" smtClean="0"/>
              <a:t>상태와 </a:t>
            </a:r>
            <a:r>
              <a:rPr lang="ko-KR" altLang="en-US" sz="2200" dirty="0" err="1" smtClean="0"/>
              <a:t>보조키에</a:t>
            </a:r>
            <a:r>
              <a:rPr lang="ko-KR" altLang="en-US" sz="2200" dirty="0" smtClean="0"/>
              <a:t> 대한 정보를 쉽게 얻을 수 있음</a:t>
            </a:r>
            <a:endParaRPr lang="ko-KR" altLang="en-US" sz="2200" dirty="0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키보드 이벤트 처리하기 </a:t>
            </a:r>
            <a:r>
              <a:rPr lang="en-US" altLang="ko-KR" dirty="0" smtClean="0"/>
              <a:t>[1/4]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777749"/>
              </p:ext>
            </p:extLst>
          </p:nvPr>
        </p:nvGraphicFramePr>
        <p:xfrm>
          <a:off x="611560" y="2564904"/>
          <a:ext cx="8136904" cy="3528393"/>
        </p:xfrm>
        <a:graphic>
          <a:graphicData uri="http://schemas.openxmlformats.org/drawingml/2006/table">
            <a:tbl>
              <a:tblPr/>
              <a:tblGrid>
                <a:gridCol w="1613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32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32"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Alt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&lt;Alt&gt;키를 눌렀는지 여부를 나타내는 값을 가져옴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32"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Control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&lt;Ctrl&gt;키를 눌렀는지 여부를 나타내는 값을 가져옴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32"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Handled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이벤트가 처리되었는지 여부를 나타내는 값을 가져오거나 설정</a:t>
                      </a:r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32"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KeyCode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KeyDown 또는 KeyUP 이벤트에 대한 키보드 코드를 가져옴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732"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KeyData 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KeyDown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또는 KeyUp 이벤트에 대한 키 데이터를 가져옴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732"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KeyValue 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KeyDown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또는 KeyUp 이벤트에 대한 키보드 값을 가져옴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6537"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Modifiers 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KeyDown 또는 KeyUp 이벤트에 대한 보조 플래그를 가져옴</a:t>
                      </a:r>
                    </a:p>
                    <a:p>
                      <a:pPr rtl="0" fontAlgn="t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이는 누른 보조키(&lt;Ctrl&gt;, &lt;Shift&gt; 및 &lt;Alt&gt;)의 조합을 나타냄</a:t>
                      </a:r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732"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Shift 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&lt;Shift&gt; </a:t>
                      </a:r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키가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눌렸는지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여부를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나타내는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값을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가져옴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233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KeyPress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처리기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KeyPressEventArgs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객체를 매개변수로 가짐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 smtClean="0"/>
              <a:t>KeyPressEventArgs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키 코드와 </a:t>
            </a:r>
            <a:r>
              <a:rPr lang="ko-KR" altLang="en-US" dirty="0" err="1" smtClean="0"/>
              <a:t>보조키에</a:t>
            </a:r>
            <a:r>
              <a:rPr lang="ko-KR" altLang="en-US" dirty="0" smtClean="0"/>
              <a:t> 대한 정보 대신에 눌려진 문자 값을 처리할 수 있는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제공</a:t>
            </a:r>
          </a:p>
          <a:p>
            <a:pPr>
              <a:lnSpc>
                <a:spcPct val="100000"/>
              </a:lnSpc>
            </a:pPr>
            <a:endParaRPr lang="ko-KR" altLang="en-US" dirty="0" smtClean="0"/>
          </a:p>
          <a:p>
            <a:pPr>
              <a:lnSpc>
                <a:spcPct val="100000"/>
              </a:lnSpc>
            </a:pPr>
            <a:endParaRPr lang="ko-KR" altLang="en-US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en-US" altLang="ko-KR" dirty="0" err="1" smtClean="0"/>
              <a:t>KeyChar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프로퍼티는</a:t>
            </a:r>
            <a:r>
              <a:rPr lang="ko-KR" altLang="en-US" dirty="0" smtClean="0"/>
              <a:t> 사용자가 누른 키의 실제 문자 값을 반환</a:t>
            </a:r>
          </a:p>
          <a:p>
            <a:pPr lvl="3">
              <a:lnSpc>
                <a:spcPct val="100000"/>
              </a:lnSpc>
            </a:pPr>
            <a:r>
              <a:rPr lang="en-US" altLang="ko-KR" dirty="0" smtClean="0"/>
              <a:t>a</a:t>
            </a:r>
            <a:r>
              <a:rPr lang="ko-KR" altLang="en-US" dirty="0" smtClean="0"/>
              <a:t>키가 눌릴 경우 </a:t>
            </a:r>
            <a:r>
              <a:rPr lang="en-US" altLang="ko-KR" dirty="0" smtClean="0"/>
              <a:t>: ‘a’</a:t>
            </a:r>
            <a:r>
              <a:rPr lang="ko-KR" altLang="en-US" dirty="0" smtClean="0"/>
              <a:t>를 반환</a:t>
            </a:r>
          </a:p>
          <a:p>
            <a:pPr lvl="3">
              <a:lnSpc>
                <a:spcPct val="100000"/>
              </a:lnSpc>
            </a:pPr>
            <a:r>
              <a:rPr lang="en-US" altLang="ko-KR" dirty="0" smtClean="0"/>
              <a:t>&lt;Shift&gt;+a</a:t>
            </a:r>
            <a:r>
              <a:rPr lang="ko-KR" altLang="en-US" dirty="0" smtClean="0"/>
              <a:t>가 눌릴 경우 </a:t>
            </a:r>
            <a:r>
              <a:rPr lang="en-US" altLang="ko-KR" dirty="0" smtClean="0"/>
              <a:t>: ‘A’</a:t>
            </a:r>
            <a:r>
              <a:rPr lang="ko-KR" altLang="en-US" dirty="0" smtClean="0"/>
              <a:t>를 반환</a:t>
            </a:r>
            <a:endParaRPr lang="ko-KR" altLang="en-US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키보드 이벤트 처리하기 </a:t>
            </a:r>
            <a:r>
              <a:rPr lang="en-US" altLang="ko-KR" dirty="0" smtClean="0"/>
              <a:t>[2/4]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69597"/>
              </p:ext>
            </p:extLst>
          </p:nvPr>
        </p:nvGraphicFramePr>
        <p:xfrm>
          <a:off x="467544" y="2636912"/>
          <a:ext cx="8424295" cy="1097280"/>
        </p:xfrm>
        <a:graphic>
          <a:graphicData uri="http://schemas.openxmlformats.org/drawingml/2006/table">
            <a:tbl>
              <a:tblPr/>
              <a:tblGrid>
                <a:gridCol w="154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8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Handled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이벤트가 처리되었는지 여부를 나타내는 값을 가져오거나 설정</a:t>
                      </a:r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KeyChar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눌려진 </a:t>
                      </a:r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문자값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504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키보드 이벤트 처리하기 </a:t>
            </a:r>
            <a:r>
              <a:rPr lang="en-US" altLang="ko-KR" dirty="0" smtClean="0"/>
              <a:t>[3/4]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481818"/>
              </p:ext>
            </p:extLst>
          </p:nvPr>
        </p:nvGraphicFramePr>
        <p:xfrm>
          <a:off x="251520" y="1086585"/>
          <a:ext cx="8568951" cy="4363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6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10.9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KeyEventApp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                 </a:t>
                      </a: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90530"/>
              </p:ext>
            </p:extLst>
          </p:nvPr>
        </p:nvGraphicFramePr>
        <p:xfrm>
          <a:off x="2916347" y="1855878"/>
          <a:ext cx="5566401" cy="1097280"/>
        </p:xfrm>
        <a:graphic>
          <a:graphicData uri="http://schemas.openxmlformats.org/drawingml/2006/table">
            <a:tbl>
              <a:tblPr/>
              <a:tblGrid>
                <a:gridCol w="2110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KeyEventApp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92920"/>
              </p:ext>
            </p:extLst>
          </p:nvPr>
        </p:nvGraphicFramePr>
        <p:xfrm>
          <a:off x="2966039" y="3171999"/>
          <a:ext cx="5566400" cy="731520"/>
        </p:xfrm>
        <a:graphic>
          <a:graphicData uri="http://schemas.openxmlformats.org/drawingml/2006/table">
            <a:tbl>
              <a:tblPr/>
              <a:tblGrid>
                <a:gridCol w="188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KeyUp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button1_KeyUp()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3996" name="_x226920416" descr="EMB0000225849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76250"/>
            <a:ext cx="211108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178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키보드 이벤트 처리하기 </a:t>
            </a:r>
            <a:r>
              <a:rPr lang="en-US" altLang="ko-KR" dirty="0" smtClean="0"/>
              <a:t>[4/4]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69875"/>
              </p:ext>
            </p:extLst>
          </p:nvPr>
        </p:nvGraphicFramePr>
        <p:xfrm>
          <a:off x="251520" y="1010390"/>
          <a:ext cx="8424936" cy="49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xPt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yPt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public static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readonly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MOVE = 10;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void button1_KeyUp(object sender,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KeyEventArgs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 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this.xPt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this.button1.Location.X; 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this.yPt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this.button1.Location.Y; 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switch (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e.KeyCode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{ 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case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Keys.Left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         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xPt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-= MOVE;       break; 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case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Keys.Right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        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xPt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+= MOVE;       break; 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        case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Keys.Up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             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yPt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-= MOVE;       break; 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        case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Keys.Down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        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yPt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+= MOVE;       break; 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    } 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    this.button1.Text =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e.KeyCode.ToString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 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    this.button1.Location = new Point(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xPt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yPt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 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} 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방법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키보드를 눌러서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KeyUp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이벤트를 발생시킨다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3122" name="_x226914872" descr="EMB0000225849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037219"/>
            <a:ext cx="1584175" cy="160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21" name="_x226915192" descr="EMB000022584a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028732"/>
            <a:ext cx="1584176" cy="160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3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897627"/>
            <a:ext cx="8964488" cy="561662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메뉴 항목의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메뉴에 </a:t>
            </a:r>
            <a:r>
              <a:rPr lang="ko-KR" altLang="en-US" dirty="0"/>
              <a:t>단축문자를 부여하기 위한 방법</a:t>
            </a:r>
          </a:p>
          <a:p>
            <a:pPr lvl="2"/>
            <a:r>
              <a:rPr lang="ko-KR" altLang="en-US" dirty="0" smtClean="0"/>
              <a:t>사용할 단축문자 앞에 </a:t>
            </a:r>
            <a:r>
              <a:rPr lang="en-US" altLang="ko-KR" dirty="0" smtClean="0"/>
              <a:t>&amp;</a:t>
            </a:r>
            <a:r>
              <a:rPr lang="ko-KR" altLang="en-US" dirty="0"/>
              <a:t>를 </a:t>
            </a:r>
            <a:r>
              <a:rPr lang="ko-KR" altLang="en-US" dirty="0" smtClean="0"/>
              <a:t>붙임</a:t>
            </a:r>
            <a:endParaRPr lang="en-US" altLang="ko-KR" dirty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/>
              <a:t>Alt&gt;</a:t>
            </a:r>
            <a:r>
              <a:rPr lang="ko-KR" altLang="en-US" dirty="0"/>
              <a:t>키와 단축문자를 눌러서 메뉴의 선택이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메뉴 이름은 중복불가</a:t>
            </a:r>
            <a:r>
              <a:rPr lang="en-US" altLang="ko-KR" dirty="0" smtClean="0"/>
              <a:t>.</a:t>
            </a:r>
            <a:r>
              <a:rPr lang="ko-KR" altLang="en-US" dirty="0" smtClean="0"/>
              <a:t> 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메인메뉴의</a:t>
            </a:r>
            <a:r>
              <a:rPr lang="ko-KR" altLang="en-US" dirty="0" smtClean="0"/>
              <a:t> 서로 다른 항목은 가능</a:t>
            </a:r>
            <a:endParaRPr lang="en-US" altLang="ko-KR" dirty="0" smtClean="0"/>
          </a:p>
          <a:p>
            <a:r>
              <a:rPr lang="ko-KR" altLang="en-US" dirty="0" smtClean="0"/>
              <a:t>메뉴 </a:t>
            </a:r>
            <a:r>
              <a:rPr lang="ko-KR" altLang="en-US" dirty="0"/>
              <a:t>항목의 단축키 적용</a:t>
            </a:r>
          </a:p>
          <a:p>
            <a:pPr lvl="1"/>
            <a:r>
              <a:rPr lang="ko-KR" altLang="en-US" dirty="0"/>
              <a:t>단축키를 적용할 메뉴 항목을 선택</a:t>
            </a:r>
          </a:p>
          <a:p>
            <a:r>
              <a:rPr lang="ko-KR" altLang="en-US" dirty="0" smtClean="0"/>
              <a:t>구분선</a:t>
            </a:r>
            <a:endParaRPr lang="ko-KR" altLang="en-US" dirty="0"/>
          </a:p>
          <a:p>
            <a:pPr lvl="1"/>
            <a:r>
              <a:rPr lang="ko-KR" altLang="en-US" dirty="0"/>
              <a:t>메뉴 항목을 그룹화하기 위하여 </a:t>
            </a:r>
            <a:r>
              <a:rPr lang="ko-KR" altLang="en-US" dirty="0" err="1"/>
              <a:t>구분선을</a:t>
            </a:r>
            <a:r>
              <a:rPr lang="ko-KR" altLang="en-US" dirty="0"/>
              <a:t> 사용</a:t>
            </a:r>
          </a:p>
          <a:p>
            <a:pPr lvl="1"/>
            <a:r>
              <a:rPr lang="ko-KR" altLang="en-US" dirty="0" smtClean="0"/>
              <a:t>메뉴 항목에 ‘</a:t>
            </a:r>
            <a:r>
              <a:rPr lang="en-US" altLang="ko-KR" dirty="0"/>
              <a:t>-’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ko-KR" altLang="en-US" dirty="0" smtClean="0"/>
              <a:t>일반적 메뉴항목은 </a:t>
            </a:r>
            <a:r>
              <a:rPr lang="en-US" altLang="ko-KR" dirty="0" smtClean="0"/>
              <a:t>ToolStripMenuItem </a:t>
            </a:r>
            <a:r>
              <a:rPr lang="ko-KR" altLang="en-US" dirty="0" smtClean="0"/>
              <a:t>클래스 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메뉴의 작성 </a:t>
            </a:r>
            <a:r>
              <a:rPr lang="en-US" altLang="ko-KR" dirty="0" smtClean="0"/>
              <a:t>[1/2]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572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cap="none" dirty="0" smtClean="0"/>
              <a:t>ToolStripMenuItem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21509" name="Rectangle 11"/>
          <p:cNvSpPr>
            <a:spLocks noChangeArrowheads="1"/>
          </p:cNvSpPr>
          <p:nvPr/>
        </p:nvSpPr>
        <p:spPr bwMode="auto">
          <a:xfrm>
            <a:off x="4648200" y="18288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120000"/>
              <a:buFont typeface="Wingdings" pitchFamily="2" charset="2"/>
              <a:buChar char="§"/>
            </a:pPr>
            <a:endParaRPr lang="ko-KR" altLang="ko-KR" sz="2000" b="1">
              <a:solidFill>
                <a:srgbClr val="0066B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72742"/>
              </p:ext>
            </p:extLst>
          </p:nvPr>
        </p:nvGraphicFramePr>
        <p:xfrm>
          <a:off x="179512" y="1053959"/>
          <a:ext cx="8784976" cy="2494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38783">
                  <a:extLst>
                    <a:ext uri="{9D8B030D-6E8A-4147-A177-3AD203B41FA5}">
                      <a16:colId xmlns:a16="http://schemas.microsoft.com/office/drawing/2014/main" val="2555618581"/>
                    </a:ext>
                  </a:extLst>
                </a:gridCol>
                <a:gridCol w="953505">
                  <a:extLst>
                    <a:ext uri="{9D8B030D-6E8A-4147-A177-3AD203B41FA5}">
                      <a16:colId xmlns:a16="http://schemas.microsoft.com/office/drawing/2014/main" val="361407423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184724886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98204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프로퍼티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3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noProof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ShortcutKeys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Keys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get/set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단축키 설정하거나 단축키로 설정 값을 가져옴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8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get/set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항목 캡션을 나타내는 값을 가져오거나 설정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5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Visible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get/set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항목 표시 여부 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8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Checked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get/set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항목이 문자 옆에 확인 표시가 나타나는지 여부를 설정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Enabled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get/set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항목의 활성화 여부를 설정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487128"/>
                  </a:ext>
                </a:extLst>
              </a:tr>
            </a:tbl>
          </a:graphicData>
        </a:graphic>
      </p:graphicFrame>
      <p:pic>
        <p:nvPicPr>
          <p:cNvPr id="7" name="_x146618552" descr="EMB0000225849c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43956"/>
            <a:ext cx="2160240" cy="22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146618952" descr="EMB0000225849c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83246"/>
            <a:ext cx="2130445" cy="217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2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폼에 메인 메뉴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44" y="1298218"/>
            <a:ext cx="1794812" cy="11521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4029" y="898188"/>
            <a:ext cx="393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600" b="1" dirty="0" smtClean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도구상자에서 </a:t>
            </a:r>
            <a:r>
              <a:rPr lang="en-US" altLang="ko-KR" sz="1600" b="1" dirty="0" err="1" smtClean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MenuStrip</a:t>
            </a:r>
            <a:r>
              <a:rPr lang="ko-KR" altLang="en-US" sz="1600" b="1" dirty="0" smtClean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폼에 추가</a:t>
            </a:r>
            <a:endParaRPr lang="ko-KR" altLang="en-US" sz="1600" b="1" dirty="0">
              <a:solidFill>
                <a:srgbClr val="CC66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/>
          <p:cNvCxnSpPr>
            <a:stCxn id="5" idx="3"/>
            <a:endCxn id="14" idx="1"/>
          </p:cNvCxnSpPr>
          <p:nvPr/>
        </p:nvCxnSpPr>
        <p:spPr>
          <a:xfrm>
            <a:off x="2289456" y="1874282"/>
            <a:ext cx="483956" cy="63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412" y="1292003"/>
            <a:ext cx="2288282" cy="2435385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773412" y="1438315"/>
            <a:ext cx="1514957" cy="311264"/>
          </a:xfrm>
          <a:prstGeom prst="round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111080" y="1945075"/>
            <a:ext cx="2515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메뉴항목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간편함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/>
          <p:cNvCxnSpPr>
            <a:stCxn id="17" idx="0"/>
            <a:endCxn id="16" idx="2"/>
          </p:cNvCxnSpPr>
          <p:nvPr/>
        </p:nvCxnSpPr>
        <p:spPr>
          <a:xfrm flipH="1" flipV="1">
            <a:off x="3530891" y="1749579"/>
            <a:ext cx="837905" cy="195496"/>
          </a:xfrm>
          <a:prstGeom prst="straightConnector1">
            <a:avLst/>
          </a:prstGeom>
          <a:ln>
            <a:solidFill>
              <a:srgbClr val="CC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83869" r="26286" b="523"/>
          <a:stretch/>
        </p:blipFill>
        <p:spPr>
          <a:xfrm>
            <a:off x="2803429" y="3193171"/>
            <a:ext cx="2307045" cy="44222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9512" y="3857044"/>
            <a:ext cx="2519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항목 컬렉션 편집기에서 메뉴 항목 입력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화살표 연결선 27"/>
          <p:cNvCxnSpPr>
            <a:stCxn id="26" idx="3"/>
            <a:endCxn id="20" idx="1"/>
          </p:cNvCxnSpPr>
          <p:nvPr/>
        </p:nvCxnSpPr>
        <p:spPr>
          <a:xfrm>
            <a:off x="2699314" y="4149432"/>
            <a:ext cx="158515" cy="1088707"/>
          </a:xfrm>
          <a:prstGeom prst="straightConnector1">
            <a:avLst/>
          </a:prstGeom>
          <a:ln>
            <a:solidFill>
              <a:srgbClr val="CC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2857829" y="3844178"/>
            <a:ext cx="4611737" cy="2787921"/>
            <a:chOff x="2857829" y="3844178"/>
            <a:chExt cx="4611737" cy="2787921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57829" y="3844178"/>
              <a:ext cx="4611737" cy="2787921"/>
            </a:xfrm>
            <a:prstGeom prst="rect">
              <a:avLst/>
            </a:prstGeom>
          </p:spPr>
        </p:pic>
        <p:sp>
          <p:nvSpPr>
            <p:cNvPr id="29" name="모서리가 둥근 직사각형 28"/>
            <p:cNvSpPr/>
            <p:nvPr/>
          </p:nvSpPr>
          <p:spPr>
            <a:xfrm>
              <a:off x="5364088" y="5373216"/>
              <a:ext cx="1368152" cy="144016"/>
            </a:xfrm>
            <a:prstGeom prst="roundRect">
              <a:avLst/>
            </a:prstGeom>
            <a:noFill/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폭발 1 30"/>
            <p:cNvSpPr/>
            <p:nvPr/>
          </p:nvSpPr>
          <p:spPr>
            <a:xfrm>
              <a:off x="3714900" y="4637896"/>
              <a:ext cx="1189390" cy="444285"/>
            </a:xfrm>
            <a:prstGeom prst="irregularSeal1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폭발 1 31"/>
            <p:cNvSpPr/>
            <p:nvPr/>
          </p:nvSpPr>
          <p:spPr>
            <a:xfrm>
              <a:off x="4489745" y="4059795"/>
              <a:ext cx="1189390" cy="444285"/>
            </a:xfrm>
            <a:prstGeom prst="irregularSeal1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825241" y="1287597"/>
            <a:ext cx="5440818" cy="4676775"/>
            <a:chOff x="3344912" y="1676864"/>
            <a:chExt cx="5440818" cy="4676775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4912" y="1676864"/>
              <a:ext cx="4914900" cy="4676775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4358043" y="2206858"/>
              <a:ext cx="4427687" cy="5847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Separator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삽입하려면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오른쪽 버튼 클릭하여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context menu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선택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19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1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메뉴의 작성 </a:t>
            </a:r>
            <a:r>
              <a:rPr lang="en-US" altLang="ko-KR" dirty="0" smtClean="0"/>
              <a:t>[2/2]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78292" name="Rectangle 468"/>
          <p:cNvSpPr>
            <a:spLocks noChangeArrowheads="1"/>
          </p:cNvSpPr>
          <p:nvPr/>
        </p:nvSpPr>
        <p:spPr bwMode="auto">
          <a:xfrm>
            <a:off x="0" y="6344722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93717"/>
              </p:ext>
            </p:extLst>
          </p:nvPr>
        </p:nvGraphicFramePr>
        <p:xfrm>
          <a:off x="246505" y="1124744"/>
          <a:ext cx="8429951" cy="53554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2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10.1 -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MainMenuApp.cs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095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메뉴 항목의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프로퍼티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정보를 참고하여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MainMenu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작성한다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414644"/>
              </p:ext>
            </p:extLst>
          </p:nvPr>
        </p:nvGraphicFramePr>
        <p:xfrm>
          <a:off x="395536" y="1856242"/>
          <a:ext cx="5007558" cy="4488480"/>
        </p:xfrm>
        <a:graphic>
          <a:graphicData uri="http://schemas.openxmlformats.org/drawingml/2006/table">
            <a:tbl>
              <a:tblPr/>
              <a:tblGrid>
                <a:gridCol w="11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175">
                <a:tc gridSpan="2"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 </a:t>
                      </a:r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Shortcut </a:t>
                      </a:r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233">
                <a:tc rowSpan="11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파일(&amp;F)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새 파일(&amp;N)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CtrlN(Control N)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열기(&amp;O)...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CtrlO(Control O)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닫기(&amp;C)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1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저장(&amp;S)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CtrlS(Control S)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다른 이름으로 저장(&amp;A)...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인쇄(&amp;P)...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CtrlP(Control P)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미리 보기(&amp;V)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종료(&amp;X)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4175">
                <a:tc row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편집(&amp;E)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잘라내기(&amp;T)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CtrlX(Control X)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4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복사(&amp;C)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CtrlC(Control C)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4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붙여넣기(&amp;P)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CtrlV(Control V)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4175">
                <a:tc row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도움말(&amp;H)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4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프로그램 정보(&amp;A)...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5553585" y="1697184"/>
            <a:ext cx="2972380" cy="3215831"/>
            <a:chOff x="5553585" y="1697184"/>
            <a:chExt cx="2972380" cy="3215831"/>
          </a:xfrm>
        </p:grpSpPr>
        <p:grpSp>
          <p:nvGrpSpPr>
            <p:cNvPr id="10" name="그룹 9"/>
            <p:cNvGrpSpPr/>
            <p:nvPr/>
          </p:nvGrpSpPr>
          <p:grpSpPr>
            <a:xfrm>
              <a:off x="5553585" y="1988840"/>
              <a:ext cx="2972380" cy="2924175"/>
              <a:chOff x="5553585" y="1988840"/>
              <a:chExt cx="2972380" cy="2924175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53585" y="1988840"/>
                <a:ext cx="2933700" cy="2924175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0855" y="3356655"/>
                <a:ext cx="2515110" cy="1140391"/>
              </a:xfrm>
              <a:prstGeom prst="rect">
                <a:avLst/>
              </a:prstGeom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5940152" y="2492896"/>
                <a:ext cx="720080" cy="216024"/>
              </a:xfrm>
              <a:prstGeom prst="rect">
                <a:avLst/>
              </a:prstGeom>
              <a:noFill/>
              <a:ln>
                <a:solidFill>
                  <a:srgbClr val="CC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6010855" y="3356655"/>
                <a:ext cx="2515110" cy="1224473"/>
              </a:xfrm>
              <a:prstGeom prst="roundRect">
                <a:avLst>
                  <a:gd name="adj" fmla="val 9199"/>
                </a:avLst>
              </a:prstGeom>
              <a:noFill/>
              <a:ln>
                <a:solidFill>
                  <a:srgbClr val="CC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화살표 연결선 7"/>
              <p:cNvCxnSpPr>
                <a:stCxn id="4" idx="2"/>
                <a:endCxn id="3" idx="0"/>
              </p:cNvCxnSpPr>
              <p:nvPr/>
            </p:nvCxnSpPr>
            <p:spPr>
              <a:xfrm>
                <a:off x="6300192" y="2708920"/>
                <a:ext cx="968218" cy="647735"/>
              </a:xfrm>
              <a:prstGeom prst="straightConnector1">
                <a:avLst/>
              </a:prstGeom>
              <a:ln>
                <a:solidFill>
                  <a:srgbClr val="CC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5757051" y="1697184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단축키 설정</a:t>
              </a:r>
              <a:endParaRPr lang="ko-KR" altLang="en-US" sz="1600" b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185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메뉴 </a:t>
            </a:r>
            <a:r>
              <a:rPr lang="ko-KR" altLang="en-US" dirty="0" smtClean="0"/>
              <a:t>항목을 클릭하면 발생하는 이벤트</a:t>
            </a:r>
          </a:p>
          <a:p>
            <a:pPr lvl="1"/>
            <a:r>
              <a:rPr lang="en-US" altLang="ko-KR" dirty="0" smtClean="0"/>
              <a:t>Click</a:t>
            </a:r>
          </a:p>
          <a:p>
            <a:pPr lvl="2"/>
            <a:r>
              <a:rPr lang="ko-KR" altLang="en-US" dirty="0" smtClean="0"/>
              <a:t>메뉴 항목을 클릭했을 때 발생</a:t>
            </a:r>
          </a:p>
          <a:p>
            <a:pPr lvl="2"/>
            <a:r>
              <a:rPr lang="ko-KR" altLang="en-US" dirty="0" smtClean="0"/>
              <a:t>메뉴와 관련된 이벤트 중에서 가장 많이 사용하는 이벤트</a:t>
            </a:r>
            <a:endParaRPr lang="en-US" altLang="ko-KR" dirty="0" smtClean="0"/>
          </a:p>
          <a:p>
            <a:r>
              <a:rPr lang="ko-KR" altLang="en-US" dirty="0" smtClean="0"/>
              <a:t>메뉴 </a:t>
            </a:r>
            <a:r>
              <a:rPr lang="ko-KR" altLang="en-US" dirty="0"/>
              <a:t>항목과 관련된 </a:t>
            </a:r>
            <a:r>
              <a:rPr lang="en-US" altLang="ko-KR" dirty="0"/>
              <a:t>Form </a:t>
            </a:r>
            <a:r>
              <a:rPr lang="ko-KR" altLang="en-US" dirty="0"/>
              <a:t>객체의 이벤트</a:t>
            </a:r>
          </a:p>
          <a:p>
            <a:pPr lvl="1"/>
            <a:r>
              <a:rPr lang="en-US" altLang="ko-KR" dirty="0" err="1"/>
              <a:t>MenuStart</a:t>
            </a:r>
            <a:endParaRPr lang="en-US" altLang="ko-KR" dirty="0"/>
          </a:p>
          <a:p>
            <a:pPr lvl="2"/>
            <a:r>
              <a:rPr lang="ko-KR" altLang="en-US" dirty="0"/>
              <a:t>메뉴가 처음으로 입력 포커스를 얻을 때 발생</a:t>
            </a:r>
          </a:p>
          <a:p>
            <a:pPr lvl="2"/>
            <a:r>
              <a:rPr lang="ko-KR" altLang="en-US" dirty="0"/>
              <a:t>폼의 사용자 인터페이스를 관리하기 위해서 사용</a:t>
            </a:r>
          </a:p>
          <a:p>
            <a:pPr lvl="1"/>
            <a:r>
              <a:rPr lang="en-US" altLang="ko-KR" dirty="0" err="1"/>
              <a:t>MenuComplete</a:t>
            </a:r>
            <a:endParaRPr lang="en-US" altLang="ko-KR" dirty="0"/>
          </a:p>
          <a:p>
            <a:pPr lvl="2"/>
            <a:r>
              <a:rPr lang="ko-KR" altLang="en-US" dirty="0"/>
              <a:t>메뉴가 입력 포커스를 잃을 때 발생</a:t>
            </a:r>
          </a:p>
          <a:p>
            <a:pPr lvl="2"/>
            <a:r>
              <a:rPr lang="ko-KR" altLang="en-US" dirty="0"/>
              <a:t>메뉴가 사라지는 순간을 확인하기 위해서 사용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항목의 이벤트 </a:t>
            </a:r>
            <a:r>
              <a:rPr lang="en-US" altLang="ko-KR" dirty="0" smtClean="0"/>
              <a:t>[</a:t>
            </a:r>
            <a:r>
              <a:rPr lang="en-US" altLang="ko-KR" dirty="0" smtClean="0"/>
              <a:t>1/3]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487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제목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항목의 이벤트 </a:t>
            </a:r>
            <a:r>
              <a:rPr lang="en-US" altLang="ko-KR" dirty="0" smtClean="0"/>
              <a:t>[2/3]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5592"/>
              </p:ext>
            </p:extLst>
          </p:nvPr>
        </p:nvGraphicFramePr>
        <p:xfrm>
          <a:off x="206268" y="1052736"/>
          <a:ext cx="8686212" cy="55446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86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10.2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MenuClickApp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9843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23161"/>
              </p:ext>
            </p:extLst>
          </p:nvPr>
        </p:nvGraphicFramePr>
        <p:xfrm>
          <a:off x="3244917" y="2427416"/>
          <a:ext cx="5215515" cy="1649655"/>
        </p:xfrm>
        <a:graphic>
          <a:graphicData uri="http://schemas.openxmlformats.org/drawingml/2006/table">
            <a:tbl>
              <a:tblPr/>
              <a:tblGrid>
                <a:gridCol w="2401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31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31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MenuClickApp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31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Clear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931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button2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Exit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931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ListBox : listBox1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036296"/>
              </p:ext>
            </p:extLst>
          </p:nvPr>
        </p:nvGraphicFramePr>
        <p:xfrm>
          <a:off x="3267295" y="4293095"/>
          <a:ext cx="5170757" cy="1944216"/>
        </p:xfrm>
        <a:graphic>
          <a:graphicData uri="http://schemas.openxmlformats.org/drawingml/2006/table">
            <a:tbl>
              <a:tblPr/>
              <a:tblGrid>
                <a:gridCol w="2218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button2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button2_Click()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MenuItem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: </a:t>
                      </a:r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mnuFileNew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mnuFileNew_Click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()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MenuItem : mnuFileOpen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mnuFileOpen_Click()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…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28728"/>
              </p:ext>
            </p:extLst>
          </p:nvPr>
        </p:nvGraphicFramePr>
        <p:xfrm>
          <a:off x="3244918" y="1581093"/>
          <a:ext cx="5215514" cy="609600"/>
        </p:xfrm>
        <a:graphic>
          <a:graphicData uri="http://schemas.openxmlformats.org/drawingml/2006/table">
            <a:tbl>
              <a:tblPr/>
              <a:tblGrid>
                <a:gridCol w="2401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4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컴포넌트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MenuStrip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menuStrip1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96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17015"/>
            <a:ext cx="2115870" cy="2280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053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5862</TotalTime>
  <Words>2425</Words>
  <Application>Microsoft Office PowerPoint</Application>
  <PresentationFormat>화면 슬라이드 쇼(4:3)</PresentationFormat>
  <Paragraphs>806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HY얕은샘물M</vt:lpstr>
      <vt:lpstr>굴림</vt:lpstr>
      <vt:lpstr>나눔고딕 ExtraBold</vt:lpstr>
      <vt:lpstr>맑은 고딕</vt:lpstr>
      <vt:lpstr>한컴돋움</vt:lpstr>
      <vt:lpstr>Arial</vt:lpstr>
      <vt:lpstr>Times New Roman</vt:lpstr>
      <vt:lpstr>Tw Cen MT</vt:lpstr>
      <vt:lpstr>Wingdings</vt:lpstr>
      <vt:lpstr>Wingdings 3</vt:lpstr>
      <vt:lpstr>전체</vt:lpstr>
      <vt:lpstr>C# _고급폼</vt:lpstr>
      <vt:lpstr>메뉴 다루기 [1/2]</vt:lpstr>
      <vt:lpstr>메뉴 다루기 [2/2]</vt:lpstr>
      <vt:lpstr>메인 메뉴의 작성 [1/2]</vt:lpstr>
      <vt:lpstr>ToolStripMenuItem 프로퍼티  </vt:lpstr>
      <vt:lpstr>폼에 메인 메뉴 추가</vt:lpstr>
      <vt:lpstr>메인 메뉴의 작성 [2/2]</vt:lpstr>
      <vt:lpstr>메뉴 항목의 이벤트 [1/3]</vt:lpstr>
      <vt:lpstr>메뉴 항목의 이벤트 [2/3]</vt:lpstr>
      <vt:lpstr>메뉴 항목의 이벤트 [3/3]</vt:lpstr>
      <vt:lpstr>상황 메뉴(Context Menu)</vt:lpstr>
      <vt:lpstr>PowerPoint 프레젠테이션</vt:lpstr>
      <vt:lpstr>마우스 다루기</vt:lpstr>
      <vt:lpstr>마우스 이동 이벤트</vt:lpstr>
      <vt:lpstr>마우스 이동 이벤트 처리기</vt:lpstr>
      <vt:lpstr>MouseEventArgs 클래스의 프로퍼티</vt:lpstr>
      <vt:lpstr>MouseWheel 이벤트 발생 예 [1/2]</vt:lpstr>
      <vt:lpstr>MouseWheel 이벤트 발생 예 [2/2]</vt:lpstr>
      <vt:lpstr>마우스 이동 예제 [1/2]</vt:lpstr>
      <vt:lpstr>마우스 이동 예제 [2/2]</vt:lpstr>
      <vt:lpstr>마우스 선택 이벤트</vt:lpstr>
      <vt:lpstr>마우스 이벤트의 발생 순서 [1/3]</vt:lpstr>
      <vt:lpstr>마우스 이벤트의 발생 순서 [2/3]</vt:lpstr>
      <vt:lpstr>마우스 이벤트의 발생 순서 [3/3]</vt:lpstr>
      <vt:lpstr>키보드 다루기</vt:lpstr>
      <vt:lpstr>입력 포커스 [1/7]</vt:lpstr>
      <vt:lpstr>입력 포커스 [2/7]</vt:lpstr>
      <vt:lpstr>입력 포커스 [3/7]</vt:lpstr>
      <vt:lpstr>입력 포커스 [4/7]</vt:lpstr>
      <vt:lpstr>입력 포커스 [5/7]</vt:lpstr>
      <vt:lpstr>입력 포커스 [6/7]</vt:lpstr>
      <vt:lpstr>입력 포커스 [7/7]</vt:lpstr>
      <vt:lpstr>Keys 열거형</vt:lpstr>
      <vt:lpstr>키보드 이벤트</vt:lpstr>
      <vt:lpstr>키보드 이벤트 처리하기 [1/4]</vt:lpstr>
      <vt:lpstr>키보드 이벤트 처리하기 [2/4]</vt:lpstr>
      <vt:lpstr>키보드 이벤트 처리하기 [3/4]</vt:lpstr>
      <vt:lpstr>키보드 이벤트 처리하기 [4/4]</vt:lpstr>
    </vt:vector>
  </TitlesOfParts>
  <Company>pllab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1장 C#의 개요</dc:title>
  <dc:creator>동국대학교 프로그래밍 언어 연구실</dc:creator>
  <cp:lastModifiedBy>hallym</cp:lastModifiedBy>
  <cp:revision>714</cp:revision>
  <dcterms:created xsi:type="dcterms:W3CDTF">2005-08-05T04:54:18Z</dcterms:created>
  <dcterms:modified xsi:type="dcterms:W3CDTF">2019-05-17T06:56:34Z</dcterms:modified>
</cp:coreProperties>
</file>