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7" r:id="rId3"/>
    <p:sldId id="308" r:id="rId4"/>
    <p:sldId id="312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49" r:id="rId16"/>
    <p:sldId id="350" r:id="rId17"/>
    <p:sldId id="351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6600"/>
    <a:srgbClr val="0000FF"/>
    <a:srgbClr val="996633"/>
    <a:srgbClr val="6699FF"/>
    <a:srgbClr val="3333CC"/>
    <a:srgbClr val="006600"/>
    <a:srgbClr val="1482AC"/>
    <a:srgbClr val="00C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52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B67A3ABF-8FC4-4982-BD09-EBC3F945044E}" type="datetime1">
              <a:rPr lang="ko-KR" altLang="en-US" smtClean="0"/>
              <a:t>2019-05-31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D802D927-CCFD-42A4-BCFC-F2717299B68F}" type="datetime1">
              <a:rPr lang="ko-KR" altLang="en-US" smtClean="0"/>
              <a:t>2019-05-31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A69947-DEB8-4551-83A8-4215D2EF43D5}" type="datetime1">
              <a:rPr lang="ko-KR" altLang="en-US" smtClean="0"/>
              <a:t>2019-05-31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97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03C8F78-2946-49C3-AADB-67226F492DC8}" type="datetime1">
              <a:rPr lang="ko-KR" altLang="en-US" smtClean="0"/>
              <a:t>2019-05-31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59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5EBE2A-424C-48DB-A1BA-7A20A20E6BBB}" type="datetime1">
              <a:rPr lang="ko-KR" altLang="en-US" smtClean="0"/>
              <a:t>2019-05-31</a:t>
            </a:fld>
            <a:endParaRPr lang="en-US" altLang="ko-KR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http://plac.dongguk.ac.kr</a:t>
            </a: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5158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197610-0150-496C-8AAB-BE64B7F73542}" type="datetime1">
              <a:rPr lang="ko-KR" altLang="en-US" smtClean="0"/>
              <a:t>2019-05-31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6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20F26D9-D7CD-43DF-A4B6-2549D4168989}" type="datetime1">
              <a:rPr lang="ko-KR" altLang="en-US" smtClean="0"/>
              <a:t>2019-05-31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00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26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60432" y="6480210"/>
            <a:ext cx="576064" cy="308452"/>
          </a:xfrm>
          <a:noFill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63734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C# _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고급컨트롤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67156"/>
              </p:ext>
            </p:extLst>
          </p:nvPr>
        </p:nvGraphicFramePr>
        <p:xfrm>
          <a:off x="341520" y="980728"/>
          <a:ext cx="8118912" cy="56166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1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11.1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ListViewApp.cs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13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97369"/>
              </p:ext>
            </p:extLst>
          </p:nvPr>
        </p:nvGraphicFramePr>
        <p:xfrm>
          <a:off x="2917216" y="1725136"/>
          <a:ext cx="5369730" cy="1828800"/>
        </p:xfrm>
        <a:graphic>
          <a:graphicData uri="http://schemas.openxmlformats.org/drawingml/2006/table">
            <a:tbl>
              <a:tblPr/>
              <a:tblGrid>
                <a:gridCol w="163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598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5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ImageList : </a:t>
                      </a:r>
                    </a:p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imageList1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Images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South Korea.png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USA.png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Italy.png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Canada.png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France.png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 항목의 선택 </a:t>
            </a:r>
            <a:r>
              <a:rPr lang="en-US" altLang="ko-KR" smtClean="0"/>
              <a:t>[2/6]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5669"/>
            <a:ext cx="2667096" cy="216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7191"/>
              </p:ext>
            </p:extLst>
          </p:nvPr>
        </p:nvGraphicFramePr>
        <p:xfrm>
          <a:off x="515006" y="4298344"/>
          <a:ext cx="7771940" cy="1920240"/>
        </p:xfrm>
        <a:graphic>
          <a:graphicData uri="http://schemas.openxmlformats.org/drawingml/2006/table">
            <a:tbl>
              <a:tblPr/>
              <a:tblGrid>
                <a:gridCol w="265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radioButton1_CheckedChanged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radioButton2_CheckedChanged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radioButton3_CheckedChanged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radioButton4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radioButton4_CheckedChanged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radioButton5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radioButton5_CheckedChanged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59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 : listView1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 항목의 선택 </a:t>
            </a:r>
            <a:r>
              <a:rPr lang="en-US" altLang="ko-KR" smtClean="0"/>
              <a:t>[3/6]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05193"/>
              </p:ext>
            </p:extLst>
          </p:nvPr>
        </p:nvGraphicFramePr>
        <p:xfrm>
          <a:off x="611560" y="1070374"/>
          <a:ext cx="7560840" cy="5029200"/>
        </p:xfrm>
        <a:graphic>
          <a:graphicData uri="http://schemas.openxmlformats.org/drawingml/2006/table">
            <a:tbl>
              <a:tblPr/>
              <a:tblGrid>
                <a:gridCol w="326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ListViewApp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LargeIcon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8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Checked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SmallIcon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radioButton4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Details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RadioButton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radioButton5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Details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 : listView1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Columns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columnHeader1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columnHeader2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LargeImageList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imageList1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166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SmallImageList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imageList1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ColumnHeader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columnHeader1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국가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ColumnHeader</a:t>
                      </a: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columnHeader2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국가번호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41970"/>
              </p:ext>
            </p:extLst>
          </p:nvPr>
        </p:nvGraphicFramePr>
        <p:xfrm>
          <a:off x="281874" y="980728"/>
          <a:ext cx="8538598" cy="54726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3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60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listView1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의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Items </a:t>
                      </a: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프로퍼티</a:t>
                      </a:r>
                      <a:endParaRPr lang="en-US" altLang="ko-KR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2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18951"/>
              </p:ext>
            </p:extLst>
          </p:nvPr>
        </p:nvGraphicFramePr>
        <p:xfrm>
          <a:off x="490309" y="1556792"/>
          <a:ext cx="7754100" cy="3688080"/>
        </p:xfrm>
        <a:graphic>
          <a:graphicData uri="http://schemas.openxmlformats.org/drawingml/2006/table">
            <a:tbl>
              <a:tblPr/>
              <a:tblGrid>
                <a:gridCol w="16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SubItems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ListViewSubItem0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82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ListViewItem1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SubItems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ListViewSubItem0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ListViewItem2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SubItems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ListViewSubItem0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39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ListViewItem3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166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SubItems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ListViewSubItem0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59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ListViewItem4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ImageIndex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SubItems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ListViewSubItem0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33</a:t>
                      </a:r>
                      <a:endParaRPr kumimoji="0" lang="ko-KR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 항목의 선택 </a:t>
            </a:r>
            <a:r>
              <a:rPr lang="en-US" altLang="ko-KR" smtClean="0"/>
              <a:t>[4/6]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 항목의 선택 </a:t>
            </a:r>
            <a:r>
              <a:rPr lang="en-US" altLang="ko-KR" smtClean="0"/>
              <a:t>[5/6]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7061"/>
              </p:ext>
            </p:extLst>
          </p:nvPr>
        </p:nvGraphicFramePr>
        <p:xfrm>
          <a:off x="166869" y="873716"/>
          <a:ext cx="8856984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radioButton1_CheckedChanged(object sender,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 (radioButton1.Checked)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</a:t>
                      </a:r>
                      <a:r>
                        <a:rPr lang="ko-KR" altLang="en-US" sz="2000" b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뷰의 항목을 큰 아이콘 형태로 보여 줌</a:t>
                      </a:r>
                      <a:endParaRPr lang="en-US" altLang="ko-KR" sz="2000" b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listView1.View =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View.LargeIcon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private void radioButton2_CheckedChanged(object sender,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  if (radioButton2.Checked)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//</a:t>
                      </a:r>
                      <a:r>
                        <a:rPr lang="ko-KR" altLang="en-US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뷰의 항목을 작은 아이콘 형태로 보여 줌</a:t>
                      </a:r>
                      <a:endParaRPr lang="en-US" altLang="ko-KR" sz="2000" b="0" kern="12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      listView1.View =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View.SmallIcon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}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private void radioButton3_CheckedChanged(object sender,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  if (radioButton3.Checked)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// </a:t>
                      </a:r>
                      <a:r>
                        <a:rPr lang="ko-KR" altLang="en-US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뷰의 항목을 간단한 리스트 형태로 보여 줌</a:t>
                      </a:r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2000" b="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      listView1.View =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View.List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 </a:t>
                      </a:r>
                      <a:endParaRPr lang="en-US" altLang="ko-KR" sz="2000" b="0" kern="12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 </a:t>
                      </a:r>
                    </a:p>
                    <a:p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radioButton4_CheckedChanged(object sender,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  if (radioButton4.Checked)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// </a:t>
                      </a:r>
                      <a:r>
                        <a:rPr lang="ko-KR" altLang="en-US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뷰의 항목을 자세한 리스트 형태로 보여 줌</a:t>
                      </a:r>
                      <a:r>
                        <a:rPr lang="en-US" altLang="ko-KR" sz="20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      listView1.View = </a:t>
                      </a:r>
                      <a:r>
                        <a:rPr lang="en-US" altLang="ko-KR" sz="20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View.Details</a:t>
                      </a:r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 </a:t>
                      </a:r>
                    </a:p>
                    <a:p>
                      <a:r>
                        <a:rPr lang="en-US" altLang="ko-KR" sz="20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 </a:t>
                      </a:r>
                      <a:endParaRPr lang="en-US" altLang="ko-KR" sz="2000" b="0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뷰 항목의 선택 </a:t>
            </a:r>
            <a:r>
              <a:rPr lang="en-US" altLang="ko-KR" dirty="0" smtClean="0"/>
              <a:t>[6/6]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01588"/>
              </p:ext>
            </p:extLst>
          </p:nvPr>
        </p:nvGraphicFramePr>
        <p:xfrm>
          <a:off x="179512" y="980729"/>
          <a:ext cx="8784976" cy="58079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6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radioButton5_CheckedChanged(object sender, </a:t>
                      </a:r>
                      <a:r>
                        <a:rPr lang="en-US" altLang="ko-KR" sz="18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   </a:t>
                      </a:r>
                      <a:r>
                        <a:rPr lang="en-US" altLang="ko-KR" sz="1800" b="0" kern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(radioButton5.Checked)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뷰의 항목을 타일 형태로 보여준다</a:t>
                      </a:r>
                      <a:r>
                        <a:rPr lang="en-US" altLang="ko-KR" sz="18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800" b="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kern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listView1.View = </a:t>
                      </a:r>
                      <a:r>
                        <a:rPr lang="en-US" altLang="ko-KR" sz="1800" b="0" kern="120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View.Tile</a:t>
                      </a:r>
                      <a:r>
                        <a:rPr lang="en-US" altLang="ko-KR" sz="1800" b="0" kern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ko-KR" altLang="en-US" sz="1800" b="0" kern="120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en-US" altLang="ko-KR" sz="1800" b="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private void listView1_Click(object sender, </a:t>
                      </a:r>
                      <a:r>
                        <a:rPr lang="en-US" altLang="ko-KR" sz="18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ListViewItem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item in listView1.SelectedItems){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ListViewItem.ListViewSubItemCollection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subItem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item.SubItems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항목에 대한 부 항목을 얻기 위해 </a:t>
                      </a:r>
                      <a:r>
                        <a:rPr lang="en-US" altLang="ko-KR" sz="1800" b="0" kern="1200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SubItems</a:t>
                      </a:r>
                      <a:r>
                        <a:rPr lang="en-US" altLang="ko-KR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프로퍼티를</a:t>
                      </a:r>
                      <a:r>
                        <a:rPr lang="ko-KR" altLang="en-US" sz="1800" b="0" kern="12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label1.Text =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subItem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[0].Text + "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국가번호는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subItem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[1].Text + "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191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라디오 버튼 중 하나를 선택한다</a:t>
                      </a:r>
                      <a:r>
                        <a:rPr lang="en-US" altLang="ko-KR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r>
                        <a:rPr lang="en-US" altLang="ko-KR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② </a:t>
                      </a:r>
                      <a:r>
                        <a:rPr lang="ko-KR" altLang="en-US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ko-KR" altLang="en-US" sz="1200" b="0" dirty="0" err="1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</a:t>
                      </a:r>
                      <a:r>
                        <a:rPr lang="ko-KR" altLang="en-US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항목을 선택한다</a:t>
                      </a:r>
                      <a:r>
                        <a:rPr lang="en-US" altLang="ko-KR" sz="1200" b="0" dirty="0" smtClean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C:\Users\yich\Google 드라이브\Work\교재\C# 입문, 개정판\2판, 시험판\1.원고\Images\cs11\Ex11_01_Result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26" y="4789612"/>
            <a:ext cx="1595829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ich\Google 드라이브\Work\교재\C# 입문, 개정판\2판, 시험판\1.원고\Images\cs11\Ex11_01_Result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89612"/>
            <a:ext cx="1595829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리스트 뷰에 자료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뷰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9" y="1326159"/>
            <a:ext cx="1506593" cy="12250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66" y="1326159"/>
            <a:ext cx="1506592" cy="1225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3198" y="1576113"/>
            <a:ext cx="5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박스에 입력한 데이터를 리스트 뷰에 추가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9" y="2612173"/>
            <a:ext cx="1506593" cy="12250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578" y="2612173"/>
            <a:ext cx="1506592" cy="12250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3928" y="288994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뷰에서 선택한 아이템을 목록에서 제거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99" y="3912263"/>
            <a:ext cx="1530982" cy="12449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1578" y="3918815"/>
            <a:ext cx="1522924" cy="12383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8305" y="4211562"/>
            <a:ext cx="465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삽입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박스에 입력한 데이터를 리스트 뷰에서 선택한 아이템에 삽입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99" y="5297025"/>
            <a:ext cx="1515013" cy="12319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1579" y="5297025"/>
            <a:ext cx="1506592" cy="12250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3198" y="5559468"/>
            <a:ext cx="5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항목선택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뷰에서 선택한 아이템을 텍스트 박스로 출력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84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017812"/>
            <a:ext cx="8496944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private void button1_Click(object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</a:t>
            </a:r>
            <a:r>
              <a:rPr lang="en-US" altLang="ko-KR" sz="1600" dirty="0" smtClean="0"/>
              <a:t>){  </a:t>
            </a:r>
            <a:r>
              <a:rPr lang="en-US" altLang="ko-KR" sz="1600" dirty="0">
                <a:solidFill>
                  <a:srgbClr val="009900"/>
                </a:solidFill>
              </a:rPr>
              <a:t>//</a:t>
            </a:r>
            <a:r>
              <a:rPr lang="ko-KR" altLang="en-US" sz="1600" dirty="0">
                <a:solidFill>
                  <a:srgbClr val="009900"/>
                </a:solidFill>
              </a:rPr>
              <a:t>입력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            string </a:t>
            </a:r>
            <a:r>
              <a:rPr lang="en-US" altLang="ko-KR" sz="1600" dirty="0"/>
              <a:t>name = textBox1.Text;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string age = textBox2.Text;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string address = textBox3.Text;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7030A0"/>
                </a:solidFill>
              </a:rPr>
              <a:t>listView1.Items.Add(new </a:t>
            </a:r>
            <a:r>
              <a:rPr lang="en-US" altLang="ko-KR" sz="1600" b="1" dirty="0" err="1">
                <a:solidFill>
                  <a:srgbClr val="7030A0"/>
                </a:solidFill>
              </a:rPr>
              <a:t>ListViewItem</a:t>
            </a:r>
            <a:r>
              <a:rPr lang="en-US" altLang="ko-KR" sz="1600" b="1" dirty="0">
                <a:solidFill>
                  <a:srgbClr val="7030A0"/>
                </a:solidFill>
              </a:rPr>
              <a:t>(new string[] { name, age, address }));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void button3_Click(object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</a:t>
            </a:r>
            <a:r>
              <a:rPr lang="en-US" altLang="ko-KR" sz="1600" dirty="0" smtClean="0"/>
              <a:t>){ </a:t>
            </a:r>
            <a:r>
              <a:rPr lang="en-US" altLang="ko-KR" sz="1600" dirty="0">
                <a:solidFill>
                  <a:srgbClr val="009900"/>
                </a:solidFill>
              </a:rPr>
              <a:t>//</a:t>
            </a:r>
            <a:r>
              <a:rPr lang="ko-KR" altLang="en-US" sz="1600" dirty="0">
                <a:solidFill>
                  <a:srgbClr val="009900"/>
                </a:solidFill>
              </a:rPr>
              <a:t>삭제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smtClean="0"/>
              <a:t>    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ListViewItem</a:t>
            </a:r>
            <a:r>
              <a:rPr lang="en-US" altLang="ko-KR" sz="1600" dirty="0"/>
              <a:t> item in listView1.SelectedItems)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</a:t>
            </a:r>
            <a:r>
              <a:rPr lang="en-US" altLang="ko-KR" sz="1600" b="1" dirty="0">
                <a:solidFill>
                  <a:srgbClr val="7030A0"/>
                </a:solidFill>
              </a:rPr>
              <a:t>listView1.Items.Remove(item);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void button2_Click(object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</a:t>
            </a:r>
            <a:r>
              <a:rPr lang="en-US" altLang="ko-KR" sz="1600" dirty="0" smtClean="0"/>
              <a:t>){ </a:t>
            </a:r>
            <a:r>
              <a:rPr lang="en-US" altLang="ko-KR" sz="1600" dirty="0">
                <a:solidFill>
                  <a:srgbClr val="009900"/>
                </a:solidFill>
              </a:rPr>
              <a:t>//</a:t>
            </a:r>
            <a:r>
              <a:rPr lang="ko-KR" altLang="en-US" sz="1600" dirty="0">
                <a:solidFill>
                  <a:srgbClr val="009900"/>
                </a:solidFill>
              </a:rPr>
              <a:t>수정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foreach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ListViewItem</a:t>
            </a:r>
            <a:r>
              <a:rPr lang="en-US" altLang="ko-KR" sz="1600" dirty="0"/>
              <a:t> item in listView1.SelectedItems</a:t>
            </a:r>
            <a:r>
              <a:rPr lang="en-US" altLang="ko-KR" sz="1600" dirty="0" smtClean="0"/>
              <a:t>){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b="1" dirty="0" err="1">
                <a:solidFill>
                  <a:srgbClr val="7030A0"/>
                </a:solidFill>
              </a:rPr>
              <a:t>ListViewItem.ListViewSubItemCollection</a:t>
            </a:r>
            <a:r>
              <a:rPr lang="en-US" altLang="ko-KR" sz="1600" b="1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 err="1">
                <a:solidFill>
                  <a:srgbClr val="7030A0"/>
                </a:solidFill>
              </a:rPr>
              <a:t>subItem</a:t>
            </a:r>
            <a:r>
              <a:rPr lang="en-US" altLang="ko-KR" sz="1600" b="1" dirty="0">
                <a:solidFill>
                  <a:srgbClr val="7030A0"/>
                </a:solidFill>
              </a:rPr>
              <a:t> = </a:t>
            </a:r>
            <a:r>
              <a:rPr lang="en-US" altLang="ko-KR" sz="1600" b="1" dirty="0" err="1">
                <a:solidFill>
                  <a:srgbClr val="7030A0"/>
                </a:solidFill>
              </a:rPr>
              <a:t>item.SubItems</a:t>
            </a:r>
            <a:r>
              <a:rPr lang="en-US" altLang="ko-KR" sz="16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[0].Text = textBox1.Text;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[1].Text= textBox2.Text;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[2].Text = textBox3.Text;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뷰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54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09315" y="863586"/>
            <a:ext cx="8640960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void button4_Click(object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</a:t>
            </a:r>
            <a:r>
              <a:rPr lang="en-US" altLang="ko-KR" sz="1600" dirty="0" smtClean="0"/>
              <a:t>){  </a:t>
            </a:r>
            <a:r>
              <a:rPr lang="en-US" altLang="ko-KR" sz="1600" dirty="0">
                <a:solidFill>
                  <a:srgbClr val="009900"/>
                </a:solidFill>
              </a:rPr>
              <a:t>//</a:t>
            </a:r>
            <a:r>
              <a:rPr lang="ko-KR" altLang="en-US" sz="1600" dirty="0">
                <a:solidFill>
                  <a:srgbClr val="009900"/>
                </a:solidFill>
              </a:rPr>
              <a:t>삽입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            string </a:t>
            </a:r>
            <a:r>
              <a:rPr lang="en-US" altLang="ko-KR" sz="1600" dirty="0"/>
              <a:t>name = textBox1.Text;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string age = textBox2.Text;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string address = textBox3.Text;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            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ListViewItem</a:t>
            </a:r>
            <a:r>
              <a:rPr lang="en-US" altLang="ko-KR" sz="1600" dirty="0"/>
              <a:t> item in listView1.SelectedItems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 = </a:t>
            </a:r>
            <a:r>
              <a:rPr lang="en-US" altLang="ko-KR" sz="1600" dirty="0" err="1"/>
              <a:t>item.Index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400" b="1" dirty="0">
                <a:solidFill>
                  <a:srgbClr val="7030A0"/>
                </a:solidFill>
              </a:rPr>
              <a:t>listView1.Items.Insert(index, new </a:t>
            </a:r>
            <a:r>
              <a:rPr lang="en-US" altLang="ko-KR" sz="1400" b="1" dirty="0" err="1">
                <a:solidFill>
                  <a:srgbClr val="7030A0"/>
                </a:solidFill>
              </a:rPr>
              <a:t>ListViewItem</a:t>
            </a:r>
            <a:r>
              <a:rPr lang="en-US" altLang="ko-KR" sz="1400" b="1" dirty="0">
                <a:solidFill>
                  <a:srgbClr val="7030A0"/>
                </a:solidFill>
              </a:rPr>
              <a:t>(new string[] { name, age, address }));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        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void button5_Click(object sender, </a:t>
            </a:r>
            <a:r>
              <a:rPr lang="en-US" altLang="ko-KR" sz="1600" dirty="0" err="1"/>
              <a:t>EventArgs</a:t>
            </a:r>
            <a:r>
              <a:rPr lang="en-US" altLang="ko-KR" sz="1600" dirty="0"/>
              <a:t> e</a:t>
            </a:r>
            <a:r>
              <a:rPr lang="en-US" altLang="ko-KR" sz="1600" dirty="0" smtClean="0"/>
              <a:t>){ </a:t>
            </a:r>
            <a:r>
              <a:rPr lang="en-US" altLang="ko-KR" sz="1600" dirty="0">
                <a:solidFill>
                  <a:srgbClr val="009900"/>
                </a:solidFill>
              </a:rPr>
              <a:t>//</a:t>
            </a:r>
            <a:r>
              <a:rPr lang="ko-KR" altLang="en-US" sz="1600" dirty="0">
                <a:solidFill>
                  <a:srgbClr val="009900"/>
                </a:solidFill>
              </a:rPr>
              <a:t>항목 선택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ListViewItem</a:t>
            </a:r>
            <a:r>
              <a:rPr lang="en-US" altLang="ko-KR" sz="1600" dirty="0"/>
              <a:t> item in listView1.SelectedItems</a:t>
            </a:r>
            <a:r>
              <a:rPr lang="en-US" altLang="ko-KR" sz="1600" dirty="0" smtClean="0"/>
              <a:t>){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ListViewItem.ListViewSubItemCollection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item.SubItems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textBox1.Text =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[0].Text;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textBox2.Text =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[1].Text;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    textBox3.Text = </a:t>
            </a:r>
            <a:r>
              <a:rPr lang="en-US" altLang="ko-KR" sz="1600" dirty="0" err="1"/>
              <a:t>subItem</a:t>
            </a:r>
            <a:r>
              <a:rPr lang="en-US" altLang="ko-KR" sz="1600" dirty="0"/>
              <a:t>[2].Text;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private </a:t>
            </a:r>
            <a:r>
              <a:rPr lang="en-US" altLang="ko-KR" sz="1600" dirty="0"/>
              <a:t>void clear</a:t>
            </a:r>
            <a:r>
              <a:rPr lang="en-US" altLang="ko-KR" sz="1600" dirty="0" smtClean="0"/>
              <a:t>(){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textBox1.Clear();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textBox2.Clear();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            textBox3.Clear();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뷰 사용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0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목록을 계층적으로 보여주기 위한 컨트롤</a:t>
            </a:r>
          </a:p>
          <a:p>
            <a:pPr lvl="1"/>
            <a:r>
              <a:rPr lang="en-US" altLang="ko-KR" dirty="0" smtClean="0"/>
              <a:t>Nodes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TreeView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지정된 모든 </a:t>
            </a:r>
            <a:r>
              <a:rPr lang="en-US" altLang="ko-KR" dirty="0" smtClean="0"/>
              <a:t>TreeNode </a:t>
            </a:r>
            <a:r>
              <a:rPr lang="ko-KR" altLang="en-US" dirty="0" smtClean="0"/>
              <a:t>개체들의 집합</a:t>
            </a:r>
          </a:p>
          <a:p>
            <a:pPr lvl="1"/>
            <a:r>
              <a:rPr lang="ko-KR" altLang="en-US" dirty="0" smtClean="0"/>
              <a:t>루트 노드와 자식 노드로 구성</a:t>
            </a:r>
          </a:p>
          <a:p>
            <a:pPr lvl="1"/>
            <a:r>
              <a:rPr lang="ko-KR" altLang="en-US" dirty="0" smtClean="0"/>
              <a:t>모든 노드는 자식 노드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노드를 계층적으로 표시</a:t>
            </a:r>
          </a:p>
          <a:p>
            <a:pPr lvl="1"/>
            <a:r>
              <a:rPr lang="ko-KR" altLang="en-US" dirty="0" smtClean="0"/>
              <a:t>노드에 이미지 아이콘을 추가할 수 있음</a:t>
            </a:r>
          </a:p>
          <a:p>
            <a:r>
              <a:rPr lang="en-US" altLang="ko-KR" noProof="1" smtClean="0"/>
              <a:t> SelectedNode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선택된 노드 확인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CheckBoxes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노드 옆에 확인란 표시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146" name="Picture 2" descr="C:\Users\yich\Google 드라이브\Work\교재\C# 입문, 개정판\2판, 시험판\1.원고\Images\cs11\Img1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69391"/>
            <a:ext cx="27241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2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노드를 확장 또는 축소 형태로 표시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Nodes </a:t>
            </a:r>
            <a:r>
              <a:rPr lang="ko-KR" altLang="en-US" sz="2200" dirty="0" smtClean="0"/>
              <a:t>컬렉션에 있는 모든 자식 트리 노드 수준을 확장 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/>
              <a:t>ExpandAll</a:t>
            </a:r>
            <a:r>
              <a:rPr lang="en-US" altLang="ko-KR" sz="2200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TreeNode </a:t>
            </a:r>
            <a:r>
              <a:rPr lang="ko-KR" altLang="en-US" sz="2200" dirty="0" smtClean="0"/>
              <a:t>수준을 확장 </a:t>
            </a:r>
            <a:r>
              <a:rPr lang="en-US" altLang="ko-KR" sz="2200" dirty="0" smtClean="0"/>
              <a:t>: Expand()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TreeNode </a:t>
            </a:r>
            <a:r>
              <a:rPr lang="ko-KR" altLang="en-US" sz="2200" dirty="0" smtClean="0"/>
              <a:t>수준을 축소 </a:t>
            </a:r>
            <a:r>
              <a:rPr lang="en-US" altLang="ko-KR" sz="2200" dirty="0" smtClean="0"/>
              <a:t>: Collapse()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확장된 상태와 축소된 상태 사이에서 전환 </a:t>
            </a:r>
            <a:r>
              <a:rPr lang="en-US" altLang="ko-KR" sz="2200" dirty="0" smtClean="0"/>
              <a:t>: Toggle()</a:t>
            </a:r>
          </a:p>
          <a:p>
            <a:pPr>
              <a:lnSpc>
                <a:spcPct val="100000"/>
              </a:lnSpc>
            </a:pPr>
            <a:r>
              <a:rPr lang="ko-KR" altLang="en-US" sz="2200" dirty="0" smtClean="0"/>
              <a:t>표시 및 스타일 속성 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ShowPlusMinus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노드를 확장하거나 축소할 수 있는 더하기 또는 빼기 기호 단추 표시 여부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ShowRootLines</a:t>
            </a:r>
            <a:r>
              <a:rPr lang="en-US" altLang="ko-KR" sz="2200" dirty="0" smtClean="0"/>
              <a:t> :  </a:t>
            </a:r>
            <a:r>
              <a:rPr lang="ko-KR" altLang="en-US" sz="2200" dirty="0" smtClean="0"/>
              <a:t>모든 루트 트리 노드를 연결하는 선 표시 여부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ShowLines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자식 트리 노드를 해당 루트 노드에 연결하는 선 표시 여부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err="1" smtClean="0"/>
              <a:t>HotTracking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마우스 포인터가 지나갈 때 트리 노드 레이블의 모양이 하이퍼링크 모양으로 변경되도록 설정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컨트롤에서 표시할 수 있는 이미지를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카탈로그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이미지 목록을 사용하면 하나의 일관된 이미지 카탈로그에 대한 코드 작성 가능</a:t>
            </a:r>
          </a:p>
          <a:p>
            <a:r>
              <a:rPr lang="ko-KR" altLang="en-US" dirty="0" smtClean="0"/>
              <a:t>컨트롤들 사이에서의 이미지 공유 가능</a:t>
            </a:r>
          </a:p>
          <a:p>
            <a:r>
              <a:rPr lang="ko-KR" altLang="en-US" dirty="0" smtClean="0"/>
              <a:t>이미지 목록과 연결할 수 있는 컨트롤</a:t>
            </a:r>
          </a:p>
          <a:p>
            <a:pPr lvl="1"/>
            <a:r>
              <a:rPr lang="en-US" altLang="ko-KR" dirty="0" smtClean="0"/>
              <a:t>ListView, </a:t>
            </a:r>
            <a:r>
              <a:rPr lang="en-US" altLang="ko-KR" dirty="0" err="1" smtClean="0"/>
              <a:t>TreeView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ToolBar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TabControl</a:t>
            </a:r>
            <a:r>
              <a:rPr lang="en-US" altLang="ko-KR" dirty="0" smtClean="0"/>
              <a:t>, Button, </a:t>
            </a:r>
            <a:r>
              <a:rPr lang="en-US" altLang="ko-KR" dirty="0" err="1" smtClean="0"/>
              <a:t>CheckBox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RadioButton</a:t>
            </a:r>
            <a:r>
              <a:rPr lang="en-US" altLang="ko-KR" dirty="0" smtClean="0"/>
              <a:t>, Label</a:t>
            </a:r>
          </a:p>
        </p:txBody>
      </p:sp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ImageList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TreeView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주요 이벤트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AfterCheck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트리 노드 확인란이 선택된 후에 발생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AfterCollapse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트리 노드가 축소된 후에 발생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AfterExpand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트리 노드가 확장된 후에 발생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AfterLabelEdit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트리 노드 레이블 텍스트가 편집된 후에 발생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ko-KR" dirty="0" err="1" smtClean="0"/>
              <a:t>AfterSelect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트리 노드가 선택된 후에 발생</a:t>
            </a:r>
          </a:p>
        </p:txBody>
      </p:sp>
      <p:sp>
        <p:nvSpPr>
          <p:cNvPr id="10547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트리 노드 편집기를 통해 생성</a:t>
            </a:r>
          </a:p>
          <a:p>
            <a:r>
              <a:rPr lang="en-US" altLang="ko-KR" dirty="0" smtClean="0"/>
              <a:t>TreeNode </a:t>
            </a:r>
            <a:r>
              <a:rPr lang="ko-KR" altLang="en-US" dirty="0" smtClean="0"/>
              <a:t>클래스의 객체</a:t>
            </a:r>
          </a:p>
          <a:p>
            <a:r>
              <a:rPr lang="en-US" altLang="ko-KR" dirty="0" err="1" smtClean="0"/>
              <a:t>TreeView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컨트롤의 </a:t>
            </a:r>
            <a:r>
              <a:rPr lang="en-US" altLang="ko-KR" dirty="0" smtClean="0"/>
              <a:t>Nodes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TreeNodeCollection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저장</a:t>
            </a:r>
          </a:p>
          <a:p>
            <a:r>
              <a:rPr lang="en-US" altLang="ko-KR" dirty="0" err="1" smtClean="0"/>
              <a:t>TreeNodeCollection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노드의 편집이 가능함</a:t>
            </a:r>
          </a:p>
          <a:p>
            <a:pPr lvl="1"/>
            <a:r>
              <a:rPr lang="en-US" altLang="ko-KR" dirty="0" err="1" smtClean="0"/>
              <a:t>TreeNodeCollection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뷰의 노드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6085"/>
              </p:ext>
            </p:extLst>
          </p:nvPr>
        </p:nvGraphicFramePr>
        <p:xfrm>
          <a:off x="251520" y="4005064"/>
          <a:ext cx="8307983" cy="210312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Add(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TreeNode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node)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트리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뷰에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새로운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노드를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Clear()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트리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뷰의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모든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노드를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Insert(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int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index, TreeNode node)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트리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뷰의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지정된 인덱스에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노드를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삽입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Remove(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TreeNode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node)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트리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뷰의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중 매개 변수에 해당하는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노드를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노드 편집기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23528" y="980728"/>
            <a:ext cx="8424936" cy="3421888"/>
            <a:chOff x="323528" y="980728"/>
            <a:chExt cx="8424936" cy="3421888"/>
          </a:xfrm>
        </p:grpSpPr>
        <p:grpSp>
          <p:nvGrpSpPr>
            <p:cNvPr id="15" name="그룹 14"/>
            <p:cNvGrpSpPr/>
            <p:nvPr/>
          </p:nvGrpSpPr>
          <p:grpSpPr>
            <a:xfrm>
              <a:off x="323528" y="980728"/>
              <a:ext cx="8362840" cy="2621975"/>
              <a:chOff x="323528" y="1051162"/>
              <a:chExt cx="8516767" cy="259386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/>
              <a:stretch/>
            </p:blipFill>
            <p:spPr>
              <a:xfrm>
                <a:off x="4716016" y="1051162"/>
                <a:ext cx="4124279" cy="2551793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1217551"/>
                <a:ext cx="4032448" cy="195247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4"/>
              <a:srcRect t="1" r="1999" b="11517"/>
              <a:stretch/>
            </p:blipFill>
            <p:spPr>
              <a:xfrm>
                <a:off x="332803" y="3358477"/>
                <a:ext cx="3015061" cy="286547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483768" y="1628800"/>
                <a:ext cx="648072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106051" y="3380162"/>
                <a:ext cx="303909" cy="2227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>
                <a:endCxn id="6" idx="1"/>
              </p:cNvCxnSpPr>
              <p:nvPr/>
            </p:nvCxnSpPr>
            <p:spPr>
              <a:xfrm>
                <a:off x="3131840" y="1700808"/>
                <a:ext cx="1584176" cy="6262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0" idx="3"/>
                <a:endCxn id="6" idx="1"/>
              </p:cNvCxnSpPr>
              <p:nvPr/>
            </p:nvCxnSpPr>
            <p:spPr>
              <a:xfrm flipV="1">
                <a:off x="3409960" y="2327059"/>
                <a:ext cx="1306056" cy="1164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996469" y="3694730"/>
              <a:ext cx="47519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노드 클릭 후 </a:t>
              </a:r>
              <a:r>
                <a:rPr lang="en-US" altLang="ko-KR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2000" dirty="0" err="1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자식추가</a:t>
              </a:r>
              <a:r>
                <a:rPr lang="en-US" altLang="ko-KR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클릭하여 </a:t>
              </a:r>
              <a:r>
                <a:rPr lang="ko-KR" altLang="en-US" sz="2000" dirty="0" err="1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자식노드</a:t>
              </a:r>
              <a:r>
                <a:rPr lang="ko-KR" altLang="en-US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추가</a:t>
              </a:r>
              <a:endParaRPr lang="ko-KR" altLang="en-US" sz="2000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88024" y="1953934"/>
              <a:ext cx="432048" cy="18180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92970" y="3031650"/>
              <a:ext cx="874899" cy="2814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endCxn id="18" idx="0"/>
            </p:cNvCxnSpPr>
            <p:nvPr/>
          </p:nvCxnSpPr>
          <p:spPr>
            <a:xfrm>
              <a:off x="5004048" y="2135735"/>
              <a:ext cx="1026372" cy="8959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8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트리 뷰의 노드는 </a:t>
            </a:r>
            <a:r>
              <a:rPr lang="en-US" altLang="ko-KR" dirty="0" smtClean="0"/>
              <a:t>TreeNode </a:t>
            </a:r>
            <a:r>
              <a:rPr lang="ko-KR" altLang="en-US" dirty="0" smtClean="0"/>
              <a:t>클래스의 객체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TreeNodeCollection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경우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TreeNode </a:t>
            </a:r>
            <a:r>
              <a:rPr lang="ko-KR" altLang="en-US" dirty="0" smtClean="0"/>
              <a:t>클래스의 객체를 생성해야 함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TreeNode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endParaRPr lang="ko-KR" altLang="en-US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(string label);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public 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(string label,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idx2);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label : </a:t>
            </a:r>
            <a:r>
              <a:rPr lang="ko-KR" altLang="en-US" dirty="0" smtClean="0"/>
              <a:t>노드 이름에 해당하는 문자열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idx1 : </a:t>
            </a:r>
            <a:r>
              <a:rPr lang="ko-KR" altLang="en-US" dirty="0" smtClean="0"/>
              <a:t>노드가 선택되지 않았을 때의 이미지 인덱스</a:t>
            </a:r>
          </a:p>
          <a:p>
            <a:pPr lvl="3">
              <a:lnSpc>
                <a:spcPct val="100000"/>
              </a:lnSpc>
            </a:pPr>
            <a:r>
              <a:rPr lang="en-US" altLang="ko-KR" dirty="0" smtClean="0"/>
              <a:t>idx2 : </a:t>
            </a:r>
            <a:r>
              <a:rPr lang="ko-KR" altLang="en-US" dirty="0" smtClean="0"/>
              <a:t>노드가 선택되었을 때의 이미지 인덱스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TreeNode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[1/4]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9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TreeNode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[2/4]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3511"/>
              </p:ext>
            </p:extLst>
          </p:nvPr>
        </p:nvGraphicFramePr>
        <p:xfrm>
          <a:off x="285846" y="1052736"/>
          <a:ext cx="8678641" cy="51125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7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11.2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TreeViewApp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64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 </a:t>
                      </a: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68519"/>
              </p:ext>
            </p:extLst>
          </p:nvPr>
        </p:nvGraphicFramePr>
        <p:xfrm>
          <a:off x="3228187" y="3061394"/>
          <a:ext cx="5178452" cy="1645920"/>
        </p:xfrm>
        <a:graphic>
          <a:graphicData uri="http://schemas.openxmlformats.org/drawingml/2006/table">
            <a:tbl>
              <a:tblPr/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TreeViewApp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노드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노드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98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TreeView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treeView1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Nodes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21418"/>
              </p:ext>
            </p:extLst>
          </p:nvPr>
        </p:nvGraphicFramePr>
        <p:xfrm>
          <a:off x="3214688" y="1963738"/>
          <a:ext cx="5205450" cy="822960"/>
        </p:xfrm>
        <a:graphic>
          <a:graphicData uri="http://schemas.openxmlformats.org/drawingml/2006/table">
            <a:tbl>
              <a:tblPr/>
              <a:tblGrid>
                <a:gridCol w="184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ImageList : imageList1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Folder.png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CD.png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" y="1963738"/>
            <a:ext cx="3756025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5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79056"/>
              </p:ext>
            </p:extLst>
          </p:nvPr>
        </p:nvGraphicFramePr>
        <p:xfrm>
          <a:off x="251520" y="980728"/>
          <a:ext cx="828092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658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treeView1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Nodes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ko-KR" sz="16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TreeNode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[3/4]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56753"/>
              </p:ext>
            </p:extLst>
          </p:nvPr>
        </p:nvGraphicFramePr>
        <p:xfrm>
          <a:off x="1547664" y="5122952"/>
          <a:ext cx="6143668" cy="1097280"/>
        </p:xfrm>
        <a:graphic>
          <a:graphicData uri="http://schemas.openxmlformats.org/drawingml/2006/table">
            <a:tbl>
              <a:tblPr/>
              <a:tblGrid>
                <a:gridCol w="20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Load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Form1_Load()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button2_Click()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9577"/>
              </p:ext>
            </p:extLst>
          </p:nvPr>
        </p:nvGraphicFramePr>
        <p:xfrm>
          <a:off x="1403648" y="1412776"/>
          <a:ext cx="6136010" cy="3566160"/>
        </p:xfrm>
        <a:graphic>
          <a:graphicData uri="http://schemas.openxmlformats.org/drawingml/2006/table">
            <a:tbl>
              <a:tblPr/>
              <a:tblGrid>
                <a:gridCol w="138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Node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의 레이블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이미지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인덱스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선택한 이미지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인덱스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클래식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베토벤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슈베르트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모짜르트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0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Britney Spears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Mariah Carey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Capenters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가요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0(Folder)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이승환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전인권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이효리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1(CD)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50987"/>
              </p:ext>
            </p:extLst>
          </p:nvPr>
        </p:nvGraphicFramePr>
        <p:xfrm>
          <a:off x="179512" y="980728"/>
          <a:ext cx="8784976" cy="57195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(textBox1.Text !=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&amp;&amp; treeView1.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SelectedNode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노드가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있으면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노드의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자식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노드로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추가한다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treeView1.SelectedNode.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.Add(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TreeNode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(textBox1.Text, 1, 1));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textBox1.Text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textBox1.Focus();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button2_Click(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treeView1.Nodes.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(treeView1.SelectedNode);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Form1_Load(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treeView1.ExpandAll();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뷰의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노드를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펼침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7091">
                <a:tc>
                  <a:txBody>
                    <a:bodyPr/>
                    <a:lstStyle/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노드를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추가할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노드를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②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상자에 텍스트를 입력한다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③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 버튼을 클릭한다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TreeNode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[4/4]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170" name="Picture 2" descr="C:\Users\yich\Google 드라이브\Work\교재\C# 입문, 개정판\2판, 시험판\1.원고\Images\cs11\Ex11_02_Result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12" y="4626749"/>
            <a:ext cx="16245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ich\Google 드라이브\Work\교재\C# 입문, 개정판\2판, 시험판\1.원고\Images\cs11\Ex11_02_Result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20365"/>
            <a:ext cx="16245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SelectedNode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트리 뷰에서 선택된 노드를 저장하는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반환형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TreeNode </a:t>
            </a:r>
            <a:r>
              <a:rPr lang="ko-KR" altLang="en-US" dirty="0" err="1" smtClean="0"/>
              <a:t>클래스형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TreeNode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이용하면 선택된 노드를 기준으로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형제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노드를 참조할 수 있음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TreeNode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 항목의 선택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3776"/>
              </p:ext>
            </p:extLst>
          </p:nvPr>
        </p:nvGraphicFramePr>
        <p:xfrm>
          <a:off x="755576" y="4005064"/>
          <a:ext cx="6840760" cy="1981200"/>
        </p:xfrm>
        <a:graphic>
          <a:graphicData uri="http://schemas.openxmlformats.org/drawingml/2006/table">
            <a:tbl>
              <a:tblPr/>
              <a:tblGrid>
                <a:gridCol w="249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Parent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트리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노드의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부모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PrevNode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트리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노드의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이전 형제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NextNode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트리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노드의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다음 형제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Nodes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현재 트리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노드의</a:t>
                      </a: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자식 </a:t>
                      </a:r>
                      <a:r>
                        <a:rPr kumimoji="0" lang="ko-KR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노드들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트리 뷰 항목의 선택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62149"/>
              </p:ext>
            </p:extLst>
          </p:nvPr>
        </p:nvGraphicFramePr>
        <p:xfrm>
          <a:off x="179512" y="1012159"/>
          <a:ext cx="8583759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83759">
                  <a:extLst>
                    <a:ext uri="{9D8B030D-6E8A-4147-A177-3AD203B41FA5}">
                      <a16:colId xmlns:a16="http://schemas.microsoft.com/office/drawing/2014/main" val="2569966246"/>
                    </a:ext>
                  </a:extLst>
                </a:gridCol>
              </a:tblGrid>
              <a:tr h="5518103">
                <a:tc>
                  <a:txBody>
                    <a:bodyPr/>
                    <a:lstStyle/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treeView1_AfterSelect(object sender, </a:t>
                      </a:r>
                      <a:r>
                        <a:rPr lang="en-US" altLang="ko-KR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TreeViewEventArgs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if (treeView1.SelectedNode != null)</a:t>
                      </a:r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textBox1.Text = treeView1.SelectedNode.Text;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textBox2.Text = (treeView1.SelectedNode.Parent == null) ?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"" : treeView1.SelectedNode.Parent.Text;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textBox3.Text = (treeView1.SelectedNode.PrevNode == null) ?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"" : treeView1.SelectedNode.PrevNode.Text;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textBox4.Text = (treeView1.SelectedNode.NextNode == null) ?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"" : treeView1.SelectedNode.NextNode.Text;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if (treeView1.SelectedNode.Nodes != null)</a:t>
                      </a:r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listBox1.Items.Clear();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(TreeNode node in treeView1.SelectedNode.Nodes)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listBox1.Items.Add(</a:t>
                      </a:r>
                      <a:r>
                        <a:rPr lang="en-US" altLang="ko-KR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node.Text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Form1_Load(object sender, </a:t>
                      </a:r>
                      <a:r>
                        <a:rPr lang="en-US" altLang="ko-KR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treeView1.ExpandAll(); // </a:t>
                      </a:r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 뷰의 모든 노드를 펼침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8164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444594"/>
            <a:ext cx="2175047" cy="20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목록에서 항목을 선택할 수 있는 컨트롤</a:t>
            </a:r>
          </a:p>
          <a:p>
            <a:pPr lvl="1"/>
            <a:r>
              <a:rPr lang="ko-KR" altLang="en-US" dirty="0" smtClean="0"/>
              <a:t>업다운 버튼을 이용하여 필요한 값을 선택</a:t>
            </a:r>
          </a:p>
          <a:p>
            <a:pPr lvl="1"/>
            <a:r>
              <a:rPr lang="ko-KR" altLang="en-US" dirty="0" smtClean="0"/>
              <a:t>스핀 컨트롤</a:t>
            </a:r>
            <a:r>
              <a:rPr lang="en-US" altLang="ko-KR" dirty="0" smtClean="0"/>
              <a:t>(spin control)</a:t>
            </a:r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영역 업다운 컨트롤</a:t>
            </a:r>
          </a:p>
          <a:p>
            <a:pPr lvl="2"/>
            <a:r>
              <a:rPr lang="ko-KR" altLang="en-US" dirty="0" smtClean="0"/>
              <a:t>문자열로 이루어진 항목에서 특정한 항목을 선택할 수 있는 컨트롤</a:t>
            </a:r>
          </a:p>
          <a:p>
            <a:pPr lvl="1"/>
            <a:r>
              <a:rPr lang="ko-KR" altLang="en-US" dirty="0" smtClean="0"/>
              <a:t>수치적 업다운 컨트롤</a:t>
            </a:r>
          </a:p>
          <a:p>
            <a:pPr lvl="2"/>
            <a:r>
              <a:rPr lang="ko-KR" altLang="en-US" dirty="0" smtClean="0"/>
              <a:t>지정한 범위 내에서 수치적 값을 선택할 수 있는 컨트롤</a:t>
            </a:r>
            <a:endParaRPr lang="en-US" altLang="ko-KR" dirty="0" smtClean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업다운 컨트롤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3314" name="Picture 2" descr="C:\Users\yich\Google 드라이브\Work\교재\C# 입문, 개정판\2판, 시험판\1.원고\Images\cs11\Img11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301618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2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62" y="1464462"/>
            <a:ext cx="3180786" cy="1599481"/>
          </a:xfrm>
          <a:prstGeom prst="rect">
            <a:avLst/>
          </a:prstGeom>
        </p:spPr>
      </p:pic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ImageList</a:t>
            </a:r>
            <a:r>
              <a:rPr lang="en-US" altLang="ko-KR" cap="none" dirty="0" smtClean="0"/>
              <a:t> –</a:t>
            </a:r>
            <a:r>
              <a:rPr lang="ko-KR" altLang="en-US" cap="none" dirty="0" smtClean="0"/>
              <a:t> </a:t>
            </a:r>
            <a:r>
              <a:rPr lang="en-US" altLang="ko-KR" cap="none" dirty="0" smtClean="0"/>
              <a:t>Images </a:t>
            </a:r>
            <a:r>
              <a:rPr lang="ko-KR" altLang="en-US" cap="none" dirty="0" err="1" smtClean="0"/>
              <a:t>프로퍼티</a:t>
            </a:r>
            <a:endParaRPr lang="ko-KR" altLang="en-US" cap="none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9093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304928" y="3248859"/>
            <a:ext cx="4816209" cy="1449061"/>
          </a:xfrm>
          <a:ln w="12700">
            <a:solidFill>
              <a:srgbClr val="006600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altLang="en-US" sz="1800" b="1" dirty="0" smtClean="0"/>
              <a:t>이미지 속성</a:t>
            </a:r>
          </a:p>
          <a:p>
            <a:pPr lvl="1">
              <a:lnSpc>
                <a:spcPct val="9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이미지 리스트의 이미지들을 관리하는 컬렉션</a:t>
            </a:r>
          </a:p>
          <a:p>
            <a:pPr lvl="1">
              <a:lnSpc>
                <a:spcPct val="9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이미지컬렉션 편집기로 이미지 등록 및 제거</a:t>
            </a:r>
          </a:p>
          <a:p>
            <a:pPr lvl="1">
              <a:lnSpc>
                <a:spcPct val="9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</a:rPr>
              <a:t>버튼을 클릭하면 이미지 컬렉션 편집기 실행</a:t>
            </a:r>
          </a:p>
        </p:txBody>
      </p:sp>
      <p:sp>
        <p:nvSpPr>
          <p:cNvPr id="89100" name="AutoShape 12"/>
          <p:cNvSpPr>
            <a:spLocks noChangeArrowheads="1"/>
          </p:cNvSpPr>
          <p:nvPr/>
        </p:nvSpPr>
        <p:spPr bwMode="auto">
          <a:xfrm>
            <a:off x="4816628" y="2801654"/>
            <a:ext cx="3048019" cy="26228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89101" name="AutoShape 13"/>
          <p:cNvCxnSpPr>
            <a:cxnSpLocks noChangeShapeType="1"/>
            <a:stCxn id="89093" idx="1"/>
            <a:endCxn id="89100" idx="1"/>
          </p:cNvCxnSpPr>
          <p:nvPr/>
        </p:nvCxnSpPr>
        <p:spPr bwMode="auto">
          <a:xfrm rot="10800000" flipH="1">
            <a:off x="4304928" y="2932800"/>
            <a:ext cx="511700" cy="1040591"/>
          </a:xfrm>
          <a:prstGeom prst="bentConnector3">
            <a:avLst>
              <a:gd name="adj1" fmla="val -44675"/>
            </a:avLst>
          </a:prstGeom>
          <a:noFill/>
          <a:ln w="19050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3" name="그룹 12"/>
          <p:cNvGrpSpPr/>
          <p:nvPr/>
        </p:nvGrpSpPr>
        <p:grpSpPr>
          <a:xfrm>
            <a:off x="119717" y="1099741"/>
            <a:ext cx="3804211" cy="3638194"/>
            <a:chOff x="26961" y="1099741"/>
            <a:chExt cx="3804211" cy="363819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1099741"/>
              <a:ext cx="3579652" cy="3059907"/>
            </a:xfrm>
            <a:prstGeom prst="rect">
              <a:avLst/>
            </a:prstGeom>
          </p:spPr>
        </p:pic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26961" y="3248859"/>
              <a:ext cx="3470276" cy="1489076"/>
              <a:chOff x="252" y="2256"/>
              <a:chExt cx="2186" cy="938"/>
            </a:xfrm>
          </p:grpSpPr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252" y="2963"/>
                <a:ext cx="218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 algn="ctr">
                  <a:lnSpc>
                    <a:spcPct val="90000"/>
                  </a:lnSpc>
                  <a:spcBef>
                    <a:spcPct val="20000"/>
                  </a:spcBef>
                  <a:buSzPct val="120000"/>
                  <a:buFont typeface="Wingdings" pitchFamily="2" charset="2"/>
                  <a:buNone/>
                </a:pPr>
                <a:r>
                  <a:rPr lang="ko-KR" altLang="en-US" sz="1800" b="1" dirty="0">
                    <a:solidFill>
                      <a:srgbClr val="0066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윈 폼에 </a:t>
                </a:r>
                <a:r>
                  <a:rPr lang="en-US" altLang="ko-KR" sz="1800" b="1" dirty="0" err="1">
                    <a:solidFill>
                      <a:srgbClr val="0066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imageList</a:t>
                </a:r>
                <a:r>
                  <a:rPr lang="en-US" altLang="ko-KR" sz="1800" b="1" dirty="0">
                    <a:solidFill>
                      <a:srgbClr val="0066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800" b="1" dirty="0">
                    <a:solidFill>
                      <a:srgbClr val="0066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컨트롤 추가</a:t>
                </a:r>
              </a:p>
            </p:txBody>
          </p:sp>
          <p:sp>
            <p:nvSpPr>
              <p:cNvPr id="22" name="AutoShape 8"/>
              <p:cNvSpPr>
                <a:spLocks noChangeArrowheads="1"/>
              </p:cNvSpPr>
              <p:nvPr/>
            </p:nvSpPr>
            <p:spPr bwMode="auto">
              <a:xfrm>
                <a:off x="480" y="2256"/>
                <a:ext cx="480" cy="14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auto">
              <a:xfrm>
                <a:off x="1288" y="2653"/>
                <a:ext cx="624" cy="192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4" name="AutoShape 10"/>
              <p:cNvCxnSpPr>
                <a:cxnSpLocks noChangeShapeType="1"/>
                <a:stCxn id="21" idx="0"/>
                <a:endCxn id="22" idx="2"/>
              </p:cNvCxnSpPr>
              <p:nvPr/>
            </p:nvCxnSpPr>
            <p:spPr bwMode="auto">
              <a:xfrm rot="16200000" flipV="1">
                <a:off x="751" y="2369"/>
                <a:ext cx="563" cy="6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" name="AutoShape 11"/>
              <p:cNvCxnSpPr>
                <a:cxnSpLocks noChangeShapeType="1"/>
                <a:stCxn id="21" idx="0"/>
                <a:endCxn id="23" idx="2"/>
              </p:cNvCxnSpPr>
              <p:nvPr/>
            </p:nvCxnSpPr>
            <p:spPr bwMode="auto">
              <a:xfrm flipV="1">
                <a:off x="1345" y="2845"/>
                <a:ext cx="255" cy="11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8" name="TextBox 17"/>
          <p:cNvSpPr txBox="1"/>
          <p:nvPr/>
        </p:nvSpPr>
        <p:spPr>
          <a:xfrm>
            <a:off x="4323915" y="1050033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Images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이용하여 이미지 등록</a:t>
            </a:r>
            <a:endParaRPr lang="ko-KR" altLang="en-US" sz="18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86400" y="3390967"/>
            <a:ext cx="4295776" cy="2910531"/>
            <a:chOff x="408037" y="3811092"/>
            <a:chExt cx="4295776" cy="2910531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933" y="3811092"/>
              <a:ext cx="3306010" cy="2397576"/>
            </a:xfrm>
            <a:prstGeom prst="rect">
              <a:avLst/>
            </a:prstGeom>
          </p:spPr>
        </p:pic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408037" y="5696098"/>
              <a:ext cx="4295776" cy="1025525"/>
              <a:chOff x="2391" y="2574"/>
              <a:chExt cx="2706" cy="646"/>
            </a:xfrm>
          </p:grpSpPr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2391" y="2997"/>
                <a:ext cx="2706" cy="22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SzPct val="120000"/>
                  <a:buFont typeface="Wingdings" pitchFamily="2" charset="2"/>
                  <a:buNone/>
                </a:pPr>
                <a:r>
                  <a:rPr lang="ko-KR" altLang="en-US" sz="1400" b="1" dirty="0">
                    <a:solidFill>
                      <a:srgbClr val="0066B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 및 제거 버튼을 이용하여 이미지 등록 및 삭제</a:t>
                </a: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810" y="2574"/>
                <a:ext cx="889" cy="14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8" name="AutoShape 9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flipH="1" flipV="1">
                <a:off x="3255" y="2718"/>
                <a:ext cx="489" cy="2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47" name="TextBox 46"/>
          <p:cNvSpPr txBox="1"/>
          <p:nvPr/>
        </p:nvSpPr>
        <p:spPr>
          <a:xfrm>
            <a:off x="344276" y="4949509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en-US" altLang="ko-KR" sz="18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ImageList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이용하여 등록</a:t>
            </a:r>
            <a:endParaRPr lang="ko-KR" altLang="en-US" sz="18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907" y="5356260"/>
            <a:ext cx="3562350" cy="1197267"/>
            <a:chOff x="432907" y="5356260"/>
            <a:chExt cx="3562350" cy="1197267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907" y="5356260"/>
              <a:ext cx="3562350" cy="1123950"/>
            </a:xfrm>
            <a:prstGeom prst="rect">
              <a:avLst/>
            </a:prstGeom>
          </p:spPr>
        </p:pic>
        <p:sp>
          <p:nvSpPr>
            <p:cNvPr id="43" name="폭발 2 42"/>
            <p:cNvSpPr/>
            <p:nvPr/>
          </p:nvSpPr>
          <p:spPr>
            <a:xfrm>
              <a:off x="2324059" y="6049471"/>
              <a:ext cx="1532732" cy="504056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endParaRPr lang="ko-KR" altLang="en-US" sz="16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90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 animBg="1"/>
      <p:bldP spid="89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업다운 컨트롤의 추가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도구상자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’</a:t>
            </a:r>
            <a:r>
              <a:rPr lang="en-US" altLang="ko-KR" dirty="0" err="1" smtClean="0"/>
              <a:t>domainUpDown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선택하여 폼에 추가</a:t>
            </a:r>
          </a:p>
          <a:p>
            <a:r>
              <a:rPr lang="ko-KR" altLang="en-US" dirty="0" smtClean="0"/>
              <a:t>영역 업다운 컨트롤의 항목 입력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속성 브라우저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‘</a:t>
            </a:r>
            <a:r>
              <a:rPr lang="en-US" altLang="ko-KR" dirty="0" smtClean="0"/>
              <a:t>Items’</a:t>
            </a:r>
            <a:r>
              <a:rPr lang="ko-KR" altLang="en-US" dirty="0" smtClean="0"/>
              <a:t>를 선택하여 문자열 컬렉션 편집기를 표시</a:t>
            </a:r>
          </a:p>
          <a:p>
            <a:pPr lvl="1"/>
            <a:endParaRPr lang="en-US" altLang="ko-KR" dirty="0" smtClean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영역 업다운 컨트롤의 작성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253" y="3068960"/>
            <a:ext cx="5102739" cy="32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40024"/>
              </p:ext>
            </p:extLst>
          </p:nvPr>
        </p:nvGraphicFramePr>
        <p:xfrm>
          <a:off x="272174" y="1052736"/>
          <a:ext cx="8572560" cy="534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11.4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DomainUpDownApp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770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6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MessageBox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.Show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(domainUpDown1.</a:t>
                      </a:r>
                      <a:r>
                        <a:rPr lang="en-US" altLang="ko-KR" sz="1600" b="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SelectedItem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.ToString());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860"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 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업다운 컨트롤에서 항목을 선택한 후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버튼을 클릭한다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영역 업다운 컨트롤의 작성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45327"/>
              </p:ext>
            </p:extLst>
          </p:nvPr>
        </p:nvGraphicFramePr>
        <p:xfrm>
          <a:off x="3351806" y="3294183"/>
          <a:ext cx="4643470" cy="571504"/>
        </p:xfrm>
        <a:graphic>
          <a:graphicData uri="http://schemas.openxmlformats.org/drawingml/2006/table">
            <a:tbl>
              <a:tblPr/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74994"/>
              </p:ext>
            </p:extLst>
          </p:nvPr>
        </p:nvGraphicFramePr>
        <p:xfrm>
          <a:off x="3343749" y="1441345"/>
          <a:ext cx="5143536" cy="1737360"/>
        </p:xfrm>
        <a:graphic>
          <a:graphicData uri="http://schemas.openxmlformats.org/drawingml/2006/table">
            <a:tbl>
              <a:tblPr/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: (Name)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DomainUpDownApp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DomainUpDown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domainUpDown1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Items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프로그래밍언어     컴파일러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algn="l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컴퓨터구성            알고리즘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algn="l" rtl="0"/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데이터베이스         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Wrap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" y="1666438"/>
            <a:ext cx="281622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 descr="C:\Users\yich\Google 드라이브\Work\교재\C# 입문, 개정판\2판, 시험판\1.원고\Images\cs11\Ex11_04_Result-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30" y="5466018"/>
            <a:ext cx="2009676" cy="10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yich\Google 드라이브\Work\교재\C# 입문, 개정판\2판, 시험판\1.원고\Images\cs11\Ex11_04_Result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74" y="5466018"/>
            <a:ext cx="1015822" cy="107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수치적 업다운 컨트롤의 추가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도구상자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’</a:t>
            </a:r>
            <a:r>
              <a:rPr lang="en-US" altLang="ko-KR" dirty="0" err="1" smtClean="0"/>
              <a:t>NumericUpDown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선택하여 폼에 추가</a:t>
            </a:r>
          </a:p>
          <a:p>
            <a:r>
              <a:rPr lang="ko-KR" altLang="en-US" dirty="0" smtClean="0"/>
              <a:t>수치적 업다운 컨트롤의 항목에 대한 범위와 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감소량을 설정</a:t>
            </a:r>
          </a:p>
          <a:p>
            <a:pPr lvl="1"/>
            <a:r>
              <a:rPr lang="ko-KR" altLang="en-US" dirty="0" smtClean="0"/>
              <a:t>수치적 업다운 컨트롤의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설정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수치적 업다운 컨트롤의 작성 </a:t>
            </a:r>
            <a:r>
              <a:rPr lang="en-US" altLang="ko-KR" smtClean="0"/>
              <a:t>[1/3]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105"/>
          <p:cNvSpPr>
            <a:spLocks noChangeArrowheads="1"/>
          </p:cNvSpPr>
          <p:nvPr/>
        </p:nvSpPr>
        <p:spPr bwMode="auto">
          <a:xfrm>
            <a:off x="0" y="4705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02619"/>
              </p:ext>
            </p:extLst>
          </p:nvPr>
        </p:nvGraphicFramePr>
        <p:xfrm>
          <a:off x="755576" y="3140968"/>
          <a:ext cx="7403946" cy="3024336"/>
        </p:xfrm>
        <a:graphic>
          <a:graphicData uri="http://schemas.openxmlformats.org/drawingml/2006/table">
            <a:tbl>
              <a:tblPr/>
              <a:tblGrid>
                <a:gridCol w="252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컨트롤의 최소 값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컨트롤의 최대 값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Increment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컨트롤의 증가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감소 양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컨트롤의 현재 값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DecimalPlaces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컨트롤에 표시할 소수 자릿수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ThousandsSeparator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진수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자리마다 구분 기호를 삽입 여부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Hexadecimal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수치적 업다운 컨트롤의 값을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16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진수로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수치적 업다운 컨트롤의 작성 </a:t>
            </a:r>
            <a:r>
              <a:rPr lang="en-US" altLang="ko-KR" smtClean="0"/>
              <a:t>[2/3]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6160"/>
              </p:ext>
            </p:extLst>
          </p:nvPr>
        </p:nvGraphicFramePr>
        <p:xfrm>
          <a:off x="395536" y="1032928"/>
          <a:ext cx="8424936" cy="534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11.5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NumericUpDownApp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70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폼 설계                              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프로퍼티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52129"/>
              </p:ext>
            </p:extLst>
          </p:nvPr>
        </p:nvGraphicFramePr>
        <p:xfrm>
          <a:off x="3279463" y="1772816"/>
          <a:ext cx="4786346" cy="3291840"/>
        </p:xfrm>
        <a:graphic>
          <a:graphicData uri="http://schemas.openxmlformats.org/drawingml/2006/table">
            <a:tbl>
              <a:tblPr/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Log 0 =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＊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0 =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05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√ 0 =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textBox2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691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TextBox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textBox3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numericUpDown1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1000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Increment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0.5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DecimalPlaces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652"/>
              </p:ext>
            </p:extLst>
          </p:nvPr>
        </p:nvGraphicFramePr>
        <p:xfrm>
          <a:off x="683568" y="5309823"/>
          <a:ext cx="7560840" cy="783474"/>
        </p:xfrm>
        <a:graphic>
          <a:graphicData uri="http://schemas.openxmlformats.org/drawingml/2006/table">
            <a:tbl>
              <a:tblPr/>
              <a:tblGrid>
                <a:gridCol w="293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3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37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NumericUpDown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: numericUpDown1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ValueChanged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numericUpDown1_ValueChanged()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9" y="1916832"/>
            <a:ext cx="2914264" cy="207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3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94219"/>
              </p:ext>
            </p:extLst>
          </p:nvPr>
        </p:nvGraphicFramePr>
        <p:xfrm>
          <a:off x="395536" y="1052315"/>
          <a:ext cx="8280920" cy="5065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821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numericUpDown1_ValueChanged(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 = numericUpDown1.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컨트롤에서 선택한 값 저장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label1.Text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"Log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d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textBox1.Text = System.</a:t>
                      </a:r>
                      <a:r>
                        <a:rPr lang="en-US" altLang="ko-KR" sz="18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.Log10((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)d).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label2.Text = d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"*"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+d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textBox2.Text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.Pow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)d, 2).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label3.Text =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"√"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d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=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textBox3.Text =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</a:t>
                      </a:r>
                      <a:r>
                        <a:rPr lang="en-US" altLang="ko-KR" sz="1800" b="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.Sqrt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)d).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spcBef>
                          <a:spcPts val="2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495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수치적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업다운 컨트롤의 값을 변경한다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395536" y="138591"/>
            <a:ext cx="7290054" cy="70869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수치적 업다운 컨트롤의 작성 </a:t>
            </a:r>
            <a:r>
              <a:rPr lang="en-US" altLang="ko-KR" smtClean="0"/>
              <a:t>[3/3]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4338" name="Picture 2" descr="C:\Users\yich\Google 드라이브\Work\교재\C# 입문, 개정판\2판, 시험판\1.원고\Images\cs11\Ex11_05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18" y="4414346"/>
            <a:ext cx="2448272" cy="224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범위 내에서 값을 선택할 수 있는 컨트롤</a:t>
            </a:r>
          </a:p>
          <a:p>
            <a:pPr lvl="1"/>
            <a:r>
              <a:rPr lang="ko-KR" altLang="en-US" smtClean="0"/>
              <a:t>슬라이더와 눈금으로 구성</a:t>
            </a:r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  <a:p>
            <a:pPr lvl="1"/>
            <a:r>
              <a:rPr lang="ko-KR" altLang="en-US" smtClean="0"/>
              <a:t>슬라이더의 이동</a:t>
            </a:r>
          </a:p>
          <a:p>
            <a:pPr lvl="2"/>
            <a:r>
              <a:rPr lang="ko-KR" altLang="en-US" smtClean="0"/>
              <a:t>마우스 드래그</a:t>
            </a:r>
          </a:p>
          <a:p>
            <a:pPr lvl="2"/>
            <a:r>
              <a:rPr lang="ko-KR" altLang="en-US" smtClean="0"/>
              <a:t>슬라이더의 좌우 공간 클릭</a:t>
            </a:r>
          </a:p>
          <a:p>
            <a:pPr lvl="2"/>
            <a:r>
              <a:rPr lang="ko-KR" altLang="en-US" smtClean="0"/>
              <a:t>마우스 휠의 회전</a:t>
            </a:r>
          </a:p>
          <a:p>
            <a:pPr lvl="2"/>
            <a:r>
              <a:rPr lang="ko-KR" altLang="en-US" smtClean="0"/>
              <a:t>키보드의 좌우 방향키</a:t>
            </a:r>
            <a:r>
              <a:rPr lang="en-US" altLang="ko-KR" smtClean="0"/>
              <a:t>, </a:t>
            </a:r>
            <a:r>
              <a:rPr lang="ko-KR" altLang="en-US" smtClean="0"/>
              <a:t>페이지 업다운키</a:t>
            </a:r>
          </a:p>
          <a:p>
            <a:pPr lvl="1"/>
            <a:endParaRPr lang="en-US" altLang="ko-KR" smtClean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 바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15362" name="Picture 2" descr="C:\Users\yich\Google 드라이브\Work\교재\C# 입문, 개정판\2판, 시험판\1.원고\Images\cs11\Img11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4006227" cy="131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트랙 바의 추가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도구상자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‘</a:t>
            </a:r>
            <a:r>
              <a:rPr lang="en-US" altLang="ko-KR" dirty="0" err="1" smtClean="0"/>
              <a:t>TrackBar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선택하여 폼에 추가</a:t>
            </a:r>
          </a:p>
          <a:p>
            <a:r>
              <a:rPr lang="ko-KR" altLang="en-US" dirty="0" smtClean="0"/>
              <a:t>트랙 바의 값에 대한 범위와 </a:t>
            </a:r>
            <a:r>
              <a:rPr lang="ko-KR" altLang="en-US" dirty="0" err="1" smtClean="0"/>
              <a:t>이동량을</a:t>
            </a:r>
            <a:r>
              <a:rPr lang="ko-KR" altLang="en-US" dirty="0" smtClean="0"/>
              <a:t> 설정</a:t>
            </a:r>
          </a:p>
          <a:p>
            <a:pPr lvl="1"/>
            <a:r>
              <a:rPr lang="ko-KR" altLang="en-US" dirty="0" err="1" smtClean="0"/>
              <a:t>트랙바의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설정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 바의 작성 </a:t>
            </a:r>
            <a:r>
              <a:rPr lang="en-US" altLang="ko-KR" smtClean="0"/>
              <a:t>[1/4]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203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116"/>
          <p:cNvSpPr>
            <a:spLocks noChangeArrowheads="1"/>
          </p:cNvSpPr>
          <p:nvPr/>
        </p:nvSpPr>
        <p:spPr bwMode="auto">
          <a:xfrm>
            <a:off x="0" y="482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81576"/>
              </p:ext>
            </p:extLst>
          </p:nvPr>
        </p:nvGraphicFramePr>
        <p:xfrm>
          <a:off x="575556" y="2709809"/>
          <a:ext cx="7992888" cy="3456387"/>
        </p:xfrm>
        <a:graphic>
          <a:graphicData uri="http://schemas.openxmlformats.org/drawingml/2006/table">
            <a:tbl>
              <a:tblPr/>
              <a:tblGrid>
                <a:gridCol w="2179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트랙 바의 최소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트랙 바의 최대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트랙 바의 현재 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LargeChange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마우스 클릭이나 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PageUp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PageDown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키에 대한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이동량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SmallChange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마우스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휠의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회전이나 키보드의 방향키에 대한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이동량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TickFrequency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눈금이 표시되는 값의 범위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TickStyle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트랙 바에 눈금이 표시되는 위치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Orientation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트랙 바의 방향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(Horizontal | Vertical)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슬라이더 형태와 눈금이 표시되는 위치 설정</a:t>
            </a:r>
          </a:p>
          <a:p>
            <a:pPr lvl="1"/>
            <a:r>
              <a:rPr lang="en-US" altLang="ko-KR" smtClean="0"/>
              <a:t>TickStyle </a:t>
            </a:r>
            <a:r>
              <a:rPr lang="ko-KR" altLang="en-US" smtClean="0"/>
              <a:t>프로퍼티에 </a:t>
            </a:r>
            <a:r>
              <a:rPr lang="en-US" altLang="ko-KR" smtClean="0"/>
              <a:t>TickStyle </a:t>
            </a:r>
            <a:r>
              <a:rPr lang="ko-KR" altLang="en-US" smtClean="0"/>
              <a:t>열거형 값을 배정하여 설정</a:t>
            </a:r>
          </a:p>
          <a:p>
            <a:pPr lvl="1"/>
            <a:r>
              <a:rPr lang="en-US" altLang="ko-KR" smtClean="0"/>
              <a:t>TickStyle </a:t>
            </a:r>
            <a:r>
              <a:rPr lang="ko-KR" altLang="en-US" smtClean="0"/>
              <a:t>열거형</a:t>
            </a:r>
            <a:endParaRPr lang="ko-KR" altLang="en-US" dirty="0" smtClean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 바의 작성 </a:t>
            </a:r>
            <a:r>
              <a:rPr lang="en-US" altLang="ko-KR" smtClean="0"/>
              <a:t>[2/4]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9940" name="Rectangle 109"/>
          <p:cNvSpPr>
            <a:spLocks noChangeArrowheads="1"/>
          </p:cNvSpPr>
          <p:nvPr/>
        </p:nvSpPr>
        <p:spPr bwMode="auto">
          <a:xfrm>
            <a:off x="0" y="502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9615"/>
              </p:ext>
            </p:extLst>
          </p:nvPr>
        </p:nvGraphicFramePr>
        <p:xfrm>
          <a:off x="251520" y="2420888"/>
          <a:ext cx="8145845" cy="3609042"/>
        </p:xfrm>
        <a:graphic>
          <a:graphicData uri="http://schemas.openxmlformats.org/drawingml/2006/table">
            <a:tbl>
              <a:tblPr/>
              <a:tblGrid>
                <a:gridCol w="146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0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슬라이더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None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눈금을 표시하지 않음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TopLeft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트랙 바의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Orientation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Horizontal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로 설정된 경우 슬라이더의 상단에 눈금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트랙 바의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Orientation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Vertical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로 설정된 경우 슬라이더의 좌측에 눈금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BottomRight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트랙 바의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Orientation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Horizontal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로 설정된 경우 슬라이더의 하단에 눈금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트랙 바의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Orientation </a:t>
                      </a:r>
                      <a:r>
                        <a:rPr kumimoji="0" lang="ko-KR" alt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프로퍼티가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vertical</a:t>
                      </a:r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로 설정된 경우 슬라이더의 우측에 눈금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82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Both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0" lang="ko-KR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슬라이더의 양쪽에 눈금 표시</a:t>
                      </a:r>
                      <a:r>
                        <a:rPr kumimoji="0" lang="en-US" altLang="ko-K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endParaRPr kumimoji="0" lang="ko-KR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969" name="Picture 148" descr="UNI000004a07c3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829831"/>
            <a:ext cx="1143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0" name="Picture 149" descr="UNI000004a07c3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0119" y="3041078"/>
            <a:ext cx="2095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1" name="Picture 150" descr="UNI000004a07c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1908" y="4700478"/>
            <a:ext cx="1143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2" name="Picture 151" descr="UNI000004a07c3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283" y="4968875"/>
            <a:ext cx="2095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3" name="Picture 152" descr="UNI000004a07c4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0344" y="3871736"/>
            <a:ext cx="2095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4" name="Picture 153" descr="UNI000004a07c4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1908" y="3599663"/>
            <a:ext cx="1143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5" name="Picture 154" descr="UNI000004a07c4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283" y="5823296"/>
            <a:ext cx="2095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76" name="Picture 155" descr="UNI000004a07c4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6841" y="5634906"/>
            <a:ext cx="1143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77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 바의 작성 </a:t>
            </a:r>
            <a:r>
              <a:rPr lang="en-US" altLang="ko-KR" smtClean="0"/>
              <a:t>[3/4]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57160"/>
              </p:ext>
            </p:extLst>
          </p:nvPr>
        </p:nvGraphicFramePr>
        <p:xfrm>
          <a:off x="251520" y="1052736"/>
          <a:ext cx="8640960" cy="52565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11.6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TrackBarApp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772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73764"/>
              </p:ext>
            </p:extLst>
          </p:nvPr>
        </p:nvGraphicFramePr>
        <p:xfrm>
          <a:off x="797070" y="5245714"/>
          <a:ext cx="7898220" cy="914400"/>
        </p:xfrm>
        <a:graphic>
          <a:graphicData uri="http://schemas.openxmlformats.org/drawingml/2006/table">
            <a:tbl>
              <a:tblPr/>
              <a:tblGrid>
                <a:gridCol w="350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TrackBar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trackBar1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Scroll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trackBar1_Scroll()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numericUpDown1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ValueChanged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numericUpDown1_ValueChanged()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60773"/>
              </p:ext>
            </p:extLst>
          </p:nvPr>
        </p:nvGraphicFramePr>
        <p:xfrm>
          <a:off x="2987824" y="1676890"/>
          <a:ext cx="5707466" cy="3352800"/>
        </p:xfrm>
        <a:graphic>
          <a:graphicData uri="http://schemas.openxmlformats.org/drawingml/2006/table">
            <a:tbl>
              <a:tblPr/>
              <a:tblGrid>
                <a:gridCol w="217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TrackBarApp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8">
                <a:tc rowSpan="7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TrackBar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 trackBar1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LargeChange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5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592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SmallChange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TickFrequency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TickStyle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Both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Orientation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Horizontal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</a:t>
                      </a:r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</a:t>
                      </a:r>
                    </a:p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numericUpDown1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100</a:t>
                      </a:r>
                      <a:endParaRPr kumimoji="0" lang="ko-KR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4166"/>
            <a:ext cx="2736304" cy="153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5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트랙 바의 작성 </a:t>
            </a:r>
            <a:r>
              <a:rPr lang="en-US" altLang="ko-KR" smtClean="0"/>
              <a:t>[4/4]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60274"/>
              </p:ext>
            </p:extLst>
          </p:nvPr>
        </p:nvGraphicFramePr>
        <p:xfrm>
          <a:off x="251520" y="980730"/>
          <a:ext cx="8640960" cy="57545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4373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void trackBar1_Scroll(object sender,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      numericUpDown1.Value = trackBar1.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private void numericUpDown1_ValueChanged(object sender,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{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    trackBar1.Value =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numericUpDown1.Value;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수치적 업다운 컨트롤의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프로퍼티는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trackBar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</a:t>
                      </a:r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프로퍼티는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정수형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8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375">
                <a:tc>
                  <a:txBody>
                    <a:bodyPr/>
                    <a:lstStyle/>
                    <a:p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방법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트랙 바의 슬라이더를 이동하거나 수치적 업다운 컨트롤의 값을 변경한다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6" name="Picture 2" descr="C:\Users\yich\Google 드라이브\Work\교재\C# 입문, 개정판\2판, 시험판\1.원고\Images\cs11\Ex11_06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81" y="4818071"/>
            <a:ext cx="2592288" cy="181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ListView</a:t>
            </a:r>
            <a:r>
              <a:rPr lang="ko-KR" altLang="en-US" sz="2200" dirty="0" smtClean="0"/>
              <a:t>의 아이콘 이미지 연결을 위하여 </a:t>
            </a:r>
            <a:r>
              <a:rPr lang="en-US" altLang="ko-KR" sz="2200" dirty="0" smtClean="0"/>
              <a:t>ImageList </a:t>
            </a:r>
            <a:r>
              <a:rPr lang="ko-KR" altLang="en-US" sz="2200" dirty="0" smtClean="0"/>
              <a:t>컨트롤 사용</a:t>
            </a:r>
          </a:p>
          <a:p>
            <a:pPr lvl="1"/>
            <a:r>
              <a:rPr lang="en-US" altLang="ko-KR" sz="2200" dirty="0" err="1" smtClean="0"/>
              <a:t>SmallImageList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작은 아이콘 이미지</a:t>
            </a:r>
            <a:r>
              <a:rPr lang="en-US" altLang="ko-KR" sz="2200" dirty="0" smtClean="0"/>
              <a:t>(16X16)</a:t>
            </a:r>
          </a:p>
          <a:p>
            <a:pPr lvl="1"/>
            <a:r>
              <a:rPr lang="en-US" altLang="ko-KR" sz="2200" dirty="0" err="1" smtClean="0"/>
              <a:t>LargeImageList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큰 아이콘 이미지</a:t>
            </a:r>
            <a:r>
              <a:rPr lang="en-US" altLang="ko-KR" sz="2200" dirty="0" smtClean="0"/>
              <a:t>(32X32)</a:t>
            </a:r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r>
              <a:rPr lang="en-US" altLang="ko-KR" sz="2200" dirty="0" smtClean="0"/>
              <a:t>ListView item</a:t>
            </a:r>
            <a:r>
              <a:rPr lang="ko-KR" altLang="en-US" sz="2200" dirty="0" smtClean="0"/>
              <a:t>의 </a:t>
            </a:r>
            <a:r>
              <a:rPr lang="en-US" altLang="ko-KR" sz="2200" dirty="0" err="1" smtClean="0"/>
              <a:t>ImageIndex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속성 설정  </a:t>
            </a:r>
          </a:p>
        </p:txBody>
      </p:sp>
      <p:sp>
        <p:nvSpPr>
          <p:cNvPr id="9421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ListView Icon </a:t>
            </a:r>
            <a:r>
              <a:rPr lang="ko-KR" altLang="en-US" cap="none" dirty="0" smtClean="0"/>
              <a:t>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42" y="2184792"/>
            <a:ext cx="3133725" cy="70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184792"/>
            <a:ext cx="3114675" cy="704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48" y="3747036"/>
            <a:ext cx="6524848" cy="30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작업의 진행상황을 보여주는 컨트롤</a:t>
            </a:r>
          </a:p>
          <a:p>
            <a:pPr lvl="1"/>
            <a:r>
              <a:rPr lang="ko-KR" altLang="en-US" smtClean="0"/>
              <a:t>좌측에서 우측으로 사각형의 조각을 채우면서 진행</a:t>
            </a:r>
          </a:p>
          <a:p>
            <a:pPr lvl="1"/>
            <a:r>
              <a:rPr lang="ko-KR" altLang="en-US" smtClean="0"/>
              <a:t>애플리케이션의 설치과정이나 파일 복사과정에서 사용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프로그레스 바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7410" name="Picture 2" descr="C:\Users\yich\Google 드라이브\Work\교재\C# 입문, 개정판\2판, 시험판\1.원고\Images\cs11\Img11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27241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프로그레스</a:t>
            </a:r>
            <a:r>
              <a:rPr lang="ko-KR" altLang="en-US" dirty="0" smtClean="0"/>
              <a:t> 바의 추가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도구상자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‘</a:t>
            </a:r>
            <a:r>
              <a:rPr lang="en-US" altLang="ko-KR" dirty="0" err="1" smtClean="0"/>
              <a:t>ProgressBar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선택하여 폼에 추가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err="1" smtClean="0"/>
              <a:t>프로그레스</a:t>
            </a:r>
            <a:r>
              <a:rPr lang="ko-KR" altLang="en-US" dirty="0" smtClean="0"/>
              <a:t> 바의 값에 대한 범위를 설정</a:t>
            </a:r>
          </a:p>
          <a:p>
            <a:pPr lvl="1"/>
            <a:r>
              <a:rPr lang="ko-KR" altLang="en-US" dirty="0" err="1" smtClean="0"/>
              <a:t>프로그레스</a:t>
            </a:r>
            <a:r>
              <a:rPr lang="ko-KR" altLang="en-US" dirty="0" smtClean="0"/>
              <a:t> 바의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설정</a:t>
            </a:r>
          </a:p>
          <a:p>
            <a:pPr lvl="2"/>
            <a:r>
              <a:rPr lang="en-US" altLang="ko-KR" dirty="0" smtClean="0"/>
              <a:t>Maximum</a:t>
            </a:r>
          </a:p>
          <a:p>
            <a:pPr lvl="3"/>
            <a:r>
              <a:rPr lang="ko-KR" altLang="en-US" dirty="0" err="1" smtClean="0"/>
              <a:t>프로그레스</a:t>
            </a:r>
            <a:r>
              <a:rPr lang="ko-KR" altLang="en-US" dirty="0" smtClean="0"/>
              <a:t> 바의 최대값</a:t>
            </a:r>
          </a:p>
          <a:p>
            <a:pPr lvl="2"/>
            <a:r>
              <a:rPr lang="en-US" altLang="ko-KR" dirty="0" smtClean="0"/>
              <a:t>Minimum</a:t>
            </a:r>
          </a:p>
          <a:p>
            <a:pPr lvl="3"/>
            <a:r>
              <a:rPr lang="ko-KR" altLang="en-US" dirty="0" err="1" smtClean="0"/>
              <a:t>프로그레스</a:t>
            </a:r>
            <a:r>
              <a:rPr lang="ko-KR" altLang="en-US" dirty="0" smtClean="0"/>
              <a:t> 바의 최소값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프로그레스 바의 작성 </a:t>
            </a:r>
            <a:r>
              <a:rPr lang="en-US" altLang="ko-KR" smtClean="0"/>
              <a:t>[1/2]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4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27100"/>
              </p:ext>
            </p:extLst>
          </p:nvPr>
        </p:nvGraphicFramePr>
        <p:xfrm>
          <a:off x="285720" y="1124744"/>
          <a:ext cx="8572560" cy="5492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11.7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ProgressBarApp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786"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button1_Click(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r>
                        <a:rPr lang="nn-NO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nn-NO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progressBar1.Minimum; i &lt; progressBar1.Maximum; i++)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progressBar1.</a:t>
                      </a:r>
                      <a:r>
                        <a:rPr lang="en-US" altLang="ko-KR" sz="1800" b="1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860"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 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Start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클릭한다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66" name="Rectangle 92"/>
          <p:cNvSpPr>
            <a:spLocks noChangeArrowheads="1"/>
          </p:cNvSpPr>
          <p:nvPr/>
        </p:nvSpPr>
        <p:spPr bwMode="auto">
          <a:xfrm>
            <a:off x="0" y="2668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5067" name="Rectangle 187"/>
          <p:cNvSpPr>
            <a:spLocks noChangeArrowheads="1"/>
          </p:cNvSpPr>
          <p:nvPr/>
        </p:nvSpPr>
        <p:spPr bwMode="auto">
          <a:xfrm>
            <a:off x="0" y="4187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sp>
        <p:nvSpPr>
          <p:cNvPr id="45068" name="Rectangle 220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프로그레스 바의 작성 </a:t>
            </a:r>
            <a:r>
              <a:rPr lang="en-US" altLang="ko-KR" smtClean="0"/>
              <a:t>[2/2]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8582"/>
              </p:ext>
            </p:extLst>
          </p:nvPr>
        </p:nvGraphicFramePr>
        <p:xfrm>
          <a:off x="3062262" y="3055318"/>
          <a:ext cx="5429288" cy="548640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Click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button1_Click()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17169"/>
              </p:ext>
            </p:extLst>
          </p:nvPr>
        </p:nvGraphicFramePr>
        <p:xfrm>
          <a:off x="3057997" y="1553370"/>
          <a:ext cx="5429288" cy="1371600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444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ProgressBarApp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 : button1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Start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ProgressBar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 :</a:t>
                      </a:r>
                    </a:p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progressBar1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Minimum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Maximum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100000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6" y="1764085"/>
            <a:ext cx="2376264" cy="123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yich\Google 드라이브\Work\교재\C# 입문, 개정판\2판, 시험판\1.원고\Images\cs11\Ex11_07_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97" y="5301804"/>
            <a:ext cx="2241227" cy="11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주기적인 간격으로 이벤트를 발생시키는 컴포넌트</a:t>
            </a:r>
          </a:p>
          <a:p>
            <a:pPr lvl="1"/>
            <a:r>
              <a:rPr lang="ko-KR" altLang="en-US" dirty="0" err="1" smtClean="0"/>
              <a:t>배경작업을</a:t>
            </a:r>
            <a:r>
              <a:rPr lang="ko-KR" altLang="en-US" dirty="0" smtClean="0"/>
              <a:t> 처리할 때 주로 사용</a:t>
            </a:r>
          </a:p>
          <a:p>
            <a:pPr lvl="1"/>
            <a:r>
              <a:rPr lang="ko-KR" altLang="en-US" dirty="0" smtClean="0"/>
              <a:t>일정한 간격에 따라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이벤트를 발생</a:t>
            </a:r>
          </a:p>
          <a:p>
            <a:pPr lvl="2"/>
            <a:r>
              <a:rPr lang="en-US" altLang="ko-KR" dirty="0" smtClean="0"/>
              <a:t>Interval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통해 간격을 설정</a:t>
            </a:r>
          </a:p>
          <a:p>
            <a:pPr lvl="2"/>
            <a:r>
              <a:rPr lang="ko-KR" altLang="en-US" dirty="0" smtClean="0"/>
              <a:t>밀리 초</a:t>
            </a:r>
            <a:r>
              <a:rPr lang="en-US" altLang="ko-KR" dirty="0" smtClean="0"/>
              <a:t>(millisecond, 1/1000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</a:p>
          <a:p>
            <a:pPr lvl="1"/>
            <a:r>
              <a:rPr lang="ko-KR" altLang="en-US" dirty="0" smtClean="0"/>
              <a:t>주기적으로 발생시키기 위해서는 </a:t>
            </a:r>
            <a:r>
              <a:rPr lang="en-US" altLang="ko-KR" dirty="0" smtClean="0"/>
              <a:t>Enable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참으로 설정</a:t>
            </a:r>
          </a:p>
          <a:p>
            <a:pPr lvl="1"/>
            <a:r>
              <a:rPr lang="ko-KR" altLang="en-US" dirty="0" smtClean="0"/>
              <a:t>항상 </a:t>
            </a:r>
            <a:r>
              <a:rPr lang="en-US" altLang="ko-KR" dirty="0" smtClean="0"/>
              <a:t>Interval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간격에 따라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이벤트가 발생하는 것은 아님</a:t>
            </a:r>
          </a:p>
          <a:p>
            <a:pPr lvl="2"/>
            <a:r>
              <a:rPr lang="en-US" altLang="ko-KR" dirty="0" smtClean="0"/>
              <a:t>Tick </a:t>
            </a:r>
            <a:r>
              <a:rPr lang="ko-KR" altLang="en-US" dirty="0" smtClean="0"/>
              <a:t>이벤트가 다른 이벤트에 비해 우선순위가 낮기 때문</a:t>
            </a:r>
          </a:p>
          <a:p>
            <a:pPr lvl="1"/>
            <a:r>
              <a:rPr lang="ko-KR" altLang="en-US" dirty="0" smtClean="0"/>
              <a:t>타이머 컴포넌트의 추가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도구상자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 3" pitchFamily="18" charset="2"/>
              </a:rPr>
              <a:t> ’</a:t>
            </a:r>
            <a:r>
              <a:rPr lang="en-US" altLang="ko-KR" dirty="0" smtClean="0"/>
              <a:t>Timer’</a:t>
            </a:r>
            <a:r>
              <a:rPr lang="ko-KR" altLang="en-US" dirty="0" smtClean="0"/>
              <a:t>를 선택하여 폼에 추가</a:t>
            </a:r>
            <a:endParaRPr lang="ko-KR" altLang="en-US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</a:t>
            </a:r>
            <a:r>
              <a:rPr lang="en-US" altLang="ko-KR" smtClean="0"/>
              <a:t>[1/3]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65"/>
          <p:cNvSpPr>
            <a:spLocks noChangeArrowheads="1"/>
          </p:cNvSpPr>
          <p:nvPr/>
        </p:nvSpPr>
        <p:spPr bwMode="auto">
          <a:xfrm>
            <a:off x="0" y="2987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7114" name="Rectangle 122"/>
          <p:cNvSpPr>
            <a:spLocks noChangeArrowheads="1"/>
          </p:cNvSpPr>
          <p:nvPr/>
        </p:nvSpPr>
        <p:spPr bwMode="auto">
          <a:xfrm>
            <a:off x="0" y="3868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sp>
        <p:nvSpPr>
          <p:cNvPr id="47115" name="Rectangle 14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7116" name="Rectangle 222"/>
          <p:cNvSpPr>
            <a:spLocks noChangeArrowheads="1"/>
          </p:cNvSpPr>
          <p:nvPr/>
        </p:nvSpPr>
        <p:spPr bwMode="auto">
          <a:xfrm>
            <a:off x="0" y="4067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 sz="1800">
              <a:latin typeface="굴림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90054" cy="708696"/>
          </a:xfrm>
        </p:spPr>
        <p:txBody>
          <a:bodyPr/>
          <a:lstStyle/>
          <a:p>
            <a:r>
              <a:rPr lang="ko-KR" altLang="en-US" smtClean="0"/>
              <a:t>타이머 </a:t>
            </a:r>
            <a:r>
              <a:rPr lang="en-US" altLang="ko-KR" smtClean="0"/>
              <a:t>[2/3]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98233"/>
              </p:ext>
            </p:extLst>
          </p:nvPr>
        </p:nvGraphicFramePr>
        <p:xfrm>
          <a:off x="214366" y="972752"/>
          <a:ext cx="8534097" cy="55074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3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예제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11.8 –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TimerApp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469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디자인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51116"/>
              </p:ext>
            </p:extLst>
          </p:nvPr>
        </p:nvGraphicFramePr>
        <p:xfrm>
          <a:off x="2736946" y="1573620"/>
          <a:ext cx="5429288" cy="2377440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Timer : timer1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Enable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True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Interval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100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ImageList : imageList1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Images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frame-1.png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frame-2.png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frame-3.png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frame-4.png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frame-5.png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frame-6.png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frame-7.png</a:t>
                      </a:r>
                    </a:p>
                    <a:p>
                      <a:pPr algn="ctr" rtl="0"/>
                      <a:r>
                        <a:rPr kumimoji="0" lang="nn-NO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frame-8.png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58859"/>
              </p:ext>
            </p:extLst>
          </p:nvPr>
        </p:nvGraphicFramePr>
        <p:xfrm>
          <a:off x="2752420" y="4107980"/>
          <a:ext cx="5429288" cy="1371600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540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컨트롤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프로퍼티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Form : Form1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TimerApp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 rowSpan="3"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Label : label1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Dock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Fill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BackColor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ButtonShadow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3350"/>
            <a:ext cx="1872208" cy="187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92366"/>
              </p:ext>
            </p:extLst>
          </p:nvPr>
        </p:nvGraphicFramePr>
        <p:xfrm>
          <a:off x="2752420" y="5714970"/>
          <a:ext cx="5429288" cy="649216"/>
        </p:xfrm>
        <a:graphic>
          <a:graphicData uri="http://schemas.openxmlformats.org/drawingml/2006/table">
            <a:tbl>
              <a:tblPr/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896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컴포넌트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: (Name)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메소드명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Timer : timer1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Tick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timer1_Tick()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80" name="Rectangle 7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dirty="0" smtClean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타이머 </a:t>
            </a:r>
            <a:r>
              <a:rPr lang="en-US" altLang="ko-KR" smtClean="0"/>
              <a:t>[3/3]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21860"/>
              </p:ext>
            </p:extLst>
          </p:nvPr>
        </p:nvGraphicFramePr>
        <p:xfrm>
          <a:off x="251520" y="1052736"/>
          <a:ext cx="864096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index = 0;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timer1_Tick(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sender, </a:t>
                      </a:r>
                      <a:r>
                        <a:rPr lang="en-US" altLang="ko-KR" sz="20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EventArgs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</a:t>
                      </a:r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리스트에 등록된 이미지 개수를 가져옴</a:t>
                      </a:r>
                      <a:endParaRPr lang="en-US" altLang="ko-KR" sz="200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index %= imageList1.Images.</a:t>
                      </a:r>
                      <a:r>
                        <a:rPr lang="en-US" altLang="ko-KR" sz="20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label1.Image = imageList1.Images[index++];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2000" b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473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결과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 descr="C:\Users\yich\Google 드라이브\Work\교재\C# 입문, 개정판\2판, 시험판\1.원고\Images\cs11\Ex11_08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18895"/>
            <a:ext cx="2070523" cy="21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리스트 상자와 유사한 형태를 지니며 목록을 구조적으로 장식할 수 있는 컨트롤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항목별로 구별하여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상자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추가적인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행 별로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r>
              <a:rPr lang="ko-KR" altLang="en-US" dirty="0" smtClean="0"/>
              <a:t>작성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뷰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ColumnHeader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컬렉션을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컬럼 헤더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Item </a:t>
            </a:r>
            <a:r>
              <a:rPr lang="ko-KR" altLang="en-US" dirty="0" smtClean="0"/>
              <a:t>생성과 </a:t>
            </a:r>
            <a:r>
              <a:rPr lang="en-US" altLang="ko-KR" dirty="0" err="1" smtClean="0"/>
              <a:t>SubItem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Users\yich\Google 드라이브\Work\교재\C# 입문, 개정판\2판, 시험판\1.원고\Images\cs11\Img11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334322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View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프로퍼티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값에 따라 다양한 형태를 가짐</a:t>
            </a:r>
          </a:p>
          <a:p>
            <a:pPr lvl="1"/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네임스페이스에 포함된 </a:t>
            </a:r>
            <a:r>
              <a:rPr lang="en-US" altLang="ko-KR" dirty="0" smtClean="0"/>
              <a:t>View</a:t>
            </a:r>
            <a:r>
              <a:rPr lang="ko-KR" altLang="en-US" dirty="0" err="1" smtClean="0"/>
              <a:t>열거형을</a:t>
            </a:r>
            <a:r>
              <a:rPr lang="ko-KR" altLang="en-US" dirty="0" smtClean="0"/>
              <a:t> 값으로 가짐</a:t>
            </a:r>
          </a:p>
          <a:p>
            <a:pPr lvl="1"/>
            <a:r>
              <a:rPr lang="en-US" altLang="ko-KR" dirty="0" smtClean="0"/>
              <a:t>View </a:t>
            </a:r>
            <a:r>
              <a:rPr lang="ko-KR" altLang="en-US" dirty="0" err="1" smtClean="0"/>
              <a:t>열거형</a:t>
            </a:r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뷰의 형태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19959"/>
              </p:ext>
            </p:extLst>
          </p:nvPr>
        </p:nvGraphicFramePr>
        <p:xfrm>
          <a:off x="683568" y="2636912"/>
          <a:ext cx="7920880" cy="237744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47"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기호상수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LargeIcon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큰 아이콘의 형태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SmallIcon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작은 아이콘의 형태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List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간단한 리스트 형태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Detail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자세한 리스트 형태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Tile</a:t>
                      </a:r>
                      <a:endParaRPr kumimoji="0" lang="ko-KR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ko-KR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큰 아이콘이 표시되는 자세한 리스트 형태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 descr="C:\Users\yich\Google 드라이브\Work\교재\C# 입문, 개정판\2판, 시험판\1.원고\Images\cs11\Img11_02-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2" y="5472859"/>
            <a:ext cx="169164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ich\Google 드라이브\Work\교재\C# 입문, 개정판\2판, 시험판\1.원고\Images\cs11\Img11_02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64" y="5481786"/>
            <a:ext cx="169164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ich\Google 드라이브\Work\교재\C# 입문, 개정판\2판, 시험판\1.원고\Images\cs11\Img11_02-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56" y="5472858"/>
            <a:ext cx="169164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ich\Google 드라이브\Work\교재\C# 입문, 개정판\2판, 시험판\1.원고\Images\cs11\Img11_02-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8" y="5481786"/>
            <a:ext cx="169164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yich\Google 드라이브\Work\교재\C# 입문, 개정판\2판, 시험판\1.원고\Images\cs11\Img11_02-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40" y="5481786"/>
            <a:ext cx="169164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75556" y="2671025"/>
            <a:ext cx="8136904" cy="2309214"/>
            <a:chOff x="467544" y="3439176"/>
            <a:chExt cx="7992888" cy="2088232"/>
          </a:xfrm>
        </p:grpSpPr>
        <p:sp>
          <p:nvSpPr>
            <p:cNvPr id="12" name="직사각형 11"/>
            <p:cNvSpPr/>
            <p:nvPr/>
          </p:nvSpPr>
          <p:spPr>
            <a:xfrm>
              <a:off x="467544" y="3439176"/>
              <a:ext cx="7992888" cy="2088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16635" y="3529758"/>
              <a:ext cx="7807740" cy="1943100"/>
              <a:chOff x="548364" y="2734389"/>
              <a:chExt cx="7807740" cy="19431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48364" y="2734389"/>
                <a:ext cx="3143250" cy="1428750"/>
                <a:chOff x="548364" y="2734389"/>
                <a:chExt cx="3143250" cy="142875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364" y="2734389"/>
                  <a:ext cx="3143250" cy="142875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2555776" y="3671743"/>
                  <a:ext cx="9541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1) </a:t>
                  </a:r>
                  <a:r>
                    <a:rPr lang="ko-KR" altLang="en-US" sz="1400" b="1" dirty="0" err="1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속성창</a:t>
                  </a:r>
                  <a:endParaRPr lang="ko-KR" altLang="en-US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3707904" y="2734389"/>
                <a:ext cx="4648200" cy="1943100"/>
                <a:chOff x="3707904" y="2734389"/>
                <a:chExt cx="4648200" cy="1943100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7904" y="2734389"/>
                  <a:ext cx="4648200" cy="1943100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608593" y="2881929"/>
                  <a:ext cx="17219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2</a:t>
                  </a:r>
                  <a:r>
                    <a:rPr lang="en-US" altLang="ko-KR" sz="1400" b="1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 </a:t>
                  </a:r>
                  <a:r>
                    <a:rPr lang="en-US" altLang="ko-KR" sz="1400" b="1" dirty="0" err="1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ListView</a:t>
                  </a:r>
                  <a:r>
                    <a:rPr lang="en-US" altLang="ko-KR" sz="1400" b="1" dirty="0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400" b="1" dirty="0" err="1" smtClean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작업창</a:t>
                  </a:r>
                  <a:endParaRPr lang="ko-KR" altLang="en-US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9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뷰의  자세히 보기에서 항목의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머리글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표현하는  집합</a:t>
            </a:r>
          </a:p>
          <a:p>
            <a:r>
              <a:rPr lang="ko-KR" altLang="en-US" dirty="0" smtClean="0"/>
              <a:t>리스트 뷰의 </a:t>
            </a:r>
            <a:r>
              <a:rPr lang="en-US" altLang="ko-KR" dirty="0" smtClean="0"/>
              <a:t>Columns </a:t>
            </a:r>
            <a:r>
              <a:rPr lang="ko-KR" altLang="en-US" dirty="0" smtClean="0"/>
              <a:t>속성 창을 이용하여 추가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ListView </a:t>
            </a:r>
            <a:r>
              <a:rPr lang="en-US" altLang="ko-KR" cap="none" dirty="0" err="1" smtClean="0"/>
              <a:t>ColumnHeader</a:t>
            </a:r>
            <a:endParaRPr lang="en-US" altLang="ko-KR" cap="none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85388" y="2150743"/>
            <a:ext cx="8136751" cy="4014561"/>
            <a:chOff x="385388" y="2134379"/>
            <a:chExt cx="8136751" cy="4014561"/>
          </a:xfrm>
        </p:grpSpPr>
        <p:grpSp>
          <p:nvGrpSpPr>
            <p:cNvPr id="14" name="그룹 13"/>
            <p:cNvGrpSpPr/>
            <p:nvPr/>
          </p:nvGrpSpPr>
          <p:grpSpPr>
            <a:xfrm>
              <a:off x="5529911" y="2134379"/>
              <a:ext cx="2859802" cy="1472125"/>
              <a:chOff x="5933410" y="2420888"/>
              <a:chExt cx="2859802" cy="1472125"/>
            </a:xfrm>
          </p:grpSpPr>
          <p:sp>
            <p:nvSpPr>
              <p:cNvPr id="95240" name="Text Box 8"/>
              <p:cNvSpPr txBox="1">
                <a:spLocks noChangeArrowheads="1"/>
              </p:cNvSpPr>
              <p:nvPr/>
            </p:nvSpPr>
            <p:spPr bwMode="auto">
              <a:xfrm>
                <a:off x="7332712" y="2420888"/>
                <a:ext cx="1460500" cy="30797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>
                    <a:solidFill>
                      <a:srgbClr val="CC66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ColumnHeader</a:t>
                </a:r>
                <a:endParaRPr lang="en-US" altLang="ko-KR" sz="1400" b="1" dirty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241" name="AutoShape 9"/>
              <p:cNvCxnSpPr>
                <a:cxnSpLocks noChangeShapeType="1"/>
                <a:stCxn id="95239" idx="0"/>
                <a:endCxn id="95240" idx="1"/>
              </p:cNvCxnSpPr>
              <p:nvPr/>
            </p:nvCxnSpPr>
            <p:spPr bwMode="auto">
              <a:xfrm rot="5400000" flipH="1" flipV="1">
                <a:off x="7018109" y="2642307"/>
                <a:ext cx="382033" cy="247173"/>
              </a:xfrm>
              <a:prstGeom prst="bentConnector2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 type="triangle" w="med" len="med"/>
                <a:tailEnd/>
              </a:ln>
              <a:effectLst/>
            </p:spPr>
          </p:cxn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l="6335" t="48415" r="7879" b="21439"/>
              <a:stretch/>
            </p:blipFill>
            <p:spPr>
              <a:xfrm>
                <a:off x="5933410" y="2956909"/>
                <a:ext cx="2304257" cy="936104"/>
              </a:xfrm>
              <a:prstGeom prst="rect">
                <a:avLst/>
              </a:prstGeom>
            </p:spPr>
          </p:pic>
          <p:sp>
            <p:nvSpPr>
              <p:cNvPr id="95239" name="Rectangle 7"/>
              <p:cNvSpPr>
                <a:spLocks noChangeArrowheads="1"/>
              </p:cNvSpPr>
              <p:nvPr/>
            </p:nvSpPr>
            <p:spPr bwMode="auto">
              <a:xfrm>
                <a:off x="5933410" y="2956909"/>
                <a:ext cx="2304257" cy="304800"/>
              </a:xfrm>
              <a:prstGeom prst="rect">
                <a:avLst/>
              </a:prstGeom>
              <a:solidFill>
                <a:srgbClr val="33CCFF">
                  <a:alpha val="21001"/>
                </a:srgbClr>
              </a:solidFill>
              <a:ln w="38100" algn="ctr">
                <a:solidFill>
                  <a:srgbClr val="CC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85388" y="2465976"/>
              <a:ext cx="4577715" cy="3682964"/>
              <a:chOff x="448556" y="2357899"/>
              <a:chExt cx="4577715" cy="368296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872" y="2357899"/>
                <a:ext cx="4272399" cy="3098418"/>
              </a:xfrm>
              <a:prstGeom prst="rect">
                <a:avLst/>
              </a:prstGeom>
            </p:spPr>
          </p:pic>
          <p:sp>
            <p:nvSpPr>
              <p:cNvPr id="95244" name="AutoShape 12"/>
              <p:cNvSpPr>
                <a:spLocks noChangeArrowheads="1"/>
              </p:cNvSpPr>
              <p:nvPr/>
            </p:nvSpPr>
            <p:spPr bwMode="auto">
              <a:xfrm>
                <a:off x="705385" y="4790814"/>
                <a:ext cx="1872208" cy="253030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243" name="Text Box 11"/>
              <p:cNvSpPr txBox="1">
                <a:spLocks noChangeArrowheads="1"/>
              </p:cNvSpPr>
              <p:nvPr/>
            </p:nvSpPr>
            <p:spPr bwMode="auto">
              <a:xfrm>
                <a:off x="448556" y="5517232"/>
                <a:ext cx="2385865" cy="5236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66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추가및</a:t>
                </a:r>
                <a:r>
                  <a:rPr lang="ko-KR" altLang="en-US" sz="1400" b="1" dirty="0">
                    <a:solidFill>
                      <a:srgbClr val="0066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제거 버튼을 클릭하여 열 머리글을 추가</a:t>
                </a:r>
                <a:r>
                  <a:rPr lang="en-US" altLang="ko-KR" sz="1400" b="1" dirty="0">
                    <a:solidFill>
                      <a:srgbClr val="0066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b="1" dirty="0">
                    <a:solidFill>
                      <a:srgbClr val="0066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</a:t>
                </a:r>
              </a:p>
            </p:txBody>
          </p:sp>
          <p:cxnSp>
            <p:nvCxnSpPr>
              <p:cNvPr id="95245" name="AutoShape 13"/>
              <p:cNvCxnSpPr>
                <a:cxnSpLocks noChangeShapeType="1"/>
                <a:stCxn id="95244" idx="2"/>
                <a:endCxn id="95243" idx="0"/>
              </p:cNvCxnSpPr>
              <p:nvPr/>
            </p:nvCxnSpPr>
            <p:spPr bwMode="auto">
              <a:xfrm>
                <a:off x="1641489" y="5043844"/>
                <a:ext cx="0" cy="4733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6287" y="3834630"/>
              <a:ext cx="3185852" cy="132255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rcRect t="24222" b="31307"/>
            <a:stretch/>
          </p:blipFill>
          <p:spPr>
            <a:xfrm>
              <a:off x="5332188" y="5369978"/>
              <a:ext cx="3057525" cy="180085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cxnSp>
          <p:nvCxnSpPr>
            <p:cNvPr id="21" name="직선 화살표 연결선 20"/>
            <p:cNvCxnSpPr>
              <a:stCxn id="19" idx="1"/>
              <a:endCxn id="10" idx="3"/>
            </p:cNvCxnSpPr>
            <p:nvPr/>
          </p:nvCxnSpPr>
          <p:spPr>
            <a:xfrm flipH="1" flipV="1">
              <a:off x="4963103" y="4015185"/>
              <a:ext cx="369085" cy="1444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1"/>
              <a:endCxn id="10" idx="3"/>
            </p:cNvCxnSpPr>
            <p:nvPr/>
          </p:nvCxnSpPr>
          <p:spPr>
            <a:xfrm flipH="1" flipV="1">
              <a:off x="4963103" y="4015185"/>
              <a:ext cx="373184" cy="48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6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ListViewItem</a:t>
            </a:r>
            <a:r>
              <a:rPr lang="en-US" altLang="ko-KR" dirty="0" smtClean="0"/>
              <a:t> : </a:t>
            </a:r>
            <a:r>
              <a:rPr lang="en-US" altLang="ko-KR" b="1" dirty="0" smtClean="0">
                <a:solidFill>
                  <a:srgbClr val="7030A0"/>
                </a:solidFill>
              </a:rPr>
              <a:t>ListView</a:t>
            </a:r>
            <a:r>
              <a:rPr lang="ko-KR" altLang="en-US" b="1" dirty="0" smtClean="0">
                <a:solidFill>
                  <a:srgbClr val="7030A0"/>
                </a:solidFill>
              </a:rPr>
              <a:t>의 </a:t>
            </a:r>
            <a:r>
              <a:rPr lang="en-US" altLang="ko-KR" b="1" dirty="0" smtClean="0">
                <a:solidFill>
                  <a:srgbClr val="7030A0"/>
                </a:solidFill>
              </a:rPr>
              <a:t>Items</a:t>
            </a:r>
            <a:r>
              <a:rPr lang="ko-KR" altLang="en-US" b="1" dirty="0" smtClean="0">
                <a:solidFill>
                  <a:srgbClr val="7030A0"/>
                </a:solidFill>
              </a:rPr>
              <a:t>속성</a:t>
            </a:r>
            <a:r>
              <a:rPr lang="ko-KR" altLang="en-US" dirty="0" smtClean="0"/>
              <a:t>에</a:t>
            </a:r>
            <a:r>
              <a:rPr lang="ko-KR" altLang="en-US" b="1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/>
              <a:t>추가되는 항목</a:t>
            </a:r>
          </a:p>
          <a:p>
            <a:r>
              <a:rPr lang="en-US" altLang="ko-KR" dirty="0" err="1" smtClean="0"/>
              <a:t>ListViewSubItem</a:t>
            </a:r>
            <a:r>
              <a:rPr lang="en-US" altLang="ko-KR" dirty="0" smtClean="0"/>
              <a:t> : ListView</a:t>
            </a:r>
            <a:r>
              <a:rPr lang="ko-KR" altLang="en-US" dirty="0" smtClean="0"/>
              <a:t>의 각 </a:t>
            </a:r>
            <a:r>
              <a:rPr lang="en-US" altLang="ko-KR" b="1" dirty="0" smtClean="0">
                <a:solidFill>
                  <a:srgbClr val="7030A0"/>
                </a:solidFill>
              </a:rPr>
              <a:t>Item</a:t>
            </a:r>
            <a:r>
              <a:rPr lang="ko-KR" altLang="en-US" b="1" dirty="0" smtClean="0">
                <a:solidFill>
                  <a:srgbClr val="7030A0"/>
                </a:solidFill>
              </a:rPr>
              <a:t>에 추가되는 </a:t>
            </a:r>
            <a:r>
              <a:rPr lang="ko-KR" altLang="en-US" b="1" dirty="0" err="1" smtClean="0">
                <a:solidFill>
                  <a:srgbClr val="7030A0"/>
                </a:solidFill>
              </a:rPr>
              <a:t>하위항목</a:t>
            </a:r>
            <a:endParaRPr lang="ko-KR" altLang="en-US" b="1" dirty="0" smtClean="0">
              <a:solidFill>
                <a:srgbClr val="7030A0"/>
              </a:solidFill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/>
              <a:t>ListView - Items Collection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80902" y="2204864"/>
            <a:ext cx="8495554" cy="3804799"/>
            <a:chOff x="180902" y="2204864"/>
            <a:chExt cx="8495554" cy="3804799"/>
          </a:xfrm>
        </p:grpSpPr>
        <p:grpSp>
          <p:nvGrpSpPr>
            <p:cNvPr id="25" name="그룹 24"/>
            <p:cNvGrpSpPr/>
            <p:nvPr/>
          </p:nvGrpSpPr>
          <p:grpSpPr>
            <a:xfrm>
              <a:off x="900683" y="2204864"/>
              <a:ext cx="7775773" cy="3804799"/>
              <a:chOff x="617489" y="2504736"/>
              <a:chExt cx="7775773" cy="380479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7107" t="47681" r="7107" b="19853"/>
              <a:stretch/>
            </p:blipFill>
            <p:spPr>
              <a:xfrm>
                <a:off x="726369" y="2504736"/>
                <a:ext cx="2304257" cy="1008113"/>
              </a:xfrm>
              <a:prstGeom prst="rect">
                <a:avLst/>
              </a:prstGeom>
            </p:spPr>
          </p:pic>
          <p:sp>
            <p:nvSpPr>
              <p:cNvPr id="96262" name="Rectangle 6"/>
              <p:cNvSpPr>
                <a:spLocks noChangeArrowheads="1"/>
              </p:cNvSpPr>
              <p:nvPr/>
            </p:nvSpPr>
            <p:spPr bwMode="auto">
              <a:xfrm>
                <a:off x="697881" y="2519697"/>
                <a:ext cx="568325" cy="228600"/>
              </a:xfrm>
              <a:prstGeom prst="rect">
                <a:avLst/>
              </a:prstGeom>
              <a:noFill/>
              <a:ln w="28575" algn="ctr">
                <a:solidFill>
                  <a:srgbClr val="FF9933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264" name="Rectangle 8"/>
              <p:cNvSpPr>
                <a:spLocks noChangeArrowheads="1"/>
              </p:cNvSpPr>
              <p:nvPr/>
            </p:nvSpPr>
            <p:spPr bwMode="auto">
              <a:xfrm>
                <a:off x="1337644" y="2519697"/>
                <a:ext cx="936625" cy="228600"/>
              </a:xfrm>
              <a:prstGeom prst="rect">
                <a:avLst/>
              </a:prstGeom>
              <a:noFill/>
              <a:ln w="28575" algn="ctr">
                <a:solidFill>
                  <a:srgbClr val="6699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96265" name="AutoShape 9"/>
              <p:cNvCxnSpPr>
                <a:cxnSpLocks noChangeShapeType="1"/>
                <a:stCxn id="96264" idx="3"/>
                <a:endCxn id="11" idx="0"/>
              </p:cNvCxnSpPr>
              <p:nvPr/>
            </p:nvCxnSpPr>
            <p:spPr bwMode="auto">
              <a:xfrm>
                <a:off x="2274269" y="2633997"/>
                <a:ext cx="4606926" cy="1214437"/>
              </a:xfrm>
              <a:prstGeom prst="bentConnector2">
                <a:avLst/>
              </a:prstGeom>
              <a:noFill/>
              <a:ln w="19050">
                <a:solidFill>
                  <a:srgbClr val="669900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96266" name="AutoShape 10"/>
              <p:cNvCxnSpPr>
                <a:cxnSpLocks noChangeShapeType="1"/>
                <a:stCxn id="96262" idx="0"/>
                <a:endCxn id="13" idx="0"/>
              </p:cNvCxnSpPr>
              <p:nvPr/>
            </p:nvCxnSpPr>
            <p:spPr bwMode="auto">
              <a:xfrm rot="16200000" flipH="1">
                <a:off x="1635156" y="1866584"/>
                <a:ext cx="1383631" cy="2689856"/>
              </a:xfrm>
              <a:prstGeom prst="bentConnector3">
                <a:avLst>
                  <a:gd name="adj1" fmla="val -16522"/>
                </a:avLst>
              </a:prstGeom>
              <a:noFill/>
              <a:ln w="28575">
                <a:solidFill>
                  <a:srgbClr val="FF9933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96267" name="Text Box 11"/>
              <p:cNvSpPr txBox="1">
                <a:spLocks noChangeArrowheads="1"/>
              </p:cNvSpPr>
              <p:nvPr/>
            </p:nvSpPr>
            <p:spPr bwMode="auto">
              <a:xfrm>
                <a:off x="6082682" y="3393616"/>
                <a:ext cx="1600200" cy="307975"/>
              </a:xfrm>
              <a:prstGeom prst="rect">
                <a:avLst/>
              </a:prstGeom>
              <a:solidFill>
                <a:srgbClr val="92D050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ListViewSubItem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" name="Group 12"/>
              <p:cNvGrpSpPr>
                <a:grpSpLocks/>
              </p:cNvGrpSpPr>
              <p:nvPr/>
            </p:nvGrpSpPr>
            <p:grpSpPr bwMode="auto">
              <a:xfrm>
                <a:off x="2450481" y="4272297"/>
                <a:ext cx="2286000" cy="381000"/>
                <a:chOff x="1584" y="2688"/>
                <a:chExt cx="1440" cy="240"/>
              </a:xfrm>
            </p:grpSpPr>
            <p:sp>
              <p:nvSpPr>
                <p:cNvPr id="962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584" y="2688"/>
                  <a:ext cx="1200" cy="240"/>
                </a:xfrm>
                <a:prstGeom prst="rect">
                  <a:avLst/>
                </a:prstGeom>
                <a:noFill/>
                <a:ln w="28575" algn="ctr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6270" name="Line 14"/>
                <p:cNvSpPr>
                  <a:spLocks noChangeShapeType="1"/>
                </p:cNvSpPr>
                <p:nvPr/>
              </p:nvSpPr>
              <p:spPr bwMode="auto">
                <a:xfrm>
                  <a:off x="2784" y="278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489" y="3918288"/>
                <a:ext cx="7775773" cy="2391247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5360764" y="3906307"/>
                <a:ext cx="3027660" cy="233100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51720" y="3903328"/>
                <a:ext cx="3240360" cy="2391857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63" name="Text Box 7"/>
              <p:cNvSpPr txBox="1">
                <a:spLocks noChangeArrowheads="1"/>
              </p:cNvSpPr>
              <p:nvPr/>
            </p:nvSpPr>
            <p:spPr bwMode="auto">
              <a:xfrm>
                <a:off x="3075956" y="3518048"/>
                <a:ext cx="1279525" cy="307975"/>
              </a:xfrm>
              <a:prstGeom prst="rect">
                <a:avLst/>
              </a:prstGeom>
              <a:solidFill>
                <a:srgbClr val="FFC000"/>
              </a:solidFill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>
                    <a:latin typeface="맑은 고딕" pitchFamily="50" charset="-127"/>
                    <a:ea typeface="맑은 고딕" pitchFamily="50" charset="-127"/>
                  </a:rPr>
                  <a:t>ListViewItem</a:t>
                </a:r>
                <a:endParaRPr lang="en-US" altLang="ko-KR" sz="14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17489" y="4005064"/>
                <a:ext cx="498127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/>
              <p:cNvCxnSpPr>
                <a:stCxn id="19" idx="3"/>
                <a:endCxn id="13" idx="1"/>
              </p:cNvCxnSpPr>
              <p:nvPr/>
            </p:nvCxnSpPr>
            <p:spPr>
              <a:xfrm>
                <a:off x="1115616" y="4113076"/>
                <a:ext cx="936104" cy="9861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/>
              <p:cNvSpPr/>
              <p:nvPr/>
            </p:nvSpPr>
            <p:spPr>
              <a:xfrm>
                <a:off x="3779912" y="4603255"/>
                <a:ext cx="1224136" cy="1209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화살표 연결선 23"/>
              <p:cNvCxnSpPr>
                <a:stCxn id="22" idx="3"/>
              </p:cNvCxnSpPr>
              <p:nvPr/>
            </p:nvCxnSpPr>
            <p:spPr>
              <a:xfrm>
                <a:off x="5004048" y="4663714"/>
                <a:ext cx="356716" cy="4355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02" y="4985881"/>
              <a:ext cx="1944008" cy="210651"/>
            </a:xfrm>
            <a:prstGeom prst="rect">
              <a:avLst/>
            </a:prstGeom>
          </p:spPr>
        </p:pic>
        <p:cxnSp>
          <p:nvCxnSpPr>
            <p:cNvPr id="28" name="직선 화살표 연결선 27"/>
            <p:cNvCxnSpPr>
              <a:stCxn id="26" idx="3"/>
              <a:endCxn id="13" idx="1"/>
            </p:cNvCxnSpPr>
            <p:nvPr/>
          </p:nvCxnSpPr>
          <p:spPr>
            <a:xfrm flipV="1">
              <a:off x="2124910" y="4799385"/>
              <a:ext cx="210004" cy="2918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8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SelectedItems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리스트 뷰에서 선택된 항목을 저장하는 </a:t>
            </a:r>
            <a:r>
              <a:rPr lang="ko-KR" altLang="en-US" dirty="0" err="1" smtClean="0"/>
              <a:t>프로퍼티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반환형</a:t>
            </a:r>
          </a:p>
          <a:p>
            <a:pPr lvl="2"/>
            <a:r>
              <a:rPr lang="en-US" altLang="ko-KR" dirty="0" err="1" smtClean="0"/>
              <a:t>ListViewItem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클래스형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리스트 뷰의 </a:t>
            </a:r>
            <a:r>
              <a:rPr lang="en-US" altLang="ko-KR" dirty="0" err="1" smtClean="0"/>
              <a:t>MultiSelect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거짓일 경우</a:t>
            </a:r>
          </a:p>
          <a:p>
            <a:pPr lvl="2"/>
            <a:r>
              <a:rPr lang="en-US" altLang="ko-KR" dirty="0" err="1" smtClean="0"/>
              <a:t>ListViewItem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배열형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리스트 뷰의 </a:t>
            </a:r>
            <a:r>
              <a:rPr lang="en-US" altLang="ko-KR" dirty="0" err="1" smtClean="0"/>
              <a:t>MultiSelect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참일 경우</a:t>
            </a:r>
          </a:p>
          <a:p>
            <a:pPr lvl="2"/>
            <a:endParaRPr lang="ko-KR" altLang="en-US" dirty="0" smtClean="0"/>
          </a:p>
          <a:p>
            <a:pPr lvl="2"/>
            <a:endParaRPr lang="en-US" altLang="ko-KR" dirty="0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뷰 항목의 선택 </a:t>
            </a:r>
            <a:r>
              <a:rPr lang="en-US" altLang="ko-KR" smtClean="0"/>
              <a:t>[1/6]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17D3-B15E-4AAF-AD80-773FE3ECC6F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6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6082</TotalTime>
  <Words>2909</Words>
  <Application>Microsoft Office PowerPoint</Application>
  <PresentationFormat>화면 슬라이드 쇼(4:3)</PresentationFormat>
  <Paragraphs>1040</Paragraphs>
  <Slides>45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HY얕은샘물M</vt:lpstr>
      <vt:lpstr>굴림</vt:lpstr>
      <vt:lpstr>나눔고딕 ExtraBold</vt:lpstr>
      <vt:lpstr>맑은 고딕</vt:lpstr>
      <vt:lpstr>한컴돋움</vt:lpstr>
      <vt:lpstr>Arial</vt:lpstr>
      <vt:lpstr>Times New Roman</vt:lpstr>
      <vt:lpstr>Tw Cen MT</vt:lpstr>
      <vt:lpstr>Wingdings</vt:lpstr>
      <vt:lpstr>Wingdings 3</vt:lpstr>
      <vt:lpstr>전체</vt:lpstr>
      <vt:lpstr>C# _고급컨트롤</vt:lpstr>
      <vt:lpstr>ImageList</vt:lpstr>
      <vt:lpstr>ImageList – Images 프로퍼티</vt:lpstr>
      <vt:lpstr>ListView Icon 추가</vt:lpstr>
      <vt:lpstr>리스트 뷰</vt:lpstr>
      <vt:lpstr>리스트 뷰의 형태</vt:lpstr>
      <vt:lpstr>ListView ColumnHeader</vt:lpstr>
      <vt:lpstr>ListView - Items Collection</vt:lpstr>
      <vt:lpstr>리스트 뷰 항목의 선택 [1/6]</vt:lpstr>
      <vt:lpstr>리스트 뷰 항목의 선택 [2/6]</vt:lpstr>
      <vt:lpstr>리스트 뷰 항목의 선택 [3/6]</vt:lpstr>
      <vt:lpstr>리스트 뷰 항목의 선택 [4/6]</vt:lpstr>
      <vt:lpstr>리스트 뷰 항목의 선택 [5/6]</vt:lpstr>
      <vt:lpstr>리스트 뷰 항목의 선택 [6/6]</vt:lpstr>
      <vt:lpstr>리스트 뷰 사용 예(1/3)</vt:lpstr>
      <vt:lpstr>리스트 뷰 사용 예(2/3)</vt:lpstr>
      <vt:lpstr>리스트 뷰 사용 예(3/3)</vt:lpstr>
      <vt:lpstr>트리 뷰</vt:lpstr>
      <vt:lpstr>트리 뷰 </vt:lpstr>
      <vt:lpstr>트리 뷰 </vt:lpstr>
      <vt:lpstr>트리 뷰의 노드</vt:lpstr>
      <vt:lpstr>트리 노드 편집기</vt:lpstr>
      <vt:lpstr>TreeNode 클래스 [1/4]</vt:lpstr>
      <vt:lpstr>TreeNode 클래스 [2/4]</vt:lpstr>
      <vt:lpstr>TreeNode 클래스 [3/4]</vt:lpstr>
      <vt:lpstr>TreeNode 클래스 [4/4]</vt:lpstr>
      <vt:lpstr>트리 뷰 항목의 선택</vt:lpstr>
      <vt:lpstr>트리 뷰 항목의 선택</vt:lpstr>
      <vt:lpstr>업다운 컨트롤</vt:lpstr>
      <vt:lpstr>영역 업다운 컨트롤의 작성 </vt:lpstr>
      <vt:lpstr>영역 업다운 컨트롤의 작성</vt:lpstr>
      <vt:lpstr>수치적 업다운 컨트롤의 작성 [1/3]</vt:lpstr>
      <vt:lpstr>수치적 업다운 컨트롤의 작성 [2/3]</vt:lpstr>
      <vt:lpstr>수치적 업다운 컨트롤의 작성 [3/3]</vt:lpstr>
      <vt:lpstr>트랙 바</vt:lpstr>
      <vt:lpstr>트랙 바의 작성 [1/4]</vt:lpstr>
      <vt:lpstr>트랙 바의 작성 [2/4]</vt:lpstr>
      <vt:lpstr>트랙 바의 작성 [3/4]</vt:lpstr>
      <vt:lpstr>트랙 바의 작성 [4/4]</vt:lpstr>
      <vt:lpstr>프로그레스 바</vt:lpstr>
      <vt:lpstr>프로그레스 바의 작성 [1/2]</vt:lpstr>
      <vt:lpstr>프로그레스 바의 작성 [2/2]</vt:lpstr>
      <vt:lpstr>타이머 [1/3]</vt:lpstr>
      <vt:lpstr>타이머 [2/3]</vt:lpstr>
      <vt:lpstr>타이머 [3/3]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768</cp:revision>
  <dcterms:created xsi:type="dcterms:W3CDTF">2005-08-05T04:54:18Z</dcterms:created>
  <dcterms:modified xsi:type="dcterms:W3CDTF">2019-05-31T02:48:50Z</dcterms:modified>
</cp:coreProperties>
</file>