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9" r:id="rId3"/>
    <p:sldId id="301" r:id="rId4"/>
    <p:sldId id="302" r:id="rId5"/>
    <p:sldId id="303" r:id="rId6"/>
    <p:sldId id="304" r:id="rId7"/>
    <p:sldId id="309" r:id="rId8"/>
    <p:sldId id="308" r:id="rId9"/>
    <p:sldId id="311" r:id="rId10"/>
    <p:sldId id="344" r:id="rId11"/>
    <p:sldId id="345" r:id="rId12"/>
    <p:sldId id="348" r:id="rId13"/>
    <p:sldId id="349" r:id="rId14"/>
    <p:sldId id="312" r:id="rId15"/>
    <p:sldId id="313" r:id="rId16"/>
    <p:sldId id="314" r:id="rId17"/>
    <p:sldId id="346" r:id="rId18"/>
    <p:sldId id="316" r:id="rId19"/>
    <p:sldId id="347" r:id="rId20"/>
    <p:sldId id="320" r:id="rId21"/>
    <p:sldId id="321" r:id="rId22"/>
    <p:sldId id="322" r:id="rId23"/>
    <p:sldId id="350" r:id="rId24"/>
    <p:sldId id="351" r:id="rId25"/>
    <p:sldId id="352" r:id="rId26"/>
    <p:sldId id="328" r:id="rId27"/>
    <p:sldId id="329" r:id="rId28"/>
    <p:sldId id="353" r:id="rId29"/>
    <p:sldId id="354" r:id="rId30"/>
    <p:sldId id="356" r:id="rId31"/>
    <p:sldId id="333" r:id="rId32"/>
    <p:sldId id="334" r:id="rId33"/>
    <p:sldId id="355" r:id="rId34"/>
    <p:sldId id="362" r:id="rId35"/>
    <p:sldId id="338" r:id="rId36"/>
    <p:sldId id="339" r:id="rId37"/>
    <p:sldId id="358" r:id="rId38"/>
    <p:sldId id="357" r:id="rId39"/>
    <p:sldId id="359" r:id="rId40"/>
    <p:sldId id="360" r:id="rId41"/>
    <p:sldId id="341" r:id="rId42"/>
    <p:sldId id="342" r:id="rId43"/>
    <p:sldId id="361" r:id="rId44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orient="horz" pos="1014">
          <p15:clr>
            <a:srgbClr val="A4A3A4"/>
          </p15:clr>
        </p15:guide>
        <p15:guide id="3" orient="horz" pos="3866">
          <p15:clr>
            <a:srgbClr val="A4A3A4"/>
          </p15:clr>
        </p15:guide>
        <p15:guide id="4" pos="2880">
          <p15:clr>
            <a:srgbClr val="A4A3A4"/>
          </p15:clr>
        </p15:guide>
        <p15:guide id="5" pos="295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6600"/>
    <a:srgbClr val="0000FF"/>
    <a:srgbClr val="3333CC"/>
    <a:srgbClr val="00CC00"/>
    <a:srgbClr val="4F81BD"/>
    <a:srgbClr val="006600"/>
    <a:srgbClr val="33CC33"/>
    <a:srgbClr val="66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584" y="108"/>
      </p:cViewPr>
      <p:guideLst>
        <p:guide orient="horz" pos="2069"/>
        <p:guide orient="horz" pos="1014"/>
        <p:guide orient="horz" pos="3866"/>
        <p:guide pos="2880"/>
        <p:guide pos="295"/>
        <p:guide pos="548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4026" y="96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A6F276B7-8EEA-418E-9C32-BEB9FFB16BBA}" type="datetime1">
              <a:rPr lang="ko-KR" altLang="en-US" smtClean="0"/>
              <a:t>2019-03-15</a:t>
            </a:fld>
            <a:endParaRPr lang="ko-KR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E34A3FEF-DA45-4D91-AEA1-E0911D0660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90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487DA1AA-45E0-4CAF-870A-81DC848229C9}" type="datetime1">
              <a:rPr lang="ko-KR" altLang="en-US" smtClean="0"/>
              <a:t>2019-03-15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en-US" altLang="ko-KR"/>
              <a:t>http://plac.dongguk.ac.kr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F3A8431A-4B32-46E0-A473-1CB1EB6008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1384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BECC7C-37D0-47A1-8080-3B5961E13A3E}" type="datetime1">
              <a:rPr lang="ko-KR" altLang="en-US" smtClean="0"/>
              <a:t>2019-03-15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885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DEC7EE-91F8-42DE-94E0-80AE895E60EB}" type="datetime1">
              <a:rPr lang="ko-KR" altLang="en-US" smtClean="0"/>
              <a:t>2019-03-15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http://plac.dongguk.ac.kr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431A-4B32-46E0-A473-1CB1EB6008E0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493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134" y="63127"/>
            <a:ext cx="9034114" cy="2023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56134" y="63127"/>
            <a:ext cx="9046593" cy="4017936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8792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00192" y="296224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3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97627"/>
            <a:ext cx="8784976" cy="5616624"/>
          </a:xfrm>
        </p:spPr>
        <p:txBody>
          <a:bodyPr/>
          <a:lstStyle>
            <a:lvl1pPr marL="180000">
              <a:buSzPct val="80000"/>
              <a:defRPr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443956" y="6461574"/>
            <a:ext cx="576064" cy="308452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15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25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00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801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85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8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7290054" cy="708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998854"/>
            <a:ext cx="8784976" cy="561662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9512" y="128016"/>
            <a:ext cx="0" cy="70869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구름 모양 설명선 8"/>
          <p:cNvSpPr/>
          <p:nvPr userDrawn="1"/>
        </p:nvSpPr>
        <p:spPr>
          <a:xfrm>
            <a:off x="8676456" y="6489588"/>
            <a:ext cx="360040" cy="288032"/>
          </a:xfrm>
          <a:prstGeom prst="cloudCallout">
            <a:avLst>
              <a:gd name="adj1" fmla="val 20352"/>
              <a:gd name="adj2" fmla="val 281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8460432" y="6447258"/>
            <a:ext cx="576064" cy="308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B5D57-A7C8-4DE3-8026-8EC88D83D0BF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0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8" r:id="rId6"/>
    <p:sldLayoutId id="2147483729" r:id="rId7"/>
    <p:sldLayoutId id="2147483730" r:id="rId8"/>
    <p:sldLayoutId id="2147483731" r:id="rId9"/>
  </p:sldLayoutIdLst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C# _</a:t>
            </a:r>
            <a:r>
              <a:rPr lang="ko-KR" altLang="en-US" b="1" dirty="0" smtClean="0"/>
              <a:t>기본개념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저장되는 데이터에 따라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결정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한번 지정된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계속 유지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선언과 동시에 초기화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var</a:t>
            </a:r>
            <a:r>
              <a:rPr lang="ko-KR" altLang="en-US" dirty="0" smtClean="0"/>
              <a:t>를 사용할 수 없는 경우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ko-KR" dirty="0" smtClean="0"/>
              <a:t>null </a:t>
            </a:r>
            <a:r>
              <a:rPr lang="ko-KR" altLang="en-US" dirty="0" smtClean="0"/>
              <a:t>값 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 사용 불가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지역변수로만 사용</a:t>
            </a:r>
            <a:r>
              <a:rPr lang="en-US" altLang="ko-KR" dirty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ko-KR" altLang="en-US" dirty="0" smtClean="0"/>
              <a:t>연속적으로 초기화 불가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암시적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cap="none" dirty="0" smtClean="0"/>
              <a:t>var</a:t>
            </a:r>
            <a:endParaRPr lang="ko-KR" altLang="en-US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6797"/>
          <a:stretch/>
        </p:blipFill>
        <p:spPr>
          <a:xfrm>
            <a:off x="1062004" y="2127309"/>
            <a:ext cx="3149956" cy="65929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772" b="695"/>
          <a:stretch/>
        </p:blipFill>
        <p:spPr>
          <a:xfrm>
            <a:off x="1049255" y="4495074"/>
            <a:ext cx="4602866" cy="66211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216" y="5787125"/>
            <a:ext cx="4476750" cy="82867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1711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exprogram_03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87040"/>
              </p:ext>
            </p:extLst>
          </p:nvPr>
        </p:nvGraphicFramePr>
        <p:xfrm>
          <a:off x="213725" y="1124744"/>
          <a:ext cx="8768499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8499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암시적 </a:t>
                      </a:r>
                      <a:r>
                        <a:rPr lang="ko-KR" altLang="en-US" sz="18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r>
                        <a:rPr lang="ko-KR" altLang="en-US" sz="18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 </a:t>
                      </a:r>
                      <a:r>
                        <a:rPr lang="ko-KR" altLang="en-US" sz="18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</a:t>
                      </a:r>
                      <a:endParaRPr lang="en-US" altLang="ko-KR" sz="18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en-US" altLang="ko-KR" sz="18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GetType</a:t>
                      </a:r>
                      <a:r>
                        <a:rPr lang="en-US" altLang="ko-KR" sz="18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</a:t>
                      </a:r>
                      <a:r>
                        <a:rPr lang="ko-KR" altLang="en-US" sz="18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메소드를</a:t>
                      </a:r>
                      <a:r>
                        <a:rPr lang="ko-KR" altLang="en-US" sz="18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사용하여 </a:t>
                      </a:r>
                      <a:r>
                        <a:rPr lang="ko-KR" altLang="en-US" sz="18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r>
                        <a:rPr lang="ko-KR" altLang="en-US" sz="18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검사</a:t>
                      </a:r>
                      <a:endParaRPr lang="en-US" altLang="ko-KR" sz="18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data1=34.5f;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data2 = 34.56;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data3 = 300;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data4 = 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'a'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data1 : {0}   type : {1} 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data1, data1.GetType());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data2 : {0}   type : {1} 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data2, data2.GetType());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data3 : {0}   type : {1} 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data3, data3.GetType());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data4 : {0}   type : {1} 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data4, data4.GetType());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8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값형에서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참조형과</a:t>
            </a:r>
            <a:r>
              <a:rPr lang="ko-KR" altLang="en-US" dirty="0" smtClean="0"/>
              <a:t> 같이 값이 없는 것을 나타내는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사용할 수 있도록 허용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err="1" smtClean="0"/>
              <a:t>자료형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변수명</a:t>
            </a:r>
            <a:endParaRPr lang="en-US" altLang="ko-KR" dirty="0" smtClean="0"/>
          </a:p>
          <a:p>
            <a:pPr marL="310896" lvl="2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? data1=null;   //</a:t>
            </a:r>
            <a:r>
              <a:rPr lang="ko-KR" altLang="en-US" dirty="0" smtClean="0"/>
              <a:t>값 저장도 가능</a:t>
            </a:r>
            <a:endParaRPr lang="en-US" altLang="ko-KR" dirty="0" smtClean="0"/>
          </a:p>
          <a:p>
            <a:pPr marL="310896" lvl="2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bool? data2=null;  //true, false </a:t>
            </a:r>
            <a:r>
              <a:rPr lang="ko-KR" altLang="en-US" dirty="0" smtClean="0"/>
              <a:t>저장도 가능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HasValue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변수에 값이 저장된 여부를 나타냄</a:t>
            </a:r>
            <a:r>
              <a:rPr lang="en-US" altLang="ko-KR" dirty="0" smtClean="0"/>
              <a:t>, true, false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/>
              <a:t>.Value : </a:t>
            </a:r>
            <a:r>
              <a:rPr lang="ko-KR" altLang="en-US" dirty="0" smtClean="0"/>
              <a:t>변수에 저장된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읽기전용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nullable</a:t>
            </a:r>
            <a:r>
              <a:rPr lang="en-US" altLang="ko-KR" cap="none" dirty="0" smtClean="0"/>
              <a:t> </a:t>
            </a:r>
            <a:r>
              <a:rPr lang="ko-KR" altLang="en-US" cap="none" dirty="0" smtClean="0"/>
              <a:t>형</a:t>
            </a:r>
            <a:endParaRPr lang="ko-KR" altLang="en-US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08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exprogram_04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34853"/>
              </p:ext>
            </p:extLst>
          </p:nvPr>
        </p:nvGraphicFramePr>
        <p:xfrm>
          <a:off x="213725" y="1124744"/>
          <a:ext cx="8768499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8499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en-US" altLang="ko-KR" sz="18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nullable</a:t>
                      </a:r>
                      <a:r>
                        <a:rPr lang="en-US" altLang="ko-KR" sz="1800" baseline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 사용 예</a:t>
                      </a:r>
                      <a:endParaRPr lang="en-US" altLang="ko-KR" sz="1800" baseline="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endParaRPr lang="en-US" altLang="ko-KR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num1 =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num2 = 10.5;</a:t>
                      </a:r>
                    </a:p>
                    <a:p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(num1.HasValue)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"num1= {0}"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num1.Value);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endParaRPr lang="en-US" altLang="ko-KR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"num1 does not have value"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"num2= {0}"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num2.Value);</a:t>
                      </a:r>
                    </a:p>
                    <a:p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8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3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System.String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클래스의 객체로 </a:t>
            </a:r>
            <a:r>
              <a:rPr lang="ko-KR" altLang="en-US" sz="2200" dirty="0" smtClean="0"/>
              <a:t>취급</a:t>
            </a:r>
            <a:r>
              <a:rPr lang="en-US" altLang="ko-KR" sz="2200" dirty="0" smtClean="0"/>
              <a:t>= </a:t>
            </a:r>
            <a:r>
              <a:rPr lang="en-GB" altLang="ko-KR" sz="2200" dirty="0" smtClean="0"/>
              <a:t>string(</a:t>
            </a:r>
            <a:r>
              <a:rPr lang="en-US" altLang="ko-KR" sz="2200" dirty="0" smtClean="0"/>
              <a:t>C# </a:t>
            </a:r>
            <a:r>
              <a:rPr lang="ko-KR" altLang="en-US" sz="2200" dirty="0" smtClean="0"/>
              <a:t>별칭</a:t>
            </a:r>
            <a:r>
              <a:rPr lang="en-US" altLang="ko-KR" sz="2200" dirty="0" smtClean="0"/>
              <a:t>)</a:t>
            </a:r>
            <a:endParaRPr lang="en-GB" altLang="ko-KR" sz="2200" dirty="0" smtClean="0"/>
          </a:p>
          <a:p>
            <a:pPr eaLnBrk="1" hangingPunct="1"/>
            <a:r>
              <a:rPr lang="en-GB" altLang="ko-KR" sz="2200" dirty="0" smtClean="0"/>
              <a:t> </a:t>
            </a:r>
            <a:r>
              <a:rPr lang="ko-KR" altLang="en-US" sz="2200" dirty="0" smtClean="0"/>
              <a:t>인덱스</a:t>
            </a:r>
            <a:r>
              <a:rPr lang="ko-KR" altLang="en-GB" sz="2200" dirty="0" smtClean="0"/>
              <a:t>를 사용하여 문자열의 각 요소에 접근가능</a:t>
            </a:r>
          </a:p>
          <a:p>
            <a:pPr eaLnBrk="1" hangingPunct="1"/>
            <a:r>
              <a:rPr lang="en-GB" altLang="ko-KR" sz="2200" dirty="0" smtClean="0"/>
              <a:t> string</a:t>
            </a:r>
            <a:r>
              <a:rPr lang="ko-KR" altLang="en-GB" sz="2200" dirty="0" smtClean="0"/>
              <a:t>은 수정이  불가능한  </a:t>
            </a:r>
            <a:r>
              <a:rPr lang="ko-KR" altLang="en-US" sz="2200" dirty="0" smtClean="0"/>
              <a:t>클래스</a:t>
            </a:r>
            <a:endParaRPr lang="en-US" altLang="ko-KR" sz="2200" dirty="0" smtClean="0"/>
          </a:p>
          <a:p>
            <a:r>
              <a:rPr lang="ko-KR" altLang="en-US" sz="2200" dirty="0" smtClean="0"/>
              <a:t>문자열 상수</a:t>
            </a:r>
            <a:endParaRPr lang="ko-KR" altLang="en-US" sz="2200" dirty="0"/>
          </a:p>
          <a:p>
            <a:pPr lvl="2"/>
            <a:r>
              <a:rPr lang="ko-KR" altLang="en-US" sz="2200" dirty="0"/>
              <a:t>이중 인용부호</a:t>
            </a:r>
            <a:r>
              <a:rPr lang="en-US" altLang="ko-KR" sz="2200" dirty="0"/>
              <a:t>(double quote) </a:t>
            </a:r>
            <a:r>
              <a:rPr lang="ko-KR" altLang="en-US" sz="2200" dirty="0"/>
              <a:t>사이에 </a:t>
            </a:r>
            <a:r>
              <a:rPr lang="ko-KR" altLang="en-US" sz="2200" dirty="0" smtClean="0"/>
              <a:t>표현</a:t>
            </a:r>
            <a:endParaRPr lang="ko-KR" altLang="en-US" sz="2200" dirty="0"/>
          </a:p>
          <a:p>
            <a:pPr marL="310896" lvl="2" indent="0">
              <a:buNone/>
            </a:pPr>
            <a:r>
              <a:rPr lang="ko-KR" altLang="en-US" sz="2200" dirty="0"/>
              <a:t>예</a:t>
            </a:r>
            <a:r>
              <a:rPr lang="en-US" altLang="ko-KR" sz="2200" dirty="0"/>
              <a:t>) “hello world”, “I am a string.”</a:t>
            </a:r>
          </a:p>
          <a:p>
            <a:pPr lvl="1"/>
            <a:endParaRPr lang="ko-KR" altLang="en-US" sz="22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GB" altLang="ko-KR" sz="2200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참조형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문자열</a:t>
            </a:r>
            <a:endParaRPr lang="en-GB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>
              <a:defRPr/>
            </a:pPr>
            <a:fld id="{C1AC7663-6661-44CA-A633-822035234FCB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95536" y="3695630"/>
            <a:ext cx="7850188" cy="24828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lnSpc>
                <a:spcPct val="140000"/>
              </a:lnSpc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s1 = "Hello";</a:t>
            </a:r>
          </a:p>
          <a:p>
            <a:pPr eaLnBrk="0" latinLnBrk="0" hangingPunct="0">
              <a:lnSpc>
                <a:spcPct val="140000"/>
              </a:lnSpc>
            </a:pP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System.String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s2 = ”Spring”;</a:t>
            </a:r>
          </a:p>
          <a:p>
            <a:pPr eaLnBrk="0" latinLnBrk="0" hangingPunct="0">
              <a:lnSpc>
                <a:spcPct val="140000"/>
              </a:lnSpc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s3 = new string(”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안녕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”);  </a:t>
            </a:r>
            <a:r>
              <a:rPr kumimoji="0"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Compile error , </a:t>
            </a:r>
            <a:r>
              <a:rPr kumimoji="0" lang="ko-KR" altLang="en-US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매개변수 </a:t>
            </a:r>
            <a:r>
              <a:rPr kumimoji="0" lang="ko-KR" altLang="en-US" sz="16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kumimoji="0" lang="ko-KR" altLang="en-US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 eaLnBrk="0" latinLnBrk="0" hangingPunct="0">
              <a:lnSpc>
                <a:spcPct val="140000"/>
              </a:lnSpc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[]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{‘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한’,’림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’};</a:t>
            </a:r>
          </a:p>
          <a:p>
            <a:pPr eaLnBrk="0" latinLnBrk="0" hangingPunct="0">
              <a:lnSpc>
                <a:spcPct val="140000"/>
              </a:lnSpc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s4 = new string(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      </a:t>
            </a:r>
            <a:r>
              <a:rPr kumimoji="0"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kumimoji="0" lang="ko-KR" altLang="en-US" sz="16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문자배열</a:t>
            </a:r>
            <a:r>
              <a:rPr kumimoji="0" lang="ko-KR" altLang="en-US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매개변수 </a:t>
            </a:r>
            <a:r>
              <a:rPr kumimoji="0" lang="ko-KR" altLang="en-US" sz="16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생성자로</a:t>
            </a:r>
            <a:r>
              <a:rPr kumimoji="0" lang="ko-KR" altLang="en-US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생성</a:t>
            </a:r>
          </a:p>
          <a:p>
            <a:pPr eaLnBrk="0" latinLnBrk="0" hangingPunct="0">
              <a:lnSpc>
                <a:spcPct val="140000"/>
              </a:lnSpc>
            </a:pP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Console.WriteLine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kumimoji="0"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첫문자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={0}”,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s3[0]);   </a:t>
            </a:r>
            <a:r>
              <a:rPr kumimoji="0"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kumimoji="0" lang="ko-KR" altLang="en-US" sz="16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인덱스를 </a:t>
            </a:r>
            <a:r>
              <a:rPr kumimoji="0" lang="ko-KR" altLang="en-US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이용한 문자열 </a:t>
            </a:r>
            <a:r>
              <a:rPr kumimoji="0" lang="ko-KR" altLang="en-US" sz="16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요소접근</a:t>
            </a:r>
            <a:endParaRPr kumimoji="0" lang="ko-KR" altLang="en-US" sz="16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40000"/>
              </a:lnSpc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s1[0] = 'c';                                           </a:t>
            </a:r>
            <a:r>
              <a:rPr kumimoji="0"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Compile error, </a:t>
            </a:r>
            <a:r>
              <a:rPr kumimoji="0" lang="ko-KR" altLang="en-US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불가능</a:t>
            </a:r>
          </a:p>
        </p:txBody>
      </p:sp>
    </p:spTree>
    <p:extLst>
      <p:ext uri="{BB962C8B-B14F-4D97-AF65-F5344CB8AC3E}">
        <p14:creationId xmlns:p14="http://schemas.microsoft.com/office/powerpoint/2010/main" val="37482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ko-KR" sz="2000" dirty="0" smtClean="0">
                <a:solidFill>
                  <a:schemeClr val="tx1"/>
                </a:solidFill>
              </a:rPr>
              <a:t>Static field</a:t>
            </a:r>
          </a:p>
          <a:p>
            <a:pPr marL="690563" lvl="1" indent="-296863" eaLnBrk="1" hangingPunct="1">
              <a:lnSpc>
                <a:spcPct val="80000"/>
              </a:lnSpc>
            </a:pPr>
            <a:r>
              <a:rPr lang="en-GB" altLang="ko-KR" sz="2000" dirty="0" smtClean="0">
                <a:solidFill>
                  <a:schemeClr val="tx1"/>
                </a:solidFill>
              </a:rPr>
              <a:t>Empty  : empty string (string s = </a:t>
            </a:r>
            <a:r>
              <a:rPr lang="en-GB" altLang="ko-KR" sz="2000" dirty="0" err="1" smtClean="0">
                <a:solidFill>
                  <a:schemeClr val="tx1"/>
                </a:solidFill>
              </a:rPr>
              <a:t>String.Empty</a:t>
            </a:r>
            <a:r>
              <a:rPr lang="en-GB" altLang="ko-KR" sz="2000" dirty="0" smtClean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ko-KR" sz="2000" dirty="0" smtClean="0">
                <a:solidFill>
                  <a:schemeClr val="tx1"/>
                </a:solidFill>
              </a:rPr>
              <a:t>Operator</a:t>
            </a:r>
          </a:p>
          <a:p>
            <a:pPr marL="690563" lvl="1" indent="-296863" eaLnBrk="1" hangingPunct="1">
              <a:lnSpc>
                <a:spcPct val="80000"/>
              </a:lnSpc>
            </a:pPr>
            <a:r>
              <a:rPr lang="en-GB" altLang="ko-KR" sz="2000" dirty="0" smtClean="0">
                <a:solidFill>
                  <a:schemeClr val="tx1"/>
                </a:solidFill>
              </a:rPr>
              <a:t>[ ]  :</a:t>
            </a:r>
            <a:r>
              <a:rPr lang="ko-KR" altLang="en-GB" sz="2000" dirty="0" smtClean="0">
                <a:solidFill>
                  <a:schemeClr val="tx1"/>
                </a:solidFill>
              </a:rPr>
              <a:t>문자열 요소 접근 (</a:t>
            </a:r>
            <a:r>
              <a:rPr lang="en-GB" altLang="ko-KR" sz="2000" dirty="0" smtClean="0">
                <a:solidFill>
                  <a:schemeClr val="tx1"/>
                </a:solidFill>
              </a:rPr>
              <a:t>char a = s[0])</a:t>
            </a:r>
          </a:p>
          <a:p>
            <a:pPr marL="690563" lvl="1" indent="-296863" eaLnBrk="1" hangingPunct="1">
              <a:lnSpc>
                <a:spcPct val="80000"/>
              </a:lnSpc>
            </a:pPr>
            <a:r>
              <a:rPr lang="ko-KR" altLang="en-GB" sz="2000" dirty="0" smtClean="0">
                <a:solidFill>
                  <a:schemeClr val="tx1"/>
                </a:solidFill>
              </a:rPr>
              <a:t>+ 연산자 : 문자열 결합 (</a:t>
            </a:r>
            <a:r>
              <a:rPr lang="en-GB" altLang="ko-KR" sz="2000" dirty="0" err="1" smtClean="0">
                <a:solidFill>
                  <a:schemeClr val="tx1"/>
                </a:solidFill>
              </a:rPr>
              <a:t>str</a:t>
            </a:r>
            <a:r>
              <a:rPr lang="ko-KR" altLang="en-GB" sz="2000" dirty="0" smtClean="0">
                <a:solidFill>
                  <a:schemeClr val="tx1"/>
                </a:solidFill>
              </a:rPr>
              <a:t> = “가”+ “,”+ ”나”+”\</a:t>
            </a:r>
            <a:r>
              <a:rPr lang="en-GB" altLang="ko-KR" sz="2000" dirty="0" smtClean="0">
                <a:solidFill>
                  <a:schemeClr val="tx1"/>
                </a:solidFill>
              </a:rPr>
              <a:t>t” +”</a:t>
            </a:r>
            <a:r>
              <a:rPr lang="ko-KR" altLang="en-GB" sz="2000" dirty="0" smtClean="0">
                <a:solidFill>
                  <a:schemeClr val="tx1"/>
                </a:solidFill>
              </a:rPr>
              <a:t>다”)</a:t>
            </a:r>
            <a:endParaRPr lang="en-GB" altLang="ko-KR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ko-KR" sz="2000" dirty="0" smtClean="0">
                <a:solidFill>
                  <a:schemeClr val="tx1"/>
                </a:solidFill>
              </a:rPr>
              <a:t>Property </a:t>
            </a:r>
          </a:p>
          <a:p>
            <a:pPr marL="690563" lvl="1" indent="-296863" eaLnBrk="1" hangingPunct="1">
              <a:lnSpc>
                <a:spcPct val="80000"/>
              </a:lnSpc>
            </a:pPr>
            <a:r>
              <a:rPr lang="en-GB" altLang="ko-KR" sz="2000" dirty="0" smtClean="0">
                <a:solidFill>
                  <a:schemeClr val="tx1"/>
                </a:solidFill>
              </a:rPr>
              <a:t>Length :</a:t>
            </a:r>
            <a:r>
              <a:rPr lang="ko-KR" altLang="en-GB" sz="2000" dirty="0" smtClean="0">
                <a:solidFill>
                  <a:schemeClr val="tx1"/>
                </a:solidFill>
              </a:rPr>
              <a:t>문자열 길이</a:t>
            </a:r>
          </a:p>
          <a:p>
            <a:pPr eaLnBrk="1" hangingPunct="1">
              <a:lnSpc>
                <a:spcPct val="80000"/>
              </a:lnSpc>
            </a:pPr>
            <a:r>
              <a:rPr lang="en-GB" altLang="ko-KR" sz="2000" dirty="0" smtClean="0">
                <a:solidFill>
                  <a:schemeClr val="tx1"/>
                </a:solidFill>
              </a:rPr>
              <a:t>Static methods</a:t>
            </a:r>
          </a:p>
          <a:p>
            <a:pPr marL="690563" lvl="1" indent="-296863" eaLnBrk="1" hangingPunct="1">
              <a:lnSpc>
                <a:spcPct val="80000"/>
              </a:lnSpc>
            </a:pPr>
            <a:r>
              <a:rPr lang="en-GB" altLang="ko-KR" sz="2000" dirty="0" smtClean="0">
                <a:solidFill>
                  <a:schemeClr val="tx1"/>
                </a:solidFill>
              </a:rPr>
              <a:t>Copy(</a:t>
            </a:r>
            <a:r>
              <a:rPr lang="en-US" altLang="ko-KR" sz="2000" dirty="0" smtClean="0">
                <a:solidFill>
                  <a:schemeClr val="tx1"/>
                </a:solidFill>
              </a:rPr>
              <a:t>string</a:t>
            </a:r>
            <a:r>
              <a:rPr lang="en-GB" altLang="ko-KR" sz="2000" dirty="0" smtClean="0">
                <a:solidFill>
                  <a:schemeClr val="tx1"/>
                </a:solidFill>
              </a:rPr>
              <a:t>) : </a:t>
            </a:r>
            <a:r>
              <a:rPr lang="ko-KR" altLang="en-GB" sz="2000" dirty="0" smtClean="0">
                <a:solidFill>
                  <a:schemeClr val="tx1"/>
                </a:solidFill>
              </a:rPr>
              <a:t>문자열 복사</a:t>
            </a:r>
          </a:p>
          <a:p>
            <a:pPr marL="690563" lvl="1" indent="-296863" eaLnBrk="1" hangingPunct="1">
              <a:lnSpc>
                <a:spcPct val="80000"/>
              </a:lnSpc>
            </a:pPr>
            <a:r>
              <a:rPr lang="en-GB" altLang="ko-KR" sz="2000" dirty="0" err="1" smtClean="0">
                <a:solidFill>
                  <a:schemeClr val="tx1"/>
                </a:solidFill>
              </a:rPr>
              <a:t>Concat</a:t>
            </a:r>
            <a:r>
              <a:rPr lang="en-GB" altLang="ko-KR" sz="2000" dirty="0" smtClean="0">
                <a:solidFill>
                  <a:schemeClr val="tx1"/>
                </a:solidFill>
              </a:rPr>
              <a:t>(string1, string2,….) : </a:t>
            </a:r>
            <a:r>
              <a:rPr lang="ko-KR" altLang="en-GB" sz="2000" dirty="0" smtClean="0">
                <a:solidFill>
                  <a:schemeClr val="tx1"/>
                </a:solidFill>
              </a:rPr>
              <a:t>문자열결합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marL="690563" lvl="1" indent="-296863" eaLnBrk="1" hangingPunct="1">
              <a:lnSpc>
                <a:spcPct val="80000"/>
              </a:lnSpc>
            </a:pPr>
            <a:r>
              <a:rPr lang="ko-KR" altLang="en-US" sz="2000" dirty="0" smtClean="0">
                <a:solidFill>
                  <a:schemeClr val="tx1"/>
                </a:solidFill>
              </a:rPr>
              <a:t>사용 예</a:t>
            </a:r>
            <a:endParaRPr lang="ko-KR" altLang="en-GB" sz="2000" dirty="0" smtClean="0">
              <a:solidFill>
                <a:schemeClr val="tx1"/>
              </a:solidFill>
            </a:endParaRPr>
          </a:p>
          <a:p>
            <a:pPr marL="690563" lvl="1" indent="-296863" eaLnBrk="1" hangingPunct="1">
              <a:lnSpc>
                <a:spcPct val="8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ko-KR" cap="none" dirty="0" smtClean="0"/>
              <a:t>String</a:t>
            </a:r>
            <a:r>
              <a:rPr lang="en-GB" altLang="ko-KR" dirty="0" smtClean="0"/>
              <a:t> </a:t>
            </a:r>
            <a:r>
              <a:rPr lang="en-US" altLang="ko-KR" cap="none" dirty="0" smtClean="0"/>
              <a:t>Members</a:t>
            </a:r>
            <a:endParaRPr lang="en-GB" altLang="ko-KR" cap="none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>
              <a:defRPr/>
            </a:pPr>
            <a:fld id="{861A2F31-DD4C-4FA9-8FC8-9C648F4F2C7F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115616" y="4725144"/>
            <a:ext cx="4392488" cy="11079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GB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s1 = </a:t>
            </a:r>
            <a:r>
              <a:rPr kumimoji="0" lang="ko-KR" altLang="en-GB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kumimoji="0" lang="ko-KR" altLang="en-GB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하늘</a:t>
            </a:r>
            <a:r>
              <a:rPr kumimoji="0" lang="ko-KR" altLang="en-GB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kumimoji="0" lang="en-GB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0" latin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GB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 s2 = </a:t>
            </a:r>
            <a:r>
              <a:rPr kumimoji="0" lang="en-GB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String.Copy</a:t>
            </a:r>
            <a:r>
              <a:rPr kumimoji="0" lang="en-GB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(s1);</a:t>
            </a:r>
          </a:p>
          <a:p>
            <a:pPr eaLnBrk="0" latin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GB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 s3 = </a:t>
            </a:r>
            <a:r>
              <a:rPr kumimoji="0" lang="en-GB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String.Concat</a:t>
            </a:r>
            <a:r>
              <a:rPr kumimoji="0" lang="en-GB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(s1,s2);</a:t>
            </a:r>
          </a:p>
        </p:txBody>
      </p:sp>
    </p:spTree>
    <p:extLst>
      <p:ext uri="{BB962C8B-B14F-4D97-AF65-F5344CB8AC3E}">
        <p14:creationId xmlns:p14="http://schemas.microsoft.com/office/powerpoint/2010/main" val="38752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GB" altLang="ko-KR" sz="2000" dirty="0" smtClean="0"/>
              <a:t>Instance methods</a:t>
            </a:r>
          </a:p>
          <a:p>
            <a:pPr marL="736600" lvl="1" indent="-342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GB" altLang="ko-KR" sz="2000" dirty="0" smtClean="0"/>
              <a:t>Trim, </a:t>
            </a:r>
            <a:r>
              <a:rPr lang="en-GB" altLang="ko-KR" sz="2000" dirty="0" err="1" smtClean="0"/>
              <a:t>TrimStart</a:t>
            </a:r>
            <a:r>
              <a:rPr lang="en-GB" altLang="ko-KR" sz="2000" dirty="0" smtClean="0"/>
              <a:t>, </a:t>
            </a:r>
            <a:r>
              <a:rPr lang="en-GB" altLang="ko-KR" sz="2000" dirty="0" err="1" smtClean="0"/>
              <a:t>TrimEnd</a:t>
            </a:r>
            <a:r>
              <a:rPr lang="ko-KR" altLang="en-GB" sz="2000" dirty="0" smtClean="0"/>
              <a:t>  : 공백 문자열 삭제</a:t>
            </a:r>
            <a:endParaRPr lang="en-GB" altLang="ko-KR" sz="2000" dirty="0" smtClean="0"/>
          </a:p>
          <a:p>
            <a:pPr marL="736600" lvl="1" indent="-342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GB" altLang="ko-KR" sz="2000" dirty="0" err="1" smtClean="0"/>
              <a:t>ToUpper</a:t>
            </a:r>
            <a:r>
              <a:rPr lang="en-GB" altLang="ko-KR" sz="2000" dirty="0" smtClean="0"/>
              <a:t> , </a:t>
            </a:r>
            <a:r>
              <a:rPr lang="en-GB" altLang="ko-KR" sz="2000" dirty="0" err="1" smtClean="0"/>
              <a:t>ToLower</a:t>
            </a:r>
            <a:r>
              <a:rPr lang="en-GB" altLang="ko-KR" sz="2000" dirty="0" smtClean="0"/>
              <a:t>  : </a:t>
            </a:r>
            <a:r>
              <a:rPr lang="ko-KR" altLang="en-GB" sz="2000" dirty="0" smtClean="0"/>
              <a:t>대/소문자 변환</a:t>
            </a:r>
          </a:p>
          <a:p>
            <a:pPr marL="736600" lvl="1" indent="-342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GB" altLang="ko-KR" sz="2000" dirty="0" err="1" smtClean="0"/>
              <a:t>Repalce</a:t>
            </a:r>
            <a:r>
              <a:rPr lang="en-GB" altLang="ko-KR" sz="2000" dirty="0" smtClean="0"/>
              <a:t> (</a:t>
            </a:r>
            <a:r>
              <a:rPr lang="ko-KR" altLang="en-GB" sz="2000" dirty="0" smtClean="0"/>
              <a:t>찾을 문자,  바꿀 문자) : 문자열 치환</a:t>
            </a:r>
          </a:p>
          <a:p>
            <a:pPr marL="736600" lvl="1" indent="-342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GB" altLang="ko-KR" sz="2000" dirty="0" err="1" smtClean="0"/>
              <a:t>IndexOf</a:t>
            </a:r>
            <a:r>
              <a:rPr lang="en-GB" altLang="ko-KR" sz="2000" dirty="0" smtClean="0"/>
              <a:t> (</a:t>
            </a:r>
            <a:r>
              <a:rPr lang="ko-KR" altLang="en-GB" sz="2000" dirty="0" smtClean="0"/>
              <a:t>찾을 문자열) : 문자열 검색</a:t>
            </a:r>
          </a:p>
          <a:p>
            <a:pPr marL="736600" lvl="1" indent="-342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GB" altLang="ko-KR" sz="2000" dirty="0" smtClean="0"/>
              <a:t>Substring (</a:t>
            </a:r>
            <a:r>
              <a:rPr lang="ko-KR" altLang="en-GB" sz="2000" dirty="0" smtClean="0"/>
              <a:t>시작위치, 개수) : 문자열 추출</a:t>
            </a:r>
          </a:p>
          <a:p>
            <a:pPr marL="736600" lvl="1" indent="-342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GB" altLang="ko-KR" sz="2000" dirty="0" smtClean="0"/>
              <a:t>Insert(</a:t>
            </a:r>
            <a:r>
              <a:rPr lang="ko-KR" altLang="en-GB" sz="2000" dirty="0" smtClean="0"/>
              <a:t>시작위치, 문자열) : 문자열 삽입</a:t>
            </a:r>
          </a:p>
          <a:p>
            <a:pPr marL="736600" lvl="1" indent="-342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GB" altLang="ko-KR" sz="2000" dirty="0" smtClean="0"/>
              <a:t>Remove (</a:t>
            </a:r>
            <a:r>
              <a:rPr lang="ko-KR" altLang="en-GB" sz="2000" dirty="0" smtClean="0"/>
              <a:t>시작위치, 개수) : 문자열 지우기</a:t>
            </a:r>
          </a:p>
          <a:p>
            <a:pPr marL="736600" lvl="1" indent="-342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GB" altLang="ko-KR" sz="2000" dirty="0" err="1" smtClean="0"/>
              <a:t>ToCharArray</a:t>
            </a:r>
            <a:r>
              <a:rPr lang="en-GB" altLang="ko-KR" sz="2000" dirty="0" smtClean="0"/>
              <a:t>() : </a:t>
            </a:r>
            <a:r>
              <a:rPr lang="ko-KR" altLang="en-GB" sz="2000" dirty="0" smtClean="0"/>
              <a:t>문자열을 문자 배열로 변환</a:t>
            </a:r>
          </a:p>
          <a:p>
            <a:pPr marL="736600" lvl="1" indent="-342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GB" altLang="ko-KR" sz="2000" dirty="0" smtClean="0"/>
              <a:t>Split(</a:t>
            </a:r>
            <a:r>
              <a:rPr lang="ko-KR" altLang="en-GB" sz="2000" dirty="0" err="1" smtClean="0"/>
              <a:t>구분자</a:t>
            </a:r>
            <a:r>
              <a:rPr lang="ko-KR" altLang="en-GB" sz="2000" dirty="0" smtClean="0"/>
              <a:t>) : </a:t>
            </a:r>
            <a:r>
              <a:rPr lang="ko-KR" altLang="en-GB" sz="2000" dirty="0" err="1" smtClean="0"/>
              <a:t>구분자로</a:t>
            </a:r>
            <a:r>
              <a:rPr lang="ko-KR" altLang="en-GB" sz="2000" dirty="0" smtClean="0"/>
              <a:t> 문자열 분리 후 문자열 배열 반환</a:t>
            </a:r>
            <a:endParaRPr lang="en-GB" altLang="ko-KR" sz="2000" dirty="0" smtClean="0"/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179512" y="300539"/>
            <a:ext cx="7290054" cy="536173"/>
          </a:xfrm>
        </p:spPr>
        <p:txBody>
          <a:bodyPr lIns="182562" tIns="46038" rIns="182562" bIns="46038">
            <a:spAutoFit/>
          </a:bodyPr>
          <a:lstStyle/>
          <a:p>
            <a:pPr eaLnBrk="1" hangingPunct="1"/>
            <a:r>
              <a:rPr lang="en-GB" altLang="ko-KR" cap="none" dirty="0" smtClean="0"/>
              <a:t>String</a:t>
            </a:r>
            <a:r>
              <a:rPr lang="en-GB" altLang="ko-KR" dirty="0" smtClean="0"/>
              <a:t> </a:t>
            </a:r>
            <a:r>
              <a:rPr lang="en-US" altLang="ko-KR" cap="none" dirty="0" smtClean="0"/>
              <a:t>Members</a:t>
            </a:r>
            <a:endParaRPr lang="en-GB" altLang="ko-KR" cap="none" dirty="0" smtClean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D85E7B4-6ECC-4947-A42D-D450C2E832F3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0" y="4114800"/>
            <a:ext cx="7391400" cy="779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endParaRPr kumimoji="0" lang="en-US" altLang="ko-KR" b="1">
              <a:latin typeface="Arial" charset="0"/>
            </a:endParaRPr>
          </a:p>
          <a:p>
            <a:pPr eaLnBrk="0" latinLnBrk="0" hangingPunct="0">
              <a:spcBef>
                <a:spcPct val="50000"/>
              </a:spcBef>
            </a:pPr>
            <a:endParaRPr kumimoji="0" lang="en-US" altLang="ko-KR" b="1">
              <a:latin typeface="Arial" charset="0"/>
            </a:endParaRPr>
          </a:p>
        </p:txBody>
      </p:sp>
      <p:sp>
        <p:nvSpPr>
          <p:cNvPr id="457733" name="Rectangle 5"/>
          <p:cNvSpPr>
            <a:spLocks noChangeArrowheads="1"/>
          </p:cNvSpPr>
          <p:nvPr/>
        </p:nvSpPr>
        <p:spPr bwMode="auto">
          <a:xfrm>
            <a:off x="786116" y="4742520"/>
            <a:ext cx="4051300" cy="619125"/>
          </a:xfrm>
          <a:prstGeom prst="rect">
            <a:avLst/>
          </a:prstGeom>
          <a:solidFill>
            <a:schemeClr val="bg1"/>
          </a:solidFill>
          <a:ln w="12700">
            <a:solidFill>
              <a:srgbClr val="DDDDDD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0"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s = “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흙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나무</a:t>
            </a:r>
            <a:r>
              <a:rPr kumimoji="0" lang="ko-KR" alt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kumimoji="0"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eaLnBrk="0" latin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0" lang="en-GB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string[] </a:t>
            </a:r>
            <a:r>
              <a:rPr kumimoji="0"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 = </a:t>
            </a:r>
            <a:r>
              <a:rPr kumimoji="0" lang="en-GB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s.Split</a:t>
            </a:r>
            <a:r>
              <a:rPr kumimoji="0"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(‘:’);</a:t>
            </a:r>
            <a:endParaRPr kumimoji="0" lang="en-GB" altLang="ko-KR" sz="1600" b="1" dirty="0"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150457" y="4797152"/>
            <a:ext cx="2813050" cy="1530350"/>
            <a:chOff x="3559" y="3132"/>
            <a:chExt cx="1772" cy="964"/>
          </a:xfrm>
        </p:grpSpPr>
        <p:sp>
          <p:nvSpPr>
            <p:cNvPr id="23561" name="Rectangle 6"/>
            <p:cNvSpPr>
              <a:spLocks noChangeArrowheads="1"/>
            </p:cNvSpPr>
            <p:nvPr/>
          </p:nvSpPr>
          <p:spPr bwMode="auto">
            <a:xfrm>
              <a:off x="3714" y="3294"/>
              <a:ext cx="285" cy="20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562" name="Text Box 7"/>
            <p:cNvSpPr txBox="1">
              <a:spLocks noChangeArrowheads="1"/>
            </p:cNvSpPr>
            <p:nvPr/>
          </p:nvSpPr>
          <p:spPr bwMode="auto">
            <a:xfrm>
              <a:off x="3559" y="3273"/>
              <a:ext cx="180" cy="25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</a:t>
              </a:r>
            </a:p>
          </p:txBody>
        </p:sp>
        <p:sp>
          <p:nvSpPr>
            <p:cNvPr id="23563" name="Rectangle 8"/>
            <p:cNvSpPr>
              <a:spLocks noChangeArrowheads="1"/>
            </p:cNvSpPr>
            <p:nvPr/>
          </p:nvSpPr>
          <p:spPr bwMode="auto">
            <a:xfrm>
              <a:off x="4285" y="3184"/>
              <a:ext cx="285" cy="207"/>
            </a:xfrm>
            <a:prstGeom prst="rect">
              <a:avLst/>
            </a:prstGeom>
            <a:solidFill>
              <a:srgbClr val="99CC00">
                <a:alpha val="47842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564" name="Rectangle 9"/>
            <p:cNvSpPr>
              <a:spLocks noChangeArrowheads="1"/>
            </p:cNvSpPr>
            <p:nvPr/>
          </p:nvSpPr>
          <p:spPr bwMode="auto">
            <a:xfrm>
              <a:off x="4285" y="3392"/>
              <a:ext cx="285" cy="207"/>
            </a:xfrm>
            <a:prstGeom prst="rect">
              <a:avLst/>
            </a:prstGeom>
            <a:solidFill>
              <a:srgbClr val="99CC00">
                <a:alpha val="47842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565" name="Rectangle 10"/>
            <p:cNvSpPr>
              <a:spLocks noChangeArrowheads="1"/>
            </p:cNvSpPr>
            <p:nvPr/>
          </p:nvSpPr>
          <p:spPr bwMode="auto">
            <a:xfrm>
              <a:off x="4285" y="3601"/>
              <a:ext cx="285" cy="207"/>
            </a:xfrm>
            <a:prstGeom prst="rect">
              <a:avLst/>
            </a:prstGeom>
            <a:solidFill>
              <a:srgbClr val="99CC00">
                <a:alpha val="47842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566" name="Line 11"/>
            <p:cNvSpPr>
              <a:spLocks noChangeShapeType="1"/>
            </p:cNvSpPr>
            <p:nvPr/>
          </p:nvSpPr>
          <p:spPr bwMode="auto">
            <a:xfrm>
              <a:off x="3831" y="3398"/>
              <a:ext cx="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567" name="Rectangle 12"/>
            <p:cNvSpPr>
              <a:spLocks noChangeArrowheads="1"/>
            </p:cNvSpPr>
            <p:nvPr/>
          </p:nvSpPr>
          <p:spPr bwMode="auto">
            <a:xfrm>
              <a:off x="4285" y="3814"/>
              <a:ext cx="285" cy="207"/>
            </a:xfrm>
            <a:prstGeom prst="rect">
              <a:avLst/>
            </a:prstGeom>
            <a:solidFill>
              <a:srgbClr val="99CC00">
                <a:alpha val="47842"/>
              </a:srgbClr>
            </a:solidFill>
            <a:ln w="952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568" name="Line 13"/>
            <p:cNvSpPr>
              <a:spLocks noChangeShapeType="1"/>
            </p:cNvSpPr>
            <p:nvPr/>
          </p:nvSpPr>
          <p:spPr bwMode="auto">
            <a:xfrm>
              <a:off x="4427" y="3275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569" name="Text Box 14"/>
            <p:cNvSpPr txBox="1">
              <a:spLocks noChangeArrowheads="1"/>
            </p:cNvSpPr>
            <p:nvPr/>
          </p:nvSpPr>
          <p:spPr bwMode="auto">
            <a:xfrm>
              <a:off x="4767" y="3132"/>
              <a:ext cx="429" cy="25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</a:t>
              </a:r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</a:t>
              </a:r>
            </a:p>
          </p:txBody>
        </p:sp>
        <p:sp>
          <p:nvSpPr>
            <p:cNvPr id="23570" name="Text Box 15"/>
            <p:cNvSpPr txBox="1">
              <a:spLocks noChangeArrowheads="1"/>
            </p:cNvSpPr>
            <p:nvPr/>
          </p:nvSpPr>
          <p:spPr bwMode="auto">
            <a:xfrm>
              <a:off x="4761" y="3385"/>
              <a:ext cx="429" cy="25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불”</a:t>
              </a:r>
            </a:p>
          </p:txBody>
        </p:sp>
        <p:sp>
          <p:nvSpPr>
            <p:cNvPr id="23571" name="Text Box 16"/>
            <p:cNvSpPr txBox="1">
              <a:spLocks noChangeArrowheads="1"/>
            </p:cNvSpPr>
            <p:nvPr/>
          </p:nvSpPr>
          <p:spPr bwMode="auto">
            <a:xfrm>
              <a:off x="4761" y="3598"/>
              <a:ext cx="429" cy="25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흙”</a:t>
              </a:r>
            </a:p>
          </p:txBody>
        </p:sp>
        <p:sp>
          <p:nvSpPr>
            <p:cNvPr id="23572" name="Text Box 17"/>
            <p:cNvSpPr txBox="1">
              <a:spLocks noChangeArrowheads="1"/>
            </p:cNvSpPr>
            <p:nvPr/>
          </p:nvSpPr>
          <p:spPr bwMode="auto">
            <a:xfrm>
              <a:off x="4735" y="3844"/>
              <a:ext cx="596" cy="252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ko-KR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나무”</a:t>
              </a:r>
            </a:p>
          </p:txBody>
        </p:sp>
        <p:sp>
          <p:nvSpPr>
            <p:cNvPr id="23573" name="Line 18"/>
            <p:cNvSpPr>
              <a:spLocks noChangeShapeType="1"/>
            </p:cNvSpPr>
            <p:nvPr/>
          </p:nvSpPr>
          <p:spPr bwMode="auto">
            <a:xfrm>
              <a:off x="4421" y="3508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574" name="Line 19"/>
            <p:cNvSpPr>
              <a:spLocks noChangeShapeType="1"/>
            </p:cNvSpPr>
            <p:nvPr/>
          </p:nvSpPr>
          <p:spPr bwMode="auto">
            <a:xfrm>
              <a:off x="4427" y="3735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575" name="Line 20"/>
            <p:cNvSpPr>
              <a:spLocks noChangeShapeType="1"/>
            </p:cNvSpPr>
            <p:nvPr/>
          </p:nvSpPr>
          <p:spPr bwMode="auto">
            <a:xfrm>
              <a:off x="4440" y="3941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4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exprogram_05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04309"/>
              </p:ext>
            </p:extLst>
          </p:nvPr>
        </p:nvGraphicFramePr>
        <p:xfrm>
          <a:off x="188145" y="949025"/>
          <a:ext cx="8344295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295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</a:t>
                      </a:r>
                      <a:r>
                        <a:rPr lang="ko-KR" altLang="en-US" sz="1600" b="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r>
                        <a:rPr lang="ko-KR" altLang="en-US" sz="16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 예</a:t>
                      </a:r>
                      <a:endParaRPr lang="en-US" altLang="ko-KR" sz="1600" b="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String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Blank String 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Csharp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= "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"("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str.Length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공백 제거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(Trim)="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str.Trim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공백 </a:t>
                      </a:r>
                      <a:r>
                        <a:rPr lang="ko-KR" altLang="en-US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제거후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문자열 길이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Trime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)="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str.Trim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().Length);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 공백 제거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TrimStart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)=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str.TrimStart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 공백 제거 후 문자열 길이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TrimStart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=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str.TrimStart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().Length);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 공백 제거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TrimEnd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)="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str.TrimEnd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 공 백 제거 후 문자열 길이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TrimEnd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=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str.TrimEnd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().Length);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대문자 변환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ToUpper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=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str.ToUpper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치환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(Replace) =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str.Replace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's'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't'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검색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IndexOf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=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str.IndexOf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"S"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추출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(Substring)="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str.Substring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3));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삽입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(Insert)="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str.Insert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"fun"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지우기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(Remove)="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str.Remove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(2, 3));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2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ts val="2000"/>
              </a:lnSpc>
            </a:pPr>
            <a:r>
              <a:rPr lang="en-GB" altLang="ko-KR" sz="2000" dirty="0" smtClean="0">
                <a:solidFill>
                  <a:schemeClr val="tx1"/>
                </a:solidFill>
              </a:rPr>
              <a:t>Equals Method</a:t>
            </a:r>
          </a:p>
          <a:p>
            <a:pPr marL="690563" lvl="1" indent="-296863" eaLnBrk="1" hangingPunct="1">
              <a:lnSpc>
                <a:spcPts val="2000"/>
              </a:lnSpc>
            </a:pPr>
            <a:r>
              <a:rPr lang="ko-KR" altLang="en-GB" sz="2000" dirty="0" smtClean="0">
                <a:solidFill>
                  <a:schemeClr val="tx1"/>
                </a:solidFill>
              </a:rPr>
              <a:t>문자열의 </a:t>
            </a:r>
            <a:r>
              <a:rPr lang="ko-KR" altLang="en-US" sz="2000" dirty="0" smtClean="0">
                <a:solidFill>
                  <a:schemeClr val="tx1"/>
                </a:solidFill>
              </a:rPr>
              <a:t>값이 같은지 </a:t>
            </a:r>
            <a:r>
              <a:rPr lang="ko-KR" altLang="en-GB" sz="2000" dirty="0" smtClean="0">
                <a:solidFill>
                  <a:schemeClr val="tx1"/>
                </a:solidFill>
              </a:rPr>
              <a:t>비교</a:t>
            </a:r>
          </a:p>
          <a:p>
            <a:pPr marL="1147763" lvl="2" indent="-342900">
              <a:lnSpc>
                <a:spcPts val="2000"/>
              </a:lnSpc>
            </a:pPr>
            <a:r>
              <a:rPr lang="en-GB" altLang="ko-KR" sz="2000" dirty="0" smtClean="0">
                <a:solidFill>
                  <a:schemeClr val="tx1"/>
                </a:solidFill>
              </a:rPr>
              <a:t>==, != </a:t>
            </a:r>
          </a:p>
          <a:p>
            <a:pPr marL="1147763" lvl="2" indent="-342900">
              <a:lnSpc>
                <a:spcPts val="2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public bool Equals (string)</a:t>
            </a:r>
          </a:p>
          <a:p>
            <a:pPr marL="1147763" lvl="2" indent="-342900">
              <a:lnSpc>
                <a:spcPts val="2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public </a:t>
            </a:r>
            <a:r>
              <a:rPr lang="en-GB" altLang="ko-KR" sz="2000" dirty="0" smtClean="0">
                <a:solidFill>
                  <a:schemeClr val="tx1"/>
                </a:solidFill>
              </a:rPr>
              <a:t>static Equals(string, string)</a:t>
            </a:r>
          </a:p>
          <a:p>
            <a:pPr marL="279400" indent="-279400" eaLnBrk="1" hangingPunct="1">
              <a:lnSpc>
                <a:spcPts val="2000"/>
              </a:lnSpc>
            </a:pPr>
            <a:endParaRPr lang="en-GB" altLang="ko-KR" sz="2000" dirty="0" smtClean="0">
              <a:solidFill>
                <a:schemeClr val="tx1"/>
              </a:solidFill>
            </a:endParaRPr>
          </a:p>
          <a:p>
            <a:pPr marL="279400" indent="-279400" eaLnBrk="1" hangingPunct="1">
              <a:lnSpc>
                <a:spcPts val="2000"/>
              </a:lnSpc>
            </a:pPr>
            <a:endParaRPr lang="en-GB" altLang="ko-KR" sz="2000" dirty="0" smtClean="0">
              <a:solidFill>
                <a:schemeClr val="tx1"/>
              </a:solidFill>
            </a:endParaRPr>
          </a:p>
          <a:p>
            <a:pPr marL="279400" indent="-279400" eaLnBrk="1" hangingPunct="1">
              <a:lnSpc>
                <a:spcPts val="2000"/>
              </a:lnSpc>
            </a:pPr>
            <a:endParaRPr lang="en-GB" altLang="ko-KR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2000"/>
              </a:lnSpc>
            </a:pPr>
            <a:r>
              <a:rPr lang="en-GB" altLang="ko-KR" sz="2000" dirty="0" smtClean="0">
                <a:solidFill>
                  <a:schemeClr val="tx1"/>
                </a:solidFill>
              </a:rPr>
              <a:t>Compare Method</a:t>
            </a:r>
          </a:p>
          <a:p>
            <a:pPr marL="690563" lvl="1" indent="-296863" eaLnBrk="1" hangingPunct="1">
              <a:lnSpc>
                <a:spcPts val="2000"/>
              </a:lnSpc>
            </a:pPr>
            <a:r>
              <a:rPr lang="ko-KR" altLang="en-GB" sz="2000" dirty="0" smtClean="0">
                <a:solidFill>
                  <a:schemeClr val="tx1"/>
                </a:solidFill>
              </a:rPr>
              <a:t>사전식 순서, 대소문자 구분 없이 비교</a:t>
            </a:r>
            <a:r>
              <a:rPr lang="en-GB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GB" sz="2000" dirty="0" smtClean="0">
                <a:solidFill>
                  <a:schemeClr val="tx1"/>
                </a:solidFill>
              </a:rPr>
              <a:t>가능</a:t>
            </a:r>
            <a:r>
              <a:rPr lang="en-US" altLang="ko-KR" sz="2000" dirty="0" smtClean="0">
                <a:solidFill>
                  <a:schemeClr val="tx1"/>
                </a:solidFill>
              </a:rPr>
              <a:t>(bool </a:t>
            </a:r>
            <a:r>
              <a:rPr lang="ko-KR" altLang="en-US" sz="2000" dirty="0" smtClean="0">
                <a:solidFill>
                  <a:schemeClr val="tx1"/>
                </a:solidFill>
              </a:rPr>
              <a:t>값이 </a:t>
            </a:r>
            <a:r>
              <a:rPr lang="en-US" altLang="ko-KR" sz="2000" dirty="0" smtClean="0">
                <a:solidFill>
                  <a:schemeClr val="tx1"/>
                </a:solidFill>
              </a:rPr>
              <a:t>true</a:t>
            </a:r>
            <a:r>
              <a:rPr lang="ko-KR" altLang="en-US" sz="2000" dirty="0" smtClean="0">
                <a:solidFill>
                  <a:schemeClr val="tx1"/>
                </a:solidFill>
              </a:rPr>
              <a:t>이면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pPr marL="690563" lvl="1" indent="-296863" eaLnBrk="1" hangingPunct="1">
              <a:lnSpc>
                <a:spcPts val="2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public static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</a:rPr>
              <a:t> Compare(string, string, bool);</a:t>
            </a:r>
          </a:p>
          <a:p>
            <a:pPr marL="690563" lvl="1" indent="-296863" eaLnBrk="1" hangingPunct="1">
              <a:lnSpc>
                <a:spcPts val="2000"/>
              </a:lnSpc>
            </a:pPr>
            <a:endParaRPr lang="ko-KR" altLang="en-GB" sz="2000" dirty="0" smtClean="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문자열 비교</a:t>
            </a:r>
            <a:endParaRPr lang="en-US" altLang="ko-KR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>
              <a:defRPr/>
            </a:pPr>
            <a:fld id="{04BE421A-5DA3-4DE4-A945-2EBB7D40E902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1259632" y="2636912"/>
            <a:ext cx="5638800" cy="12017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lvl="1" eaLnBrk="0" latinLnBrk="0" hangingPunct="0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0" lang="en-GB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 name</a:t>
            </a:r>
            <a:r>
              <a:rPr kumimoji="0" lang="ko-KR" altLang="en-GB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en-GB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“</a:t>
            </a:r>
            <a:r>
              <a:rPr kumimoji="0" lang="ko-KR" altLang="en-GB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하늘”;</a:t>
            </a:r>
          </a:p>
          <a:p>
            <a:pPr lvl="1" eaLnBrk="0" latinLnBrk="0" hangingPunct="0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0" lang="en-GB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 name2 = “</a:t>
            </a:r>
            <a:r>
              <a:rPr kumimoji="0" lang="ko-KR" altLang="en-GB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하늘”;</a:t>
            </a:r>
          </a:p>
          <a:p>
            <a:pPr lvl="1" eaLnBrk="0" latinLnBrk="0" hangingPunct="0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0" lang="en-GB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(name1.Equals(name2));           </a:t>
            </a:r>
            <a:r>
              <a:rPr kumimoji="0" lang="en-GB" altLang="ko-KR" sz="14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//true</a:t>
            </a:r>
          </a:p>
          <a:p>
            <a:pPr lvl="1" eaLnBrk="0" latinLnBrk="0" hangingPunct="0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0" lang="en-GB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</a:t>
            </a:r>
            <a:r>
              <a:rPr kumimoji="0" lang="en-GB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String.Equals</a:t>
            </a:r>
            <a:r>
              <a:rPr kumimoji="0" lang="en-GB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(name1, name2)); </a:t>
            </a:r>
            <a:r>
              <a:rPr kumimoji="0" lang="en-GB" altLang="ko-KR" sz="14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//true</a:t>
            </a:r>
          </a:p>
          <a:p>
            <a:pPr lvl="1" eaLnBrk="0" latinLnBrk="0" hangingPunct="0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0" lang="en-GB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(name1 == name2);                  </a:t>
            </a:r>
            <a:r>
              <a:rPr kumimoji="0" lang="en-GB" altLang="ko-KR" sz="14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kumimoji="0" lang="en-US" altLang="ko-KR" sz="14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endParaRPr kumimoji="0" lang="en-GB" altLang="ko-KR" sz="1400" b="1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183432" y="5077689"/>
            <a:ext cx="5715000" cy="10747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lvl="1" eaLnBrk="0" latin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0" lang="en-GB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nt</a:t>
            </a:r>
            <a:r>
              <a:rPr kumimoji="0"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 = </a:t>
            </a:r>
            <a:r>
              <a:rPr kumimoji="0" lang="en-GB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String.Compare</a:t>
            </a:r>
            <a:r>
              <a:rPr kumimoji="0"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(name1, name2, true</a:t>
            </a:r>
            <a:r>
              <a:rPr kumimoji="0" lang="en-GB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endParaRPr kumimoji="0" lang="en-GB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latinLnBrk="0" hangingPunct="0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(r == 0) </a:t>
            </a:r>
            <a:r>
              <a:rPr kumimoji="0" lang="en-GB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//name1==name2</a:t>
            </a:r>
          </a:p>
          <a:p>
            <a:pPr lvl="1" eaLnBrk="0" latinLnBrk="0" hangingPunct="0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(r &lt; 0)  </a:t>
            </a:r>
            <a:r>
              <a:rPr kumimoji="0" lang="en-GB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//name1 &lt; name2</a:t>
            </a:r>
          </a:p>
          <a:p>
            <a:pPr lvl="1" eaLnBrk="0" latinLnBrk="0" hangingPunct="0">
              <a:lnSpc>
                <a:spcPct val="7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GB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(r &gt; 0)  </a:t>
            </a:r>
            <a:r>
              <a:rPr kumimoji="0" lang="en-GB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//name1 &gt; name2</a:t>
            </a:r>
          </a:p>
        </p:txBody>
      </p:sp>
    </p:spTree>
    <p:extLst>
      <p:ext uri="{BB962C8B-B14F-4D97-AF65-F5344CB8AC3E}">
        <p14:creationId xmlns:p14="http://schemas.microsoft.com/office/powerpoint/2010/main" val="35656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exprogram_06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88611"/>
              </p:ext>
            </p:extLst>
          </p:nvPr>
        </p:nvGraphicFramePr>
        <p:xfrm>
          <a:off x="152371" y="916040"/>
          <a:ext cx="8812117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2117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413615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6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활용 </a:t>
                      </a:r>
                      <a:r>
                        <a:rPr lang="en-US" altLang="ko-KR" sz="1600" b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id</a:t>
                      </a:r>
                      <a:r>
                        <a:rPr lang="en-US" altLang="ko-KR" sz="1600" b="0" baseline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검색하는 예</a:t>
                      </a:r>
                      <a:endParaRPr lang="en-US" altLang="ko-KR" sz="1600" b="0" dirty="0" smtClean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static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user = {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"kim123"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"lee123"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"min123"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};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 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"Y"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find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찾을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find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id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Console.ReadLine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nn-NO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nn-NO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nn-NO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nn-NO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nn-NO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= 0; i &lt; user.Length; i++)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String.Compare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(user[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], id,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== 0){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 구분 없이 같은 문자열 검색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find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(find)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"=&gt; id: {0}"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id);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찾는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없습니다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계속하시겠습니까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(Y/N) :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Console.ReadLine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cont.ToUpper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"N"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 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대문자로 변환하여 검색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}}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5" name="Rectangle 37"/>
          <p:cNvSpPr>
            <a:spLocks noGrp="1" noChangeArrowheads="1"/>
          </p:cNvSpPr>
          <p:nvPr>
            <p:ph idx="1"/>
          </p:nvPr>
        </p:nvSpPr>
        <p:spPr>
          <a:xfrm>
            <a:off x="207285" y="1674414"/>
            <a:ext cx="8784976" cy="50516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using</a:t>
            </a:r>
            <a:r>
              <a:rPr lang="en-US" altLang="ko-KR" sz="2000" b="1" dirty="0">
                <a:solidFill>
                  <a:srgbClr val="000000"/>
                </a:solidFill>
              </a:rPr>
              <a:t> System;</a:t>
            </a: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0000FF"/>
                </a:solidFill>
              </a:rPr>
              <a:t>namespace</a:t>
            </a:r>
            <a:r>
              <a:rPr lang="en-US" altLang="ko-KR" sz="2000" b="1" dirty="0" smtClean="0">
                <a:solidFill>
                  <a:srgbClr val="000000"/>
                </a:solidFill>
              </a:rPr>
              <a:t> Hello{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00"/>
                </a:solidFill>
              </a:rPr>
              <a:t>    </a:t>
            </a:r>
            <a:r>
              <a:rPr lang="en-US" altLang="ko-KR" sz="2000" b="1" dirty="0">
                <a:solidFill>
                  <a:srgbClr val="0000FF"/>
                </a:solidFill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2B91AF"/>
                </a:solidFill>
              </a:rPr>
              <a:t>Program</a:t>
            </a:r>
            <a:r>
              <a:rPr lang="en-US" altLang="ko-KR" sz="2000" b="1" dirty="0" smtClean="0">
                <a:solidFill>
                  <a:srgbClr val="000000"/>
                </a:solidFill>
              </a:rPr>
              <a:t>{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00"/>
                </a:solidFill>
              </a:rPr>
              <a:t>        </a:t>
            </a:r>
            <a:r>
              <a:rPr lang="en-US" altLang="ko-KR" sz="2000" b="1" dirty="0">
                <a:solidFill>
                  <a:srgbClr val="0000FF"/>
                </a:solidFill>
              </a:rPr>
              <a:t>static</a:t>
            </a:r>
            <a:r>
              <a:rPr lang="en-US" altLang="ko-KR" sz="2000" b="1" dirty="0">
                <a:solidFill>
                  <a:srgbClr val="000000"/>
                </a:solidFill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</a:rPr>
              <a:t>void</a:t>
            </a:r>
            <a:r>
              <a:rPr lang="en-US" altLang="ko-KR" sz="2000" b="1" dirty="0">
                <a:solidFill>
                  <a:srgbClr val="000000"/>
                </a:solidFill>
              </a:rPr>
              <a:t> Main(</a:t>
            </a:r>
            <a:r>
              <a:rPr lang="en-US" altLang="ko-KR" sz="2000" b="1" dirty="0">
                <a:solidFill>
                  <a:srgbClr val="0000FF"/>
                </a:solidFill>
              </a:rPr>
              <a:t>string</a:t>
            </a:r>
            <a:r>
              <a:rPr lang="en-US" altLang="ko-KR" sz="2000" b="1" dirty="0">
                <a:solidFill>
                  <a:srgbClr val="000000"/>
                </a:solidFill>
              </a:rPr>
              <a:t>[] </a:t>
            </a:r>
            <a:r>
              <a:rPr lang="en-US" altLang="ko-KR" sz="2000" b="1" dirty="0" err="1">
                <a:solidFill>
                  <a:srgbClr val="000000"/>
                </a:solidFill>
              </a:rPr>
              <a:t>args</a:t>
            </a:r>
            <a:r>
              <a:rPr lang="en-US" altLang="ko-KR" sz="2000" b="1" dirty="0" smtClean="0">
                <a:solidFill>
                  <a:srgbClr val="0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00"/>
                </a:solidFill>
              </a:rPr>
              <a:t>	</a:t>
            </a:r>
            <a:r>
              <a:rPr lang="en-US" altLang="ko-KR" sz="2000" b="1" dirty="0" smtClean="0">
                <a:solidFill>
                  <a:srgbClr val="009900"/>
                </a:solidFill>
              </a:rPr>
              <a:t>//</a:t>
            </a:r>
            <a:r>
              <a:rPr lang="ko-KR" altLang="en-US" sz="2000" b="1" dirty="0" smtClean="0">
                <a:solidFill>
                  <a:srgbClr val="009900"/>
                </a:solidFill>
              </a:rPr>
              <a:t>네임스페이스 선언이 없으면 </a:t>
            </a:r>
            <a:r>
              <a:rPr lang="en-US" altLang="ko-KR" sz="2000" b="1" dirty="0" err="1" smtClean="0">
                <a:solidFill>
                  <a:srgbClr val="009900"/>
                </a:solidFill>
              </a:rPr>
              <a:t>System.Console.Write</a:t>
            </a:r>
            <a:r>
              <a:rPr lang="en-US" altLang="ko-KR" sz="2000" b="1" dirty="0" smtClean="0">
                <a:solidFill>
                  <a:srgbClr val="009900"/>
                </a:solidFill>
              </a:rPr>
              <a:t>()</a:t>
            </a:r>
            <a:endParaRPr lang="en-US" altLang="ko-KR" sz="2000" b="1" dirty="0">
              <a:solidFill>
                <a:srgbClr val="009900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00"/>
                </a:solidFill>
              </a:rPr>
              <a:t>            </a:t>
            </a:r>
            <a:r>
              <a:rPr lang="en-US" altLang="ko-KR" sz="2000" b="1" dirty="0" err="1">
                <a:solidFill>
                  <a:srgbClr val="000000"/>
                </a:solidFill>
              </a:rPr>
              <a:t>Console.Write</a:t>
            </a:r>
            <a:r>
              <a:rPr lang="en-US" altLang="ko-KR" sz="2000" b="1" dirty="0">
                <a:solidFill>
                  <a:srgbClr val="000000"/>
                </a:solidFill>
              </a:rPr>
              <a:t>(</a:t>
            </a:r>
            <a:r>
              <a:rPr lang="en-US" altLang="ko-KR" sz="2000" b="1" dirty="0">
                <a:solidFill>
                  <a:srgbClr val="A31515"/>
                </a:solidFill>
              </a:rPr>
              <a:t>"First C#  "</a:t>
            </a:r>
            <a:r>
              <a:rPr lang="en-US" altLang="ko-KR" sz="2000" b="1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00"/>
                </a:solidFill>
              </a:rPr>
              <a:t>            </a:t>
            </a:r>
            <a:r>
              <a:rPr lang="en-US" altLang="ko-KR" sz="2000" b="1" dirty="0" err="1">
                <a:solidFill>
                  <a:srgbClr val="000000"/>
                </a:solidFill>
              </a:rPr>
              <a:t>Console.WriteLine</a:t>
            </a:r>
            <a:r>
              <a:rPr lang="en-US" altLang="ko-KR" sz="2000" b="1" dirty="0">
                <a:solidFill>
                  <a:srgbClr val="000000"/>
                </a:solidFill>
              </a:rPr>
              <a:t>(</a:t>
            </a:r>
            <a:r>
              <a:rPr lang="en-US" altLang="ko-KR" sz="2000" b="1" dirty="0">
                <a:solidFill>
                  <a:srgbClr val="A31515"/>
                </a:solidFill>
              </a:rPr>
              <a:t>"Hello C#"</a:t>
            </a:r>
            <a:r>
              <a:rPr lang="en-US" altLang="ko-KR" sz="2000" b="1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00"/>
                </a:solidFill>
              </a:rPr>
              <a:t>        </a:t>
            </a:r>
            <a:r>
              <a:rPr lang="en-US" altLang="ko-KR" sz="2000" b="1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00"/>
                </a:solidFill>
              </a:rPr>
              <a:t>    </a:t>
            </a:r>
            <a:r>
              <a:rPr lang="en-US" altLang="ko-KR" sz="2000" b="1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00"/>
                </a:solidFill>
              </a:rPr>
              <a:t>}</a:t>
            </a:r>
            <a:endParaRPr lang="ko-KR" altLang="en-US" sz="2000" b="1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기본 구조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460432" y="6453336"/>
            <a:ext cx="576064" cy="308452"/>
          </a:xfrm>
        </p:spPr>
        <p:txBody>
          <a:bodyPr/>
          <a:lstStyle/>
          <a:p>
            <a:fld id="{2E7EDEF2-0766-4273-BE84-8F5E5E71399E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39873" y="1052736"/>
            <a:ext cx="6274505" cy="1785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200" b="1" dirty="0" smtClean="0">
                <a:solidFill>
                  <a:srgbClr val="33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using</a:t>
            </a: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네임스페이스 선언</a:t>
            </a:r>
            <a:endParaRPr lang="en-US" altLang="ko-KR" sz="2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C#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2200" b="1" dirty="0" smtClean="0">
                <a:solidFill>
                  <a:srgbClr val="33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하나이상의 클래스로 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2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arenR"/>
            </a:pP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</a:t>
            </a:r>
            <a:r>
              <a:rPr lang="ko-KR" altLang="en-US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시작은 </a:t>
            </a:r>
            <a:r>
              <a:rPr lang="en-US" altLang="ko-KR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Main()</a:t>
            </a:r>
          </a:p>
          <a:p>
            <a:pPr marL="457200" indent="-457200">
              <a:buAutoNum type="arabicParenR"/>
            </a:pPr>
            <a:r>
              <a:rPr lang="en-US" altLang="ko-KR" sz="2200" b="1" dirty="0" smtClean="0">
                <a:solidFill>
                  <a:srgbClr val="33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연관된 클래스나 인터페이스 등을 하나의 단위로 묶어 줌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44950"/>
            <a:ext cx="8784976" cy="5616624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배열 선언</a:t>
            </a:r>
          </a:p>
          <a:p>
            <a:pPr lvl="2"/>
            <a:r>
              <a:rPr lang="ko-KR" altLang="en-US" sz="2200" dirty="0" smtClean="0"/>
              <a:t>배열이름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차원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그리고 원소의 형 등을 명시</a:t>
            </a:r>
            <a:endParaRPr lang="en-US" altLang="ko-KR" sz="2200" dirty="0" smtClean="0"/>
          </a:p>
          <a:p>
            <a:pPr lvl="2"/>
            <a:r>
              <a:rPr lang="en-US" altLang="ko-KR" sz="2200" dirty="0" smtClean="0">
                <a:solidFill>
                  <a:srgbClr val="FF0000"/>
                </a:solidFill>
              </a:rPr>
              <a:t>[]</a:t>
            </a:r>
            <a:r>
              <a:rPr lang="ko-KR" altLang="en-US" sz="2200" dirty="0" smtClean="0">
                <a:solidFill>
                  <a:srgbClr val="FF0000"/>
                </a:solidFill>
              </a:rPr>
              <a:t>는 반드시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자료형</a:t>
            </a:r>
            <a:r>
              <a:rPr lang="ko-KR" altLang="en-US" sz="2200" dirty="0" smtClean="0">
                <a:solidFill>
                  <a:srgbClr val="FF0000"/>
                </a:solidFill>
              </a:rPr>
              <a:t> 다음에 서술</a:t>
            </a:r>
            <a:endParaRPr lang="en-US" altLang="ko-KR" sz="2200" dirty="0" smtClean="0">
              <a:solidFill>
                <a:srgbClr val="FF0000"/>
              </a:solidFill>
            </a:endParaRPr>
          </a:p>
          <a:p>
            <a:pPr lvl="2"/>
            <a:endParaRPr lang="en-US" altLang="ko-KR" sz="2200" dirty="0"/>
          </a:p>
          <a:p>
            <a:pPr lvl="2"/>
            <a:endParaRPr lang="en-US" altLang="ko-KR" sz="2200" dirty="0" smtClean="0"/>
          </a:p>
          <a:p>
            <a:pPr lvl="2"/>
            <a:endParaRPr lang="en-US" altLang="ko-KR" sz="2200" dirty="0"/>
          </a:p>
          <a:p>
            <a:pPr lvl="2"/>
            <a:endParaRPr lang="en-US" altLang="ko-KR" sz="2200" dirty="0" smtClean="0"/>
          </a:p>
          <a:p>
            <a:pPr lvl="2"/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배열 </a:t>
            </a:r>
            <a:r>
              <a:rPr lang="ko-KR" altLang="en-US" sz="2200" dirty="0"/>
              <a:t>객체 생성</a:t>
            </a:r>
          </a:p>
          <a:p>
            <a:pPr lvl="2"/>
            <a:r>
              <a:rPr lang="en-US" altLang="ko-KR" sz="2200" dirty="0"/>
              <a:t>new </a:t>
            </a:r>
            <a:r>
              <a:rPr lang="ko-KR" altLang="en-US" sz="2200" dirty="0"/>
              <a:t>연산자를 통해서 동적으로 </a:t>
            </a:r>
            <a:r>
              <a:rPr lang="ko-KR" altLang="en-US" sz="2200" dirty="0" smtClean="0"/>
              <a:t>생성</a:t>
            </a:r>
            <a:endParaRPr lang="en-US" altLang="ko-KR" sz="2200" dirty="0" smtClean="0"/>
          </a:p>
          <a:p>
            <a:pPr lvl="2"/>
            <a:r>
              <a:rPr lang="ko-KR" altLang="en-US" sz="2200" dirty="0">
                <a:solidFill>
                  <a:srgbClr val="006699"/>
                </a:solidFill>
              </a:rPr>
              <a:t>생성시 배열의 요소는 </a:t>
            </a:r>
            <a:r>
              <a:rPr lang="en-US" altLang="ko-KR" sz="2200" dirty="0">
                <a:solidFill>
                  <a:srgbClr val="006699"/>
                </a:solidFill>
              </a:rPr>
              <a:t>0</a:t>
            </a:r>
            <a:r>
              <a:rPr lang="ko-KR" altLang="en-US" sz="2200" dirty="0">
                <a:solidFill>
                  <a:srgbClr val="006699"/>
                </a:solidFill>
              </a:rPr>
              <a:t>로 초기화</a:t>
            </a:r>
            <a:endParaRPr lang="en-GB" altLang="ko-KR" sz="2200" dirty="0">
              <a:solidFill>
                <a:srgbClr val="006699"/>
              </a:solidFill>
            </a:endParaRPr>
          </a:p>
          <a:p>
            <a:pPr lvl="2"/>
            <a:endParaRPr lang="ko-KR" altLang="en-US" sz="2200" dirty="0"/>
          </a:p>
          <a:p>
            <a:pPr lvl="2"/>
            <a:endParaRPr lang="ko-KR" altLang="en-US" sz="2200" dirty="0"/>
          </a:p>
          <a:p>
            <a:pPr lvl="2"/>
            <a:endParaRPr lang="ko-KR" altLang="en-US" sz="2200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참조형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배열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297038"/>
              </p:ext>
            </p:extLst>
          </p:nvPr>
        </p:nvGraphicFramePr>
        <p:xfrm>
          <a:off x="604156" y="1968232"/>
          <a:ext cx="7935687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3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68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8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      vector;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		</a:t>
                      </a:r>
                      <a:r>
                        <a:rPr lang="en-US" altLang="ko-KR" sz="1800" b="1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1</a:t>
                      </a:r>
                      <a:r>
                        <a:rPr lang="ko-KR" altLang="en-US" sz="1800" b="1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배열</a:t>
                      </a:r>
                    </a:p>
                    <a:p>
                      <a:pPr marL="0" algn="l" defTabSz="914400" rtl="0" eaLnBrk="1" latinLnBrk="1" hangingPunct="1">
                        <a:spcBef>
                          <a:spcPts val="600"/>
                        </a:spcBef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short[,]  matrix;			</a:t>
                      </a:r>
                      <a:r>
                        <a:rPr lang="en-US" altLang="ko-KR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2</a:t>
                      </a:r>
                      <a:r>
                        <a:rPr lang="ko-KR" altLang="en-US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차원 배열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string[] </a:t>
                      </a:r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myArray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algn="l" defTabSz="914400" rtl="0" eaLnBrk="1" latinLnBrk="1" hangingPunct="1">
                        <a:spcBef>
                          <a:spcPts val="600"/>
                        </a:spcBef>
                      </a:pPr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      </a:t>
                      </a:r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initArray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{0, 1, 2, 3, 4, 5};	</a:t>
                      </a:r>
                      <a:r>
                        <a:rPr lang="en-US" altLang="ko-KR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ko-KR" altLang="en-US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선언과 함께 초기값 부여</a:t>
                      </a:r>
                      <a:endParaRPr lang="en-US" altLang="ko-KR" sz="1800" b="1" kern="12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spcBef>
                          <a:spcPts val="600"/>
                        </a:spcBef>
                      </a:pPr>
                      <a:r>
                        <a:rPr lang="en-US" altLang="ko-KR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또는 </a:t>
                      </a:r>
                      <a:r>
                        <a:rPr lang="en-US" altLang="ko-KR" sz="1800" b="1" kern="12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[] </a:t>
                      </a:r>
                      <a:r>
                        <a:rPr lang="en-US" altLang="ko-KR" sz="1800" b="1" kern="12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initArray</a:t>
                      </a:r>
                      <a:r>
                        <a:rPr lang="en-US" altLang="ko-KR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new </a:t>
                      </a:r>
                      <a:r>
                        <a:rPr lang="en-US" altLang="ko-KR" sz="1800" b="1" kern="12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[] {0, 1, 2, 3, 4, 5};</a:t>
                      </a:r>
                    </a:p>
                    <a:p>
                      <a:pPr marL="0" algn="l" defTabSz="914400" rtl="0" eaLnBrk="1" latinLnBrk="1" hangingPunct="1">
                        <a:spcBef>
                          <a:spcPts val="600"/>
                        </a:spcBef>
                      </a:pP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char[,] </a:t>
                      </a:r>
                      <a:r>
                        <a:rPr lang="en-US" altLang="ko-K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</a:t>
                      </a: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={{‘a’, ‘b’},{‘</a:t>
                      </a:r>
                      <a:r>
                        <a:rPr lang="en-US" altLang="ko-KR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c’,’d</a:t>
                      </a:r>
                      <a:r>
                        <a:rPr lang="en-US" altLang="ko-KR" sz="1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’}};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또는 </a:t>
                      </a:r>
                      <a:r>
                        <a:rPr lang="en-US" altLang="ko-KR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char[,] </a:t>
                      </a:r>
                      <a:r>
                        <a:rPr lang="en-US" altLang="ko-KR" sz="1800" b="1" kern="12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</a:t>
                      </a:r>
                      <a:r>
                        <a:rPr lang="en-US" altLang="ko-KR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new char[,] {{‘a’, ‘b’},{‘</a:t>
                      </a:r>
                      <a:r>
                        <a:rPr lang="en-US" altLang="ko-KR" sz="1800" b="1" kern="120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c’,’d</a:t>
                      </a:r>
                      <a:r>
                        <a:rPr lang="en-US" altLang="ko-KR" sz="1800" b="1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’}};</a:t>
                      </a:r>
                      <a:endParaRPr lang="ko-KR" altLang="en-US" sz="1800" b="1" kern="1200" dirty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01397"/>
              </p:ext>
            </p:extLst>
          </p:nvPr>
        </p:nvGraphicFramePr>
        <p:xfrm>
          <a:off x="604156" y="5614725"/>
          <a:ext cx="4643470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4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725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vector = new </a:t>
                      </a:r>
                      <a:r>
                        <a:rPr 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[100];</a:t>
                      </a:r>
                    </a:p>
                    <a:p>
                      <a:r>
                        <a:rPr 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  = new short[10,100];</a:t>
                      </a:r>
                    </a:p>
                    <a:p>
                      <a:r>
                        <a:rPr 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myArray</a:t>
                      </a:r>
                      <a:r>
                        <a:rPr 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Point[3]; </a:t>
                      </a:r>
                      <a:endParaRPr 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7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배열에 값 저장</a:t>
            </a:r>
          </a:p>
          <a:p>
            <a:pPr lvl="2"/>
            <a:r>
              <a:rPr lang="ko-KR" altLang="en-US" dirty="0" smtClean="0"/>
              <a:t>배열의 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</a:p>
          <a:p>
            <a:pPr lvl="2"/>
            <a:r>
              <a:rPr lang="en-US" altLang="ko-KR" dirty="0" smtClean="0"/>
              <a:t>Length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배열의 길이</a:t>
            </a:r>
          </a:p>
          <a:p>
            <a:pPr lvl="2"/>
            <a:r>
              <a:rPr lang="ko-KR" altLang="en-US" dirty="0" smtClean="0"/>
              <a:t>인덱스 범위 초과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IndexOutOfRangeException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</a:p>
          <a:p>
            <a:endParaRPr lang="ko-KR" altLang="en-US" dirty="0" smtClean="0"/>
          </a:p>
          <a:p>
            <a:pPr lvl="2"/>
            <a:endParaRPr lang="ko-KR" altLang="en-US" dirty="0" smtClean="0"/>
          </a:p>
          <a:p>
            <a:r>
              <a:rPr lang="ko-KR" altLang="en-US" dirty="0" smtClean="0"/>
              <a:t>가변 배열</a:t>
            </a:r>
          </a:p>
          <a:p>
            <a:pPr lvl="1"/>
            <a:r>
              <a:rPr lang="ko-KR" altLang="en-US" dirty="0" smtClean="0"/>
              <a:t>각 원소 해당하는 배열이 서로 다른 크기를 가질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참조형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배열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44501"/>
              </p:ext>
            </p:extLst>
          </p:nvPr>
        </p:nvGraphicFramePr>
        <p:xfrm>
          <a:off x="634008" y="2636912"/>
          <a:ext cx="5572164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7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n-NO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int[] vector = new int[100];  </a:t>
                      </a:r>
                      <a:r>
                        <a:rPr lang="nn-NO" altLang="ko-KR" sz="18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선언</a:t>
                      </a:r>
                      <a:r>
                        <a:rPr lang="ko-KR" altLang="en-US" sz="1800" baseline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800" baseline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nn-NO" altLang="ko-KR" sz="180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nn-NO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 (int i=0; i &lt; vector.Length; i++) vector[i] = i;</a:t>
                      </a:r>
                      <a:endParaRPr lang="ko-KR" altLang="en-US" sz="1800" b="0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05995"/>
              </p:ext>
            </p:extLst>
          </p:nvPr>
        </p:nvGraphicFramePr>
        <p:xfrm>
          <a:off x="634008" y="4869160"/>
          <a:ext cx="5572164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7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n-NO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int[][] arrayOfArray;  //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선언</a:t>
                      </a:r>
                      <a:endParaRPr lang="nn-NO" altLang="ko-KR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arrayOfArray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[2][];  //</a:t>
                      </a:r>
                      <a:r>
                        <a:rPr lang="ko-KR" alt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en-US" altLang="ko-KR" sz="1800" kern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kern="12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arrayOfArray</a:t>
                      </a: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[0]</a:t>
                      </a:r>
                      <a:r>
                        <a:rPr lang="en-US" altLang="ko-KR" sz="1800" b="0" kern="1200" baseline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800" b="0" kern="1200" baseline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800" b="0" kern="1200" baseline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[2];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arrayOfArray</a:t>
                      </a:r>
                      <a:r>
                        <a:rPr lang="en-US" altLang="ko-KR" sz="1800" b="0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[1]</a:t>
                      </a:r>
                      <a:r>
                        <a:rPr lang="en-US" altLang="ko-KR" sz="1800" b="0" kern="1200" baseline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800" b="0" kern="1200" baseline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1800" b="0" kern="1200" baseline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[4];</a:t>
                      </a:r>
                      <a:endParaRPr lang="ko-KR" altLang="en-US" sz="1800" b="0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5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ko-KR" cap="none" dirty="0" smtClean="0"/>
              <a:t>Checking</a:t>
            </a:r>
            <a:r>
              <a:rPr lang="en-GB" altLang="ko-KR" dirty="0" smtClean="0"/>
              <a:t> </a:t>
            </a:r>
            <a:r>
              <a:rPr lang="en-GB" altLang="ko-KR" cap="none" dirty="0" smtClean="0"/>
              <a:t>Array</a:t>
            </a:r>
            <a:r>
              <a:rPr lang="en-GB" altLang="ko-KR" dirty="0" smtClean="0"/>
              <a:t> </a:t>
            </a:r>
            <a:r>
              <a:rPr lang="en-GB" altLang="ko-KR" cap="none" dirty="0" smtClean="0"/>
              <a:t>Bounds</a:t>
            </a:r>
          </a:p>
        </p:txBody>
      </p:sp>
      <p:sp>
        <p:nvSpPr>
          <p:cNvPr id="32772" name="슬라이드 번호 개체 틀 3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7062055-AC52-4C0F-B252-95E1B61D0B29}" type="slidenum">
              <a:rPr lang="en-US" altLang="ko-KR" smtClean="0">
                <a:latin typeface="굴림" charset="-127"/>
                <a:ea typeface="굴림" charset="-127"/>
              </a:rPr>
              <a:pPr/>
              <a:t>21</a:t>
            </a:fld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539552" y="908226"/>
            <a:ext cx="7558088" cy="257950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eaLnBrk="0" latin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읽기 전용 속성</a:t>
            </a:r>
            <a:endParaRPr kumimoji="0" lang="en-GB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latin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Rank </a:t>
            </a:r>
            <a:r>
              <a:rPr kumimoji="0" lang="en-GB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: </a:t>
            </a:r>
            <a:r>
              <a:rPr kumimoji="0"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차원</a:t>
            </a:r>
            <a:endParaRPr kumimoji="0" lang="ko-KR" altLang="en-GB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latin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GB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Length</a:t>
            </a:r>
            <a:r>
              <a:rPr kumimoji="0" lang="en-GB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kumimoji="0" lang="ko-KR" altLang="en-GB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 전체 크기</a:t>
            </a: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 method</a:t>
            </a:r>
            <a:r>
              <a:rPr kumimoji="0" lang="en-GB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 eaLnBrk="0" latin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GB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GB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GetLength</a:t>
            </a:r>
            <a:r>
              <a:rPr kumimoji="0" lang="en-GB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GB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차원)</a:t>
            </a:r>
            <a:r>
              <a:rPr kumimoji="0" lang="ko-KR" altLang="en-GB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kumimoji="0" lang="ko-KR" altLang="en-GB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해당차원의 배열의 크기</a:t>
            </a:r>
          </a:p>
          <a:p>
            <a:pPr lvl="1" eaLnBrk="0" latin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GB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GB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GetLowerBound</a:t>
            </a:r>
            <a:r>
              <a:rPr kumimoji="0" lang="en-GB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GB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차원)</a:t>
            </a:r>
            <a:r>
              <a:rPr kumimoji="0" lang="ko-KR" altLang="en-GB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kumimoji="0" lang="ko-KR" altLang="en-GB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해당차원의 시작 첨자</a:t>
            </a:r>
          </a:p>
          <a:p>
            <a:pPr lvl="1" eaLnBrk="0" latinLnBrk="0" hangingPunct="0">
              <a:lnSpc>
                <a:spcPct val="6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GB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GB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GetUpperBound</a:t>
            </a:r>
            <a:r>
              <a:rPr kumimoji="0" lang="en-GB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GB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차원)</a:t>
            </a:r>
            <a:r>
              <a:rPr kumimoji="0" lang="ko-KR" altLang="en-GB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kumimoji="0" lang="ko-KR" altLang="en-GB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해당차원의 마지막 첨자</a:t>
            </a:r>
            <a:endParaRPr kumimoji="0"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44747" y="3662998"/>
            <a:ext cx="7177608" cy="2808288"/>
            <a:chOff x="899592" y="3645024"/>
            <a:chExt cx="7177608" cy="2808288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899592" y="3645024"/>
              <a:ext cx="3429000" cy="28067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tIns="27432" bIns="27432" anchor="ctr"/>
            <a:lstStyle/>
            <a:p>
              <a:endPara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2819400" y="3854450"/>
              <a:ext cx="1371600" cy="228600"/>
              <a:chOff x="1680" y="2448"/>
              <a:chExt cx="864" cy="144"/>
            </a:xfrm>
          </p:grpSpPr>
          <p:sp>
            <p:nvSpPr>
              <p:cNvPr id="32799" name="Rectangle 6"/>
              <p:cNvSpPr>
                <a:spLocks noChangeArrowheads="1"/>
              </p:cNvSpPr>
              <p:nvPr/>
            </p:nvSpPr>
            <p:spPr bwMode="auto">
              <a:xfrm>
                <a:off x="1680" y="244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800" name="Rectangle 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801" name="Rectangle 8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802" name="Rectangle 9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803" name="Rectangle 10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804" name="Rectangle 11"/>
              <p:cNvSpPr>
                <a:spLocks noChangeArrowheads="1"/>
              </p:cNvSpPr>
              <p:nvPr/>
            </p:nvSpPr>
            <p:spPr bwMode="auto">
              <a:xfrm>
                <a:off x="2112" y="244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6508" name="Rectangle 12"/>
            <p:cNvSpPr>
              <a:spLocks noChangeArrowheads="1"/>
            </p:cNvSpPr>
            <p:nvPr/>
          </p:nvSpPr>
          <p:spPr bwMode="auto">
            <a:xfrm>
              <a:off x="1295400" y="3786188"/>
              <a:ext cx="914400" cy="363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ECECE"/>
              </a:outerShdw>
            </a:effectLst>
          </p:spPr>
          <p:txBody>
            <a:bodyPr wrap="none" anchor="ctr"/>
            <a:lstStyle/>
            <a:p>
              <a:pPr eaLnBrk="0" latinLnBrk="0" hangingPunct="0">
                <a:defRPr/>
              </a:pPr>
              <a:r>
                <a:rPr kumimoji="0"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row</a:t>
              </a:r>
            </a:p>
          </p:txBody>
        </p:sp>
        <p:sp>
          <p:nvSpPr>
            <p:cNvPr id="32777" name="Line 13"/>
            <p:cNvSpPr>
              <a:spLocks noChangeShapeType="1"/>
            </p:cNvSpPr>
            <p:nvPr/>
          </p:nvSpPr>
          <p:spPr bwMode="auto">
            <a:xfrm>
              <a:off x="1905000" y="3978275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510" name="Rectangle 14"/>
            <p:cNvSpPr>
              <a:spLocks noChangeArrowheads="1"/>
            </p:cNvSpPr>
            <p:nvPr/>
          </p:nvSpPr>
          <p:spPr bwMode="auto">
            <a:xfrm>
              <a:off x="1006365" y="4843463"/>
              <a:ext cx="3200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ECECE"/>
              </a:outerShdw>
            </a:effectLst>
          </p:spPr>
          <p:txBody>
            <a:bodyPr wrap="none" anchor="ctr"/>
            <a:lstStyle/>
            <a:p>
              <a:pPr eaLnBrk="0" latinLnBrk="0" hangingPunct="0">
                <a:defRPr/>
              </a:pPr>
              <a:r>
                <a:rPr kumimoji="0"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row.</a:t>
              </a:r>
              <a:r>
                <a:rPr kumimoji="0" lang="en-US" altLang="ko-KR" sz="1800" b="1">
                  <a:solidFill>
                    <a:srgbClr val="0099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GetLength</a:t>
              </a:r>
              <a:r>
                <a:rPr kumimoji="0"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(0)==6</a:t>
              </a:r>
            </a:p>
          </p:txBody>
        </p:sp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1006365" y="5391150"/>
              <a:ext cx="3200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ECECE"/>
              </a:outerShdw>
            </a:effectLst>
          </p:spPr>
          <p:txBody>
            <a:bodyPr wrap="none" anchor="ctr"/>
            <a:lstStyle/>
            <a:p>
              <a:pPr eaLnBrk="0" latinLnBrk="0" hangingPunct="0">
                <a:defRPr/>
              </a:pPr>
              <a:r>
                <a:rPr kumimoji="0"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row.</a:t>
              </a:r>
              <a:r>
                <a:rPr kumimoji="0" lang="en-US" altLang="ko-KR" sz="1800" b="1">
                  <a:solidFill>
                    <a:srgbClr val="0099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Length</a:t>
              </a:r>
              <a:r>
                <a:rPr kumimoji="0" lang="en-US" altLang="ko-KR" sz="1800" b="1">
                  <a:solidFill>
                    <a:srgbClr val="99FF6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== 6</a:t>
              </a:r>
            </a:p>
          </p:txBody>
        </p:sp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1006365" y="5924550"/>
              <a:ext cx="3200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ECECE"/>
              </a:outerShdw>
            </a:effectLst>
          </p:spPr>
          <p:txBody>
            <a:bodyPr wrap="none" anchor="ctr"/>
            <a:lstStyle/>
            <a:p>
              <a:pPr eaLnBrk="0" latinLnBrk="0" hangingPunct="0">
                <a:defRPr/>
              </a:pPr>
              <a:r>
                <a:rPr kumimoji="0"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row.</a:t>
              </a:r>
              <a:r>
                <a:rPr kumimoji="0" lang="en-US" altLang="ko-KR" sz="1800" b="1">
                  <a:solidFill>
                    <a:srgbClr val="0099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GetUpperBound</a:t>
              </a:r>
              <a:r>
                <a:rPr kumimoji="0"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==5</a:t>
              </a:r>
            </a:p>
          </p:txBody>
        </p:sp>
        <p:sp>
          <p:nvSpPr>
            <p:cNvPr id="32781" name="Rectangle 17"/>
            <p:cNvSpPr>
              <a:spLocks noChangeArrowheads="1"/>
            </p:cNvSpPr>
            <p:nvPr/>
          </p:nvSpPr>
          <p:spPr bwMode="auto">
            <a:xfrm>
              <a:off x="4572000" y="3645024"/>
              <a:ext cx="3505200" cy="2808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tIns="27432" bIns="27432" anchor="ctr"/>
            <a:lstStyle/>
            <a:p>
              <a:endPara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5124450" y="3736975"/>
              <a:ext cx="914400" cy="3635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ECECE"/>
              </a:outerShdw>
            </a:effectLst>
          </p:spPr>
          <p:txBody>
            <a:bodyPr wrap="none" anchor="ctr"/>
            <a:lstStyle/>
            <a:p>
              <a:pPr eaLnBrk="0" latinLnBrk="0" hangingPunct="0">
                <a:defRPr/>
              </a:pPr>
              <a:r>
                <a:rPr kumimoji="0"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grid</a:t>
              </a:r>
            </a:p>
          </p:txBody>
        </p:sp>
        <p:sp>
          <p:nvSpPr>
            <p:cNvPr id="32783" name="Line 19"/>
            <p:cNvSpPr>
              <a:spLocks noChangeShapeType="1"/>
            </p:cNvSpPr>
            <p:nvPr/>
          </p:nvSpPr>
          <p:spPr bwMode="auto">
            <a:xfrm>
              <a:off x="5810250" y="3919538"/>
              <a:ext cx="838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516" name="Rectangle 20"/>
            <p:cNvSpPr>
              <a:spLocks noChangeArrowheads="1"/>
            </p:cNvSpPr>
            <p:nvPr/>
          </p:nvSpPr>
          <p:spPr bwMode="auto">
            <a:xfrm>
              <a:off x="4752975" y="4772025"/>
              <a:ext cx="3200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ECECE"/>
              </a:outerShdw>
            </a:effectLst>
          </p:spPr>
          <p:txBody>
            <a:bodyPr wrap="none" anchor="ctr"/>
            <a:lstStyle/>
            <a:p>
              <a:pPr eaLnBrk="0" latinLnBrk="0" hangingPunct="0">
                <a:defRPr/>
              </a:pPr>
              <a:r>
                <a:rPr kumimoji="0"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grid.GetLength(0)==2</a:t>
              </a:r>
            </a:p>
          </p:txBody>
        </p:sp>
        <p:sp>
          <p:nvSpPr>
            <p:cNvPr id="106517" name="Rectangle 21"/>
            <p:cNvSpPr>
              <a:spLocks noChangeArrowheads="1"/>
            </p:cNvSpPr>
            <p:nvPr/>
          </p:nvSpPr>
          <p:spPr bwMode="auto">
            <a:xfrm>
              <a:off x="4752975" y="5314950"/>
              <a:ext cx="3200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ECECE"/>
              </a:outerShdw>
            </a:effectLst>
          </p:spPr>
          <p:txBody>
            <a:bodyPr wrap="none" anchor="ctr"/>
            <a:lstStyle/>
            <a:p>
              <a:pPr eaLnBrk="0" latinLnBrk="0" hangingPunct="0">
                <a:defRPr/>
              </a:pPr>
              <a:r>
                <a:rPr kumimoji="0"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grid.GetLength(1)==4</a:t>
              </a:r>
            </a:p>
          </p:txBody>
        </p:sp>
        <p:sp>
          <p:nvSpPr>
            <p:cNvPr id="106518" name="Rectangle 22"/>
            <p:cNvSpPr>
              <a:spLocks noChangeArrowheads="1"/>
            </p:cNvSpPr>
            <p:nvPr/>
          </p:nvSpPr>
          <p:spPr bwMode="auto">
            <a:xfrm>
              <a:off x="4749339" y="5891298"/>
              <a:ext cx="3200400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ECECE"/>
              </a:outerShdw>
            </a:effectLst>
          </p:spPr>
          <p:txBody>
            <a:bodyPr wrap="none" anchor="ctr"/>
            <a:lstStyle/>
            <a:p>
              <a:pPr eaLnBrk="0" latinLnBrk="0" hangingPunct="0">
                <a:defRPr/>
              </a:pPr>
              <a:r>
                <a:rPr kumimoji="0"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grid.Length==2*4</a:t>
              </a:r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6664333" y="3716338"/>
              <a:ext cx="917576" cy="228600"/>
              <a:chOff x="4192" y="2341"/>
              <a:chExt cx="578" cy="144"/>
            </a:xfrm>
          </p:grpSpPr>
          <p:sp>
            <p:nvSpPr>
              <p:cNvPr id="32795" name="Rectangle 28"/>
              <p:cNvSpPr>
                <a:spLocks noChangeArrowheads="1"/>
              </p:cNvSpPr>
              <p:nvPr/>
            </p:nvSpPr>
            <p:spPr bwMode="auto">
              <a:xfrm>
                <a:off x="4192" y="2341"/>
                <a:ext cx="14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796" name="Rectangle 29"/>
              <p:cNvSpPr>
                <a:spLocks noChangeArrowheads="1"/>
              </p:cNvSpPr>
              <p:nvPr/>
            </p:nvSpPr>
            <p:spPr bwMode="auto">
              <a:xfrm>
                <a:off x="4333" y="2341"/>
                <a:ext cx="15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797" name="Rectangle 30"/>
              <p:cNvSpPr>
                <a:spLocks noChangeArrowheads="1"/>
              </p:cNvSpPr>
              <p:nvPr/>
            </p:nvSpPr>
            <p:spPr bwMode="auto">
              <a:xfrm>
                <a:off x="4482" y="234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798" name="Rectangle 31"/>
              <p:cNvSpPr>
                <a:spLocks noChangeArrowheads="1"/>
              </p:cNvSpPr>
              <p:nvPr/>
            </p:nvSpPr>
            <p:spPr bwMode="auto">
              <a:xfrm>
                <a:off x="4626" y="234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6528" name="Rectangle 32"/>
            <p:cNvSpPr>
              <a:spLocks noChangeArrowheads="1"/>
            </p:cNvSpPr>
            <p:nvPr/>
          </p:nvSpPr>
          <p:spPr bwMode="auto">
            <a:xfrm>
              <a:off x="1002917" y="4292600"/>
              <a:ext cx="3203848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ECECE"/>
              </a:outerShdw>
            </a:effectLst>
          </p:spPr>
          <p:txBody>
            <a:bodyPr wrap="none" anchor="ctr"/>
            <a:lstStyle/>
            <a:p>
              <a:pPr eaLnBrk="0" latinLnBrk="0" hangingPunct="0">
                <a:defRPr/>
              </a:pPr>
              <a:r>
                <a:rPr kumimoji="0"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row.</a:t>
              </a:r>
              <a:r>
                <a:rPr kumimoji="0" lang="en-US" altLang="ko-KR" sz="1800" b="1">
                  <a:solidFill>
                    <a:srgbClr val="00999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Rank</a:t>
              </a:r>
              <a:r>
                <a:rPr kumimoji="0" lang="en-US" altLang="ko-KR" sz="1800" b="1">
                  <a:solidFill>
                    <a:srgbClr val="99FF6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== 1</a:t>
              </a:r>
            </a:p>
          </p:txBody>
        </p:sp>
        <p:sp>
          <p:nvSpPr>
            <p:cNvPr id="106529" name="Rectangle 33"/>
            <p:cNvSpPr>
              <a:spLocks noChangeArrowheads="1"/>
            </p:cNvSpPr>
            <p:nvPr/>
          </p:nvSpPr>
          <p:spPr bwMode="auto">
            <a:xfrm>
              <a:off x="4752975" y="4221163"/>
              <a:ext cx="3203575" cy="457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ECECE"/>
              </a:outerShdw>
            </a:effectLst>
          </p:spPr>
          <p:txBody>
            <a:bodyPr wrap="none" anchor="ctr"/>
            <a:lstStyle/>
            <a:p>
              <a:pPr eaLnBrk="0" latinLnBrk="0" hangingPunct="0">
                <a:defRPr/>
              </a:pPr>
              <a:r>
                <a:rPr kumimoji="0" lang="en-US" altLang="ko-KR" sz="18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grid.Rank == 2 </a:t>
              </a:r>
            </a:p>
          </p:txBody>
        </p: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6661150" y="3940175"/>
              <a:ext cx="914400" cy="228600"/>
              <a:chOff x="4195" y="2341"/>
              <a:chExt cx="576" cy="144"/>
            </a:xfrm>
          </p:grpSpPr>
          <p:sp>
            <p:nvSpPr>
              <p:cNvPr id="32791" name="Rectangle 36"/>
              <p:cNvSpPr>
                <a:spLocks noChangeArrowheads="1"/>
              </p:cNvSpPr>
              <p:nvPr/>
            </p:nvSpPr>
            <p:spPr bwMode="auto">
              <a:xfrm>
                <a:off x="4195" y="234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792" name="Rectangle 37"/>
              <p:cNvSpPr>
                <a:spLocks noChangeArrowheads="1"/>
              </p:cNvSpPr>
              <p:nvPr/>
            </p:nvSpPr>
            <p:spPr bwMode="auto">
              <a:xfrm>
                <a:off x="4339" y="234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793" name="Rectangle 38"/>
              <p:cNvSpPr>
                <a:spLocks noChangeArrowheads="1"/>
              </p:cNvSpPr>
              <p:nvPr/>
            </p:nvSpPr>
            <p:spPr bwMode="auto">
              <a:xfrm>
                <a:off x="4483" y="2341"/>
                <a:ext cx="15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794" name="Rectangle 39"/>
              <p:cNvSpPr>
                <a:spLocks noChangeArrowheads="1"/>
              </p:cNvSpPr>
              <p:nvPr/>
            </p:nvSpPr>
            <p:spPr bwMode="auto">
              <a:xfrm>
                <a:off x="4635" y="2341"/>
                <a:ext cx="13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619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exprogram_07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38492"/>
              </p:ext>
            </p:extLst>
          </p:nvPr>
        </p:nvGraphicFramePr>
        <p:xfrm>
          <a:off x="179512" y="1052736"/>
          <a:ext cx="8812117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2117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4136159">
                <a:tc>
                  <a:txBody>
                    <a:bodyPr/>
                    <a:lstStyle/>
                    <a:p>
                      <a:pPr marL="1800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배열의 요소 중에서 홀수의 개수와 짝수의 개수 계산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99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800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ArrayTest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1800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public static void Main(){</a:t>
                      </a:r>
                    </a:p>
                    <a:p>
                      <a:pPr marL="1800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odd = 0, even = 0;</a:t>
                      </a:r>
                    </a:p>
                    <a:p>
                      <a:pPr marL="1800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[]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new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[] {0,1,2,5,7,8,11};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배열 초기화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800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foreach (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in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arr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1800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if (i%2 == 0)  </a:t>
                      </a:r>
                    </a:p>
                    <a:p>
                      <a:pPr marL="1800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even++;      </a:t>
                      </a:r>
                    </a:p>
                    <a:p>
                      <a:pPr marL="1800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else </a:t>
                      </a:r>
                    </a:p>
                    <a:p>
                      <a:pPr marL="1800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odd++;         </a:t>
                      </a:r>
                    </a:p>
                    <a:p>
                      <a:pPr marL="1800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}</a:t>
                      </a:r>
                    </a:p>
                    <a:p>
                      <a:pPr marL="1800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("Odd Numbers ={0}, Even Numbers = {1}", odd, even) ;</a:t>
                      </a:r>
                    </a:p>
                    <a:p>
                      <a:pPr marL="1800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}</a:t>
                      </a:r>
                    </a:p>
                    <a:p>
                      <a:pPr marL="1800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683568" y="2636912"/>
            <a:ext cx="244827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exprogram_08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48213"/>
              </p:ext>
            </p:extLst>
          </p:nvPr>
        </p:nvGraphicFramePr>
        <p:xfrm>
          <a:off x="251520" y="1005654"/>
          <a:ext cx="854056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0561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4136159">
                <a:tc>
                  <a:txBody>
                    <a:bodyPr/>
                    <a:lstStyle/>
                    <a:p>
                      <a:pPr marL="180000" marR="0" lvl="0" indent="-3587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//2</a:t>
                      </a:r>
                      <a:r>
                        <a:rPr kumimoji="0" lang="ko-KR" altLang="en-US" sz="16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차원 배열 사용 예</a:t>
                      </a:r>
                      <a:endParaRPr kumimoji="0" lang="en-US" altLang="ko-KR" sz="1600" b="0" i="0" u="none" strike="noStrike" kern="1200" cap="none" spc="0" normalizeH="0" baseline="0" noProof="1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[,] m1 = { { 1, 2, 3 }, { 4, 5, 6 }, { 7, 8, 9 } };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[,] m2, m3;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m1.GetLength(0);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크기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m1.GetLength(1);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 크기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m2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];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//m2, m3 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m3 =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nn-NO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nn-NO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nn-NO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nn-NO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nn-NO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= 0; i &lt; m1.GetLength(0); i++)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//m2 = m1 + 10, m3 = m1 +  m2</a:t>
                      </a:r>
                      <a:endParaRPr lang="en-US" altLang="ko-KR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 = 0; j &lt; m1.GetLength(1);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j++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m2[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j] = m1[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j] + 10;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m3[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j] = m1[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j] + m2[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j];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"&gt;&gt;m3 =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 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//m3 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nn-NO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nn-NO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nn-NO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nn-NO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nn-NO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= 0; i &lt; m3.GetLength(0); i++){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//m3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행의 길이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 = 0; j &lt; m3.GetLength(1);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j++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   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//m3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열의 길이 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(m3[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j] +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kumimoji="0" lang="en-US" altLang="ko-KR" sz="1600" b="0" i="0" u="none" strike="noStrike" kern="1200" cap="none" spc="0" normalizeH="0" baseline="0" noProof="1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9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exprogram_09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26330"/>
              </p:ext>
            </p:extLst>
          </p:nvPr>
        </p:nvGraphicFramePr>
        <p:xfrm>
          <a:off x="179513" y="1052736"/>
          <a:ext cx="8424936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936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4136159">
                <a:tc>
                  <a:txBody>
                    <a:bodyPr/>
                    <a:lstStyle/>
                    <a:p>
                      <a:pPr marL="180000" marR="0" lvl="0" indent="-3587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16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가변 배열 사용 예</a:t>
                      </a:r>
                      <a:endParaRPr kumimoji="0" lang="en-US" altLang="ko-KR" sz="1600" b="0" i="0" u="none" strike="noStrike" kern="1200" cap="none" spc="0" normalizeH="0" baseline="0" noProof="1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[][]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jaggedArr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[2][] {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{2,3,4},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{5,6,7,8} };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endParaRPr lang="en-US" altLang="ko-KR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/* 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[][] </a:t>
                      </a:r>
                      <a:r>
                        <a:rPr lang="en-US" altLang="ko-KR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jaggedArr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new </a:t>
                      </a:r>
                      <a:r>
                        <a:rPr lang="en-US" altLang="ko-KR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[2][];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jaggedArr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 = new </a:t>
                      </a:r>
                      <a:r>
                        <a:rPr lang="en-US" altLang="ko-KR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{2, 3, 4};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jaggedArr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 = new </a:t>
                      </a:r>
                      <a:r>
                        <a:rPr lang="en-US" altLang="ko-KR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{5, 6, 7, 8 };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*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8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jaggedArr's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Elements are: 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nn-NO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nn-NO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nn-NO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nn-NO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nn-NO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 = 0; i &lt; jaggedArr.Length; i++)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 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 배열의 경우 행마다 열의 크기 계산 </a:t>
                      </a:r>
                      <a:endParaRPr lang="en-US" altLang="ko-KR" sz="1800" b="0" dirty="0" smtClean="0">
                        <a:solidFill>
                          <a:srgbClr val="008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 = 0; j &lt;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jaggedArr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].Length;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j++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"{0} 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jaggedArr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][j]);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4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ko-KR" dirty="0" smtClean="0"/>
              <a:t>Boxing(</a:t>
            </a:r>
            <a:r>
              <a:rPr lang="ko-KR" altLang="en-US" dirty="0" smtClean="0"/>
              <a:t>묵시적 변환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컴파일러</a:t>
            </a:r>
            <a:r>
              <a:rPr lang="en-US" altLang="ko-KR" dirty="0" smtClean="0"/>
              <a:t>)</a:t>
            </a:r>
          </a:p>
          <a:p>
            <a:pPr marL="708660" lvl="1" indent="-342900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ko-KR" dirty="0" smtClean="0"/>
              <a:t>value type =&gt; reference type</a:t>
            </a:r>
          </a:p>
          <a:p>
            <a:pPr marL="708660" lvl="1" indent="-342900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ko-KR" dirty="0" smtClean="0"/>
              <a:t>Value type</a:t>
            </a:r>
            <a:r>
              <a:rPr lang="ko-KR" altLang="en-US" dirty="0" smtClean="0"/>
              <a:t>을 객체처럼 사용</a:t>
            </a:r>
          </a:p>
          <a:p>
            <a:pPr marL="708660" lvl="1" indent="-342900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foo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= 42;          //value type</a:t>
            </a:r>
          </a:p>
          <a:p>
            <a:pPr marL="708660" lvl="1" indent="-342900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object bar =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foo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;   // 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foo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is boxed to bar</a:t>
            </a:r>
          </a:p>
          <a:p>
            <a:pPr marL="708660" lvl="1" indent="-342900">
              <a:lnSpc>
                <a:spcPct val="110000"/>
              </a:lnSpc>
              <a:spcAft>
                <a:spcPts val="0"/>
              </a:spcAft>
              <a:defRPr/>
            </a:pPr>
            <a:endParaRPr lang="en-US" altLang="ko-KR" dirty="0" smtClean="0"/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ko-KR" dirty="0" smtClean="0"/>
              <a:t>Unboxing(</a:t>
            </a:r>
            <a:r>
              <a:rPr lang="ko-KR" altLang="en-US" dirty="0" smtClean="0"/>
              <a:t>명시적 변환</a:t>
            </a:r>
            <a:r>
              <a:rPr lang="en-US" altLang="ko-KR" dirty="0" smtClean="0"/>
              <a:t>) </a:t>
            </a:r>
          </a:p>
          <a:p>
            <a:pPr marL="708660" lvl="1" indent="-342900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ko-KR" dirty="0" smtClean="0"/>
              <a:t>reference type =&gt; value type </a:t>
            </a:r>
          </a:p>
          <a:p>
            <a:pPr marL="708660" lvl="1" indent="-342900">
              <a:lnSpc>
                <a:spcPct val="110000"/>
              </a:lnSpc>
              <a:spcAft>
                <a:spcPts val="0"/>
              </a:spcAft>
              <a:defRPr/>
            </a:pPr>
            <a:r>
              <a:rPr lang="ko-KR" altLang="en-US" dirty="0" smtClean="0"/>
              <a:t>형 변환 연산자를 이용하여 객체를 </a:t>
            </a:r>
            <a:r>
              <a:rPr lang="en-US" altLang="ko-KR" dirty="0" smtClean="0"/>
              <a:t>value type</a:t>
            </a:r>
            <a:r>
              <a:rPr lang="ko-KR" altLang="en-US" dirty="0" smtClean="0"/>
              <a:t>으로 변환</a:t>
            </a:r>
          </a:p>
          <a:p>
            <a:pPr marL="708660" lvl="1" indent="-342900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int foo2  = (int) bar;              //Unboxed back to int</a:t>
            </a:r>
          </a:p>
          <a:p>
            <a:pPr marL="708660" lvl="1" indent="-342900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long foo3  = (long)(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) bar;   //Unboxed back to long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cap="none" dirty="0" smtClean="0"/>
              <a:t>Boxing</a:t>
            </a:r>
            <a:r>
              <a:rPr lang="en-US" altLang="ko-KR" dirty="0" smtClean="0"/>
              <a:t> &amp; </a:t>
            </a:r>
            <a:r>
              <a:rPr lang="en-US" altLang="ko-KR" cap="none" dirty="0" smtClean="0"/>
              <a:t>Unboxing</a:t>
            </a:r>
          </a:p>
        </p:txBody>
      </p:sp>
      <p:sp>
        <p:nvSpPr>
          <p:cNvPr id="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B79BEE6-CCF9-4B1D-9539-79095C46C07A}" type="slidenum">
              <a:rPr lang="en-US" altLang="ko-KR" smtClean="0">
                <a:latin typeface="굴림" charset="-127"/>
                <a:ea typeface="굴림" charset="-127"/>
              </a:rPr>
              <a:pPr/>
              <a:t>25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0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99176"/>
            <a:ext cx="8784976" cy="56166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묵시적 형 변환</a:t>
            </a:r>
            <a:r>
              <a:rPr lang="en-US" altLang="ko-KR" dirty="0" smtClean="0"/>
              <a:t>(implicit type conversion)</a:t>
            </a:r>
          </a:p>
          <a:p>
            <a:pPr lvl="2"/>
            <a:r>
              <a:rPr lang="ko-KR" altLang="en-US" dirty="0" smtClean="0"/>
              <a:t>컴파일러에 의해 자동적으로 수행되는 형 변환</a:t>
            </a:r>
          </a:p>
          <a:p>
            <a:pPr lvl="2"/>
            <a:r>
              <a:rPr lang="ko-KR" altLang="en-US" dirty="0" smtClean="0"/>
              <a:t>작은 크기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ko-KR" altLang="en-US" dirty="0" smtClean="0">
                <a:sym typeface="Wingdings" pitchFamily="2" charset="2"/>
              </a:rPr>
              <a:t> 큰 크기 </a:t>
            </a:r>
            <a:r>
              <a:rPr lang="ko-KR" altLang="en-US" dirty="0" err="1" smtClean="0">
                <a:sym typeface="Wingdings" pitchFamily="2" charset="2"/>
              </a:rPr>
              <a:t>자료형</a:t>
            </a:r>
            <a:endParaRPr lang="ko-KR" altLang="en-US" dirty="0" smtClean="0">
              <a:sym typeface="Wingdings" pitchFamily="2" charset="2"/>
            </a:endParaRPr>
          </a:p>
          <a:p>
            <a:r>
              <a:rPr lang="ko-KR" altLang="en-US" dirty="0" smtClean="0"/>
              <a:t>명시적 형 변환</a:t>
            </a:r>
            <a:r>
              <a:rPr lang="en-US" altLang="ko-KR" dirty="0" smtClean="0"/>
              <a:t>(explicit type conversion)</a:t>
            </a:r>
          </a:p>
          <a:p>
            <a:pPr lvl="2"/>
            <a:r>
              <a:rPr lang="ko-KR" altLang="en-US" dirty="0" smtClean="0"/>
              <a:t>프로그래머가 캐스트 연산자를 사용하여 수행하는 형 변환</a:t>
            </a:r>
          </a:p>
          <a:p>
            <a:pPr lvl="2"/>
            <a:r>
              <a:rPr lang="ko-KR" altLang="en-US" dirty="0" smtClean="0"/>
              <a:t>형태 </a:t>
            </a:r>
            <a:r>
              <a:rPr lang="en-US" altLang="ko-KR" dirty="0" smtClean="0"/>
              <a:t>: 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식</a:t>
            </a:r>
          </a:p>
          <a:p>
            <a:pPr lvl="2"/>
            <a:r>
              <a:rPr lang="ko-KR" altLang="en-US" dirty="0" smtClean="0"/>
              <a:t>큰 크기 </a:t>
            </a:r>
            <a:r>
              <a:rPr lang="ko-KR" altLang="en-US" dirty="0" err="1" smtClean="0"/>
              <a:t>자료형에서</a:t>
            </a:r>
            <a:r>
              <a:rPr lang="ko-KR" altLang="en-US" dirty="0" smtClean="0"/>
              <a:t> 작은 크기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변환 시 정밀도 상실</a:t>
            </a:r>
          </a:p>
          <a:p>
            <a:r>
              <a:rPr lang="ko-KR" altLang="en-US" dirty="0" smtClean="0"/>
              <a:t>형 변환 금지</a:t>
            </a:r>
          </a:p>
          <a:p>
            <a:pPr lvl="2"/>
            <a:r>
              <a:rPr lang="en-US" altLang="ko-KR" dirty="0" err="1" smtClean="0"/>
              <a:t>bool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같은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이외에 다른 </a:t>
            </a:r>
            <a:r>
              <a:rPr lang="ko-KR" altLang="en-US" dirty="0" err="1" smtClean="0"/>
              <a:t>자료형으로의</a:t>
            </a:r>
            <a:r>
              <a:rPr lang="ko-KR" altLang="en-US" dirty="0" smtClean="0"/>
              <a:t> 변환 금지</a:t>
            </a:r>
            <a:endParaRPr lang="ko-KR" altLang="en-US" dirty="0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 변환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1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ToString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문자열로 변환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.Parse() :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r>
              <a:rPr lang="en-US" altLang="ko-KR" dirty="0" smtClean="0"/>
              <a:t>Convert </a:t>
            </a:r>
            <a:r>
              <a:rPr lang="ko-KR" altLang="en-US" dirty="0" smtClean="0"/>
              <a:t>클래스 사용 </a:t>
            </a:r>
            <a:r>
              <a:rPr lang="en-US" altLang="ko-KR" dirty="0" smtClean="0"/>
              <a:t>: </a:t>
            </a:r>
            <a:r>
              <a:rPr lang="ko-KR" altLang="en-US" dirty="0"/>
              <a:t>문자열 </a:t>
            </a:r>
            <a:r>
              <a:rPr lang="en-US" altLang="ko-KR" dirty="0"/>
              <a:t>-&gt; </a:t>
            </a:r>
            <a:r>
              <a:rPr lang="ko-KR" altLang="en-US" dirty="0"/>
              <a:t>기본 </a:t>
            </a:r>
            <a:r>
              <a:rPr lang="ko-KR" altLang="en-US" dirty="0" err="1"/>
              <a:t>자료형으로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2"/>
            <a:r>
              <a:rPr lang="en-US" altLang="ko-KR" dirty="0" smtClean="0"/>
              <a:t>Convert.ToInt32(), </a:t>
            </a:r>
            <a:r>
              <a:rPr lang="en-US" altLang="ko-KR" dirty="0" err="1" smtClean="0"/>
              <a:t>Convert.ToDouble</a:t>
            </a:r>
            <a:r>
              <a:rPr lang="en-US" altLang="ko-KR" dirty="0" smtClean="0"/>
              <a:t>(),….</a:t>
            </a:r>
            <a:r>
              <a:rPr lang="en-US" altLang="ko-KR" dirty="0" err="1" smtClean="0"/>
              <a:t>Convert.ToXXXXX</a:t>
            </a:r>
            <a:r>
              <a:rPr lang="en-US" altLang="ko-KR" dirty="0" smtClean="0"/>
              <a:t>()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560" y="2881267"/>
            <a:ext cx="7643866" cy="3564053"/>
          </a:xfrm>
          <a:prstGeom prst="rect">
            <a:avLst/>
          </a:prstGeom>
          <a:solidFill>
            <a:schemeClr val="bg1"/>
          </a:solidFill>
          <a:ln w="12700">
            <a:solidFill>
              <a:srgbClr val="C0C0C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kumimoji="0" lang="en-US" altLang="ko-KR" sz="1600" b="1" dirty="0">
                <a:solidFill>
                  <a:srgbClr val="0099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kumimoji="0" lang="en-US" altLang="ko-KR" sz="1600" b="1" dirty="0" err="1">
                <a:solidFill>
                  <a:srgbClr val="0099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TypeConvert.cs</a:t>
            </a:r>
            <a:r>
              <a:rPr kumimoji="0" lang="en-US" altLang="ko-KR" sz="1600" b="1" dirty="0">
                <a:solidFill>
                  <a:srgbClr val="0099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using System;</a:t>
            </a: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kumimoji="0"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TypeConvert</a:t>
            </a:r>
            <a:r>
              <a:rPr kumimoji="0"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public static void Main</a:t>
            </a:r>
            <a:r>
              <a:rPr kumimoji="0"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string    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"230";</a:t>
            </a: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j;</a:t>
            </a: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j = Convert.ToInt32(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   </a:t>
            </a:r>
            <a:r>
              <a:rPr kumimoji="0"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0" lang="en-US" altLang="ko-KR" sz="16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0" lang="ko-KR" altLang="en-US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kumimoji="0" lang="en-US" altLang="ko-KR" sz="16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0" lang="ko-KR" altLang="en-US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형으로 변환</a:t>
            </a:r>
            <a:endParaRPr kumimoji="0" lang="en-US" altLang="ko-KR" sz="16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sz="1600" b="1" dirty="0">
                <a:solidFill>
                  <a:srgbClr val="0099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1600" b="1" dirty="0" smtClean="0">
                <a:solidFill>
                  <a:srgbClr val="0099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kumimoji="0" lang="ko-KR" altLang="en-US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kumimoji="0" lang="en-US" altLang="ko-KR" sz="16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j=</a:t>
            </a:r>
            <a:r>
              <a:rPr kumimoji="0" lang="en-US" altLang="ko-KR" sz="1600" b="1" dirty="0" err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int.Parse</a:t>
            </a:r>
            <a:r>
              <a:rPr kumimoji="0" lang="en-US" altLang="ko-KR" sz="16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600" b="1" dirty="0" err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0"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sz="1600" b="1" dirty="0">
                <a:solidFill>
                  <a:srgbClr val="0099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1600" b="1" dirty="0" smtClean="0">
                <a:solidFill>
                  <a:srgbClr val="0099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kumimoji="0" lang="ko-KR" altLang="en-US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kumimoji="0"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j=CTS </a:t>
            </a:r>
            <a:r>
              <a:rPr kumimoji="0" lang="en-US" altLang="ko-KR" sz="16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datatype.Parse</a:t>
            </a:r>
            <a:r>
              <a:rPr kumimoji="0"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6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0"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r>
              <a:rPr kumimoji="0" lang="ko-KR" altLang="en-US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0"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en-US" altLang="ko-KR" sz="16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System.Single.Parse</a:t>
            </a:r>
            <a:r>
              <a:rPr kumimoji="0"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6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0" lang="en-US" altLang="ko-KR" sz="16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kumimoji="0" lang="ko-KR" altLang="en-US" sz="16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Console.WriteLine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문자열로 처리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{0</a:t>
            </a:r>
            <a:r>
              <a:rPr kumimoji="0"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}", </a:t>
            </a:r>
            <a:r>
              <a:rPr kumimoji="0"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0"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+ 70);</a:t>
            </a: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kumimoji="0"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Console.WriteLine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kumimoji="0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숫자로   처리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{0</a:t>
            </a:r>
            <a:r>
              <a:rPr kumimoji="0"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}", j </a:t>
            </a: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+ 70);</a:t>
            </a: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}</a:t>
            </a:r>
          </a:p>
          <a:p>
            <a:pPr eaLnBrk="0" latinLnBrk="0" hangingPunct="0">
              <a:lnSpc>
                <a:spcPct val="60000"/>
              </a:lnSpc>
              <a:spcBef>
                <a:spcPct val="50000"/>
              </a:spcBef>
            </a:pPr>
            <a:r>
              <a:rPr kumimoji="0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536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exprogram_10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01103"/>
              </p:ext>
            </p:extLst>
          </p:nvPr>
        </p:nvGraphicFramePr>
        <p:xfrm>
          <a:off x="251520" y="1005654"/>
          <a:ext cx="8568952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413615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num1;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num2;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en-US" altLang="ko-KR" sz="16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Console.ReadLine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enter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누를 때 까지 키보드로 입력된 문자열 반환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 문자열을 기본 </a:t>
                      </a:r>
                      <a:r>
                        <a:rPr lang="ko-KR" altLang="en-US" sz="16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자료형으로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변환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</a:t>
                      </a:r>
                      <a:r>
                        <a:rPr lang="ko-KR" altLang="en-US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정수값을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입력하세요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num1 = </a:t>
                      </a:r>
                      <a:r>
                        <a:rPr lang="en-US" altLang="ko-KR" sz="16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.Parse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Console.ReadLine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반환된 문자열을 </a:t>
                      </a:r>
                      <a:r>
                        <a:rPr lang="en-US" altLang="ko-KR" sz="16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형으로 변환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</a:t>
                      </a:r>
                      <a:r>
                        <a:rPr lang="ko-KR" altLang="en-US" sz="16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실수값을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입력하세요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num2 =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Convert.ToDouble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Console.ReadLine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());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반환된 문자열을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형으로 변환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수의 합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{0} + {1} = {2}"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num1, num2, num1 + num2);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6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ToString</a:t>
                      </a:r>
                      <a:r>
                        <a:rPr lang="en-US" altLang="ko-KR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ko-KR" altLang="en-US" sz="16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숫자를 문자열로 변환</a:t>
                      </a:r>
                      <a:endParaRPr lang="ko-KR" altLang="en-US" sz="16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숫자를 문자열로 변환 후 연결 </a:t>
                      </a:r>
                      <a:r>
                        <a:rPr lang="en-US" altLang="ko-KR" sz="16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{0}"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num1.ToString() +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                      num2.ToString());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6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1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45720" rIns="0" bIns="45720"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명칭의 </a:t>
            </a:r>
            <a:r>
              <a:rPr lang="ko-KR" altLang="en-US" dirty="0"/>
              <a:t>형태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문자로 시작</a:t>
            </a:r>
            <a:r>
              <a:rPr lang="en-US" altLang="ko-KR" dirty="0"/>
              <a:t>, </a:t>
            </a:r>
            <a:r>
              <a:rPr lang="ko-KR" altLang="en-US" dirty="0"/>
              <a:t>대소문자 </a:t>
            </a:r>
            <a:r>
              <a:rPr lang="ko-KR" altLang="en-US" dirty="0" smtClean="0"/>
              <a:t>구분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@ </a:t>
            </a:r>
            <a:r>
              <a:rPr lang="ko-KR" altLang="en-US" dirty="0"/>
              <a:t>기호 </a:t>
            </a:r>
            <a:r>
              <a:rPr lang="en-US" altLang="ko-KR" dirty="0"/>
              <a:t>(at sign)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키워드와 </a:t>
            </a:r>
            <a:r>
              <a:rPr lang="ko-KR" altLang="en-US" dirty="0"/>
              <a:t>함께 사용할 때 </a:t>
            </a:r>
            <a:r>
              <a:rPr lang="ko-KR" altLang="en-US" dirty="0" smtClean="0"/>
              <a:t>키워드와 </a:t>
            </a:r>
            <a:r>
              <a:rPr lang="ko-KR" altLang="en-US" dirty="0"/>
              <a:t>구분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일반 명칭과 함께 사용할 때 동일한 명칭으로 인식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자바 </a:t>
            </a:r>
            <a:r>
              <a:rPr lang="ko-KR" altLang="en-US" dirty="0"/>
              <a:t>문자 집합 </a:t>
            </a:r>
            <a:r>
              <a:rPr lang="en-US" altLang="ko-KR" dirty="0"/>
              <a:t>(character set)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유니코드</a:t>
            </a:r>
            <a:r>
              <a:rPr lang="en-US" altLang="ko-KR" dirty="0"/>
              <a:t>(Unicode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세계 모든 언어 표현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문자 표현 </a:t>
            </a:r>
            <a:r>
              <a:rPr lang="en-US" altLang="ko-KR" dirty="0"/>
              <a:t>: 16 Bit</a:t>
            </a:r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리터럴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자신의 </a:t>
            </a:r>
            <a:r>
              <a:rPr lang="ko-KR" altLang="en-US" dirty="0"/>
              <a:t>표기법이 곧 자신의 값이 되는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명칭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identifier</a:t>
            </a:r>
            <a:r>
              <a:rPr lang="en-US" altLang="ko-KR" dirty="0" smtClean="0"/>
              <a:t>)&amp;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literal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96105"/>
              </p:ext>
            </p:extLst>
          </p:nvPr>
        </p:nvGraphicFramePr>
        <p:xfrm>
          <a:off x="1115616" y="3140968"/>
          <a:ext cx="4643470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4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sz="2000" b="0" dirty="0" smtClean="0">
                          <a:latin typeface="+mj-ea"/>
                          <a:ea typeface="+mj-ea"/>
                        </a:rPr>
                        <a:t> @</a:t>
                      </a:r>
                      <a:r>
                        <a:rPr lang="en-US" sz="2000" b="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sz="2000" b="0" dirty="0" smtClean="0">
                          <a:latin typeface="+mj-ea"/>
                          <a:ea typeface="+mj-ea"/>
                        </a:rPr>
                        <a:t> = 10;	 // right!</a:t>
                      </a:r>
                    </a:p>
                    <a:p>
                      <a:r>
                        <a:rPr lang="en-US" sz="2000" b="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lang="en-US" sz="2000" b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2000" b="0" dirty="0" err="1" smtClean="0">
                          <a:latin typeface="+mj-ea"/>
                          <a:ea typeface="+mj-ea"/>
                        </a:rPr>
                        <a:t>i</a:t>
                      </a:r>
                      <a:r>
                        <a:rPr lang="en-US" sz="2000" b="0" dirty="0" smtClean="0">
                          <a:latin typeface="+mj-ea"/>
                          <a:ea typeface="+mj-ea"/>
                        </a:rPr>
                        <a:t>, @</a:t>
                      </a:r>
                      <a:r>
                        <a:rPr lang="en-US" sz="2000" b="0" dirty="0" err="1" smtClean="0">
                          <a:latin typeface="+mj-ea"/>
                          <a:ea typeface="+mj-ea"/>
                        </a:rPr>
                        <a:t>i</a:t>
                      </a:r>
                      <a:r>
                        <a:rPr lang="en-US" sz="2000" b="0" dirty="0" smtClean="0">
                          <a:latin typeface="+mj-ea"/>
                          <a:ea typeface="+mj-ea"/>
                        </a:rPr>
                        <a:t>;	// error!</a:t>
                      </a:r>
                      <a:endParaRPr lang="en-US" sz="2000" b="0" dirty="0" smtClean="0">
                        <a:solidFill>
                          <a:srgbClr val="0000FF"/>
                        </a:solidFill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1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exprogram_11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7821"/>
              </p:ext>
            </p:extLst>
          </p:nvPr>
        </p:nvGraphicFramePr>
        <p:xfrm>
          <a:off x="251520" y="981040"/>
          <a:ext cx="8568952" cy="4943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494362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number = 52.3435103;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altLang="ko-KR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en-US" altLang="ko-KR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ToString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사용하여 소수점 제거 하는 예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number.ToString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"0.0"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number.ToString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"0.00"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number.ToString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"0.000"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number.ToString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"0.00000"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배열을 문자열로 반환하는 예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vs = {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고구마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감자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.Join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","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vs)); 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//Join(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구분자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배열명</a:t>
                      </a:r>
                      <a:r>
                        <a:rPr lang="en-US" altLang="ko-KR" sz="18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800" b="0" dirty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5343358"/>
            <a:ext cx="3816424" cy="118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checked :  overflow</a:t>
            </a:r>
            <a:r>
              <a:rPr lang="ko-KR" altLang="en-US" sz="2400" dirty="0" smtClean="0"/>
              <a:t> 검사</a:t>
            </a:r>
            <a:endParaRPr lang="en-US" altLang="ko-KR" sz="2400" dirty="0" smtClean="0"/>
          </a:p>
          <a:p>
            <a:pPr eaLnBrk="1" hangingPunct="1"/>
            <a:r>
              <a:rPr lang="en-US" altLang="ko-KR" sz="2400" dirty="0" smtClean="0"/>
              <a:t>Unchecked :  overflow </a:t>
            </a:r>
            <a:r>
              <a:rPr lang="ko-KR" altLang="en-US" sz="2400" dirty="0" smtClean="0"/>
              <a:t>무시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cap="none" dirty="0" smtClean="0"/>
              <a:t>checked</a:t>
            </a:r>
            <a:r>
              <a:rPr lang="en-US" altLang="ko-KR" dirty="0" smtClean="0"/>
              <a:t> &amp; </a:t>
            </a:r>
            <a:r>
              <a:rPr lang="en-US" altLang="ko-KR" cap="none" dirty="0" smtClean="0"/>
              <a:t>unchecked</a:t>
            </a:r>
            <a:endParaRPr lang="ko-KR" altLang="en-US" cap="none" dirty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54700E7-1F0C-4EBD-B573-602B72989581}" type="slidenum">
              <a:rPr lang="en-US" altLang="ko-KR" smtClean="0">
                <a:latin typeface="굴림" charset="-127"/>
                <a:ea typeface="굴림" charset="-127"/>
              </a:rPr>
              <a:pPr/>
              <a:t>30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3050" y="2087091"/>
            <a:ext cx="7870849" cy="3476625"/>
            <a:chOff x="273050" y="1989138"/>
            <a:chExt cx="7870849" cy="3476625"/>
          </a:xfrm>
        </p:grpSpPr>
        <p:grpSp>
          <p:nvGrpSpPr>
            <p:cNvPr id="6" name="그룹 5"/>
            <p:cNvGrpSpPr/>
            <p:nvPr/>
          </p:nvGrpSpPr>
          <p:grpSpPr>
            <a:xfrm>
              <a:off x="273050" y="1989138"/>
              <a:ext cx="7870849" cy="3476625"/>
              <a:chOff x="273050" y="1989138"/>
              <a:chExt cx="7870849" cy="3476625"/>
            </a:xfrm>
          </p:grpSpPr>
          <p:sp>
            <p:nvSpPr>
              <p:cNvPr id="8" name="TextBox 7"/>
              <p:cNvSpPr txBox="1"/>
              <p:nvPr/>
            </p:nvSpPr>
            <p:spPr bwMode="auto">
              <a:xfrm>
                <a:off x="273050" y="1989138"/>
                <a:ext cx="7870849" cy="34766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class </a:t>
                </a:r>
                <a:r>
                  <a:rPr lang="en-US" altLang="ko-KR" sz="2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OverFlowTest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{</a:t>
                </a:r>
              </a:p>
              <a:p>
                <a:pPr>
                  <a:defRPr/>
                </a:pP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static void Main(string[] </a:t>
                </a:r>
                <a:r>
                  <a:rPr lang="en-US" altLang="ko-KR" sz="2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args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{</a:t>
                </a:r>
              </a:p>
              <a:p>
                <a:pPr>
                  <a:defRPr/>
                </a:pP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short x = 32767;</a:t>
                </a:r>
              </a:p>
              <a:p>
                <a:pPr>
                  <a:defRPr/>
                </a:pP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short y = 32767;</a:t>
                </a:r>
              </a:p>
              <a:p>
                <a:pPr>
                  <a:defRPr/>
                </a:pP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//short z = (short)(x + y);   </a:t>
                </a:r>
                <a:r>
                  <a:rPr lang="en-US" altLang="ko-KR" sz="20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//</a:t>
                </a:r>
                <a:r>
                  <a:rPr lang="en-US" altLang="ko-KR" sz="2000" u="sng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overflow</a:t>
                </a:r>
                <a:r>
                  <a:rPr lang="ko-KR" altLang="en-US" sz="2000" u="sng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무시</a:t>
                </a:r>
                <a:endParaRPr lang="en-US" altLang="ko-KR" sz="2000" u="sng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defRPr/>
                </a:pP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short z = unchecked((short)(x + y)); </a:t>
                </a:r>
                <a:r>
                  <a:rPr lang="en-US" altLang="ko-KR" sz="20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// </a:t>
                </a:r>
                <a:r>
                  <a:rPr lang="en-US" altLang="ko-KR" sz="2000" u="sng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overflow </a:t>
                </a:r>
                <a:r>
                  <a:rPr lang="ko-KR" altLang="en-US" sz="2000" u="sng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무시</a:t>
                </a:r>
                <a:endParaRPr lang="en-US" altLang="ko-KR" sz="2000" u="sng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defRPr/>
                </a:pP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//short z = checked((short)(x + y)); </a:t>
                </a:r>
                <a:r>
                  <a:rPr lang="en-US" altLang="ko-KR" sz="2000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//</a:t>
                </a:r>
                <a:r>
                  <a:rPr lang="en-US" altLang="ko-KR" sz="2000" u="sng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overflow </a:t>
                </a:r>
                <a:r>
                  <a:rPr lang="ko-KR" altLang="en-US" sz="2000" u="sng" dirty="0">
                    <a:solidFill>
                      <a:srgbClr val="00B05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검사</a:t>
                </a:r>
                <a:endParaRPr lang="en-US" altLang="ko-KR" sz="2000" u="sng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defRPr/>
                </a:pP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</a:t>
                </a:r>
                <a:r>
                  <a:rPr lang="en-US" altLang="ko-KR" sz="2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Console.WriteLine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("z=" + z);</a:t>
                </a:r>
              </a:p>
              <a:p>
                <a:pPr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}</a:t>
                </a:r>
              </a:p>
              <a:p>
                <a:pPr>
                  <a:defRPr/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}</a:t>
                </a:r>
                <a:endPara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" name="직선 화살표 연결선 9"/>
              <p:cNvCxnSpPr>
                <a:endCxn id="4" idx="0"/>
              </p:cNvCxnSpPr>
              <p:nvPr/>
            </p:nvCxnSpPr>
            <p:spPr bwMode="auto">
              <a:xfrm flipH="1">
                <a:off x="4138539" y="4407096"/>
                <a:ext cx="2158826" cy="53701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 bwMode="auto">
              <a:xfrm flipV="1">
                <a:off x="5759449" y="3132138"/>
                <a:ext cx="1082675" cy="51593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 bwMode="auto">
              <a:xfrm rot="5400000" flipH="1" flipV="1">
                <a:off x="6434138" y="3513137"/>
                <a:ext cx="788987" cy="2698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1431" y="2377144"/>
              <a:ext cx="2628900" cy="66675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5042060"/>
            <a:ext cx="3453557" cy="12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400" b="1" dirty="0" smtClean="0"/>
              <a:t> is </a:t>
            </a:r>
          </a:p>
          <a:p>
            <a:pPr marL="690563" lvl="1" indent="-296863" eaLnBrk="1" hangingPunct="1"/>
            <a:r>
              <a:rPr lang="ko-KR" altLang="en-US" sz="2400" b="1" dirty="0" smtClean="0"/>
              <a:t>데이터의 형 변환이 가능하면 </a:t>
            </a:r>
            <a:r>
              <a:rPr lang="en-US" altLang="ko-KR" sz="2400" b="1" dirty="0" smtClean="0"/>
              <a:t>true </a:t>
            </a:r>
            <a:r>
              <a:rPr lang="ko-KR" altLang="en-US" sz="2400" b="1" dirty="0" smtClean="0"/>
              <a:t>반환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GB" altLang="ko-KR" sz="2400" b="1" dirty="0" smtClean="0"/>
              <a:t> as </a:t>
            </a:r>
          </a:p>
          <a:p>
            <a:pPr marL="690563" lvl="1" indent="-296863" eaLnBrk="1" hangingPunct="1"/>
            <a:r>
              <a:rPr lang="ko-KR" altLang="en-US" sz="2400" b="1" dirty="0" smtClean="0"/>
              <a:t>객체 사이의 형 변환 연산자</a:t>
            </a:r>
            <a:endParaRPr lang="en-GB" altLang="ko-KR" sz="2400" b="1" dirty="0" smtClean="0"/>
          </a:p>
          <a:p>
            <a:pPr marL="690563" lvl="1" indent="-296863" eaLnBrk="1" hangingPunct="1"/>
            <a:r>
              <a:rPr lang="ko-KR" altLang="en-US" sz="2400" b="1" dirty="0" smtClean="0"/>
              <a:t>오류 발생시 </a:t>
            </a:r>
            <a:r>
              <a:rPr lang="en-US" altLang="ko-KR" sz="2400" b="1" dirty="0" smtClean="0"/>
              <a:t>exception </a:t>
            </a:r>
            <a:r>
              <a:rPr lang="ko-KR" altLang="en-US" sz="2400" b="1" dirty="0" smtClean="0"/>
              <a:t>발생 없이 </a:t>
            </a:r>
            <a:r>
              <a:rPr lang="en-GB" altLang="ko-KR" sz="2400" b="1" dirty="0" smtClean="0"/>
              <a:t>null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반환</a:t>
            </a:r>
            <a:endParaRPr lang="en-GB" altLang="ko-KR" sz="2400" b="1" dirty="0" smtClean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형 검사 </a:t>
            </a:r>
            <a:r>
              <a:rPr lang="en-US" altLang="ko-KR" dirty="0" smtClean="0"/>
              <a:t>: </a:t>
            </a:r>
            <a:r>
              <a:rPr lang="en-US" altLang="ko-KR" cap="none" dirty="0" smtClean="0"/>
              <a:t>is</a:t>
            </a:r>
            <a:r>
              <a:rPr lang="en-US" altLang="ko-KR" dirty="0" smtClean="0"/>
              <a:t> &amp; </a:t>
            </a:r>
            <a:r>
              <a:rPr lang="en-US" altLang="ko-KR" cap="none" dirty="0" smtClean="0"/>
              <a:t>as</a:t>
            </a:r>
            <a:r>
              <a:rPr lang="en-US" altLang="ko-KR" dirty="0" smtClean="0"/>
              <a:t> </a:t>
            </a:r>
          </a:p>
        </p:txBody>
      </p:sp>
      <p:sp>
        <p:nvSpPr>
          <p:cNvPr id="604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D257D41-42F4-4039-939D-4BCFF18D76A4}" type="slidenum">
              <a:rPr lang="en-US" altLang="ko-KR" smtClean="0">
                <a:latin typeface="굴림" charset="-127"/>
                <a:ea typeface="굴림" charset="-127"/>
              </a:rPr>
              <a:pPr/>
              <a:t>31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827584" y="3212976"/>
            <a:ext cx="6937553" cy="3093941"/>
          </a:xfrm>
          <a:prstGeom prst="rect">
            <a:avLst/>
          </a:prstGeom>
          <a:solidFill>
            <a:schemeClr val="bg1"/>
          </a:soli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lnSpc>
                <a:spcPct val="110000"/>
              </a:lnSpc>
            </a:pPr>
            <a:r>
              <a:rPr kumimoji="0"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Bird b;</a:t>
            </a:r>
          </a:p>
          <a:p>
            <a:pPr eaLnBrk="0" latinLnBrk="0" hangingPunct="0">
              <a:lnSpc>
                <a:spcPct val="110000"/>
              </a:lnSpc>
            </a:pPr>
            <a:r>
              <a:rPr kumimoji="0"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if (a is Bird)</a:t>
            </a:r>
          </a:p>
          <a:p>
            <a:pPr eaLnBrk="0" latinLnBrk="0" hangingPunct="0">
              <a:lnSpc>
                <a:spcPct val="110000"/>
              </a:lnSpc>
            </a:pPr>
            <a:r>
              <a:rPr kumimoji="0"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b = (Bird) a;   // Safe</a:t>
            </a:r>
          </a:p>
          <a:p>
            <a:pPr eaLnBrk="0" latinLnBrk="0" hangingPunct="0">
              <a:lnSpc>
                <a:spcPct val="110000"/>
              </a:lnSpc>
            </a:pPr>
            <a:r>
              <a:rPr kumimoji="0"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</a:p>
          <a:p>
            <a:pPr eaLnBrk="0" latinLnBrk="0" hangingPunct="0">
              <a:lnSpc>
                <a:spcPct val="110000"/>
              </a:lnSpc>
            </a:pPr>
            <a:r>
              <a:rPr kumimoji="0"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Console.WriteLine("Not a Bird"); </a:t>
            </a:r>
          </a:p>
          <a:p>
            <a:pPr eaLnBrk="0" latinLnBrk="0" hangingPunct="0">
              <a:lnSpc>
                <a:spcPct val="110000"/>
              </a:lnSpc>
            </a:pPr>
            <a:endParaRPr kumimoji="0"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10000"/>
              </a:lnSpc>
            </a:pPr>
            <a:r>
              <a:rPr kumimoji="0"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Bird b = a as Bird; // Convert</a:t>
            </a:r>
          </a:p>
          <a:p>
            <a:pPr eaLnBrk="0" latinLnBrk="0" hangingPunct="0">
              <a:lnSpc>
                <a:spcPct val="110000"/>
              </a:lnSpc>
            </a:pPr>
            <a:r>
              <a:rPr kumimoji="0"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if (b == null)</a:t>
            </a:r>
          </a:p>
          <a:p>
            <a:pPr eaLnBrk="0" latinLnBrk="0" hangingPunct="0">
              <a:lnSpc>
                <a:spcPct val="110000"/>
              </a:lnSpc>
            </a:pPr>
            <a:r>
              <a:rPr kumimoji="0"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	Console.WriteLine("Not a bird");</a:t>
            </a:r>
          </a:p>
        </p:txBody>
      </p:sp>
    </p:spTree>
    <p:extLst>
      <p:ext uri="{BB962C8B-B14F-4D97-AF65-F5344CB8AC3E}">
        <p14:creationId xmlns:p14="http://schemas.microsoft.com/office/powerpoint/2010/main" val="32910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exprogram_12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5544"/>
              </p:ext>
            </p:extLst>
          </p:nvPr>
        </p:nvGraphicFramePr>
        <p:xfrm>
          <a:off x="251520" y="1005654"/>
          <a:ext cx="856895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413615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 검사</a:t>
                      </a:r>
                      <a:r>
                        <a:rPr lang="en-US" altLang="ko-KR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(is, as)</a:t>
                      </a:r>
                      <a:r>
                        <a:rPr lang="ko-KR" altLang="en-US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 예</a:t>
                      </a:r>
                      <a:endParaRPr lang="en-US" altLang="ko-KR" sz="1800" b="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IsOperator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is </a:t>
                      </a:r>
                      <a:r>
                        <a:rPr lang="en-US" altLang="ko-KR" sz="18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is string : 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AsOperator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as string == null : 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(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==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endParaRPr lang="ko-KR" altLang="en-US" sz="18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IsOperator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IsOperator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"ABC"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AsOperator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(10);</a:t>
                      </a:r>
                    </a:p>
                    <a:p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18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AsOperator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"ABC"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005064"/>
            <a:ext cx="38195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999176"/>
            <a:ext cx="7632848" cy="5616624"/>
          </a:xfrm>
          <a:ln>
            <a:noFill/>
          </a:ln>
        </p:spPr>
        <p:txBody>
          <a:bodyPr tIns="14400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009900"/>
                </a:solidFill>
              </a:rPr>
              <a:t>//</a:t>
            </a:r>
            <a:r>
              <a:rPr lang="ko-KR" altLang="en-US" dirty="0" smtClean="0">
                <a:solidFill>
                  <a:srgbClr val="009900"/>
                </a:solidFill>
              </a:rPr>
              <a:t>문자열도 사용 가능</a:t>
            </a:r>
            <a:r>
              <a:rPr lang="en-US" altLang="ko-KR" dirty="0" smtClean="0">
                <a:solidFill>
                  <a:srgbClr val="009900"/>
                </a:solidFill>
              </a:rPr>
              <a:t>, break</a:t>
            </a:r>
            <a:r>
              <a:rPr lang="ko-KR" altLang="en-US" dirty="0" smtClean="0">
                <a:solidFill>
                  <a:srgbClr val="009900"/>
                </a:solidFill>
              </a:rPr>
              <a:t>는 생략할 수 없음</a:t>
            </a:r>
            <a:r>
              <a:rPr lang="en-US" altLang="ko-KR" dirty="0" smtClean="0">
                <a:solidFill>
                  <a:srgbClr val="009900"/>
                </a:solidFill>
              </a:rPr>
              <a:t>          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rgbClr val="2B91AF"/>
                </a:solidFill>
              </a:rPr>
              <a:t>Console</a:t>
            </a:r>
            <a:r>
              <a:rPr lang="en-US" altLang="ko-KR" dirty="0" err="1" smtClean="0">
                <a:solidFill>
                  <a:srgbClr val="000000"/>
                </a:solidFill>
              </a:rPr>
              <a:t>.Write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>
                <a:solidFill>
                  <a:srgbClr val="A31515"/>
                </a:solidFill>
              </a:rPr>
              <a:t>"Enter the weekday (Sunday-Saturday) : "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string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day = </a:t>
            </a:r>
            <a:r>
              <a:rPr lang="en-US" altLang="ko-KR" dirty="0" err="1">
                <a:solidFill>
                  <a:srgbClr val="2B91AF"/>
                </a:solidFill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</a:rPr>
              <a:t>.ReadLine</a:t>
            </a:r>
            <a:r>
              <a:rPr lang="en-US" altLang="ko-KR" dirty="0">
                <a:solidFill>
                  <a:srgbClr val="0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switch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(day</a:t>
            </a:r>
            <a:r>
              <a:rPr lang="en-US" altLang="ko-KR" dirty="0" smtClean="0">
                <a:solidFill>
                  <a:srgbClr val="000000"/>
                </a:solidFill>
              </a:rPr>
              <a:t>){</a:t>
            </a: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        case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A31515"/>
                </a:solidFill>
              </a:rPr>
              <a:t>"Sunday"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en-US" altLang="ko-KR" dirty="0" err="1">
                <a:solidFill>
                  <a:srgbClr val="2B91AF"/>
                </a:solidFill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</a:rPr>
              <a:t>.WriteLine</a:t>
            </a:r>
            <a:r>
              <a:rPr lang="en-US" altLang="ko-KR" dirty="0" smtClean="0">
                <a:solidFill>
                  <a:srgbClr val="000000"/>
                </a:solidFill>
              </a:rPr>
              <a:t>(</a:t>
            </a:r>
            <a:r>
              <a:rPr lang="en-US" altLang="ko-KR" dirty="0">
                <a:solidFill>
                  <a:srgbClr val="A31515"/>
                </a:solidFill>
              </a:rPr>
              <a:t>"</a:t>
            </a:r>
            <a:r>
              <a:rPr lang="en-US" altLang="ko-KR" dirty="0" smtClean="0">
                <a:solidFill>
                  <a:srgbClr val="A31515"/>
                </a:solidFill>
              </a:rPr>
              <a:t>Sun"</a:t>
            </a:r>
            <a:r>
              <a:rPr lang="en-US" altLang="ko-KR" dirty="0" smtClean="0">
                <a:solidFill>
                  <a:srgbClr val="000000"/>
                </a:solidFill>
              </a:rPr>
              <a:t>); </a:t>
            </a:r>
            <a:r>
              <a:rPr lang="en-US" altLang="ko-KR" dirty="0">
                <a:solidFill>
                  <a:srgbClr val="0000FF"/>
                </a:solidFill>
              </a:rPr>
              <a:t>break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</a:rPr>
              <a:t>case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A31515"/>
                </a:solidFill>
              </a:rPr>
              <a:t>"Monday"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en-US" altLang="ko-KR" dirty="0" err="1">
                <a:solidFill>
                  <a:srgbClr val="2B91AF"/>
                </a:solidFill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</a:rPr>
              <a:t>.WriteLine</a:t>
            </a:r>
            <a:r>
              <a:rPr lang="en-US" altLang="ko-KR" dirty="0" smtClean="0">
                <a:solidFill>
                  <a:srgbClr val="000000"/>
                </a:solidFill>
              </a:rPr>
              <a:t>(</a:t>
            </a:r>
            <a:r>
              <a:rPr lang="en-US" altLang="ko-KR" dirty="0">
                <a:solidFill>
                  <a:srgbClr val="A31515"/>
                </a:solidFill>
              </a:rPr>
              <a:t>"</a:t>
            </a:r>
            <a:r>
              <a:rPr lang="en-US" altLang="ko-KR" dirty="0" smtClean="0">
                <a:solidFill>
                  <a:srgbClr val="A31515"/>
                </a:solidFill>
              </a:rPr>
              <a:t>Mon"</a:t>
            </a:r>
            <a:r>
              <a:rPr lang="en-US" altLang="ko-KR" dirty="0" smtClean="0">
                <a:solidFill>
                  <a:srgbClr val="000000"/>
                </a:solidFill>
              </a:rPr>
              <a:t>); </a:t>
            </a:r>
            <a:r>
              <a:rPr lang="en-US" altLang="ko-KR" dirty="0">
                <a:solidFill>
                  <a:srgbClr val="0000FF"/>
                </a:solidFill>
              </a:rPr>
              <a:t>break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</a:rPr>
              <a:t>case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A31515"/>
                </a:solidFill>
              </a:rPr>
              <a:t>"Tuesday"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en-US" altLang="ko-KR" dirty="0" err="1">
                <a:solidFill>
                  <a:srgbClr val="2B91AF"/>
                </a:solidFill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</a:rPr>
              <a:t>.WriteLine</a:t>
            </a:r>
            <a:r>
              <a:rPr lang="en-US" altLang="ko-KR" dirty="0" smtClean="0">
                <a:solidFill>
                  <a:srgbClr val="000000"/>
                </a:solidFill>
              </a:rPr>
              <a:t>(</a:t>
            </a:r>
            <a:r>
              <a:rPr lang="en-US" altLang="ko-KR" dirty="0">
                <a:solidFill>
                  <a:srgbClr val="A31515"/>
                </a:solidFill>
              </a:rPr>
              <a:t>"</a:t>
            </a:r>
            <a:r>
              <a:rPr lang="en-US" altLang="ko-KR" dirty="0" smtClean="0">
                <a:solidFill>
                  <a:srgbClr val="A31515"/>
                </a:solidFill>
              </a:rPr>
              <a:t>Tue"</a:t>
            </a:r>
            <a:r>
              <a:rPr lang="en-US" altLang="ko-KR" dirty="0" smtClean="0">
                <a:solidFill>
                  <a:srgbClr val="000000"/>
                </a:solidFill>
              </a:rPr>
              <a:t>); </a:t>
            </a:r>
            <a:r>
              <a:rPr lang="en-US" altLang="ko-KR" dirty="0">
                <a:solidFill>
                  <a:srgbClr val="0000FF"/>
                </a:solidFill>
              </a:rPr>
              <a:t>break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</a:rPr>
              <a:t>case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A31515"/>
                </a:solidFill>
              </a:rPr>
              <a:t>"Wednesday"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en-US" altLang="ko-KR" dirty="0" err="1">
                <a:solidFill>
                  <a:srgbClr val="2B91AF"/>
                </a:solidFill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</a:rPr>
              <a:t>.WriteLine</a:t>
            </a:r>
            <a:r>
              <a:rPr lang="en-US" altLang="ko-KR" dirty="0" smtClean="0">
                <a:solidFill>
                  <a:srgbClr val="000000"/>
                </a:solidFill>
              </a:rPr>
              <a:t>(</a:t>
            </a:r>
            <a:r>
              <a:rPr lang="en-US" altLang="ko-KR" dirty="0">
                <a:solidFill>
                  <a:srgbClr val="A31515"/>
                </a:solidFill>
              </a:rPr>
              <a:t>"</a:t>
            </a:r>
            <a:r>
              <a:rPr lang="en-US" altLang="ko-KR" dirty="0" smtClean="0">
                <a:solidFill>
                  <a:srgbClr val="A31515"/>
                </a:solidFill>
              </a:rPr>
              <a:t>Wed"</a:t>
            </a:r>
            <a:r>
              <a:rPr lang="en-US" altLang="ko-KR" dirty="0" smtClean="0">
                <a:solidFill>
                  <a:srgbClr val="000000"/>
                </a:solidFill>
              </a:rPr>
              <a:t>); </a:t>
            </a:r>
            <a:r>
              <a:rPr lang="en-US" altLang="ko-KR" dirty="0">
                <a:solidFill>
                  <a:srgbClr val="0000FF"/>
                </a:solidFill>
              </a:rPr>
              <a:t>break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</a:rPr>
              <a:t>case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A31515"/>
                </a:solidFill>
              </a:rPr>
              <a:t>"Thursday"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en-US" altLang="ko-KR" dirty="0" err="1">
                <a:solidFill>
                  <a:srgbClr val="2B91AF"/>
                </a:solidFill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</a:rPr>
              <a:t>.WriteLine</a:t>
            </a:r>
            <a:r>
              <a:rPr lang="en-US" altLang="ko-KR" dirty="0" smtClean="0">
                <a:solidFill>
                  <a:srgbClr val="000000"/>
                </a:solidFill>
              </a:rPr>
              <a:t>(</a:t>
            </a:r>
            <a:r>
              <a:rPr lang="en-US" altLang="ko-KR" dirty="0">
                <a:solidFill>
                  <a:srgbClr val="A31515"/>
                </a:solidFill>
              </a:rPr>
              <a:t>"</a:t>
            </a:r>
            <a:r>
              <a:rPr lang="en-US" altLang="ko-KR" dirty="0" smtClean="0">
                <a:solidFill>
                  <a:srgbClr val="A31515"/>
                </a:solidFill>
              </a:rPr>
              <a:t>Thu"</a:t>
            </a:r>
            <a:r>
              <a:rPr lang="en-US" altLang="ko-KR" dirty="0" smtClean="0">
                <a:solidFill>
                  <a:srgbClr val="000000"/>
                </a:solidFill>
              </a:rPr>
              <a:t>); </a:t>
            </a:r>
            <a:r>
              <a:rPr lang="en-US" altLang="ko-KR" dirty="0">
                <a:solidFill>
                  <a:srgbClr val="0000FF"/>
                </a:solidFill>
              </a:rPr>
              <a:t>break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</a:rPr>
              <a:t>case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A31515"/>
                </a:solidFill>
              </a:rPr>
              <a:t>"Friday"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en-US" altLang="ko-KR" dirty="0" err="1">
                <a:solidFill>
                  <a:srgbClr val="2B91AF"/>
                </a:solidFill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</a:rPr>
              <a:t>.WriteLine</a:t>
            </a:r>
            <a:r>
              <a:rPr lang="en-US" altLang="ko-KR" dirty="0" smtClean="0">
                <a:solidFill>
                  <a:srgbClr val="000000"/>
                </a:solidFill>
              </a:rPr>
              <a:t>(</a:t>
            </a:r>
            <a:r>
              <a:rPr lang="en-US" altLang="ko-KR" dirty="0">
                <a:solidFill>
                  <a:srgbClr val="A31515"/>
                </a:solidFill>
              </a:rPr>
              <a:t>"</a:t>
            </a:r>
            <a:r>
              <a:rPr lang="en-US" altLang="ko-KR" dirty="0" smtClean="0">
                <a:solidFill>
                  <a:srgbClr val="A31515"/>
                </a:solidFill>
              </a:rPr>
              <a:t>Fri"</a:t>
            </a:r>
            <a:r>
              <a:rPr lang="en-US" altLang="ko-KR" dirty="0" smtClean="0">
                <a:solidFill>
                  <a:srgbClr val="000000"/>
                </a:solidFill>
              </a:rPr>
              <a:t>); </a:t>
            </a:r>
            <a:r>
              <a:rPr lang="en-US" altLang="ko-KR" dirty="0">
                <a:solidFill>
                  <a:srgbClr val="0000FF"/>
                </a:solidFill>
              </a:rPr>
              <a:t>break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</a:rPr>
              <a:t>case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A31515"/>
                </a:solidFill>
              </a:rPr>
              <a:t>"Saturday"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en-US" altLang="ko-KR" dirty="0" err="1">
                <a:solidFill>
                  <a:srgbClr val="2B91AF"/>
                </a:solidFill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</a:rPr>
              <a:t>.WriteLine</a:t>
            </a:r>
            <a:r>
              <a:rPr lang="en-US" altLang="ko-KR" dirty="0" smtClean="0">
                <a:solidFill>
                  <a:srgbClr val="000000"/>
                </a:solidFill>
              </a:rPr>
              <a:t>(</a:t>
            </a:r>
            <a:r>
              <a:rPr lang="en-US" altLang="ko-KR" dirty="0">
                <a:solidFill>
                  <a:srgbClr val="A31515"/>
                </a:solidFill>
              </a:rPr>
              <a:t>"</a:t>
            </a:r>
            <a:r>
              <a:rPr lang="en-US" altLang="ko-KR" dirty="0" smtClean="0">
                <a:solidFill>
                  <a:srgbClr val="A31515"/>
                </a:solidFill>
              </a:rPr>
              <a:t>Sat"</a:t>
            </a:r>
            <a:r>
              <a:rPr lang="en-US" altLang="ko-KR" dirty="0" smtClean="0">
                <a:solidFill>
                  <a:srgbClr val="000000"/>
                </a:solidFill>
              </a:rPr>
              <a:t>); </a:t>
            </a:r>
            <a:r>
              <a:rPr lang="en-US" altLang="ko-KR" dirty="0">
                <a:solidFill>
                  <a:srgbClr val="0000FF"/>
                </a:solidFill>
              </a:rPr>
              <a:t>break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</a:rPr>
              <a:t>default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lang="en-US" altLang="ko-KR" dirty="0" err="1">
                <a:solidFill>
                  <a:srgbClr val="2B91AF"/>
                </a:solidFill>
              </a:rPr>
              <a:t>Console</a:t>
            </a:r>
            <a:r>
              <a:rPr lang="en-US" altLang="ko-KR" dirty="0" err="1">
                <a:solidFill>
                  <a:srgbClr val="000000"/>
                </a:solidFill>
              </a:rPr>
              <a:t>.WriteLine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>
                <a:solidFill>
                  <a:srgbClr val="A31515"/>
                </a:solidFill>
              </a:rPr>
              <a:t>"Illegal day"</a:t>
            </a:r>
            <a:r>
              <a:rPr lang="en-US" altLang="ko-KR" dirty="0">
                <a:solidFill>
                  <a:srgbClr val="000000"/>
                </a:solidFill>
              </a:rPr>
              <a:t>); </a:t>
            </a:r>
            <a:r>
              <a:rPr lang="en-US" altLang="ko-KR" dirty="0">
                <a:solidFill>
                  <a:srgbClr val="0000FF"/>
                </a:solidFill>
              </a:rPr>
              <a:t>break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}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사용 예 </a:t>
            </a:r>
            <a:r>
              <a:rPr lang="en-US" altLang="ko-KR" b="1" dirty="0" smtClean="0"/>
              <a:t>: </a:t>
            </a:r>
            <a:r>
              <a:rPr lang="en-US" altLang="ko-KR" b="1" cap="none" dirty="0" smtClean="0"/>
              <a:t>switch~case</a:t>
            </a:r>
            <a:endParaRPr lang="ko-KR" altLang="en-US" b="1" cap="none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FC35-72EC-4323-9553-18B3593706FC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395536" y="1484784"/>
            <a:ext cx="8352928" cy="4739170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45720" tIns="144000" rIns="45720" bIns="45720" rtlCol="0">
            <a:normAutofit lnSpcReduction="10000"/>
          </a:bodyPr>
          <a:lstStyle>
            <a:lvl1pPr marL="180000" indent="-34290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6517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4480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59436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77724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Wingdings" panose="05000000000000000000" pitchFamily="2" charset="2"/>
              <a:buNone/>
            </a:pPr>
            <a:r>
              <a:rPr kumimoji="0" lang="en-US" altLang="ko-KR" sz="2000" dirty="0" err="1" smtClean="0">
                <a:solidFill>
                  <a:srgbClr val="2B91AF"/>
                </a:solidFill>
              </a:rPr>
              <a:t>Console</a:t>
            </a:r>
            <a:r>
              <a:rPr kumimoji="0" lang="en-US" altLang="ko-KR" sz="2000" dirty="0" err="1" smtClean="0">
                <a:solidFill>
                  <a:srgbClr val="000000"/>
                </a:solidFill>
              </a:rPr>
              <a:t>.Write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(</a:t>
            </a:r>
            <a:r>
              <a:rPr kumimoji="0" lang="en-US" altLang="ko-KR" sz="2000" dirty="0" smtClean="0">
                <a:solidFill>
                  <a:srgbClr val="A31515"/>
                </a:solidFill>
              </a:rPr>
              <a:t>"Enter the weekday (Sunday-Saturday) : "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);</a:t>
            </a: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kumimoji="0" lang="en-US" altLang="ko-KR" sz="2000" dirty="0" smtClean="0">
                <a:solidFill>
                  <a:srgbClr val="0000FF"/>
                </a:solidFill>
              </a:rPr>
              <a:t>string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 day = </a:t>
            </a:r>
            <a:r>
              <a:rPr kumimoji="0" lang="en-US" altLang="ko-KR" sz="2000" dirty="0" err="1" smtClean="0">
                <a:solidFill>
                  <a:srgbClr val="2B91AF"/>
                </a:solidFill>
              </a:rPr>
              <a:t>Console</a:t>
            </a:r>
            <a:r>
              <a:rPr kumimoji="0" lang="en-US" altLang="ko-KR" sz="2000" dirty="0" err="1" smtClean="0">
                <a:solidFill>
                  <a:srgbClr val="000000"/>
                </a:solidFill>
              </a:rPr>
              <a:t>.ReadLine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();</a:t>
            </a: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kumimoji="0" lang="en-US" altLang="ko-KR" sz="2000" dirty="0" smtClean="0">
                <a:solidFill>
                  <a:srgbClr val="0000FF"/>
                </a:solidFill>
              </a:rPr>
              <a:t>switch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 (day){</a:t>
            </a: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kumimoji="0" lang="en-US" altLang="ko-KR" sz="2000" dirty="0" smtClean="0">
                <a:solidFill>
                  <a:srgbClr val="0000FF"/>
                </a:solidFill>
              </a:rPr>
              <a:t>        case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 </a:t>
            </a:r>
            <a:r>
              <a:rPr kumimoji="0" lang="en-US" altLang="ko-KR" sz="2000" dirty="0" smtClean="0">
                <a:solidFill>
                  <a:srgbClr val="A31515"/>
                </a:solidFill>
              </a:rPr>
              <a:t>"Sunday"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: </a:t>
            </a:r>
            <a:r>
              <a:rPr kumimoji="0" lang="en-US" altLang="ko-KR" sz="2000" dirty="0" err="1" smtClean="0">
                <a:solidFill>
                  <a:srgbClr val="2B91AF"/>
                </a:solidFill>
              </a:rPr>
              <a:t>Console</a:t>
            </a:r>
            <a:r>
              <a:rPr kumimoji="0" lang="en-US" altLang="ko-KR" sz="2000" dirty="0" err="1" smtClean="0">
                <a:solidFill>
                  <a:srgbClr val="000000"/>
                </a:solidFill>
              </a:rPr>
              <a:t>.WriteLine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(</a:t>
            </a:r>
            <a:r>
              <a:rPr kumimoji="0" lang="en-US" altLang="ko-KR" sz="2000" dirty="0" smtClean="0">
                <a:solidFill>
                  <a:srgbClr val="A31515"/>
                </a:solidFill>
              </a:rPr>
              <a:t>"Sun"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); </a:t>
            </a: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kumimoji="0" lang="en-US" altLang="ko-KR" sz="2000" dirty="0">
                <a:solidFill>
                  <a:srgbClr val="000000"/>
                </a:solidFill>
              </a:rPr>
              <a:t> 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       </a:t>
            </a:r>
            <a:r>
              <a:rPr kumimoji="0" lang="en-US" altLang="ko-KR" sz="2000" dirty="0" smtClean="0">
                <a:solidFill>
                  <a:srgbClr val="FF0000"/>
                </a:solidFill>
              </a:rPr>
              <a:t>//break</a:t>
            </a:r>
            <a:r>
              <a:rPr kumimoji="0" lang="ko-KR" altLang="en-US" sz="2000" dirty="0" smtClean="0">
                <a:solidFill>
                  <a:srgbClr val="FF0000"/>
                </a:solidFill>
              </a:rPr>
              <a:t>를 생략하면</a:t>
            </a:r>
            <a:r>
              <a:rPr kumimoji="0" lang="en-US" altLang="ko-KR" sz="2000" dirty="0" smtClean="0">
                <a:solidFill>
                  <a:srgbClr val="FF0000"/>
                </a:solidFill>
              </a:rPr>
              <a:t>, </a:t>
            </a:r>
            <a:r>
              <a:rPr kumimoji="0" lang="ko-KR" altLang="en-US" sz="2000" dirty="0" smtClean="0">
                <a:solidFill>
                  <a:srgbClr val="FF0000"/>
                </a:solidFill>
              </a:rPr>
              <a:t>자바나 </a:t>
            </a:r>
            <a:r>
              <a:rPr kumimoji="0" lang="en-US" altLang="ko-KR" sz="2000" dirty="0" smtClean="0">
                <a:solidFill>
                  <a:srgbClr val="FF0000"/>
                </a:solidFill>
              </a:rPr>
              <a:t>C, C++ </a:t>
            </a:r>
            <a:r>
              <a:rPr kumimoji="0" lang="ko-KR" altLang="en-US" sz="2000" dirty="0" smtClean="0">
                <a:solidFill>
                  <a:srgbClr val="FF0000"/>
                </a:solidFill>
              </a:rPr>
              <a:t>가능하지만 </a:t>
            </a:r>
            <a:r>
              <a:rPr kumimoji="0" lang="en-US" altLang="ko-KR" sz="2000" dirty="0" smtClean="0">
                <a:solidFill>
                  <a:srgbClr val="FF0000"/>
                </a:solidFill>
              </a:rPr>
              <a:t>C#</a:t>
            </a:r>
            <a:r>
              <a:rPr kumimoji="0" lang="ko-KR" altLang="en-US" sz="2000" dirty="0" smtClean="0">
                <a:solidFill>
                  <a:srgbClr val="FF0000"/>
                </a:solidFill>
              </a:rPr>
              <a:t>은 오류</a:t>
            </a:r>
            <a:endParaRPr kumimoji="0" lang="en-US" altLang="ko-KR" sz="2000" dirty="0" smtClean="0">
              <a:solidFill>
                <a:srgbClr val="FF0000"/>
              </a:solidFill>
            </a:endParaRP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kumimoji="0" lang="en-US" altLang="ko-KR" sz="2000" dirty="0">
                <a:solidFill>
                  <a:srgbClr val="FF0000"/>
                </a:solidFill>
              </a:rPr>
              <a:t> </a:t>
            </a:r>
            <a:r>
              <a:rPr kumimoji="0" lang="en-US" altLang="ko-KR" sz="2000" dirty="0" smtClean="0">
                <a:solidFill>
                  <a:srgbClr val="FF0000"/>
                </a:solidFill>
              </a:rPr>
              <a:t>       //case </a:t>
            </a:r>
            <a:r>
              <a:rPr kumimoji="0" lang="ko-KR" altLang="en-US" sz="2000" dirty="0" smtClean="0">
                <a:solidFill>
                  <a:srgbClr val="FF0000"/>
                </a:solidFill>
              </a:rPr>
              <a:t>에 </a:t>
            </a:r>
            <a:r>
              <a:rPr kumimoji="0" lang="ko-KR" altLang="en-US" sz="2000" dirty="0" err="1" smtClean="0">
                <a:solidFill>
                  <a:srgbClr val="FF0000"/>
                </a:solidFill>
              </a:rPr>
              <a:t>실행문이</a:t>
            </a:r>
            <a:r>
              <a:rPr kumimoji="0" lang="ko-KR" altLang="en-US" sz="2000" dirty="0" smtClean="0">
                <a:solidFill>
                  <a:srgbClr val="FF0000"/>
                </a:solidFill>
              </a:rPr>
              <a:t> 없으면 </a:t>
            </a:r>
            <a:r>
              <a:rPr kumimoji="0" lang="en-US" altLang="ko-KR" sz="2000" dirty="0" smtClean="0">
                <a:solidFill>
                  <a:srgbClr val="FF0000"/>
                </a:solidFill>
              </a:rPr>
              <a:t>break </a:t>
            </a:r>
            <a:r>
              <a:rPr kumimoji="0" lang="ko-KR" altLang="en-US" sz="2000" dirty="0" smtClean="0">
                <a:solidFill>
                  <a:srgbClr val="FF0000"/>
                </a:solidFill>
              </a:rPr>
              <a:t>생략 가능 즉</a:t>
            </a:r>
            <a:endParaRPr kumimoji="0" lang="en-US" altLang="ko-KR" sz="2000" dirty="0" smtClean="0">
              <a:solidFill>
                <a:srgbClr val="FF0000"/>
              </a:solidFill>
            </a:endParaRPr>
          </a:p>
          <a:p>
            <a:pPr marL="0" indent="0" fontAlgn="auto">
              <a:buNone/>
            </a:pPr>
            <a:r>
              <a:rPr kumimoji="0" lang="en-US" altLang="ko-KR" sz="2000" dirty="0">
                <a:solidFill>
                  <a:srgbClr val="FF0000"/>
                </a:solidFill>
              </a:rPr>
              <a:t> </a:t>
            </a:r>
            <a:r>
              <a:rPr kumimoji="0" lang="en-US" altLang="ko-KR" sz="2000" dirty="0" smtClean="0">
                <a:solidFill>
                  <a:srgbClr val="FF0000"/>
                </a:solidFill>
              </a:rPr>
              <a:t>       //case “Sunday“ : </a:t>
            </a:r>
          </a:p>
          <a:p>
            <a:pPr marL="0" indent="0" fontAlgn="auto">
              <a:buNone/>
            </a:pPr>
            <a:r>
              <a:rPr kumimoji="0" lang="en-US" altLang="ko-KR" sz="2000" dirty="0">
                <a:solidFill>
                  <a:srgbClr val="FF0000"/>
                </a:solidFill>
              </a:rPr>
              <a:t> </a:t>
            </a:r>
            <a:r>
              <a:rPr kumimoji="0" lang="en-US" altLang="ko-KR" sz="2000" dirty="0" smtClean="0">
                <a:solidFill>
                  <a:srgbClr val="FF0000"/>
                </a:solidFill>
              </a:rPr>
              <a:t>       // case “Monday” : </a:t>
            </a:r>
            <a:r>
              <a:rPr kumimoji="0" lang="en-US" altLang="ko-KR" sz="2000" dirty="0" err="1">
                <a:solidFill>
                  <a:srgbClr val="2B91AF"/>
                </a:solidFill>
              </a:rPr>
              <a:t>Console</a:t>
            </a:r>
            <a:r>
              <a:rPr kumimoji="0" lang="en-US" altLang="ko-KR" sz="2000" dirty="0" err="1">
                <a:solidFill>
                  <a:srgbClr val="000000"/>
                </a:solidFill>
              </a:rPr>
              <a:t>.WriteLine</a:t>
            </a:r>
            <a:r>
              <a:rPr kumimoji="0" lang="en-US" altLang="ko-KR" sz="2000" dirty="0">
                <a:solidFill>
                  <a:srgbClr val="000000"/>
                </a:solidFill>
              </a:rPr>
              <a:t>(</a:t>
            </a:r>
            <a:r>
              <a:rPr kumimoji="0" lang="en-US" altLang="ko-KR" sz="2000" dirty="0">
                <a:solidFill>
                  <a:srgbClr val="A31515"/>
                </a:solidFill>
              </a:rPr>
              <a:t>"Mon"</a:t>
            </a:r>
            <a:r>
              <a:rPr kumimoji="0" lang="en-US" altLang="ko-KR" sz="2000" dirty="0">
                <a:solidFill>
                  <a:srgbClr val="000000"/>
                </a:solidFill>
              </a:rPr>
              <a:t>); </a:t>
            </a:r>
            <a:r>
              <a:rPr kumimoji="0" lang="en-US" altLang="ko-KR" sz="2000" dirty="0">
                <a:solidFill>
                  <a:srgbClr val="0000FF"/>
                </a:solidFill>
              </a:rPr>
              <a:t>break</a:t>
            </a:r>
            <a:r>
              <a:rPr kumimoji="0" lang="en-US" altLang="ko-KR" sz="2000" dirty="0">
                <a:solidFill>
                  <a:srgbClr val="000000"/>
                </a:solidFill>
              </a:rPr>
              <a:t>;</a:t>
            </a: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kumimoji="0" lang="en-US" altLang="ko-KR" sz="2000" dirty="0" smtClean="0">
                <a:solidFill>
                  <a:srgbClr val="000000"/>
                </a:solidFill>
              </a:rPr>
              <a:t>        </a:t>
            </a:r>
            <a:r>
              <a:rPr kumimoji="0" lang="en-US" altLang="ko-KR" sz="2000" dirty="0" smtClean="0">
                <a:solidFill>
                  <a:srgbClr val="0000FF"/>
                </a:solidFill>
              </a:rPr>
              <a:t>case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 </a:t>
            </a:r>
            <a:r>
              <a:rPr kumimoji="0" lang="en-US" altLang="ko-KR" sz="2000" dirty="0" smtClean="0">
                <a:solidFill>
                  <a:srgbClr val="A31515"/>
                </a:solidFill>
              </a:rPr>
              <a:t>"Monday"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: </a:t>
            </a:r>
            <a:r>
              <a:rPr kumimoji="0" lang="en-US" altLang="ko-KR" sz="2000" dirty="0" err="1" smtClean="0">
                <a:solidFill>
                  <a:srgbClr val="2B91AF"/>
                </a:solidFill>
              </a:rPr>
              <a:t>Console</a:t>
            </a:r>
            <a:r>
              <a:rPr kumimoji="0" lang="en-US" altLang="ko-KR" sz="2000" dirty="0" err="1" smtClean="0">
                <a:solidFill>
                  <a:srgbClr val="000000"/>
                </a:solidFill>
              </a:rPr>
              <a:t>.WriteLine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(</a:t>
            </a:r>
            <a:r>
              <a:rPr kumimoji="0" lang="en-US" altLang="ko-KR" sz="2000" dirty="0" smtClean="0">
                <a:solidFill>
                  <a:srgbClr val="A31515"/>
                </a:solidFill>
              </a:rPr>
              <a:t>"Mon"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); </a:t>
            </a:r>
            <a:r>
              <a:rPr kumimoji="0" lang="en-US" altLang="ko-KR" sz="2000" dirty="0" smtClean="0">
                <a:solidFill>
                  <a:srgbClr val="0000FF"/>
                </a:solidFill>
              </a:rPr>
              <a:t>break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;</a:t>
            </a: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kumimoji="0" lang="en-US" altLang="ko-KR" sz="2000" dirty="0" smtClean="0">
                <a:solidFill>
                  <a:srgbClr val="000000"/>
                </a:solidFill>
              </a:rPr>
              <a:t>        </a:t>
            </a:r>
            <a:r>
              <a:rPr kumimoji="0" lang="en-US" altLang="ko-KR" sz="2000" dirty="0" smtClean="0">
                <a:solidFill>
                  <a:srgbClr val="0000FF"/>
                </a:solidFill>
              </a:rPr>
              <a:t>case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 </a:t>
            </a:r>
            <a:r>
              <a:rPr kumimoji="0" lang="en-US" altLang="ko-KR" sz="2000" dirty="0" smtClean="0">
                <a:solidFill>
                  <a:srgbClr val="A31515"/>
                </a:solidFill>
              </a:rPr>
              <a:t>"Tuesday"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: </a:t>
            </a:r>
            <a:r>
              <a:rPr kumimoji="0" lang="en-US" altLang="ko-KR" sz="2000" dirty="0" err="1" smtClean="0">
                <a:solidFill>
                  <a:srgbClr val="2B91AF"/>
                </a:solidFill>
              </a:rPr>
              <a:t>Console</a:t>
            </a:r>
            <a:r>
              <a:rPr kumimoji="0" lang="en-US" altLang="ko-KR" sz="2000" dirty="0" err="1" smtClean="0">
                <a:solidFill>
                  <a:srgbClr val="000000"/>
                </a:solidFill>
              </a:rPr>
              <a:t>.WriteLine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(</a:t>
            </a:r>
            <a:r>
              <a:rPr kumimoji="0" lang="en-US" altLang="ko-KR" sz="2000" dirty="0" smtClean="0">
                <a:solidFill>
                  <a:srgbClr val="A31515"/>
                </a:solidFill>
              </a:rPr>
              <a:t>"Tue"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); </a:t>
            </a:r>
            <a:r>
              <a:rPr kumimoji="0" lang="en-US" altLang="ko-KR" sz="2000" dirty="0" smtClean="0">
                <a:solidFill>
                  <a:srgbClr val="0000FF"/>
                </a:solidFill>
              </a:rPr>
              <a:t>break</a:t>
            </a:r>
            <a:r>
              <a:rPr kumimoji="0" lang="en-US" altLang="ko-KR" sz="2000" dirty="0" smtClean="0">
                <a:solidFill>
                  <a:srgbClr val="000000"/>
                </a:solidFill>
              </a:rPr>
              <a:t>;</a:t>
            </a: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kumimoji="0" lang="en-US" altLang="ko-KR" sz="2000" dirty="0" smtClean="0">
                <a:solidFill>
                  <a:srgbClr val="000000"/>
                </a:solidFill>
              </a:rPr>
              <a:t>}</a:t>
            </a:r>
          </a:p>
          <a:p>
            <a:pPr marL="0" indent="0" fontAlgn="auto">
              <a:buFont typeface="Wingdings" panose="05000000000000000000" pitchFamily="2" charset="2"/>
              <a:buNone/>
            </a:pPr>
            <a:endParaRPr kumimoji="0" lang="en-US" altLang="ko-KR" sz="2000" dirty="0">
              <a:solidFill>
                <a:srgbClr val="000000"/>
              </a:solidFill>
            </a:endParaRPr>
          </a:p>
          <a:p>
            <a:pPr marL="0" indent="0" fontAlgn="auto">
              <a:buFont typeface="Wingdings" panose="05000000000000000000" pitchFamily="2" charset="2"/>
              <a:buNone/>
            </a:pPr>
            <a:endParaRPr kumimoji="0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90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99176"/>
            <a:ext cx="8784976" cy="5616624"/>
          </a:xfrm>
        </p:spPr>
        <p:txBody>
          <a:bodyPr>
            <a:noAutofit/>
          </a:bodyPr>
          <a:lstStyle/>
          <a:p>
            <a:r>
              <a:rPr lang="en-GB" altLang="ko-KR" sz="2400" dirty="0" smtClean="0"/>
              <a:t>Array</a:t>
            </a:r>
            <a:r>
              <a:rPr lang="ko-KR" altLang="en-GB" sz="2400" dirty="0" smtClean="0"/>
              <a:t>, </a:t>
            </a:r>
            <a:r>
              <a:rPr lang="en-GB" altLang="ko-KR" sz="2400" dirty="0" smtClean="0"/>
              <a:t>Collection Class</a:t>
            </a:r>
            <a:r>
              <a:rPr lang="ko-KR" altLang="en-GB" sz="2400" dirty="0" smtClean="0"/>
              <a:t>의 </a:t>
            </a:r>
            <a:r>
              <a:rPr lang="ko-KR" altLang="en-US" sz="2400" dirty="0" smtClean="0"/>
              <a:t>각 요소에 접근 하기 위한 반복문</a:t>
            </a:r>
            <a:endParaRPr lang="ko-KR" altLang="en-GB" sz="2400" dirty="0" smtClean="0"/>
          </a:p>
          <a:p>
            <a:r>
              <a:rPr lang="en-US" altLang="ko-KR" sz="2400" dirty="0" smtClean="0"/>
              <a:t> foreach </a:t>
            </a:r>
            <a:r>
              <a:rPr lang="ko-KR" altLang="en-US" sz="2400" dirty="0" smtClean="0"/>
              <a:t>문의 형태 </a:t>
            </a:r>
          </a:p>
          <a:p>
            <a:endParaRPr lang="ko-KR" altLang="en-US" sz="2400" dirty="0" smtClean="0"/>
          </a:p>
          <a:p>
            <a:endParaRPr lang="ko-KR" altLang="en-US" sz="2400" dirty="0" smtClean="0"/>
          </a:p>
          <a:p>
            <a:endParaRPr lang="ko-KR" altLang="en-US" sz="2400" dirty="0" smtClean="0"/>
          </a:p>
          <a:p>
            <a:r>
              <a:rPr lang="ko-KR" altLang="en-US" sz="2400" dirty="0" smtClean="0"/>
              <a:t> 예</a:t>
            </a:r>
          </a:p>
          <a:p>
            <a:endParaRPr lang="en-US" altLang="ko-KR" sz="24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반복문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en-US" altLang="ko-KR" b="1" cap="none" dirty="0" smtClean="0"/>
              <a:t>foreach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문</a:t>
            </a:r>
            <a:endParaRPr lang="ko-KR" altLang="en-US" b="1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FC35-72EC-4323-9553-18B3593706FC}" type="slidenum">
              <a:rPr lang="en-US" altLang="ko-KR" smtClean="0"/>
              <a:pPr/>
              <a:t>34</a:t>
            </a:fld>
            <a:endParaRPr lang="en-US" altLang="ko-KR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11006"/>
              </p:ext>
            </p:extLst>
          </p:nvPr>
        </p:nvGraphicFramePr>
        <p:xfrm>
          <a:off x="827584" y="4005064"/>
          <a:ext cx="6425958" cy="11521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25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string[] color ={“red”, “</a:t>
                      </a:r>
                      <a:r>
                        <a:rPr lang="en-US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green”,”blue</a:t>
                      </a:r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”};  </a:t>
                      </a:r>
                    </a:p>
                    <a:p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foreach ( string s in color )</a:t>
                      </a:r>
                    </a:p>
                    <a:p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         </a:t>
                      </a:r>
                      <a:r>
                        <a:rPr lang="en-US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Console.WriteLine</a:t>
                      </a:r>
                      <a:r>
                        <a:rPr lang="en-US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(s); </a:t>
                      </a:r>
                      <a:endParaRPr lang="en-US" sz="20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39482"/>
              </p:ext>
            </p:extLst>
          </p:nvPr>
        </p:nvGraphicFramePr>
        <p:xfrm>
          <a:off x="683568" y="2079323"/>
          <a:ext cx="6569974" cy="12144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69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44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foreach ( </a:t>
                      </a:r>
                      <a:r>
                        <a:rPr lang="ko-KR" altLang="en-US" sz="2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r>
                        <a:rPr lang="ko-KR" altLang="en-US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  <a:r>
                        <a:rPr lang="ko-KR" altLang="en-US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</a:t>
                      </a:r>
                      <a:r>
                        <a:rPr lang="ko-KR" altLang="en-US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데이터의 집합</a:t>
                      </a: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&lt;</a:t>
                      </a:r>
                      <a:r>
                        <a:rPr lang="ko-KR" altLang="en-US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</a:t>
                      </a: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endParaRPr lang="en-US" sz="2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99176"/>
            <a:ext cx="8784976" cy="5616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2400" dirty="0" smtClean="0"/>
              <a:t>C# </a:t>
            </a:r>
            <a:r>
              <a:rPr lang="ko-KR" altLang="en-US" sz="2400" dirty="0" smtClean="0"/>
              <a:t>언어의 기본 네임스페이스인 </a:t>
            </a:r>
            <a:r>
              <a:rPr lang="en-US" altLang="ko-KR" sz="2400" dirty="0" smtClean="0"/>
              <a:t>System</a:t>
            </a:r>
            <a:r>
              <a:rPr lang="ko-KR" altLang="en-US" sz="2400" dirty="0" smtClean="0"/>
              <a:t>으로부터  제공</a:t>
            </a:r>
            <a:endParaRPr lang="en-US" altLang="ko-KR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2400" dirty="0" smtClean="0"/>
              <a:t>표준 입력 </a:t>
            </a:r>
            <a:r>
              <a:rPr lang="ko-KR" altLang="en-US" sz="2400" dirty="0" err="1" smtClean="0"/>
              <a:t>메소드</a:t>
            </a:r>
            <a:endParaRPr lang="ko-KR" altLang="en-US" sz="24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 err="1" smtClean="0"/>
              <a:t>Console.Read</a:t>
            </a:r>
            <a:r>
              <a:rPr lang="en-US" altLang="ko-KR" dirty="0" smtClean="0"/>
              <a:t>()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키보드로부터 한 개의 문자를 읽어 그 문자의 코드 값을 </a:t>
            </a:r>
            <a:r>
              <a:rPr lang="ko-KR" altLang="en-US" dirty="0" err="1" smtClean="0"/>
              <a:t>정수형으로</a:t>
            </a:r>
            <a:r>
              <a:rPr lang="ko-KR" altLang="en-US" dirty="0" smtClean="0"/>
              <a:t> 반환하는 기능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ko-KR" dirty="0" err="1" smtClean="0"/>
              <a:t>Console.ReadLine</a:t>
            </a:r>
            <a:r>
              <a:rPr lang="en-US" altLang="ko-KR" dirty="0" smtClean="0"/>
              <a:t>()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한 라인을 읽어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형으로 반환하는 기능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ko-KR" altLang="en-US" dirty="0" smtClean="0"/>
              <a:t>계산을 위한 숫자 값으로 변환 필요</a:t>
            </a:r>
            <a:endParaRPr lang="en-US" altLang="ko-KR" dirty="0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ko-KR" altLang="en-US" b="1" dirty="0" smtClean="0"/>
              <a:t>표준 입력 </a:t>
            </a:r>
            <a:endParaRPr lang="en-US" altLang="ko-KR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FC35-72EC-4323-9553-18B3593706FC}" type="slidenum">
              <a:rPr lang="en-US" altLang="ko-KR" smtClean="0"/>
              <a:pPr/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62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82377"/>
            <a:ext cx="8784976" cy="56166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2200" dirty="0" err="1" smtClean="0"/>
              <a:t>Console.ReadKey</a:t>
            </a:r>
            <a:r>
              <a:rPr lang="en-US" altLang="ko-KR" sz="2200" dirty="0" smtClean="0"/>
              <a:t>()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ko-KR" altLang="en-US" sz="2200" dirty="0" smtClean="0"/>
              <a:t>원형 </a:t>
            </a:r>
            <a:r>
              <a:rPr lang="en-US" altLang="ko-KR" sz="2200" dirty="0" smtClean="0"/>
              <a:t>: public </a:t>
            </a:r>
            <a:r>
              <a:rPr lang="en-US" altLang="ko-KR" sz="2200" dirty="0"/>
              <a:t>static </a:t>
            </a:r>
            <a:r>
              <a:rPr lang="en-US" altLang="ko-KR" sz="2200" dirty="0" err="1"/>
              <a:t>ConsoleKeyInfo</a:t>
            </a:r>
            <a:r>
              <a:rPr lang="en-US" altLang="ko-KR" sz="2200" dirty="0"/>
              <a:t> </a:t>
            </a:r>
            <a:r>
              <a:rPr lang="en-US" altLang="ko-KR" sz="2200" dirty="0" err="1"/>
              <a:t>ReadKey</a:t>
            </a:r>
            <a:r>
              <a:rPr lang="en-US" altLang="ko-KR" sz="2200" dirty="0"/>
              <a:t> (bool intercept</a:t>
            </a:r>
            <a:r>
              <a:rPr lang="en-US" altLang="ko-KR" sz="2200" dirty="0" smtClean="0"/>
              <a:t>);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ko-KR" altLang="en-US" sz="2200" dirty="0"/>
              <a:t>사용자가 누른 기능 키 반환 </a:t>
            </a:r>
            <a:r>
              <a:rPr lang="en-US" altLang="ko-KR" sz="2200" dirty="0"/>
              <a:t>– </a:t>
            </a:r>
            <a:r>
              <a:rPr lang="ko-KR" altLang="en-US" sz="2200" dirty="0"/>
              <a:t>매개변수 </a:t>
            </a:r>
            <a:r>
              <a:rPr lang="ko-KR" altLang="en-US" sz="2200" dirty="0" smtClean="0"/>
              <a:t>생략 시</a:t>
            </a:r>
            <a:endParaRPr lang="en-US" altLang="ko-KR" sz="2200" dirty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ko-KR" altLang="en-US" sz="2200" dirty="0"/>
              <a:t>매개변수 </a:t>
            </a:r>
            <a:r>
              <a:rPr lang="en-US" altLang="ko-KR" sz="2200" dirty="0"/>
              <a:t>: </a:t>
            </a:r>
            <a:r>
              <a:rPr lang="ko-KR" altLang="en-US" sz="2200" dirty="0"/>
              <a:t>누른 키를 화면에 출력</a:t>
            </a:r>
            <a:r>
              <a:rPr lang="en-US" altLang="ko-KR" sz="2200" dirty="0"/>
              <a:t>(false), </a:t>
            </a:r>
            <a:r>
              <a:rPr lang="ko-KR" altLang="en-US" sz="2200" dirty="0"/>
              <a:t>출력하지 않으려면</a:t>
            </a:r>
            <a:r>
              <a:rPr lang="en-US" altLang="ko-KR" sz="2200" dirty="0"/>
              <a:t>(true)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ko-KR" sz="2200" dirty="0" err="1" smtClean="0"/>
              <a:t>ConsoleKeyInfo</a:t>
            </a:r>
            <a:r>
              <a:rPr lang="en-US" altLang="ko-KR" sz="2200" dirty="0" smtClean="0"/>
              <a:t> : </a:t>
            </a:r>
            <a:r>
              <a:rPr lang="ko-KR" altLang="en-US" sz="2200" dirty="0" smtClean="0"/>
              <a:t>키의 문자와 </a:t>
            </a:r>
            <a:r>
              <a:rPr lang="en-US" altLang="ko-KR" sz="2200" dirty="0" smtClean="0"/>
              <a:t>Shift, Alt, Ctrl </a:t>
            </a:r>
            <a:r>
              <a:rPr lang="ko-KR" altLang="en-US" sz="2200" dirty="0" smtClean="0"/>
              <a:t>보조키 상태 포함</a:t>
            </a:r>
            <a:r>
              <a:rPr lang="en-US" altLang="ko-KR" sz="2200" dirty="0" smtClean="0"/>
              <a:t> 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ko-KR" altLang="en-US" sz="2200" dirty="0"/>
              <a:t>속성</a:t>
            </a:r>
            <a:endParaRPr lang="en-US" altLang="ko-KR" sz="2200" dirty="0"/>
          </a:p>
          <a:p>
            <a:pPr lvl="4">
              <a:lnSpc>
                <a:spcPct val="100000"/>
              </a:lnSpc>
              <a:spcBef>
                <a:spcPts val="600"/>
              </a:spcBef>
            </a:pPr>
            <a:r>
              <a:rPr lang="en-US" altLang="ko-KR" sz="2200" dirty="0"/>
              <a:t>Key : </a:t>
            </a:r>
            <a:r>
              <a:rPr lang="ko-KR" altLang="en-US" sz="2200" dirty="0"/>
              <a:t>콘솔</a:t>
            </a:r>
            <a:r>
              <a:rPr lang="en-US" altLang="ko-KR" sz="2200" dirty="0"/>
              <a:t> </a:t>
            </a:r>
            <a:r>
              <a:rPr lang="ko-KR" altLang="en-US" sz="2200" dirty="0"/>
              <a:t>키 </a:t>
            </a:r>
            <a:r>
              <a:rPr lang="ko-KR" altLang="en-US" sz="2200" dirty="0" smtClean="0"/>
              <a:t>반환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/>
              <a:t>ConsoleKey</a:t>
            </a:r>
            <a:r>
              <a:rPr lang="en-US" altLang="ko-KR" sz="2200" dirty="0" smtClean="0"/>
              <a:t> </a:t>
            </a:r>
            <a:r>
              <a:rPr lang="ko-KR" altLang="en-US" sz="2200" dirty="0" err="1" smtClean="0"/>
              <a:t>열거형</a:t>
            </a:r>
            <a:r>
              <a:rPr lang="ko-KR" altLang="en-US" sz="2200" dirty="0" smtClean="0"/>
              <a:t> 값</a:t>
            </a:r>
            <a:endParaRPr lang="en-US" altLang="ko-KR" sz="2200" dirty="0" smtClean="0"/>
          </a:p>
          <a:p>
            <a:pPr marL="640080" lvl="4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2200" dirty="0" err="1" smtClean="0"/>
              <a:t>ConsoleKey.A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/>
              <a:t>ConsoleKey.Escape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/>
              <a:t>ConsoleKey.PageUp</a:t>
            </a:r>
            <a:r>
              <a:rPr lang="en-US" altLang="ko-KR" sz="2200" dirty="0" smtClean="0"/>
              <a:t>…..</a:t>
            </a:r>
            <a:endParaRPr lang="en-US" altLang="ko-KR" sz="2200" dirty="0"/>
          </a:p>
          <a:p>
            <a:pPr lvl="4">
              <a:lnSpc>
                <a:spcPct val="100000"/>
              </a:lnSpc>
              <a:spcBef>
                <a:spcPts val="600"/>
              </a:spcBef>
            </a:pPr>
            <a:r>
              <a:rPr lang="en-US" altLang="ko-KR" sz="2200" dirty="0" err="1"/>
              <a:t>KeyChar</a:t>
            </a:r>
            <a:r>
              <a:rPr lang="en-US" altLang="ko-KR" sz="2200" dirty="0"/>
              <a:t> : </a:t>
            </a:r>
            <a:r>
              <a:rPr lang="ko-KR" altLang="en-US" sz="2200" dirty="0"/>
              <a:t>유니코드 문자 </a:t>
            </a:r>
            <a:r>
              <a:rPr lang="ko-KR" altLang="en-US" sz="2200" dirty="0" smtClean="0"/>
              <a:t>반환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대소문자 구분</a:t>
            </a:r>
            <a:endParaRPr lang="en-US" altLang="ko-KR" sz="2200" dirty="0"/>
          </a:p>
          <a:p>
            <a:pPr lvl="4">
              <a:lnSpc>
                <a:spcPct val="100000"/>
              </a:lnSpc>
              <a:spcBef>
                <a:spcPts val="600"/>
              </a:spcBef>
            </a:pPr>
            <a:r>
              <a:rPr lang="en-US" altLang="ko-KR" sz="2200" dirty="0"/>
              <a:t>Modifiers : </a:t>
            </a:r>
            <a:r>
              <a:rPr lang="ko-KR" altLang="en-US" sz="2200" dirty="0"/>
              <a:t>하나이상의 </a:t>
            </a:r>
            <a:r>
              <a:rPr lang="ko-KR" altLang="en-US" sz="2200" dirty="0" smtClean="0"/>
              <a:t>보조 키와 콘솔 키를 </a:t>
            </a:r>
            <a:r>
              <a:rPr lang="ko-KR" altLang="en-US" sz="2200" dirty="0"/>
              <a:t>동시에 눌렀음을 지정하는 </a:t>
            </a:r>
            <a:r>
              <a:rPr lang="ko-KR" altLang="en-US" sz="2200" dirty="0" smtClean="0"/>
              <a:t>키 값의 </a:t>
            </a:r>
            <a:r>
              <a:rPr lang="ko-KR" altLang="en-US" sz="2200" dirty="0"/>
              <a:t>조합을 반환</a:t>
            </a:r>
            <a:endParaRPr lang="en-US" altLang="ko-KR" sz="22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US" altLang="ko-KR" sz="22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ko-KR" altLang="en-US" sz="2200" dirty="0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ko-KR" altLang="en-US" b="1" dirty="0" smtClean="0"/>
              <a:t>표준 입력 </a:t>
            </a:r>
            <a:endParaRPr lang="en-US" altLang="ko-KR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FC35-72EC-4323-9553-18B3593706FC}" type="slidenum">
              <a:rPr lang="en-US" altLang="ko-KR" smtClean="0"/>
              <a:pPr/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44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exprogram_13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31793"/>
              </p:ext>
            </p:extLst>
          </p:nvPr>
        </p:nvGraphicFramePr>
        <p:xfrm>
          <a:off x="251520" y="1005654"/>
          <a:ext cx="856895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4136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입력 예</a:t>
                      </a:r>
                      <a:endParaRPr lang="en-US" altLang="ko-KR" sz="1800" b="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Main(){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.Write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"Enter a number and a character = 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= (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.Read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 </a:t>
                      </a:r>
                      <a:r>
                        <a:rPr lang="en-US" altLang="ko-KR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정수값을</a:t>
                      </a:r>
                      <a:r>
                        <a:rPr lang="ko-KR" altLang="en-US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반환하므로 형 변환 필요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u="sng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char.IsNumber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(c)) </a:t>
                      </a:r>
                      <a:r>
                        <a:rPr lang="en-US" altLang="ko-KR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</a:t>
                      </a:r>
                      <a:r>
                        <a:rPr lang="en-US" altLang="ko-KR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ko-KR" altLang="en-US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저장된 값이 숫자이면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"Number"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800" u="sng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char.IsLetter</a:t>
                      </a:r>
                      <a:r>
                        <a:rPr lang="en-US" altLang="ko-KR" sz="1800" u="sng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altLang="ko-KR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문자이면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"Letter"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endParaRPr lang="en-US" altLang="ko-KR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dirty="0" err="1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"Other"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lang="en-US" altLang="ko-KR" sz="1800" b="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39539"/>
              </p:ext>
            </p:extLst>
          </p:nvPr>
        </p:nvGraphicFramePr>
        <p:xfrm>
          <a:off x="179512" y="1005654"/>
          <a:ext cx="884050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0508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4136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20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20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입력 </a:t>
                      </a:r>
                      <a:r>
                        <a:rPr lang="ko-KR" altLang="en-US" sz="20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 </a:t>
                      </a:r>
                      <a:r>
                        <a:rPr lang="en-US" altLang="ko-KR" sz="20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20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</a:t>
                      </a:r>
                      <a:r>
                        <a:rPr lang="ko-KR" altLang="en-US" sz="2000" b="0" baseline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 버퍼 비우기</a:t>
                      </a:r>
                      <a:endParaRPr lang="en-US" altLang="ko-KR" sz="2000" b="0" baseline="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{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"Enter a number and a character = "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= (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Console.Read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</a:t>
                      </a:r>
                      <a:r>
                        <a:rPr lang="en-US" altLang="ko-KR" sz="20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200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정수값을</a:t>
                      </a:r>
                      <a:r>
                        <a:rPr lang="ko-KR" altLang="en-US" sz="20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반환하므로 형 변환 필요</a:t>
                      </a:r>
                      <a:endParaRPr lang="ko-KR" altLang="en-US" sz="20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2000" dirty="0" err="1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Console.ReadLine</a:t>
                      </a:r>
                      <a:r>
                        <a:rPr lang="en-US" altLang="ko-KR" sz="20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//</a:t>
                      </a:r>
                      <a:r>
                        <a:rPr lang="ko-KR" altLang="en-US" sz="2000" dirty="0" smtClean="0">
                          <a:solidFill>
                            <a:srgbClr val="7030A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버퍼 비우기</a:t>
                      </a:r>
                      <a:endParaRPr lang="en-US" altLang="ko-KR" sz="2000" dirty="0" smtClean="0">
                        <a:solidFill>
                          <a:srgbClr val="7030A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(c == </a:t>
                      </a:r>
                      <a:r>
                        <a:rPr lang="en-US" altLang="ko-KR" sz="20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'0'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.IsNumber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(c)) </a:t>
                      </a:r>
                      <a:r>
                        <a:rPr lang="en-US" altLang="ko-KR" sz="20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20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</a:t>
                      </a:r>
                      <a:r>
                        <a:rPr lang="en-US" altLang="ko-KR" sz="20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ko-KR" altLang="en-US" sz="20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저장된 값이 숫자이면</a:t>
                      </a:r>
                      <a:endParaRPr lang="ko-KR" altLang="en-US" sz="20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"Number"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20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.IsLetter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(c)) </a:t>
                      </a:r>
                      <a:r>
                        <a:rPr lang="en-US" altLang="ko-KR" sz="20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20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문자이면</a:t>
                      </a:r>
                      <a:endParaRPr lang="ko-KR" altLang="en-US" sz="20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"Letter"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endParaRPr lang="en-US" altLang="ko-KR" sz="20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"Other"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2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61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exprogram_14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12190"/>
              </p:ext>
            </p:extLst>
          </p:nvPr>
        </p:nvGraphicFramePr>
        <p:xfrm>
          <a:off x="323528" y="1675696"/>
          <a:ext cx="856895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4136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달팽이 이동 예</a:t>
                      </a:r>
                      <a:endParaRPr lang="en-US" altLang="ko-KR" sz="1800" b="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 = 1;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(x&lt;50)</a:t>
                      </a:r>
                    </a:p>
                    <a:p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Console.Clear();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Console.SetCursorPosition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(x, 3);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(x % 3 == 0)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"__@"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 %3 ==1)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"_^@"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(x % 3 == 2)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"^_@"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Thread.Sleep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(500);</a:t>
                      </a:r>
                    </a:p>
                    <a:p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x++;</a:t>
                      </a:r>
                    </a:p>
                    <a:p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800" b="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1628" y="1124744"/>
            <a:ext cx="6318509" cy="723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rtlCol="0">
            <a:spAutoFit/>
          </a:bodyPr>
          <a:lstStyle/>
          <a:p>
            <a:pPr marL="180000" lvl="2">
              <a:lnSpc>
                <a:spcPct val="100000"/>
              </a:lnSpc>
              <a:spcBef>
                <a:spcPts val="600"/>
              </a:spcBef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Console.Clear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출력된 내용 삭제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lvl="2">
              <a:lnSpc>
                <a:spcPct val="100000"/>
              </a:lnSpc>
              <a:spcBef>
                <a:spcPts val="600"/>
              </a:spcBef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Console.SetCursorPosition():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화면의 특정 위치로 커서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1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C#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</a:t>
            </a:r>
            <a:r>
              <a:rPr lang="en-US" altLang="ko-KR" dirty="0"/>
              <a:t>CTS</a:t>
            </a:r>
            <a:r>
              <a:rPr lang="ko-KR" altLang="en-US" dirty="0"/>
              <a:t>에서 </a:t>
            </a:r>
            <a:r>
              <a:rPr lang="ko-KR" altLang="en-US" b="1" dirty="0">
                <a:solidFill>
                  <a:srgbClr val="7030A0"/>
                </a:solidFill>
              </a:rPr>
              <a:t>정의된 객체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dirty="0" err="1" smtClean="0"/>
              <a:t>값형</a:t>
            </a:r>
            <a:r>
              <a:rPr lang="en-US" altLang="ko-KR" dirty="0" smtClean="0"/>
              <a:t>(Value type)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200" dirty="0" smtClean="0"/>
              <a:t>값 저장</a:t>
            </a:r>
            <a:r>
              <a:rPr lang="en-US" altLang="ko-KR" sz="2200" dirty="0" smtClean="0"/>
              <a:t>(</a:t>
            </a:r>
            <a:r>
              <a:rPr lang="ko-KR" altLang="en-US" sz="2200" dirty="0" err="1" smtClean="0"/>
              <a:t>스택할당</a:t>
            </a:r>
            <a:r>
              <a:rPr lang="en-US" altLang="ko-KR" sz="2200" dirty="0" smtClean="0"/>
              <a:t>)</a:t>
            </a:r>
            <a:endParaRPr lang="ko-KR" altLang="en-US" sz="2200" dirty="0" smtClean="0"/>
          </a:p>
          <a:p>
            <a:pPr lvl="1" eaLnBrk="1" hangingPunct="1">
              <a:lnSpc>
                <a:spcPct val="110000"/>
              </a:lnSpc>
            </a:pPr>
            <a:r>
              <a:rPr lang="ko-KR" altLang="en-US" sz="2200" dirty="0" smtClean="0"/>
              <a:t>기본 </a:t>
            </a:r>
            <a:r>
              <a:rPr lang="ko-KR" altLang="en-US" sz="2200" dirty="0" err="1" smtClean="0"/>
              <a:t>데이터형</a:t>
            </a:r>
            <a:r>
              <a:rPr lang="en-US" altLang="ko-KR" sz="2200" dirty="0" smtClean="0"/>
              <a:t>(Built-in Type) : </a:t>
            </a:r>
            <a:r>
              <a:rPr lang="en-US" altLang="ko-KR" sz="2200" dirty="0" err="1" smtClean="0"/>
              <a:t>int</a:t>
            </a:r>
            <a:r>
              <a:rPr lang="en-US" altLang="ko-KR" sz="2200" dirty="0" smtClean="0"/>
              <a:t>, float, char, bool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200" dirty="0" smtClean="0"/>
              <a:t>사용자 정의형</a:t>
            </a:r>
            <a:r>
              <a:rPr lang="en-US" altLang="ko-KR" sz="2200" dirty="0" smtClean="0"/>
              <a:t>(User-Define type) : </a:t>
            </a:r>
            <a:r>
              <a:rPr lang="en-US" altLang="ko-KR" sz="2200" dirty="0" err="1" smtClean="0"/>
              <a:t>enum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/>
              <a:t>struct</a:t>
            </a:r>
            <a:endParaRPr lang="en-US" altLang="ko-KR" sz="2200" dirty="0" smtClean="0"/>
          </a:p>
          <a:p>
            <a:pPr eaLnBrk="1" hangingPunct="1">
              <a:lnSpc>
                <a:spcPct val="110000"/>
              </a:lnSpc>
            </a:pPr>
            <a:r>
              <a:rPr lang="ko-KR" altLang="en-US" dirty="0" err="1" smtClean="0"/>
              <a:t>참조형</a:t>
            </a:r>
            <a:r>
              <a:rPr lang="en-US" altLang="ko-KR" dirty="0" smtClean="0"/>
              <a:t>(Reference type)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dirty="0" smtClean="0"/>
              <a:t>참조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영역 할당</a:t>
            </a:r>
            <a:r>
              <a:rPr lang="en-US" altLang="ko-KR" dirty="0" smtClean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dirty="0" smtClean="0"/>
              <a:t>Class, Array, String,  Interface, Delegate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C</a:t>
            </a:r>
            <a:r>
              <a:rPr lang="en-US" altLang="ko-KR" dirty="0"/>
              <a:t># </a:t>
            </a:r>
            <a:r>
              <a:rPr lang="ko-KR" altLang="en-US" dirty="0"/>
              <a:t>의 </a:t>
            </a:r>
            <a:r>
              <a:rPr lang="ko-KR" altLang="en-US" dirty="0" err="1"/>
              <a:t>자료형은</a:t>
            </a:r>
            <a:r>
              <a:rPr lang="ko-KR" altLang="en-US" dirty="0"/>
              <a:t> </a:t>
            </a:r>
            <a:r>
              <a:rPr lang="en-US" altLang="ko-KR" dirty="0" smtClean="0"/>
              <a:t>CTS</a:t>
            </a:r>
            <a:r>
              <a:rPr lang="ko-KR" altLang="en-US" dirty="0" smtClean="0"/>
              <a:t>에서 </a:t>
            </a:r>
            <a:r>
              <a:rPr lang="ko-KR" altLang="en-US" dirty="0"/>
              <a:t>정의한 형식으로 표현 가능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endParaRPr lang="en-US" altLang="ko-KR" dirty="0" smtClean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</a:t>
            </a:r>
          </a:p>
          <a:p>
            <a:pPr lvl="1" eaLnBrk="1" hangingPunct="1">
              <a:lnSpc>
                <a:spcPct val="110000"/>
              </a:lnSpc>
            </a:pPr>
            <a:endParaRPr lang="en-US" altLang="ko-KR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 smtClean="0"/>
              <a:t>자료형</a:t>
            </a:r>
            <a:endParaRPr lang="en-US" altLang="ko-KR" dirty="0" smtClean="0"/>
          </a:p>
        </p:txBody>
      </p:sp>
      <p:sp>
        <p:nvSpPr>
          <p:cNvPr id="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B490C40-218D-4311-B1EC-66E23CE14C4F}" type="slidenum">
              <a:rPr lang="en-US" altLang="ko-KR" smtClean="0">
                <a:latin typeface="굴림" charset="-127"/>
                <a:ea typeface="굴림" charset="-127"/>
              </a:rPr>
              <a:pPr/>
              <a:t>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25535"/>
              </p:ext>
            </p:extLst>
          </p:nvPr>
        </p:nvGraphicFramePr>
        <p:xfrm>
          <a:off x="683568" y="4941168"/>
          <a:ext cx="7616372" cy="10081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16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ko-KR" altLang="en-US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 두 선언의 의미는 동일하다</a:t>
                      </a:r>
                      <a:r>
                        <a:rPr lang="en-US" altLang="ko-KR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System.Int32 x;	</a:t>
                      </a:r>
                      <a:r>
                        <a:rPr lang="en-US" altLang="ko-KR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CTS </a:t>
                      </a:r>
                      <a:r>
                        <a:rPr lang="ko-KR" altLang="en-US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형으로 정수형 변수 </a:t>
                      </a:r>
                      <a:r>
                        <a:rPr lang="en-US" altLang="ko-KR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lang="ko-KR" altLang="en-US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선언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20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2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x;		</a:t>
                      </a:r>
                      <a:r>
                        <a:rPr lang="en-US" altLang="ko-KR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C# </a:t>
                      </a:r>
                      <a:r>
                        <a:rPr lang="ko-KR" altLang="en-US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형으로 정수형 변수 </a:t>
                      </a:r>
                      <a:r>
                        <a:rPr lang="en-US" altLang="ko-KR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lang="ko-KR" altLang="en-US" sz="2000" b="0" kern="120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선언</a:t>
                      </a:r>
                      <a:endParaRPr lang="ko-KR" altLang="en-US" sz="2000" b="0" kern="1200" dirty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2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exprogram_15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05578"/>
              </p:ext>
            </p:extLst>
          </p:nvPr>
        </p:nvGraphicFramePr>
        <p:xfrm>
          <a:off x="323528" y="836712"/>
          <a:ext cx="792088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4943626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누른 키 출력</a:t>
                      </a:r>
                      <a:endParaRPr lang="ko-KR" altLang="en-US" sz="14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ConsoleKeyInfo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keyInfo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입력한 키를 출력합니다</a:t>
                      </a:r>
                      <a:r>
                        <a:rPr lang="en-US" altLang="ko-KR" sz="14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keyInfo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Console.ReadKey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 </a:t>
                      </a:r>
                      <a:r>
                        <a:rPr lang="en-US" altLang="ko-KR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//false</a:t>
                      </a:r>
                      <a:r>
                        <a:rPr lang="ko-KR" altLang="en-US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누른 키 출력</a:t>
                      </a:r>
                      <a:endParaRPr lang="ko-KR" altLang="en-US" sz="14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keyInfo.KeyChar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</a:t>
                      </a:r>
                      <a:r>
                        <a:rPr lang="en-US" altLang="ko-KR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</a:t>
                      </a:r>
                      <a:r>
                        <a:rPr lang="ko-KR" altLang="en-US" sz="14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키값만</a:t>
                      </a:r>
                      <a:r>
                        <a:rPr lang="ko-KR" altLang="en-US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  <a:r>
                        <a:rPr lang="en-US" altLang="ko-KR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대소문자구분</a:t>
                      </a:r>
                      <a:r>
                        <a:rPr lang="en-US" altLang="ko-KR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en-US" altLang="ko-KR" sz="14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</a:t>
                      </a:r>
                      <a:r>
                        <a:rPr lang="en-US" altLang="ko-KR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keyInfo.Key</a:t>
                      </a:r>
                      <a:r>
                        <a:rPr lang="en-US" altLang="ko-KR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 //</a:t>
                      </a:r>
                      <a:r>
                        <a:rPr lang="ko-KR" altLang="en-US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키는 대문자로만 출력</a:t>
                      </a:r>
                      <a:r>
                        <a:rPr lang="en-US" altLang="ko-KR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외의 모든 키 값 출력</a:t>
                      </a:r>
                      <a:endParaRPr lang="ko-KR" altLang="en-US" sz="14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}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keyInfo.Key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!=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ConsoleKey.Escape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 </a:t>
                      </a:r>
                      <a:r>
                        <a:rPr lang="en-US" altLang="ko-KR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//esc</a:t>
                      </a:r>
                      <a:r>
                        <a:rPr lang="ko-KR" altLang="en-US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키를 누르면 </a:t>
                      </a:r>
                      <a:r>
                        <a:rPr lang="ko-KR" altLang="en-US" sz="1400" b="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반복문</a:t>
                      </a:r>
                      <a:r>
                        <a:rPr lang="ko-KR" altLang="en-US" sz="1400" b="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종료</a:t>
                      </a:r>
                      <a:endParaRPr lang="ko-KR" altLang="en-US" sz="14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ko-KR" altLang="en-US" sz="1400" b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입력한 키 조합을 출력합니다</a:t>
                      </a:r>
                      <a:r>
                        <a:rPr lang="en-US" altLang="ko-KR" sz="14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."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keyInfo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Console.ReadKey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"You pressed "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((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keyInfo.Modifiers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ConsoleModifiers.Alt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!= 0){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"ALT+"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((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keyInfo.Modifiers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ConsoleModifiers.Shift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!= 0){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"SHIFT+"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((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keyInfo.Modifiers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ConsoleModifiers.Control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!= 0){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"CTL+"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"{0} (character '{1}')"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keyInfo.Key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keyInfo.KeyChar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}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keyInfo.Key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!= </a:t>
                      </a:r>
                      <a:r>
                        <a:rPr lang="en-US" altLang="ko-KR" sz="14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ConsoleKey.Escape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400" b="0" dirty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00" y="3429000"/>
            <a:ext cx="2544372" cy="17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60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표준 출력 </a:t>
            </a:r>
            <a:r>
              <a:rPr lang="ko-KR" altLang="en-US" sz="2400" dirty="0" err="1" smtClean="0"/>
              <a:t>메소드</a:t>
            </a:r>
            <a:endParaRPr lang="en-US" altLang="ko-KR" sz="2400" dirty="0" smtClean="0"/>
          </a:p>
          <a:p>
            <a:pPr lvl="2"/>
            <a:r>
              <a:rPr lang="en-US" altLang="ko-KR" dirty="0" err="1" smtClean="0"/>
              <a:t>Console.Write</a:t>
            </a:r>
            <a:r>
              <a:rPr lang="en-US" altLang="ko-KR" dirty="0" smtClean="0"/>
              <a:t>()</a:t>
            </a:r>
          </a:p>
          <a:p>
            <a:pPr lvl="3"/>
            <a:r>
              <a:rPr lang="ko-KR" altLang="en-US" dirty="0" smtClean="0"/>
              <a:t>화면에 매개 변수의 값을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Console.WriteLine</a:t>
            </a:r>
            <a:r>
              <a:rPr lang="en-US" altLang="ko-KR" dirty="0" smtClean="0"/>
              <a:t>()</a:t>
            </a:r>
          </a:p>
          <a:p>
            <a:pPr lvl="3"/>
            <a:r>
              <a:rPr lang="ko-KR" altLang="en-US" dirty="0" smtClean="0"/>
              <a:t>화면에 매개 변수의 값을 출력한 후 다음 라인으로 출력 위치를 이동</a:t>
            </a:r>
            <a:endParaRPr lang="en-US" altLang="ko-KR" dirty="0" smtClean="0"/>
          </a:p>
          <a:p>
            <a:r>
              <a:rPr lang="ko-KR" altLang="en-US" dirty="0" smtClean="0"/>
              <a:t>형식화된 </a:t>
            </a:r>
            <a:r>
              <a:rPr lang="ko-KR" altLang="en-US" dirty="0"/>
              <a:t>출력</a:t>
            </a:r>
            <a:r>
              <a:rPr lang="en-US" altLang="ko-KR" dirty="0"/>
              <a:t>(formatted output)</a:t>
            </a:r>
          </a:p>
          <a:p>
            <a:pPr lvl="2"/>
            <a:r>
              <a:rPr lang="ko-KR" altLang="en-US" dirty="0"/>
              <a:t>출력하려는 값에 포맷을 명시하여 원하는 형태로 출력</a:t>
            </a:r>
            <a:endParaRPr lang="en-US" altLang="ko-KR" dirty="0"/>
          </a:p>
          <a:p>
            <a:pPr lvl="2"/>
            <a:r>
              <a:rPr lang="ko-KR" altLang="en-US" dirty="0"/>
              <a:t>출력 포맷의 형태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3"/>
            <a:r>
              <a:rPr lang="en-US" altLang="ko-KR" dirty="0"/>
              <a:t>N : </a:t>
            </a:r>
            <a:r>
              <a:rPr lang="ko-KR" altLang="en-US" dirty="0"/>
              <a:t>매개 변수를 위치적으로 지칭하는 정수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0</a:t>
            </a:r>
            <a:r>
              <a:rPr lang="ko-KR" altLang="en-US" dirty="0"/>
              <a:t>부터 시작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W : </a:t>
            </a:r>
            <a:r>
              <a:rPr lang="ko-KR" altLang="en-US" dirty="0"/>
              <a:t>출력될 자릿수의 폭을 나타내며 선택으로 명시</a:t>
            </a:r>
          </a:p>
          <a:p>
            <a:pPr lvl="3"/>
            <a:r>
              <a:rPr lang="ko-KR" altLang="en-US" sz="2000" dirty="0"/>
              <a:t>‘</a:t>
            </a:r>
            <a:r>
              <a:rPr lang="en-US" altLang="ko-KR" sz="2000" dirty="0"/>
              <a:t>-’ </a:t>
            </a:r>
            <a:r>
              <a:rPr lang="ko-KR" altLang="en-US" sz="2000" dirty="0"/>
              <a:t>기호를 붙이면 좌측정렬로 출력</a:t>
            </a:r>
          </a:p>
          <a:p>
            <a:pPr lvl="3"/>
            <a:r>
              <a:rPr lang="en-US" altLang="ko-KR" dirty="0" err="1"/>
              <a:t>formatCharacter</a:t>
            </a:r>
            <a:r>
              <a:rPr lang="en-US" altLang="ko-KR" dirty="0"/>
              <a:t> : </a:t>
            </a:r>
            <a:r>
              <a:rPr lang="ko-KR" altLang="en-US" dirty="0"/>
              <a:t>한 문자로 이루어진 형식 지정 문자를 의미</a:t>
            </a:r>
          </a:p>
          <a:p>
            <a:endParaRPr lang="ko-KR" altLang="en-US" dirty="0" smtClean="0"/>
          </a:p>
          <a:p>
            <a:endParaRPr lang="en-US" altLang="ko-KR" sz="2400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ko-KR" altLang="en-US" b="1" dirty="0" smtClean="0"/>
              <a:t>표준 출력 </a:t>
            </a:r>
            <a:endParaRPr lang="en-US" altLang="ko-KR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FC35-72EC-4323-9553-18B3593706FC}" type="slidenum">
              <a:rPr lang="en-US" altLang="ko-KR" smtClean="0"/>
              <a:pPr/>
              <a:t>40</a:t>
            </a:fld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003846"/>
              </p:ext>
            </p:extLst>
          </p:nvPr>
        </p:nvGraphicFramePr>
        <p:xfrm>
          <a:off x="1259632" y="4077072"/>
          <a:ext cx="442915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{N[,W][:</a:t>
                      </a:r>
                      <a:r>
                        <a:rPr lang="en-US" altLang="ko-KR" sz="2000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formatCharacter</a:t>
                      </a:r>
                      <a:r>
                        <a:rPr lang="en-US" altLang="ko-KR" sz="2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]} </a:t>
                      </a:r>
                      <a:endParaRPr lang="en-US" altLang="ko-KR" sz="2000" b="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9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내용 개체 틀 6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형식 지정 </a:t>
            </a:r>
            <a:r>
              <a:rPr lang="ko-KR" altLang="en-US" dirty="0" err="1" smtClean="0"/>
              <a:t>스트링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매개 변수의 개수와 일치하는 출력 포맷</a:t>
            </a:r>
          </a:p>
          <a:p>
            <a:pPr lvl="1"/>
            <a:r>
              <a:rPr lang="ko-KR" altLang="en-US" dirty="0" smtClean="0"/>
              <a:t>표준 형식 지정문자</a:t>
            </a:r>
            <a:endParaRPr lang="ko-KR" alt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ko-KR" altLang="en-US" b="1" dirty="0" smtClean="0"/>
              <a:t>표준 출력</a:t>
            </a:r>
            <a:endParaRPr lang="en-US" altLang="ko-KR" b="1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FC35-72EC-4323-9553-18B3593706FC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38639"/>
              </p:ext>
            </p:extLst>
          </p:nvPr>
        </p:nvGraphicFramePr>
        <p:xfrm>
          <a:off x="827584" y="2273879"/>
          <a:ext cx="7776864" cy="39319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94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 지정자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kumimoji="0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6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또는 c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통화 표시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6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 또는 d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10진수 형태(정수형만 가능)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6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 또는 e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 형태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6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 또는 f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 소수점 형태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1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 또는 g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 소수점 또는 지수 형태 중 간략한 형태를 선택한다.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1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 또는 n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10진수(자릿수 구분을 위한 ‘,’ 포함)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1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 </a:t>
                      </a:r>
                      <a:r>
                        <a:rPr kumimoji="0" lang="en-US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</a:t>
                      </a:r>
                      <a:r>
                        <a:rPr kumimoji="0" lang="en-US" altLang="ko-KR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백분율(‘%’도 포함)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4036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또는 r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ko-KR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</a:t>
                      </a:r>
                      <a:r>
                        <a:rPr kumimoji="0" lang="ko-KR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스트링을</a:t>
                      </a:r>
                      <a:r>
                        <a:rPr kumimoji="0" lang="ko-KR" altLang="ko-KR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다시 읽었을 때, 원 값과 동일함을 보장 </a:t>
                      </a:r>
                      <a:endParaRPr kumimoji="0" lang="en-US" altLang="ko-KR" sz="1800" u="none" strike="noStrike" kern="1200" cap="none" normalizeH="0" baseline="0" dirty="0" smtClean="0">
                        <a:ln>
                          <a:noFill/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kumimoji="0" lang="en-US" altLang="ko-KR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부동소수점 수만 가능</a:t>
                      </a:r>
                      <a:r>
                        <a:rPr kumimoji="0" lang="en-US" altLang="ko-KR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21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또는 x</a:t>
                      </a:r>
                      <a:endParaRPr kumimoji="0" lang="ko-KR" altLang="ko-KR" sz="1800" b="0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16진수(</a:t>
                      </a:r>
                      <a:r>
                        <a:rPr kumimoji="0" lang="en-US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정수형만</a:t>
                      </a:r>
                      <a:r>
                        <a:rPr kumimoji="0" lang="en-US" altLang="ko-KR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r>
                        <a:rPr kumimoji="0" lang="en-US" altLang="ko-KR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0" lang="ko-KR" altLang="ko-KR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601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exprogram_16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649258"/>
              </p:ext>
            </p:extLst>
          </p:nvPr>
        </p:nvGraphicFramePr>
        <p:xfrm>
          <a:off x="323528" y="836712"/>
          <a:ext cx="842493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936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417646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"1) {0,-5},{1,5},{2,5}"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1.2, 1.2, 123.45);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 =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Math.PI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"2) {0}"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"3) {0:C}"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"4) {0:E}"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"5) {0:F}"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"6) {0:G}"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"7) {0:P}"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"8) {0:R}"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"9) {0:X}"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255);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20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"10) {0:d}"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255);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636912"/>
            <a:ext cx="3240360" cy="18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2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내용 개체 틀 1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/>
            <a:r>
              <a:rPr lang="en-US" altLang="ko-KR" dirty="0" smtClean="0"/>
              <a:t>CTS </a:t>
            </a:r>
            <a:r>
              <a:rPr lang="ko-KR" altLang="en-US" dirty="0" smtClean="0"/>
              <a:t>형과 </a:t>
            </a:r>
            <a:r>
              <a:rPr lang="en-US" altLang="ko-KR" dirty="0" smtClean="0"/>
              <a:t>C# </a:t>
            </a:r>
            <a:r>
              <a:rPr lang="ko-KR" altLang="en-US" dirty="0" err="1" smtClean="0"/>
              <a:t>자료형과의</a:t>
            </a:r>
            <a:r>
              <a:rPr lang="ko-KR" altLang="en-US" dirty="0" smtClean="0"/>
              <a:t> 관계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7840"/>
              </p:ext>
            </p:extLst>
          </p:nvPr>
        </p:nvGraphicFramePr>
        <p:xfrm>
          <a:off x="179512" y="1556792"/>
          <a:ext cx="8784974" cy="379108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47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CTS </a:t>
                      </a:r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 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C#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CTS </a:t>
                      </a:r>
                      <a:r>
                        <a:rPr kumimoji="0" lang="ko-KR" altLang="en-US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C#</a:t>
                      </a:r>
                      <a:endParaRPr kumimoji="0" lang="ko-KR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16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System.Object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객체형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System.Int64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8byte</a:t>
                      </a:r>
                      <a:r>
                        <a:rPr kumimoji="0" lang="ko-KR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정수형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16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System.String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스트링형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System.Uint64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8byte</a:t>
                      </a:r>
                      <a:r>
                        <a:rPr kumimoji="0" lang="ko-KR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부호없는 정수형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ulong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16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System.Sbyte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부호있는</a:t>
                      </a:r>
                      <a:r>
                        <a:rPr kumimoji="0" lang="ko-KR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바이트형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sbyte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System.Char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2byte </a:t>
                      </a:r>
                      <a:r>
                        <a:rPr kumimoji="0" lang="ko-KR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문자형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16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System.Byte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바이트형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System.Single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4byte </a:t>
                      </a:r>
                      <a:r>
                        <a:rPr kumimoji="0" lang="ko-KR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실수형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16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System.Int16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2byte</a:t>
                      </a:r>
                      <a:r>
                        <a:rPr kumimoji="0" lang="ko-KR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정수형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short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System.Double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8byte </a:t>
                      </a:r>
                      <a:r>
                        <a:rPr kumimoji="0" lang="ko-KR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실수형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016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System.Uint16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2byte</a:t>
                      </a:r>
                      <a:r>
                        <a:rPr kumimoji="0" lang="ko-KR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부호없는 정수형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ushort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System.Boolean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1byte </a:t>
                      </a:r>
                      <a:r>
                        <a:rPr kumimoji="0" lang="ko-KR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불형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16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System.Int32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4byte </a:t>
                      </a:r>
                      <a:r>
                        <a:rPr kumimoji="0" lang="ko-KR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 정수형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System.Decimal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16byte </a:t>
                      </a:r>
                      <a:r>
                        <a:rPr kumimoji="0" lang="ko-KR" alt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실수형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decimal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016"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System.Uint32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4byte</a:t>
                      </a:r>
                      <a:r>
                        <a:rPr kumimoji="0" lang="ko-KR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부호없는 정수형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ko-KR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uint</a:t>
                      </a:r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kumimoji="0" lang="ko-KR" altLang="ko-KR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64800" marR="46800" marT="46800" marB="46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2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내용 개체 틀 91"/>
          <p:cNvSpPr>
            <a:spLocks noGrp="1"/>
          </p:cNvSpPr>
          <p:nvPr>
            <p:ph idx="1"/>
          </p:nvPr>
        </p:nvSpPr>
        <p:spPr>
          <a:xfrm>
            <a:off x="179512" y="839345"/>
            <a:ext cx="8784976" cy="5616624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정수형 상수</a:t>
            </a:r>
            <a:endParaRPr lang="ko-KR" altLang="en-US" dirty="0"/>
          </a:p>
          <a:p>
            <a:pPr lvl="2">
              <a:lnSpc>
                <a:spcPts val="2300"/>
              </a:lnSpc>
            </a:pPr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 : </a:t>
            </a:r>
            <a:r>
              <a:rPr lang="en-US" altLang="ko-KR" b="0" dirty="0">
                <a:cs typeface="Times New Roman" pitchFamily="18" charset="0"/>
              </a:rPr>
              <a:t>15,      255,         65535</a:t>
            </a:r>
          </a:p>
          <a:p>
            <a:pPr lvl="2">
              <a:lnSpc>
                <a:spcPts val="2300"/>
              </a:lnSpc>
            </a:pP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(hexadecimal) :</a:t>
            </a:r>
            <a:r>
              <a:rPr lang="en-US" altLang="ko-KR" b="0" dirty="0">
                <a:solidFill>
                  <a:srgbClr val="0000FF"/>
                </a:solidFill>
                <a:cs typeface="Times New Roman" pitchFamily="18" charset="0"/>
              </a:rPr>
              <a:t> 0x</a:t>
            </a:r>
            <a:r>
              <a:rPr lang="en-US" altLang="ko-KR" b="0" dirty="0">
                <a:cs typeface="Times New Roman" pitchFamily="18" charset="0"/>
              </a:rPr>
              <a:t>F,    </a:t>
            </a:r>
            <a:r>
              <a:rPr lang="en-US" altLang="ko-KR" b="0" dirty="0">
                <a:solidFill>
                  <a:srgbClr val="0000FF"/>
                </a:solidFill>
                <a:cs typeface="Times New Roman" pitchFamily="18" charset="0"/>
              </a:rPr>
              <a:t>0x</a:t>
            </a:r>
            <a:r>
              <a:rPr lang="en-US" altLang="ko-KR" b="0" dirty="0">
                <a:cs typeface="Times New Roman" pitchFamily="18" charset="0"/>
              </a:rPr>
              <a:t>FF,      </a:t>
            </a:r>
            <a:r>
              <a:rPr lang="en-US" altLang="ko-KR" b="0" dirty="0">
                <a:solidFill>
                  <a:srgbClr val="0000FF"/>
                </a:solidFill>
                <a:cs typeface="Times New Roman" pitchFamily="18" charset="0"/>
              </a:rPr>
              <a:t>0x</a:t>
            </a:r>
            <a:r>
              <a:rPr lang="en-US" altLang="ko-KR" b="0" dirty="0">
                <a:cs typeface="Times New Roman" pitchFamily="18" charset="0"/>
              </a:rPr>
              <a:t>FFFF</a:t>
            </a:r>
            <a:endParaRPr lang="en-US" altLang="ko-KR" dirty="0"/>
          </a:p>
          <a:p>
            <a:pPr lvl="2">
              <a:lnSpc>
                <a:spcPts val="2300"/>
              </a:lnSpc>
            </a:pPr>
            <a:r>
              <a:rPr lang="en-US" altLang="ko-KR" dirty="0"/>
              <a:t>C#</a:t>
            </a:r>
            <a:r>
              <a:rPr lang="ko-KR" altLang="en-US" dirty="0"/>
              <a:t>에서는 </a:t>
            </a:r>
            <a:r>
              <a:rPr lang="en-US" altLang="ko-KR" dirty="0"/>
              <a:t>8</a:t>
            </a:r>
            <a:r>
              <a:rPr lang="ko-KR" altLang="en-US" dirty="0"/>
              <a:t>진수</a:t>
            </a:r>
            <a:r>
              <a:rPr lang="en-US" altLang="ko-KR" dirty="0"/>
              <a:t>(octal)</a:t>
            </a:r>
            <a:r>
              <a:rPr lang="ko-KR" altLang="en-US" dirty="0"/>
              <a:t>을 지원하지 않음</a:t>
            </a:r>
            <a:r>
              <a:rPr lang="en-US" altLang="ko-KR" dirty="0"/>
              <a:t>.</a:t>
            </a:r>
          </a:p>
          <a:p>
            <a:pPr lvl="2">
              <a:lnSpc>
                <a:spcPts val="2300"/>
              </a:lnSpc>
            </a:pPr>
            <a:r>
              <a:rPr lang="en-US" altLang="ko-KR" dirty="0"/>
              <a:t>long</a:t>
            </a:r>
            <a:r>
              <a:rPr lang="ko-KR" altLang="en-US" dirty="0"/>
              <a:t>형 </a:t>
            </a:r>
            <a:r>
              <a:rPr lang="en-US" altLang="ko-KR" dirty="0"/>
              <a:t>: </a:t>
            </a:r>
            <a:r>
              <a:rPr lang="en-US" altLang="ko-KR" dirty="0" smtClean="0"/>
              <a:t>500</a:t>
            </a:r>
            <a:r>
              <a:rPr lang="en-US" altLang="ko-KR" dirty="0" smtClean="0">
                <a:solidFill>
                  <a:srgbClr val="0000FF"/>
                </a:solidFill>
              </a:rPr>
              <a:t>L</a:t>
            </a:r>
            <a:r>
              <a:rPr lang="en-US" altLang="ko-KR" dirty="0"/>
              <a:t>, </a:t>
            </a:r>
            <a:r>
              <a:rPr lang="en-US" altLang="ko-KR" dirty="0" smtClean="0"/>
              <a:t>6754</a:t>
            </a:r>
            <a:r>
              <a:rPr lang="en-US" altLang="ko-KR" dirty="0" smtClean="0">
                <a:solidFill>
                  <a:srgbClr val="0000FF"/>
                </a:solidFill>
              </a:rPr>
              <a:t>l</a:t>
            </a:r>
          </a:p>
          <a:p>
            <a:r>
              <a:rPr lang="ko-KR" altLang="en-US" dirty="0" err="1" smtClean="0"/>
              <a:t>실수형</a:t>
            </a:r>
            <a:r>
              <a:rPr lang="ko-KR" altLang="en-US" dirty="0" smtClean="0"/>
              <a:t> </a:t>
            </a:r>
            <a:r>
              <a:rPr lang="ko-KR" altLang="en-US" dirty="0"/>
              <a:t>상수</a:t>
            </a:r>
          </a:p>
          <a:p>
            <a:pPr lvl="2"/>
            <a:r>
              <a:rPr lang="en-US" altLang="ko-KR" dirty="0"/>
              <a:t>float </a:t>
            </a:r>
            <a:r>
              <a:rPr lang="ko-KR" altLang="en-US" dirty="0"/>
              <a:t>형      </a:t>
            </a:r>
            <a:r>
              <a:rPr lang="en-US" altLang="ko-KR" dirty="0"/>
              <a:t>: 1.414f, 0.1414e01F</a:t>
            </a:r>
          </a:p>
          <a:p>
            <a:pPr lvl="2"/>
            <a:r>
              <a:rPr lang="en-US" altLang="ko-KR" dirty="0"/>
              <a:t>double </a:t>
            </a:r>
            <a:r>
              <a:rPr lang="ko-KR" altLang="en-US" dirty="0"/>
              <a:t>형   </a:t>
            </a:r>
            <a:r>
              <a:rPr lang="en-US" altLang="ko-KR" dirty="0"/>
              <a:t>:  default</a:t>
            </a:r>
          </a:p>
          <a:p>
            <a:pPr lvl="2"/>
            <a:r>
              <a:rPr lang="en-US" altLang="ko-KR" dirty="0"/>
              <a:t>decimal </a:t>
            </a:r>
            <a:r>
              <a:rPr lang="ko-KR" altLang="en-US" dirty="0"/>
              <a:t>형  </a:t>
            </a:r>
            <a:r>
              <a:rPr lang="en-US" altLang="ko-KR" dirty="0"/>
              <a:t>:  3.141m, 0.1414E2M </a:t>
            </a:r>
            <a:endParaRPr lang="en-US" altLang="ko-KR" dirty="0" smtClean="0"/>
          </a:p>
          <a:p>
            <a:r>
              <a:rPr lang="ko-KR" altLang="en-US" dirty="0" err="1"/>
              <a:t>부울형</a:t>
            </a:r>
            <a:r>
              <a:rPr lang="ko-KR" altLang="en-US" dirty="0"/>
              <a:t> 상수</a:t>
            </a:r>
          </a:p>
          <a:p>
            <a:pPr lvl="2"/>
            <a:r>
              <a:rPr lang="en-US" altLang="ko-KR" sz="2200" dirty="0"/>
              <a:t>false, true (</a:t>
            </a:r>
            <a:r>
              <a:rPr lang="ko-KR" altLang="en-US" sz="2200" dirty="0" err="1"/>
              <a:t>정수값</a:t>
            </a:r>
            <a:r>
              <a:rPr lang="ko-KR" altLang="en-US" sz="2200" dirty="0"/>
              <a:t> </a:t>
            </a:r>
            <a:r>
              <a:rPr lang="en-US" altLang="ko-KR" sz="2200" dirty="0"/>
              <a:t>0</a:t>
            </a:r>
            <a:r>
              <a:rPr lang="ko-KR" altLang="en-US" sz="2200" dirty="0"/>
              <a:t>과 </a:t>
            </a:r>
            <a:r>
              <a:rPr lang="en-US" altLang="ko-KR" sz="2200" dirty="0"/>
              <a:t>1</a:t>
            </a:r>
            <a:r>
              <a:rPr lang="ko-KR" altLang="en-US" sz="2200" dirty="0"/>
              <a:t>로 상호 변환되지 않음</a:t>
            </a:r>
            <a:r>
              <a:rPr lang="en-US" altLang="ko-KR" sz="2200" dirty="0" smtClean="0"/>
              <a:t>.)</a:t>
            </a:r>
          </a:p>
          <a:p>
            <a:r>
              <a:rPr lang="ko-KR" altLang="en-US" dirty="0"/>
              <a:t>문자 상수</a:t>
            </a:r>
          </a:p>
          <a:p>
            <a:pPr lvl="2"/>
            <a:r>
              <a:rPr lang="ko-KR" altLang="en-US" sz="2200" dirty="0"/>
              <a:t>단일 </a:t>
            </a:r>
            <a:r>
              <a:rPr lang="ko-KR" altLang="en-US" sz="2200" dirty="0" err="1"/>
              <a:t>인용부호</a:t>
            </a:r>
            <a:r>
              <a:rPr lang="en-US" altLang="ko-KR" sz="2200" dirty="0"/>
              <a:t>(single quote) </a:t>
            </a:r>
            <a:r>
              <a:rPr lang="ko-KR" altLang="en-US" sz="2200" dirty="0"/>
              <a:t>사이에 표현</a:t>
            </a:r>
          </a:p>
          <a:p>
            <a:pPr lvl="2"/>
            <a:r>
              <a:rPr lang="en-US" altLang="ko-KR" sz="2200" dirty="0" smtClean="0"/>
              <a:t>escape </a:t>
            </a:r>
            <a:r>
              <a:rPr lang="en-US" altLang="ko-KR" sz="2200" dirty="0"/>
              <a:t>sequence : </a:t>
            </a:r>
            <a:r>
              <a:rPr lang="ko-KR" altLang="en-US" sz="2200" dirty="0"/>
              <a:t>특수한 문자를 표현</a:t>
            </a:r>
          </a:p>
          <a:p>
            <a:pPr lvl="1"/>
            <a:endParaRPr lang="en-US" altLang="ko-KR" sz="2200" dirty="0"/>
          </a:p>
          <a:p>
            <a:pPr lvl="2"/>
            <a:endParaRPr lang="en-US" altLang="ko-KR" dirty="0"/>
          </a:p>
          <a:p>
            <a:pPr lvl="1">
              <a:lnSpc>
                <a:spcPts val="2300"/>
              </a:lnSpc>
            </a:pPr>
            <a:endParaRPr lang="en-US" altLang="ko-KR" dirty="0"/>
          </a:p>
          <a:p>
            <a:pPr lvl="1">
              <a:lnSpc>
                <a:spcPts val="2300"/>
              </a:lnSpc>
            </a:pPr>
            <a:endParaRPr lang="en-US" altLang="ko-KR" dirty="0" smtClean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11808"/>
              </p:ext>
            </p:extLst>
          </p:nvPr>
        </p:nvGraphicFramePr>
        <p:xfrm>
          <a:off x="5617474" y="2348880"/>
          <a:ext cx="3374780" cy="2377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74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528">
                <a:tc>
                  <a:txBody>
                    <a:bodyPr/>
                    <a:lstStyle/>
                    <a:p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escape</a:t>
                      </a:r>
                      <a:r>
                        <a:rPr lang="en-US" altLang="ko-KR" sz="16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sequence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28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\'          single quote(\u0027)</a:t>
                      </a:r>
                    </a:p>
                    <a:p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\“         double quote(\u0022)</a:t>
                      </a:r>
                    </a:p>
                    <a:p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  	null(\u0000)</a:t>
                      </a:r>
                    </a:p>
                    <a:p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\b        	backspace(\u0008)</a:t>
                      </a:r>
                    </a:p>
                    <a:p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\f         	form feed(\u000C)</a:t>
                      </a:r>
                    </a:p>
                    <a:p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\n        	new line(\u000A)</a:t>
                      </a:r>
                    </a:p>
                    <a:p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\r         	carriage return(\u000D)</a:t>
                      </a:r>
                    </a:p>
                    <a:p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\t         	horizontal tab(\u0009)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01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exprogram_01</a:t>
            </a:r>
            <a:endParaRPr lang="ko-KR" altLang="en-US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40375"/>
              </p:ext>
            </p:extLst>
          </p:nvPr>
        </p:nvGraphicFramePr>
        <p:xfrm>
          <a:off x="213725" y="1124744"/>
          <a:ext cx="8768499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8499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7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7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 기능을 사용하여 </a:t>
                      </a:r>
                      <a:r>
                        <a:rPr lang="ko-KR" altLang="en-US" sz="1700" b="0" dirty="0" err="1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r>
                        <a:rPr lang="ko-KR" altLang="en-US" sz="17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최소값과 최대값 출력하는 예</a:t>
                      </a:r>
                      <a:endParaRPr lang="en-US" altLang="ko-KR" sz="1700" b="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7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7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</a:t>
                      </a:r>
                      <a:r>
                        <a:rPr lang="en-US" altLang="ko-KR" sz="17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700" b="0" dirty="0" smtClean="0">
                          <a:solidFill>
                            <a:srgbClr val="0099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endParaRPr lang="en-US" altLang="ko-KR" sz="1700" b="0" dirty="0" smtClean="0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7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700" b="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7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7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7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7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7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7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short : {0} ~ {1} "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7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short</a:t>
                      </a:r>
                      <a:r>
                        <a:rPr lang="en-US" altLang="ko-KR" sz="17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.MinValue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7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short</a:t>
                      </a:r>
                      <a:r>
                        <a:rPr lang="en-US" altLang="ko-KR" sz="17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.MaxValue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7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7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en-US" altLang="ko-KR" sz="1700" b="0" dirty="0" err="1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ushort</a:t>
                      </a:r>
                      <a:r>
                        <a:rPr lang="en-US" altLang="ko-KR" sz="17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{0} ~ {1} "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7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ushort</a:t>
                      </a:r>
                      <a:r>
                        <a:rPr lang="en-US" altLang="ko-KR" sz="17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.MinValue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700" b="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ushort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700" b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MaxValue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7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 = </a:t>
                      </a:r>
                      <a:r>
                        <a:rPr lang="en-US" altLang="ko-KR" sz="17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'a'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it-IT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Console.WriteLine(</a:t>
                      </a:r>
                      <a:r>
                        <a:rPr lang="it-IT" altLang="ko-KR" sz="1700" b="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data : {0}, data+1 : {1} "</a:t>
                      </a:r>
                      <a:r>
                        <a:rPr lang="it-IT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data, (</a:t>
                      </a:r>
                      <a:r>
                        <a:rPr lang="it-IT" altLang="ko-KR" sz="1700" b="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r>
                        <a:rPr lang="it-IT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)(data + 1));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7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7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2645030" y="4077072"/>
            <a:ext cx="4824536" cy="1656184"/>
            <a:chOff x="3766351" y="952275"/>
            <a:chExt cx="4824536" cy="1656184"/>
          </a:xfrm>
        </p:grpSpPr>
        <p:grpSp>
          <p:nvGrpSpPr>
            <p:cNvPr id="8" name="그룹 7"/>
            <p:cNvGrpSpPr/>
            <p:nvPr/>
          </p:nvGrpSpPr>
          <p:grpSpPr>
            <a:xfrm>
              <a:off x="3766351" y="952275"/>
              <a:ext cx="4824536" cy="1656184"/>
              <a:chOff x="4067944" y="980728"/>
              <a:chExt cx="4824536" cy="1656184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/>
              <a:srcRect l="74798" t="33721" r="12012" b="50179"/>
              <a:stretch/>
            </p:blipFill>
            <p:spPr>
              <a:xfrm>
                <a:off x="4067944" y="980728"/>
                <a:ext cx="4824536" cy="1656184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4085319" y="1556792"/>
                <a:ext cx="520895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656249" y="1780367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CC66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자동완성 기능</a:t>
              </a:r>
              <a:endParaRPr lang="ko-KR" altLang="en-US" sz="2000" dirty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1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err="1" smtClean="0"/>
              <a:t>열거형의</a:t>
            </a:r>
            <a:r>
              <a:rPr lang="ko-KR" altLang="en-US" sz="2200" dirty="0" smtClean="0"/>
              <a:t> 의미</a:t>
            </a:r>
          </a:p>
          <a:p>
            <a:pPr lvl="2"/>
            <a:r>
              <a:rPr lang="ko-KR" altLang="en-US" sz="2200" dirty="0" smtClean="0"/>
              <a:t>서로 관련 있는 상수들의 모음을 </a:t>
            </a:r>
            <a:r>
              <a:rPr lang="ko-KR" altLang="en-US" sz="2200" dirty="0" err="1" smtClean="0"/>
              <a:t>심볼릭한</a:t>
            </a:r>
            <a:r>
              <a:rPr lang="ko-KR" altLang="en-US" sz="2200" dirty="0" smtClean="0"/>
              <a:t> 명칭의 집합으로 정의한 것</a:t>
            </a:r>
            <a:endParaRPr lang="en-US" altLang="ko-KR" sz="2200" dirty="0" smtClean="0"/>
          </a:p>
          <a:p>
            <a:pPr lvl="2"/>
            <a:r>
              <a:rPr lang="ko-KR" altLang="en-US" sz="2200" dirty="0" err="1" smtClean="0"/>
              <a:t>기호상수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집합의 원소로 기술된 명칭</a:t>
            </a:r>
          </a:p>
          <a:p>
            <a:pPr lvl="2"/>
            <a:r>
              <a:rPr lang="ko-KR" altLang="en-US" sz="2200" dirty="0" err="1" smtClean="0"/>
              <a:t>순서값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집합에 명시된 순서에 따라 </a:t>
            </a:r>
            <a:r>
              <a:rPr lang="en-US" altLang="ko-KR" sz="2200" dirty="0" smtClean="0"/>
              <a:t>0</a:t>
            </a:r>
            <a:r>
              <a:rPr lang="ko-KR" altLang="en-US" sz="2200" dirty="0" smtClean="0"/>
              <a:t>부터 부여된 값</a:t>
            </a:r>
          </a:p>
          <a:p>
            <a:pPr lvl="2"/>
            <a:r>
              <a:rPr lang="ko-KR" altLang="en-US" sz="2200" dirty="0" err="1" smtClean="0"/>
              <a:t>정수형으로</a:t>
            </a:r>
            <a:r>
              <a:rPr lang="ko-KR" altLang="en-US" sz="2200" dirty="0" smtClean="0"/>
              <a:t> 교환하여 사용할 수 있다</a:t>
            </a:r>
            <a:r>
              <a:rPr lang="en-US" altLang="ko-KR" sz="2200" dirty="0" smtClean="0"/>
              <a:t>.</a:t>
            </a:r>
          </a:p>
          <a:p>
            <a:r>
              <a:rPr lang="ko-KR" altLang="en-US" sz="2200" dirty="0" smtClean="0"/>
              <a:t>형식 </a:t>
            </a:r>
            <a:endParaRPr lang="en-US" altLang="ko-KR" sz="2200" dirty="0" smtClean="0"/>
          </a:p>
          <a:p>
            <a:pPr lvl="2"/>
            <a:r>
              <a:rPr lang="en-US" altLang="ko-KR" sz="2200" dirty="0" err="1" smtClean="0"/>
              <a:t>enum</a:t>
            </a:r>
            <a:r>
              <a:rPr lang="en-US" altLang="ko-KR" sz="2200" dirty="0" smtClean="0"/>
              <a:t> </a:t>
            </a:r>
            <a:r>
              <a:rPr lang="ko-KR" altLang="en-US" sz="2200" dirty="0" err="1" smtClean="0"/>
              <a:t>열거형</a:t>
            </a:r>
            <a:r>
              <a:rPr lang="ko-KR" altLang="en-US" sz="2200" dirty="0" smtClean="0"/>
              <a:t> 명칭 </a:t>
            </a:r>
            <a:r>
              <a:rPr lang="en-US" altLang="ko-KR" sz="2200" dirty="0" smtClean="0"/>
              <a:t>{</a:t>
            </a:r>
            <a:r>
              <a:rPr lang="ko-KR" altLang="en-US" sz="2200" dirty="0" smtClean="0"/>
              <a:t>문자열</a:t>
            </a:r>
            <a:r>
              <a:rPr lang="en-US" altLang="ko-KR" sz="2200" dirty="0" smtClean="0"/>
              <a:t>1, </a:t>
            </a:r>
            <a:r>
              <a:rPr lang="ko-KR" altLang="en-US" sz="2200" dirty="0" smtClean="0"/>
              <a:t>문자열</a:t>
            </a:r>
            <a:r>
              <a:rPr lang="en-US" altLang="ko-KR" sz="2200" dirty="0" smtClean="0"/>
              <a:t>2 ..};</a:t>
            </a:r>
          </a:p>
          <a:p>
            <a:pPr lvl="2"/>
            <a:r>
              <a:rPr lang="en-US" altLang="ko-KR" sz="2200" dirty="0" err="1"/>
              <a:t>enum</a:t>
            </a:r>
            <a:r>
              <a:rPr lang="en-US" altLang="ko-KR" sz="2200" dirty="0"/>
              <a:t> </a:t>
            </a:r>
            <a:r>
              <a:rPr lang="ko-KR" altLang="en-US" sz="2200" dirty="0" err="1"/>
              <a:t>열거형</a:t>
            </a:r>
            <a:r>
              <a:rPr lang="ko-KR" altLang="en-US" sz="2200" dirty="0"/>
              <a:t> 명칭 </a:t>
            </a:r>
            <a:r>
              <a:rPr lang="en-US" altLang="ko-KR" sz="2200" dirty="0"/>
              <a:t>{</a:t>
            </a:r>
            <a:r>
              <a:rPr lang="ko-KR" altLang="en-US" sz="2200" dirty="0"/>
              <a:t>문자열</a:t>
            </a:r>
            <a:r>
              <a:rPr lang="en-US" altLang="ko-KR" sz="2200" dirty="0" smtClean="0"/>
              <a:t>1=</a:t>
            </a:r>
            <a:r>
              <a:rPr lang="ko-KR" altLang="en-US" sz="2200" dirty="0" smtClean="0"/>
              <a:t>상수</a:t>
            </a:r>
            <a:r>
              <a:rPr lang="en-US" altLang="ko-KR" sz="2200" dirty="0" smtClean="0"/>
              <a:t>, </a:t>
            </a:r>
            <a:r>
              <a:rPr lang="ko-KR" altLang="en-US" sz="2200" dirty="0"/>
              <a:t>문자열</a:t>
            </a:r>
            <a:r>
              <a:rPr lang="en-US" altLang="ko-KR" sz="2200" dirty="0" smtClean="0"/>
              <a:t>2=</a:t>
            </a:r>
            <a:r>
              <a:rPr lang="ko-KR" altLang="en-US" sz="2200" dirty="0" smtClean="0"/>
              <a:t>상수</a:t>
            </a:r>
            <a:r>
              <a:rPr lang="en-US" altLang="ko-KR" sz="2200" dirty="0" smtClean="0"/>
              <a:t> ..};</a:t>
            </a:r>
          </a:p>
          <a:p>
            <a:pPr lvl="2"/>
            <a:r>
              <a:rPr lang="en-US" altLang="ko-KR" sz="2200" dirty="0" err="1"/>
              <a:t>enum</a:t>
            </a:r>
            <a:r>
              <a:rPr lang="en-US" altLang="ko-KR" sz="2200" dirty="0"/>
              <a:t> </a:t>
            </a:r>
            <a:r>
              <a:rPr lang="ko-KR" altLang="en-US" sz="2200" dirty="0" err="1"/>
              <a:t>열거형</a:t>
            </a:r>
            <a:r>
              <a:rPr lang="ko-KR" altLang="en-US" sz="2200" dirty="0"/>
              <a:t> 명칭 </a:t>
            </a:r>
            <a:r>
              <a:rPr lang="en-US" altLang="ko-KR" sz="2200" dirty="0"/>
              <a:t>{</a:t>
            </a:r>
            <a:r>
              <a:rPr lang="ko-KR" altLang="en-US" sz="2200" dirty="0"/>
              <a:t>문자열</a:t>
            </a:r>
            <a:r>
              <a:rPr lang="en-US" altLang="ko-KR" sz="2200" dirty="0"/>
              <a:t>1=</a:t>
            </a:r>
            <a:r>
              <a:rPr lang="ko-KR" altLang="en-US" sz="2200" dirty="0"/>
              <a:t>상수</a:t>
            </a:r>
            <a:r>
              <a:rPr lang="en-US" altLang="ko-KR" sz="2200" dirty="0"/>
              <a:t>, </a:t>
            </a:r>
            <a:r>
              <a:rPr lang="ko-KR" altLang="en-US" sz="2200" dirty="0"/>
              <a:t>문자열</a:t>
            </a:r>
            <a:r>
              <a:rPr lang="en-US" altLang="ko-KR" sz="2200" dirty="0" smtClean="0"/>
              <a:t>2..};</a:t>
            </a:r>
          </a:p>
          <a:p>
            <a:pPr lvl="2"/>
            <a:endParaRPr lang="en-US" altLang="ko-KR" sz="2200" dirty="0"/>
          </a:p>
          <a:p>
            <a:r>
              <a:rPr lang="ko-KR" altLang="en-US" sz="2200" dirty="0" smtClean="0"/>
              <a:t>캐스팅을 사용하여 정수형 </a:t>
            </a:r>
            <a:r>
              <a:rPr lang="en-US" altLang="ko-KR" sz="2200" dirty="0" smtClean="0"/>
              <a:t>&lt;-&gt; </a:t>
            </a:r>
            <a:r>
              <a:rPr lang="ko-KR" altLang="en-US" sz="2200" dirty="0" err="1" smtClean="0"/>
              <a:t>열거형</a:t>
            </a:r>
            <a:r>
              <a:rPr lang="ko-KR" altLang="en-US" sz="2200" dirty="0" smtClean="0"/>
              <a:t> 변환 가능</a:t>
            </a:r>
            <a:endParaRPr lang="en-US" altLang="ko-KR" sz="2200" dirty="0" smtClean="0"/>
          </a:p>
          <a:p>
            <a:r>
              <a:rPr lang="ko-KR" altLang="en-US" sz="2200" dirty="0" smtClean="0"/>
              <a:t>증감연산자를 사용 다음 원소나 이전 원소로 이동 </a:t>
            </a:r>
            <a:endParaRPr lang="en-US" altLang="ko-KR" sz="2200" dirty="0" smtClean="0"/>
          </a:p>
          <a:p>
            <a:endParaRPr lang="en-US" altLang="ko-KR" sz="2200" dirty="0"/>
          </a:p>
          <a:p>
            <a:pPr lvl="2"/>
            <a:endParaRPr lang="en-US" altLang="ko-KR" sz="2200" dirty="0"/>
          </a:p>
          <a:p>
            <a:pPr lvl="2"/>
            <a:endParaRPr lang="en-US" altLang="ko-KR" sz="2200" dirty="0" smtClean="0"/>
          </a:p>
          <a:p>
            <a:pPr lvl="2"/>
            <a:endParaRPr lang="en-US" altLang="ko-KR" sz="2200" dirty="0" smtClean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열거형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6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 noGrp="1"/>
          </p:cNvSpPr>
          <p:nvPr>
            <p:ph idx="1"/>
          </p:nvPr>
        </p:nvSpPr>
        <p:spPr>
          <a:xfrm>
            <a:off x="251520" y="2492896"/>
            <a:ext cx="8032420" cy="3416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cap="none" dirty="0" smtClean="0"/>
              <a:t>exprogram_02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DEF2-0766-4273-BE84-8F5E5E71399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72599"/>
              </p:ext>
            </p:extLst>
          </p:nvPr>
        </p:nvGraphicFramePr>
        <p:xfrm>
          <a:off x="213725" y="1124744"/>
          <a:ext cx="876849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8499">
                  <a:extLst>
                    <a:ext uri="{9D8B030D-6E8A-4147-A177-3AD203B41FA5}">
                      <a16:colId xmlns:a16="http://schemas.microsoft.com/office/drawing/2014/main" val="1646376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2B91A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Suit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Clubs, Hearts, Diamonds, Spades }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열거형</a:t>
                      </a:r>
                      <a:r>
                        <a:rPr lang="en-US" altLang="ko-KR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멤버의 순서 값은 </a:t>
                      </a:r>
                      <a:r>
                        <a:rPr lang="en-US" altLang="ko-KR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시작</a:t>
                      </a:r>
                      <a:r>
                        <a:rPr lang="en-US" altLang="ko-KR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</a:t>
                      </a:r>
                      <a:r>
                        <a:rPr lang="ko-KR" altLang="en-US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씩 증가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순서 값을 원하면 </a:t>
                      </a:r>
                      <a:r>
                        <a:rPr lang="ko-KR" altLang="en-US" sz="180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열거형</a:t>
                      </a:r>
                      <a:r>
                        <a:rPr lang="ko-KR" altLang="en-US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정의할 때 지정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 </a:t>
                      </a:r>
                      <a:r>
                        <a:rPr lang="en-US" altLang="ko-KR" sz="180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</a:t>
                      </a:r>
                      <a:r>
                        <a:rPr lang="en-US" altLang="ko-KR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Suit {Clubs=3, Hearts, Diamonds, Spades}  </a:t>
                      </a:r>
                      <a:endParaRPr lang="en-US" altLang="ko-KR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Suit trumps =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Suit.Hearts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(</a:t>
                      </a:r>
                      <a:r>
                        <a:rPr lang="en-US" altLang="ko-KR" sz="1800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)trumps; </a:t>
                      </a:r>
                      <a:r>
                        <a:rPr lang="en-US" altLang="ko-KR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800" dirty="0" err="1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순서값으로</a:t>
                      </a:r>
                      <a:r>
                        <a:rPr lang="ko-KR" altLang="en-US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변환</a:t>
                      </a:r>
                      <a:r>
                        <a:rPr lang="en-US" altLang="ko-KR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cast </a:t>
                      </a:r>
                      <a:r>
                        <a:rPr lang="ko-KR" altLang="en-US" sz="1800" dirty="0" smtClean="0">
                          <a:solidFill>
                            <a:srgbClr val="008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endParaRPr lang="ko-KR" altLang="en-US" sz="18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"Cardinality of 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trumps + 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"="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18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"Cardinality of 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(++trumps) + </a:t>
                      </a:r>
                      <a:r>
                        <a:rPr lang="en-US" altLang="ko-KR" sz="1800" dirty="0" smtClean="0">
                          <a:solidFill>
                            <a:srgbClr val="A3151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"="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(i+1));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ko-KR" altLang="en-US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18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2400</TotalTime>
  <Words>4384</Words>
  <Application>Microsoft Office PowerPoint</Application>
  <PresentationFormat>화면 슬라이드 쇼(4:3)</PresentationFormat>
  <Paragraphs>807</Paragraphs>
  <Slides>43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HY얕은샘물M</vt:lpstr>
      <vt:lpstr>굴림</vt:lpstr>
      <vt:lpstr>나눔고딕 ExtraBold</vt:lpstr>
      <vt:lpstr>맑은 고딕</vt:lpstr>
      <vt:lpstr>한컴돋움</vt:lpstr>
      <vt:lpstr>Arial</vt:lpstr>
      <vt:lpstr>Times New Roman</vt:lpstr>
      <vt:lpstr>Tw Cen MT</vt:lpstr>
      <vt:lpstr>Wingdings</vt:lpstr>
      <vt:lpstr>Wingdings 3</vt:lpstr>
      <vt:lpstr>전체</vt:lpstr>
      <vt:lpstr>C# _기본개념</vt:lpstr>
      <vt:lpstr>프로그램 기본 구조</vt:lpstr>
      <vt:lpstr>명칭(identifier)&amp; 리터럴(literal)</vt:lpstr>
      <vt:lpstr>자료형</vt:lpstr>
      <vt:lpstr>자료형</vt:lpstr>
      <vt:lpstr>리터럴</vt:lpstr>
      <vt:lpstr>exprogram_01</vt:lpstr>
      <vt:lpstr>열거형</vt:lpstr>
      <vt:lpstr>exprogram_02</vt:lpstr>
      <vt:lpstr>암시적 자료형 var</vt:lpstr>
      <vt:lpstr>exprogram_03</vt:lpstr>
      <vt:lpstr>nullable 형</vt:lpstr>
      <vt:lpstr>exprogram_04</vt:lpstr>
      <vt:lpstr>참조형 – 문자열</vt:lpstr>
      <vt:lpstr>String Members</vt:lpstr>
      <vt:lpstr>String Members</vt:lpstr>
      <vt:lpstr>exprogram_05</vt:lpstr>
      <vt:lpstr>문자열 비교</vt:lpstr>
      <vt:lpstr>exprogram_06</vt:lpstr>
      <vt:lpstr>참조형 – 배열 </vt:lpstr>
      <vt:lpstr>참조형 – 배열 </vt:lpstr>
      <vt:lpstr>Checking Array Bounds</vt:lpstr>
      <vt:lpstr>exprogram_07</vt:lpstr>
      <vt:lpstr>exprogram_08</vt:lpstr>
      <vt:lpstr>exprogram_09</vt:lpstr>
      <vt:lpstr>Boxing &amp; Unboxing</vt:lpstr>
      <vt:lpstr>형 변환 </vt:lpstr>
      <vt:lpstr>형변환</vt:lpstr>
      <vt:lpstr>exprogram_10</vt:lpstr>
      <vt:lpstr>exprogram_11</vt:lpstr>
      <vt:lpstr>checked &amp; unchecked</vt:lpstr>
      <vt:lpstr>형 검사 : is &amp; as </vt:lpstr>
      <vt:lpstr>exprogram_12</vt:lpstr>
      <vt:lpstr>조건문 사용 예 : switch~case</vt:lpstr>
      <vt:lpstr>반복문 – foreach 문</vt:lpstr>
      <vt:lpstr>표준 입력 </vt:lpstr>
      <vt:lpstr>표준 입력 </vt:lpstr>
      <vt:lpstr>exprogram_13</vt:lpstr>
      <vt:lpstr>exprogram_14</vt:lpstr>
      <vt:lpstr>exprogram_15</vt:lpstr>
      <vt:lpstr>표준 출력 </vt:lpstr>
      <vt:lpstr>표준 출력</vt:lpstr>
      <vt:lpstr>exprogram_16</vt:lpstr>
    </vt:vector>
  </TitlesOfParts>
  <Company>pllab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1장 C#의 개요</dc:title>
  <dc:creator>동국대학교 프로그래밍 언어 연구실</dc:creator>
  <cp:lastModifiedBy>hallym</cp:lastModifiedBy>
  <cp:revision>242</cp:revision>
  <dcterms:created xsi:type="dcterms:W3CDTF">2005-08-05T04:54:18Z</dcterms:created>
  <dcterms:modified xsi:type="dcterms:W3CDTF">2019-03-15T03:05:04Z</dcterms:modified>
</cp:coreProperties>
</file>