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7" r:id="rId17"/>
    <p:sldId id="318" r:id="rId18"/>
    <p:sldId id="320" r:id="rId19"/>
    <p:sldId id="321" r:id="rId20"/>
    <p:sldId id="322" r:id="rId21"/>
    <p:sldId id="323" r:id="rId22"/>
    <p:sldId id="324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61" r:id="rId37"/>
    <p:sldId id="363" r:id="rId38"/>
    <p:sldId id="364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69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3866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6600"/>
    <a:srgbClr val="0000FF"/>
    <a:srgbClr val="3333CC"/>
    <a:srgbClr val="00CC00"/>
    <a:srgbClr val="4F81BD"/>
    <a:srgbClr val="006600"/>
    <a:srgbClr val="33CC33"/>
    <a:srgbClr val="66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howGuides="1">
      <p:cViewPr>
        <p:scale>
          <a:sx n="95" d="100"/>
          <a:sy n="95" d="100"/>
        </p:scale>
        <p:origin x="-1238" y="-19"/>
      </p:cViewPr>
      <p:guideLst>
        <p:guide orient="horz" pos="2069"/>
        <p:guide orient="horz" pos="1014"/>
        <p:guide orient="horz" pos="3866"/>
        <p:guide pos="2880"/>
        <p:guide pos="295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26" y="96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DC6B6600-6733-49AB-BFC2-EC3EF0DE358B}" type="datetime1">
              <a:rPr lang="ko-KR" altLang="en-US" smtClean="0"/>
              <a:t>2019-03-25</a:t>
            </a:fld>
            <a:endParaRPr lang="ko-KR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34A3FEF-DA45-4D91-AEA1-E0911D066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0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3CE8F44E-CB0F-4A81-B82A-FD92AC1A2250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/>
              <a:t>http://plac.dongguk.ac.kr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3A8431A-4B32-46E0-A473-1CB1EB6008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138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1D9D38-F7BF-4797-976B-FB0E4533130B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86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8137B1-AF1F-49BA-A982-10FA34A93C43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80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B08C8B-0CDE-46B4-B7B3-4F36BB72D476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6539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9FE6CA-FD11-4442-8663-5111ADF19B5B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0640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B48EA8-D132-43DF-9C1F-5596192843F2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2285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558E43-D4CF-427C-83ED-2CC66FA16A7F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3991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2F1A1A-516C-45D7-8E9F-4C14C3E20679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39963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C59DA9-E845-4ED3-B744-922E0972C79C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43704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87BFE09-88F0-440A-949E-DE9396D61C6C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3771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AF8D22-78A2-4866-B61A-832470148CA5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312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427B9B-3AC1-4BC8-A5A2-1095DD16028B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4658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AB105D-D95A-499F-8B41-7967F5FE590F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2314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DB08C9-D1DF-44C8-9566-B252F7AB1C89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2643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8B74536-1099-4624-B51D-5B0EC8931C8E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55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B93ECC-30A4-4EC0-B078-6FD19271FA1F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397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48B73A2-BD4C-443A-8CAD-4FB8C6B3C4A2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50E4-BD67-43CB-B52C-70FFA7ABF3AA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452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A59CD3-BB2A-4A04-AF33-EBE68903ED50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7895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7BD1A3-280B-4734-9F70-0C69032C0FFE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3513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357C45-4604-48E4-A8BA-2CD570D6F049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7993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272A772-5BE4-4D0B-94B1-F92E26E21D53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6047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8440D5D-8E50-4DC1-B870-FB65BD647B0D}" type="datetime1">
              <a:rPr lang="ko-KR" altLang="en-US" smtClean="0"/>
              <a:t>2019-03-25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715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134" y="63127"/>
            <a:ext cx="9034114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6134" y="63127"/>
            <a:ext cx="9046593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8792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C#_</a:t>
            </a:r>
            <a:r>
              <a:rPr lang="ko-KR" altLang="en-US" smtClean="0"/>
              <a:t>클래스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00192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97627"/>
            <a:ext cx="8784976" cy="5616624"/>
          </a:xfrm>
        </p:spPr>
        <p:txBody>
          <a:bodyPr/>
          <a:lstStyle>
            <a:lvl1pPr marL="180000">
              <a:buSzPct val="80000"/>
              <a:defRPr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443956" y="6461574"/>
            <a:ext cx="576064" cy="30845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5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0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290054" cy="70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98854"/>
            <a:ext cx="8784976" cy="56166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128016"/>
            <a:ext cx="0" cy="70869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 userDrawn="1"/>
        </p:nvSpPr>
        <p:spPr>
          <a:xfrm>
            <a:off x="8676456" y="6489588"/>
            <a:ext cx="360040" cy="288032"/>
          </a:xfrm>
          <a:prstGeom prst="cloudCallout">
            <a:avLst>
              <a:gd name="adj1" fmla="val 20352"/>
              <a:gd name="adj2" fmla="val 281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460432" y="6447258"/>
            <a:ext cx="576064" cy="30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C#_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8" r:id="rId6"/>
    <p:sldLayoutId id="2147483729" r:id="rId7"/>
    <p:sldLayoutId id="2147483730" r:id="rId8"/>
    <p:sldLayoutId id="2147483731" r:id="rId9"/>
  </p:sldLayoutIdLst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C# _</a:t>
            </a:r>
            <a:r>
              <a:rPr lang="ko-KR" altLang="en-US" b="1" dirty="0" smtClean="0"/>
              <a:t>클래스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5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 fontScale="90000"/>
          </a:bodyPr>
          <a:lstStyle/>
          <a:p>
            <a:r>
              <a:rPr lang="en-US" altLang="ko-KR" cap="none" dirty="0"/>
              <a:t>readonly / </a:t>
            </a:r>
            <a:r>
              <a:rPr lang="en-US" altLang="ko-KR" cap="none" dirty="0" err="1"/>
              <a:t>const</a:t>
            </a:r>
            <a:r>
              <a:rPr lang="en-US" altLang="ko-KR" cap="none" dirty="0"/>
              <a:t> </a:t>
            </a:r>
            <a:r>
              <a:rPr lang="ko-KR" altLang="en-US" cap="none" dirty="0" err="1"/>
              <a:t>수정자</a:t>
            </a:r>
            <a:r>
              <a:rPr lang="ko-KR" altLang="en-US" cap="none" dirty="0"/>
              <a:t> 사용 예</a:t>
            </a:r>
            <a:r>
              <a:rPr lang="en-US" altLang="ko-KR" cap="none" dirty="0"/>
              <a:t> </a:t>
            </a:r>
            <a:endParaRPr lang="ko-KR" altLang="en-US" cap="none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fld id="{F8EFFC35-72EC-4323-9553-18B3593706FC}" type="slidenum">
              <a:rPr lang="en-US" altLang="ko-KR" smtClean="0"/>
              <a:pPr/>
              <a:t>9</a:t>
            </a:fld>
            <a:r>
              <a:rPr lang="en-US" altLang="ko-KR" dirty="0" smtClean="0"/>
              <a:t>]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82009"/>
              </p:ext>
            </p:extLst>
          </p:nvPr>
        </p:nvGraphicFramePr>
        <p:xfrm>
          <a:off x="251520" y="1052736"/>
          <a:ext cx="8647322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7322">
                  <a:extLst>
                    <a:ext uri="{9D8B030D-6E8A-4147-A177-3AD203B41FA5}">
                      <a16:colId xmlns:a16="http://schemas.microsoft.com/office/drawing/2014/main" xmlns="" val="252479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System;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readonly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x;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 전용 필드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생성자에서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상수 값 결정                                         </a:t>
                      </a:r>
                      <a:endParaRPr kumimoji="1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= 10;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이름으로 </a:t>
                      </a:r>
                      <a:r>
                        <a:rPr kumimoji="1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참조되어야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endParaRPr kumimoji="1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Example(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= data;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 전용 필드는 </a:t>
                      </a:r>
                      <a:r>
                        <a:rPr kumimoji="1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생성자로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초기화할 수 있음</a:t>
                      </a:r>
                      <a:endParaRPr kumimoji="1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ReadonlyEx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(20);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생성시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readonly 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초기화</a:t>
                      </a:r>
                      <a:endParaRPr kumimoji="1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.WriteLine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={0}, Y 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={1}"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obj.x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.y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kumimoji="1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918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7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5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smtClean="0"/>
              <a:t>필드 사용 예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347291" y="1124744"/>
            <a:ext cx="8280920" cy="26629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70000"/>
              </a:lnSpc>
              <a:spcBef>
                <a:spcPct val="50000"/>
              </a:spcBef>
            </a:pPr>
            <a:endParaRPr kumimoji="0"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381000" y="228600"/>
            <a:ext cx="84312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562" tIns="46038" rIns="182562" bIns="46038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06266"/>
              </p:ext>
            </p:extLst>
          </p:nvPr>
        </p:nvGraphicFramePr>
        <p:xfrm>
          <a:off x="176352" y="941671"/>
          <a:ext cx="8840508" cy="55504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40508">
                  <a:extLst>
                    <a:ext uri="{9D8B030D-6E8A-4147-A177-3AD203B41FA5}">
                      <a16:colId xmlns:a16="http://schemas.microsoft.com/office/drawing/2014/main" xmlns="" val="2469254684"/>
                    </a:ext>
                  </a:extLst>
                </a:gridCol>
              </a:tblGrid>
              <a:tr h="5542228">
                <a:tc>
                  <a:txBody>
                    <a:bodyPr/>
                    <a:lstStyle/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Field {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public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= 52;     </a:t>
                      </a:r>
                      <a:r>
                        <a:rPr kumimoji="0"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</a:t>
                      </a:r>
                      <a:r>
                        <a:rPr kumimoji="0"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static 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, </a:t>
                      </a:r>
                      <a:r>
                        <a:rPr kumimoji="0"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함께 사용하면 오류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public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 = I * 100;		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public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 = 100;             </a:t>
                      </a:r>
                      <a:r>
                        <a:rPr kumimoji="0"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객체</a:t>
                      </a:r>
                      <a:r>
                        <a:rPr kumimoji="0"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인스턴스</a:t>
                      </a:r>
                      <a:r>
                        <a:rPr kumimoji="0"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 변수               </a:t>
                      </a:r>
                    </a:p>
                    <a:p>
                      <a:pPr marL="0" algn="l" defTabSz="914400" rtl="0"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public static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 = 500; </a:t>
                      </a:r>
                      <a:r>
                        <a:rPr kumimoji="0"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클래스</a:t>
                      </a:r>
                      <a:r>
                        <a:rPr kumimoji="0"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정적</a:t>
                      </a:r>
                      <a:r>
                        <a:rPr kumimoji="0"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변수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FieldsEx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public static void Main() {</a:t>
                      </a:r>
                    </a:p>
                    <a:p>
                      <a:pPr marL="0" algn="l" defTabSz="914400" rtl="0"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Field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Field();  </a:t>
                      </a:r>
                      <a:r>
                        <a:rPr kumimoji="0"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객체 생성</a:t>
                      </a:r>
                      <a:endParaRPr kumimoji="0" lang="en-US" altLang="ko-KR" sz="1800" b="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decimal PI = 3.141592653589M; </a:t>
                      </a:r>
                      <a:endParaRPr kumimoji="0" lang="ko-KR" altLang="en-US" sz="1800" b="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멤버로서의 일반 상수: {0}",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Field.I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멤버로서의 계산된 상수: {0}",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Field.J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</a:t>
                      </a:r>
                      <a:r>
                        <a:rPr kumimoji="0" lang="ko-KR" altLang="en-US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변수로서의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상수: {0}",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PI);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인스턴스 멤버 변수 : {0}",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obj.k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멤버 변수 : {0}",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Field.m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}</a:t>
                      </a:r>
                    </a:p>
                    <a:p>
                      <a:pPr eaLnBrk="0" latinLnBrk="0" hangingPunct="0">
                        <a:lnSpc>
                          <a:spcPct val="70000"/>
                        </a:lnSpc>
                        <a:spcBef>
                          <a:spcPct val="5000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209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0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270717"/>
              </p:ext>
            </p:extLst>
          </p:nvPr>
        </p:nvGraphicFramePr>
        <p:xfrm>
          <a:off x="251520" y="990938"/>
          <a:ext cx="8273397" cy="56248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73397">
                  <a:extLst>
                    <a:ext uri="{9D8B030D-6E8A-4147-A177-3AD203B41FA5}">
                      <a16:colId xmlns:a16="http://schemas.microsoft.com/office/drawing/2014/main" xmlns="" val="2814986153"/>
                    </a:ext>
                  </a:extLst>
                </a:gridCol>
              </a:tblGrid>
              <a:tr h="5624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Fraction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클래스 정의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internal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numerator;     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동일한 네임스페이스에서는 접근 가능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denominator;            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동일한 클래스에서만 접근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svalue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      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클래스 이름으로만 접근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Fraction(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denom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value) {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생성자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numerator =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denominator =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denom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svalue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value;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FractionTest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Main(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args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Fraction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f =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Fraction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 2,30);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객체 선언과 생성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"numerator : 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f.numerator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svalue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Fraction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.svalue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아래 문장은 오류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denominator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필드는 동일클래스에서만 접근 가능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("denominator : " +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f.denominator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7116323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 사용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11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1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행위를 기술하는 방법</a:t>
            </a:r>
          </a:p>
          <a:p>
            <a:pPr lvl="1"/>
            <a:r>
              <a:rPr lang="ko-KR" altLang="en-US" dirty="0" smtClean="0"/>
              <a:t>객체의 상태를 검색하고 변경하는 작업</a:t>
            </a:r>
          </a:p>
          <a:p>
            <a:pPr lvl="1"/>
            <a:r>
              <a:rPr lang="ko-KR" altLang="en-US" dirty="0" smtClean="0"/>
              <a:t>특정한 행동을 처리하는 프로그램 코드를 포함하고 있는 함수의 형태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2"/>
            <a:endParaRPr lang="ko-KR" altLang="en-US" dirty="0" smtClean="0"/>
          </a:p>
          <a:p>
            <a:pPr marL="128016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선언 예</a:t>
            </a:r>
            <a:endParaRPr lang="ko-KR" alt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12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05484"/>
              </p:ext>
            </p:extLst>
          </p:nvPr>
        </p:nvGraphicFramePr>
        <p:xfrm>
          <a:off x="503548" y="2564904"/>
          <a:ext cx="8136904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[method-modifiers] 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returnType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MethodName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parameterList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</a:t>
                      </a:r>
                    </a:p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// method body</a:t>
                      </a:r>
                    </a:p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}</a:t>
                      </a:r>
                      <a:endParaRPr lang="en-US" altLang="ko-KR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37413"/>
              </p:ext>
            </p:extLst>
          </p:nvPr>
        </p:nvGraphicFramePr>
        <p:xfrm>
          <a:off x="755576" y="4541334"/>
          <a:ext cx="4929222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29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MethodExample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SimpleMethod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//...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public void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EmptyMethod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{ }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48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수정자</a:t>
            </a:r>
            <a:r>
              <a:rPr lang="en-US" altLang="ko-KR" dirty="0" smtClean="0"/>
              <a:t>: public, protected, internal, private</a:t>
            </a:r>
          </a:p>
          <a:p>
            <a:r>
              <a:rPr lang="en-US" altLang="ko-KR" dirty="0" smtClean="0"/>
              <a:t>static</a:t>
            </a:r>
          </a:p>
          <a:p>
            <a:pPr lvl="1"/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전역 함수와 같은 역할</a:t>
            </a:r>
          </a:p>
          <a:p>
            <a:pPr lvl="1"/>
            <a:r>
              <a:rPr lang="ko-KR" altLang="en-US" dirty="0" smtClean="0"/>
              <a:t>정적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해당 클래스의 정적 필드 또는 정적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참조 가능</a:t>
            </a:r>
          </a:p>
          <a:p>
            <a:pPr lvl="1"/>
            <a:r>
              <a:rPr lang="ko-KR" altLang="en-US" dirty="0" smtClean="0"/>
              <a:t>클래스 이름으로만 참조</a:t>
            </a:r>
          </a:p>
          <a:p>
            <a:r>
              <a:rPr lang="en-US" altLang="ko-KR" dirty="0" smtClean="0"/>
              <a:t>abstract / extern</a:t>
            </a:r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몸체 대신에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이 나옴</a:t>
            </a:r>
          </a:p>
          <a:p>
            <a:pPr lvl="1"/>
            <a:r>
              <a:rPr lang="en-US" altLang="ko-KR" dirty="0" smtClean="0"/>
              <a:t>abstract –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하위 클래스에 정의</a:t>
            </a:r>
          </a:p>
          <a:p>
            <a:pPr lvl="1"/>
            <a:r>
              <a:rPr lang="en-US" altLang="ko-KR" dirty="0" smtClean="0"/>
              <a:t>extern –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외부에 정의</a:t>
            </a:r>
          </a:p>
          <a:p>
            <a:r>
              <a:rPr lang="en-US" altLang="ko-KR" dirty="0" smtClean="0"/>
              <a:t>new, virtual, override, sealed</a:t>
            </a:r>
            <a:endParaRPr lang="ko-KR" altLang="en-US" dirty="0">
              <a:solidFill>
                <a:srgbClr val="3333CC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수정자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13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16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/>
              <a:t>Call  by value</a:t>
            </a:r>
          </a:p>
          <a:p>
            <a:pPr lvl="1" eaLnBrk="1" hangingPunct="1"/>
            <a:r>
              <a:rPr lang="ko-KR" altLang="en-US" sz="2000" dirty="0" smtClean="0"/>
              <a:t>값에 의한 전달 방식 </a:t>
            </a:r>
          </a:p>
          <a:p>
            <a:pPr lvl="1" eaLnBrk="1" hangingPunct="1"/>
            <a:r>
              <a:rPr lang="en-US" altLang="ko-KR" sz="2000" b="1" dirty="0" smtClean="0">
                <a:solidFill>
                  <a:srgbClr val="7030A0"/>
                </a:solidFill>
              </a:rPr>
              <a:t>Method(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x,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y) </a:t>
            </a:r>
          </a:p>
          <a:p>
            <a:pPr eaLnBrk="1" hangingPunct="1"/>
            <a:r>
              <a:rPr lang="en-US" altLang="ko-KR" sz="2000" dirty="0" smtClean="0"/>
              <a:t>Call by reference</a:t>
            </a:r>
          </a:p>
          <a:p>
            <a:pPr lvl="1" eaLnBrk="1" hangingPunct="1"/>
            <a:r>
              <a:rPr lang="ko-KR" altLang="en-US" sz="2000" dirty="0" smtClean="0"/>
              <a:t>참조에 의한 전달방식 </a:t>
            </a:r>
            <a:endParaRPr lang="en-US" altLang="ko-KR" sz="2000" dirty="0" smtClean="0"/>
          </a:p>
          <a:p>
            <a:pPr lvl="1" eaLnBrk="1" hangingPunct="1"/>
            <a:r>
              <a:rPr lang="en-US" altLang="ko-KR" sz="2000" dirty="0" smtClean="0"/>
              <a:t>ref </a:t>
            </a:r>
            <a:r>
              <a:rPr lang="ko-KR" altLang="en-US" sz="2000" dirty="0" smtClean="0"/>
              <a:t>키워드 사용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정의 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호출 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b="1" dirty="0">
                <a:solidFill>
                  <a:srgbClr val="7030A0"/>
                </a:solidFill>
              </a:rPr>
              <a:t>호출 전에  매개변수 초기화 </a:t>
            </a:r>
          </a:p>
          <a:p>
            <a:pPr lvl="1" eaLnBrk="1" hangingPunct="1"/>
            <a:r>
              <a:rPr lang="ko-KR" altLang="en-US" sz="2000" dirty="0" smtClean="0"/>
              <a:t>메모리가 할당된 참조 형 데이터를 매개변수로 사용</a:t>
            </a:r>
          </a:p>
          <a:p>
            <a:pPr lvl="1"/>
            <a:r>
              <a:rPr lang="en-US" altLang="ko-KR" sz="2000" b="1" dirty="0">
                <a:solidFill>
                  <a:srgbClr val="7030A0"/>
                </a:solidFill>
              </a:rPr>
              <a:t>Method(ref </a:t>
            </a:r>
            <a:r>
              <a:rPr lang="en-US" altLang="ko-KR" sz="2000" b="1" dirty="0" err="1">
                <a:solidFill>
                  <a:srgbClr val="7030A0"/>
                </a:solidFill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</a:rPr>
              <a:t> x, ref </a:t>
            </a:r>
            <a:r>
              <a:rPr lang="en-US" altLang="ko-KR" sz="2000" b="1" dirty="0" err="1">
                <a:solidFill>
                  <a:srgbClr val="7030A0"/>
                </a:solidFill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</a:rPr>
              <a:t> y), </a:t>
            </a:r>
            <a:r>
              <a:rPr lang="en-US" altLang="ko-KR" sz="2000" b="1" dirty="0" err="1">
                <a:solidFill>
                  <a:srgbClr val="7030A0"/>
                </a:solidFill>
              </a:rPr>
              <a:t>Mehod</a:t>
            </a:r>
            <a:r>
              <a:rPr lang="en-US" altLang="ko-KR" sz="2000" b="1" dirty="0">
                <a:solidFill>
                  <a:srgbClr val="7030A0"/>
                </a:solidFill>
              </a:rPr>
              <a:t> (object a)</a:t>
            </a:r>
          </a:p>
          <a:p>
            <a:pPr eaLnBrk="1" hangingPunct="1"/>
            <a:r>
              <a:rPr lang="en-US" altLang="ko-KR" sz="2000" dirty="0" smtClean="0"/>
              <a:t>Call by output</a:t>
            </a:r>
          </a:p>
          <a:p>
            <a:pPr lvl="1" eaLnBrk="1" hangingPunct="1"/>
            <a:r>
              <a:rPr lang="ko-KR" altLang="en-US" sz="2000" dirty="0" smtClean="0"/>
              <a:t>출력에 의한 전달방식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값을 반환 받을 때만 사용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매개변수 메모리가 할당되지 않아도 </a:t>
            </a:r>
            <a:r>
              <a:rPr lang="ko-KR" altLang="en-US" sz="2000" dirty="0" err="1" smtClean="0"/>
              <a:t>메소드에서</a:t>
            </a:r>
            <a:r>
              <a:rPr lang="ko-KR" altLang="en-US" sz="2000" dirty="0" smtClean="0"/>
              <a:t> 메모리 할당하여 반환</a:t>
            </a:r>
          </a:p>
          <a:p>
            <a:pPr lvl="1" eaLnBrk="1" hangingPunct="1"/>
            <a:r>
              <a:rPr lang="en-US" altLang="ko-KR" sz="2000" dirty="0" smtClean="0"/>
              <a:t>out </a:t>
            </a:r>
            <a:r>
              <a:rPr lang="ko-KR" altLang="en-US" sz="2000" dirty="0" smtClean="0"/>
              <a:t>키워드 사용</a:t>
            </a:r>
          </a:p>
          <a:p>
            <a:pPr lvl="1"/>
            <a:r>
              <a:rPr lang="ko-KR" altLang="en-US" sz="2000" dirty="0" smtClean="0"/>
              <a:t> </a:t>
            </a:r>
            <a:r>
              <a:rPr lang="en-US" altLang="ko-KR" sz="2000" b="1" dirty="0">
                <a:solidFill>
                  <a:srgbClr val="7030A0"/>
                </a:solidFill>
              </a:rPr>
              <a:t>Method(out </a:t>
            </a:r>
            <a:r>
              <a:rPr lang="en-US" altLang="ko-KR" sz="2000" b="1" dirty="0" err="1">
                <a:solidFill>
                  <a:srgbClr val="7030A0"/>
                </a:solidFill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</a:rPr>
              <a:t> x, out </a:t>
            </a:r>
            <a:r>
              <a:rPr lang="en-US" altLang="ko-KR" sz="2000" b="1" dirty="0" err="1">
                <a:solidFill>
                  <a:srgbClr val="7030A0"/>
                </a:solidFill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</a:rPr>
              <a:t> y)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smtClean="0"/>
              <a:t>매개 변수 전달</a:t>
            </a:r>
            <a:r>
              <a:rPr lang="en-US" altLang="ko-KR" b="1" dirty="0" smtClean="0"/>
              <a:t>[1/3]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35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매개변수 전달 </a:t>
            </a:r>
            <a:r>
              <a:rPr lang="en-US" altLang="ko-KR" dirty="0" smtClean="0"/>
              <a:t>[2/3]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15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10262"/>
              </p:ext>
            </p:extLst>
          </p:nvPr>
        </p:nvGraphicFramePr>
        <p:xfrm>
          <a:off x="467544" y="980728"/>
          <a:ext cx="8064896" cy="53285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5618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using System;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class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CallByReferenceApp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static void </a:t>
                      </a:r>
                      <a:r>
                        <a:rPr lang="en-US" sz="2000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Swap(ref </a:t>
                      </a:r>
                      <a:r>
                        <a:rPr lang="en-US" sz="2000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x, ref </a:t>
                      </a:r>
                      <a:r>
                        <a:rPr lang="en-US" sz="2000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y)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temp;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temp = x; x = y; y = temp;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  Swap: x = {0}, y = {1}", x, y);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}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public static void Main() {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  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= 1, y = 2;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("Before: x = {0}, y = {1}", x, y);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2000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Swap(ref x, ref y);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 After: x = {0}, y = {1}", x, y);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} </a:t>
                      </a:r>
                    </a:p>
                    <a:p>
                      <a:r>
                        <a:rPr lang="en-US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} 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2411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s-E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Before: x = 1, y = 2 </a:t>
                      </a:r>
                    </a:p>
                    <a:p>
                      <a:r>
                        <a:rPr lang="es-E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   Swap: x = 2, y = 1 </a:t>
                      </a:r>
                    </a:p>
                    <a:p>
                      <a:r>
                        <a:rPr lang="es-E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  After: x = 2, y = 1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매개변수 전달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16</a:t>
            </a:fld>
            <a:r>
              <a:rPr lang="en-US" altLang="ko-KR" dirty="0" smtClean="0"/>
              <a:t>]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52719"/>
              </p:ext>
            </p:extLst>
          </p:nvPr>
        </p:nvGraphicFramePr>
        <p:xfrm>
          <a:off x="539552" y="883734"/>
          <a:ext cx="7328113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28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//out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사용한 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Pass by reference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System; 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ArrayPass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static public void </a:t>
                      </a:r>
                      <a:r>
                        <a:rPr lang="en-US" altLang="ko-KR" sz="18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FillArray</a:t>
                      </a: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(out </a:t>
                      </a:r>
                      <a:r>
                        <a:rPr lang="en-US" altLang="ko-KR" sz="18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</a:t>
                      </a: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[5] {1, 2, 3, 4, 5};  </a:t>
                      </a:r>
                      <a:r>
                        <a:rPr lang="en-US" altLang="ko-KR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Initialize the array: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}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static public void Main()  {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myArray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   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초기화 필요 없음</a:t>
                      </a:r>
                      <a:endParaRPr lang="en-US" altLang="ko-KR" sz="1800" b="1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FillArray</a:t>
                      </a: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(out </a:t>
                      </a:r>
                      <a:r>
                        <a:rPr lang="en-US" altLang="ko-KR" sz="18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myArray</a:t>
                      </a: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("Array elements are:");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for (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=0;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myArray.Length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++)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myArray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]);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}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Array elements are: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s-E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3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배열</a:t>
            </a:r>
            <a:r>
              <a:rPr lang="en-US" altLang="ko-KR" dirty="0" smtClean="0"/>
              <a:t>(parameter array)</a:t>
            </a:r>
          </a:p>
          <a:p>
            <a:pPr lvl="1"/>
            <a:r>
              <a:rPr lang="ko-KR" altLang="en-US" dirty="0" smtClean="0"/>
              <a:t>실 매개변수의 개수가 상황에 따라 가변적인 경우</a:t>
            </a:r>
          </a:p>
          <a:p>
            <a:pPr lvl="2"/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정의할 때 형식 매개변수를 결정할 수 없음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r>
              <a:rPr lang="ko-KR" altLang="en-US" dirty="0" smtClean="0"/>
              <a:t>매개변수 배열 정의 예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호출 예</a:t>
            </a:r>
          </a:p>
          <a:p>
            <a:pPr lvl="1"/>
            <a:endParaRPr lang="en-US" altLang="ko-KR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smtClean="0"/>
              <a:t>매개변수 배열</a:t>
            </a:r>
            <a:endParaRPr lang="ko-KR" altLang="en-US" b="1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67815"/>
              </p:ext>
            </p:extLst>
          </p:nvPr>
        </p:nvGraphicFramePr>
        <p:xfrm>
          <a:off x="899592" y="3140968"/>
          <a:ext cx="7101432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01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void ParameterArray1(</a:t>
                      </a:r>
                      <a:r>
                        <a:rPr lang="en-US" altLang="ko-KR" sz="2000" b="1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params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  { /* ... */ } </a:t>
                      </a:r>
                    </a:p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void ParameterArray2(</a:t>
                      </a:r>
                      <a:r>
                        <a:rPr lang="en-US" altLang="ko-KR" sz="2000" b="1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params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object[] 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 /* ... */ } </a:t>
                      </a:r>
                      <a:endParaRPr lang="en-US" altLang="ko-KR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96239"/>
              </p:ext>
            </p:extLst>
          </p:nvPr>
        </p:nvGraphicFramePr>
        <p:xfrm>
          <a:off x="899592" y="4576606"/>
          <a:ext cx="5572164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2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03046"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ParameterArray1(); </a:t>
                      </a:r>
                    </a:p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ParameterArray1(1); </a:t>
                      </a:r>
                    </a:p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ParameterArray1(1, 2, 3); </a:t>
                      </a:r>
                    </a:p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ParameterArray1(new 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[] {1, 2, 3, 4});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smtClean="0"/>
              <a:t>매개변수 배열 사용 예</a:t>
            </a:r>
            <a:endParaRPr lang="ko-KR" altLang="en-US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58846"/>
              </p:ext>
            </p:extLst>
          </p:nvPr>
        </p:nvGraphicFramePr>
        <p:xfrm>
          <a:off x="539552" y="1052736"/>
          <a:ext cx="7128792" cy="49998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4376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using System;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class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ParameterArrayApp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static void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ParameterArray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1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params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object[]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for (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0;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obj.Length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++)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    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]);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public static void Main()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ParameterArray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(123, "Hello", true, 'A');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} 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207">
                <a:tc>
                  <a:txBody>
                    <a:bodyPr/>
                    <a:lstStyle/>
                    <a:p>
                      <a:r>
                        <a:rPr lang="ko-KR" alt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s-E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 </a:t>
                      </a:r>
                    </a:p>
                    <a:p>
                      <a:r>
                        <a:rPr lang="es-E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        Hello </a:t>
                      </a:r>
                    </a:p>
                    <a:p>
                      <a:r>
                        <a:rPr lang="es-E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        True </a:t>
                      </a:r>
                    </a:p>
                    <a:p>
                      <a:r>
                        <a:rPr lang="es-E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      A  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897627"/>
            <a:ext cx="9073008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C# </a:t>
            </a:r>
            <a:r>
              <a:rPr lang="ko-KR" altLang="en-US" dirty="0" smtClean="0"/>
              <a:t>프로그램의 기본 단위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재사용성</a:t>
            </a:r>
            <a:r>
              <a:rPr lang="en-US" altLang="ko-KR" dirty="0" smtClean="0"/>
              <a:t>(reusability), </a:t>
            </a:r>
            <a:r>
              <a:rPr lang="ko-KR" altLang="en-US" dirty="0" err="1" smtClean="0"/>
              <a:t>이식성</a:t>
            </a:r>
            <a:r>
              <a:rPr lang="en-US" altLang="ko-KR" dirty="0" smtClean="0"/>
              <a:t>(portability), </a:t>
            </a:r>
            <a:r>
              <a:rPr lang="ko-KR" altLang="en-US" dirty="0" smtClean="0"/>
              <a:t>유연성</a:t>
            </a:r>
            <a:r>
              <a:rPr lang="en-US" altLang="ko-KR" dirty="0" smtClean="0"/>
              <a:t>(flexibility)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객체를 정의하는 템플릿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객체의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행위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정의하는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자료 추상화</a:t>
            </a:r>
            <a:r>
              <a:rPr lang="en-US" altLang="ko-KR" dirty="0" smtClean="0"/>
              <a:t>(data abstraction)</a:t>
            </a:r>
            <a:r>
              <a:rPr lang="ko-KR" altLang="en-US" dirty="0" smtClean="0"/>
              <a:t>의 방법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변수와 같은 역할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객체를 정의하기 위해서는 해당하는 클래스를 정의</a:t>
            </a:r>
            <a:endParaRPr lang="ko-KR" alt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108000" anchor="ctr" anchorCtr="0"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[1/5]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900" dirty="0" smtClean="0"/>
              <a:t>[</a:t>
            </a:r>
            <a:fld id="{9C1A17D3-B15E-4AAF-AD80-773FE3ECC6FC}" type="slidenum">
              <a:rPr lang="ko-KR" altLang="en-US" sz="900" smtClean="0"/>
              <a:pPr>
                <a:defRPr/>
              </a:pPr>
              <a:t>1</a:t>
            </a:fld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96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C# </a:t>
            </a:r>
            <a:r>
              <a:rPr lang="ko-KR" altLang="en-US" dirty="0" smtClean="0"/>
              <a:t>응용 프로그램의 시작점</a:t>
            </a:r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기본 형태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endParaRPr lang="ko-KR" alt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ko-KR" alt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매개변수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명령어 라인으로부터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전달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명령어 라인으로부터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전달 방법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args</a:t>
            </a:r>
            <a:r>
              <a:rPr lang="en-US" altLang="ko-KR" dirty="0" smtClean="0"/>
              <a:t>[0] =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1,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[1] =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2,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[n-1] =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n</a:t>
            </a:r>
            <a:endParaRPr lang="en-US" altLang="ko-KR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en-US" altLang="ko-KR" cap="none" dirty="0"/>
              <a:t>Main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[1/2]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19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18588"/>
              </p:ext>
            </p:extLst>
          </p:nvPr>
        </p:nvGraphicFramePr>
        <p:xfrm>
          <a:off x="789041" y="1916832"/>
          <a:ext cx="5572164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2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public static void Main(string[] 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</a:t>
                      </a:r>
                    </a:p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// ...</a:t>
                      </a:r>
                    </a:p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}</a:t>
                      </a:r>
                      <a:endParaRPr lang="en-US" altLang="ko-KR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86945"/>
              </p:ext>
            </p:extLst>
          </p:nvPr>
        </p:nvGraphicFramePr>
        <p:xfrm>
          <a:off x="755576" y="4322221"/>
          <a:ext cx="557216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2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c:\&gt;</a:t>
                      </a: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파일명  인수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 </a:t>
                      </a: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2  ... </a:t>
                      </a: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altLang="ko-KR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en-US" altLang="ko-KR" cap="none" dirty="0"/>
              <a:t>Main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[2/2]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20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48696"/>
              </p:ext>
            </p:extLst>
          </p:nvPr>
        </p:nvGraphicFramePr>
        <p:xfrm>
          <a:off x="179512" y="1124744"/>
          <a:ext cx="8640960" cy="37810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System; </a:t>
                      </a:r>
                    </a:p>
                    <a:p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class 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CommandLineArgsApp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public static void Main(string[] 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 </a:t>
                      </a:r>
                    </a:p>
                    <a:p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for (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0; 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args.Length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++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     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("Argument[{0}] = {1}", 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2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]); </a:t>
                      </a:r>
                    </a:p>
                    <a:p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} </a:t>
                      </a:r>
                    </a:p>
                    <a:p>
                      <a:r>
                        <a:rPr lang="en-US" sz="2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}  </a:t>
                      </a:r>
                      <a:endParaRPr lang="en-US" sz="2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방법 </a:t>
                      </a:r>
                      <a:r>
                        <a:rPr lang="en-US" altLang="ko-KR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C:\&gt; </a:t>
                      </a:r>
                      <a:r>
                        <a:rPr lang="en-US" altLang="ko-KR" sz="12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CommandLineArgsApp</a:t>
                      </a:r>
                      <a:r>
                        <a:rPr lang="en-US" altLang="ko-KR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 Medusa 5.26 </a:t>
                      </a:r>
                    </a:p>
                    <a:p>
                      <a:r>
                        <a:rPr lang="ko-KR" alt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s-E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Argument[0] = 12 </a:t>
                      </a:r>
                    </a:p>
                    <a:p>
                      <a:r>
                        <a:rPr lang="es-E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Argument[1] = Medusa </a:t>
                      </a:r>
                    </a:p>
                    <a:p>
                      <a:r>
                        <a:rPr lang="es-E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Argument[2] = 5.26 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0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중복</a:t>
            </a:r>
            <a:r>
              <a:rPr lang="en-US" altLang="ko-KR" dirty="0" smtClean="0"/>
              <a:t>(method overloading)</a:t>
            </a:r>
          </a:p>
          <a:p>
            <a:pPr lvl="1"/>
            <a:r>
              <a:rPr lang="ko-KR" altLang="en-US" dirty="0" err="1" smtClean="0"/>
              <a:t>메소드의</a:t>
            </a:r>
            <a:r>
              <a:rPr lang="ko-KR" altLang="en-US" dirty="0" smtClean="0"/>
              <a:t> 이름은 같은데 매개변수의 개수와 형이 다른 경우</a:t>
            </a:r>
          </a:p>
          <a:p>
            <a:pPr lvl="1"/>
            <a:r>
              <a:rPr lang="ko-KR" altLang="en-US" dirty="0" err="1" smtClean="0"/>
              <a:t>호출시</a:t>
            </a:r>
            <a:r>
              <a:rPr lang="ko-KR" altLang="en-US" dirty="0" smtClean="0"/>
              <a:t> 컴파일러에 의해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</a:t>
            </a:r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중복 예</a:t>
            </a:r>
            <a:endParaRPr lang="ko-KR" altLang="en-US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중복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21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28055"/>
              </p:ext>
            </p:extLst>
          </p:nvPr>
        </p:nvGraphicFramePr>
        <p:xfrm>
          <a:off x="539552" y="836712"/>
          <a:ext cx="7128792" cy="5974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using System;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class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MethodOverloadingApp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void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is called.");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void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is called.");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void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j) {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int,int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is called.");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void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(double d) {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(double) is called.");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public static void Main() {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MethodOverloadingApp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MethodOverloadingApp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          	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(526);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(54, 526);       	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obj.SomeThing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(5.26);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  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sz="1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is called.</a:t>
                      </a:r>
                    </a:p>
                    <a:p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sz="1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is called.</a:t>
                      </a:r>
                    </a:p>
                    <a:p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sz="1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int,int</a:t>
                      </a:r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is called.</a:t>
                      </a:r>
                    </a:p>
                    <a:p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sz="1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</a:t>
                      </a:r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(double) is called.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</a:t>
            </a:r>
          </a:p>
          <a:p>
            <a:pPr lvl="1"/>
            <a:r>
              <a:rPr lang="ko-KR" altLang="en-US" dirty="0" smtClean="0"/>
              <a:t>객체가 생성될 때 자동으로 호출되는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클래스 이름과 동일하며 반환형을 갖지 않음</a:t>
            </a:r>
          </a:p>
          <a:p>
            <a:pPr lvl="1"/>
            <a:r>
              <a:rPr lang="ko-KR" altLang="en-US" dirty="0" smtClean="0"/>
              <a:t>주로 객체를 초기화하는 작업에 사용</a:t>
            </a:r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중복 가능 </a:t>
            </a:r>
            <a:endParaRPr lang="en-US" altLang="ko-KR" dirty="0" smtClean="0">
              <a:solidFill>
                <a:srgbClr val="3333CC"/>
              </a:solidFill>
            </a:endParaRPr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22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19949"/>
              </p:ext>
            </p:extLst>
          </p:nvPr>
        </p:nvGraphicFramePr>
        <p:xfrm>
          <a:off x="916838" y="3068960"/>
          <a:ext cx="6552728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Fraction {</a:t>
                      </a:r>
                    </a:p>
                    <a:p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// ....</a:t>
                      </a:r>
                    </a:p>
                    <a:p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public Fraction(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a, 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b) {      </a:t>
                      </a:r>
                      <a:r>
                        <a:rPr lang="en-US" altLang="ko-KR" sz="20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20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endParaRPr lang="ko-KR" altLang="en-US" sz="20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numerator = a;</a:t>
                      </a:r>
                    </a:p>
                    <a:p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denominator = b;</a:t>
                      </a:r>
                    </a:p>
                    <a:p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</a:t>
                      </a:r>
                    </a:p>
                    <a:p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...</a:t>
                      </a:r>
                    </a:p>
                    <a:p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Fraction f = new Fraction(1, 2);</a:t>
                      </a:r>
                      <a:endParaRPr lang="en-US" altLang="ko-KR" sz="2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6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사용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B235582-1E01-459C-88E5-5B51061CCE4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7145560" y="4937777"/>
            <a:ext cx="1133475" cy="1155700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400">
                <a:latin typeface="Arial" charset="0"/>
              </a:rPr>
              <a:t>A = 100</a:t>
            </a:r>
          </a:p>
          <a:p>
            <a:pPr eaLnBrk="0" latinLnBrk="0" hangingPunct="0"/>
            <a:r>
              <a:rPr kumimoji="0" lang="en-US" altLang="ko-KR" sz="1400">
                <a:latin typeface="Arial" charset="0"/>
              </a:rPr>
              <a:t>A</a:t>
            </a:r>
          </a:p>
          <a:p>
            <a:pPr eaLnBrk="0" latinLnBrk="0" hangingPunct="0"/>
            <a:r>
              <a:rPr kumimoji="0" lang="en-US" altLang="ko-KR" sz="1400">
                <a:latin typeface="Arial" charset="0"/>
              </a:rPr>
              <a:t>B</a:t>
            </a:r>
          </a:p>
          <a:p>
            <a:pPr eaLnBrk="0" latinLnBrk="0" hangingPunct="0"/>
            <a:r>
              <a:rPr kumimoji="0" lang="en-US" altLang="ko-KR" sz="1400">
                <a:latin typeface="Arial" charset="0"/>
              </a:rPr>
              <a:t>A = 42</a:t>
            </a:r>
          </a:p>
          <a:p>
            <a:pPr eaLnBrk="0" latinLnBrk="0" hangingPunct="0"/>
            <a:r>
              <a:rPr kumimoji="0" lang="en-US" altLang="ko-KR" sz="1400">
                <a:latin typeface="Arial" charset="0"/>
              </a:rPr>
              <a:t>B = 42</a:t>
            </a:r>
            <a:endParaRPr kumimoji="0" lang="ko-KR" altLang="en-US" sz="1400">
              <a:latin typeface="Arial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49229"/>
              </p:ext>
            </p:extLst>
          </p:nvPr>
        </p:nvGraphicFramePr>
        <p:xfrm>
          <a:off x="248045" y="890054"/>
          <a:ext cx="8628267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28267">
                  <a:extLst>
                    <a:ext uri="{9D8B030D-6E8A-4147-A177-3AD203B41FA5}">
                      <a16:colId xmlns:a16="http://schemas.microsoft.com/office/drawing/2014/main" xmlns="" val="319873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System;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A{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value;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A() </a:t>
                      </a:r>
                      <a:r>
                        <a:rPr kumimoji="0" lang="en-US" altLang="ko-KR" sz="1800" b="0" dirty="0" smtClean="0">
                          <a:solidFill>
                            <a:srgbClr val="0066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en-US" altLang="ko-KR" sz="1800" b="1" dirty="0" smtClean="0">
                          <a:solidFill>
                            <a:srgbClr val="0066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this(100)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  </a:t>
                      </a:r>
                      <a:r>
                        <a:rPr kumimoji="0"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내에 </a:t>
                      </a:r>
                      <a:r>
                        <a:rPr kumimoji="0" lang="ko-KR" altLang="en-US" sz="1800" b="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중복정의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된 </a:t>
                      </a:r>
                      <a:r>
                        <a:rPr kumimoji="0" lang="ko-KR" altLang="en-US" sz="1800" b="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                 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	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("A"); }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A(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foo){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	value = foo;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("A = {0}", value);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}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B : A{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B(){  </a:t>
                      </a:r>
                      <a:r>
                        <a:rPr kumimoji="0"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클래스의 기본 </a:t>
                      </a:r>
                      <a:r>
                        <a:rPr kumimoji="0" lang="ko-KR" altLang="en-US" sz="1800" b="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생성자를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묵시적으로 호출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     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("B"); }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B(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foo) </a:t>
                      </a:r>
                      <a:r>
                        <a:rPr kumimoji="0" lang="en-US" altLang="ko-KR" sz="1800" b="0" dirty="0" smtClean="0">
                          <a:solidFill>
                            <a:srgbClr val="0066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en-US" altLang="ko-KR" sz="1800" b="1" dirty="0" smtClean="0">
                          <a:solidFill>
                            <a:srgbClr val="0066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base(foo)</a:t>
                      </a:r>
                      <a:r>
                        <a:rPr kumimoji="0" lang="en-US" altLang="ko-KR" sz="1800" b="0" dirty="0" smtClean="0">
                          <a:solidFill>
                            <a:srgbClr val="CCFF9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  <a:r>
                        <a:rPr kumimoji="0"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클래스의 </a:t>
                      </a:r>
                      <a:r>
                        <a:rPr kumimoji="0" lang="ko-KR" altLang="en-US" sz="1800" b="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생성자를</a:t>
                      </a:r>
                      <a:r>
                        <a:rPr kumimoji="0"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명확하게 지시 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	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("B = {0}", foo);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}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DerivedInitializerApp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static void Main(){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	B b1 = new B();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	B b2 = new B(42);</a:t>
                      </a:r>
                    </a:p>
                    <a:p>
                      <a:pPr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}}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515851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 bwMode="auto">
          <a:xfrm>
            <a:off x="5220072" y="496223"/>
            <a:ext cx="3656240" cy="982663"/>
          </a:xfrm>
          <a:prstGeom prst="roundRect">
            <a:avLst/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용도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멤버를 가리킴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반환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자신 반환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내의 다른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29873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86301" y="855895"/>
            <a:ext cx="8784976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(static constructor)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수정자가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선언된 </a:t>
            </a:r>
            <a:r>
              <a:rPr lang="ko-KR" altLang="en-US" dirty="0" err="1" smtClean="0"/>
              <a:t>생성자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매개변수와 접근 </a:t>
            </a:r>
            <a:r>
              <a:rPr lang="ko-KR" altLang="en-US" dirty="0" err="1" smtClean="0"/>
              <a:t>수정자를</a:t>
            </a:r>
            <a:r>
              <a:rPr lang="ko-KR" altLang="en-US" dirty="0" smtClean="0"/>
              <a:t> 가질 수 없음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클래스의 정적 필드를 초기화할 때 사용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정적 요소를 사용하기 직전 또는 객체 생성 초기 시점에 한번만 호출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정적 필드 초기화 방법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정적 필드 선언과 동시에 초기화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정적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24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7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[2/2]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25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01975"/>
              </p:ext>
            </p:extLst>
          </p:nvPr>
        </p:nvGraphicFramePr>
        <p:xfrm>
          <a:off x="467544" y="835307"/>
          <a:ext cx="7416824" cy="56453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16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7909">
                <a:tc>
                  <a:txBody>
                    <a:bodyPr/>
                    <a:lstStyle/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value;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Sample()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//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 </a:t>
                      </a:r>
                      <a:r>
                        <a:rPr lang="ko-KR" altLang="en-US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value = 10;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 </a:t>
                      </a:r>
                      <a:r>
                        <a:rPr lang="ko-KR" altLang="en-US" sz="18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번째 위치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Sample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Sample();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위치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Sample.value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번째 위치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039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ko-KR" alt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endParaRPr lang="en-US" altLang="ko-KR" sz="12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</a:pPr>
                      <a:endParaRPr lang="en-US" altLang="ko-KR" sz="12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</a:pPr>
                      <a:endParaRPr lang="en-US" altLang="ko-KR" sz="12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445224"/>
            <a:ext cx="2520280" cy="9625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1640" y="3384342"/>
            <a:ext cx="374461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위치</a:t>
            </a:r>
            <a:r>
              <a:rPr lang="en-US" altLang="ko-KR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Sample.value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위치</a:t>
            </a:r>
            <a:r>
              <a:rPr lang="en-US" altLang="ko-KR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Sample();</a:t>
            </a:r>
          </a:p>
          <a:p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위치</a:t>
            </a:r>
            <a:r>
              <a:rPr lang="en-US" altLang="ko-KR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430714"/>
            <a:ext cx="2322731" cy="9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소멸자</a:t>
            </a:r>
            <a:r>
              <a:rPr lang="en-US" altLang="ko-KR" dirty="0" smtClean="0"/>
              <a:t>(destructor) </a:t>
            </a:r>
            <a:endParaRPr lang="en-US" altLang="ko-KR" dirty="0" smtClean="0">
              <a:solidFill>
                <a:srgbClr val="3333CC"/>
              </a:solidFill>
            </a:endParaRPr>
          </a:p>
          <a:p>
            <a:pPr lvl="1"/>
            <a:r>
              <a:rPr lang="ko-KR" altLang="en-US" dirty="0" smtClean="0"/>
              <a:t>클래스의 객체가 소멸될 때 필요한 행위를 기술한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소멸자의 이름은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동일하나 이름 앞에 </a:t>
            </a:r>
            <a:r>
              <a:rPr lang="en-US" altLang="ko-KR" dirty="0" smtClean="0"/>
              <a:t>~(tilde)</a:t>
            </a:r>
            <a:r>
              <a:rPr lang="ko-KR" altLang="en-US" dirty="0" smtClean="0"/>
              <a:t>를 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매개변수를 가질 수 없음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en-US" altLang="ko-KR" dirty="0" smtClean="0"/>
              <a:t>Finalize()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컴파일 시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Finalize()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변환해서 컴파일</a:t>
            </a:r>
          </a:p>
          <a:p>
            <a:pPr lvl="1"/>
            <a:r>
              <a:rPr lang="en-US" altLang="ko-KR" dirty="0" smtClean="0"/>
              <a:t>Finalize()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재정의할 수 없음</a:t>
            </a:r>
          </a:p>
          <a:p>
            <a:pPr lvl="1"/>
            <a:r>
              <a:rPr lang="ko-KR" altLang="en-US" dirty="0" smtClean="0"/>
              <a:t>객체가 더 이상 참조되지 </a:t>
            </a:r>
            <a:r>
              <a:rPr lang="ko-KR" altLang="en-US" dirty="0" err="1" smtClean="0"/>
              <a:t>않을때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GC(Garbage Collection)</a:t>
            </a:r>
            <a:r>
              <a:rPr lang="ko-KR" altLang="en-US" dirty="0" smtClean="0"/>
              <a:t>에 의해 호출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en-US" altLang="ko-KR" dirty="0" smtClean="0"/>
              <a:t>Dispose()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>
              <a:solidFill>
                <a:srgbClr val="3333CC"/>
              </a:solidFill>
            </a:endParaRPr>
          </a:p>
          <a:p>
            <a:pPr lvl="1"/>
            <a:r>
              <a:rPr lang="en-US" altLang="ko-KR" dirty="0" smtClean="0"/>
              <a:t>CLR</a:t>
            </a:r>
            <a:r>
              <a:rPr lang="ko-KR" altLang="en-US" dirty="0" smtClean="0"/>
              <a:t>에서 관리되지 않은 자원을 직접 해제할 때 사용</a:t>
            </a:r>
          </a:p>
          <a:p>
            <a:pPr lvl="1"/>
            <a:r>
              <a:rPr lang="ko-KR" altLang="en-US" dirty="0" smtClean="0"/>
              <a:t>자원이 </a:t>
            </a:r>
            <a:r>
              <a:rPr lang="ko-KR" altLang="en-US" dirty="0" err="1" smtClean="0"/>
              <a:t>스코프를</a:t>
            </a:r>
            <a:r>
              <a:rPr lang="ko-KR" altLang="en-US" dirty="0" smtClean="0"/>
              <a:t> 벗어나면 즉시 시스템에 의해 호출</a:t>
            </a:r>
          </a:p>
          <a:p>
            <a:pPr lvl="1"/>
            <a:endParaRPr lang="en-US" altLang="ko-KR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/>
              <a:t>소멸자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26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5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27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269927"/>
            <a:ext cx="2628900" cy="103822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61852"/>
              </p:ext>
            </p:extLst>
          </p:nvPr>
        </p:nvGraphicFramePr>
        <p:xfrm>
          <a:off x="467544" y="980728"/>
          <a:ext cx="7560840" cy="52531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3022524759"/>
                    </a:ext>
                  </a:extLst>
                </a:gridCol>
              </a:tblGrid>
              <a:tr h="5253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Destructor</a:t>
                      </a:r>
                      <a:r>
                        <a:rPr kumimoji="0" lang="ko-KR" alt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Destructor(){  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생성자</a:t>
                      </a:r>
                      <a:endParaRPr kumimoji="0" lang="ko-KR" altLang="en-US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"In the constructor ..."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~Destructor(){   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소멸자</a:t>
                      </a:r>
                      <a:endParaRPr kumimoji="0" lang="ko-KR" altLang="en-US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"In the destructor ..."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Program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Main(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kumimoji="0" lang="en-US" altLang="ko-KR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args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"Start of Main"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Destructor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 =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Destructor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"End of Main"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372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28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73652"/>
              </p:ext>
            </p:extLst>
          </p:nvPr>
        </p:nvGraphicFramePr>
        <p:xfrm>
          <a:off x="251520" y="908720"/>
          <a:ext cx="8480468" cy="55528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80468">
                  <a:extLst>
                    <a:ext uri="{9D8B030D-6E8A-4147-A177-3AD203B41FA5}">
                      <a16:colId xmlns:a16="http://schemas.microsoft.com/office/drawing/2014/main" xmlns="" val="2694331324"/>
                    </a:ext>
                  </a:extLst>
                </a:gridCol>
              </a:tblGrid>
              <a:tr h="5552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DisposeClass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IDisposable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public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Dispose(){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"In the Dispose ..."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GC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.SuppressFinalize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Program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Main(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args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"Start of Main"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using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DisposeClass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DisposeClass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using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자원 사용 후 즉시 해제하고자 할 때 사용</a:t>
                      </a:r>
                      <a:endParaRPr kumimoji="0" lang="en-US" altLang="ko-K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//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System.IDisposable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인터페이스를 구현한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Dispose() </a:t>
                      </a: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메소드를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en-US" altLang="ko-K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반드시 가지고 있어야 함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"End of Main"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373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선언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이름은 관례상 대문자로 시작</a:t>
            </a:r>
            <a:endParaRPr lang="ko-KR" alt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클래스 </a:t>
            </a:r>
            <a:r>
              <a:rPr lang="en-US" altLang="ko-KR" dirty="0"/>
              <a:t>[</a:t>
            </a:r>
            <a:r>
              <a:rPr lang="en-US" altLang="ko-KR" dirty="0" smtClean="0"/>
              <a:t>2/5]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86354"/>
              </p:ext>
            </p:extLst>
          </p:nvPr>
        </p:nvGraphicFramePr>
        <p:xfrm>
          <a:off x="1818650" y="3204426"/>
          <a:ext cx="5129614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[class-modifier]  class  </a:t>
                      </a:r>
                      <a:r>
                        <a:rPr lang="en-US" altLang="ko-KR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ClassName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// member declarations</a:t>
                      </a:r>
                    </a:p>
                    <a:p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2400" b="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AutoShape 1031"/>
          <p:cNvSpPr>
            <a:spLocks noChangeArrowheads="1"/>
          </p:cNvSpPr>
          <p:nvPr/>
        </p:nvSpPr>
        <p:spPr bwMode="auto">
          <a:xfrm>
            <a:off x="3419872" y="4941168"/>
            <a:ext cx="4392488" cy="838200"/>
          </a:xfrm>
          <a:prstGeom prst="wedgeRectCallout">
            <a:avLst>
              <a:gd name="adj1" fmla="val -40740"/>
              <a:gd name="adj2" fmla="val -114719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인덱서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중복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AutoShape 1032"/>
          <p:cNvSpPr>
            <a:spLocks noChangeArrowheads="1"/>
          </p:cNvSpPr>
          <p:nvPr/>
        </p:nvSpPr>
        <p:spPr bwMode="auto">
          <a:xfrm>
            <a:off x="611560" y="1988840"/>
            <a:ext cx="3528392" cy="827939"/>
          </a:xfrm>
          <a:prstGeom prst="wedgeRectCallout">
            <a:avLst>
              <a:gd name="adj1" fmla="val 23221"/>
              <a:gd name="adj2" fmla="val 110948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HY헤드라인M" pitchFamily="18" charset="-127"/>
              </a:rPr>
              <a:t>public, 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HY헤드라인M" pitchFamily="18" charset="-127"/>
              </a:rPr>
              <a:t>internal,</a:t>
            </a:r>
          </a:p>
          <a:p>
            <a:pPr algn="ctr"/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HY헤드라인M" pitchFamily="18" charset="-127"/>
              </a:rPr>
              <a:t>abstract, static, sealed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1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</a:t>
            </a:r>
            <a:r>
              <a:rPr lang="en-US" altLang="ko-KR" dirty="0" smtClean="0"/>
              <a:t>(property)</a:t>
            </a:r>
          </a:p>
          <a:p>
            <a:pPr lvl="1"/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필드를 형식적으로 다루는 일종의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셋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값을 지정 </a:t>
            </a:r>
          </a:p>
          <a:p>
            <a:pPr lvl="1"/>
            <a:r>
              <a:rPr lang="ko-KR" altLang="en-US" dirty="0" err="1" smtClean="0"/>
              <a:t>겟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값을 참조</a:t>
            </a:r>
          </a:p>
          <a:p>
            <a:pPr lvl="1"/>
            <a:r>
              <a:rPr lang="ko-KR" altLang="en-US" dirty="0" err="1" smtClean="0"/>
              <a:t>겟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혹은 셋</a:t>
            </a:r>
            <a:r>
              <a:rPr lang="en-US" altLang="ko-KR" dirty="0" smtClean="0"/>
              <a:t>-</a:t>
            </a:r>
            <a:r>
              <a:rPr lang="ko-KR" altLang="en-US" dirty="0" smtClean="0"/>
              <a:t>접근자만 정의할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프로퍼티의</a:t>
            </a:r>
            <a:r>
              <a:rPr lang="ko-KR" altLang="en-US" dirty="0" smtClean="0"/>
              <a:t> 정의 형태</a:t>
            </a:r>
            <a:endParaRPr lang="ko-KR" alt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[1/4]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29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80127"/>
              </p:ext>
            </p:extLst>
          </p:nvPr>
        </p:nvGraphicFramePr>
        <p:xfrm>
          <a:off x="874419" y="3495395"/>
          <a:ext cx="6624736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24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[property-modifiers] </a:t>
                      </a:r>
                      <a:r>
                        <a:rPr 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returnType</a:t>
                      </a:r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PropertyName</a:t>
                      </a:r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get {</a:t>
                      </a:r>
                    </a:p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// get-</a:t>
                      </a:r>
                      <a:r>
                        <a:rPr 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accessor</a:t>
                      </a:r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body</a:t>
                      </a:r>
                    </a:p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set {</a:t>
                      </a:r>
                    </a:p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// set-</a:t>
                      </a:r>
                      <a:r>
                        <a:rPr 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accessor</a:t>
                      </a:r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body</a:t>
                      </a:r>
                    </a:p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5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수정자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수정자의 종류와 의미는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모두 동일 </a:t>
            </a:r>
          </a:p>
          <a:p>
            <a:r>
              <a:rPr lang="ko-KR" altLang="en-US" dirty="0" err="1" smtClean="0"/>
              <a:t>프로퍼티의</a:t>
            </a:r>
            <a:r>
              <a:rPr lang="ko-KR" altLang="en-US" dirty="0" smtClean="0"/>
              <a:t> 동작</a:t>
            </a:r>
          </a:p>
          <a:p>
            <a:pPr lvl="1"/>
            <a:r>
              <a:rPr lang="ko-KR" altLang="en-US" dirty="0" smtClean="0"/>
              <a:t>필드처럼 사용되지만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메소드처럼</a:t>
            </a:r>
            <a:r>
              <a:rPr lang="ko-KR" altLang="en-US" dirty="0" smtClean="0"/>
              <a:t> 동작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배정문의 왼쪽에서 사용되면 셋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배정문의 오른쪽에서 사용되면 </a:t>
            </a:r>
            <a:r>
              <a:rPr lang="ko-KR" altLang="en-US" dirty="0" err="1" smtClean="0"/>
              <a:t>겟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자동구현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단순히 필드를 읽고 쓰기만 하는 경우</a:t>
            </a:r>
            <a:endParaRPr lang="en-US" altLang="ko-KR" dirty="0"/>
          </a:p>
        </p:txBody>
      </p:sp>
      <p:sp>
        <p:nvSpPr>
          <p:cNvPr id="48158" name="Rectangle 30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[2/4]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30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968" y="4429227"/>
            <a:ext cx="3162084" cy="20621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Fraction 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kumimoji="0"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numerator;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public </a:t>
            </a:r>
            <a:r>
              <a:rPr kumimoji="0"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Numerator { 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 { return numerator;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//</a:t>
            </a:r>
            <a:r>
              <a:rPr kumimoji="0" lang="en-US" altLang="ko-KR" sz="1600" dirty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kumimoji="0" lang="ko-KR" altLang="en-US" sz="1600" dirty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예약된 키워드</a:t>
            </a:r>
            <a:endParaRPr kumimoji="0"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{ numerator = value;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kumimoji="0" lang="en-US" altLang="ko-KR" sz="1600" dirty="0">
              <a:solidFill>
                <a:srgbClr val="00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43997" y="4411145"/>
            <a:ext cx="4143545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Fraction 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public </a:t>
            </a:r>
            <a:r>
              <a:rPr kumimoji="0"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Numerator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 get;   set; }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/>
          </a:p>
        </p:txBody>
      </p:sp>
      <p:sp>
        <p:nvSpPr>
          <p:cNvPr id="4" name="오른쪽 화살표 3"/>
          <p:cNvSpPr/>
          <p:nvPr/>
        </p:nvSpPr>
        <p:spPr>
          <a:xfrm>
            <a:off x="3642862" y="5197394"/>
            <a:ext cx="395870" cy="30367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43997" y="5408326"/>
            <a:ext cx="4517446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선언과 동시에 초기화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(7.0)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Fraction 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public </a:t>
            </a:r>
            <a:r>
              <a:rPr kumimoji="0"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Numerator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 get;   set; } = 20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81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[3/4]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31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35315"/>
              </p:ext>
            </p:extLst>
          </p:nvPr>
        </p:nvGraphicFramePr>
        <p:xfrm>
          <a:off x="5238448" y="1088208"/>
          <a:ext cx="2357454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36047"/>
              </p:ext>
            </p:extLst>
          </p:nvPr>
        </p:nvGraphicFramePr>
        <p:xfrm>
          <a:off x="627437" y="826426"/>
          <a:ext cx="6963814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63814">
                  <a:extLst>
                    <a:ext uri="{9D8B030D-6E8A-4147-A177-3AD203B41FA5}">
                      <a16:colId xmlns:a16="http://schemas.microsoft.com/office/drawing/2014/main" xmlns="" val="26124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using System;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class Fraction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private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numerator;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private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denominator;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Numerator {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get { return numerator;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set { numerator = value; }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//value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예약된 키워드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public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Denominator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get { return denominator;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set { denominator = value;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override public string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ToString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return (numerator + "/" + denominator);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class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PropertyApp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public static void Main()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Fraction f = new Fraction();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f.Numerator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1;   	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invoke set-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accessor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in Numerator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f.Numerator+1; 	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invoke get-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accessor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in Numerator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f.Denominator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	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invoke set-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accessor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in Denominator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f.ToString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647482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37" y="860041"/>
            <a:ext cx="7256931" cy="5601533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lvl="0"/>
            <a:r>
              <a:rPr kumimoji="0"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using System;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Fraction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구현 </a:t>
            </a:r>
            <a:r>
              <a:rPr lang="ko-KR" altLang="en-US" sz="160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Numerator  {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Denominator {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override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(){ </a:t>
            </a:r>
            <a:r>
              <a:rPr lang="en-US" altLang="ko-KR" sz="14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내용을 문자열로 반환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Numerator + </a:t>
            </a:r>
            <a:r>
              <a:rPr lang="en-US" altLang="ko-KR" sz="14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"/"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Denominator;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Message{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Console.ReadLine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(value); 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Fraction f1 =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Fraction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 </a:t>
            </a: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f1.Numerator = 1;   </a:t>
            </a:r>
            <a:r>
              <a:rPr lang="en-US" altLang="ko-KR" sz="16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invoke set-</a:t>
            </a:r>
            <a:r>
              <a:rPr lang="en-US" altLang="ko-KR" sz="160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accessor</a:t>
            </a:r>
            <a:r>
              <a:rPr lang="en-US" altLang="ko-KR" sz="16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 Numerator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f1.Numerator + 1; </a:t>
            </a:r>
            <a:r>
              <a:rPr lang="en-US" altLang="ko-KR" sz="16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invoke get-</a:t>
            </a:r>
            <a:r>
              <a:rPr lang="en-US" altLang="ko-KR" sz="160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accessor</a:t>
            </a:r>
            <a:r>
              <a:rPr lang="en-US" altLang="ko-KR" sz="16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 Numerator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$"Numerator :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{f1.Numerator}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Fraction f2 =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Fraction();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f2.Message = f2.Message;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[4/4]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32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7070"/>
              </p:ext>
            </p:extLst>
          </p:nvPr>
        </p:nvGraphicFramePr>
        <p:xfrm>
          <a:off x="179512" y="1124744"/>
          <a:ext cx="8784976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44759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using System;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class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PropertyWithoutFieldApp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public string Message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get { return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Console.ReadLine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set {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(value); 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public static void Main() {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PropertyWithoutFieldApp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PropertyWithoutFieldApp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obj.Message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20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obj.Message</a:t>
                      </a:r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} 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0993">
                <a:tc>
                  <a:txBody>
                    <a:bodyPr/>
                    <a:lstStyle/>
                    <a:p>
                      <a:r>
                        <a:rPr lang="ko-KR" alt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데이터 </a:t>
                      </a:r>
                      <a:r>
                        <a:rPr lang="en-US" altLang="ko-KR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Hello</a:t>
                      </a:r>
                    </a:p>
                    <a:p>
                      <a:r>
                        <a:rPr lang="ko-KR" alt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sz="20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Hello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 smtClean="0"/>
              <a:t>인덱서</a:t>
            </a:r>
            <a:r>
              <a:rPr lang="en-US" altLang="ko-KR" sz="2200" dirty="0" smtClean="0"/>
              <a:t>(indexer)</a:t>
            </a:r>
          </a:p>
          <a:p>
            <a:pPr lvl="1"/>
            <a:r>
              <a:rPr lang="ko-KR" altLang="en-US" sz="2200" dirty="0" smtClean="0"/>
              <a:t>배열 연산자인 ‘</a:t>
            </a:r>
            <a:r>
              <a:rPr lang="en-US" altLang="ko-KR" sz="2200" dirty="0" smtClean="0"/>
              <a:t>[]’</a:t>
            </a:r>
            <a:r>
              <a:rPr lang="ko-KR" altLang="en-US" sz="2200" dirty="0" smtClean="0"/>
              <a:t>를 통해서 객체를 다룰 수 있도록 함</a:t>
            </a:r>
          </a:p>
          <a:p>
            <a:pPr lvl="1"/>
            <a:r>
              <a:rPr lang="ko-KR" altLang="en-US" sz="2200" dirty="0" err="1" smtClean="0"/>
              <a:t>지정어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this</a:t>
            </a:r>
            <a:r>
              <a:rPr lang="ko-KR" altLang="en-US" sz="2200" dirty="0" smtClean="0"/>
              <a:t>를 사용하고</a:t>
            </a:r>
            <a:r>
              <a:rPr lang="en-US" altLang="ko-KR" sz="2200" dirty="0" smtClean="0"/>
              <a:t>, ‘[]’</a:t>
            </a:r>
            <a:r>
              <a:rPr lang="ko-KR" altLang="en-US" sz="2200" dirty="0" smtClean="0"/>
              <a:t>안에 인덱스로 사용되는 매개 변수 선언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err="1" smtClean="0"/>
              <a:t>겟</a:t>
            </a:r>
            <a:r>
              <a:rPr lang="en-US" altLang="ko-KR" sz="2200" dirty="0" smtClean="0"/>
              <a:t>-</a:t>
            </a:r>
            <a:r>
              <a:rPr lang="ko-KR" altLang="en-US" sz="2200" dirty="0" err="1" smtClean="0"/>
              <a:t>접근자</a:t>
            </a:r>
            <a:r>
              <a:rPr lang="ko-KR" altLang="en-US" sz="2200" dirty="0" smtClean="0"/>
              <a:t> 혹은 셋</a:t>
            </a:r>
            <a:r>
              <a:rPr lang="en-US" altLang="ko-KR" sz="2200" dirty="0" smtClean="0"/>
              <a:t>-</a:t>
            </a:r>
            <a:r>
              <a:rPr lang="ko-KR" altLang="en-US" sz="2200" dirty="0" smtClean="0"/>
              <a:t>접근자만 정의할 수 있음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err="1" smtClean="0"/>
              <a:t>인덱서의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수정자</a:t>
            </a:r>
            <a:endParaRPr lang="ko-KR" altLang="en-US" sz="2200" dirty="0" smtClean="0"/>
          </a:p>
          <a:p>
            <a:pPr lvl="1"/>
            <a:r>
              <a:rPr lang="en-US" altLang="ko-KR" sz="2200" dirty="0" smtClean="0"/>
              <a:t>static</a:t>
            </a:r>
            <a:r>
              <a:rPr lang="ko-KR" altLang="en-US" sz="2200" dirty="0" smtClean="0"/>
              <a:t>만 사용할 수 없으며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의미는 </a:t>
            </a:r>
            <a:r>
              <a:rPr lang="ko-KR" altLang="en-US" sz="2200" dirty="0" err="1" smtClean="0"/>
              <a:t>메소드와</a:t>
            </a:r>
            <a:r>
              <a:rPr lang="ko-KR" altLang="en-US" sz="2200" dirty="0" smtClean="0"/>
              <a:t> 모두 같음</a:t>
            </a:r>
            <a:r>
              <a:rPr lang="en-US" altLang="ko-KR" sz="2200" dirty="0" smtClean="0"/>
              <a:t>. </a:t>
            </a:r>
          </a:p>
          <a:p>
            <a:pPr lvl="1"/>
            <a:r>
              <a:rPr lang="ko-KR" altLang="en-US" sz="2200" dirty="0" smtClean="0"/>
              <a:t>접근 </a:t>
            </a:r>
            <a:r>
              <a:rPr lang="ko-KR" altLang="en-US" sz="2200" dirty="0" err="1" smtClean="0"/>
              <a:t>수정자</a:t>
            </a:r>
            <a:r>
              <a:rPr lang="en-US" altLang="ko-KR" sz="2200" dirty="0" smtClean="0"/>
              <a:t>(4</a:t>
            </a:r>
            <a:r>
              <a:rPr lang="ko-KR" altLang="en-US" sz="2200" dirty="0" smtClean="0"/>
              <a:t>개</a:t>
            </a:r>
            <a:r>
              <a:rPr lang="en-US" altLang="ko-KR" sz="2200" dirty="0" smtClean="0"/>
              <a:t>), new, virtual, override, abstract, sealed, extern – </a:t>
            </a:r>
            <a:r>
              <a:rPr lang="ko-KR" altLang="en-US" sz="2200" dirty="0" smtClean="0"/>
              <a:t>총</a:t>
            </a:r>
            <a:r>
              <a:rPr lang="en-US" altLang="ko-KR" sz="2200" dirty="0" smtClean="0"/>
              <a:t>10</a:t>
            </a:r>
            <a:r>
              <a:rPr lang="ko-KR" altLang="en-US" sz="2200" dirty="0" smtClean="0"/>
              <a:t>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인덱서의</a:t>
            </a:r>
            <a:r>
              <a:rPr lang="ko-KR" altLang="en-US" sz="2200" dirty="0" smtClean="0"/>
              <a:t> 정의 형태</a:t>
            </a:r>
          </a:p>
          <a:p>
            <a:endParaRPr lang="ko-KR" altLang="en-US" sz="2200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 smtClean="0"/>
              <a:t>인덱서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33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61406"/>
              </p:ext>
            </p:extLst>
          </p:nvPr>
        </p:nvGraphicFramePr>
        <p:xfrm>
          <a:off x="3215360" y="4099928"/>
          <a:ext cx="5804659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04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500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[indexer-modifiers]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returnType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this[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parameterList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{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set {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// indexer body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get {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// indexer body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인덱서</a:t>
            </a:r>
            <a:r>
              <a:rPr lang="ko-KR" altLang="en-US" dirty="0"/>
              <a:t>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34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16427"/>
              </p:ext>
            </p:extLst>
          </p:nvPr>
        </p:nvGraphicFramePr>
        <p:xfrm>
          <a:off x="395536" y="4005064"/>
          <a:ext cx="73448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06" y="1392344"/>
            <a:ext cx="2533650" cy="11049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32423"/>
              </p:ext>
            </p:extLst>
          </p:nvPr>
        </p:nvGraphicFramePr>
        <p:xfrm>
          <a:off x="179512" y="1188534"/>
          <a:ext cx="7905343" cy="527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05343">
                  <a:extLst>
                    <a:ext uri="{9D8B030D-6E8A-4147-A177-3AD203B41FA5}">
                      <a16:colId xmlns:a16="http://schemas.microsoft.com/office/drawing/2014/main" xmlns="" val="1952085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using System;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class Color {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private string[] color = new string[5];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public string </a:t>
                      </a:r>
                      <a:r>
                        <a:rPr lang="en-US" altLang="ko-KR" sz="200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this[</a:t>
                      </a:r>
                      <a:r>
                        <a:rPr lang="en-US" altLang="ko-KR" sz="2000" b="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200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index]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get { return color[index]; }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set { color[index] = value; }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}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}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class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IndexerApp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public static void Main() {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Color c = new Color();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c[0] = "WHITE";  c[1] = "RED";   c[2] = "YELLOW"; 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c[3] = "BLUE";    c[4] = "BLACK";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for(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0 ;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 5 ; 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++)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    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("Color is " + c[</a:t>
                      </a:r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]);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} </a:t>
                      </a: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} 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818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인덱서</a:t>
            </a:r>
            <a:r>
              <a:rPr lang="ko-KR" altLang="en-US" dirty="0"/>
              <a:t>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35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16427"/>
              </p:ext>
            </p:extLst>
          </p:nvPr>
        </p:nvGraphicFramePr>
        <p:xfrm>
          <a:off x="395536" y="4005064"/>
          <a:ext cx="73448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35700"/>
              </p:ext>
            </p:extLst>
          </p:nvPr>
        </p:nvGraphicFramePr>
        <p:xfrm>
          <a:off x="179512" y="1005654"/>
          <a:ext cx="8689439" cy="545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89439">
                  <a:extLst>
                    <a:ext uri="{9D8B030D-6E8A-4147-A177-3AD203B41FA5}">
                      <a16:colId xmlns:a16="http://schemas.microsoft.com/office/drawing/2014/main" xmlns="" val="1952085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using System;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DayCollection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Using a string as an indexer value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days = {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This method finds the day or returns -1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GetDay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testDay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 = 0; j &lt;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days.Length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j++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(days[j] ==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testDay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 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j; 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999;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day] {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The get </a:t>
                      </a:r>
                      <a:r>
                        <a:rPr lang="en-US" altLang="ko-KR" sz="16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accessor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returns an integer for a given string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GetDay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(day)); 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DayCollection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week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DayCollection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(week[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]);   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(week[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"Made-up Day"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818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인덱서</a:t>
            </a:r>
            <a:r>
              <a:rPr lang="ko-KR" altLang="en-US" dirty="0"/>
              <a:t>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3(1/2)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36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16427"/>
              </p:ext>
            </p:extLst>
          </p:nvPr>
        </p:nvGraphicFramePr>
        <p:xfrm>
          <a:off x="395536" y="4005064"/>
          <a:ext cx="73448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7254"/>
              </p:ext>
            </p:extLst>
          </p:nvPr>
        </p:nvGraphicFramePr>
        <p:xfrm>
          <a:off x="179512" y="1019406"/>
          <a:ext cx="8689439" cy="545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89439">
                  <a:extLst>
                    <a:ext uri="{9D8B030D-6E8A-4147-A177-3AD203B41FA5}">
                      <a16:colId xmlns:a16="http://schemas.microsoft.com/office/drawing/2014/main" xmlns="" val="1952085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using System; 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MyDictionary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storage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MyDictionary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storage.Length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storage[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.Format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"item{0}=value{0}"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index]{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정수를 매개변수로 받는 </a:t>
                      </a:r>
                      <a:r>
                        <a:rPr lang="ko-KR" altLang="en-US" sz="16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인덱서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get{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AvailIndex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(index)){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유효한 인덱스일 때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GetValue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(storage[index]);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//storage[index] 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요소의 값을 반환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.Empty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key]{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매개변수로 받는 </a:t>
                      </a:r>
                      <a:r>
                        <a:rPr lang="ko-KR" altLang="en-US" sz="16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인덱서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get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FindKey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(key);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키에 해당하는 요소 문자열을 찾는다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GetValue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(element);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문자열에서 값을 추출하여 반환한다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 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818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5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인덱서</a:t>
            </a:r>
            <a:r>
              <a:rPr lang="ko-KR" altLang="en-US" dirty="0"/>
              <a:t>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3(2/2)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37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16427"/>
              </p:ext>
            </p:extLst>
          </p:nvPr>
        </p:nvGraphicFramePr>
        <p:xfrm>
          <a:off x="395536" y="4005064"/>
          <a:ext cx="73448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9637"/>
              </p:ext>
            </p:extLst>
          </p:nvPr>
        </p:nvGraphicFramePr>
        <p:xfrm>
          <a:off x="148640" y="1052736"/>
          <a:ext cx="8689439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89439">
                  <a:extLst>
                    <a:ext uri="{9D8B030D-6E8A-4147-A177-3AD203B41FA5}">
                      <a16:colId xmlns:a16="http://schemas.microsoft.com/office/drawing/2014/main" xmlns="" val="1952085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AvailIndex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index){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(index &gt;= 0) &amp;&amp; (index &lt;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storage.Length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FindKey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key)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storage){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보관된 각 요소에 대해 반복 수행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if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s.IndexOf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(key) == 0){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문자열이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시작할 때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return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문자열 반환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.Empty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GetValue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s)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s.IndexOf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'='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//'='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문자가 시작되는 위치를 찾는다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s.Substring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(index + 1);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//index+1 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뒤에 있는 부분 문자열을 반환한다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Size{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요소를 보관하는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크기를 반환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get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storage.Length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 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81888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3082" y="1258927"/>
            <a:ext cx="8072403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MyDictionary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md =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MyDictionary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nn-NO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nn-NO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 = 0; i &lt; md.Size; i</a:t>
            </a:r>
            <a:r>
              <a:rPr lang="nn-NO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(md[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]); </a:t>
            </a:r>
            <a:r>
              <a:rPr lang="en-US" altLang="ko-KR" sz="18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정수를 인자로 받는 </a:t>
            </a:r>
            <a:r>
              <a:rPr lang="ko-KR" altLang="en-US" sz="180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인덱서</a:t>
            </a:r>
            <a:r>
              <a:rPr lang="ko-KR" altLang="en-US" sz="18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"____________________"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(md[</a:t>
            </a:r>
            <a:r>
              <a:rPr lang="en-US" altLang="ko-KR" sz="18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"item1"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]); </a:t>
            </a:r>
            <a:r>
              <a:rPr lang="en-US" altLang="ko-KR" sz="18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인자로 받는 </a:t>
            </a:r>
            <a:r>
              <a:rPr lang="ko-KR" altLang="en-US" sz="180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인덱서</a:t>
            </a:r>
            <a:r>
              <a:rPr lang="ko-KR" altLang="en-US" sz="18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4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 smtClean="0"/>
              <a:t>델리게이트</a:t>
            </a:r>
            <a:r>
              <a:rPr lang="en-US" altLang="ko-KR" dirty="0" smtClean="0"/>
              <a:t>(delegate)</a:t>
            </a:r>
            <a:r>
              <a:rPr lang="ko-KR" altLang="en-US" dirty="0" smtClean="0"/>
              <a:t>는 메소드 참조 기법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객체지향적 특징이 반영된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포인터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이벤트와 스레드를 처리하기 위한 방법론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특징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정적메소드</a:t>
            </a:r>
            <a:r>
              <a:rPr lang="ko-KR" altLang="en-US" dirty="0" smtClean="0"/>
              <a:t> 및 인스턴스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참조 가능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객체지향적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델리게이트의 형태와 참조하고자 하는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형태는 항상 일치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타입안정적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델리게이트</a:t>
            </a:r>
            <a:r>
              <a:rPr lang="ko-KR" altLang="en-US" dirty="0" smtClean="0"/>
              <a:t> 객체를 통하여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 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메소드참조</a:t>
            </a:r>
            <a:endParaRPr lang="ko-KR" altLang="en-US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VS.  </a:t>
            </a:r>
            <a:r>
              <a:rPr lang="ko-KR" altLang="en-US" dirty="0" smtClean="0"/>
              <a:t>함수포인터</a:t>
            </a:r>
            <a:r>
              <a:rPr lang="en-US" altLang="ko-KR" dirty="0" smtClean="0"/>
              <a:t>(C/C++) 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참조 </a:t>
            </a:r>
            <a:r>
              <a:rPr lang="ko-KR" altLang="en-US" dirty="0" err="1" smtClean="0"/>
              <a:t>기법면에서</a:t>
            </a:r>
            <a:r>
              <a:rPr lang="ko-KR" altLang="en-US" dirty="0" smtClean="0"/>
              <a:t> 유사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객체지향적이며 타입 안정적</a:t>
            </a:r>
            <a:endParaRPr lang="ko-KR" alt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델리게이트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38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수정자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부가적인 속성 명시</a:t>
            </a:r>
            <a:endParaRPr lang="en-US" altLang="ko-KR" sz="2000" dirty="0">
              <a:cs typeface="Times New Roman" pitchFamily="18" charset="0"/>
            </a:endParaRPr>
          </a:p>
          <a:p>
            <a:pPr lvl="1"/>
            <a:r>
              <a:rPr lang="en-US" altLang="ko-KR" sz="2000" dirty="0"/>
              <a:t>public</a:t>
            </a:r>
          </a:p>
          <a:p>
            <a:pPr lvl="2"/>
            <a:r>
              <a:rPr lang="ko-KR" altLang="en-US" dirty="0"/>
              <a:t>다른 프로그램에서 사용 가능</a:t>
            </a:r>
          </a:p>
          <a:p>
            <a:pPr lvl="1"/>
            <a:r>
              <a:rPr lang="en-US" altLang="ko-KR" sz="2000" dirty="0"/>
              <a:t>internal</a:t>
            </a:r>
          </a:p>
          <a:p>
            <a:pPr lvl="2"/>
            <a:r>
              <a:rPr lang="ko-KR" altLang="en-US" dirty="0"/>
              <a:t>같은 프로그램에서만 사용 가능</a:t>
            </a:r>
          </a:p>
          <a:p>
            <a:pPr lvl="2"/>
            <a:r>
              <a:rPr lang="ko-KR" altLang="en-US" dirty="0"/>
              <a:t>수정자가 생략된 경우</a:t>
            </a:r>
          </a:p>
          <a:p>
            <a:pPr lvl="1"/>
            <a:r>
              <a:rPr lang="en-US" altLang="ko-KR" sz="2000" dirty="0"/>
              <a:t>static</a:t>
            </a:r>
          </a:p>
          <a:p>
            <a:pPr lvl="2"/>
            <a:r>
              <a:rPr lang="ko-KR" altLang="en-US" dirty="0"/>
              <a:t>클래스의 모든 멤버가 정적 멤버</a:t>
            </a:r>
          </a:p>
          <a:p>
            <a:pPr lvl="2"/>
            <a:r>
              <a:rPr lang="ko-KR" altLang="en-US" dirty="0"/>
              <a:t>객체 단위로 존재하는 것이 아니라 클래스 단위로 존재</a:t>
            </a:r>
          </a:p>
          <a:p>
            <a:pPr lvl="1"/>
            <a:r>
              <a:rPr lang="en-US" altLang="ko-KR" sz="2000" dirty="0"/>
              <a:t>abstract </a:t>
            </a:r>
          </a:p>
          <a:p>
            <a:pPr lvl="2"/>
            <a:r>
              <a:rPr lang="ko-KR" altLang="en-US" dirty="0"/>
              <a:t>추상 클래스</a:t>
            </a:r>
            <a:endParaRPr lang="en-US" altLang="ko-KR" dirty="0"/>
          </a:p>
          <a:p>
            <a:pPr lvl="1"/>
            <a:r>
              <a:rPr lang="en-US" altLang="ko-KR" sz="2000" dirty="0"/>
              <a:t>sealed </a:t>
            </a:r>
          </a:p>
          <a:p>
            <a:pPr lvl="2"/>
            <a:r>
              <a:rPr lang="ko-KR" altLang="en-US" dirty="0"/>
              <a:t>파생 클래스에서 재정의 </a:t>
            </a:r>
            <a:r>
              <a:rPr lang="ko-KR" altLang="en-US" dirty="0" smtClean="0"/>
              <a:t>금지</a:t>
            </a:r>
            <a:endParaRPr lang="en-US" altLang="ko-KR" dirty="0" smtClean="0"/>
          </a:p>
          <a:p>
            <a:r>
              <a:rPr lang="ko-KR" altLang="en-US" dirty="0" smtClean="0"/>
              <a:t>부분 클래스 </a:t>
            </a:r>
            <a:r>
              <a:rPr lang="en-US" altLang="ko-KR" dirty="0" smtClean="0"/>
              <a:t>– partial</a:t>
            </a:r>
          </a:p>
          <a:p>
            <a:pPr lvl="1"/>
            <a:r>
              <a:rPr lang="ko-KR" altLang="en-US" dirty="0" smtClean="0"/>
              <a:t>여러 파일에 나누어서 같은 이름의 클래스 정의</a:t>
            </a:r>
            <a:endParaRPr lang="ko-KR" alt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클래스 </a:t>
            </a:r>
            <a:r>
              <a:rPr lang="en-US" altLang="ko-KR" dirty="0"/>
              <a:t>[</a:t>
            </a:r>
            <a:r>
              <a:rPr lang="en-US" altLang="ko-KR" dirty="0" smtClean="0"/>
              <a:t>3/5]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466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91803" y="999176"/>
            <a:ext cx="8784976" cy="5616624"/>
          </a:xfrm>
        </p:spPr>
        <p:txBody>
          <a:bodyPr/>
          <a:lstStyle/>
          <a:p>
            <a:r>
              <a:rPr lang="ko-KR" altLang="en-US" dirty="0" smtClean="0"/>
              <a:t>정의 형태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수정자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접근 </a:t>
            </a:r>
            <a:r>
              <a:rPr lang="ko-KR" altLang="en-US" dirty="0" err="1" smtClean="0"/>
              <a:t>수정자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public, protected, internal, private</a:t>
            </a:r>
          </a:p>
          <a:p>
            <a:pPr lvl="1"/>
            <a:r>
              <a:rPr lang="en-US" altLang="ko-KR" dirty="0" smtClean="0"/>
              <a:t>new </a:t>
            </a:r>
          </a:p>
          <a:p>
            <a:pPr lvl="1"/>
            <a:r>
              <a:rPr lang="ko-KR" altLang="en-US" dirty="0" smtClean="0"/>
              <a:t>클래스 밖에서는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internal </a:t>
            </a:r>
            <a:r>
              <a:rPr lang="ko-KR" altLang="en-US" dirty="0" smtClean="0"/>
              <a:t>만 가능</a:t>
            </a:r>
          </a:p>
          <a:p>
            <a:pPr lvl="3"/>
            <a:endParaRPr lang="ko-KR" altLang="en-US" dirty="0" smtClean="0"/>
          </a:p>
          <a:p>
            <a:r>
              <a:rPr lang="ko-KR" altLang="en-US" dirty="0" err="1" smtClean="0"/>
              <a:t>델리게이트</a:t>
            </a:r>
            <a:r>
              <a:rPr lang="ko-KR" altLang="en-US" dirty="0" smtClean="0"/>
              <a:t> 정의 시 주의점</a:t>
            </a:r>
          </a:p>
          <a:p>
            <a:pPr lvl="1"/>
            <a:r>
              <a:rPr lang="ko-KR" altLang="en-US" dirty="0" err="1" smtClean="0"/>
              <a:t>델리게이트</a:t>
            </a:r>
            <a:r>
              <a:rPr lang="ko-KR" altLang="en-US" dirty="0" smtClean="0"/>
              <a:t> 할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반환형 및 매개변수의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반환형을 일치시켜야 함</a:t>
            </a:r>
            <a:endParaRPr lang="ko-KR" alt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델리게이트의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39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82451"/>
              </p:ext>
            </p:extLst>
          </p:nvPr>
        </p:nvGraphicFramePr>
        <p:xfrm>
          <a:off x="539552" y="1556792"/>
          <a:ext cx="813690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[modifiers] delegate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returnType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DelegateName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parameterList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  <a:endParaRPr 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999176"/>
            <a:ext cx="8784976" cy="5616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델리게이트를 사용하기 위해서는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객체를 생성하고 대상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연결해야 함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델리게이트의</a:t>
            </a:r>
            <a:r>
              <a:rPr lang="ko-KR" altLang="en-US" dirty="0" smtClean="0"/>
              <a:t> 매개변수로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이름을 명시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델리게이트</a:t>
            </a:r>
            <a:r>
              <a:rPr lang="ko-KR" altLang="en-US" dirty="0" smtClean="0"/>
              <a:t> 객체에 연결할 수 있는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형태가 동일하면 인스턴스 </a:t>
            </a:r>
            <a:r>
              <a:rPr lang="ko-KR" altLang="en-US" dirty="0" err="1" smtClean="0"/>
              <a:t>메소드뿐만</a:t>
            </a:r>
            <a:r>
              <a:rPr lang="ko-KR" altLang="en-US" dirty="0" smtClean="0"/>
              <a:t> 아니라 정적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ko-KR" alt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델리게이트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델리게이트할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포함된 클래스의 객체를 먼저 생성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정의된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형식으로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객체를 생성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통하여 연결된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호출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err="1"/>
              <a:t>델리게이트</a:t>
            </a:r>
            <a:r>
              <a:rPr lang="ko-KR" altLang="en-US" dirty="0"/>
              <a:t> 객체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40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9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000" b="1" dirty="0" err="1" smtClean="0"/>
              <a:t>델리게이트</a:t>
            </a:r>
            <a:r>
              <a:rPr lang="en-GB" altLang="ko-KR" sz="2000" b="1" dirty="0" smtClean="0"/>
              <a:t> </a:t>
            </a:r>
            <a:r>
              <a:rPr lang="ko-KR" altLang="en-GB" sz="2000" b="1" dirty="0" smtClean="0"/>
              <a:t>정의 : </a:t>
            </a:r>
            <a:r>
              <a:rPr lang="en-GB" altLang="ko-KR" sz="2000" b="1" dirty="0" smtClean="0">
                <a:solidFill>
                  <a:schemeClr val="tx2"/>
                </a:solidFill>
              </a:rPr>
              <a:t>delegate</a:t>
            </a:r>
            <a:r>
              <a:rPr lang="en-GB" altLang="ko-KR" sz="2000" b="1" dirty="0" smtClean="0"/>
              <a:t> </a:t>
            </a:r>
            <a:r>
              <a:rPr lang="ko-KR" altLang="en-GB" sz="2000" b="1" dirty="0" smtClean="0"/>
              <a:t>키워드를 사용</a:t>
            </a:r>
          </a:p>
          <a:p>
            <a:pPr eaLnBrk="1" hangingPunct="1"/>
            <a:r>
              <a:rPr lang="ko-KR" altLang="en-US" sz="2000" b="1" dirty="0" err="1" smtClean="0"/>
              <a:t>델리게이트</a:t>
            </a:r>
            <a:r>
              <a:rPr lang="en-GB" altLang="ko-KR" sz="2000" b="1" dirty="0" smtClean="0"/>
              <a:t> </a:t>
            </a:r>
            <a:r>
              <a:rPr lang="ko-KR" altLang="en-GB" sz="2000" b="1" dirty="0" smtClean="0"/>
              <a:t>생성 :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n</a:t>
            </a:r>
            <a:r>
              <a:rPr lang="en-GB" altLang="ko-KR" sz="2000" b="1" dirty="0" err="1" smtClean="0">
                <a:solidFill>
                  <a:schemeClr val="tx2"/>
                </a:solidFill>
              </a:rPr>
              <a:t>ew</a:t>
            </a:r>
            <a:r>
              <a:rPr lang="en-GB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GB" sz="2000" b="1" dirty="0" smtClean="0"/>
              <a:t>키워드를 통하여 생성</a:t>
            </a:r>
          </a:p>
          <a:p>
            <a:pPr eaLnBrk="1" hangingPunct="1"/>
            <a:r>
              <a:rPr lang="ko-KR" altLang="en-US" sz="2000" b="1" dirty="0" err="1" smtClean="0"/>
              <a:t>델리게이트</a:t>
            </a:r>
            <a:r>
              <a:rPr lang="en-GB" altLang="ko-KR" sz="2000" b="1" dirty="0" smtClean="0"/>
              <a:t> </a:t>
            </a:r>
            <a:r>
              <a:rPr lang="ko-KR" altLang="en-GB" sz="2000" b="1" dirty="0" smtClean="0"/>
              <a:t>사용 : </a:t>
            </a:r>
            <a:r>
              <a:rPr lang="en-GB" altLang="ko-KR" sz="2000" b="1" dirty="0" smtClean="0"/>
              <a:t>Delegate</a:t>
            </a:r>
            <a:r>
              <a:rPr lang="ko-KR" altLang="en-GB" sz="2000" b="1" dirty="0" smtClean="0"/>
              <a:t>호출로 </a:t>
            </a:r>
            <a:r>
              <a:rPr lang="en-GB" altLang="ko-KR" sz="2000" b="1" dirty="0" smtClean="0"/>
              <a:t>Method </a:t>
            </a:r>
            <a:r>
              <a:rPr lang="ko-KR" altLang="en-GB" sz="2000" b="1" dirty="0" smtClean="0"/>
              <a:t>간접호출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델리게이트</a:t>
            </a:r>
            <a:r>
              <a:rPr lang="en-GB" altLang="ko-KR" dirty="0" smtClean="0"/>
              <a:t> </a:t>
            </a:r>
            <a:r>
              <a:rPr lang="ko-KR" altLang="en-GB" dirty="0" smtClean="0"/>
              <a:t>생성 및 </a:t>
            </a:r>
            <a:r>
              <a:rPr lang="ko-KR" altLang="en-US" dirty="0" smtClean="0"/>
              <a:t>사용</a:t>
            </a:r>
            <a:endParaRPr lang="ko-KR" altLang="en-GB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785786" y="2428868"/>
            <a:ext cx="6610350" cy="37290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//(1)</a:t>
            </a:r>
            <a:r>
              <a:rPr kumimoji="0" lang="ko-KR" altLang="en-US" sz="20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델리게이트</a:t>
            </a:r>
            <a:r>
              <a:rPr kumimoji="0"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20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위임형</a:t>
            </a:r>
            <a:r>
              <a:rPr kumimoji="0"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2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 </a:t>
            </a:r>
            <a:endParaRPr kumimoji="0" lang="en-US" altLang="ko-KR" sz="2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kumimoji="0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delegate</a:t>
            </a: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void </a:t>
            </a:r>
            <a:r>
              <a:rPr kumimoji="0"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DelegateM</a:t>
            </a: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x); </a:t>
            </a:r>
            <a:endParaRPr kumimoji="0" lang="ko-KR" altLang="en-US" sz="2000" dirty="0">
              <a:solidFill>
                <a:srgbClr val="CC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//(2)</a:t>
            </a:r>
            <a:r>
              <a:rPr kumimoji="0" lang="ko-KR" altLang="en-US" sz="20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델리게이트</a:t>
            </a:r>
            <a:r>
              <a:rPr kumimoji="0"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 선언</a:t>
            </a:r>
          </a:p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DelegateM</a:t>
            </a: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dm; </a:t>
            </a:r>
          </a:p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//(3)</a:t>
            </a:r>
            <a:r>
              <a:rPr kumimoji="0" lang="ko-KR" altLang="en-US" sz="20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델리게이트</a:t>
            </a:r>
            <a:r>
              <a:rPr kumimoji="0"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</a:p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 = </a:t>
            </a:r>
            <a:r>
              <a:rPr kumimoji="0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 3" pitchFamily="18" charset="2"/>
              </a:rPr>
              <a:t>DelegateM</a:t>
            </a: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(obj1.M);</a:t>
            </a:r>
          </a:p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//(4)</a:t>
            </a:r>
            <a:r>
              <a:rPr kumimoji="0" lang="ko-KR" altLang="en-US" sz="20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델리게이트를</a:t>
            </a:r>
            <a:r>
              <a:rPr kumimoji="0"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</a:t>
            </a:r>
            <a:r>
              <a:rPr kumimoji="0" lang="ko-KR" altLang="en-US" sz="20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kumimoji="0"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간접 호출</a:t>
            </a:r>
            <a:endParaRPr kumimoji="0" lang="en-US" altLang="ko-KR" sz="20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20000"/>
              </a:lnSpc>
              <a:defRPr/>
            </a:pPr>
            <a:r>
              <a:rPr kumimoji="0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dm(100);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5000628" y="4643446"/>
            <a:ext cx="2595708" cy="400110"/>
          </a:xfrm>
          <a:prstGeom prst="rect">
            <a:avLst/>
          </a:prstGeom>
          <a:solidFill>
            <a:srgbClr val="33CCFF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간접 호출될 메소드</a:t>
            </a:r>
          </a:p>
        </p:txBody>
      </p:sp>
      <p:cxnSp>
        <p:nvCxnSpPr>
          <p:cNvPr id="51207" name="AutoShape 21"/>
          <p:cNvCxnSpPr>
            <a:cxnSpLocks noChangeShapeType="1"/>
            <a:stCxn id="20" idx="2"/>
            <a:endCxn id="379921" idx="2"/>
          </p:cNvCxnSpPr>
          <p:nvPr/>
        </p:nvCxnSpPr>
        <p:spPr bwMode="auto">
          <a:xfrm rot="16200000" flipH="1">
            <a:off x="5110169" y="3855243"/>
            <a:ext cx="42920" cy="2333705"/>
          </a:xfrm>
          <a:prstGeom prst="bentConnector3">
            <a:avLst>
              <a:gd name="adj1" fmla="val 632619"/>
            </a:avLst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triangle" w="med" len="med"/>
          </a:ln>
        </p:spPr>
      </p:cxnSp>
      <p:sp>
        <p:nvSpPr>
          <p:cNvPr id="20" name="직사각형 19"/>
          <p:cNvSpPr/>
          <p:nvPr/>
        </p:nvSpPr>
        <p:spPr>
          <a:xfrm>
            <a:off x="3428992" y="4714884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5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델리게이트</a:t>
            </a:r>
            <a:r>
              <a:rPr lang="ko-KR" altLang="en-US" dirty="0" smtClean="0"/>
              <a:t> 객체 호출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62498"/>
              </p:ext>
            </p:extLst>
          </p:nvPr>
        </p:nvGraphicFramePr>
        <p:xfrm>
          <a:off x="206409" y="944717"/>
          <a:ext cx="8668726" cy="572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68726">
                  <a:extLst>
                    <a:ext uri="{9D8B030D-6E8A-4147-A177-3AD203B41FA5}">
                      <a16:colId xmlns:a16="http://schemas.microsoft.com/office/drawing/2014/main" xmlns="" val="177394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using System;  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delegate void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DelegateOne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     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매개변수와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반환값이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없는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정의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delegate void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DelegateTwo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 개의 매개변수와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반환값이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없는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정의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class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public void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("In the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DelegateClass.MethodA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...");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public void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DelegateClass.MethodB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" +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class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DelegateCallApp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public static void Main()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//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델리게이트할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메소드를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갖는 객체를 먼저 생성해야 함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DelegateOne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d1 = new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DelegateOne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선언 및 생성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DelegateTwo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d2 = new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DelegateTwo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d1();          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객체를 통하여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호출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d2(10);        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invoke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(10) in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}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30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1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객체에 형태가 동일한 여러 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연결하여 사용 가능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smtClean="0"/>
              <a:t>C# </a:t>
            </a:r>
            <a:r>
              <a:rPr lang="ko-KR" altLang="en-US" dirty="0" smtClean="0"/>
              <a:t>언어는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+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제공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ko-KR" alt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멀티캐스트 </a:t>
            </a:r>
            <a:r>
              <a:rPr lang="ko-KR" altLang="en-US" dirty="0" err="1" smtClean="0"/>
              <a:t>델리게이션</a:t>
            </a:r>
            <a:r>
              <a:rPr lang="en-US" altLang="ko-KR" dirty="0" smtClean="0"/>
              <a:t>(multicast delegation)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델리게이트</a:t>
            </a:r>
            <a:r>
              <a:rPr lang="ko-KR" altLang="en-US" dirty="0" smtClean="0"/>
              <a:t> 연산을 통해 하나의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객체에 여러 개의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연결되어 있는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호출을 통해 연결된 모든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한번에 호출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통하여 호출되는 순서는 등록된 순서와 동일</a:t>
            </a:r>
            <a:endParaRPr lang="ko-KR" alt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smtClean="0"/>
              <a:t>멀티캐스트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43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멀티캐스트 사용 예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8048"/>
              </p:ext>
            </p:extLst>
          </p:nvPr>
        </p:nvGraphicFramePr>
        <p:xfrm>
          <a:off x="356694" y="949280"/>
          <a:ext cx="8391770" cy="572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1770">
                  <a:extLst>
                    <a:ext uri="{9D8B030D-6E8A-4147-A177-3AD203B41FA5}">
                      <a16:colId xmlns:a16="http://schemas.microsoft.com/office/drawing/2014/main" xmlns="" val="111349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using System;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delegate void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MultiDelegate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매개변수와 </a:t>
                      </a:r>
                      <a:r>
                        <a:rPr kumimoji="0" lang="ko-KR" alt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반환값이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없는 </a:t>
                      </a:r>
                      <a:r>
                        <a:rPr kumimoji="0" lang="ko-KR" alt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정의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class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public void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{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("In the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DelegateClass.MethodA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...");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public void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{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("In the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DelegateClass.MethodB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...");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public void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{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("In the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DelegateClass.MethodC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...");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class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DelegateOperation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public static void Main()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DelegateClass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  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클래스객체생성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MultiDelegate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dg1, dg2, dg3;                   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델리게이트선언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dg1 = new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MultiDelegate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   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델리게이트객체생성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dg2 = new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MultiDelegate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   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델리게이트객체생성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dg3 = new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MultiDelegate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obj.MethodC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   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델리게이트객체생성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dg1 = dg1 + dg2; dg1 += dg3;                  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메소드추가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dg2 = dg1 - dg2;                         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메소드제거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dg1();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("After dg1 call ...");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dg2(); 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("After dg2 call ...");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dg3();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845389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97" y="1124744"/>
            <a:ext cx="4072445" cy="20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smtClean="0"/>
              <a:t>멀티캐스트 사용 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45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83784"/>
              </p:ext>
            </p:extLst>
          </p:nvPr>
        </p:nvGraphicFramePr>
        <p:xfrm>
          <a:off x="347092" y="1165001"/>
          <a:ext cx="8352928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xmlns="" val="296908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using System;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delegate void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MultiCastDelegate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델리게이트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정의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class Schedule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public void Now()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    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("Time : "+</a:t>
                      </a:r>
                      <a:r>
                        <a:rPr kumimoji="0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DateTime.Now.ToString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public static void Today()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("Date : "+</a:t>
                      </a:r>
                      <a:r>
                        <a:rPr kumimoji="0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DateTime.Today.ToString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class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MultiCastApp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public static void Main()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Schedule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Schedule();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MultiCastDelegate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mcd = new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MultiCastDelegate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obj.Now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mcd += new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MultiCastDelegate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Schedule.Today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정적메소드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호출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   mcd();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 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 }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919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(event)</a:t>
            </a:r>
          </a:p>
          <a:p>
            <a:pPr lvl="1"/>
            <a:r>
              <a:rPr lang="ko-KR" altLang="en-US" dirty="0" smtClean="0"/>
              <a:t>사용자 행동에 의해 발생하는 사건</a:t>
            </a:r>
          </a:p>
          <a:p>
            <a:pPr lvl="1"/>
            <a:r>
              <a:rPr lang="ko-KR" altLang="en-US" dirty="0" smtClean="0"/>
              <a:t>어떤 사건이 발생한 것을 알리기 위해 보내는 메시지</a:t>
            </a:r>
          </a:p>
          <a:p>
            <a:pPr lvl="2"/>
            <a:endParaRPr lang="ko-KR" altLang="en-US" dirty="0" smtClean="0"/>
          </a:p>
          <a:p>
            <a:r>
              <a:rPr lang="ko-KR" altLang="en-US" dirty="0" smtClean="0"/>
              <a:t>이벤트 처리기</a:t>
            </a:r>
            <a:r>
              <a:rPr lang="en-US" altLang="ko-KR" dirty="0" smtClean="0"/>
              <a:t>(event handler)</a:t>
            </a:r>
          </a:p>
          <a:p>
            <a:pPr lvl="1"/>
            <a:r>
              <a:rPr lang="ko-KR" altLang="en-US" dirty="0" smtClean="0"/>
              <a:t>발생한 이벤트를 처리하기 위한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2"/>
            <a:endParaRPr lang="ko-KR" altLang="en-US" dirty="0" smtClean="0"/>
          </a:p>
          <a:p>
            <a:r>
              <a:rPr lang="ko-KR" altLang="en-US" dirty="0" smtClean="0"/>
              <a:t>이벤트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주도 프로그래밍</a:t>
            </a:r>
            <a:r>
              <a:rPr lang="en-US" altLang="ko-KR" dirty="0" smtClean="0"/>
              <a:t>(event-driven programming)</a:t>
            </a:r>
          </a:p>
          <a:p>
            <a:pPr lvl="1"/>
            <a:r>
              <a:rPr lang="ko-KR" altLang="en-US" dirty="0" smtClean="0"/>
              <a:t>이벤트와 이벤트 처리기를 통하여 객체에 발생한 사건을 다른 객체에 통지하고 그에 대한 행위를 처리하도록 시키는 구조를 가짐</a:t>
            </a:r>
          </a:p>
          <a:p>
            <a:pPr lvl="1"/>
            <a:r>
              <a:rPr lang="ko-KR" altLang="en-US" dirty="0" smtClean="0"/>
              <a:t>각 이벤트에 따른 작업을 독립적으로 기술</a:t>
            </a:r>
          </a:p>
          <a:p>
            <a:pPr lvl="1"/>
            <a:r>
              <a:rPr lang="ko-KR" altLang="en-US" dirty="0" smtClean="0"/>
              <a:t>프로그램의 구조가 체계적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구조적이며 복잡도를 줄일 수 있음</a:t>
            </a:r>
            <a:endParaRPr lang="ko-KR" alt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46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1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형태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수정자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접근 </a:t>
            </a:r>
            <a:r>
              <a:rPr lang="ko-KR" altLang="en-US" dirty="0" err="1" smtClean="0"/>
              <a:t>수정자</a:t>
            </a:r>
            <a:r>
              <a:rPr lang="ko-KR" altLang="en-US" dirty="0" smtClean="0"/>
              <a:t> </a:t>
            </a:r>
          </a:p>
          <a:p>
            <a:pPr lvl="1"/>
            <a:r>
              <a:rPr lang="en-US" altLang="ko-KR" dirty="0" smtClean="0"/>
              <a:t>new, static, virtual, sealed, override, abstract, extern </a:t>
            </a:r>
          </a:p>
          <a:p>
            <a:pPr lvl="1"/>
            <a:r>
              <a:rPr lang="ko-KR" altLang="en-US" dirty="0" smtClean="0"/>
              <a:t>이벤트 처리기는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배정되기 때문에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수정자와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의미가 같음</a:t>
            </a:r>
          </a:p>
          <a:p>
            <a:pPr lvl="1"/>
            <a:endParaRPr lang="en-US" altLang="ko-KR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이벤트 정의 </a:t>
            </a:r>
            <a:r>
              <a:rPr lang="en-US" altLang="ko-KR" dirty="0"/>
              <a:t>[1/4]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47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95349"/>
              </p:ext>
            </p:extLst>
          </p:nvPr>
        </p:nvGraphicFramePr>
        <p:xfrm>
          <a:off x="611560" y="1484784"/>
          <a:ext cx="756084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[event-modifier] event </a:t>
                      </a:r>
                      <a:r>
                        <a:rPr lang="en-US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DelegateType</a:t>
                      </a:r>
                      <a:r>
                        <a:rPr 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EventName</a:t>
                      </a:r>
                      <a:r>
                        <a:rPr 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endParaRPr lang="en-US" sz="24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9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idx="1"/>
          </p:nvPr>
        </p:nvSpPr>
        <p:spPr>
          <a:xfrm>
            <a:off x="179512" y="947614"/>
            <a:ext cx="8784976" cy="561662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이벤트 정의 순서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/>
              <a:t>① </a:t>
            </a:r>
            <a:r>
              <a:rPr lang="ko-KR" altLang="en-US" dirty="0" smtClean="0"/>
              <a:t>이벤트 처리기의 형태와 일치하는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정의            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System.EventHandler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정의과정 생략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/>
              <a:t>②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이용하여 이벤트를 선언                                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미리 정의된 이벤트인 경우에는 생략</a:t>
            </a:r>
            <a:r>
              <a:rPr lang="en-US" altLang="ko-KR" dirty="0" smtClean="0"/>
              <a:t>) 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/>
              <a:t>③ </a:t>
            </a:r>
            <a:r>
              <a:rPr lang="ko-KR" altLang="en-US" dirty="0" smtClean="0"/>
              <a:t>이벤트 </a:t>
            </a:r>
            <a:r>
              <a:rPr lang="ko-KR" altLang="en-US" dirty="0"/>
              <a:t>처리기를 작성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 smtClean="0"/>
              <a:t>④ </a:t>
            </a:r>
            <a:r>
              <a:rPr lang="ko-KR" altLang="en-US" dirty="0" smtClean="0"/>
              <a:t>이벤트에 이벤트 처리기를 등록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 smtClean="0"/>
              <a:t>⑤ </a:t>
            </a:r>
            <a:r>
              <a:rPr lang="ko-KR" altLang="en-US" dirty="0" smtClean="0"/>
              <a:t>이벤트를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미리 정의된 이벤트는 사용자 행동에 의해 이벤트가 발생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이벤트가 발생되면 등록된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호출되어 이벤트를 처리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미리 정의된 이벤트 발생은 사용자의 행동에 의해서 발생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사용자 정의 이벤트인 경우에는 명시적으로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객체를 호출함으로써 이벤트 처리기를 작동</a:t>
            </a:r>
            <a:endParaRPr lang="ko-KR" alt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이벤트 정의 </a:t>
            </a:r>
            <a:r>
              <a:rPr lang="en-US" altLang="ko-KR" dirty="0"/>
              <a:t>[2/4]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48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8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선언</a:t>
            </a:r>
          </a:p>
          <a:p>
            <a:pPr lvl="1"/>
            <a:r>
              <a:rPr lang="ko-KR" altLang="en-US" dirty="0" err="1" smtClean="0"/>
              <a:t>클래스형의</a:t>
            </a:r>
            <a:r>
              <a:rPr lang="ko-KR" altLang="en-US" dirty="0" smtClean="0"/>
              <a:t> 변수 선언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Fraction f1, f2; </a:t>
            </a:r>
            <a:r>
              <a:rPr lang="en-US" altLang="ko-KR" dirty="0" smtClean="0">
                <a:solidFill>
                  <a:srgbClr val="009900"/>
                </a:solidFill>
              </a:rPr>
              <a:t>//</a:t>
            </a:r>
            <a:r>
              <a:rPr lang="ko-KR" altLang="en-US" dirty="0" smtClean="0">
                <a:solidFill>
                  <a:srgbClr val="009900"/>
                </a:solidFill>
              </a:rPr>
              <a:t>객체를 참조</a:t>
            </a:r>
            <a:r>
              <a:rPr lang="en-US" altLang="ko-KR" dirty="0" smtClean="0">
                <a:solidFill>
                  <a:srgbClr val="009900"/>
                </a:solidFill>
              </a:rPr>
              <a:t>(reference)</a:t>
            </a:r>
            <a:r>
              <a:rPr lang="ko-KR" altLang="en-US" dirty="0" smtClean="0">
                <a:solidFill>
                  <a:srgbClr val="009900"/>
                </a:solidFill>
              </a:rPr>
              <a:t>하는 변수 선언</a:t>
            </a:r>
          </a:p>
          <a:p>
            <a:r>
              <a:rPr lang="ko-KR" altLang="en-US" dirty="0" smtClean="0"/>
              <a:t>객체 생성</a:t>
            </a:r>
          </a:p>
          <a:p>
            <a:pPr lvl="1"/>
            <a:r>
              <a:rPr lang="en-US" altLang="ko-KR" dirty="0" smtClean="0"/>
              <a:t>f1 = new Fraction();</a:t>
            </a:r>
          </a:p>
          <a:p>
            <a:pPr lvl="1"/>
            <a:r>
              <a:rPr lang="en-US" altLang="ko-KR" dirty="0" smtClean="0"/>
              <a:t>Fraction f1 = new Fraction();</a:t>
            </a:r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생성할 때 객체의 초기화를 위해 자동으로 호출되는 루틴</a:t>
            </a:r>
          </a:p>
          <a:p>
            <a:pPr lvl="1"/>
            <a:r>
              <a:rPr lang="ko-KR" altLang="en-US" dirty="0" smtClean="0"/>
              <a:t>클래스와 동일한 이름을 갖는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클래스 </a:t>
            </a:r>
            <a:r>
              <a:rPr lang="en-US" altLang="ko-KR" dirty="0" smtClean="0"/>
              <a:t>[4/5]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4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정의 </a:t>
            </a:r>
            <a:r>
              <a:rPr lang="en-US" altLang="ko-KR" dirty="0" smtClean="0"/>
              <a:t>[3/4]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97362"/>
              </p:ext>
            </p:extLst>
          </p:nvPr>
        </p:nvGraphicFramePr>
        <p:xfrm>
          <a:off x="199548" y="1049992"/>
          <a:ext cx="8764940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649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System; 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public delegate void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MyEventHandler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      </a:t>
                      </a:r>
                      <a:r>
                        <a:rPr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</a:t>
                      </a:r>
                      <a:r>
                        <a:rPr kumimoji="0"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이벤트를 위한 </a:t>
                      </a:r>
                      <a:r>
                        <a:rPr kumimoji="0" lang="ko-KR" altLang="en-US" sz="1800" b="0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델리게이트</a:t>
                      </a:r>
                      <a:r>
                        <a:rPr kumimoji="0"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Button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      public event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MyEventHandler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Push;   </a:t>
                      </a:r>
                      <a:r>
                        <a:rPr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②</a:t>
                      </a:r>
                      <a:r>
                        <a:rPr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선언 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      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OnPush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    </a:t>
                      </a:r>
                      <a:r>
                        <a:rPr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이벤트를 선언한 클래스에서만 이벤트 호출</a:t>
                      </a:r>
                      <a:r>
                        <a:rPr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발생</a:t>
                      </a:r>
                      <a:r>
                        <a:rPr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            if (Push != null)           Push();     </a:t>
                      </a:r>
                      <a:r>
                        <a:rPr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⑤ </a:t>
                      </a:r>
                      <a:r>
                        <a:rPr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발생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</a:t>
                      </a:r>
                      <a:r>
                        <a:rPr lang="en-US" altLang="ko-KR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 } </a:t>
                      </a:r>
                      <a:endParaRPr lang="en-US" altLang="ko-KR" sz="1800" b="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EventHandlerClass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public void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MyMethod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                       	</a:t>
                      </a:r>
                      <a:r>
                        <a:rPr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en-US" altLang="ko-KR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</a:t>
                      </a:r>
                      <a:r>
                        <a:rPr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처리기 작성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("In the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EventHandlerClass.MyMethod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...");         }   }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class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EventHandlingApp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public static void Main()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Button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Button();    </a:t>
                      </a:r>
                      <a:r>
                        <a:rPr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이벤트를 가지고 있는 객체 생성</a:t>
                      </a:r>
                      <a:endParaRPr lang="en-US" sz="1800" b="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EventHandlerClass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EventHandlerClass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button.Push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+= new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MyEventHandler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obj.MyMethod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	</a:t>
                      </a:r>
                      <a:r>
                        <a:rPr 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④ </a:t>
                      </a:r>
                      <a:r>
                        <a:rPr lang="ko-KR" altLang="en-US" sz="18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</a:t>
                      </a:r>
                      <a:r>
                        <a:rPr lang="en-US" sz="18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button.OnPush</a:t>
                      </a: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} 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s-ES" sz="14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In the EventHandlerClass.MyMethod ...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이벤트 처리기 등록</a:t>
            </a:r>
          </a:p>
          <a:p>
            <a:pPr lvl="1"/>
            <a:r>
              <a:rPr lang="ko-KR" altLang="en-US" sz="2000" dirty="0" err="1" smtClean="0"/>
              <a:t>델리게이트</a:t>
            </a:r>
            <a:r>
              <a:rPr lang="ko-KR" altLang="en-US" sz="2000" dirty="0" smtClean="0"/>
              <a:t> 객체에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추가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삭제하는 방법과 동일</a:t>
            </a:r>
          </a:p>
          <a:p>
            <a:pPr lvl="1"/>
            <a:r>
              <a:rPr lang="ko-KR" altLang="en-US" sz="2000" dirty="0" smtClean="0"/>
              <a:t>사용 연산자</a:t>
            </a:r>
          </a:p>
          <a:p>
            <a:pPr lvl="2"/>
            <a:r>
              <a:rPr lang="en-US" altLang="ko-KR" sz="2000" dirty="0" smtClean="0"/>
              <a:t>= : </a:t>
            </a:r>
            <a:r>
              <a:rPr lang="ko-KR" altLang="en-US" sz="2000" dirty="0" smtClean="0"/>
              <a:t>이벤트 처리기 등록</a:t>
            </a:r>
          </a:p>
          <a:p>
            <a:pPr lvl="2"/>
            <a:r>
              <a:rPr lang="en-US" altLang="ko-KR" sz="2000" dirty="0" smtClean="0"/>
              <a:t>+ : </a:t>
            </a:r>
            <a:r>
              <a:rPr lang="ko-KR" altLang="en-US" sz="2000" dirty="0" smtClean="0"/>
              <a:t>이벤트 처리기 추가</a:t>
            </a:r>
          </a:p>
          <a:p>
            <a:pPr lvl="2"/>
            <a:r>
              <a:rPr lang="en-US" altLang="ko-KR" sz="2000" dirty="0" smtClean="0"/>
              <a:t>- : </a:t>
            </a:r>
            <a:r>
              <a:rPr lang="ko-KR" altLang="en-US" sz="2000" dirty="0" smtClean="0"/>
              <a:t>이벤트 처리기 제거</a:t>
            </a:r>
            <a:endParaRPr lang="en-US" altLang="ko-KR" sz="200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C# </a:t>
            </a:r>
            <a:r>
              <a:rPr lang="ko-KR" altLang="en-US" dirty="0" smtClean="0"/>
              <a:t>이벤트 사용</a:t>
            </a:r>
            <a:endParaRPr lang="en-US" altLang="ko-KR" dirty="0" smtClean="0"/>
          </a:p>
          <a:p>
            <a:pPr lvl="1"/>
            <a:r>
              <a:rPr lang="en-US" altLang="ko-KR" sz="2000" dirty="0"/>
              <a:t>NET </a:t>
            </a:r>
            <a:r>
              <a:rPr lang="ko-KR" altLang="en-US" sz="2000" dirty="0"/>
              <a:t>프레임워크는 이미 정의된 </a:t>
            </a:r>
            <a:r>
              <a:rPr lang="en-US" altLang="ko-KR" sz="2000" dirty="0" err="1"/>
              <a:t>System.EventHandler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델리게이트를</a:t>
            </a:r>
            <a:r>
              <a:rPr lang="ko-KR" altLang="en-US" sz="2000" dirty="0"/>
              <a:t> 이벤트에 사용하는 것을 </a:t>
            </a:r>
            <a:r>
              <a:rPr lang="ko-KR" altLang="en-US" sz="2000" dirty="0" smtClean="0"/>
              <a:t>권고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pPr lvl="2"/>
            <a:endParaRPr lang="en-US" altLang="ko-KR" sz="1700" dirty="0" smtClean="0"/>
          </a:p>
          <a:p>
            <a:pPr lvl="2"/>
            <a:r>
              <a:rPr lang="ko-KR" altLang="en-US" sz="1700" dirty="0" smtClean="0"/>
              <a:t>첫 번째 </a:t>
            </a:r>
            <a:r>
              <a:rPr lang="ko-KR" altLang="en-US" sz="1700" dirty="0"/>
              <a:t>매개변수</a:t>
            </a:r>
            <a:r>
              <a:rPr lang="en-US" altLang="ko-KR" sz="1700" dirty="0"/>
              <a:t>: </a:t>
            </a:r>
            <a:r>
              <a:rPr lang="ko-KR" altLang="en-US" sz="1700" dirty="0"/>
              <a:t>이벤트 발생 객체</a:t>
            </a:r>
            <a:endParaRPr lang="en-US" altLang="ko-KR" sz="1700" dirty="0"/>
          </a:p>
          <a:p>
            <a:pPr lvl="2"/>
            <a:r>
              <a:rPr lang="ko-KR" altLang="en-US" sz="1700" dirty="0" smtClean="0"/>
              <a:t>두 </a:t>
            </a:r>
            <a:r>
              <a:rPr lang="ko-KR" altLang="en-US" sz="1700" dirty="0" err="1" smtClean="0"/>
              <a:t>번재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매개변수 </a:t>
            </a:r>
            <a:r>
              <a:rPr lang="en-US" altLang="ko-KR" sz="1700" dirty="0"/>
              <a:t>: </a:t>
            </a:r>
            <a:r>
              <a:rPr lang="ko-KR" altLang="en-US" sz="1700" dirty="0"/>
              <a:t>해당 이벤트에 대한 추가적인 </a:t>
            </a:r>
            <a:r>
              <a:rPr lang="ko-KR" altLang="en-US" sz="1700" dirty="0" smtClean="0"/>
              <a:t>정보</a:t>
            </a:r>
            <a:endParaRPr lang="ko-KR" altLang="en-US" dirty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이벤트 정의 </a:t>
            </a:r>
            <a:r>
              <a:rPr lang="en-US" altLang="ko-KR" dirty="0"/>
              <a:t>[4/4]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50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92466"/>
              </p:ext>
            </p:extLst>
          </p:nvPr>
        </p:nvGraphicFramePr>
        <p:xfrm>
          <a:off x="683568" y="2852936"/>
          <a:ext cx="7992888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= new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DelegateType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(Method);  // 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처리기 등록 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+= new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DelegateType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(Method); // 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처리기 추가 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-= new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DelegateType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(Method); // 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처리기 제거 </a:t>
                      </a:r>
                      <a:endParaRPr lang="ko-KR" alt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39625"/>
              </p:ext>
            </p:extLst>
          </p:nvPr>
        </p:nvGraphicFramePr>
        <p:xfrm>
          <a:off x="683568" y="5001093"/>
          <a:ext cx="7560840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delegate void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EventHandler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(object sender, 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e);</a:t>
                      </a:r>
                      <a:endParaRPr 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2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중복의 의미</a:t>
            </a:r>
          </a:p>
          <a:p>
            <a:pPr lvl="1"/>
            <a:r>
              <a:rPr lang="ko-KR" altLang="en-US" dirty="0" smtClean="0"/>
              <a:t>시스템에서 제공한 연산자를 재정의 하는 것</a:t>
            </a:r>
          </a:p>
          <a:p>
            <a:pPr lvl="1"/>
            <a:r>
              <a:rPr lang="ko-KR" altLang="en-US" dirty="0" smtClean="0"/>
              <a:t>클래스만을 위한 연산자로서 자료 추상화가 가능</a:t>
            </a:r>
          </a:p>
          <a:p>
            <a:pPr lvl="1"/>
            <a:r>
              <a:rPr lang="ko-KR" altLang="en-US" dirty="0" smtClean="0"/>
              <a:t>문법적인 규칙은 변경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 순위나 결합 법칙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연산자 중복이 가능한 연산자</a:t>
            </a:r>
            <a:endParaRPr lang="ko-KR" altLang="en-US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연산자 중복 </a:t>
            </a:r>
            <a:r>
              <a:rPr lang="en-US" altLang="ko-KR" dirty="0"/>
              <a:t>[</a:t>
            </a:r>
            <a:r>
              <a:rPr lang="en-US" altLang="ko-KR" dirty="0" smtClean="0"/>
              <a:t>1/5]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51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1400"/>
              </p:ext>
            </p:extLst>
          </p:nvPr>
        </p:nvGraphicFramePr>
        <p:xfrm>
          <a:off x="899592" y="3705939"/>
          <a:ext cx="6143668" cy="2194560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7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종   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연  산  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단   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+, -, !, ~, ++, --, true, false</a:t>
                      </a:r>
                      <a:endParaRPr kumimoji="0" lang="ko-KR" altLang="ko-KR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   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+, -, *, /, %, &amp;, |, ^, &lt;&lt;, &gt;&gt;,  ==, !=, &lt;, &gt;, &lt;=, &gt;=</a:t>
                      </a:r>
                      <a:endParaRPr kumimoji="0" lang="ko-KR" altLang="ko-KR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형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ko-KR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변환하려는 </a:t>
                      </a:r>
                      <a:r>
                        <a:rPr kumimoji="0" lang="ko-KR" altLang="ko-KR" sz="2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자료형</a:t>
                      </a:r>
                      <a:r>
                        <a:rPr kumimoji="0" lang="ko-KR" altLang="ko-KR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0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중복 방법</a:t>
            </a:r>
          </a:p>
          <a:p>
            <a:pPr lvl="1"/>
            <a:r>
              <a:rPr lang="ko-KR" altLang="en-US" dirty="0" err="1" smtClean="0"/>
              <a:t>수정자는</a:t>
            </a:r>
            <a:r>
              <a:rPr lang="ko-KR" altLang="en-US" dirty="0" smtClean="0"/>
              <a:t> 반드시 </a:t>
            </a:r>
            <a:r>
              <a:rPr lang="en-US" altLang="ko-KR" dirty="0" smtClean="0"/>
              <a:t>public static.</a:t>
            </a:r>
          </a:p>
          <a:p>
            <a:pPr lvl="1"/>
            <a:r>
              <a:rPr lang="ko-KR" altLang="en-US" dirty="0" smtClean="0"/>
              <a:t>반환형은 연산자가 계산된 결과의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지정어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연산기호로는 특수 문자 사용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연산자 중복 정의 형태</a:t>
            </a:r>
            <a:endParaRPr lang="ko-KR" altLang="en-US" dirty="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연산자 중복 </a:t>
            </a:r>
            <a:r>
              <a:rPr lang="en-US" altLang="ko-KR" dirty="0"/>
              <a:t>[</a:t>
            </a:r>
            <a:r>
              <a:rPr lang="en-US" altLang="ko-KR" dirty="0" smtClean="0"/>
              <a:t>2/5]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52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21175"/>
              </p:ext>
            </p:extLst>
          </p:nvPr>
        </p:nvGraphicFramePr>
        <p:xfrm>
          <a:off x="287524" y="3733201"/>
          <a:ext cx="8676964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76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static [extern] </a:t>
                      </a:r>
                      <a:r>
                        <a:rPr lang="en-US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returnType</a:t>
                      </a: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operator op (parameter1 [, parameter2]) {</a:t>
                      </a:r>
                    </a:p>
                    <a:p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// ... operator overloading body ...</a:t>
                      </a:r>
                    </a:p>
                    <a:p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200277" y="999176"/>
            <a:ext cx="8784976" cy="5616624"/>
          </a:xfrm>
        </p:spPr>
        <p:txBody>
          <a:bodyPr/>
          <a:lstStyle/>
          <a:p>
            <a:r>
              <a:rPr lang="ko-KR" altLang="en-US" dirty="0" smtClean="0"/>
              <a:t>연산자 중복 정의 규칙 </a:t>
            </a:r>
            <a:endParaRPr lang="ko-KR" altLang="en-US" dirty="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연산자 중복 </a:t>
            </a:r>
            <a:r>
              <a:rPr lang="en-US" altLang="ko-KR" dirty="0"/>
              <a:t>[</a:t>
            </a:r>
            <a:r>
              <a:rPr lang="en-US" altLang="ko-KR" dirty="0" smtClean="0"/>
              <a:t>3/5]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53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59928"/>
              </p:ext>
            </p:extLst>
          </p:nvPr>
        </p:nvGraphicFramePr>
        <p:xfrm>
          <a:off x="179512" y="1568682"/>
          <a:ext cx="8775159" cy="4979198"/>
        </p:xfrm>
        <a:graphic>
          <a:graphicData uri="http://schemas.openxmlformats.org/drawingml/2006/table">
            <a:tbl>
              <a:tblPr/>
              <a:tblGrid>
                <a:gridCol w="18386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6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9598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연  산 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매개변수 형과 반환형 규칙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9598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단항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+, -, !, ~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매개변수의 형은 자신의 클래스</a:t>
                      </a:r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복귀형은 모든 자료형이 가능함</a:t>
                      </a:r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959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++ / --</a:t>
                      </a:r>
                      <a:endParaRPr kumimoji="0" lang="ko-KR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매개변수의 형은 자신의 클래스</a:t>
                      </a:r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복귀형은 자신의 클래스이거나</a:t>
                      </a:r>
                    </a:p>
                    <a:p>
                      <a:pPr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파생 클래스이어야 함</a:t>
                      </a:r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59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true / false</a:t>
                      </a:r>
                      <a:endParaRPr kumimoji="0" lang="ko-KR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매개변수의 형은 자신의 클래스, 복귀형은 bool 형 이어야 함</a:t>
                      </a:r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959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shift </a:t>
                      </a:r>
                      <a:endParaRPr kumimoji="0" lang="ko-KR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첫 번째 매개변수의 형은 클래스</a:t>
                      </a:r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두 번째 매개변수의 형은 int 형,</a:t>
                      </a:r>
                      <a:endParaRPr kumimoji="0" lang="en-US" altLang="ko-KR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ko-KR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복귀형은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모든 자료형이 가능함.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9598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 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shift 연산자를 제외한 이항 연산자인 경우, 두 개의 매개변수 중 하나는 </a:t>
                      </a:r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 </a:t>
                      </a:r>
                    </a:p>
                    <a:p>
                      <a:pPr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자신의 클래스이며, </a:t>
                      </a:r>
                      <a:r>
                        <a:rPr kumimoji="0" lang="ko-KR" altLang="ko-KR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복귀형은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모든 </a:t>
                      </a:r>
                      <a:r>
                        <a:rPr kumimoji="0" lang="ko-KR" altLang="ko-KR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자료형이</a:t>
                      </a:r>
                      <a:r>
                        <a:rPr kumimoji="0" lang="ko-KR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가능함.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34551"/>
            <a:ext cx="8784976" cy="5616624"/>
          </a:xfrm>
        </p:spPr>
        <p:txBody>
          <a:bodyPr/>
          <a:lstStyle/>
          <a:p>
            <a:r>
              <a:rPr lang="ko-KR" altLang="en-US" dirty="0" smtClean="0"/>
              <a:t>대칭적 방식으로 정의</a:t>
            </a: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false, ==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!=, &lt;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&gt;, &lt;=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&gt;=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형 변환 연산자</a:t>
            </a:r>
            <a:r>
              <a:rPr lang="en-US" altLang="ko-KR" dirty="0" smtClean="0"/>
              <a:t>(type-conversion operator)</a:t>
            </a:r>
          </a:p>
          <a:p>
            <a:pPr lvl="1"/>
            <a:r>
              <a:rPr lang="ko-KR" altLang="en-US" dirty="0" smtClean="0"/>
              <a:t>클래스 객체나 구조체를 다른 클래스나 구조체 또는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</a:t>
            </a:r>
          </a:p>
          <a:p>
            <a:pPr lvl="1"/>
            <a:r>
              <a:rPr lang="ko-KR" altLang="en-US" dirty="0" smtClean="0"/>
              <a:t>사용자 정의 형 변환</a:t>
            </a:r>
            <a:r>
              <a:rPr lang="en-US" altLang="ko-KR" dirty="0" smtClean="0"/>
              <a:t>(user-defined type conversion)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형 변환 연산자 문법 구조</a:t>
            </a:r>
            <a:endParaRPr lang="ko-KR" alt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연산자 중복 </a:t>
            </a:r>
            <a:r>
              <a:rPr lang="en-US" altLang="ko-KR" dirty="0"/>
              <a:t>[</a:t>
            </a:r>
            <a:r>
              <a:rPr lang="en-US" altLang="ko-KR" dirty="0" smtClean="0"/>
              <a:t>4/5]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54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0786"/>
              </p:ext>
            </p:extLst>
          </p:nvPr>
        </p:nvGraphicFramePr>
        <p:xfrm>
          <a:off x="521882" y="4919386"/>
          <a:ext cx="7922073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22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static [extern] explicit operator type-name(parameter1) 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static [extern] implicit operator type-name(parameter1) </a:t>
                      </a:r>
                      <a:endParaRPr 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</a:t>
            </a:r>
            <a:r>
              <a:rPr lang="en-US" altLang="ko-KR" dirty="0" smtClean="0"/>
              <a:t>[5/5]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55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13493"/>
              </p:ext>
            </p:extLst>
          </p:nvPr>
        </p:nvGraphicFramePr>
        <p:xfrm>
          <a:off x="147218" y="980728"/>
          <a:ext cx="8529237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29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using System;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class Complex 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 private double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realPart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             </a:t>
                      </a:r>
                      <a:r>
                        <a:rPr lang="en-US" sz="16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600" b="0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실수부</a:t>
                      </a:r>
                      <a:r>
                        <a:rPr lang="ko-KR" altLang="en-US" sz="16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 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double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imagePart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          </a:t>
                      </a:r>
                      <a:r>
                        <a:rPr lang="en-US" sz="16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600" b="0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허수부</a:t>
                      </a:r>
                      <a:r>
                        <a:rPr lang="ko-KR" altLang="en-US" sz="16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 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Complex(double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rVal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double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iVal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realPart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rVal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imagePart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iVal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 }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 </a:t>
                      </a:r>
                      <a:r>
                        <a:rPr lang="en-US" sz="16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static Complex operator +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Complex x1, Complex x2) {  </a:t>
                      </a:r>
                      <a:r>
                        <a:rPr lang="en-US" sz="16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6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연산자 중복</a:t>
                      </a:r>
                      <a:endParaRPr lang="en-US" sz="1600" b="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Complex x = new Complex(0, 0);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x.realPart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x1.realPart + x2.realPart;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x.imagePart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x1.imagePart + x2.imagePart;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return x;   }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 override public string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 return "("+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realPart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"," +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imagePart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"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)";  }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}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class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OperatorOverloadingApp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 public static void Main() 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Complex c, c1, c2;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c1 = new Complex(1, 2);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c2 = new Complex(3, 4);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c = c1 + c2;  </a:t>
                      </a:r>
                      <a:r>
                        <a:rPr lang="en-US" sz="16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6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중복된 연산자 사용</a:t>
                      </a:r>
                      <a:endParaRPr lang="en-US" sz="1600" b="0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   </a:t>
                      </a:r>
                      <a:r>
                        <a:rPr lang="en-US" sz="16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(c1 + " + " + c2 + " = " + c);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 }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} 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887" y="1124744"/>
            <a:ext cx="2825189" cy="64807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6360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인덱서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 및 중첩 형식을 포함할 수 있는 값 형식</a:t>
            </a:r>
          </a:p>
          <a:p>
            <a:pPr eaLnBrk="1" hangingPunct="1"/>
            <a:r>
              <a:rPr lang="ko-KR" altLang="en-US" dirty="0" smtClean="0"/>
              <a:t>기본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구조체 멤버를 항상 기본값으로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선언 불가능 </a:t>
            </a:r>
            <a:endParaRPr lang="en-US" altLang="ko-KR" dirty="0" smtClean="0"/>
          </a:p>
          <a:p>
            <a:r>
              <a:rPr lang="ko-KR" altLang="en-US" dirty="0" smtClean="0"/>
              <a:t>클래스 </a:t>
            </a:r>
            <a:r>
              <a:rPr lang="en-US" altLang="ko-KR" dirty="0"/>
              <a:t>– </a:t>
            </a:r>
            <a:r>
              <a:rPr lang="ko-KR" altLang="en-US" dirty="0" err="1"/>
              <a:t>참조형</a:t>
            </a:r>
            <a:r>
              <a:rPr lang="en-US" altLang="ko-KR" dirty="0"/>
              <a:t>, </a:t>
            </a:r>
            <a:r>
              <a:rPr lang="ko-KR" altLang="en-US" dirty="0"/>
              <a:t>구조체 </a:t>
            </a:r>
            <a:r>
              <a:rPr lang="en-US" altLang="ko-KR" dirty="0"/>
              <a:t>– </a:t>
            </a:r>
            <a:r>
              <a:rPr lang="ko-KR" altLang="en-US" dirty="0" err="1"/>
              <a:t>값형</a:t>
            </a:r>
            <a:endParaRPr lang="ko-KR" altLang="en-US" dirty="0"/>
          </a:p>
          <a:p>
            <a:r>
              <a:rPr lang="ko-KR" altLang="en-US" dirty="0" smtClean="0"/>
              <a:t>구조체의 </a:t>
            </a:r>
            <a:r>
              <a:rPr lang="ko-KR" altLang="en-US" dirty="0" err="1"/>
              <a:t>수정자</a:t>
            </a:r>
            <a:endParaRPr lang="ko-KR" altLang="en-US" dirty="0"/>
          </a:p>
          <a:p>
            <a:pPr lvl="1"/>
            <a:r>
              <a:rPr lang="en-US" altLang="ko-KR" dirty="0"/>
              <a:t>public, protected, internal, private, new</a:t>
            </a:r>
          </a:p>
          <a:p>
            <a:r>
              <a:rPr lang="ko-KR" altLang="en-US" dirty="0" smtClean="0"/>
              <a:t>구조체의 </a:t>
            </a:r>
            <a:r>
              <a:rPr lang="ko-KR" altLang="en-US" dirty="0"/>
              <a:t>형태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4"/>
            <a:endParaRPr lang="ko-KR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구조체</a:t>
            </a:r>
            <a:endParaRPr lang="en-US" altLang="ko-KR" b="1" dirty="0" err="1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56</a:t>
            </a:fld>
            <a:endParaRPr lang="en-US" altLang="ko-KR" dirty="0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5159974" y="3973750"/>
            <a:ext cx="3860046" cy="2796276"/>
          </a:xfrm>
          <a:prstGeom prst="rect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kumimoji="0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Employee </a:t>
            </a:r>
          </a:p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</a:t>
            </a:r>
            <a:r>
              <a:rPr kumimoji="0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idnum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hour, pay; </a:t>
            </a:r>
          </a:p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Employee(</a:t>
            </a:r>
            <a:r>
              <a:rPr kumimoji="0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x, </a:t>
            </a:r>
            <a:r>
              <a:rPr kumimoji="0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y) </a:t>
            </a:r>
          </a:p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{</a:t>
            </a:r>
          </a:p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kumimoji="0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idnum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x;</a:t>
            </a:r>
          </a:p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hour = y;</a:t>
            </a:r>
          </a:p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pay = hour * 5000; </a:t>
            </a:r>
          </a:p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</a:t>
            </a:r>
          </a:p>
          <a:p>
            <a:pPr eaLnBrk="0" latinLnBrk="0" hangingPunct="0"/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}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04030"/>
              </p:ext>
            </p:extLst>
          </p:nvPr>
        </p:nvGraphicFramePr>
        <p:xfrm>
          <a:off x="287589" y="4509120"/>
          <a:ext cx="4764309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64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r>
                        <a:rPr lang="en-US" altLang="ko-KR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-modifiers] </a:t>
                      </a:r>
                      <a:r>
                        <a:rPr lang="en-US" altLang="ko-KR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r>
                        <a:rPr lang="en-US" altLang="ko-KR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StructName</a:t>
                      </a:r>
                      <a:r>
                        <a:rPr lang="en-US" altLang="ko-KR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// member declarations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97627"/>
            <a:ext cx="8840508" cy="56166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구조체와 클래스 차이점</a:t>
            </a:r>
            <a:endParaRPr lang="en-US" altLang="ko-KR" dirty="0" smtClean="0"/>
          </a:p>
          <a:p>
            <a:pPr lvl="1">
              <a:lnSpc>
                <a:spcPct val="110000"/>
              </a:lnSpc>
              <a:buNone/>
            </a:pPr>
            <a:r>
              <a:rPr lang="ko-KR" altLang="en-US" dirty="0" smtClean="0"/>
              <a:t>① 클래스는 </a:t>
            </a:r>
            <a:r>
              <a:rPr lang="ko-KR" altLang="en-US" dirty="0" err="1" smtClean="0"/>
              <a:t>참조형이고</a:t>
            </a:r>
            <a:r>
              <a:rPr lang="ko-KR" altLang="en-US" dirty="0" smtClean="0"/>
              <a:t> 구조체는 </a:t>
            </a:r>
            <a:r>
              <a:rPr lang="ko-KR" altLang="en-US" dirty="0" err="1" smtClean="0"/>
              <a:t>값형이다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  <a:buNone/>
            </a:pPr>
            <a:r>
              <a:rPr lang="ko-KR" altLang="en-US" dirty="0" smtClean="0"/>
              <a:t>② 클래스 객체는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저장되고 구조체 객체는 스택에 저장됨</a:t>
            </a:r>
            <a:endParaRPr lang="en-US" altLang="ko-KR" dirty="0" smtClean="0"/>
          </a:p>
          <a:p>
            <a:pPr lvl="1">
              <a:lnSpc>
                <a:spcPct val="110000"/>
              </a:lnSpc>
              <a:buNone/>
            </a:pPr>
            <a:r>
              <a:rPr lang="ko-KR" altLang="en-US" dirty="0" smtClean="0"/>
              <a:t>③ 배정 연산에서 클래스는 참조가 복사되고 구조체는 내용이 복사된다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  <a:buNone/>
            </a:pPr>
            <a:r>
              <a:rPr lang="ko-KR" altLang="en-US" dirty="0" smtClean="0"/>
              <a:t>④ 구조체는 상속이 불가능하다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  <a:buNone/>
            </a:pPr>
            <a:r>
              <a:rPr lang="ko-KR" altLang="en-US" dirty="0" smtClean="0"/>
              <a:t>⑤ 구조체는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가질 수 없다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  <a:buNone/>
            </a:pPr>
            <a:r>
              <a:rPr lang="ko-KR" altLang="en-US" dirty="0" smtClean="0"/>
              <a:t>⑥ 구조체의 멤버는 초기값을 가질 수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57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5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사용 예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58</a:t>
            </a:fld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52106"/>
              </p:ext>
            </p:extLst>
          </p:nvPr>
        </p:nvGraphicFramePr>
        <p:xfrm>
          <a:off x="179512" y="985334"/>
          <a:ext cx="8696492" cy="5790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96492">
                  <a:extLst>
                    <a:ext uri="{9D8B030D-6E8A-4147-A177-3AD203B41FA5}">
                      <a16:colId xmlns:a16="http://schemas.microsoft.com/office/drawing/2014/main" xmlns="" val="1579244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using System;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struct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Point {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구조체 선언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// C#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에서는 여러 개의 필드로 구성된 자료구조를 표현하기 위해 주로 사용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public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x, y;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구조체 내부 필드는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대부분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public Point(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p1,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p2) { x = p1;  y = p2; }</a:t>
                      </a:r>
                    </a:p>
                    <a:p>
                      <a:pPr marL="320040" marR="0" lvl="0" indent="-32004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public override string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ToString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ADE4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오버라이딩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20040" marR="0" lvl="0" indent="-32004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return "x = "+x + "\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ny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" + y;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}}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MainClass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public static void Main()  {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Point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myPoint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Point();     Point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yourPoint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Point(10,10);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Point myPoint2;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구조체는 값 형식이므로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키워드 없이 사용 가능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myPoint2.x = 10;     myPoint2.y = 20;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("My Point:   "); 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("x = {0}, y = {1}",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myPoint.x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myPoint.y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("Your Point: "); 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("x = {0}, y = {1}",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yourPoint.x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yourPoint.y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("My Point2:"); 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("x = {0}, y = {1}", myPoint2.x, myPoint2.y);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(myPoint2);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객체 내용 출력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}}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716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객체의 멤버 참조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 이름과 멤버 </a:t>
            </a:r>
            <a:r>
              <a:rPr lang="ko-KR" altLang="en-US" dirty="0" err="1" smtClean="0"/>
              <a:t>사에에</a:t>
            </a:r>
            <a:r>
              <a:rPr lang="ko-KR" altLang="en-US" dirty="0" smtClean="0"/>
              <a:t> 멤버 접근 연산자인 점 연산자</a:t>
            </a:r>
            <a:r>
              <a:rPr lang="en-US" altLang="ko-KR" dirty="0" smtClean="0"/>
              <a:t>(dot operator)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멤버의 </a:t>
            </a:r>
            <a:r>
              <a:rPr lang="ko-KR" altLang="en-US" dirty="0"/>
              <a:t>참조 형태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3">
              <a:lnSpc>
                <a:spcPct val="100000"/>
              </a:lnSpc>
            </a:pP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필드 참조</a:t>
            </a:r>
            <a:r>
              <a:rPr lang="en-US" altLang="ko-KR" dirty="0" smtClean="0"/>
              <a:t>: f1.numerator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 smtClean="0"/>
              <a:t>		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: f1.Add(f2)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 수식 사용</a:t>
            </a:r>
            <a:endParaRPr lang="en-US" altLang="ko-KR" dirty="0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ko-KR" altLang="en-US" dirty="0"/>
              <a:t>클래스 </a:t>
            </a:r>
            <a:r>
              <a:rPr lang="en-US" altLang="ko-KR" dirty="0" smtClean="0"/>
              <a:t>[5/5]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5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046"/>
              </p:ext>
            </p:extLst>
          </p:nvPr>
        </p:nvGraphicFramePr>
        <p:xfrm>
          <a:off x="1259632" y="2780928"/>
          <a:ext cx="468052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objectName.MemberName</a:t>
                      </a:r>
                      <a:endParaRPr lang="en-US" altLang="ko-KR" sz="2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359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클래스의 차이</a:t>
            </a:r>
            <a:endParaRPr lang="ko-KR" altLang="en-US" dirty="0"/>
          </a:p>
        </p:txBody>
      </p:sp>
      <p:sp>
        <p:nvSpPr>
          <p:cNvPr id="4608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4D60971-770B-4FAA-AD21-B18FBB39520B}" type="slidenum">
              <a:rPr lang="en-US" altLang="ko-KR" smtClean="0">
                <a:latin typeface="굴림" charset="-127"/>
                <a:ea typeface="굴림" charset="-127"/>
              </a:rPr>
              <a:pPr/>
              <a:t>59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00643"/>
              </p:ext>
            </p:extLst>
          </p:nvPr>
        </p:nvGraphicFramePr>
        <p:xfrm>
          <a:off x="251520" y="981792"/>
          <a:ext cx="8640960" cy="56875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xmlns="" val="3063721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eaLnBrk="0" latinLnBrk="0" hangingPunct="0">
                        <a:lnSpc>
                          <a:spcPct val="140000"/>
                        </a:lnSpc>
                      </a:pP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PERSON{     </a:t>
                      </a:r>
                      <a:r>
                        <a:rPr kumimoji="0" lang="en-US" altLang="ko-KR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 value type.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string Name;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Age;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Person{  </a:t>
                      </a:r>
                      <a:r>
                        <a:rPr kumimoji="0" lang="en-US" altLang="ko-KR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A reference type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string Name;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public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Age;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ValRefClass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public static void Main(string[]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Person pc1 = new Person(); </a:t>
                      </a:r>
                      <a:r>
                        <a:rPr kumimoji="0" lang="en-US" altLang="ko-KR" sz="16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Create an object reference on the managed heap.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PERSON ps1 = new PERSON();       </a:t>
                      </a:r>
                      <a:r>
                        <a:rPr kumimoji="0" lang="en-US" altLang="ko-KR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Create a value on the stack.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Person pc2 = pc1;                       </a:t>
                      </a:r>
                      <a:r>
                        <a:rPr kumimoji="0" lang="en-US" altLang="ko-KR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pc1 </a:t>
                      </a:r>
                      <a:r>
                        <a:rPr kumimoji="0" lang="ko-KR" altLang="en-US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참조를  복사</a:t>
                      </a:r>
                    </a:p>
                    <a:p>
                      <a:pPr eaLnBrk="0" latinLnBrk="0" hangingPunct="0"/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PERSON ps2 = ps1;  	           </a:t>
                      </a:r>
                      <a:r>
                        <a:rPr kumimoji="0" lang="en-US" altLang="ko-KR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ps1</a:t>
                      </a:r>
                      <a:r>
                        <a:rPr kumimoji="0" lang="ko-KR" altLang="en-US" sz="18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값을  복사</a:t>
                      </a:r>
                    </a:p>
                    <a:p>
                      <a:pPr eaLnBrk="0" latinLnBrk="0" hangingPunct="0"/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pc1.Name = "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대희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         ps1.Name = "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진범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pc2.Name = "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종태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         ps2.Name = "</a:t>
                      </a:r>
                      <a:r>
                        <a:rPr kumimoji="0"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효준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("pc1={0}, pc2={1}", pc1.Name, pc2.Name);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System.Console.WriteLine</a:t>
                      </a:r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("ps1={0}, ps2={1}", ps1.Name, ps2.Name);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pPr eaLnBrk="0" latinLnBrk="0" hangingPunct="0"/>
                      <a:r>
                        <a:rPr kumimoji="0"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13886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62" y="1340768"/>
            <a:ext cx="361859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객체의 구조를 기술하는 자료 부분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변수 선언으로 구성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>
                <a:cs typeface="Times New Roman" pitchFamily="18" charset="0"/>
              </a:rPr>
              <a:t>접근 </a:t>
            </a:r>
            <a:r>
              <a:rPr lang="ko-KR" altLang="en-US" dirty="0" err="1" smtClean="0">
                <a:cs typeface="Times New Roman" pitchFamily="18" charset="0"/>
              </a:rPr>
              <a:t>수정자</a:t>
            </a:r>
            <a:r>
              <a:rPr lang="en-US" altLang="ko-KR" dirty="0" smtClean="0">
                <a:cs typeface="Times New Roman" pitchFamily="18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cs typeface="Times New Roman" pitchFamily="18" charset="0"/>
              </a:rPr>
              <a:t>수정자가</a:t>
            </a:r>
            <a:r>
              <a:rPr lang="ko-KR" altLang="en-US" dirty="0" smtClean="0">
                <a:solidFill>
                  <a:srgbClr val="FF0000"/>
                </a:solidFill>
                <a:cs typeface="Times New Roman" pitchFamily="18" charset="0"/>
              </a:rPr>
              <a:t> 생략된 경우는 </a:t>
            </a:r>
            <a:r>
              <a:rPr lang="en-US" altLang="ko-KR" dirty="0" smtClean="0">
                <a:solidFill>
                  <a:srgbClr val="FF0000"/>
                </a:solidFill>
                <a:cs typeface="Times New Roman" pitchFamily="18" charset="0"/>
              </a:rPr>
              <a:t>private</a:t>
            </a:r>
            <a:r>
              <a:rPr lang="ko-KR" altLang="en-US" dirty="0" smtClean="0">
                <a:solidFill>
                  <a:srgbClr val="FF0000"/>
                </a:solidFill>
                <a:cs typeface="Times New Roman" pitchFamily="18" charset="0"/>
              </a:rPr>
              <a:t>로 처리</a:t>
            </a:r>
            <a:endParaRPr lang="en-US" altLang="ko-KR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smtClean="0"/>
              <a:t>필드</a:t>
            </a:r>
            <a:endParaRPr lang="ko-KR" altLang="en-US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fld id="{F8EFFC35-72EC-4323-9553-18B3593706FC}" type="slidenum">
              <a:rPr lang="en-US" altLang="ko-KR" smtClean="0"/>
              <a:pPr/>
              <a:t>6</a:t>
            </a:fld>
            <a:r>
              <a:rPr lang="en-US" altLang="ko-KR" dirty="0" smtClean="0"/>
              <a:t>]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15765"/>
              </p:ext>
            </p:extLst>
          </p:nvPr>
        </p:nvGraphicFramePr>
        <p:xfrm>
          <a:off x="611560" y="3068187"/>
          <a:ext cx="7704856" cy="2809084"/>
        </p:xfrm>
        <a:graphic>
          <a:graphicData uri="http://schemas.openxmlformats.org/drawingml/2006/table">
            <a:tbl>
              <a:tblPr/>
              <a:tblGrid>
                <a:gridCol w="1907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81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088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접근 </a:t>
                      </a:r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수정자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동일 클래스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파생 클래스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네임스페이스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모든 클래스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322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  private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322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  protected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322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  internal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0916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  protected internal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322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  public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73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</a:p>
          <a:p>
            <a:pPr lvl="1"/>
            <a:r>
              <a:rPr lang="ko-KR" altLang="en-US" dirty="0" smtClean="0"/>
              <a:t>상속 계층에서 상위 클래스에서 선언된 멤버를 하위 클래스에서 새롭게 재정의하기 위해 사용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en-US" altLang="ko-KR" dirty="0" smtClean="0"/>
              <a:t>static</a:t>
            </a:r>
          </a:p>
          <a:p>
            <a:pPr lvl="1"/>
            <a:r>
              <a:rPr lang="ko-KR" altLang="en-US" dirty="0" smtClean="0"/>
              <a:t>정적 필드</a:t>
            </a:r>
            <a:r>
              <a:rPr lang="en-US" altLang="ko-KR" dirty="0" smtClean="0"/>
              <a:t>(static field)</a:t>
            </a:r>
          </a:p>
          <a:p>
            <a:pPr lvl="1"/>
            <a:r>
              <a:rPr lang="ko-KR" altLang="en-US" dirty="0" smtClean="0"/>
              <a:t>클래스 단위로 존재</a:t>
            </a:r>
          </a:p>
          <a:p>
            <a:pPr lvl="1"/>
            <a:r>
              <a:rPr lang="ko-KR" altLang="en-US" dirty="0" smtClean="0"/>
              <a:t>생성 객체가 없는 경우에도 존재하는 변수</a:t>
            </a:r>
          </a:p>
          <a:p>
            <a:pPr lvl="1"/>
            <a:r>
              <a:rPr lang="ko-KR" altLang="en-US" dirty="0" smtClean="0"/>
              <a:t>정적 필드의 참조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반드시 클래스 이름을 통해서만 가능</a:t>
            </a:r>
            <a:endParaRPr lang="ko-KR" alt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en-US" altLang="ko-KR" cap="none" dirty="0"/>
              <a:t>new / static </a:t>
            </a:r>
            <a:r>
              <a:rPr lang="ko-KR" altLang="en-US" dirty="0" err="1" smtClean="0"/>
              <a:t>수정자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7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4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readonly</a:t>
            </a:r>
          </a:p>
          <a:p>
            <a:pPr lvl="1"/>
            <a:r>
              <a:rPr lang="ko-KR" altLang="en-US" dirty="0" smtClean="0"/>
              <a:t>읽기전용 필드</a:t>
            </a:r>
          </a:p>
          <a:p>
            <a:pPr lvl="1"/>
            <a:r>
              <a:rPr lang="ko-KR" altLang="en-US" dirty="0" smtClean="0"/>
              <a:t>값이 변할 수 없는 속성</a:t>
            </a:r>
          </a:p>
          <a:p>
            <a:pPr lvl="1"/>
            <a:r>
              <a:rPr lang="ko-KR" altLang="en-US" dirty="0" smtClean="0"/>
              <a:t>실행 중 값 결정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err="1" smtClean="0"/>
              <a:t>const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값이 변할 수 없는 속성</a:t>
            </a:r>
          </a:p>
          <a:p>
            <a:pPr lvl="1"/>
            <a:r>
              <a:rPr lang="ko-KR" altLang="en-US" dirty="0" smtClean="0"/>
              <a:t>컴파일 시간에 값이 결정</a:t>
            </a:r>
          </a:p>
          <a:p>
            <a:pPr lvl="1"/>
            <a:r>
              <a:rPr lang="ko-KR" altLang="en-US" dirty="0" smtClean="0"/>
              <a:t>상수 멤버의 선언 형태</a:t>
            </a:r>
          </a:p>
          <a:p>
            <a:endParaRPr lang="en-US" altLang="ko-KR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108000" rIns="91440" bIns="45720" rtlCol="0" anchor="ctr" anchorCtr="0">
            <a:normAutofit/>
          </a:bodyPr>
          <a:lstStyle/>
          <a:p>
            <a:r>
              <a:rPr lang="en-US" altLang="ko-KR" cap="none" dirty="0"/>
              <a:t>readonly / </a:t>
            </a:r>
            <a:r>
              <a:rPr lang="en-US" altLang="ko-KR" cap="none" dirty="0" err="1"/>
              <a:t>const</a:t>
            </a:r>
            <a:r>
              <a:rPr lang="en-US" altLang="ko-KR" cap="none" dirty="0"/>
              <a:t> </a:t>
            </a:r>
            <a:r>
              <a:rPr lang="ko-KR" altLang="en-US" dirty="0" err="1"/>
              <a:t>수정자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defRPr/>
              </a:pPr>
              <a:t>8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92524"/>
              </p:ext>
            </p:extLst>
          </p:nvPr>
        </p:nvGraphicFramePr>
        <p:xfrm>
          <a:off x="487566" y="4869160"/>
          <a:ext cx="8188889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88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[const-modifiers] const </a:t>
                      </a:r>
                      <a:r>
                        <a:rPr lang="en-US" altLang="ko-KR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DataType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constNames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endParaRPr lang="en-US" altLang="ko-KR" sz="24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2699</TotalTime>
  <Words>4425</Words>
  <Application>Microsoft Office PowerPoint</Application>
  <PresentationFormat>화면 슬라이드 쇼(4:3)</PresentationFormat>
  <Paragraphs>1165</Paragraphs>
  <Slides>60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전체</vt:lpstr>
      <vt:lpstr>C# _클래스</vt:lpstr>
      <vt:lpstr>클래스 [1/5]</vt:lpstr>
      <vt:lpstr>클래스 [2/5]</vt:lpstr>
      <vt:lpstr>클래스 [3/5]</vt:lpstr>
      <vt:lpstr>클래스 [4/5]</vt:lpstr>
      <vt:lpstr>클래스 [5/5]</vt:lpstr>
      <vt:lpstr>필드</vt:lpstr>
      <vt:lpstr>new / static 수정자</vt:lpstr>
      <vt:lpstr>readonly / const 수정자</vt:lpstr>
      <vt:lpstr>readonly / const 수정자 사용 예 </vt:lpstr>
      <vt:lpstr>필드 사용 예</vt:lpstr>
      <vt:lpstr>필드 사용 예</vt:lpstr>
      <vt:lpstr>메소드</vt:lpstr>
      <vt:lpstr>메소드 수정자</vt:lpstr>
      <vt:lpstr>매개 변수 전달[1/3]</vt:lpstr>
      <vt:lpstr>매개변수 전달 [2/3]</vt:lpstr>
      <vt:lpstr>매개변수 전달 [3/3]</vt:lpstr>
      <vt:lpstr>매개변수 배열</vt:lpstr>
      <vt:lpstr>매개변수 배열 사용 예</vt:lpstr>
      <vt:lpstr>Main 메소드 [1/2]</vt:lpstr>
      <vt:lpstr>Main 메소드 [2/2]</vt:lpstr>
      <vt:lpstr>메소드 중복 </vt:lpstr>
      <vt:lpstr>생성자</vt:lpstr>
      <vt:lpstr>생성자 사용 예</vt:lpstr>
      <vt:lpstr>정적 생성자</vt:lpstr>
      <vt:lpstr>정적 생성자 [2/2]</vt:lpstr>
      <vt:lpstr>소멸자</vt:lpstr>
      <vt:lpstr>소멸자 사용 예</vt:lpstr>
      <vt:lpstr>소멸자 사용 예</vt:lpstr>
      <vt:lpstr>프로퍼티 [1/4]</vt:lpstr>
      <vt:lpstr>프로퍼티 [2/4]</vt:lpstr>
      <vt:lpstr>프로퍼티 [3/4]</vt:lpstr>
      <vt:lpstr>프로퍼티 [4/4]</vt:lpstr>
      <vt:lpstr>인덱서</vt:lpstr>
      <vt:lpstr>인덱서 사용 예1</vt:lpstr>
      <vt:lpstr>인덱서 사용 예2</vt:lpstr>
      <vt:lpstr>인덱서 사용 예3(1/2)</vt:lpstr>
      <vt:lpstr>인덱서 사용 예3(2/2)</vt:lpstr>
      <vt:lpstr>델리게이트</vt:lpstr>
      <vt:lpstr>델리게이트의 정의</vt:lpstr>
      <vt:lpstr>델리게이트 객체 생성</vt:lpstr>
      <vt:lpstr>델리게이트 생성 및 사용</vt:lpstr>
      <vt:lpstr>델리게이트 객체 호출</vt:lpstr>
      <vt:lpstr>멀티캐스트</vt:lpstr>
      <vt:lpstr>멀티캐스트 사용 예1</vt:lpstr>
      <vt:lpstr>멀티캐스트 사용 예2</vt:lpstr>
      <vt:lpstr>이벤트</vt:lpstr>
      <vt:lpstr>이벤트 정의 [1/4]</vt:lpstr>
      <vt:lpstr>이벤트 정의 [2/4]</vt:lpstr>
      <vt:lpstr>이벤트 정의 [3/4]</vt:lpstr>
      <vt:lpstr>이벤트 정의 [4/4]</vt:lpstr>
      <vt:lpstr>연산자 중복 [1/5]</vt:lpstr>
      <vt:lpstr>연산자 중복 [2/5]</vt:lpstr>
      <vt:lpstr>연산자 중복 [3/5]</vt:lpstr>
      <vt:lpstr>연산자 중복 [4/5]</vt:lpstr>
      <vt:lpstr>연산자 중복[5/5] </vt:lpstr>
      <vt:lpstr>구조체</vt:lpstr>
      <vt:lpstr>구조체</vt:lpstr>
      <vt:lpstr>구조체 사용 예</vt:lpstr>
      <vt:lpstr>구조체와 클래스의 차이</vt:lpstr>
    </vt:vector>
  </TitlesOfParts>
  <Company>pllab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C#의 개요</dc:title>
  <dc:creator>동국대학교 프로그래밍 언어 연구실</dc:creator>
  <cp:lastModifiedBy>kabsung Lee</cp:lastModifiedBy>
  <cp:revision>329</cp:revision>
  <dcterms:created xsi:type="dcterms:W3CDTF">2005-08-05T04:54:18Z</dcterms:created>
  <dcterms:modified xsi:type="dcterms:W3CDTF">2019-03-25T12:37:51Z</dcterms:modified>
</cp:coreProperties>
</file>