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한컴돋움" pitchFamily="18" charset="2"/>
        <a:cs typeface="한컴돋움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orient="horz" pos="1014">
          <p15:clr>
            <a:srgbClr val="A4A3A4"/>
          </p15:clr>
        </p15:guide>
        <p15:guide id="3" orient="horz" pos="3866">
          <p15:clr>
            <a:srgbClr val="A4A3A4"/>
          </p15:clr>
        </p15:guide>
        <p15:guide id="4" pos="2880">
          <p15:clr>
            <a:srgbClr val="A4A3A4"/>
          </p15:clr>
        </p15:guide>
        <p15:guide id="5" pos="295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FF"/>
    <a:srgbClr val="009900"/>
    <a:srgbClr val="3333CC"/>
    <a:srgbClr val="00CC00"/>
    <a:srgbClr val="4F81BD"/>
    <a:srgbClr val="006600"/>
    <a:srgbClr val="33CC33"/>
    <a:srgbClr val="66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698" y="108"/>
      </p:cViewPr>
      <p:guideLst>
        <p:guide orient="horz" pos="2069"/>
        <p:guide orient="horz" pos="1014"/>
        <p:guide orient="horz" pos="3866"/>
        <p:guide pos="2880"/>
        <p:guide pos="295"/>
        <p:guide pos="5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26" y="96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5DF15C4-FF64-4959-AA68-B22F691CCCC8}" type="datetime1">
              <a:rPr lang="ko-KR" altLang="en-US" smtClean="0"/>
              <a:t>2019-03-15</a:t>
            </a:fld>
            <a:endParaRPr lang="ko-KR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ko-KR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E34A3FEF-DA45-4D91-AEA1-E0911D0660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90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DD49386-E83C-46D4-BC71-04AE8BC56791}" type="datetime1">
              <a:rPr lang="ko-KR" altLang="en-US" smtClean="0"/>
              <a:t>2019-03-15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en-US" altLang="ko-KR"/>
              <a:t>http://plac.dongguk.ac.kr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975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fld id="{F3A8431A-4B32-46E0-A473-1CB1EB6008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1384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134" y="63127"/>
            <a:ext cx="9034114" cy="20236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56134" y="63127"/>
            <a:ext cx="9046593" cy="4017936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68792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00192" y="296224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3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97627"/>
            <a:ext cx="8784976" cy="5616624"/>
          </a:xfrm>
        </p:spPr>
        <p:txBody>
          <a:bodyPr/>
          <a:lstStyle>
            <a:lvl1pPr marL="180000">
              <a:buSzPct val="80000"/>
              <a:defRPr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443956" y="6461574"/>
            <a:ext cx="576064" cy="308452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15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2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00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80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8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4368" y="6584509"/>
            <a:ext cx="325810" cy="219680"/>
          </a:xfrm>
          <a:prstGeom prst="rect">
            <a:avLst/>
          </a:prstGeom>
        </p:spPr>
        <p:txBody>
          <a:bodyPr/>
          <a:lstStyle/>
          <a:p>
            <a:fld id="{A1F30EE3-8CED-4864-BB08-9D13E24DAE9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28016"/>
            <a:ext cx="7290054" cy="708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998854"/>
            <a:ext cx="8784976" cy="561662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9512" y="128016"/>
            <a:ext cx="0" cy="70869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구름 모양 설명선 8"/>
          <p:cNvSpPr/>
          <p:nvPr userDrawn="1"/>
        </p:nvSpPr>
        <p:spPr>
          <a:xfrm>
            <a:off x="8676456" y="6489588"/>
            <a:ext cx="360040" cy="288032"/>
          </a:xfrm>
          <a:prstGeom prst="cloudCallout">
            <a:avLst>
              <a:gd name="adj1" fmla="val 20352"/>
              <a:gd name="adj2" fmla="val 281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8460432" y="6447258"/>
            <a:ext cx="576064" cy="308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E7EDEF2-0766-4273-BE84-8F5E5E7139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C#_</a:t>
            </a:r>
            <a:r>
              <a:rPr lang="ko-KR" altLang="en-US" smtClean="0"/>
              <a:t>파생클래스와 인터페이스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0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8" r:id="rId6"/>
    <p:sldLayoutId id="2147483729" r:id="rId7"/>
    <p:sldLayoutId id="2147483730" r:id="rId8"/>
    <p:sldLayoutId id="214748373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b="1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C# 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파생 클래스와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인터페이스</a:t>
            </a:r>
            <a:endParaRPr lang="ko-KR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추상 클래스</a:t>
            </a:r>
            <a:r>
              <a:rPr lang="en-US" altLang="ko-KR" sz="2000" dirty="0" smtClean="0"/>
              <a:t>(abstract class) : </a:t>
            </a:r>
            <a:r>
              <a:rPr lang="ko-KR" altLang="en-US" sz="2000" dirty="0" smtClean="0"/>
              <a:t>추상 </a:t>
            </a:r>
            <a:r>
              <a:rPr lang="ko-KR" altLang="en-US" sz="2000" dirty="0" err="1" smtClean="0"/>
              <a:t>메소드를</a:t>
            </a:r>
            <a:r>
              <a:rPr lang="ko-KR" altLang="en-US" sz="2000" dirty="0" smtClean="0"/>
              <a:t> 갖는 클래스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추상 </a:t>
            </a:r>
            <a:r>
              <a:rPr lang="ko-KR" altLang="en-US" sz="2000" dirty="0" err="1" smtClean="0"/>
              <a:t>메소드</a:t>
            </a:r>
            <a:r>
              <a:rPr lang="en-US" altLang="ko-KR" sz="2000" dirty="0" smtClean="0"/>
              <a:t>(abstract method) : </a:t>
            </a:r>
            <a:r>
              <a:rPr lang="ko-KR" altLang="en-US" sz="2000" dirty="0" smtClean="0"/>
              <a:t>실질적인 구현을 갖지 않고 </a:t>
            </a:r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선언만 있는 경우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단 한 </a:t>
            </a:r>
            <a:r>
              <a:rPr lang="ko-KR" altLang="en-US" sz="2000" dirty="0" smtClean="0"/>
              <a:t>개라도 </a:t>
            </a:r>
            <a:r>
              <a:rPr lang="ko-KR" altLang="en-US" sz="2000" dirty="0"/>
              <a:t>추상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있으면 추상 클래스가 됨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추상 클래스는 객체를 가질 수 </a:t>
            </a:r>
            <a:r>
              <a:rPr lang="ko-KR" altLang="en-US" sz="2000" dirty="0" smtClean="0"/>
              <a:t>없음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반드시 </a:t>
            </a:r>
            <a:r>
              <a:rPr lang="ko-KR" altLang="en-US" sz="2000" dirty="0"/>
              <a:t>파생 클래스에서 모든 추상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구현 후 사용 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abstract </a:t>
            </a:r>
            <a:r>
              <a:rPr lang="ko-KR" altLang="en-US" sz="2000" dirty="0" err="1"/>
              <a:t>수정자는</a:t>
            </a:r>
            <a:r>
              <a:rPr lang="ko-KR" altLang="en-US" sz="2000" dirty="0"/>
              <a:t> </a:t>
            </a:r>
            <a:r>
              <a:rPr lang="en-US" altLang="ko-KR" sz="2000" dirty="0"/>
              <a:t>virtual </a:t>
            </a:r>
            <a:r>
              <a:rPr lang="ko-KR" altLang="en-US" sz="2000" dirty="0"/>
              <a:t>수정자의 의미 포함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/>
              <a:t>override </a:t>
            </a:r>
            <a:r>
              <a:rPr lang="ko-KR" altLang="en-US" sz="2000" dirty="0" err="1"/>
              <a:t>수정자를</a:t>
            </a:r>
            <a:r>
              <a:rPr lang="ko-KR" altLang="en-US" sz="2000" dirty="0"/>
              <a:t> 사용하여 추상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재정의</a:t>
            </a:r>
          </a:p>
          <a:p>
            <a:pPr lvl="2">
              <a:lnSpc>
                <a:spcPct val="100000"/>
              </a:lnSpc>
            </a:pPr>
            <a:r>
              <a:rPr lang="ko-KR" altLang="en-US" sz="2000" dirty="0"/>
              <a:t>접근 </a:t>
            </a:r>
            <a:r>
              <a:rPr lang="ko-KR" altLang="en-US" sz="2000" dirty="0" err="1"/>
              <a:t>수정자</a:t>
            </a:r>
            <a:r>
              <a:rPr lang="ko-KR" altLang="en-US" sz="2000" dirty="0"/>
              <a:t> 항상 일치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ko-KR" altLang="en-US" sz="2000" dirty="0" smtClean="0"/>
              <a:t>추상 클래스 선언 방법</a:t>
            </a:r>
          </a:p>
          <a:p>
            <a:pPr>
              <a:lnSpc>
                <a:spcPct val="100000"/>
              </a:lnSpc>
            </a:pPr>
            <a:endParaRPr lang="ko-KR" altLang="en-US" sz="2000" dirty="0" smtClean="0"/>
          </a:p>
          <a:p>
            <a:pPr>
              <a:lnSpc>
                <a:spcPct val="100000"/>
              </a:lnSpc>
            </a:pPr>
            <a:endParaRPr lang="ko-KR" altLang="en-US" sz="2000" dirty="0" smtClean="0"/>
          </a:p>
          <a:p>
            <a:pPr>
              <a:lnSpc>
                <a:spcPct val="100000"/>
              </a:lnSpc>
            </a:pPr>
            <a:endParaRPr lang="en-US" altLang="ko-KR" sz="2000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9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74813"/>
              </p:ext>
            </p:extLst>
          </p:nvPr>
        </p:nvGraphicFramePr>
        <p:xfrm>
          <a:off x="1331640" y="4725144"/>
          <a:ext cx="3816424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133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 class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AbstractClass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public abstract void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MethodA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void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MethodB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// 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메소드를</a:t>
            </a:r>
            <a:r>
              <a:rPr lang="ko-KR" altLang="en-US" dirty="0" smtClean="0"/>
              <a:t> 파생 클래스에서 재정의하여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 </a:t>
            </a:r>
            <a:r>
              <a:rPr lang="ko-KR" altLang="en-US" dirty="0" smtClean="0"/>
              <a:t>프로그래밍에 유용한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베이스 클래스에 있는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작업을 추가하여 새로운 기능을 갖는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– base </a:t>
            </a:r>
            <a:r>
              <a:rPr lang="ko-KR" altLang="en-US" dirty="0" err="1" smtClean="0"/>
              <a:t>지정어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설계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10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67418"/>
              </p:ext>
            </p:extLst>
          </p:nvPr>
        </p:nvGraphicFramePr>
        <p:xfrm>
          <a:off x="683568" y="2492896"/>
          <a:ext cx="7776864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3950277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(){ 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"do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Task."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(){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1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재정의</a:t>
                      </a:r>
                      <a:endParaRPr kumimoji="1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</a:t>
                      </a:r>
                      <a:r>
                        <a:rPr kumimoji="1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</a:t>
                      </a:r>
                      <a:r>
                        <a:rPr kumimoji="1" lang="en-US" altLang="ko-KR" sz="18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.MethodA</a:t>
                      </a:r>
                      <a:r>
                        <a:rPr kumimoji="1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베이스 클래스의 </a:t>
                      </a:r>
                      <a:r>
                        <a:rPr kumimoji="1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호출</a:t>
                      </a:r>
                      <a:endParaRPr kumimoji="1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"do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Task."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Program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Main(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args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obj.MethodA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50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사용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77998"/>
              </p:ext>
            </p:extLst>
          </p:nvPr>
        </p:nvGraphicFramePr>
        <p:xfrm>
          <a:off x="467544" y="980728"/>
          <a:ext cx="792088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55989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abstract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AbstractClass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abstract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MethodB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"Implementation of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MethodB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()"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ImpClass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AbstractClass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override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"Implementation of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()"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Program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Main(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args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ImpClass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ImpClass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obj.MethodA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재정의 된 </a:t>
                      </a: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파생클래스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호출</a:t>
                      </a:r>
                      <a:endParaRPr kumimoji="0" lang="en-US" altLang="ko-K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obj.MethodB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베이스 클래스 </a:t>
                      </a:r>
                      <a:r>
                        <a:rPr kumimoji="0" lang="ko-KR" alt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메소드</a:t>
                      </a: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호출</a:t>
                      </a:r>
                      <a:endParaRPr kumimoji="0" lang="en-US" altLang="ko-KR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en-US" altLang="ko-K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}}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479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상향식 </a:t>
            </a:r>
            <a:r>
              <a:rPr lang="ko-KR" altLang="en-US" dirty="0" smtClean="0"/>
              <a:t>캐스트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캐스팅</a:t>
            </a:r>
            <a:r>
              <a:rPr lang="en-US" altLang="ko-KR" dirty="0" smtClean="0"/>
              <a:t>-</a:t>
            </a:r>
            <a:r>
              <a:rPr lang="ko-KR" altLang="en-US" dirty="0" smtClean="0"/>
              <a:t>업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타당한 변환</a:t>
            </a:r>
          </a:p>
          <a:p>
            <a:pPr lvl="1"/>
            <a:r>
              <a:rPr lang="ko-KR" altLang="en-US" dirty="0" smtClean="0"/>
              <a:t>파생 </a:t>
            </a:r>
            <a:r>
              <a:rPr lang="ko-KR" altLang="en-US" dirty="0" err="1" smtClean="0"/>
              <a:t>클래스형의</a:t>
            </a:r>
            <a:r>
              <a:rPr lang="ko-KR" altLang="en-US" dirty="0" smtClean="0"/>
              <a:t> 객체가 베이스 </a:t>
            </a:r>
            <a:r>
              <a:rPr lang="ko-KR" altLang="en-US" dirty="0" err="1" smtClean="0"/>
              <a:t>클래스형의</a:t>
            </a:r>
            <a:r>
              <a:rPr lang="ko-KR" altLang="en-US" dirty="0" smtClean="0"/>
              <a:t> 객체로 변환</a:t>
            </a:r>
          </a:p>
          <a:p>
            <a:r>
              <a:rPr lang="ko-KR" altLang="en-US" dirty="0" smtClean="0"/>
              <a:t>하향식 </a:t>
            </a:r>
            <a:r>
              <a:rPr lang="ko-KR" altLang="en-US" dirty="0" smtClean="0"/>
              <a:t>캐스트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캐스팅</a:t>
            </a:r>
            <a:r>
              <a:rPr lang="en-US" altLang="ko-KR" dirty="0" smtClean="0"/>
              <a:t>-</a:t>
            </a:r>
            <a:r>
              <a:rPr lang="ko-KR" altLang="en-US" dirty="0" smtClean="0"/>
              <a:t>다운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타당하지 않은 변환</a:t>
            </a:r>
          </a:p>
          <a:p>
            <a:pPr lvl="1"/>
            <a:r>
              <a:rPr lang="ko-KR" altLang="en-US" dirty="0" smtClean="0"/>
              <a:t>캐스트 연산자 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예외 발생</a:t>
            </a:r>
            <a:endParaRPr lang="ko-KR" altLang="en-US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클래스형 변환 </a:t>
            </a:r>
            <a:r>
              <a:rPr lang="en-US" altLang="ko-KR" smtClean="0"/>
              <a:t>[1/2]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12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pic>
        <p:nvPicPr>
          <p:cNvPr id="10240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430" y="1340769"/>
            <a:ext cx="3276536" cy="216024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870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75535"/>
              </p:ext>
            </p:extLst>
          </p:nvPr>
        </p:nvGraphicFramePr>
        <p:xfrm>
          <a:off x="2397122" y="1078071"/>
          <a:ext cx="36353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Visio" r:id="rId3" imgW="3634740" imgH="2104746" progId="">
                  <p:embed/>
                </p:oleObj>
              </mc:Choice>
              <mc:Fallback>
                <p:oleObj name="Visio" r:id="rId3" imgW="3634740" imgH="2104746" progId="">
                  <p:embed/>
                  <p:pic>
                    <p:nvPicPr>
                      <p:cNvPr id="10547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2" y="1078071"/>
                        <a:ext cx="3635375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클래스형 변환 </a:t>
            </a:r>
            <a:r>
              <a:rPr lang="en-US" altLang="ko-KR" smtClean="0"/>
              <a:t>[2/2]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13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74466"/>
              </p:ext>
            </p:extLst>
          </p:nvPr>
        </p:nvGraphicFramePr>
        <p:xfrm>
          <a:off x="395515" y="3627887"/>
          <a:ext cx="3429024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29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void Dummy(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CLanguage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obj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  // ...</a:t>
                      </a:r>
                    </a:p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// ...</a:t>
                      </a:r>
                    </a:p>
                    <a:p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CSharp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= new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CSharp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Dummy(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cs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);        // 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01463"/>
              </p:ext>
            </p:extLst>
          </p:nvPr>
        </p:nvGraphicFramePr>
        <p:xfrm>
          <a:off x="4701209" y="3651056"/>
          <a:ext cx="4119263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void Dummy(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CSharp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obj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) {</a:t>
                      </a:r>
                    </a:p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  // ...</a:t>
                      </a:r>
                    </a:p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}</a:t>
                      </a:r>
                    </a:p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// ...</a:t>
                      </a:r>
                    </a:p>
                    <a:p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CLanguage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c = new </a:t>
                      </a:r>
                      <a:r>
                        <a:rPr lang="en-US" altLang="ko-KR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CLanguage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();</a:t>
                      </a:r>
                    </a:p>
                    <a:p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Dummy(c);        // 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에러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AutoShape 1031"/>
          <p:cNvSpPr>
            <a:spLocks noChangeArrowheads="1"/>
          </p:cNvSpPr>
          <p:nvPr/>
        </p:nvSpPr>
        <p:spPr bwMode="auto">
          <a:xfrm>
            <a:off x="5076056" y="5661248"/>
            <a:ext cx="3500462" cy="482098"/>
          </a:xfrm>
          <a:prstGeom prst="wedgeRectCallout">
            <a:avLst>
              <a:gd name="adj1" fmla="val -44378"/>
              <a:gd name="adj2" fmla="val -111391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buNone/>
            </a:pPr>
            <a:r>
              <a:rPr lang="en-US" altLang="ko-KR" sz="1800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dummy((</a:t>
            </a:r>
            <a:r>
              <a:rPr lang="en-US" altLang="ko-KR" sz="1800" dirty="0" err="1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CSharp</a:t>
            </a:r>
            <a:r>
              <a:rPr lang="en-US" altLang="ko-KR" sz="1800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)c) // </a:t>
            </a:r>
            <a:r>
              <a:rPr lang="ko-KR" altLang="en-US" sz="1800" dirty="0" smtClean="0">
                <a:solidFill>
                  <a:srgbClr val="CC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예외 발생</a:t>
            </a:r>
          </a:p>
        </p:txBody>
      </p:sp>
    </p:spTree>
    <p:extLst>
      <p:ext uri="{BB962C8B-B14F-4D97-AF65-F5344CB8AC3E}">
        <p14:creationId xmlns:p14="http://schemas.microsoft.com/office/powerpoint/2010/main" val="16942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err="1" smtClean="0"/>
              <a:t>다형성</a:t>
            </a:r>
            <a:r>
              <a:rPr lang="en-US" altLang="ko-KR" sz="2200" dirty="0" smtClean="0"/>
              <a:t>(polymorphism)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적용하는 객체에 따라 </a:t>
            </a:r>
            <a:r>
              <a:rPr lang="ko-KR" altLang="en-US" sz="2200" dirty="0" err="1" smtClean="0"/>
              <a:t>메소드의</a:t>
            </a:r>
            <a:r>
              <a:rPr lang="ko-KR" altLang="en-US" sz="2200" dirty="0" smtClean="0"/>
              <a:t> 의미가 달라지는 것</a:t>
            </a:r>
          </a:p>
          <a:p>
            <a:pPr lvl="1">
              <a:lnSpc>
                <a:spcPct val="100000"/>
              </a:lnSpc>
            </a:pPr>
            <a:r>
              <a:rPr lang="en-US" altLang="ko-KR" sz="2200" dirty="0" smtClean="0"/>
              <a:t>C# </a:t>
            </a:r>
            <a:r>
              <a:rPr lang="ko-KR" altLang="en-US" sz="2200" dirty="0" smtClean="0"/>
              <a:t>프로그래밍 </a:t>
            </a:r>
            <a:r>
              <a:rPr lang="en-US" altLang="ko-KR" sz="2200" dirty="0" smtClean="0"/>
              <a:t>– virtual </a:t>
            </a:r>
            <a:r>
              <a:rPr lang="ko-KR" altLang="en-US" sz="2200" dirty="0" smtClean="0"/>
              <a:t>과 </a:t>
            </a:r>
            <a:r>
              <a:rPr lang="en-US" altLang="ko-KR" sz="2200" dirty="0" smtClean="0"/>
              <a:t>override</a:t>
            </a:r>
            <a:r>
              <a:rPr lang="ko-KR" altLang="en-US" sz="2200" dirty="0" smtClean="0"/>
              <a:t>의 조합으로 메소드 선언             </a:t>
            </a:r>
            <a:endParaRPr lang="en-US" altLang="ko-KR" sz="2200" dirty="0">
              <a:solidFill>
                <a:srgbClr val="3333CC"/>
              </a:solidFill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14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00203"/>
              </p:ext>
            </p:extLst>
          </p:nvPr>
        </p:nvGraphicFramePr>
        <p:xfrm>
          <a:off x="537141" y="2127243"/>
          <a:ext cx="756084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73732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virtual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Output(){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"In the Base class ..."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override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Output(){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"In the Derived class ..."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Program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Print(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obj.Output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</a:t>
                      </a:r>
                      <a:r>
                        <a:rPr kumimoji="1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참조변수가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가리키는 객체에 따라 호출</a:t>
                      </a:r>
                      <a:endParaRPr kumimoji="1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Main(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kumimoji="1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args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obj1 =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obj2 =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Print(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obj1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        Print(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obj2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  <a:r>
                        <a:rPr kumimoji="1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kumimoji="1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}}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5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4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71364"/>
            <a:ext cx="8784976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인터페이스의 의미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사용자 접속을 기술할 수 있는 프로그래밍 단위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구현되지 않은 멤버들로 구성된 수수한 설계의 표현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인테페이스의</a:t>
            </a:r>
            <a:r>
              <a:rPr lang="ko-KR" altLang="en-US" dirty="0" smtClean="0"/>
              <a:t> 특징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지정어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멤버로는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이벤트가 올 수 있으며 모두 구현부분이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다중 상속 가능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접근수정자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public, protected, internal, private, new</a:t>
            </a:r>
            <a:endParaRPr lang="en-US" altLang="ko-KR" dirty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[1/3]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15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3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99176"/>
            <a:ext cx="8784976" cy="5616624"/>
          </a:xfrm>
        </p:spPr>
        <p:txBody>
          <a:bodyPr/>
          <a:lstStyle/>
          <a:p>
            <a:r>
              <a:rPr lang="ko-KR" altLang="en-US" dirty="0" smtClean="0"/>
              <a:t>인터페이스 선언 형태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인터페이스 확장 형태</a:t>
            </a:r>
          </a:p>
          <a:p>
            <a:endParaRPr lang="ko-KR" altLang="en-US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[2/3]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16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52282"/>
              </p:ext>
            </p:extLst>
          </p:nvPr>
        </p:nvGraphicFramePr>
        <p:xfrm>
          <a:off x="755576" y="1568659"/>
          <a:ext cx="7272808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[interface-modifiers] [partial] interface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InterfaceName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// interface body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32419"/>
              </p:ext>
            </p:extLst>
          </p:nvPr>
        </p:nvGraphicFramePr>
        <p:xfrm>
          <a:off x="753745" y="4077072"/>
          <a:ext cx="7636509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3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[modifiers] interface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InterfaceName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ListOfBaseInterfaces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// method declarations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// property declarations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// indexer declarations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// event declarations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179512" y="1153402"/>
            <a:ext cx="8784976" cy="5616624"/>
          </a:xfrm>
        </p:spPr>
        <p:txBody>
          <a:bodyPr/>
          <a:lstStyle/>
          <a:p>
            <a:r>
              <a:rPr lang="ko-KR" altLang="en-US" dirty="0" smtClean="0"/>
              <a:t>인터페이스의 다중 상속</a:t>
            </a:r>
          </a:p>
          <a:p>
            <a:endParaRPr lang="ko-KR" altLang="en-US" dirty="0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[3/3]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17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9207" name="_x69403176" descr="EMB00000dd445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7583" y="1916832"/>
            <a:ext cx="5753912" cy="2411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34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인터페이스 </a:t>
            </a:r>
            <a:r>
              <a:rPr lang="ko-KR" altLang="en-US" dirty="0" smtClean="0"/>
              <a:t>구현 규칙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인테페이스에</a:t>
            </a:r>
            <a:r>
              <a:rPr lang="ko-KR" altLang="en-US" dirty="0" smtClean="0"/>
              <a:t> 있는 </a:t>
            </a:r>
            <a:r>
              <a:rPr lang="ko-KR" altLang="en-US" b="1" dirty="0" smtClean="0">
                <a:solidFill>
                  <a:srgbClr val="7030A0"/>
                </a:solidFill>
              </a:rPr>
              <a:t>모든 멤버는 묵시적으로 </a:t>
            </a:r>
            <a:r>
              <a:rPr lang="en-US" altLang="ko-KR" b="1" dirty="0" smtClean="0">
                <a:solidFill>
                  <a:srgbClr val="7030A0"/>
                </a:solidFill>
              </a:rPr>
              <a:t>public</a:t>
            </a:r>
            <a:r>
              <a:rPr lang="ko-KR" altLang="en-US" b="1" dirty="0" smtClean="0">
                <a:solidFill>
                  <a:srgbClr val="7030A0"/>
                </a:solidFill>
              </a:rPr>
              <a:t>이므로                 접근수정자를 </a:t>
            </a:r>
            <a:r>
              <a:rPr lang="en-US" altLang="ko-KR" b="1" dirty="0" smtClean="0">
                <a:solidFill>
                  <a:srgbClr val="7030A0"/>
                </a:solidFill>
              </a:rPr>
              <a:t>public</a:t>
            </a:r>
            <a:r>
              <a:rPr lang="ko-KR" altLang="en-US" b="1" dirty="0" smtClean="0">
                <a:solidFill>
                  <a:srgbClr val="7030A0"/>
                </a:solidFill>
              </a:rPr>
              <a:t>으로 명시</a:t>
            </a:r>
            <a:r>
              <a:rPr lang="en-US" altLang="ko-KR" b="1" dirty="0" smtClean="0">
                <a:solidFill>
                  <a:srgbClr val="7030A0"/>
                </a:solidFill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멤버 중 하나라도 구현하지 않으면 </a:t>
            </a:r>
            <a:r>
              <a:rPr lang="en-US" altLang="ko-KR" dirty="0" smtClean="0"/>
              <a:t>derived </a:t>
            </a:r>
            <a:r>
              <a:rPr lang="ko-KR" altLang="en-US" dirty="0" smtClean="0"/>
              <a:t>클래스는                       추상클래스가 됨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인테페이스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구현 형태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 </a:t>
            </a:r>
            <a:r>
              <a:rPr lang="en-US" altLang="ko-KR" dirty="0" smtClean="0"/>
              <a:t>[1/5]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18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12947"/>
              </p:ext>
            </p:extLst>
          </p:nvPr>
        </p:nvGraphicFramePr>
        <p:xfrm>
          <a:off x="971600" y="4365104"/>
          <a:ext cx="6429420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2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[class-modifiers] class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ClassName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ListOfInterfaces</a:t>
                      </a:r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// member declarations</a:t>
                      </a:r>
                    </a:p>
                    <a:p>
                      <a:r>
                        <a:rPr 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8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내용 개체 틀 29"/>
          <p:cNvSpPr>
            <a:spLocks noGrp="1"/>
          </p:cNvSpPr>
          <p:nvPr>
            <p:ph idx="1"/>
          </p:nvPr>
        </p:nvSpPr>
        <p:spPr>
          <a:xfrm>
            <a:off x="179512" y="897627"/>
            <a:ext cx="4752528" cy="5616624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pPr lvl="1"/>
            <a:r>
              <a:rPr lang="ko-KR" altLang="en-US" dirty="0" smtClean="0"/>
              <a:t>베이스 클래스의 모든 멤버들이   파생 클래스로 전달 되는 기능</a:t>
            </a:r>
          </a:p>
          <a:p>
            <a:pPr lvl="1"/>
            <a:r>
              <a:rPr lang="ko-KR" altLang="en-US" dirty="0" smtClean="0"/>
              <a:t>클래스의 </a:t>
            </a:r>
            <a:r>
              <a:rPr lang="ko-KR" altLang="en-US" dirty="0" err="1" smtClean="0"/>
              <a:t>재사용성</a:t>
            </a:r>
            <a:r>
              <a:rPr lang="en-US" altLang="ko-KR" dirty="0" smtClean="0"/>
              <a:t>(reusability) </a:t>
            </a:r>
            <a:r>
              <a:rPr lang="ko-KR" altLang="en-US" dirty="0" smtClean="0"/>
              <a:t>증가</a:t>
            </a:r>
          </a:p>
          <a:p>
            <a:r>
              <a:rPr lang="ko-KR" altLang="en-US" dirty="0" smtClean="0"/>
              <a:t>상속의 종류</a:t>
            </a:r>
          </a:p>
          <a:p>
            <a:pPr lvl="1"/>
            <a:r>
              <a:rPr lang="ko-KR" altLang="en-US" dirty="0" smtClean="0"/>
              <a:t>단일 상속</a:t>
            </a:r>
          </a:p>
          <a:p>
            <a:pPr lvl="2"/>
            <a:r>
              <a:rPr lang="ko-KR" altLang="en-US" dirty="0" smtClean="0"/>
              <a:t>베이스 클래스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</a:p>
          <a:p>
            <a:pPr lvl="1"/>
            <a:r>
              <a:rPr lang="ko-KR" altLang="en-US" dirty="0" smtClean="0"/>
              <a:t>다중 상속</a:t>
            </a:r>
          </a:p>
          <a:p>
            <a:pPr lvl="2"/>
            <a:r>
              <a:rPr lang="ko-KR" altLang="en-US" dirty="0" smtClean="0"/>
              <a:t>베이스 클래스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</a:t>
            </a:r>
          </a:p>
          <a:p>
            <a:r>
              <a:rPr lang="en-US" altLang="ko-KR" dirty="0" smtClean="0"/>
              <a:t>C#</a:t>
            </a:r>
            <a:r>
              <a:rPr lang="ko-KR" altLang="en-US" dirty="0" smtClean="0"/>
              <a:t>은 단일 상속만 지원</a:t>
            </a:r>
            <a:endParaRPr lang="ko-KR" alt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 </a:t>
            </a:r>
            <a:r>
              <a:rPr lang="en-US" altLang="ko-KR" dirty="0" smtClean="0"/>
              <a:t>[1/3]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071" name="_x70020112" descr="EMB00000c4c366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4408" y="2204864"/>
            <a:ext cx="3920330" cy="2571768"/>
          </a:xfrm>
          <a:prstGeom prst="rect">
            <a:avLst/>
          </a:prstGeom>
          <a:noFill/>
        </p:spPr>
      </p:pic>
      <p:sp>
        <p:nvSpPr>
          <p:cNvPr id="38" name="내용 개체 틀 29"/>
          <p:cNvSpPr txBox="1">
            <a:spLocks/>
          </p:cNvSpPr>
          <p:nvPr/>
        </p:nvSpPr>
        <p:spPr bwMode="auto">
          <a:xfrm>
            <a:off x="5412166" y="1340768"/>
            <a:ext cx="290425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ct val="20000"/>
              </a:spcBef>
              <a:buBlip>
                <a:blip r:embed="rId3"/>
              </a:buBlip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파생 클래스 개념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9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179512" y="1100652"/>
            <a:ext cx="8784976" cy="5616624"/>
          </a:xfrm>
        </p:spPr>
        <p:txBody>
          <a:bodyPr/>
          <a:lstStyle/>
          <a:p>
            <a:r>
              <a:rPr lang="ko-KR" altLang="en-US" dirty="0" smtClean="0"/>
              <a:t>클래스 확장과 동시에 인터페이스 구현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다이아몬드 상속</a:t>
            </a:r>
          </a:p>
          <a:p>
            <a:endParaRPr lang="ko-KR" alt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 </a:t>
            </a:r>
            <a:r>
              <a:rPr lang="en-US" altLang="ko-KR" dirty="0" smtClean="0"/>
              <a:t>[2/5]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19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3960"/>
              </p:ext>
            </p:extLst>
          </p:nvPr>
        </p:nvGraphicFramePr>
        <p:xfrm>
          <a:off x="611560" y="1612726"/>
          <a:ext cx="792088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[class-modifiers] class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ClassName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BaseClass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20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ListOfInterfaces</a:t>
                      </a:r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// member declarations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34017"/>
              </p:ext>
            </p:extLst>
          </p:nvPr>
        </p:nvGraphicFramePr>
        <p:xfrm>
          <a:off x="683568" y="4073561"/>
          <a:ext cx="2571768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1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13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IX { } 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interface IY : IX { } 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A : IX { } </a:t>
                      </a:r>
                    </a:p>
                    <a:p>
                      <a:r>
                        <a:rPr lang="en-US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 B : A, IY { }</a:t>
                      </a:r>
                      <a:endParaRPr lang="en-US" sz="20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1258" name="_x69427928" descr="EMB00000dd445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719530"/>
            <a:ext cx="2155825" cy="22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7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 </a:t>
            </a:r>
            <a:r>
              <a:rPr lang="en-US" altLang="ko-KR" dirty="0" smtClean="0"/>
              <a:t>[3/5]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20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18312"/>
              </p:ext>
            </p:extLst>
          </p:nvPr>
        </p:nvGraphicFramePr>
        <p:xfrm>
          <a:off x="251520" y="1124744"/>
          <a:ext cx="8352928" cy="4968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5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using System;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interface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IRectangle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Area(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width,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height); 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endParaRPr lang="en-US" sz="2000" b="0" kern="12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interface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ITriangle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Area(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width,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height); 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endParaRPr lang="en-US" sz="2000" b="0" kern="12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class Shape :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IRectangle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ITriangle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2000" b="1" kern="1200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lang="ko-KR" altLang="en-US" sz="2000" b="1" kern="1200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동일한 </a:t>
                      </a:r>
                      <a:r>
                        <a:rPr lang="ko-KR" altLang="en-US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메소드를</a:t>
                      </a:r>
                      <a:r>
                        <a:rPr lang="ko-KR" altLang="en-US" sz="2000" b="1" kern="1200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갖는 인터페이스 구현</a:t>
                      </a:r>
                      <a:endParaRPr lang="en-US" altLang="ko-KR" sz="2000" b="1" kern="1200" dirty="0" smtClean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1" kern="1200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//</a:t>
                      </a:r>
                      <a:r>
                        <a:rPr lang="ko-KR" altLang="en-US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lang="ko-KR" altLang="en-US" sz="2000" b="1" kern="1200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kern="1200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시 </a:t>
                      </a:r>
                      <a:r>
                        <a:rPr lang="ko-KR" altLang="en-US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메소드명</a:t>
                      </a:r>
                      <a:r>
                        <a:rPr lang="ko-KR" altLang="en-US" sz="2000" b="1" kern="1200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앞에 인터페이스</a:t>
                      </a:r>
                      <a:r>
                        <a:rPr lang="ko-KR" altLang="en-US" sz="20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 기술</a:t>
                      </a:r>
                      <a:endParaRPr lang="en-US" sz="2000" b="1" kern="1200" dirty="0" smtClean="0">
                        <a:solidFill>
                          <a:srgbClr val="00B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void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IRectangle.Area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width,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height)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("Rectangle Area : "+width*height);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void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ITriangle.Area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width,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height)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2000" b="0" kern="12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Console.WriteLine</a:t>
                      </a: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("Triangle Area : "+width*height/2);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kern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}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8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 </a:t>
            </a:r>
            <a:r>
              <a:rPr lang="en-US" altLang="ko-KR" dirty="0" smtClean="0"/>
              <a:t>[4/5]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21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43345"/>
              </p:ext>
            </p:extLst>
          </p:nvPr>
        </p:nvGraphicFramePr>
        <p:xfrm>
          <a:off x="235044" y="908720"/>
          <a:ext cx="8496944" cy="5806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class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ImplementingInterfaceApp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public static void Main() {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Shape s = new Shape();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//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s.Area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(10, 10);             		// error - ambiguous !!!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//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s.IRectangle.Area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(10, 10);	  	// error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//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s.ITriangle.Area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(10, 10);   		// error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IRectangle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)s).Area(20, 20);  	// </a:t>
                      </a: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캐스팅</a:t>
                      </a:r>
                      <a:r>
                        <a:rPr lang="en-US" altLang="ko-KR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</a:t>
                      </a:r>
                      <a:r>
                        <a:rPr lang="en-US" altLang="ko-KR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((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ITriangle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)s).Area(20, 20);   	// </a:t>
                      </a: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캐스팅</a:t>
                      </a:r>
                      <a:r>
                        <a:rPr lang="en-US" altLang="ko-KR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IRectangle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 = s;              		// </a:t>
                      </a: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인터페이스로 캐스팅</a:t>
                      </a:r>
                      <a:r>
                        <a:rPr lang="en-US" altLang="ko-KR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ITriangle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 = s;               		// </a:t>
                      </a: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인터페이스로 캐스팅</a:t>
                      </a:r>
                      <a:r>
                        <a:rPr lang="en-US" altLang="ko-KR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r.Area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(30, 30);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    </a:t>
                      </a:r>
                      <a:r>
                        <a:rPr lang="en-US" sz="16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t.Area</a:t>
                      </a: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(30, 30);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  }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 }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ko-KR" alt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</a:t>
                      </a:r>
                      <a:r>
                        <a:rPr lang="en-US" altLang="ko-KR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Rectangle Area = 400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Triangle Area = 200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Rectangle Area = 900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Triangle Area = 450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8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구현 </a:t>
            </a:r>
            <a:r>
              <a:rPr lang="en-US" altLang="ko-KR" dirty="0" smtClean="0"/>
              <a:t>[5/5]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22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5436096" y="1268760"/>
          <a:ext cx="2928958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실행 결과 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a = 5, b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43089"/>
              </p:ext>
            </p:extLst>
          </p:nvPr>
        </p:nvGraphicFramePr>
        <p:xfrm>
          <a:off x="395536" y="1037960"/>
          <a:ext cx="8136904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1136650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using System;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interface IX { void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XMethod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interface IY : IX { void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YMethod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class A : IX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private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public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PropertyA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 get { return a; }   set { a = value; }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public void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XMethod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{ a =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class B : A, IY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private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public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PropertyB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 get { return b; }   set { b = value; }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public void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YMethod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{ b =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class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DiamondApp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public static void Main() {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B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new B();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obj.XMethod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(5);  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obj.YMethod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    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Console.WriteLine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("a = {0}, b = {1}",  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obj.PropertyA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obj.PropertyB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    }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  }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40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공통점</a:t>
            </a:r>
          </a:p>
          <a:p>
            <a:pPr lvl="1"/>
            <a:r>
              <a:rPr lang="ko-KR" altLang="en-US" dirty="0" smtClean="0"/>
              <a:t>객체를 가질 수 없음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 차이점</a:t>
            </a:r>
          </a:p>
          <a:p>
            <a:pPr lvl="1"/>
            <a:r>
              <a:rPr lang="ko-KR" altLang="en-US" dirty="0" smtClean="0"/>
              <a:t>인터페이스</a:t>
            </a:r>
          </a:p>
          <a:p>
            <a:pPr lvl="2"/>
            <a:r>
              <a:rPr lang="ko-KR" altLang="en-US" dirty="0" smtClean="0"/>
              <a:t>다중 상속 지원</a:t>
            </a:r>
          </a:p>
          <a:p>
            <a:pPr lvl="2"/>
            <a:r>
              <a:rPr lang="ko-KR" altLang="en-US" dirty="0" smtClean="0"/>
              <a:t>오직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선언만 가능</a:t>
            </a:r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구현 시</a:t>
            </a:r>
            <a:r>
              <a:rPr lang="en-US" altLang="ko-KR" dirty="0" smtClean="0"/>
              <a:t>, override </a:t>
            </a:r>
            <a:r>
              <a:rPr lang="ko-KR" altLang="en-US" dirty="0" err="1" smtClean="0"/>
              <a:t>지정어</a:t>
            </a:r>
            <a:r>
              <a:rPr lang="ko-KR" altLang="en-US" dirty="0" smtClean="0"/>
              <a:t> 생략 가능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추상 클래스</a:t>
            </a:r>
          </a:p>
          <a:p>
            <a:pPr lvl="2"/>
            <a:r>
              <a:rPr lang="ko-KR" altLang="en-US" dirty="0" smtClean="0"/>
              <a:t>단일 상속 지원</a:t>
            </a:r>
          </a:p>
          <a:p>
            <a:pPr lvl="2"/>
            <a:r>
              <a:rPr lang="ko-KR" altLang="en-US" dirty="0" err="1" smtClean="0"/>
              <a:t>메소드의</a:t>
            </a:r>
            <a:r>
              <a:rPr lang="ko-KR" altLang="en-US" dirty="0" smtClean="0"/>
              <a:t> 부분적인 구현 가능 </a:t>
            </a:r>
          </a:p>
          <a:p>
            <a:pPr lvl="2"/>
            <a:r>
              <a:rPr lang="ko-KR" altLang="en-US" dirty="0" err="1" smtClean="0"/>
              <a:t>메소드</a:t>
            </a:r>
            <a:r>
              <a:rPr lang="ko-KR" altLang="en-US" dirty="0" smtClean="0"/>
              <a:t> 구현 시</a:t>
            </a:r>
            <a:r>
              <a:rPr lang="en-US" altLang="ko-KR" dirty="0" smtClean="0"/>
              <a:t>, override </a:t>
            </a:r>
            <a:r>
              <a:rPr lang="ko-KR" altLang="en-US" err="1" smtClean="0"/>
              <a:t>지정어</a:t>
            </a:r>
            <a:r>
              <a:rPr lang="ko-KR" altLang="en-US" smtClean="0"/>
              <a:t> 사용</a:t>
            </a:r>
            <a:endParaRPr lang="ko-KR" altLang="en-US" dirty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인터페이스와 추상 클래스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23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0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네임스페이스</a:t>
            </a:r>
            <a:r>
              <a:rPr lang="en-US" altLang="ko-KR" dirty="0" smtClean="0"/>
              <a:t>(namespace)</a:t>
            </a:r>
          </a:p>
          <a:p>
            <a:pPr lvl="1"/>
            <a:r>
              <a:rPr lang="ko-KR" altLang="en-US" dirty="0" smtClean="0"/>
              <a:t>서로 연관된 클래스나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델리게이트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하위 네임스페이스를 하나의 단위로 묶어주는 것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여러 개의 클래스와 인터페이스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열거형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등을 하나의 그룹으로 다루는 수단을 제공</a:t>
            </a:r>
          </a:p>
          <a:p>
            <a:pPr lvl="2"/>
            <a:r>
              <a:rPr lang="ko-KR" altLang="en-US" dirty="0" smtClean="0"/>
              <a:t>클래스의 이름을 지정할 때 발생 되는 이름 충돌 문제 해결</a:t>
            </a:r>
          </a:p>
          <a:p>
            <a:r>
              <a:rPr lang="ko-KR" altLang="en-US" dirty="0" smtClean="0"/>
              <a:t>네임스페이스 선언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네임스페이스 사용</a:t>
            </a:r>
            <a:endParaRPr lang="ko-KR" altLang="en-US" dirty="0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네임스페이스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24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93015"/>
              </p:ext>
            </p:extLst>
          </p:nvPr>
        </p:nvGraphicFramePr>
        <p:xfrm>
          <a:off x="1115616" y="4149080"/>
          <a:ext cx="4929222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2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namespace </a:t>
                      </a:r>
                      <a:r>
                        <a:rPr lang="en-US" altLang="ko-KR" sz="1800" kern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NamespaceName</a:t>
                      </a:r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// </a:t>
                      </a:r>
                      <a:r>
                        <a:rPr lang="ko-KR" altLang="en-US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네임스페이스에 포함할 항목을 정의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800" kern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en-US" altLang="ko-KR" sz="1800" b="0" kern="12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91346"/>
              </p:ext>
            </p:extLst>
          </p:nvPr>
        </p:nvGraphicFramePr>
        <p:xfrm>
          <a:off x="1115616" y="5733256"/>
          <a:ext cx="7272808" cy="365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using </a:t>
                      </a:r>
                      <a:r>
                        <a:rPr lang="en-US" altLang="ko-KR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NamespaceName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//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사용하고자 하는 네임스페이스 명시</a:t>
                      </a:r>
                      <a:endParaRPr lang="ko-KR" altLang="en-US" sz="1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정의 형태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파생 클래스 예</a:t>
            </a:r>
            <a:endParaRPr lang="ko-KR" alt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 </a:t>
            </a:r>
            <a:r>
              <a:rPr lang="en-US" altLang="ko-KR" dirty="0" smtClean="0"/>
              <a:t>[2/3]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2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102410"/>
              </p:ext>
            </p:extLst>
          </p:nvPr>
        </p:nvGraphicFramePr>
        <p:xfrm>
          <a:off x="539552" y="1487653"/>
          <a:ext cx="7904404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04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[class-modifiers] class </a:t>
                      </a:r>
                      <a:r>
                        <a:rPr lang="en-US" altLang="ko-KR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DerivedClassName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BaseClassName</a:t>
                      </a:r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{ </a:t>
                      </a:r>
                    </a:p>
                    <a:p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      // member declarations </a:t>
                      </a:r>
                    </a:p>
                    <a:p>
                      <a:r>
                        <a:rPr lang="en-US" altLang="ko-KR" sz="2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 </a:t>
                      </a:r>
                      <a:endParaRPr lang="en-US" altLang="ko-KR" sz="24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50831"/>
              </p:ext>
            </p:extLst>
          </p:nvPr>
        </p:nvGraphicFramePr>
        <p:xfrm>
          <a:off x="470202" y="4061239"/>
          <a:ext cx="3039829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39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878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void </a:t>
                      </a:r>
                      <a:r>
                        <a:rPr lang="en-US" altLang="ko-KR" sz="2000" b="1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	//...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78821"/>
              </p:ext>
            </p:extLst>
          </p:nvPr>
        </p:nvGraphicFramePr>
        <p:xfrm>
          <a:off x="4528592" y="4020246"/>
          <a:ext cx="4191271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9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class </a:t>
                      </a:r>
                      <a:r>
                        <a:rPr lang="en-US" altLang="ko-KR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DerivedClass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lang="en-US" altLang="ko-KR" sz="20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BaseClass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{</a:t>
                      </a:r>
                    </a:p>
                    <a:p>
                      <a:r>
                        <a:rPr lang="en-US" altLang="ko-KR" sz="20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      </a:t>
                      </a:r>
                      <a:r>
                        <a:rPr lang="en-US" altLang="ko-KR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int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b;</a:t>
                      </a:r>
                    </a:p>
                    <a:p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      void </a:t>
                      </a:r>
                      <a:r>
                        <a:rPr lang="en-US" altLang="ko-KR" sz="2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MethodB</a:t>
                      </a:r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{</a:t>
                      </a:r>
                    </a:p>
                    <a:p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	//...</a:t>
                      </a:r>
                    </a:p>
                    <a:p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        }</a:t>
                      </a:r>
                    </a:p>
                    <a:p>
                      <a:r>
                        <a:rPr lang="en-US" altLang="ko-KR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3549068" y="4539207"/>
            <a:ext cx="734900" cy="545977"/>
          </a:xfrm>
          <a:prstGeom prst="rightArrow">
            <a:avLst>
              <a:gd name="adj1" fmla="val 32703"/>
              <a:gd name="adj2" fmla="val 49602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2000" dirty="0" smtClean="0"/>
              <a:t>파생 클래스의 필드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클래스의 필드 선언 방법과 동일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베이스 클래스의 필드명과 다른 경우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상속됨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베이스 클래스의 필드명과 동일한 경우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숨겨짐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 smtClean="0"/>
              <a:t>base </a:t>
            </a:r>
            <a:r>
              <a:rPr lang="ko-KR" altLang="en-US" sz="2000" dirty="0" err="1" smtClean="0"/>
              <a:t>지정어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베이스 클래스 멤버 참조</a:t>
            </a:r>
            <a:endParaRPr lang="en-US" altLang="ko-KR" sz="2000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sz="2000" dirty="0" smtClean="0"/>
              <a:t>파생 클래스의 </a:t>
            </a:r>
            <a:r>
              <a:rPr lang="ko-KR" altLang="en-US" sz="2000" dirty="0" err="1" smtClean="0"/>
              <a:t>생성자</a:t>
            </a:r>
            <a:endParaRPr lang="ko-KR" altLang="en-US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형태와 의미는 클래스의 </a:t>
            </a:r>
            <a:r>
              <a:rPr lang="ko-KR" altLang="en-US" sz="2000" dirty="0" err="1" smtClean="0"/>
              <a:t>생성자와</a:t>
            </a:r>
            <a:r>
              <a:rPr lang="ko-KR" altLang="en-US" sz="2000" dirty="0" smtClean="0"/>
              <a:t> 동일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명시적으로 호출하지 않으면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기본 생성자가 컴파일러에 의해 자동적으로 호출</a:t>
            </a:r>
            <a:endParaRPr lang="en-US" altLang="ko-KR" sz="2000" dirty="0" smtClean="0">
              <a:solidFill>
                <a:srgbClr val="3333CC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base()</a:t>
            </a:r>
          </a:p>
          <a:p>
            <a:pPr lvl="2">
              <a:lnSpc>
                <a:spcPct val="100000"/>
              </a:lnSpc>
            </a:pPr>
            <a:r>
              <a:rPr lang="ko-KR" altLang="en-US" sz="2000" dirty="0" smtClean="0"/>
              <a:t>베이스 클래스의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명시적으로 호출</a:t>
            </a:r>
            <a:endParaRPr lang="en-US" altLang="ko-KR" sz="2000" dirty="0" smtClean="0">
              <a:solidFill>
                <a:srgbClr val="3333CC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실행과정</a:t>
            </a:r>
          </a:p>
          <a:p>
            <a:pPr lvl="2">
              <a:lnSpc>
                <a:spcPct val="100000"/>
              </a:lnSpc>
            </a:pPr>
            <a:r>
              <a:rPr lang="ko-KR" altLang="en-US" sz="2000" dirty="0" smtClean="0"/>
              <a:t>필드의 초기화 부분 실행</a:t>
            </a:r>
          </a:p>
          <a:p>
            <a:pPr lvl="2">
              <a:lnSpc>
                <a:spcPct val="100000"/>
              </a:lnSpc>
            </a:pPr>
            <a:r>
              <a:rPr lang="ko-KR" altLang="en-US" sz="2000" dirty="0" smtClean="0"/>
              <a:t>베이스 클래스의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실행</a:t>
            </a:r>
          </a:p>
          <a:p>
            <a:pPr lvl="2">
              <a:lnSpc>
                <a:spcPct val="100000"/>
              </a:lnSpc>
            </a:pPr>
            <a:r>
              <a:rPr lang="ko-KR" altLang="en-US" sz="2000" dirty="0" smtClean="0"/>
              <a:t>파생 클래스의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실행</a:t>
            </a:r>
            <a:endParaRPr lang="ko-KR" altLang="en-US" sz="2000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 </a:t>
            </a:r>
            <a:r>
              <a:rPr lang="en-US" altLang="ko-KR" dirty="0" smtClean="0"/>
              <a:t>[3/3]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3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7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731766"/>
              </p:ext>
            </p:extLst>
          </p:nvPr>
        </p:nvGraphicFramePr>
        <p:xfrm>
          <a:off x="152516" y="923729"/>
          <a:ext cx="8783638" cy="5567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83638">
                  <a:extLst>
                    <a:ext uri="{9D8B030D-6E8A-4147-A177-3AD203B41FA5}">
                      <a16:colId xmlns:a16="http://schemas.microsoft.com/office/drawing/2014/main" val="57886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protected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 = 1, b=2;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 = 3;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double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 = 4.5;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Output(){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a={0},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DerivedClass:a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={1}"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.a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a);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b={0},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DerivedClass:b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={1}"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.b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b);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Program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Main(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args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obj.Output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9791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 사용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40769"/>
            <a:ext cx="3600400" cy="7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1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베이스 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90048"/>
              </p:ext>
            </p:extLst>
          </p:nvPr>
        </p:nvGraphicFramePr>
        <p:xfrm>
          <a:off x="323528" y="877226"/>
          <a:ext cx="8552476" cy="5892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52476">
                  <a:extLst>
                    <a:ext uri="{9D8B030D-6E8A-4147-A177-3AD203B41FA5}">
                      <a16:colId xmlns:a16="http://schemas.microsoft.com/office/drawing/2014/main" val="2131635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a, b;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  a = 1; b = 1;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a,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b){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.a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a;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.b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b;}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(){   c = 1;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//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베이스 클래스의 중복된 </a:t>
                      </a:r>
                      <a:r>
                        <a:rPr kumimoji="0" lang="ko-KR" alt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생성자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호출</a:t>
                      </a:r>
                      <a:endParaRPr kumimoji="0" lang="en-US" altLang="ko-K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a,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b,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c): </a:t>
                      </a:r>
                      <a:r>
                        <a:rPr kumimoji="0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base(a, b)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this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= c;</a:t>
                      </a: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Program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static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Main(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[]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args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obj1 =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obj2 =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(1, 2, 3);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"a = {0}, b = {1}, c = {2}"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obj1.a, obj1.b, obj1.c);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"a = {0}, b = {1}, c = {2}"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obj2.a, obj2.b, obj2.c);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8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44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</a:t>
            </a:r>
            <a:r>
              <a:rPr lang="ko-KR" altLang="en-US" sz="2200" dirty="0" smtClean="0"/>
              <a:t>재정의</a:t>
            </a:r>
            <a:r>
              <a:rPr lang="en-US" altLang="ko-KR" sz="2200" dirty="0" smtClean="0"/>
              <a:t>(method overriding)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베이스 클래스에서 구현된 </a:t>
            </a:r>
            <a:r>
              <a:rPr lang="ko-KR" altLang="en-US" sz="2200" dirty="0" err="1" smtClean="0"/>
              <a:t>메소드를</a:t>
            </a:r>
            <a:r>
              <a:rPr lang="ko-KR" altLang="en-US" sz="2200" dirty="0" smtClean="0"/>
              <a:t> 파생 클래스에서 구현된 </a:t>
            </a:r>
            <a:r>
              <a:rPr lang="ko-KR" altLang="en-US" sz="2200" dirty="0" err="1" smtClean="0"/>
              <a:t>메소드로</a:t>
            </a:r>
            <a:r>
              <a:rPr lang="ko-KR" altLang="en-US" sz="2200" dirty="0" smtClean="0"/>
              <a:t> 대체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err="1" smtClean="0"/>
              <a:t>메소드의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시그네처가</a:t>
            </a:r>
            <a:r>
              <a:rPr lang="ko-KR" altLang="en-US" sz="2200" dirty="0" smtClean="0"/>
              <a:t> 동일한 경우 </a:t>
            </a:r>
            <a:r>
              <a:rPr lang="en-US" altLang="ko-KR" sz="2200" dirty="0" smtClean="0"/>
              <a:t>–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재정의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 err="1" smtClean="0"/>
              <a:t>메소드의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시그네처가</a:t>
            </a:r>
            <a:r>
              <a:rPr lang="ko-KR" altLang="en-US" sz="2200" dirty="0" smtClean="0"/>
              <a:t> 다른 경우 </a:t>
            </a:r>
            <a:r>
              <a:rPr lang="en-US" altLang="ko-KR" sz="2200" dirty="0" smtClean="0"/>
              <a:t>–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중복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파생 클래스에서 완전히 재정의 할 경우 </a:t>
            </a:r>
            <a:r>
              <a:rPr lang="en-US" altLang="ko-KR" sz="2200" dirty="0" smtClean="0"/>
              <a:t>new </a:t>
            </a:r>
            <a:r>
              <a:rPr lang="ko-KR" altLang="en-US" sz="2200" dirty="0" err="1" smtClean="0"/>
              <a:t>수정자와</a:t>
            </a:r>
            <a:r>
              <a:rPr lang="ko-KR" altLang="en-US" sz="2200" dirty="0" smtClean="0"/>
              <a:t> 함께 </a:t>
            </a:r>
            <a:r>
              <a:rPr lang="ko-KR" altLang="en-US" sz="2200" dirty="0" err="1" smtClean="0"/>
              <a:t>메소드</a:t>
            </a:r>
            <a:r>
              <a:rPr lang="ko-KR" altLang="en-US" sz="2200" dirty="0" smtClean="0"/>
              <a:t> 이름과 </a:t>
            </a:r>
            <a:r>
              <a:rPr lang="ko-KR" altLang="en-US" sz="2200" dirty="0" err="1" smtClean="0"/>
              <a:t>시그네처를</a:t>
            </a:r>
            <a:r>
              <a:rPr lang="ko-KR" altLang="en-US" sz="2200" dirty="0" smtClean="0"/>
              <a:t> 동일하게 해야 함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메소드 재정의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6</a:t>
            </a:fld>
            <a:r>
              <a:rPr lang="en-US" altLang="ko-KR" smtClean="0"/>
              <a:t>]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326759"/>
              </p:ext>
            </p:extLst>
          </p:nvPr>
        </p:nvGraphicFramePr>
        <p:xfrm>
          <a:off x="720374" y="3669321"/>
          <a:ext cx="7632848" cy="28544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442642092"/>
                    </a:ext>
                  </a:extLst>
                </a:gridCol>
              </a:tblGrid>
              <a:tr h="2854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</a:t>
                      </a:r>
                      <a:r>
                        <a:rPr kumimoji="1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"In the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..."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</a:t>
                      </a:r>
                      <a:r>
                        <a:rPr kumimoji="1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1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1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800" b="1" i="0" u="sng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1" lang="en-US" altLang="ko-KR" sz="18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(){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// Overriding</a:t>
                      </a:r>
                      <a:endParaRPr kumimoji="1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"In </a:t>
                      </a:r>
                      <a:r>
                        <a:rPr kumimoji="1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DerivedClass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... Overriding !!!"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48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9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(virtual method)</a:t>
            </a:r>
          </a:p>
          <a:p>
            <a:pPr lvl="1"/>
            <a:r>
              <a:rPr lang="ko-KR" altLang="en-US" dirty="0" err="1" smtClean="0"/>
              <a:t>지정어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virtual</a:t>
            </a:r>
            <a:r>
              <a:rPr lang="ko-KR" altLang="en-US" dirty="0" smtClean="0"/>
              <a:t>로 선언된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파생 클래스에서 재정의해서 사용할 것임을 알려주는 역할</a:t>
            </a:r>
          </a:p>
          <a:p>
            <a:pPr lvl="2"/>
            <a:r>
              <a:rPr lang="en-US" altLang="ko-KR" b="1" dirty="0" smtClean="0">
                <a:solidFill>
                  <a:srgbClr val="0000FF"/>
                </a:solidFill>
              </a:rPr>
              <a:t>new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지정어</a:t>
            </a:r>
            <a:r>
              <a:rPr lang="ko-KR" altLang="en-US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– </a:t>
            </a:r>
            <a:r>
              <a:rPr lang="ko-KR" altLang="en-US" b="1" dirty="0" smtClean="0">
                <a:solidFill>
                  <a:srgbClr val="0000FF"/>
                </a:solidFill>
              </a:rPr>
              <a:t>객체 형에 따라 호출</a:t>
            </a:r>
          </a:p>
          <a:p>
            <a:pPr lvl="2"/>
            <a:r>
              <a:rPr lang="en-US" altLang="ko-KR" b="1" dirty="0" smtClean="0">
                <a:solidFill>
                  <a:srgbClr val="CC6600"/>
                </a:solidFill>
              </a:rPr>
              <a:t>override </a:t>
            </a:r>
            <a:r>
              <a:rPr lang="ko-KR" altLang="en-US" b="1" dirty="0" err="1" smtClean="0">
                <a:solidFill>
                  <a:srgbClr val="CC6600"/>
                </a:solidFill>
              </a:rPr>
              <a:t>지정어</a:t>
            </a:r>
            <a:r>
              <a:rPr lang="ko-KR" altLang="en-US" b="1" dirty="0" smtClean="0">
                <a:solidFill>
                  <a:srgbClr val="CC6600"/>
                </a:solidFill>
              </a:rPr>
              <a:t> </a:t>
            </a:r>
            <a:r>
              <a:rPr lang="en-US" altLang="ko-KR" b="1" dirty="0" smtClean="0">
                <a:solidFill>
                  <a:srgbClr val="CC6600"/>
                </a:solidFill>
              </a:rPr>
              <a:t>– </a:t>
            </a:r>
            <a:r>
              <a:rPr lang="ko-KR" altLang="en-US" b="1" dirty="0" smtClean="0">
                <a:solidFill>
                  <a:srgbClr val="CC6600"/>
                </a:solidFill>
              </a:rPr>
              <a:t>객체 참조가 가리키는 객체에 따라 호출</a:t>
            </a:r>
            <a:endParaRPr lang="en-US" altLang="ko-KR" b="1" dirty="0" smtClean="0">
              <a:solidFill>
                <a:srgbClr val="CC6600"/>
              </a:solidFill>
            </a:endParaRPr>
          </a:p>
          <a:p>
            <a:pPr lvl="2"/>
            <a:endParaRPr lang="ko-KR" altLang="en-US" dirty="0" smtClean="0"/>
          </a:p>
          <a:p>
            <a:r>
              <a:rPr lang="ko-KR" altLang="en-US" dirty="0" smtClean="0"/>
              <a:t>봉인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(sealed method)</a:t>
            </a:r>
          </a:p>
          <a:p>
            <a:pPr lvl="1"/>
            <a:r>
              <a:rPr lang="ko-KR" altLang="en-US" dirty="0" smtClean="0"/>
              <a:t>수정자가 </a:t>
            </a:r>
            <a:r>
              <a:rPr lang="en-US" altLang="ko-KR" dirty="0" smtClean="0"/>
              <a:t>sealed</a:t>
            </a:r>
            <a:r>
              <a:rPr lang="ko-KR" altLang="en-US" dirty="0" smtClean="0"/>
              <a:t>로 선언된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파생 클래스에서 재정의를 허용하지 않음</a:t>
            </a:r>
          </a:p>
          <a:p>
            <a:pPr lvl="1"/>
            <a:r>
              <a:rPr lang="ko-KR" altLang="en-US" dirty="0" smtClean="0"/>
              <a:t>봉인 클래스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묵시적으로 봉인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 메소드 </a:t>
            </a:r>
            <a:r>
              <a:rPr lang="en-US" altLang="ko-KR" smtClean="0"/>
              <a:t>/ </a:t>
            </a:r>
            <a:r>
              <a:rPr lang="ko-KR" altLang="en-US" smtClean="0"/>
              <a:t>봉인 메소드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mtClean="0"/>
              <a:t>[</a:t>
            </a:r>
            <a:fld id="{9C1A17D3-B15E-4AAF-AD80-773FE3ECC6FC}" type="slidenum">
              <a:rPr lang="ko-KR" altLang="en-US" smtClean="0"/>
              <a:pPr>
                <a:buFont typeface="Wingdings" pitchFamily="2" charset="2"/>
                <a:buNone/>
                <a:defRPr/>
              </a:pPr>
              <a:t>7</a:t>
            </a:fld>
            <a:r>
              <a:rPr lang="en-US" altLang="ko-KR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7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A17D3-B15E-4AAF-AD80-773FE3ECC6F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71934"/>
            <a:ext cx="3312368" cy="1053117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06519"/>
              </p:ext>
            </p:extLst>
          </p:nvPr>
        </p:nvGraphicFramePr>
        <p:xfrm>
          <a:off x="3705995" y="1354046"/>
          <a:ext cx="5025993" cy="5115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25993">
                  <a:extLst>
                    <a:ext uri="{9D8B030D-6E8A-4147-A177-3AD203B41FA5}">
                      <a16:colId xmlns:a16="http://schemas.microsoft.com/office/drawing/2014/main" val="373586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BaseClass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virtual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"Base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virtual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"Base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virtual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public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void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Console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"Base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MethodC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DerivedClass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"Derived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override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"Derived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.WriteLine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"Derived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9293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34286"/>
              </p:ext>
            </p:extLst>
          </p:nvPr>
        </p:nvGraphicFramePr>
        <p:xfrm>
          <a:off x="179512" y="1000841"/>
          <a:ext cx="5112568" cy="204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12092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Program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Main(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 =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DerivedClass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s.MethodA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베이스 클래스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s.MethodB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파생클래스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s.MethodC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();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//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베이스 클래스 </a:t>
                      </a:r>
                      <a:r>
                        <a:rPr kumimoji="0" lang="ko-KR" alt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호출</a:t>
                      </a:r>
                      <a:endParaRPr kumimoji="0" lang="en-US" altLang="ko-K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}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7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31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2694</TotalTime>
  <Words>1667</Words>
  <Application>Microsoft Office PowerPoint</Application>
  <PresentationFormat>화면 슬라이드 쇼(4:3)</PresentationFormat>
  <Paragraphs>401</Paragraphs>
  <Slides>25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HY얕은샘물M</vt:lpstr>
      <vt:lpstr>굴림</vt:lpstr>
      <vt:lpstr>나눔고딕 ExtraBold</vt:lpstr>
      <vt:lpstr>맑은 고딕</vt:lpstr>
      <vt:lpstr>한컴돋움</vt:lpstr>
      <vt:lpstr>Times New Roman</vt:lpstr>
      <vt:lpstr>Tw Cen MT</vt:lpstr>
      <vt:lpstr>Wingdings</vt:lpstr>
      <vt:lpstr>Wingdings 3</vt:lpstr>
      <vt:lpstr>전체</vt:lpstr>
      <vt:lpstr>Visio</vt:lpstr>
      <vt:lpstr>C# _파생 클래스와  인터페이스</vt:lpstr>
      <vt:lpstr>파생 클래스 [1/3]</vt:lpstr>
      <vt:lpstr>파생 클래스 [2/3]</vt:lpstr>
      <vt:lpstr>파생 클래스 [3/3]</vt:lpstr>
      <vt:lpstr>파생 클래스 사용 예</vt:lpstr>
      <vt:lpstr>베이스 클래스 생성자 호출 예</vt:lpstr>
      <vt:lpstr>메소드 재정의</vt:lpstr>
      <vt:lpstr>가상 메소드 / 봉인 메소드</vt:lpstr>
      <vt:lpstr>가상 메소드 사용 예</vt:lpstr>
      <vt:lpstr>추상 클래스 </vt:lpstr>
      <vt:lpstr>메소드 설계</vt:lpstr>
      <vt:lpstr>추상 클래스 사용 예</vt:lpstr>
      <vt:lpstr>클래스형 변환 [1/2]</vt:lpstr>
      <vt:lpstr>클래스형 변환 [2/2]</vt:lpstr>
      <vt:lpstr>다형성</vt:lpstr>
      <vt:lpstr>인터페이스 [1/3]</vt:lpstr>
      <vt:lpstr>인터페이스 [2/3]</vt:lpstr>
      <vt:lpstr>인터페이스 [3/3]</vt:lpstr>
      <vt:lpstr>인터페이스 구현 [1/5]</vt:lpstr>
      <vt:lpstr>인터페이스 구현 [2/5]</vt:lpstr>
      <vt:lpstr>인터페이스 구현 [3/5]</vt:lpstr>
      <vt:lpstr>인터페이스 구현 [4/5]</vt:lpstr>
      <vt:lpstr>인터페이스 구현 [5/5]</vt:lpstr>
      <vt:lpstr>인터페이스와 추상 클래스</vt:lpstr>
      <vt:lpstr>네임스페이스</vt:lpstr>
    </vt:vector>
  </TitlesOfParts>
  <Company>pllab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1장 C#의 개요</dc:title>
  <dc:creator>동국대학교 프로그래밍 언어 연구실</dc:creator>
  <cp:lastModifiedBy>hallym</cp:lastModifiedBy>
  <cp:revision>346</cp:revision>
  <dcterms:created xsi:type="dcterms:W3CDTF">2005-08-05T04:54:18Z</dcterms:created>
  <dcterms:modified xsi:type="dcterms:W3CDTF">2019-03-15T06:56:32Z</dcterms:modified>
</cp:coreProperties>
</file>