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2" r:id="rId3"/>
    <p:sldId id="303" r:id="rId4"/>
    <p:sldId id="304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5" r:id="rId35"/>
    <p:sldId id="340" r:id="rId36"/>
    <p:sldId id="344" r:id="rId37"/>
    <p:sldId id="341" r:id="rId38"/>
    <p:sldId id="346" r:id="rId39"/>
    <p:sldId id="347" r:id="rId40"/>
    <p:sldId id="348" r:id="rId41"/>
    <p:sldId id="350" r:id="rId42"/>
    <p:sldId id="351" r:id="rId43"/>
    <p:sldId id="354" r:id="rId44"/>
    <p:sldId id="352" r:id="rId45"/>
    <p:sldId id="355" r:id="rId46"/>
    <p:sldId id="353" r:id="rId47"/>
    <p:sldId id="356" r:id="rId48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00FF"/>
    <a:srgbClr val="CC6600"/>
    <a:srgbClr val="009900"/>
    <a:srgbClr val="1482AC"/>
    <a:srgbClr val="3333CC"/>
    <a:srgbClr val="00CC00"/>
    <a:srgbClr val="4F81BD"/>
    <a:srgbClr val="00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52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40DBF55C-FC6D-4038-BA23-749FE2C7BC82}" type="datetime1">
              <a:rPr lang="ko-KR" altLang="en-US" smtClean="0"/>
              <a:t>2019-03-22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CAB81892-AA85-47EB-B030-7DF0D13D9613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A5F883-6277-40AD-BEFF-869B48287E22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683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5342A9-1896-48A0-9728-795291B06572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4145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E2AD80-9095-4C57-9C22-1424BF9FF9F0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473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872D23-7496-42D6-966D-66DF26515550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64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17183C-F884-4ACB-9AAA-B2619C017CAC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399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B6BFE5-501E-4334-A44F-917B61ABCE2F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18497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2F116E-06E6-474F-873D-7AF408D3A529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6081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8718BA-C2B2-419A-B6FC-54487269B8C3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137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F22457-67CD-4DD8-98D4-74349F06EB3F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6213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596790-C2D2-4C0F-830F-820F941FD1D8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39161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84496A-8BE2-4D3B-B023-A85326DBB6ED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7417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B2DD9B-26BA-434C-95C7-C7AA0B804997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942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A714BF-D18A-4FD4-B59E-473F4AD2BC3D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6607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b="1" smtClean="0"/>
          </a:p>
        </p:txBody>
      </p:sp>
      <p:sp>
        <p:nvSpPr>
          <p:cNvPr id="1843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5875AA8-0502-40BB-8041-36E423E901CB}" type="slidenum">
              <a:rPr kumimoji="0" lang="ko-KR" altLang="en-US" sz="1200" smtClean="0"/>
              <a:pPr/>
              <a:t>40</a:t>
            </a:fld>
            <a:endParaRPr kumimoji="0"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6632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0CEE3E45-946D-4D68-A9B1-20F0FDCFB091}" type="slidenum">
              <a:rPr kumimoji="0" lang="ko-KR" altLang="en-US" sz="1200" smtClean="0"/>
              <a:pPr/>
              <a:t>41</a:t>
            </a:fld>
            <a:endParaRPr kumimoji="0"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48480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51E59362-D401-4113-B7BF-26C0FCA484E2}" type="slidenum">
              <a:rPr kumimoji="0" lang="ko-KR" altLang="en-US" sz="1200" smtClean="0"/>
              <a:pPr/>
              <a:t>43</a:t>
            </a:fld>
            <a:endParaRPr kumimoji="0"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7220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D69DDCC1-728A-49A3-AD23-CB54CF0B9C34}" type="slidenum">
              <a:rPr kumimoji="0" lang="ko-KR" altLang="en-US" sz="1200" smtClean="0"/>
              <a:pPr/>
              <a:t>45</a:t>
            </a:fld>
            <a:endParaRPr kumimoji="0"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3873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95801-2D31-4989-B6E8-7C719460AE29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835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A1D300-EC2B-4278-8BA3-8114533FF1CC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10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1E6CA8-7E44-46AB-A672-15914447A7C1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435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E45A0D-63C7-4B29-BD32-5BDAC708B16A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553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51B558-DE02-4943-93E1-DA2346A191AF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8187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83616B4-BCA6-42EE-8E75-03DCE27CD924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351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FB54A8-D1A3-4EA3-A0C8-F78E4CF52396}" type="datetime1">
              <a:rPr lang="ko-KR" altLang="en-US" smtClean="0"/>
              <a:t>2019-03-22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4951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388424" y="6480210"/>
            <a:ext cx="576064" cy="30845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C# _</a:t>
            </a:r>
            <a:r>
              <a:rPr lang="ko-KR" altLang="en-US" b="1" dirty="0" smtClean="0"/>
              <a:t>고급 프로그래밍 기법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179512" y="1017812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형 매개 변수의 범위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프로그램의 유연성 </a:t>
            </a:r>
            <a:r>
              <a:rPr lang="en-US" altLang="ko-KR" dirty="0" smtClean="0">
                <a:sym typeface="Wingdings" pitchFamily="2" charset="2"/>
              </a:rPr>
              <a:t> </a:t>
            </a:r>
            <a:r>
              <a:rPr lang="ko-KR" altLang="en-US" dirty="0" smtClean="0">
                <a:sym typeface="Wingdings" pitchFamily="2" charset="2"/>
              </a:rPr>
              <a:t>신뢰성</a:t>
            </a:r>
            <a:endParaRPr lang="ko-KR" altLang="en-US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프로그램의 신뢰성을 증진하기 위해 제네릭에 전달 가능한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범위를 제한할 필요가 있음</a:t>
            </a:r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제네릭 클래스를 작성시 한정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 키워드 사용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형 매개변수의 제한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4358"/>
              </p:ext>
            </p:extLst>
          </p:nvPr>
        </p:nvGraphicFramePr>
        <p:xfrm>
          <a:off x="827584" y="5013176"/>
          <a:ext cx="7344816" cy="4267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&lt;T&gt; where T : S - </a:t>
                      </a:r>
                      <a:r>
                        <a:rPr kumimoji="0" lang="en-US" altLang="ko-KR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</a:t>
                      </a:r>
                      <a:r>
                        <a:rPr kumimoji="0" lang="ko-KR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kumimoji="0" lang="ko-KR" altLang="en-US" sz="2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서브클래스형으로</a:t>
                      </a:r>
                      <a:r>
                        <a:rPr kumimoji="0" lang="ko-KR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제한한다</a:t>
                      </a:r>
                      <a:r>
                        <a:rPr kumimoji="0" lang="en-US" altLang="ko-KR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매개변수의 제한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24466"/>
              </p:ext>
            </p:extLst>
          </p:nvPr>
        </p:nvGraphicFramePr>
        <p:xfrm>
          <a:off x="192120" y="908720"/>
          <a:ext cx="8844376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4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message;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Sample(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message){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.message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message;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  :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 value;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 v) { value = v; 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override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String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"Type is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value.GetType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&lt;Sample&gt;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gNullEx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&lt;Sample&gt;(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Sample(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제약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&lt;String&gt;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GenericType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&lt;String&gt;(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"Error"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gNullEx.ToString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gString.ToString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2586390"/>
            <a:ext cx="702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struct</a:t>
            </a:r>
            <a:endParaRPr lang="ko-KR" altLang="en-US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355" y="4869160"/>
            <a:ext cx="8515408" cy="9848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두 문장 오류</a:t>
            </a:r>
            <a:r>
              <a:rPr lang="en-US" altLang="ko-KR" sz="16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매개변수가 값 형이 아님</a:t>
            </a:r>
            <a:endParaRPr lang="en-US" altLang="ko-KR" sz="1600" dirty="0" smtClean="0">
              <a:solidFill>
                <a:srgbClr val="CC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GenericType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&lt;Sample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gNullEx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GenericType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&lt;Sample&gt;(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Sample(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제약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GenericType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gString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GenericType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&lt;String&gt;(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"Error"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04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 매개변수 사용시 한정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형 매개변수의 제한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28683"/>
              </p:ext>
            </p:extLst>
          </p:nvPr>
        </p:nvGraphicFramePr>
        <p:xfrm>
          <a:off x="467544" y="1628800"/>
          <a:ext cx="7992888" cy="30963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조건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값형이어야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class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참조형이어야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new()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매개변수가 없는 생성자가 있어야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MyClass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MyClass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파생 클래스이어야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IMyInterface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IMyInterface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구현한 클래스이어야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T : U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파생된 클래스이어야 함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3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874531"/>
            <a:ext cx="8784976" cy="56166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실행 시간에 발생하는 에러</a:t>
            </a:r>
            <a:r>
              <a:rPr lang="en-US" altLang="ko-KR" dirty="0" smtClean="0"/>
              <a:t>(run-time error)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프로그램의 비정상적인 종료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잘못된 실행 결과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메소드의</a:t>
            </a:r>
            <a:r>
              <a:rPr lang="ko-KR" altLang="en-US" dirty="0" smtClean="0"/>
              <a:t> 호출과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부정확한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시스템 에러 등 다양한 상황에 의해 야기</a:t>
            </a:r>
          </a:p>
          <a:p>
            <a:pPr lvl="2"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예외 처리</a:t>
            </a:r>
            <a:r>
              <a:rPr lang="en-US" altLang="ko-KR" dirty="0" smtClean="0"/>
              <a:t>(exception handling)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기대되지 않은 상황에 대해 예외를 발생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야기된 예외를 적절히 처리 </a:t>
            </a:r>
            <a:r>
              <a:rPr lang="en-US" altLang="ko-KR" dirty="0" smtClean="0"/>
              <a:t>(exception handler)</a:t>
            </a:r>
          </a:p>
          <a:p>
            <a:pPr lvl="2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예외 처리를 위한 방법을 언어 시스템에서 제공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응용프로그램의 신뢰성</a:t>
            </a:r>
            <a:r>
              <a:rPr lang="en-US" altLang="ko-KR" dirty="0" smtClean="0"/>
              <a:t>(reliability) </a:t>
            </a:r>
            <a:r>
              <a:rPr lang="ko-KR" altLang="en-US" dirty="0" smtClean="0"/>
              <a:t>향상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예외 검사와 처리를 위한 프로그램 코드를 소스에 깔끔하게 삽입</a:t>
            </a:r>
            <a:endParaRPr lang="ko-KR" alt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7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예외도 하나의 객체로 취급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예외를 위한 클래스를 정의하여야 함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예외 클래스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모든 예외는 형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 또는 그의 파생 클래스들 중에 하나로부터 확장된 클래스의 객체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일반적으로 프로그래머는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클래스의 파생 클래스인 </a:t>
            </a:r>
            <a:r>
              <a:rPr lang="en-US" altLang="ko-KR" dirty="0" err="1" smtClean="0"/>
              <a:t>ApplicationException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확장하여 새로운 예외 클래스를 정의하여 사용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예외를 명시적으로 발생시키면 예외를 처리하는 예외 처리기가 반드시 필요함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예외에 관련된 메시지를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형태로 예외 객체에 담아 전달 가능</a:t>
            </a:r>
            <a:endParaRPr lang="ko-KR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정의 </a:t>
            </a:r>
            <a:r>
              <a:rPr lang="en-US" altLang="ko-KR" dirty="0" smtClean="0"/>
              <a:t>[1/5]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정의 </a:t>
            </a:r>
            <a:r>
              <a:rPr lang="en-US" altLang="ko-KR" dirty="0" smtClean="0"/>
              <a:t>[2/5]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15276"/>
              </p:ext>
            </p:extLst>
          </p:nvPr>
        </p:nvGraphicFramePr>
        <p:xfrm>
          <a:off x="107504" y="1052736"/>
          <a:ext cx="8979295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7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예외</a:t>
                      </a:r>
                      <a:endParaRPr lang="en-US" sz="2000" b="0" kern="1200" dirty="0" smtClean="0">
                        <a:solidFill>
                          <a:srgbClr val="CC66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class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UserException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2000" b="1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ApplicationException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  public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UserException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s) : base(s) {}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class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  public static void Main()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   try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     throw new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UserException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("throw a exception with a message");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   catch (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UserException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   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e.Message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throw a exception with a message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74531"/>
            <a:ext cx="8784976" cy="561662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시스템 정의 예외 </a:t>
            </a:r>
            <a:r>
              <a:rPr lang="en-US" altLang="ko-KR" dirty="0" smtClean="0"/>
              <a:t>(system-defined exception)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프로그램의 부당한 실행으로 인하여 시스템에 의해 묵시적으로 일어나는 예외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SystemException</a:t>
            </a:r>
            <a:r>
              <a:rPr lang="ko-KR" altLang="en-US" dirty="0" smtClean="0"/>
              <a:t>클래스나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클래스로부터 확장된 예외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CLR</a:t>
            </a:r>
            <a:r>
              <a:rPr lang="ko-KR" altLang="en-US" dirty="0" smtClean="0"/>
              <a:t>에 의해 자동적으로 생성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야기된 예외에 대한 예외 처리기의 유무를 컴파일러가 검사하지 않음</a:t>
            </a:r>
            <a:r>
              <a:rPr lang="en-US" altLang="ko-KR" dirty="0" smtClean="0"/>
              <a:t>(unchecked exception)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프로그래머 정의 예외 </a:t>
            </a:r>
            <a:r>
              <a:rPr lang="en-US" altLang="ko-KR" dirty="0" smtClean="0"/>
              <a:t>(programmer-defined exception)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프로그래머에 의해 의도적으로 야기되는 프로그래머 정의 예외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프로그래머 정의 예외는 발생한 예외에 대한 예외 처리기가 존재하는지 컴파일러에 의해 검사 </a:t>
            </a:r>
            <a:r>
              <a:rPr lang="en-US" altLang="ko-KR" dirty="0" smtClean="0"/>
              <a:t>(checked exception)</a:t>
            </a:r>
            <a:endParaRPr lang="en-US" altLang="ko-KR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정의 </a:t>
            </a:r>
            <a:r>
              <a:rPr lang="en-US" altLang="ko-KR" dirty="0" smtClean="0"/>
              <a:t>[3/5]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예외 클래스의 계층도</a:t>
            </a:r>
            <a:endParaRPr lang="ko-KR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정의 </a:t>
            </a:r>
            <a:r>
              <a:rPr lang="en-US" altLang="ko-KR" dirty="0" smtClean="0"/>
              <a:t>[4/5]</a:t>
            </a:r>
            <a:endParaRPr lang="en-US" altLang="ko-KR" dirty="0"/>
          </a:p>
        </p:txBody>
      </p:sp>
      <p:pic>
        <p:nvPicPr>
          <p:cNvPr id="178182" name="Picture 6" descr="UNI0000088c389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1628800"/>
            <a:ext cx="5040560" cy="460912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1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시스템 정의 예외의 종류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ArithmeticException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산술 </a:t>
            </a:r>
            <a:r>
              <a:rPr lang="ko-KR" altLang="en-US" dirty="0" err="1" smtClean="0"/>
              <a:t>연산시</a:t>
            </a:r>
            <a:r>
              <a:rPr lang="ko-KR" altLang="en-US" dirty="0" smtClean="0"/>
              <a:t> 발생하는 예외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IndexOutOfRangeException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등과 같이 인덱스를 사용하는 객체에서 인덱스의 범위가 벗어날 때 발생하는 예외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ArrayTypeMismatchException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배열의 원소에 잘못된 형의 객체를 배정하였을 때 발생하는 예외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InvalidCastException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명시적 형 변환이 실패할 때 발생하는 예외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NullReferenceException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null</a:t>
            </a:r>
            <a:r>
              <a:rPr lang="ko-KR" altLang="en-US" dirty="0" smtClean="0"/>
              <a:t>을 사용하여 객체를 참조할 때 발생하는 예외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OutOfMemoryException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메모리 할당</a:t>
            </a:r>
            <a:r>
              <a:rPr lang="en-US" altLang="ko-KR" dirty="0" smtClean="0"/>
              <a:t>(new)</a:t>
            </a:r>
            <a:r>
              <a:rPr lang="ko-KR" altLang="en-US" dirty="0" smtClean="0"/>
              <a:t>이 실패하였을 때 발생하는 예외</a:t>
            </a:r>
            <a:endParaRPr lang="ko-KR" alt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정의 </a:t>
            </a:r>
            <a:r>
              <a:rPr lang="en-US" altLang="ko-KR" dirty="0" smtClean="0"/>
              <a:t>[5/5]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묵시적 예외 발생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시스템 정의 예외로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에 의해 발생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시스템에 의해 발생되므로 프로그램 어디서나 발생 가능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프로그래머가 처리하지 않으면 디폴트 예외 처리기</a:t>
            </a:r>
            <a:r>
              <a:rPr lang="en-US" altLang="ko-KR" dirty="0" smtClean="0"/>
              <a:t>(default exception handler)</a:t>
            </a:r>
            <a:r>
              <a:rPr lang="ko-KR" altLang="en-US" dirty="0" smtClean="0"/>
              <a:t>에 의해 처리</a:t>
            </a:r>
          </a:p>
          <a:p>
            <a:pPr lvl="2"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명시적 예외 발생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throw </a:t>
            </a:r>
            <a:r>
              <a:rPr lang="ko-KR" altLang="en-US" dirty="0" smtClean="0"/>
              <a:t>문을 이용하여 프로그래머가 의도적으로 발생</a:t>
            </a:r>
          </a:p>
          <a:p>
            <a:pPr lvl="1">
              <a:lnSpc>
                <a:spcPct val="100000"/>
              </a:lnSpc>
            </a:pPr>
            <a:endParaRPr lang="ko-KR" altLang="en-US" dirty="0" smtClean="0"/>
          </a:p>
          <a:p>
            <a:pPr lvl="1">
              <a:lnSpc>
                <a:spcPct val="100000"/>
              </a:lnSpc>
            </a:pP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프로그래머 정의 예외는 생성된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예외를 처리하는 코드 부분인 예외 처리기를 두어 직접 처리해야 함</a:t>
            </a:r>
            <a:endParaRPr lang="ko-KR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발생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70451"/>
              </p:ext>
            </p:extLst>
          </p:nvPr>
        </p:nvGraphicFramePr>
        <p:xfrm>
          <a:off x="1259632" y="4509120"/>
          <a:ext cx="5786478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8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</a:t>
                      </a:r>
                      <a:r>
                        <a:rPr lang="en-US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ApplicationExceptionObject</a:t>
                      </a:r>
                      <a:r>
                        <a:rPr 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altLang="ko-KR" sz="2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5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제네릭이란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변수의 형을 매개변수로 하여 클래스나 메소드의 알고리즘을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무관하게 기술하는 기법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형 매개변수</a:t>
            </a:r>
            <a:r>
              <a:rPr lang="en-US" altLang="ko-KR" dirty="0" smtClean="0"/>
              <a:t>(type parameter)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클래스 내의 필드나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사용</a:t>
            </a:r>
          </a:p>
          <a:p>
            <a:pPr lvl="1"/>
            <a:r>
              <a:rPr lang="en-US" altLang="ko-KR" dirty="0" smtClean="0"/>
              <a:t>'&lt;'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'&gt;' </a:t>
            </a:r>
            <a:r>
              <a:rPr lang="ko-KR" altLang="en-US" dirty="0" smtClean="0"/>
              <a:t>사이에 형 매개변수의 이름을 기술 </a:t>
            </a:r>
            <a:r>
              <a:rPr lang="en-US" altLang="ko-KR" dirty="0" smtClean="0"/>
              <a:t>: &lt;T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...,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제네릭의 장점</a:t>
            </a:r>
          </a:p>
          <a:p>
            <a:pPr lvl="1"/>
            <a:r>
              <a:rPr lang="ko-KR" altLang="en-US" dirty="0" smtClean="0"/>
              <a:t>알고리즘의 재 사용성을 높임</a:t>
            </a:r>
          </a:p>
          <a:p>
            <a:pPr lvl="1"/>
            <a:r>
              <a:rPr lang="ko-KR" altLang="en-US" dirty="0" err="1" smtClean="0"/>
              <a:t>자료형에</a:t>
            </a:r>
            <a:r>
              <a:rPr lang="ko-KR" altLang="en-US" dirty="0" smtClean="0"/>
              <a:t> 따른 프로그램의 중복을 줄임</a:t>
            </a:r>
          </a:p>
          <a:p>
            <a:pPr lvl="1"/>
            <a:r>
              <a:rPr lang="ko-KR" altLang="en-US" dirty="0" smtClean="0"/>
              <a:t>프로그램의 구조를 단순하게 만듦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7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8324" y="84093"/>
            <a:ext cx="7290054" cy="708696"/>
          </a:xfrm>
        </p:spPr>
        <p:txBody>
          <a:bodyPr/>
          <a:lstStyle/>
          <a:p>
            <a:r>
              <a:rPr lang="ko-KR" altLang="en-US" dirty="0" smtClean="0"/>
              <a:t>예외 발생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38799"/>
              </p:ext>
            </p:extLst>
          </p:nvPr>
        </p:nvGraphicFramePr>
        <p:xfrm>
          <a:off x="309099" y="1124744"/>
          <a:ext cx="8496944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</a:t>
                      </a:r>
                      <a:r>
                        <a:rPr lang="en-US" sz="2000" b="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lang="en-US" sz="2000" b="0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UserException</a:t>
                      </a:r>
                      <a:r>
                        <a:rPr lang="en-US" sz="2000" b="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en-US" sz="2000" b="0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ApplicationException</a:t>
                      </a:r>
                      <a:r>
                        <a:rPr lang="en-US" sz="2000" b="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 }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class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UserExThrowApp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 static void Method()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 </a:t>
                      </a:r>
                      <a:r>
                        <a:rPr lang="en-US" sz="20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throw new </a:t>
                      </a:r>
                      <a:r>
                        <a:rPr lang="en-US" sz="2000" b="1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UserException</a:t>
                      </a:r>
                      <a:r>
                        <a:rPr lang="en-US" sz="20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 }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 public static void Main()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    try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   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("Here: 1");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    Method();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   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("Here: 2");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 } catch 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UserException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    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("User-defined Exception");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}   }  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Here: 1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        User-defined Exception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에러 처리 구문</a:t>
            </a:r>
            <a:r>
              <a:rPr lang="en-US" altLang="ko-KR" dirty="0" smtClean="0"/>
              <a:t>(try-catch-finally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예외를 검사하고 처리해주는 문장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구문 형태</a:t>
            </a:r>
          </a:p>
          <a:p>
            <a:pPr lvl="1"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 smtClean="0"/>
          </a:p>
          <a:p>
            <a:pPr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예외 검사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catch </a:t>
            </a:r>
            <a:r>
              <a:rPr lang="ko-KR" altLang="en-US" dirty="0" smtClean="0"/>
              <a:t>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예외 처리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종결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발생과 무관하게 반드시 실행</a:t>
            </a:r>
            <a:endParaRPr lang="ko-KR" altLang="en-US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99538"/>
              </p:ext>
            </p:extLst>
          </p:nvPr>
        </p:nvGraphicFramePr>
        <p:xfrm>
          <a:off x="1115616" y="2071857"/>
          <a:ext cx="5786478" cy="303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8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// ...              "try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블록”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(</a:t>
                      </a:r>
                      <a:r>
                        <a:rPr lang="en-US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ExceptionType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identifier)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// ...              "catch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블록”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(</a:t>
                      </a:r>
                      <a:r>
                        <a:rPr lang="en-US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ExceptionType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identifier)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// ...              "catch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블록”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// ...              "finally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블록”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altLang="en-US" dirty="0" smtClean="0"/>
              <a:t>에러 처리기의 실행 순서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dirty="0" smtClean="0"/>
              <a:t>① try </a:t>
            </a:r>
            <a:r>
              <a:rPr lang="ko-KR" altLang="en-US" dirty="0" smtClean="0"/>
              <a:t>블록 내에서 예외가 검사되고 또는 명시적으로 예외가 발생하면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해당하는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블록을 찾아 처리하고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마지막으로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블록을 실행한다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smtClean="0"/>
              <a:t>Default </a:t>
            </a:r>
            <a:r>
              <a:rPr lang="ko-KR" altLang="en-US" dirty="0" smtClean="0"/>
              <a:t>예외 처리기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dirty="0" smtClean="0"/>
              <a:t>시스템 정의 예외가 발생됐는데도 불구하고 프로그래머가 처리하지 않을 때 작동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dirty="0" smtClean="0"/>
              <a:t>단순히 에러에 대한 메시지를 출력하고 프로그램을 종료하는 기능</a:t>
            </a:r>
            <a:endParaRPr lang="ko-KR" alt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84250"/>
              </p:ext>
            </p:extLst>
          </p:nvPr>
        </p:nvGraphicFramePr>
        <p:xfrm>
          <a:off x="307544" y="1053616"/>
          <a:ext cx="8327562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2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System;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class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FinallyClauseApp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static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count = 0;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static void Main()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while (true)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    try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     if (++count == 1) throw new Exception();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     if (count == 3) break;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(count + ") No exception");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    } catch (Exception)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(count + ") Exception thrown");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    } finally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(count + ") in finally clause");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    }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    } // end while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("Main program ends");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692696"/>
            <a:ext cx="3590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순차 프로그램</a:t>
            </a:r>
            <a:r>
              <a:rPr lang="en-US" altLang="ko-KR" smtClean="0"/>
              <a:t>(sequential program)</a:t>
            </a:r>
          </a:p>
          <a:p>
            <a:pPr lvl="1"/>
            <a:r>
              <a:rPr lang="ko-KR" altLang="en-US" smtClean="0"/>
              <a:t>각 프로그램별로 시작</a:t>
            </a:r>
            <a:r>
              <a:rPr lang="en-US" altLang="ko-KR" smtClean="0"/>
              <a:t>, </a:t>
            </a:r>
            <a:r>
              <a:rPr lang="ko-KR" altLang="en-US" smtClean="0"/>
              <a:t>순차적 실행 그리고 종료를 가짐</a:t>
            </a:r>
          </a:p>
          <a:p>
            <a:pPr lvl="1"/>
            <a:r>
              <a:rPr lang="ko-KR" altLang="en-US" smtClean="0"/>
              <a:t>프로그램의 실행 과정 중 오직 하나의 실행 점</a:t>
            </a:r>
            <a:r>
              <a:rPr lang="en-US" altLang="ko-KR" smtClean="0"/>
              <a:t>(execution point)</a:t>
            </a:r>
            <a:r>
              <a:rPr lang="ko-KR" altLang="en-US" smtClean="0"/>
              <a:t>을 갖고 있음</a:t>
            </a:r>
          </a:p>
          <a:p>
            <a:pPr lvl="1"/>
            <a:endParaRPr lang="ko-KR" altLang="en-US" smtClean="0"/>
          </a:p>
          <a:p>
            <a:r>
              <a:rPr lang="ko-KR" altLang="en-US" smtClean="0"/>
              <a:t>스레드</a:t>
            </a:r>
          </a:p>
          <a:p>
            <a:pPr lvl="1"/>
            <a:r>
              <a:rPr lang="ko-KR" altLang="en-US" smtClean="0"/>
              <a:t>순차 프로그램과 유사하게 시작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r>
              <a:rPr lang="en-US" altLang="ko-KR" smtClean="0"/>
              <a:t>, </a:t>
            </a:r>
            <a:r>
              <a:rPr lang="ko-KR" altLang="en-US" smtClean="0"/>
              <a:t>종료의 순서를 가짐</a:t>
            </a:r>
          </a:p>
          <a:p>
            <a:pPr lvl="1"/>
            <a:r>
              <a:rPr lang="ko-KR" altLang="en-US" smtClean="0"/>
              <a:t>실행되는 동안에 한 시점에서 단일 실행 점을 가짐</a:t>
            </a:r>
          </a:p>
          <a:p>
            <a:pPr lvl="1"/>
            <a:r>
              <a:rPr lang="ko-KR" altLang="en-US" smtClean="0"/>
              <a:t>프로그램 내에서만 실행 가능</a:t>
            </a:r>
          </a:p>
          <a:p>
            <a:pPr lvl="2"/>
            <a:r>
              <a:rPr lang="ko-KR" altLang="en-US" smtClean="0"/>
              <a:t>스레드는 프로그램 내부에 있는 제어의 단일 순차 흐름</a:t>
            </a:r>
            <a:r>
              <a:rPr lang="en-US" altLang="ko-KR" smtClean="0"/>
              <a:t>(single sequential flow of control)</a:t>
            </a:r>
          </a:p>
          <a:p>
            <a:pPr lvl="2"/>
            <a:r>
              <a:rPr lang="ko-KR" altLang="en-US" smtClean="0"/>
              <a:t>단일 스레드 개념은 순차 프로그램과 유사</a:t>
            </a:r>
            <a:endParaRPr lang="ko-KR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17812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멀티스레드</a:t>
            </a:r>
            <a:r>
              <a:rPr lang="en-US" altLang="ko-KR" dirty="0" smtClean="0"/>
              <a:t>(multithread) </a:t>
            </a:r>
            <a:r>
              <a:rPr lang="ko-KR" altLang="en-US" dirty="0" smtClean="0"/>
              <a:t>시스템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스레드가 하나의 프로그램 내에 여러 개 존재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공유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(shared heap)</a:t>
            </a:r>
            <a:r>
              <a:rPr lang="ko-KR" altLang="en-US" dirty="0" smtClean="0"/>
              <a:t>과 공유 데이터</a:t>
            </a:r>
            <a:r>
              <a:rPr lang="en-US" altLang="ko-KR" dirty="0" smtClean="0"/>
              <a:t>(shared data), </a:t>
            </a:r>
            <a:r>
              <a:rPr lang="ko-KR" altLang="en-US" dirty="0" smtClean="0"/>
              <a:t>그리고 코드를 공유함으로써 문맥 전환</a:t>
            </a:r>
            <a:r>
              <a:rPr lang="en-US" altLang="ko-KR" dirty="0" smtClean="0"/>
              <a:t>(context switching)</a:t>
            </a:r>
            <a:r>
              <a:rPr lang="ko-KR" altLang="en-US" dirty="0" smtClean="0"/>
              <a:t>시 적은 부담을 가짐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한 개의 프로그램 내에서 동일 시점에 각각 다른 작업을 수행하는 여러 개의 스레드가 존재하므로 복잡한 문제들이 야기될 수 있음 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[2/2]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6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C#</a:t>
            </a:r>
            <a:r>
              <a:rPr lang="ko-KR" altLang="en-US" dirty="0" smtClean="0"/>
              <a:t>에서의 스레드 개념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객체이며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실행하는 단위는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위해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클래스를 제공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연결을 위해 </a:t>
            </a:r>
            <a:r>
              <a:rPr lang="en-US" altLang="ko-KR" dirty="0" err="1" smtClean="0"/>
              <a:t>ThreadStart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System.Threading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프로그래밍의 순서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몸체에 해당하는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작성된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ThreadStart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델리게이트에</a:t>
            </a:r>
            <a:r>
              <a:rPr lang="ko-KR" altLang="en-US" dirty="0" smtClean="0"/>
              <a:t> 연결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생성된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④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실행을 시작</a:t>
            </a:r>
            <a:r>
              <a:rPr lang="en-US" altLang="ko-KR" dirty="0" smtClean="0"/>
              <a:t>(Start()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362" y="159731"/>
            <a:ext cx="7290054" cy="708696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03800"/>
              </p:ext>
            </p:extLst>
          </p:nvPr>
        </p:nvGraphicFramePr>
        <p:xfrm>
          <a:off x="323528" y="1124744"/>
          <a:ext cx="8064896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System.Threading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                                         // </a:t>
                      </a: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포함 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!!!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SimpleThreadApp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 static void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ThreadBody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                  // --- ① </a:t>
                      </a:r>
                      <a:r>
                        <a:rPr lang="ko-KR" alt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메소드명은</a:t>
                      </a: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 가능</a:t>
                      </a:r>
                      <a:endParaRPr lang="en-US" sz="18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for (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5;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 {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 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DateTime.Now.Second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" : " +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(1000);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}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 }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public static void Main() {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    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ThreadBody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          // --- ②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Thread t = new Thread(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                                       // --- ③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("*** Start of Main");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t.Start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                                                                // --- ④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("*** End of Main");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} 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3" y="5110945"/>
            <a:ext cx="2880320" cy="1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56892"/>
              </p:ext>
            </p:extLst>
          </p:nvPr>
        </p:nvGraphicFramePr>
        <p:xfrm>
          <a:off x="395536" y="934676"/>
          <a:ext cx="8136904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System.Threading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void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ThreadBody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while (true) {   // ... infinite loop ...  }   }   } </a:t>
                      </a:r>
                    </a:p>
                    <a:p>
                      <a:endParaRPr lang="en-US" sz="16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ThreadStateApp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public static void Main() {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 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obj.ThreadBody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       Thread t = new Thread(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endParaRPr lang="en-US" sz="16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6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6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스레드 상태 출력</a:t>
                      </a:r>
                      <a:r>
                        <a:rPr lang="en-US" altLang="ko-KR" sz="16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ThreadState</a:t>
                      </a:r>
                      <a:r>
                        <a:rPr lang="ko-KR" altLang="en-US" sz="16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스레드 상태를 반환하는 </a:t>
                      </a:r>
                      <a:r>
                        <a:rPr lang="en-US" altLang="ko-KR" sz="16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 </a:t>
                      </a:r>
                      <a:r>
                        <a:rPr lang="ko-KR" altLang="en-US" sz="16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프로퍼티</a:t>
                      </a:r>
                      <a:endParaRPr lang="en-US" altLang="ko-KR" sz="1600" b="1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("Step 1: " +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</a:t>
                      </a:r>
                      <a:r>
                        <a:rPr lang="en-US" sz="1600" kern="12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 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        </a:t>
                      </a:r>
                      <a:r>
                        <a:rPr lang="en-US" sz="1600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t.Start</a:t>
                      </a:r>
                      <a:r>
                        <a:rPr lang="en-US" sz="160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  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("Step 2: " +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b="1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t.Suspend</a:t>
                      </a:r>
                      <a:r>
                        <a:rPr lang="en-US" sz="16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("Step 3: " +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b="1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t.Resume</a:t>
                      </a:r>
                      <a:r>
                        <a:rPr lang="en-US" sz="16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 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("Step 4: ” +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b="1" kern="1200" dirty="0" err="1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t.Abort</a:t>
                      </a:r>
                      <a:r>
                        <a:rPr lang="en-US" sz="16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    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         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("Step 5: " +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t.ThreadState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} </a:t>
                      </a:r>
                    </a:p>
                    <a:p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1" y="1124744"/>
            <a:ext cx="2753550" cy="12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비동기 스레드</a:t>
            </a:r>
          </a:p>
          <a:p>
            <a:pPr lvl="1"/>
            <a:r>
              <a:rPr lang="ko-KR" altLang="en-US" smtClean="0"/>
              <a:t>각각의 스레드는 그의 실행에 필요한 모든 자료와 메소드를 포함</a:t>
            </a:r>
          </a:p>
          <a:p>
            <a:pPr lvl="1"/>
            <a:r>
              <a:rPr lang="ko-KR" altLang="en-US" smtClean="0"/>
              <a:t>병행으로 실행 중인 다른 스레드의 상태 또는 행위에 관계되지 않는 자신만의 공간에서 실행</a:t>
            </a:r>
          </a:p>
          <a:p>
            <a:r>
              <a:rPr lang="ko-KR" altLang="en-US" smtClean="0"/>
              <a:t>동기 스레드</a:t>
            </a:r>
          </a:p>
          <a:p>
            <a:pPr lvl="1"/>
            <a:r>
              <a:rPr lang="ko-KR" altLang="en-US" smtClean="0"/>
              <a:t>동시에 실행되는 스레드들이 자료를 공유</a:t>
            </a:r>
          </a:p>
          <a:p>
            <a:pPr lvl="1"/>
            <a:r>
              <a:rPr lang="ko-KR" altLang="en-US" smtClean="0"/>
              <a:t>다른 스레드의 상태와 행위를 고려</a:t>
            </a:r>
          </a:p>
          <a:p>
            <a:pPr lvl="1"/>
            <a:r>
              <a:rPr lang="ko-KR" altLang="en-US" smtClean="0"/>
              <a:t>동기화 문제</a:t>
            </a:r>
            <a:endParaRPr lang="ko-KR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pic>
        <p:nvPicPr>
          <p:cNvPr id="64520" name="Picture 8" descr="UNI0000088c388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2436" y="4725144"/>
            <a:ext cx="7272338" cy="161766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9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tIns="108000">
            <a:normAutofit lnSpcReduction="10000"/>
          </a:bodyPr>
          <a:lstStyle/>
          <a:p>
            <a:r>
              <a:rPr lang="ko-KR" altLang="en-US" dirty="0" smtClean="0"/>
              <a:t>형 매개변수</a:t>
            </a:r>
            <a:r>
              <a:rPr lang="en-US" altLang="ko-KR" dirty="0" smtClean="0"/>
              <a:t>(type parameter)</a:t>
            </a:r>
            <a:r>
              <a:rPr lang="ko-KR" altLang="en-US" dirty="0" smtClean="0"/>
              <a:t>를 가지는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매개변수를 이용하여 필드나 지역변수에 사용</a:t>
            </a:r>
          </a:p>
          <a:p>
            <a:pPr lvl="1"/>
            <a:r>
              <a:rPr lang="ko-KR" altLang="en-US" dirty="0" smtClean="0"/>
              <a:t>실제 형 정보는 객체 생성 시에 전달받음</a:t>
            </a:r>
            <a:endParaRPr lang="en-US" altLang="ko-KR" dirty="0" smtClean="0"/>
          </a:p>
          <a:p>
            <a:r>
              <a:rPr lang="ko-KR" altLang="en-US" dirty="0" smtClean="0"/>
              <a:t>정의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Tx/>
              <a:buBlip>
                <a:blip r:embed="rId2"/>
              </a:buBlip>
            </a:pPr>
            <a:endParaRPr lang="en-US" altLang="ko-KR" dirty="0"/>
          </a:p>
          <a:p>
            <a:r>
              <a:rPr lang="ko-KR" altLang="en-US" dirty="0" smtClean="0"/>
              <a:t>형식 </a:t>
            </a:r>
            <a:r>
              <a:rPr lang="ko-KR" altLang="en-US" dirty="0"/>
              <a:t>매개변수 형</a:t>
            </a:r>
            <a:r>
              <a:rPr lang="en-US" altLang="ko-KR" dirty="0"/>
              <a:t>(formal parameter type) </a:t>
            </a:r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클래스를 선언할 때 사용한 형 매개변수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SimpleGeneric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&gt; { ... }</a:t>
            </a:r>
          </a:p>
          <a:p>
            <a:r>
              <a:rPr lang="ko-KR" altLang="en-US" dirty="0" smtClean="0"/>
              <a:t>실제 </a:t>
            </a:r>
            <a:r>
              <a:rPr lang="ko-KR" altLang="en-US" dirty="0"/>
              <a:t>형 인자</a:t>
            </a:r>
            <a:r>
              <a:rPr lang="en-US" altLang="ko-KR" dirty="0"/>
              <a:t>(actual type argument) </a:t>
            </a:r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클래스에 대한 객체를 생성할 때 주는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en-US" altLang="ko-KR" dirty="0" err="1"/>
              <a:t>SimpleGeneric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Int32</a:t>
            </a:r>
            <a:r>
              <a:rPr lang="en-US" altLang="ko-KR" dirty="0"/>
              <a:t>&gt;(10);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tIns="0" bIns="0"/>
          <a:lstStyle/>
          <a:p>
            <a:r>
              <a:rPr lang="ko-KR" altLang="en-US" dirty="0" smtClean="0"/>
              <a:t>제네릭 클래스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13974"/>
              </p:ext>
            </p:extLst>
          </p:nvPr>
        </p:nvGraphicFramePr>
        <p:xfrm>
          <a:off x="827584" y="2670102"/>
          <a:ext cx="727977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modifiers] class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22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TypeParameters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{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// ... class body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7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/>
              <a:t>lock 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/>
              <a:t>동일한 객체에 대하여 여러 </a:t>
            </a:r>
            <a:r>
              <a:rPr lang="ko-KR" altLang="en-US" sz="2200" dirty="0" err="1" smtClean="0"/>
              <a:t>스레드의</a:t>
            </a:r>
            <a:r>
              <a:rPr lang="ko-KR" altLang="en-US" sz="2200" dirty="0" smtClean="0"/>
              <a:t> 중첩 실행을 방지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/>
              <a:t>lock </a:t>
            </a:r>
            <a:r>
              <a:rPr lang="ko-KR" altLang="en-US" sz="2200" dirty="0" smtClean="0"/>
              <a:t>문은 </a:t>
            </a:r>
            <a:r>
              <a:rPr lang="en-US" altLang="ko-KR" sz="2200" dirty="0" smtClean="0"/>
              <a:t>atomic routine</a:t>
            </a:r>
            <a:r>
              <a:rPr lang="ko-KR" altLang="en-US" sz="2200" dirty="0" smtClean="0"/>
              <a:t>이 되어 실행 순서를 제어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/>
              <a:t>lock </a:t>
            </a:r>
            <a:r>
              <a:rPr lang="ko-KR" altLang="en-US" sz="2200" dirty="0" smtClean="0"/>
              <a:t>문의 형태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/>
              <a:t>Monitor </a:t>
            </a:r>
            <a:r>
              <a:rPr lang="ko-KR" altLang="en-US" sz="2200" dirty="0"/>
              <a:t>클래스</a:t>
            </a:r>
            <a:endParaRPr lang="en-US" altLang="ko-KR" sz="2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/>
              <a:t>임의의 </a:t>
            </a:r>
            <a:r>
              <a:rPr lang="ko-KR" altLang="en-US" sz="2200" dirty="0"/>
              <a:t>객체에 대한 특정 작업을 </a:t>
            </a:r>
            <a:r>
              <a:rPr lang="ko-KR" altLang="en-US" sz="2200" dirty="0" smtClean="0"/>
              <a:t>동기화 </a:t>
            </a:r>
            <a:r>
              <a:rPr lang="ko-KR" altLang="en-US" sz="2200" dirty="0"/>
              <a:t>하기 위해 사용</a:t>
            </a:r>
            <a:endParaRPr lang="en-US" altLang="ko-KR" sz="2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err="1" smtClean="0"/>
              <a:t>Monitor.Enter</a:t>
            </a:r>
            <a:r>
              <a:rPr lang="en-US" altLang="ko-KR" sz="2200" dirty="0"/>
              <a:t>()</a:t>
            </a:r>
            <a:r>
              <a:rPr lang="ko-KR" altLang="en-US" sz="2200" dirty="0"/>
              <a:t>와 </a:t>
            </a:r>
            <a:r>
              <a:rPr lang="en-US" altLang="ko-KR" sz="2200" dirty="0" err="1"/>
              <a:t>Monitor.Exit</a:t>
            </a:r>
            <a:r>
              <a:rPr lang="en-US" altLang="ko-KR" sz="2200" dirty="0"/>
              <a:t>() </a:t>
            </a:r>
            <a:r>
              <a:rPr lang="ko-KR" altLang="en-US" sz="2200" dirty="0"/>
              <a:t>사이에 실행되는 작업을 동기적으로 실행</a:t>
            </a:r>
            <a:endParaRPr lang="en-US" altLang="ko-KR" sz="2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/>
              <a:t>Monitor </a:t>
            </a:r>
            <a:r>
              <a:rPr lang="ko-KR" altLang="en-US" sz="2200" dirty="0"/>
              <a:t>클래스의 </a:t>
            </a:r>
            <a:r>
              <a:rPr lang="ko-KR" altLang="en-US" sz="2200" dirty="0" err="1"/>
              <a:t>메소드</a:t>
            </a:r>
            <a:endParaRPr lang="ko-KR" alt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96568"/>
              </p:ext>
            </p:extLst>
          </p:nvPr>
        </p:nvGraphicFramePr>
        <p:xfrm>
          <a:off x="1043608" y="2420888"/>
          <a:ext cx="590465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lock (object </a:t>
                      </a:r>
                      <a:r>
                        <a:rPr 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</a:t>
                      </a:r>
                      <a:r>
                        <a:rPr 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잠그고자 하는 객체</a:t>
                      </a:r>
                      <a:endParaRPr lang="en-US" sz="18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&lt;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endParaRPr lang="en-US" altLang="ko-KR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63439"/>
              </p:ext>
            </p:extLst>
          </p:nvPr>
        </p:nvGraphicFramePr>
        <p:xfrm>
          <a:off x="683568" y="5013176"/>
          <a:ext cx="6929486" cy="1493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Enter(Object </a:t>
                      </a:r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매개변수로 전달된 스레드 객체가 특정 문장을 선점할 수 있도록 지정한다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Exit(Object obj)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Enter()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통하여 특정 문장의 실행을 선점한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스레드를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다른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스레드가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접근할 수 있도록 해지한다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6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</a:t>
            </a:r>
            <a:r>
              <a:rPr lang="en-US" altLang="ko-KR" dirty="0" smtClean="0"/>
              <a:t>[3/4] – </a:t>
            </a:r>
            <a:r>
              <a:rPr lang="en-US" altLang="ko-KR" cap="none" dirty="0" smtClean="0"/>
              <a:t>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예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71930"/>
              </p:ext>
            </p:extLst>
          </p:nvPr>
        </p:nvGraphicFramePr>
        <p:xfrm>
          <a:off x="174883" y="980728"/>
          <a:ext cx="8499622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ThreadBody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Thread myself =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Thread.CurrentThread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//lock </a:t>
                      </a:r>
                      <a:r>
                        <a:rPr lang="en-US" altLang="ko-KR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(this){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nn-NO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nn-NO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1; i &lt;= 3; i++)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is activated =&gt; {1}"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myself.Name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(1000);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1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600" b="1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sz="1600" b="1" kern="120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obj.ThreadBody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Thread t1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Thread(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Thread t2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Thread(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 이름을 설정하는 </a:t>
                      </a:r>
                      <a:r>
                        <a:rPr lang="en-US" altLang="ko-KR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6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</a:t>
                      </a:r>
                      <a:r>
                        <a:rPr lang="ko-KR" altLang="en-US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t1.Name =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"Apple"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t2.Name =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"Orange"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t1.Start(); t2.Start();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9732" y="1757134"/>
            <a:ext cx="671062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nn-NO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nn-NO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nn-NO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nn-NO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nn-NO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 = 1; i &lt;= 3; i</a:t>
            </a:r>
            <a:r>
              <a:rPr lang="nn-NO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r>
              <a:rPr lang="nn-NO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nn-NO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"{0} is activated =&gt; {1}"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myself.Name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(1000);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00" y="1130831"/>
            <a:ext cx="2448272" cy="1180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28" y="3328353"/>
            <a:ext cx="2663688" cy="1167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628" y="2864978"/>
            <a:ext cx="2188420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주석을 해제하면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6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8016"/>
            <a:ext cx="8064896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동기화 </a:t>
            </a:r>
            <a:r>
              <a:rPr lang="en-US" altLang="ko-KR" dirty="0" smtClean="0"/>
              <a:t>[4/4] -</a:t>
            </a:r>
            <a:r>
              <a:rPr lang="en-US" altLang="ko-KR" cap="none" dirty="0"/>
              <a:t>Monitor</a:t>
            </a:r>
            <a:r>
              <a:rPr lang="en-US" altLang="ko-KR" dirty="0"/>
              <a:t> </a:t>
            </a:r>
            <a:r>
              <a:rPr lang="ko-KR" altLang="en-US" dirty="0"/>
              <a:t>클래스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29191"/>
              </p:ext>
            </p:extLst>
          </p:nvPr>
        </p:nvGraphicFramePr>
        <p:xfrm>
          <a:off x="262945" y="1052736"/>
          <a:ext cx="8444125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4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ThreadBody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myself =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.CurrentThread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.Enter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nn-NO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nn-NO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1; i &lt;= 3; i++)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is activated =&gt; {1}"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myself.Name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.Sleep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(1000);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.Exit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ThreadProperty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ThreadStart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obj.ThreadBody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t1 =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t2 =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t1.Name = </a:t>
                      </a:r>
                      <a:r>
                        <a:rPr lang="en-US" altLang="ko-KR" sz="12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"Apple"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t2.Name = </a:t>
                      </a:r>
                      <a:r>
                        <a:rPr lang="en-US" altLang="ko-KR" sz="12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"Orange"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t1.Start(); t2.Start();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Apple is activated =&gt; 1 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        Apple is activated =&gt; 2 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      Apple is activated =&gt; 3 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    Orange is activated =&gt; 1 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  Orange is activated =&gt; 2 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  Orange is activated =&gt; 3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8424" y="6480210"/>
            <a:ext cx="637292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200" dirty="0" smtClean="0"/>
              <a:t>배열 </a:t>
            </a:r>
            <a:r>
              <a:rPr lang="ko-KR" altLang="en-US" sz="2200" dirty="0" err="1"/>
              <a:t>처럼</a:t>
            </a:r>
            <a:r>
              <a:rPr lang="ko-KR" altLang="en-US" sz="2200" dirty="0"/>
              <a:t> </a:t>
            </a:r>
            <a:r>
              <a:rPr lang="en-US" altLang="ko-KR" sz="2200" dirty="0"/>
              <a:t>[] </a:t>
            </a:r>
            <a:r>
              <a:rPr lang="ko-KR" altLang="en-US" sz="2200" dirty="0"/>
              <a:t>연산자 이용</a:t>
            </a:r>
            <a:r>
              <a:rPr lang="en-US" altLang="ko-KR" sz="2200" dirty="0"/>
              <a:t>, </a:t>
            </a:r>
            <a:r>
              <a:rPr lang="ko-KR" altLang="en-US" sz="2200" dirty="0"/>
              <a:t>특정 위치 요소에 데이터 할당</a:t>
            </a:r>
            <a:endParaRPr lang="en-US" altLang="ko-KR" sz="2200" dirty="0"/>
          </a:p>
          <a:p>
            <a:pPr>
              <a:spcAft>
                <a:spcPts val="600"/>
              </a:spcAft>
            </a:pPr>
            <a:r>
              <a:rPr lang="ko-KR" altLang="en-US" sz="2200" dirty="0"/>
              <a:t>용량을 미리 지정할 필요 없고 필요에 따라 용량 증가</a:t>
            </a:r>
            <a:r>
              <a:rPr lang="en-US" altLang="ko-KR" sz="2200" dirty="0"/>
              <a:t>/</a:t>
            </a:r>
            <a:r>
              <a:rPr lang="ko-KR" altLang="en-US" sz="2200" dirty="0"/>
              <a:t>감소</a:t>
            </a:r>
            <a:endParaRPr lang="en-US" altLang="ko-KR" sz="2200" dirty="0"/>
          </a:p>
          <a:p>
            <a:pPr>
              <a:spcAft>
                <a:spcPts val="600"/>
              </a:spcAft>
            </a:pPr>
            <a:r>
              <a:rPr lang="ko-KR" altLang="en-US" sz="2200" dirty="0"/>
              <a:t>대표적인 </a:t>
            </a:r>
            <a:r>
              <a:rPr lang="ko-KR" altLang="en-US" sz="2200" dirty="0" err="1"/>
              <a:t>메소드</a:t>
            </a:r>
            <a:endParaRPr lang="en-US" altLang="ko-KR" sz="2200" dirty="0"/>
          </a:p>
          <a:p>
            <a:pPr lvl="1">
              <a:spcAft>
                <a:spcPts val="600"/>
              </a:spcAft>
            </a:pPr>
            <a:r>
              <a:rPr lang="en-US" altLang="ko-KR" sz="2200" dirty="0"/>
              <a:t>Add</a:t>
            </a:r>
            <a:r>
              <a:rPr lang="en-US" altLang="ko-KR" sz="2200" dirty="0" smtClean="0"/>
              <a:t>() : </a:t>
            </a:r>
            <a:r>
              <a:rPr lang="ko-KR" altLang="en-US" sz="2200" dirty="0" smtClean="0"/>
              <a:t>데이터 추가</a:t>
            </a:r>
            <a:endParaRPr lang="en-US" altLang="ko-KR" sz="2200" dirty="0" smtClean="0"/>
          </a:p>
          <a:p>
            <a:pPr lvl="1">
              <a:spcAft>
                <a:spcPts val="600"/>
              </a:spcAft>
            </a:pPr>
            <a:r>
              <a:rPr lang="en-US" altLang="ko-KR" sz="2200" dirty="0" err="1" smtClean="0"/>
              <a:t>RemoveAt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index) : </a:t>
            </a:r>
            <a:r>
              <a:rPr lang="ko-KR" altLang="en-US" sz="2200" dirty="0" smtClean="0"/>
              <a:t>지정된 </a:t>
            </a:r>
            <a:r>
              <a:rPr lang="en-US" altLang="ko-KR" sz="2200" dirty="0" smtClean="0"/>
              <a:t>index </a:t>
            </a:r>
            <a:r>
              <a:rPr lang="ko-KR" altLang="en-US" sz="2200" dirty="0" smtClean="0"/>
              <a:t>데이터 제거</a:t>
            </a:r>
            <a:endParaRPr lang="en-US" altLang="ko-KR" sz="2200" dirty="0" smtClean="0"/>
          </a:p>
          <a:p>
            <a:pPr lvl="1">
              <a:spcAft>
                <a:spcPts val="600"/>
              </a:spcAft>
            </a:pPr>
            <a:r>
              <a:rPr lang="en-US" altLang="ko-KR" sz="2200" dirty="0" smtClean="0"/>
              <a:t>Remove(object </a:t>
            </a:r>
            <a:r>
              <a:rPr lang="en-US" altLang="ko-KR" sz="2200" dirty="0" err="1" smtClean="0"/>
              <a:t>obj</a:t>
            </a:r>
            <a:r>
              <a:rPr lang="en-US" altLang="ko-KR" sz="2200" dirty="0" smtClean="0"/>
              <a:t>) : </a:t>
            </a:r>
            <a:r>
              <a:rPr lang="ko-KR" altLang="en-US" sz="2200" dirty="0" smtClean="0"/>
              <a:t>지정된 </a:t>
            </a:r>
            <a:r>
              <a:rPr lang="en-US" altLang="ko-KR" sz="2200" dirty="0" err="1" smtClean="0"/>
              <a:t>obj</a:t>
            </a:r>
            <a:r>
              <a:rPr lang="ko-KR" altLang="en-US" sz="2200" dirty="0" smtClean="0"/>
              <a:t> 데이터 제거</a:t>
            </a:r>
            <a:endParaRPr lang="en-US" altLang="ko-KR" sz="2200" dirty="0" smtClean="0"/>
          </a:p>
          <a:p>
            <a:pPr lvl="1">
              <a:spcAft>
                <a:spcPts val="600"/>
              </a:spcAft>
            </a:pPr>
            <a:r>
              <a:rPr lang="en-US" altLang="ko-KR" sz="2200" dirty="0" smtClean="0"/>
              <a:t>Insert(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index, </a:t>
            </a:r>
            <a:r>
              <a:rPr lang="en-US" altLang="ko-KR" sz="2200" dirty="0" err="1" smtClean="0"/>
              <a:t>objext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obj</a:t>
            </a:r>
            <a:r>
              <a:rPr lang="en-US" altLang="ko-KR" sz="2200" dirty="0" smtClean="0"/>
              <a:t>) : </a:t>
            </a:r>
            <a:r>
              <a:rPr lang="ko-KR" altLang="en-US" sz="2200" dirty="0" smtClean="0"/>
              <a:t>데이터 삽입</a:t>
            </a:r>
            <a:endParaRPr lang="en-US" altLang="ko-KR" sz="2200" dirty="0" smtClean="0"/>
          </a:p>
          <a:p>
            <a:pPr>
              <a:spcAft>
                <a:spcPts val="600"/>
              </a:spcAft>
            </a:pPr>
            <a:r>
              <a:rPr lang="ko-KR" altLang="en-US" sz="2200" dirty="0" smtClean="0"/>
              <a:t>사용 </a:t>
            </a:r>
            <a:r>
              <a:rPr lang="ko-KR" altLang="en-US" sz="2200" dirty="0"/>
              <a:t>예</a:t>
            </a:r>
            <a:endParaRPr lang="en-US" altLang="ko-KR" sz="2200" dirty="0"/>
          </a:p>
          <a:p>
            <a:pPr>
              <a:spcAft>
                <a:spcPts val="600"/>
              </a:spcAft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7560840" cy="708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컬렉션 클래스 </a:t>
            </a:r>
            <a:r>
              <a:rPr lang="en-US" altLang="ko-KR" dirty="0" smtClean="0"/>
              <a:t>- </a:t>
            </a:r>
            <a:r>
              <a:rPr lang="en-US" altLang="ko-KR" cap="none" dirty="0" smtClean="0"/>
              <a:t>ArrayList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t="8338" r="4218" b="6547"/>
          <a:stretch/>
        </p:blipFill>
        <p:spPr bwMode="auto">
          <a:xfrm>
            <a:off x="539551" y="4581127"/>
            <a:ext cx="7410305" cy="1933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9368" r="20439" b="43627"/>
          <a:stretch/>
        </p:blipFill>
        <p:spPr bwMode="auto">
          <a:xfrm>
            <a:off x="467544" y="4581126"/>
            <a:ext cx="6597353" cy="8945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xtLst/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6300" r="2301" b="5501"/>
          <a:stretch/>
        </p:blipFill>
        <p:spPr bwMode="auto">
          <a:xfrm>
            <a:off x="467544" y="5475682"/>
            <a:ext cx="8131920" cy="10842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ArrayList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61790"/>
              </p:ext>
            </p:extLst>
          </p:nvPr>
        </p:nvGraphicFramePr>
        <p:xfrm>
          <a:off x="467544" y="1052736"/>
          <a:ext cx="756084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364960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ArrayList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 =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ArrayList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list.Add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"generic"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list.Add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(45.3);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list.Add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$"value =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{s}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type=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s.GetType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()}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}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list.Insert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"insert"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list.Remove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$"value =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{s}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7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키와 값의 쌍으로 이루어진 데이터를 다룰 때 사용</a:t>
            </a:r>
            <a:r>
              <a:rPr lang="en-US" altLang="ko-KR" sz="2200" dirty="0"/>
              <a:t> 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탐색 속도가 빠르고 사용하기 편리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배열과 비교한 장점</a:t>
            </a: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데이터를 저장할 요소의 위치로 키 사용</a:t>
            </a: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키로 사용할 수 있는 데이터 형식에 제한이 없음</a:t>
            </a: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/>
              <a:t>키를 이용해 단번에 데이터 저장 위치인 컬렉션 내의 주소 </a:t>
            </a:r>
            <a:r>
              <a:rPr lang="ko-KR" altLang="en-US" sz="2200" dirty="0" smtClean="0"/>
              <a:t>계산</a:t>
            </a:r>
            <a:endParaRPr lang="en-US" altLang="ko-KR" sz="2200" dirty="0" smtClean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ko-KR" altLang="en-US" sz="2200" dirty="0" smtClean="0"/>
              <a:t>키 값은 중복 불가</a:t>
            </a:r>
            <a:endParaRPr lang="en-US" altLang="ko-KR" sz="2200" dirty="0"/>
          </a:p>
          <a:p>
            <a:pPr>
              <a:spcBef>
                <a:spcPct val="0"/>
              </a:spcBef>
            </a:pPr>
            <a:r>
              <a:rPr lang="ko-KR" altLang="en-US" sz="2200" dirty="0"/>
              <a:t>사용 방법</a:t>
            </a: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altLang="ko-KR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altLang="ko-KR" sz="2200" dirty="0"/>
          </a:p>
          <a:p>
            <a:pPr>
              <a:spcAft>
                <a:spcPts val="600"/>
              </a:spcAft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pPr>
              <a:spcAft>
                <a:spcPts val="600"/>
              </a:spcAft>
              <a:buNone/>
            </a:pPr>
            <a:endParaRPr lang="en-US" altLang="ko-KR" sz="2200" dirty="0"/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7560840" cy="708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컬렉션 클래스 </a:t>
            </a:r>
            <a:r>
              <a:rPr lang="en-US" altLang="ko-KR" dirty="0" smtClean="0"/>
              <a:t>- </a:t>
            </a:r>
            <a:r>
              <a:rPr lang="en-US" altLang="ko-KR" cap="none" dirty="0" err="1" smtClean="0"/>
              <a:t>Hashtable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4" r="32501" b="4320"/>
          <a:stretch/>
        </p:blipFill>
        <p:spPr bwMode="auto">
          <a:xfrm>
            <a:off x="188359" y="4111873"/>
            <a:ext cx="3626590" cy="23572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" t="3572" r="18810" b="9786"/>
          <a:stretch/>
        </p:blipFill>
        <p:spPr bwMode="auto">
          <a:xfrm>
            <a:off x="3823796" y="4120466"/>
            <a:ext cx="5149539" cy="15632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Hashtable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23510"/>
              </p:ext>
            </p:extLst>
          </p:nvPr>
        </p:nvGraphicFramePr>
        <p:xfrm>
          <a:off x="323528" y="1052736"/>
          <a:ext cx="756084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74912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Hashtable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Hashtable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flag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word, mean;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while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(flag){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"key &gt;&gt; 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word =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Console.ReadLine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(!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t.Contains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(word)){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//key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포함하고 있지 않으면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"Value &gt;&gt; 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mean =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Console.ReadLine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t.Add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(word, mean);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//key, value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값을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해쉬테이블에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else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flag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t.Keys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$"key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{s}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value=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{t[s]}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5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66762" y="982888"/>
            <a:ext cx="8784976" cy="565154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/>
              <a:t>컬렉션은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형식에 기반하기 때문에 태생적 성능 문제 내포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 smtClean="0"/>
              <a:t>제네릭 </a:t>
            </a:r>
            <a:r>
              <a:rPr lang="ko-KR" altLang="en-US" sz="2000" dirty="0"/>
              <a:t>컬렉션으로 해결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 smtClean="0">
                <a:sym typeface="Wingdings" panose="05000000000000000000" pitchFamily="2" charset="2"/>
              </a:rPr>
              <a:t>컴파일 </a:t>
            </a:r>
            <a:r>
              <a:rPr lang="ko-KR" altLang="en-US" sz="2000" dirty="0">
                <a:sym typeface="Wingdings" panose="05000000000000000000" pitchFamily="2" charset="2"/>
              </a:rPr>
              <a:t>시 컬렉션에서 사용할 형식 결정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ko-KR" altLang="en-US" sz="2000" dirty="0" smtClean="0"/>
              <a:t>잘못된 </a:t>
            </a:r>
            <a:r>
              <a:rPr lang="ko-KR" altLang="en-US" sz="2000" dirty="0"/>
              <a:t>형식의 객체를 담게 될 위험 회피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 err="1"/>
              <a:t>System.Collections.Generic</a:t>
            </a:r>
            <a:r>
              <a:rPr lang="en-US" altLang="ko-KR" sz="2000" dirty="0"/>
              <a:t> </a:t>
            </a:r>
            <a:r>
              <a:rPr lang="ko-KR" altLang="en-US" sz="2000" dirty="0"/>
              <a:t>네임스페이스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List&lt;T</a:t>
            </a:r>
            <a:r>
              <a:rPr lang="en-US" altLang="ko-KR" sz="2000" dirty="0" smtClean="0"/>
              <a:t>&gt;</a:t>
            </a:r>
          </a:p>
          <a:p>
            <a:pPr lvl="2">
              <a:spcAft>
                <a:spcPts val="600"/>
              </a:spcAft>
            </a:pPr>
            <a:r>
              <a:rPr lang="ko-KR" altLang="en-US" sz="2000" dirty="0"/>
              <a:t>비 일반화 클래스 </a:t>
            </a:r>
            <a:r>
              <a:rPr lang="en-US" altLang="ko-KR" sz="2000" dirty="0" err="1"/>
              <a:t>ArrayList</a:t>
            </a:r>
            <a:r>
              <a:rPr lang="ko-KR" altLang="en-US" sz="2000" dirty="0"/>
              <a:t>와 동일한 기능과 사용법</a:t>
            </a:r>
            <a:r>
              <a:rPr lang="en-US" altLang="ko-KR" sz="2000" dirty="0"/>
              <a:t>.</a:t>
            </a:r>
          </a:p>
          <a:p>
            <a:pPr lvl="2">
              <a:spcAft>
                <a:spcPts val="600"/>
              </a:spcAft>
            </a:pPr>
            <a:r>
              <a:rPr lang="ko-KR" altLang="en-US" sz="2000" dirty="0"/>
              <a:t>차이점</a:t>
            </a:r>
            <a:endParaRPr lang="en-US" altLang="ko-KR" sz="2000" dirty="0"/>
          </a:p>
          <a:p>
            <a:pPr lvl="3">
              <a:spcAft>
                <a:spcPts val="600"/>
              </a:spcAft>
            </a:pPr>
            <a:r>
              <a:rPr lang="ko-KR" altLang="en-US" sz="2000" dirty="0" smtClean="0"/>
              <a:t>인스턴스 </a:t>
            </a:r>
            <a:r>
              <a:rPr lang="ko-KR" altLang="en-US" sz="2000" dirty="0"/>
              <a:t>만들 때 형식 매개 변수 필요</a:t>
            </a:r>
            <a:endParaRPr lang="en-US" altLang="ko-KR" sz="2000" dirty="0"/>
          </a:p>
          <a:p>
            <a:pPr lvl="3">
              <a:spcAft>
                <a:spcPts val="600"/>
              </a:spcAft>
            </a:pPr>
            <a:r>
              <a:rPr lang="ko-KR" altLang="en-US" sz="2000" dirty="0" smtClean="0"/>
              <a:t>형식 </a:t>
            </a:r>
            <a:r>
              <a:rPr lang="ko-KR" altLang="en-US" sz="2000" dirty="0"/>
              <a:t>매개 변수로 입력한 형식 외에는 입력을 허용하지 않음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en-US" altLang="ko-KR" sz="2000" dirty="0" smtClean="0"/>
              <a:t>Dictionary&lt;</a:t>
            </a:r>
            <a:r>
              <a:rPr lang="en-US" altLang="ko-KR" sz="2000" dirty="0" err="1" smtClean="0"/>
              <a:t>TKey</a:t>
            </a:r>
            <a:r>
              <a:rPr lang="en-US" altLang="ko-KR" sz="2000" dirty="0"/>
              <a:t>, TValue</a:t>
            </a:r>
            <a:r>
              <a:rPr lang="en-US" altLang="ko-KR" sz="2000" dirty="0" smtClean="0"/>
              <a:t>&gt;</a:t>
            </a:r>
          </a:p>
          <a:p>
            <a:pPr lvl="2">
              <a:spcAft>
                <a:spcPts val="600"/>
              </a:spcAft>
            </a:pPr>
            <a:r>
              <a:rPr lang="en-US" altLang="ko-KR" sz="2000" dirty="0" err="1"/>
              <a:t>Hashtable</a:t>
            </a:r>
            <a:r>
              <a:rPr lang="ko-KR" altLang="en-US" sz="2000" dirty="0"/>
              <a:t>의 일반화 버전</a:t>
            </a:r>
            <a:r>
              <a:rPr lang="en-US" altLang="ko-KR" sz="2000" dirty="0"/>
              <a:t>.</a:t>
            </a:r>
          </a:p>
          <a:p>
            <a:pPr lvl="2">
              <a:spcAft>
                <a:spcPts val="600"/>
              </a:spcAft>
            </a:pPr>
            <a:r>
              <a:rPr lang="ko-KR" altLang="en-US" sz="2000" dirty="0"/>
              <a:t>사용 방법 상의 차이점</a:t>
            </a:r>
            <a:endParaRPr lang="en-US" altLang="ko-KR" sz="2000" dirty="0"/>
          </a:p>
          <a:p>
            <a:pPr lvl="3">
              <a:spcAft>
                <a:spcPts val="600"/>
              </a:spcAft>
            </a:pPr>
            <a:r>
              <a:rPr lang="en-US" altLang="ko-KR" sz="2000" dirty="0"/>
              <a:t> 2</a:t>
            </a:r>
            <a:r>
              <a:rPr lang="ko-KR" altLang="en-US" sz="2000" dirty="0"/>
              <a:t>개의 형식 매개 변수 요구</a:t>
            </a:r>
            <a:endParaRPr lang="en-US" altLang="ko-KR" sz="2000" dirty="0"/>
          </a:p>
          <a:p>
            <a:pPr lvl="3">
              <a:spcAft>
                <a:spcPts val="600"/>
              </a:spcAft>
            </a:pPr>
            <a:r>
              <a:rPr lang="en-US" altLang="ko-KR" sz="2000" dirty="0"/>
              <a:t> </a:t>
            </a:r>
            <a:r>
              <a:rPr lang="en-US" altLang="ko-KR" sz="2000" dirty="0" err="1"/>
              <a:t>TKey</a:t>
            </a:r>
            <a:r>
              <a:rPr lang="ko-KR" altLang="en-US" sz="2000" dirty="0"/>
              <a:t>는 </a:t>
            </a:r>
            <a:r>
              <a:rPr lang="en-US" altLang="ko-KR" sz="2000" dirty="0"/>
              <a:t>Key, TValue</a:t>
            </a:r>
            <a:r>
              <a:rPr lang="ko-KR" altLang="en-US" sz="2000" dirty="0"/>
              <a:t>는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위한 형식</a:t>
            </a:r>
            <a:endParaRPr lang="en-US" altLang="ko-KR" sz="2000" dirty="0"/>
          </a:p>
          <a:p>
            <a:pPr lvl="2">
              <a:spcAft>
                <a:spcPts val="600"/>
              </a:spcAft>
            </a:pPr>
            <a:endParaRPr lang="en-US" altLang="ko-KR" sz="2000" dirty="0" smtClean="0"/>
          </a:p>
          <a:p>
            <a:pPr lvl="1">
              <a:spcAft>
                <a:spcPts val="600"/>
              </a:spcAft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9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</a:t>
            </a:r>
            <a:r>
              <a:rPr lang="ko-KR" altLang="en-US" dirty="0" smtClean="0"/>
              <a:t>컬렉션 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79787"/>
              </p:ext>
            </p:extLst>
          </p:nvPr>
        </p:nvGraphicFramePr>
        <p:xfrm>
          <a:off x="211453" y="1052736"/>
          <a:ext cx="7344816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30053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pass){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Number =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Pass = pass;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{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Pass {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override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"Number =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Number +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",\</a:t>
                      </a:r>
                      <a:r>
                        <a:rPr lang="en-US" altLang="ko-KR" sz="180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tPass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Pass;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718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68075"/>
              </p:ext>
            </p:extLst>
          </p:nvPr>
        </p:nvGraphicFramePr>
        <p:xfrm>
          <a:off x="211452" y="915576"/>
          <a:ext cx="8465003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65003">
                  <a:extLst>
                    <a:ext uri="{9D8B030D-6E8A-4147-A177-3AD203B41FA5}">
                      <a16:colId xmlns:a16="http://schemas.microsoft.com/office/drawing/2014/main" val="230053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List&lt;Room&gt; list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List&lt;Room&gt;();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Dictionary&lt;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Room&gt;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Dictionary&lt;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Room&gt;();</a:t>
                      </a:r>
                    </a:p>
                    <a:p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Room(201,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"s2345"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Room(304,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"r345"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"=== </a:t>
                      </a:r>
                      <a:r>
                        <a:rPr lang="ko-KR" altLang="en-US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제네릭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컬렉션 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(Room s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list){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s.ToString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Room(1002,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"e1002"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(11,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Room(1102,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"e1102"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(12,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Room(1202,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"e1202"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altLang="ko-KR" sz="16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KeyValuePair</a:t>
                      </a:r>
                      <a:r>
                        <a:rPr lang="en-US" altLang="ko-KR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6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키와 값을 같이 뽑아내는 기능을 가지는 함수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"\n=== key</a:t>
                      </a:r>
                      <a:r>
                        <a:rPr lang="ko-KR" altLang="en-US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접근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KeyValuePair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Room&gt;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kvp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"Key) {0}, Value) {1}"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kvp.Key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kvp.Value.ToString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"\n=== key </a:t>
                      </a:r>
                      <a:r>
                        <a:rPr lang="ko-KR" altLang="en-US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접근 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 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dic.Keys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$"key)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{s}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value)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[s]}</a:t>
                      </a:r>
                      <a:r>
                        <a:rPr lang="en-US" altLang="ko-KR" sz="16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7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b="1" dirty="0"/>
              <a:t>System.IO </a:t>
            </a:r>
            <a:r>
              <a:rPr lang="ko-KR" altLang="en-US" sz="2200" b="1" dirty="0"/>
              <a:t>네임스페이스의 </a:t>
            </a:r>
            <a:r>
              <a:rPr lang="ko-KR" altLang="en-US" sz="2200" b="1" dirty="0" smtClean="0"/>
              <a:t>클래스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endParaRPr lang="en-US" altLang="ko-KR" sz="2200" b="1" dirty="0" smtClean="0"/>
          </a:p>
          <a:p>
            <a:endParaRPr lang="en-US" altLang="ko-KR" sz="2200" b="1" dirty="0" smtClean="0"/>
          </a:p>
          <a:p>
            <a:r>
              <a:rPr lang="ko-KR" altLang="en-US" sz="2200" b="1" dirty="0" smtClean="0"/>
              <a:t>주요 </a:t>
            </a:r>
            <a:r>
              <a:rPr lang="ko-KR" altLang="en-US" sz="2200" b="1" dirty="0" err="1"/>
              <a:t>메소드와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프로퍼티</a:t>
            </a: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 smtClean="0"/>
              <a:t> </a:t>
            </a:r>
            <a:endParaRPr lang="en-US" altLang="ko-KR" sz="2200" b="1" dirty="0"/>
          </a:p>
          <a:p>
            <a:endParaRPr lang="ko-KR" altLang="en-US" sz="22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정보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" b="39057"/>
          <a:stretch/>
        </p:blipFill>
        <p:spPr bwMode="auto">
          <a:xfrm>
            <a:off x="534687" y="1407230"/>
            <a:ext cx="747278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1" b="21753"/>
          <a:stretch/>
        </p:blipFill>
        <p:spPr bwMode="auto">
          <a:xfrm>
            <a:off x="534687" y="3356992"/>
            <a:ext cx="476301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5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776864" cy="708696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제네릭 클래스 사용 예 </a:t>
            </a:r>
            <a:r>
              <a:rPr lang="en-US" altLang="ko-KR" dirty="0"/>
              <a:t>–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00759"/>
              </p:ext>
            </p:extLst>
          </p:nvPr>
        </p:nvGraphicFramePr>
        <p:xfrm>
          <a:off x="395536" y="1052736"/>
          <a:ext cx="6624736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val="412528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using System;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//&lt;T1, T2,..&gt; ‘,’</a:t>
                      </a:r>
                      <a:r>
                        <a:rPr lang="ko-KR" altLang="en-US" sz="1800" kern="12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구분하여 여러 개 매개변수 사용 가능</a:t>
                      </a:r>
                      <a:endParaRPr lang="en-US" altLang="ko-KR" sz="180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class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1800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{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private </a:t>
                      </a:r>
                      <a:r>
                        <a:rPr lang="en-US" altLang="ko-KR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values;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private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index;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  </a:t>
                      </a:r>
                      <a:r>
                        <a:rPr lang="en-US" altLang="ko-KR" sz="1800" b="1" kern="12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Constructor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values = new </a:t>
                      </a:r>
                      <a:r>
                        <a:rPr lang="en-US" altLang="ko-KR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index = 0;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void Add(</a:t>
                      </a:r>
                      <a:r>
                        <a:rPr lang="en-US" altLang="ko-KR" sz="18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params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 in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values[index++] = e;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void Print() {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 in values) 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 + " ");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6592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85627"/>
              </p:ext>
            </p:extLst>
          </p:nvPr>
        </p:nvGraphicFramePr>
        <p:xfrm>
          <a:off x="208540" y="1052736"/>
          <a:ext cx="8653897" cy="4719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5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83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class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GenericClassExample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public static void Main() {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&lt;Int32&gt;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&lt;Int32&gt;(10);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&lt;Double&gt;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gDouble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SimpleGeneric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&lt;Double&gt;(10);</a:t>
                      </a:r>
                    </a:p>
                    <a:p>
                      <a:endParaRPr lang="en-US" sz="18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gInteger.Add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2);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gInteger.Add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2, 3, 4, 5, 6, 7);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gInteger.Add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gInteger.Print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endParaRPr lang="en-US" sz="18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gDouble.Add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(10.0, 20.0, 30.0);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gDouble.Print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}</a:t>
                      </a:r>
                    </a:p>
                    <a:p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r>
                        <a:rPr lang="ko-KR" altLang="en-US" sz="1400" b="1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400" b="1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400" b="1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1 2 1 2 3 4 5 6 7 0</a:t>
                      </a:r>
                    </a:p>
                    <a:p>
                      <a:r>
                        <a:rPr lang="en-US" altLang="ko-KR" sz="1400" b="1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10 20 30 0 0 0 0 0 0 0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클래스와 </a:t>
            </a:r>
            <a:r>
              <a:rPr lang="en-US" altLang="ko-KR" dirty="0" err="1"/>
              <a:t>FileInfo</a:t>
            </a:r>
            <a:r>
              <a:rPr lang="en-US" altLang="ko-KR" dirty="0"/>
              <a:t> </a:t>
            </a:r>
            <a:r>
              <a:rPr lang="ko-KR" altLang="en-US" dirty="0"/>
              <a:t>클래스의 사용 스타일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정보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1296"/>
            <a:ext cx="822864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5">
            <a:extLst>
              <a:ext uri="{FF2B5EF4-FFF2-40B4-BE49-F238E27FC236}">
                <a16:creationId xmlns:a16="http://schemas.microsoft.com/office/drawing/2014/main" id="{B176781F-956A-4A7D-B7CC-520BFBDE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스트림</a:t>
            </a:r>
            <a:endParaRPr lang="en-US" altLang="ko-KR" sz="2000" dirty="0"/>
          </a:p>
          <a:p>
            <a:pPr lvl="1">
              <a:spcAft>
                <a:spcPts val="600"/>
              </a:spcAft>
              <a:defRPr/>
            </a:pPr>
            <a:r>
              <a:rPr lang="ko-KR" altLang="en-US" sz="2000" dirty="0"/>
              <a:t>데이터가 흐르는 통로</a:t>
            </a:r>
            <a:endParaRPr lang="en-US" altLang="ko-KR" sz="2000" dirty="0"/>
          </a:p>
          <a:p>
            <a:pPr lvl="1">
              <a:spcAft>
                <a:spcPts val="600"/>
              </a:spcAft>
              <a:defRPr/>
            </a:pPr>
            <a:r>
              <a:rPr lang="ko-KR" altLang="en-US" sz="2000" dirty="0"/>
              <a:t>순차 접근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백업 장치</a:t>
            </a:r>
            <a:endParaRPr lang="en-US" altLang="ko-KR" sz="2000" dirty="0"/>
          </a:p>
          <a:p>
            <a:pPr lvl="1">
              <a:spcAft>
                <a:spcPts val="600"/>
              </a:spcAft>
              <a:defRPr/>
            </a:pPr>
            <a:r>
              <a:rPr lang="ko-KR" altLang="en-US" sz="2000" dirty="0"/>
              <a:t>임의 접근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하드 디스크</a:t>
            </a:r>
            <a:endParaRPr lang="en-US" altLang="ko-KR" sz="2000" dirty="0" smtClean="0"/>
          </a:p>
          <a:p>
            <a:pPr>
              <a:spcAft>
                <a:spcPts val="600"/>
              </a:spcAft>
              <a:defRPr/>
            </a:pPr>
            <a:r>
              <a:rPr lang="en-US" altLang="ko-KR" sz="2000" dirty="0"/>
              <a:t>using System.IO </a:t>
            </a:r>
            <a:r>
              <a:rPr lang="ko-KR" altLang="en-US" sz="2000" dirty="0"/>
              <a:t>선언해서 사용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en-US" altLang="ko-KR" sz="2000" dirty="0" err="1"/>
              <a:t>System.IO.Stream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endParaRPr lang="en-US" altLang="ko-KR" sz="2000" dirty="0"/>
          </a:p>
          <a:p>
            <a:pPr lvl="1">
              <a:spcAft>
                <a:spcPts val="600"/>
              </a:spcAft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입력 스트림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출력 스트림의 역할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순차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임의 접근 방식 모두 지원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파생된 클래스 이용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17862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4753"/>
            <a:ext cx="6615796" cy="308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5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01825A95-4640-4B03-82B1-50DC1ED4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17812"/>
            <a:ext cx="8784976" cy="5616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200" dirty="0"/>
              <a:t>Stream</a:t>
            </a:r>
            <a:r>
              <a:rPr lang="ko-KR" altLang="en-US" sz="2200" dirty="0"/>
              <a:t>으로부터 파생된 클래스의 인스턴스와 같이 사용</a:t>
            </a: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r>
              <a:rPr lang="en-US" altLang="ko-KR" sz="2200" dirty="0"/>
              <a:t>StreamWriter</a:t>
            </a:r>
            <a:r>
              <a:rPr lang="ko-KR" altLang="en-US" sz="2200" dirty="0"/>
              <a:t>의 사용 예제</a:t>
            </a:r>
            <a:endParaRPr lang="en-US" altLang="ko-KR" sz="2200" dirty="0"/>
          </a:p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ko-KR" sz="2200" dirty="0"/>
              <a:t/>
            </a:r>
            <a:br>
              <a:rPr lang="en-US" altLang="ko-KR" sz="2200" dirty="0"/>
            </a:b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r>
              <a:rPr lang="en-US" altLang="ko-KR" sz="2200" dirty="0" err="1"/>
              <a:t>StreamReader</a:t>
            </a:r>
            <a:r>
              <a:rPr lang="ko-KR" altLang="en-US" sz="2200" dirty="0"/>
              <a:t>의 사용 예제</a:t>
            </a:r>
            <a:endParaRPr lang="en-US" altLang="ko-KR" sz="2200" dirty="0"/>
          </a:p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ko-KR" sz="2200" dirty="0"/>
              <a:t/>
            </a:r>
            <a:br>
              <a:rPr lang="en-US" altLang="ko-KR" sz="2200" dirty="0"/>
            </a:b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endParaRPr lang="en-US" altLang="ko-KR" sz="2200" dirty="0"/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568952" cy="708696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텍스트 </a:t>
            </a:r>
            <a:r>
              <a:rPr lang="ko-KR" altLang="en-US" sz="2800" dirty="0" smtClean="0"/>
              <a:t>파일 처리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cap="none" dirty="0" smtClean="0"/>
              <a:t>StreamWriter/</a:t>
            </a:r>
            <a:r>
              <a:rPr lang="en-US" altLang="ko-KR" sz="2800" cap="none" dirty="0" err="1" smtClean="0"/>
              <a:t>StreamReader</a:t>
            </a:r>
            <a:endParaRPr lang="ko-KR" altLang="en-US" sz="2800" cap="none" dirty="0" smtClean="0"/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6" y="1990021"/>
            <a:ext cx="7028222" cy="154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4" y="4419424"/>
            <a:ext cx="7258597" cy="18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84194" y="1916832"/>
            <a:ext cx="7062504" cy="1984845"/>
            <a:chOff x="3270136" y="3676403"/>
            <a:chExt cx="7062504" cy="1984845"/>
          </a:xfrm>
        </p:grpSpPr>
        <p:sp>
          <p:nvSpPr>
            <p:cNvPr id="3" name="TextBox 2"/>
            <p:cNvSpPr txBox="1"/>
            <p:nvPr/>
          </p:nvSpPr>
          <p:spPr>
            <a:xfrm>
              <a:off x="3270136" y="3676403"/>
              <a:ext cx="450110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FileStream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클래스의 객체 생성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림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" t="6199" r="697" b="7521"/>
            <a:stretch/>
          </p:blipFill>
          <p:spPr bwMode="auto">
            <a:xfrm>
              <a:off x="3275856" y="4149080"/>
              <a:ext cx="7056784" cy="1512168"/>
            </a:xfrm>
            <a:prstGeom prst="rect">
              <a:avLst/>
            </a:prstGeom>
            <a:noFill/>
            <a:ln w="9525">
              <a:solidFill>
                <a:srgbClr val="66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 처리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19076"/>
              </p:ext>
            </p:extLst>
          </p:nvPr>
        </p:nvGraphicFramePr>
        <p:xfrm>
          <a:off x="179512" y="1041352"/>
          <a:ext cx="8784976" cy="399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50624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System.IO;</a:t>
                      </a:r>
                      <a:endParaRPr lang="en-US" altLang="ko-KR" sz="1600" b="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value1 =10 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float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value2 = 3.14f;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str1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"Hello World!"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fs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"test.txt"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FileMode.Create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StreamWriter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StreamWriter(fs);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(value1);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(value2);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(str1);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sw.Close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</a:t>
                      </a:r>
                      <a:r>
                        <a:rPr lang="ko-KR" altLang="en-US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오픈된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파일을 자동으로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(StreamWriter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StreamWriter(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"text.txt"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FileMode.Create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(value1);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(value2);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(str1);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저장 완료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0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21956"/>
              </p:ext>
            </p:extLst>
          </p:nvPr>
        </p:nvGraphicFramePr>
        <p:xfrm>
          <a:off x="179512" y="1041499"/>
          <a:ext cx="8784976" cy="399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50624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fs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"text.txt"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FileAccess.Read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(fs);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value1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value2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str1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sr.Close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{1} {2}"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value1, value2, str1);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"text.txt"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value1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value2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str1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{1} {2}"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value1, value2, str1);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0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5">
            <a:extLst>
              <a:ext uri="{FF2B5EF4-FFF2-40B4-BE49-F238E27FC236}">
                <a16:creationId xmlns:a16="http://schemas.microsoft.com/office/drawing/2014/main" id="{1CA569F9-57F9-494E-8113-98D5BA21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01688"/>
            <a:ext cx="8784976" cy="56166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2200" dirty="0" err="1"/>
              <a:t>FileStream</a:t>
            </a:r>
            <a:r>
              <a:rPr lang="ko-KR" altLang="en-US" sz="2200" dirty="0"/>
              <a:t>의 </a:t>
            </a:r>
            <a:r>
              <a:rPr lang="en-US" altLang="ko-KR" sz="2200" dirty="0"/>
              <a:t>byte </a:t>
            </a:r>
            <a:r>
              <a:rPr lang="ko-KR" altLang="en-US" sz="2200" dirty="0"/>
              <a:t>형식</a:t>
            </a:r>
            <a:r>
              <a:rPr lang="en-US" altLang="ko-KR" sz="2200" dirty="0"/>
              <a:t>/byte</a:t>
            </a:r>
            <a:r>
              <a:rPr lang="ko-KR" altLang="en-US" sz="2200" dirty="0"/>
              <a:t>의 배열 형식 변환 문제 해결 </a:t>
            </a:r>
            <a:endParaRPr lang="en-US" altLang="ko-KR" sz="2200" dirty="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2200" dirty="0"/>
              <a:t>Stream</a:t>
            </a:r>
            <a:r>
              <a:rPr lang="ko-KR" altLang="en-US" sz="2200" dirty="0"/>
              <a:t>으로부터 파생된 클래스의 인스턴스와 같이 사용</a:t>
            </a:r>
            <a:endParaRPr lang="en-US" altLang="ko-KR" sz="2200" dirty="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2200" dirty="0"/>
              <a:t>BinaryWriter</a:t>
            </a:r>
            <a:r>
              <a:rPr lang="ko-KR" altLang="en-US" sz="2200" dirty="0"/>
              <a:t>를 </a:t>
            </a:r>
            <a:r>
              <a:rPr lang="en-US" altLang="ko-KR" sz="2200" dirty="0" err="1"/>
              <a:t>FileStream</a:t>
            </a:r>
            <a:r>
              <a:rPr lang="ko-KR" altLang="en-US" sz="2200" dirty="0"/>
              <a:t>과 함께 이용하는 예</a:t>
            </a:r>
            <a:endParaRPr lang="en-US" altLang="ko-KR" sz="2200" dirty="0"/>
          </a:p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ko-KR" sz="2200" dirty="0"/>
              <a:t/>
            </a:r>
            <a:br>
              <a:rPr lang="en-US" altLang="ko-KR" sz="2200" dirty="0"/>
            </a:br>
            <a:endParaRPr lang="en-US" altLang="ko-KR" sz="2200" dirty="0"/>
          </a:p>
          <a:p>
            <a:pPr>
              <a:spcAft>
                <a:spcPts val="600"/>
              </a:spcAft>
              <a:defRPr/>
            </a:pPr>
            <a:endParaRPr lang="en-US" altLang="ko-KR" sz="2200" dirty="0"/>
          </a:p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ko-KR" sz="2200" dirty="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2200" dirty="0" err="1"/>
              <a:t>BinaryReader</a:t>
            </a:r>
            <a:r>
              <a:rPr lang="ko-KR" altLang="en-US" sz="2200" dirty="0"/>
              <a:t>를 </a:t>
            </a:r>
            <a:r>
              <a:rPr lang="en-US" altLang="ko-KR" sz="2200" dirty="0" err="1"/>
              <a:t>FileStream</a:t>
            </a:r>
            <a:r>
              <a:rPr lang="ko-KR" altLang="en-US" sz="2200" dirty="0"/>
              <a:t>과 함께 이용하는 예</a:t>
            </a:r>
            <a:endParaRPr lang="en-US" altLang="ko-KR" sz="2200" dirty="0"/>
          </a:p>
          <a:p>
            <a:pPr marL="0" indent="0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496944" cy="708696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이진 </a:t>
            </a:r>
            <a:r>
              <a:rPr lang="ko-KR" altLang="en-US" sz="2800" dirty="0" smtClean="0"/>
              <a:t>데이터 처리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cap="none" dirty="0" smtClean="0"/>
              <a:t>BinaryWriter/</a:t>
            </a:r>
            <a:r>
              <a:rPr lang="en-US" altLang="ko-KR" sz="2800" cap="none" dirty="0" err="1" smtClean="0"/>
              <a:t>BinaryReader</a:t>
            </a:r>
            <a:endParaRPr lang="ko-KR" altLang="en-US" sz="2800" cap="none" dirty="0" smtClean="0"/>
          </a:p>
        </p:txBody>
      </p:sp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41612"/>
            <a:ext cx="65992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495800"/>
            <a:ext cx="65833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3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데이터 처리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38019"/>
              </p:ext>
            </p:extLst>
          </p:nvPr>
        </p:nvGraphicFramePr>
        <p:xfrm>
          <a:off x="179512" y="980728"/>
          <a:ext cx="8856984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81224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System.IO;</a:t>
                      </a:r>
                      <a:endParaRPr lang="en-US" altLang="ko-KR" sz="1600" b="0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var1;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var2;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str1;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(BinaryWriter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BinaryWriter(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"test.dat"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FileMode.Create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(3.14f);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bw.Write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"Hello World!"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"test.dat"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var1 = br.ReadInt32();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var2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br.ReadSingle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str1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br.ReadString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{1} {2}"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var1, var2, str1);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0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01825A95-4640-4B03-82B1-50DC1ED4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5" y="912350"/>
            <a:ext cx="8964488" cy="56166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2000" dirty="0"/>
              <a:t>직접 정의한 클래스나 구조체 같은 복합 데이터 형식 지원</a:t>
            </a:r>
            <a:endParaRPr lang="en-US" altLang="ko-KR" sz="2000" dirty="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2000" dirty="0"/>
              <a:t>복합 데이터 형식 쓰기와 읽기</a:t>
            </a:r>
            <a:endParaRPr lang="en-US" altLang="ko-KR" sz="2000" dirty="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2000" dirty="0" smtClean="0"/>
              <a:t>직렬화</a:t>
            </a:r>
            <a:endParaRPr lang="en-US" altLang="ko-KR" sz="2000" dirty="0"/>
          </a:p>
          <a:p>
            <a:pPr lvl="1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2000" dirty="0" err="1" smtClean="0"/>
              <a:t>객체상태를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메모리나 영구 저장 가능한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의 순서로 바꾸는 것</a:t>
            </a:r>
            <a:endParaRPr lang="en-US" altLang="ko-KR" sz="2000" dirty="0"/>
          </a:p>
          <a:p>
            <a:pPr lvl="1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2000" dirty="0"/>
              <a:t>클래스 선언부에 </a:t>
            </a:r>
            <a:r>
              <a:rPr lang="en-US" altLang="ko-KR" sz="2000" dirty="0"/>
              <a:t>[Serializable] </a:t>
            </a:r>
            <a:r>
              <a:rPr lang="ko-KR" altLang="en-US" sz="2000" dirty="0" err="1"/>
              <a:t>애트리뷰트</a:t>
            </a:r>
            <a:r>
              <a:rPr lang="ko-KR" altLang="en-US" sz="2000" dirty="0"/>
              <a:t> 작성</a:t>
            </a:r>
            <a:endParaRPr lang="en-US" altLang="ko-KR" sz="2000" dirty="0"/>
          </a:p>
          <a:p>
            <a:pPr lvl="1"/>
            <a:r>
              <a:rPr lang="ko-KR" altLang="en-US" sz="2000" dirty="0"/>
              <a:t>구조체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저장 및 읽기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FileStream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BinaryFormatter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BinaryFormatter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네임스페이스 </a:t>
            </a:r>
            <a:r>
              <a:rPr lang="en-US" altLang="ko-KR" sz="2000" dirty="0"/>
              <a:t>-&gt; using </a:t>
            </a:r>
            <a:r>
              <a:rPr lang="en-US" altLang="ko-KR" sz="2000" dirty="0" err="1"/>
              <a:t>System.Runtime.Serialization.Formatters.Binary</a:t>
            </a:r>
            <a:endParaRPr lang="en-US" altLang="ko-KR" sz="2000" dirty="0"/>
          </a:p>
          <a:p>
            <a:r>
              <a:rPr lang="ko-KR" altLang="en-US" sz="2000" dirty="0" smtClean="0"/>
              <a:t>역 </a:t>
            </a:r>
            <a:r>
              <a:rPr lang="ko-KR" altLang="en-US" sz="2000" dirty="0"/>
              <a:t>직렬화 예</a:t>
            </a:r>
            <a:endParaRPr lang="en-US" altLang="ko-KR" sz="2000" dirty="0"/>
          </a:p>
          <a:p>
            <a:pPr lvl="1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2000" dirty="0"/>
              <a:t>직렬화 하고 싶지 않은 필드</a:t>
            </a:r>
            <a:r>
              <a:rPr lang="en-US" altLang="ko-KR" sz="2000" dirty="0"/>
              <a:t>: [</a:t>
            </a:r>
            <a:r>
              <a:rPr lang="en-US" altLang="ko-KR" sz="2000" dirty="0" err="1"/>
              <a:t>NonSerialized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애트리뷰트로</a:t>
            </a:r>
            <a:r>
              <a:rPr lang="ko-KR" altLang="en-US" sz="2000" dirty="0"/>
              <a:t> 수식</a:t>
            </a:r>
            <a:endParaRPr lang="en-US" altLang="ko-KR" sz="2000" dirty="0"/>
          </a:p>
          <a:p>
            <a:pPr lvl="1">
              <a:spcBef>
                <a:spcPts val="200"/>
              </a:spcBef>
              <a:spcAft>
                <a:spcPts val="200"/>
              </a:spcAft>
              <a:defRPr/>
            </a:pPr>
            <a:endParaRPr lang="en-US" altLang="ko-KR" sz="2000" dirty="0"/>
          </a:p>
          <a:p>
            <a:pPr marL="357187" lvl="1" indent="0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357187" lvl="1" indent="0">
              <a:spcBef>
                <a:spcPts val="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lvl="1"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276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직렬화하기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3" y="4355390"/>
            <a:ext cx="5629635" cy="16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3" y="4355390"/>
            <a:ext cx="7324943" cy="204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8" y="4374201"/>
            <a:ext cx="8326266" cy="164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8" y="4402499"/>
            <a:ext cx="7208156" cy="232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7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직렬화 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99767"/>
              </p:ext>
            </p:extLst>
          </p:nvPr>
        </p:nvGraphicFramePr>
        <p:xfrm>
          <a:off x="323528" y="923490"/>
          <a:ext cx="828092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3387020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System.IO;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System.Runtime.Serialization.Formatters.Binary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ConsoleApp3{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[Serializable]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 명시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Var1 {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Str1 {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var1,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str1){   Var1 = var1;     Str1 = str1;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override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Var1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+Str1;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Data[]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{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Data(34,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직렬화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Data(43,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역직렬화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fs1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"test.dat"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FileMode.Create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BinaryFormatter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bf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BinaryFormatter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bf.Serialize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(fs1,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Data[] result;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fs2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"test.dat"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BinaryFormatter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bf2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BinaryFormatter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result = (Data[])bf2.Deserialize(fs2);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(Data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result)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9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2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형 매개변수를 가지는 인터페이스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형 매개변수의 선언 외에 일반 인터페이스를 구현하는 과정과 동일</a:t>
            </a:r>
          </a:p>
          <a:p>
            <a:pPr>
              <a:lnSpc>
                <a:spcPct val="100000"/>
              </a:lnSpc>
            </a:pPr>
            <a:r>
              <a:rPr lang="ko-KR" altLang="en-US" sz="2200" dirty="0" smtClean="0"/>
              <a:t>정의 형태</a:t>
            </a: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ko-KR" altLang="en-US" sz="2200" dirty="0" smtClean="0"/>
          </a:p>
          <a:p>
            <a:pPr>
              <a:lnSpc>
                <a:spcPct val="100000"/>
              </a:lnSpc>
            </a:pPr>
            <a:endParaRPr lang="ko-KR" altLang="en-US" sz="2200" dirty="0" smtClean="0"/>
          </a:p>
          <a:p>
            <a:pPr>
              <a:lnSpc>
                <a:spcPct val="100000"/>
              </a:lnSpc>
            </a:pPr>
            <a:endParaRPr lang="ko-KR" altLang="en-US" sz="2200" dirty="0" smtClean="0"/>
          </a:p>
          <a:p>
            <a:pPr>
              <a:lnSpc>
                <a:spcPct val="100000"/>
              </a:lnSpc>
            </a:pPr>
            <a:endParaRPr lang="ko-KR" altLang="en-US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 smtClean="0"/>
              <a:t>제네릭 인터페이스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1224"/>
              </p:ext>
            </p:extLst>
          </p:nvPr>
        </p:nvGraphicFramePr>
        <p:xfrm>
          <a:off x="755576" y="2348880"/>
          <a:ext cx="7416824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modifiers] interface </a:t>
                      </a:r>
                      <a:r>
                        <a:rPr lang="en-US" sz="24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Iname</a:t>
                      </a:r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24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TypeParameters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// ... interface body</a:t>
                      </a:r>
                    </a:p>
                    <a:p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3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128016"/>
            <a:ext cx="8505885" cy="7086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제네릭 인터페이스 구현 예 </a:t>
            </a:r>
            <a:r>
              <a:rPr lang="en-US" altLang="ko-KR" sz="2400" dirty="0"/>
              <a:t>– </a:t>
            </a:r>
            <a:r>
              <a:rPr lang="ko-KR" altLang="en-US" sz="2400" dirty="0"/>
              <a:t>인터페이스 정의 및 </a:t>
            </a:r>
            <a:r>
              <a:rPr lang="ko-KR" altLang="en-US" sz="2400" dirty="0" smtClean="0"/>
              <a:t>구현</a:t>
            </a:r>
            <a:endParaRPr lang="ko-KR" altLang="en-US" sz="2400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45762"/>
              </p:ext>
            </p:extLst>
          </p:nvPr>
        </p:nvGraphicFramePr>
        <p:xfrm>
          <a:off x="200687" y="1196752"/>
          <a:ext cx="8779999" cy="4053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7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interface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IGenericInterface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&lt;T&gt;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void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SetValue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string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GetValueType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class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: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IGenericInterface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&lt;T&gt; 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private 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value;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void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SetValue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x) 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value = x;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String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GetValueType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return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value.GetType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().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  <a:r>
                        <a:rPr lang="en-US" sz="20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sz="2000" kern="1200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GetType</a:t>
                      </a:r>
                      <a:r>
                        <a:rPr lang="en-US" sz="20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sz="2000" kern="1200" baseline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  <a:r>
                        <a:rPr lang="ko-KR" altLang="en-US" sz="2000" kern="1200" baseline="0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2000" kern="1200" baseline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  <a:endParaRPr lang="en-US" sz="2000" kern="12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91329"/>
              </p:ext>
            </p:extLst>
          </p:nvPr>
        </p:nvGraphicFramePr>
        <p:xfrm>
          <a:off x="179511" y="1196752"/>
          <a:ext cx="8675081" cy="475488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{3B4B98B0-60AC-42C2-AFA5-B58CD77FA1E5}</a:tableStyleId>
              </a:tblPr>
              <a:tblGrid>
                <a:gridCol w="867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public class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GenericInterfaceApp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static void Main() {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&lt;Int32&gt;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&lt;Int32&gt;();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&lt;String&gt;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gString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GenericClass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&lt;String&gt;();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gInteger.SetValue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gString.SetValue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("Text");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gInteger.GetValueType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gString.GetValueType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System.Int32</a:t>
                      </a:r>
                      <a:endParaRPr lang="en-US" sz="20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System.String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(generic method)</a:t>
            </a:r>
          </a:p>
          <a:p>
            <a:pPr lvl="1"/>
            <a:r>
              <a:rPr lang="ko-KR" altLang="en-US" dirty="0" smtClean="0"/>
              <a:t>형 매개변수</a:t>
            </a:r>
            <a:r>
              <a:rPr lang="en-US" altLang="ko-KR" dirty="0" smtClean="0"/>
              <a:t>(type parameter)</a:t>
            </a:r>
            <a:r>
              <a:rPr lang="ko-KR" altLang="en-US" dirty="0" smtClean="0"/>
              <a:t>를 갖는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예</a:t>
            </a:r>
            <a:endParaRPr lang="ko-KR" alt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36073"/>
              </p:ext>
            </p:extLst>
          </p:nvPr>
        </p:nvGraphicFramePr>
        <p:xfrm>
          <a:off x="755576" y="2349602"/>
          <a:ext cx="7272808" cy="176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1693">
                <a:tc>
                  <a:txBody>
                    <a:bodyPr/>
                    <a:lstStyle/>
                    <a:p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void Swap&lt;</a:t>
                      </a:r>
                      <a:r>
                        <a:rPr lang="en-US" altLang="ko-KR" sz="2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</a:t>
                      </a:r>
                      <a:r>
                        <a:rPr lang="en-US" altLang="ko-KR" sz="22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x, </a:t>
                      </a:r>
                      <a:r>
                        <a:rPr lang="en-US" altLang="ko-KR" sz="22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y) { </a:t>
                      </a:r>
                    </a:p>
                    <a:p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2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temp = x; </a:t>
                      </a:r>
                    </a:p>
                    <a:p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x = y; </a:t>
                      </a:r>
                    </a:p>
                    <a:p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y = temp; </a:t>
                      </a:r>
                    </a:p>
                    <a:p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} </a:t>
                      </a:r>
                      <a:endParaRPr lang="en-US" altLang="ko-KR" sz="2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5988"/>
              </p:ext>
            </p:extLst>
          </p:nvPr>
        </p:nvGraphicFramePr>
        <p:xfrm>
          <a:off x="755576" y="4907774"/>
          <a:ext cx="7272808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778">
                <a:tc>
                  <a:txBody>
                    <a:bodyPr/>
                    <a:lstStyle/>
                    <a:p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Swap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&gt;</a:t>
                      </a:r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(a, b);                </a:t>
                      </a:r>
                      <a:r>
                        <a:rPr lang="en-US" altLang="ko-KR" sz="2400" b="1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// a, b: </a:t>
                      </a:r>
                      <a:r>
                        <a:rPr lang="ko-KR" altLang="en-US" sz="2400" b="1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정수형 </a:t>
                      </a:r>
                    </a:p>
                    <a:p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Swap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&lt;double&gt;</a:t>
                      </a:r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(c, d);          </a:t>
                      </a:r>
                      <a:r>
                        <a:rPr lang="en-US" altLang="ko-KR" sz="24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// c, d: </a:t>
                      </a:r>
                      <a:r>
                        <a:rPr lang="ko-KR" altLang="en-US" sz="24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실수형</a:t>
                      </a:r>
                      <a:r>
                        <a:rPr lang="ko-KR" altLang="en-US" sz="24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endParaRPr lang="en-US" altLang="ko-KR" sz="2400" b="1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형 매개변수의 중첩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제네릭 메소드의 형 매개변수의 이름과 제네릭 클래스의 형 매개변수 이름이 같은 경우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서로 독립된 형 매개변수의 개념을 가짐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제네릭 클래스는 객체 생성 시에 형 매개변수를 전달받음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제네릭 메소드는 호출 시에 유추하여 형 매개변수가 결정됨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메소드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97286"/>
              </p:ext>
            </p:extLst>
          </p:nvPr>
        </p:nvGraphicFramePr>
        <p:xfrm>
          <a:off x="539552" y="836712"/>
          <a:ext cx="8064896" cy="596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8512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class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GenericMethodApp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static void Swap&lt;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&gt;(ref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x, ref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y)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temp;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temp = x; x = y; y = temp;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static void Main() {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1, b = 2; double c = 1.5, d = 2.5;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("Before: a = {0}, b = {1}", a, b);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Swap(ref a, ref b);        </a:t>
                      </a:r>
                      <a:r>
                        <a:rPr lang="en-US" sz="180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 변수로 호출</a:t>
                      </a:r>
                      <a:r>
                        <a:rPr lang="en-US" altLang="ko-KR" sz="180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생략 가능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 After: a = {0}, b = {1}", a, b);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("Before: c = {0}, d = {1}", c, d);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Swap&lt;</a:t>
                      </a:r>
                      <a:r>
                        <a:rPr lang="en-US" sz="1800" b="1" kern="1200" dirty="0" smtClean="0">
                          <a:solidFill>
                            <a:srgbClr val="CC6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&gt;(ref c, ref d);    </a:t>
                      </a:r>
                      <a:r>
                        <a:rPr 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실수형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변수로 호출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 After: c = {0}, d = {1}", c, d);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Before: a = 1, b = 2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After: a = 2, b = 1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Before: c = 1.5, d = 2.5 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After: c = 2.5, d = 1.5 </a:t>
                      </a:r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0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3128</TotalTime>
  <Words>3546</Words>
  <Application>Microsoft Office PowerPoint</Application>
  <PresentationFormat>화면 슬라이드 쇼(4:3)</PresentationFormat>
  <Paragraphs>851</Paragraphs>
  <Slides>47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HY얕은샘물M</vt:lpstr>
      <vt:lpstr>굴림</vt:lpstr>
      <vt:lpstr>나눔고딕 ExtraBold</vt:lpstr>
      <vt:lpstr>돋움</vt:lpstr>
      <vt:lpstr>맑은 고딕</vt:lpstr>
      <vt:lpstr>한컴돋움</vt:lpstr>
      <vt:lpstr>Arial</vt:lpstr>
      <vt:lpstr>Times New Roman</vt:lpstr>
      <vt:lpstr>Tw Cen MT</vt:lpstr>
      <vt:lpstr>Wingdings</vt:lpstr>
      <vt:lpstr>Wingdings 3</vt:lpstr>
      <vt:lpstr>전체</vt:lpstr>
      <vt:lpstr>C# _고급 프로그래밍 기법</vt:lpstr>
      <vt:lpstr>제네릭</vt:lpstr>
      <vt:lpstr>제네릭 클래스</vt:lpstr>
      <vt:lpstr>제네릭 클래스 사용 예 – 클래스 정의</vt:lpstr>
      <vt:lpstr>제네릭 인터페이스</vt:lpstr>
      <vt:lpstr>제네릭 인터페이스 구현 예 – 인터페이스 정의 및 구현</vt:lpstr>
      <vt:lpstr>제네릭 메소드 [1/3]</vt:lpstr>
      <vt:lpstr>제네릭 메소드 [2/3]</vt:lpstr>
      <vt:lpstr>제네릭 메소드 [3/3]</vt:lpstr>
      <vt:lpstr>형 매개변수의 제한 [1/3]</vt:lpstr>
      <vt:lpstr>형 매개변수의 제한 [2/3]</vt:lpstr>
      <vt:lpstr>형 매개변수의 제한 [3/3]</vt:lpstr>
      <vt:lpstr>예외</vt:lpstr>
      <vt:lpstr>예외 정의 [1/5]</vt:lpstr>
      <vt:lpstr>예외 정의 [2/5]</vt:lpstr>
      <vt:lpstr>예외 정의 [3/5]</vt:lpstr>
      <vt:lpstr>예외 정의 [4/5]</vt:lpstr>
      <vt:lpstr>예외 정의 [5/5]</vt:lpstr>
      <vt:lpstr>예외 발생 [1/2]</vt:lpstr>
      <vt:lpstr>예외 발생 [2/2]</vt:lpstr>
      <vt:lpstr>예외 처리 [1/3]</vt:lpstr>
      <vt:lpstr>예외 처리 [2/3]</vt:lpstr>
      <vt:lpstr>예외 처리 [3/3]</vt:lpstr>
      <vt:lpstr>스레드 [1/2]</vt:lpstr>
      <vt:lpstr>스레드 [2/2]</vt:lpstr>
      <vt:lpstr>스레드 프로그래밍 [1/2]</vt:lpstr>
      <vt:lpstr>스레드 프로그래밍 [2/2]</vt:lpstr>
      <vt:lpstr>스레드의 상태</vt:lpstr>
      <vt:lpstr>동기화 [1/4]</vt:lpstr>
      <vt:lpstr>동기화 [2/4]</vt:lpstr>
      <vt:lpstr>동기화 [3/4] – lock 활용 예</vt:lpstr>
      <vt:lpstr>동기화 [4/4] -Monitor 클래스 사용 예 </vt:lpstr>
      <vt:lpstr>컬렉션 클래스 - ArrayList</vt:lpstr>
      <vt:lpstr>ArrayList 사용 예</vt:lpstr>
      <vt:lpstr>컬렉션 클래스 - Hashtable</vt:lpstr>
      <vt:lpstr>Hashtable 사용 예</vt:lpstr>
      <vt:lpstr>제네릭 컬렉션</vt:lpstr>
      <vt:lpstr>제네릭 컬렉션 사용 예</vt:lpstr>
      <vt:lpstr>파일 정보 다루기</vt:lpstr>
      <vt:lpstr>파일 정보 다루기</vt:lpstr>
      <vt:lpstr>파일 입출력 </vt:lpstr>
      <vt:lpstr>텍스트 파일 처리, StreamWriter/StreamReader</vt:lpstr>
      <vt:lpstr>텍스트 파일 처리 예</vt:lpstr>
      <vt:lpstr>이진 데이터 처리, BinaryWriter/BinaryReader</vt:lpstr>
      <vt:lpstr>이진 데이터 처리 예</vt:lpstr>
      <vt:lpstr>객체 직렬화하기</vt:lpstr>
      <vt:lpstr>객체 직렬화 사용 예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416</cp:revision>
  <dcterms:created xsi:type="dcterms:W3CDTF">2005-08-05T04:54:18Z</dcterms:created>
  <dcterms:modified xsi:type="dcterms:W3CDTF">2019-03-22T09:59:44Z</dcterms:modified>
</cp:coreProperties>
</file>