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20" r:id="rId1"/>
  </p:sldMasterIdLst>
  <p:notesMasterIdLst>
    <p:notesMasterId r:id="rId71"/>
  </p:notesMasterIdLst>
  <p:handoutMasterIdLst>
    <p:handoutMasterId r:id="rId72"/>
  </p:handoutMasterIdLst>
  <p:sldIdLst>
    <p:sldId id="256" r:id="rId2"/>
    <p:sldId id="303" r:id="rId3"/>
    <p:sldId id="304" r:id="rId4"/>
    <p:sldId id="305" r:id="rId5"/>
    <p:sldId id="309" r:id="rId6"/>
    <p:sldId id="310" r:id="rId7"/>
    <p:sldId id="311" r:id="rId8"/>
    <p:sldId id="312" r:id="rId9"/>
    <p:sldId id="365" r:id="rId10"/>
    <p:sldId id="366" r:id="rId11"/>
    <p:sldId id="369" r:id="rId12"/>
    <p:sldId id="370" r:id="rId13"/>
    <p:sldId id="367" r:id="rId14"/>
    <p:sldId id="371" r:id="rId15"/>
    <p:sldId id="368" r:id="rId16"/>
    <p:sldId id="314" r:id="rId17"/>
    <p:sldId id="313" r:id="rId18"/>
    <p:sldId id="315" r:id="rId19"/>
    <p:sldId id="317" r:id="rId20"/>
    <p:sldId id="372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59" r:id="rId63"/>
    <p:sldId id="374" r:id="rId64"/>
    <p:sldId id="373" r:id="rId65"/>
    <p:sldId id="360" r:id="rId66"/>
    <p:sldId id="361" r:id="rId67"/>
    <p:sldId id="362" r:id="rId68"/>
    <p:sldId id="363" r:id="rId69"/>
    <p:sldId id="364" r:id="rId70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69">
          <p15:clr>
            <a:srgbClr val="A4A3A4"/>
          </p15:clr>
        </p15:guide>
        <p15:guide id="2" orient="horz" pos="1014">
          <p15:clr>
            <a:srgbClr val="A4A3A4"/>
          </p15:clr>
        </p15:guide>
        <p15:guide id="3" orient="horz" pos="3866">
          <p15:clr>
            <a:srgbClr val="A4A3A4"/>
          </p15:clr>
        </p15:guide>
        <p15:guide id="4" pos="2880">
          <p15:clr>
            <a:srgbClr val="A4A3A4"/>
          </p15:clr>
        </p15:guide>
        <p15:guide id="5" pos="295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CC6600"/>
    <a:srgbClr val="009900"/>
    <a:srgbClr val="3333CC"/>
    <a:srgbClr val="006600"/>
    <a:srgbClr val="0000FF"/>
    <a:srgbClr val="1482AC"/>
    <a:srgbClr val="00CC00"/>
    <a:srgbClr val="4F81BD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60"/>
  </p:normalViewPr>
  <p:slideViewPr>
    <p:cSldViewPr showGuides="1">
      <p:cViewPr varScale="1">
        <p:scale>
          <a:sx n="87" d="100"/>
          <a:sy n="87" d="100"/>
        </p:scale>
        <p:origin x="-1522" y="-86"/>
      </p:cViewPr>
      <p:guideLst>
        <p:guide orient="horz" pos="2069"/>
        <p:guide orient="horz" pos="1014"/>
        <p:guide orient="horz" pos="3866"/>
        <p:guide pos="2880"/>
        <p:guide pos="295"/>
        <p:guide pos="54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4026" y="96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ECF751BC-9660-4164-9548-417A4DD44589}" type="datetime1">
              <a:rPr lang="ko-KR" altLang="en-US" smtClean="0"/>
              <a:t>2019-05-30</a:t>
            </a:fld>
            <a:endParaRPr lang="ko-KR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ko-KR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E34A3FEF-DA45-4D91-AEA1-E0911D0660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90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13BB2718-F72D-4EDE-B8F6-A64F8C1EF0FC}" type="datetime1">
              <a:rPr lang="ko-KR" altLang="en-US" smtClean="0"/>
              <a:t>2019-05-30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en-US" altLang="ko-KR"/>
              <a:t>http://plac.dongguk.ac.kr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F3A8431A-4B32-46E0-A473-1CB1EB6008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31384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13078-A377-4C94-AB3D-63324C3A3E88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60188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3CA97-124A-45EF-A65C-BC5CB16F6180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84238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6B99A-4C61-4821-B0C2-9126D6D81643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90225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2A325E-66C4-499D-87B1-F557E9D2C6DA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95924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9F0DCA-A743-49BB-900B-7E9B1A664308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37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2C7704D-AD9A-4993-8D0D-F430C0041888}" type="datetime1">
              <a:rPr lang="ko-KR" altLang="en-US" smtClean="0"/>
              <a:t>2019-05-30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6964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B7584-7549-4925-907E-53567F3210A0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44579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8F6081-114F-489C-9866-2B9705A5EB67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06406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C1AA8-C710-4CCE-9C4D-D8DC7491B324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7168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3FA84-A1CC-45B5-B71E-39691FE25D68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11261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3DC0E-96DF-4306-A601-0CFD823A72D1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9101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5E43D-7D7F-4BB7-9127-B44D8B87FBEA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13634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35C64C-0B8C-4729-94B1-2D7983E67649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94712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A8E68-A37D-42C7-86E9-7CB93AFCC659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41918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A8E68-A37D-42C7-86E9-7CB93AFCC659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03949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844FF-ED3E-412D-8D1D-0DEF9C28B97B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60840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AD18BC-866B-4EDC-B618-7DF3871BE8A8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70832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81BBE1-CBCF-4AED-8C24-12EB42E1CA4C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00177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26403A-D317-4287-8C53-633E438F1D99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49552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5556F-960D-4B7C-857B-1B865D6C72D6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17496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B1E4FC-668D-4C99-BC1E-B3CBD9EC6834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58543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4554BC-3A99-4390-9233-A981D1E96F64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92521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6A018-A2D0-4E5F-8E3A-B827331BC5C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12436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18BBB-708C-4BDC-A062-9927B72DA9F6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51963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78137-29DB-4756-B2A7-09DD5E6EEB03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096478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F58C7-4029-4381-999C-9154EC9E4309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669130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F908D-4140-4C09-B00A-63C4C9A1E1FA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238485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75950-9EC5-4FA8-B682-FE164650F793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449647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A3764-8547-43AB-88B4-C8209B557DC5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406678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450D7-082A-4C6A-BB16-7ED753593803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858744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AD18BC-866B-4EDC-B618-7DF3871BE8A8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88067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81BBE1-CBCF-4AED-8C24-12EB42E1CA4C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163852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A0219-FE31-40B8-9785-C028ACEAF07B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21276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5FD90E0-9718-4F43-81FB-B2CA640A45CB}" type="datetime1">
              <a:rPr lang="ko-KR" altLang="en-US" smtClean="0"/>
              <a:t>2019-05-30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251885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89170F-9EF0-4A23-9105-A85EEB2F9314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664600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9F7F4-1D53-43E9-963F-951414D47D90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940157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8FDE6-151D-470C-81C3-9C2E22B23728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06719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8D56B1-D24B-4EFB-8270-ABF1C127ED4D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465231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DF6C5B-A9D7-4A95-B079-35419F5A4ED8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123096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2D2E6-F896-453F-A42E-0BBB096C50D2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727316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FB7A1-94AE-48F0-8250-12DDDDC9E7CB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230540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E42B7-AB5A-4D97-BD1D-9EBA9905344E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511664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1E566-59C7-48A6-AF35-20A573C992D6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303307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DECEF9-8F69-45D3-9F33-D1FF4192A989}" type="slidenum">
              <a:rPr lang="en-US" altLang="ko-KR"/>
              <a:pPr/>
              <a:t>61</a:t>
            </a:fld>
            <a:endParaRPr lang="en-US" altLang="ko-KR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86024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748F7E6-356A-4A66-B1E2-364654D1FCF6}" type="datetime1">
              <a:rPr lang="ko-KR" altLang="en-US" smtClean="0"/>
              <a:t>2019-05-30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767266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AD18BC-866B-4EDC-B618-7DF3871BE8A8}" type="slidenum">
              <a:rPr lang="en-US" altLang="ko-KR"/>
              <a:pPr/>
              <a:t>62</a:t>
            </a:fld>
            <a:endParaRPr lang="en-US" altLang="ko-KR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733368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AD18BC-866B-4EDC-B618-7DF3871BE8A8}" type="slidenum">
              <a:rPr lang="en-US" altLang="ko-KR"/>
              <a:pPr/>
              <a:t>64</a:t>
            </a:fld>
            <a:endParaRPr lang="en-US" altLang="ko-KR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987510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AD18BC-866B-4EDC-B618-7DF3871BE8A8}" type="slidenum">
              <a:rPr lang="en-US" altLang="ko-KR"/>
              <a:pPr/>
              <a:t>66</a:t>
            </a:fld>
            <a:endParaRPr lang="en-US" altLang="ko-KR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5998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8F039-C371-4CD8-BF8B-50ED2B73EDDA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0502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41A5E-B64D-4ECA-87AA-BBDA5E265525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6911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41A5E-B64D-4ECA-87AA-BBDA5E265525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76331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41A5E-B64D-4ECA-87AA-BBDA5E265525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0492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134" y="63127"/>
            <a:ext cx="9034114" cy="2023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56134" y="63127"/>
            <a:ext cx="9046593" cy="4017936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8792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00192" y="296224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31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8261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97627"/>
            <a:ext cx="8784976" cy="5616624"/>
          </a:xfrm>
        </p:spPr>
        <p:txBody>
          <a:bodyPr/>
          <a:lstStyle>
            <a:lvl1pPr marL="180000">
              <a:buSzPct val="80000"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460432" y="6480210"/>
            <a:ext cx="576064" cy="308452"/>
          </a:xfrm>
          <a:noFill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7EDEF2-0766-4273-BE84-8F5E5E7139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15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8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25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00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801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85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78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28016"/>
            <a:ext cx="7290054" cy="708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998854"/>
            <a:ext cx="8784976" cy="561662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9512" y="128016"/>
            <a:ext cx="0" cy="70869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구름 모양 설명선 8"/>
          <p:cNvSpPr/>
          <p:nvPr userDrawn="1"/>
        </p:nvSpPr>
        <p:spPr>
          <a:xfrm>
            <a:off x="8676456" y="6489588"/>
            <a:ext cx="360040" cy="288032"/>
          </a:xfrm>
          <a:prstGeom prst="cloudCallout">
            <a:avLst>
              <a:gd name="adj1" fmla="val 20352"/>
              <a:gd name="adj2" fmla="val 281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8460432" y="6463734"/>
            <a:ext cx="576064" cy="308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E7EDEF2-0766-4273-BE84-8F5E5E7139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0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8" r:id="rId6"/>
    <p:sldLayoutId id="2147483729" r:id="rId7"/>
    <p:sldLayoutId id="2147483730" r:id="rId8"/>
    <p:sldLayoutId id="2147483731" r:id="rId9"/>
    <p:sldLayoutId id="214748373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 cap="all" spc="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C# _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폼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200" dirty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200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Program.cs</a:t>
            </a:r>
            <a:endParaRPr lang="en-US" altLang="ko-KR" cap="none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04871"/>
              </p:ext>
            </p:extLst>
          </p:nvPr>
        </p:nvGraphicFramePr>
        <p:xfrm>
          <a:off x="477995" y="1176690"/>
          <a:ext cx="7848872" cy="530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8488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System;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System.Collections.Generic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System.Linq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System.Threading.Tasks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System.Windows.Forms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namespace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WindowsFormsApp1{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///</a:t>
                      </a:r>
                      <a:r>
                        <a:rPr lang="en-US" altLang="ko-KR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&lt;summary&gt;</a:t>
                      </a:r>
                      <a:endParaRPr lang="en-US" altLang="ko-KR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///</a:t>
                      </a:r>
                      <a:r>
                        <a:rPr lang="ko-KR" altLang="en-US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응용 프로그램의 주 </a:t>
                      </a:r>
                      <a:r>
                        <a:rPr lang="ko-KR" altLang="en-US" sz="180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진입점입니다</a:t>
                      </a:r>
                      <a:r>
                        <a:rPr lang="en-US" altLang="ko-KR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///</a:t>
                      </a:r>
                      <a:r>
                        <a:rPr lang="en-US" altLang="ko-KR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&lt;/summary&gt;</a:t>
                      </a:r>
                      <a:endParaRPr lang="en-US" altLang="ko-KR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[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STAThread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Main(){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Application.EnableVisualStyles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Application.SetCompatibleTextRenderingDefault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Application.Run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Form1());  //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</a:t>
                      </a:r>
                      <a:endParaRPr lang="en-US" altLang="ko-KR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1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4242" y="1898729"/>
            <a:ext cx="4572508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Main()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응용 프로그램의 시작점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Run()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호출하여 응용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실행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9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017812"/>
            <a:ext cx="8784976" cy="56166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응용 프로그램 생성 이전에 호출해야 할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Application.EnableVisualStyles</a:t>
            </a:r>
            <a:r>
              <a:rPr lang="en-US" altLang="ko-KR" dirty="0" smtClean="0"/>
              <a:t>();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Application.SetCompatibleTextRenderingDefault</a:t>
            </a:r>
            <a:r>
              <a:rPr lang="en-US" altLang="ko-KR" dirty="0"/>
              <a:t>(false);</a:t>
            </a:r>
          </a:p>
          <a:p>
            <a:pPr marL="128016" lvl="1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342900">
              <a:lnSpc>
                <a:spcPct val="100000"/>
              </a:lnSpc>
            </a:pPr>
            <a:r>
              <a:rPr lang="en-US" altLang="ko-KR" dirty="0" err="1" smtClean="0"/>
              <a:t>Applicatin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응용 프로그램을 관리하는 속성 및 정보를 얻기 위한 클래스</a:t>
            </a:r>
            <a:endParaRPr lang="en-US" altLang="ko-KR" dirty="0" smtClean="0"/>
          </a:p>
          <a:p>
            <a:pPr marL="428076" lvl="1">
              <a:lnSpc>
                <a:spcPct val="100000"/>
              </a:lnSpc>
            </a:pPr>
            <a:r>
              <a:rPr lang="en-US" altLang="ko-KR" dirty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반드시 필요</a:t>
            </a:r>
            <a:r>
              <a:rPr lang="en-US" altLang="ko-KR" dirty="0" smtClean="0"/>
              <a:t> 	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Program.cs</a:t>
            </a:r>
            <a:endParaRPr lang="ko-KR" altLang="en-US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900" b="1352"/>
          <a:stretch/>
        </p:blipFill>
        <p:spPr>
          <a:xfrm>
            <a:off x="679345" y="4131967"/>
            <a:ext cx="3830008" cy="923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6892" t="6395" r="1657" b="14631"/>
          <a:stretch/>
        </p:blipFill>
        <p:spPr>
          <a:xfrm>
            <a:off x="683568" y="5104015"/>
            <a:ext cx="3975795" cy="3412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1277" t="2574"/>
          <a:stretch/>
        </p:blipFill>
        <p:spPr>
          <a:xfrm>
            <a:off x="683568" y="5562417"/>
            <a:ext cx="8255646" cy="3812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1480" t="6572"/>
          <a:stretch/>
        </p:blipFill>
        <p:spPr>
          <a:xfrm>
            <a:off x="683568" y="6034205"/>
            <a:ext cx="4804438" cy="35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4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897627"/>
            <a:ext cx="8964488" cy="5616624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3333CC"/>
                </a:solidFill>
              </a:rPr>
              <a:t>public static void </a:t>
            </a:r>
            <a:r>
              <a:rPr lang="en-US" altLang="ko-KR" dirty="0" err="1" smtClean="0"/>
              <a:t>EnableVisualStyles</a:t>
            </a:r>
            <a:r>
              <a:rPr lang="en-US" altLang="ko-KR" dirty="0" smtClean="0"/>
              <a:t>();</a:t>
            </a:r>
          </a:p>
          <a:p>
            <a:pPr lvl="1"/>
            <a:r>
              <a:rPr lang="ko-KR" altLang="en-US" dirty="0" smtClean="0"/>
              <a:t>폼의 스타일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테마 등으로 시각적인 요소 설정의 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운영체제로부터 가져옴</a:t>
            </a:r>
            <a:endParaRPr lang="en-US" altLang="ko-KR" dirty="0" smtClean="0"/>
          </a:p>
          <a:p>
            <a:r>
              <a:rPr lang="en-US" altLang="ko-KR" sz="2000" b="1" dirty="0">
                <a:solidFill>
                  <a:srgbClr val="3333CC"/>
                </a:solidFill>
              </a:rPr>
              <a:t>public static void </a:t>
            </a:r>
            <a:r>
              <a:rPr lang="en-US" altLang="ko-KR" sz="2000" dirty="0" err="1" smtClean="0"/>
              <a:t>SetCompatibleTextRenderingDefault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00B0F0"/>
                </a:solidFill>
              </a:rPr>
              <a:t>bool</a:t>
            </a:r>
            <a:r>
              <a:rPr lang="en-US" altLang="ko-KR" sz="2000" b="1" dirty="0" smtClean="0">
                <a:solidFill>
                  <a:srgbClr val="3333CC"/>
                </a:solidFill>
              </a:rPr>
              <a:t> </a:t>
            </a:r>
            <a:r>
              <a:rPr lang="en-US" altLang="ko-KR" sz="2000" dirty="0" err="1" smtClean="0"/>
              <a:t>defaultValue</a:t>
            </a:r>
            <a:r>
              <a:rPr lang="en-US" altLang="ko-KR" sz="2000" dirty="0" smtClean="0"/>
              <a:t>);</a:t>
            </a:r>
            <a:endParaRPr lang="en-US" altLang="ko-KR" sz="2000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폼에 출력할 글자의 렌더링을 </a:t>
            </a:r>
            <a:r>
              <a:rPr lang="en-US" altLang="ko-KR" dirty="0" smtClean="0"/>
              <a:t>GDI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GDI+ </a:t>
            </a:r>
            <a:r>
              <a:rPr lang="ko-KR" altLang="en-US" dirty="0" smtClean="0"/>
              <a:t>로 결정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GDI : false(default)</a:t>
            </a:r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GDI+ : true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b="1" dirty="0">
                <a:solidFill>
                  <a:srgbClr val="3333CC"/>
                </a:solidFill>
              </a:rPr>
              <a:t>public static void </a:t>
            </a:r>
            <a:r>
              <a:rPr lang="en-US" altLang="ko-KR" dirty="0" smtClean="0"/>
              <a:t>Run(</a:t>
            </a:r>
            <a:r>
              <a:rPr lang="en-US" altLang="ko-KR" dirty="0" smtClean="0">
                <a:solidFill>
                  <a:srgbClr val="00B0F0"/>
                </a:solidFill>
              </a:rPr>
              <a:t>Form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mainForm</a:t>
            </a:r>
            <a:r>
              <a:rPr lang="en-US" altLang="ko-KR" dirty="0" smtClean="0"/>
              <a:t>);</a:t>
            </a:r>
          </a:p>
          <a:p>
            <a:pPr lvl="1"/>
            <a:r>
              <a:rPr lang="ko-KR" altLang="en-US" dirty="0" smtClean="0"/>
              <a:t>메시지 루프를 실행과 출력할 폼 설정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v"/>
            </a:pP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Program.cs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6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/>
              <a:t>Form1.cs</a:t>
            </a:r>
            <a:endParaRPr lang="en-US" altLang="ko-KR" cap="none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56940"/>
              </p:ext>
            </p:extLst>
          </p:nvPr>
        </p:nvGraphicFramePr>
        <p:xfrm>
          <a:off x="356750" y="1124744"/>
          <a:ext cx="8318075" cy="527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180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80520">
                <a:tc>
                  <a:txBody>
                    <a:bodyPr/>
                    <a:lstStyle/>
                    <a:p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System;</a:t>
                      </a:r>
                    </a:p>
                    <a:p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System.Collections.Generic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System.ComponentModel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System.Data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System.Drawing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System.Linq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System.Text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System.Threading.Tasks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System.Windows.Forms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endParaRPr lang="ko-KR" altLang="en-US" sz="20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namespace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WindowsFormsApp1{</a:t>
                      </a:r>
                    </a:p>
                    <a:p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partial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Form1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Form</a:t>
                      </a:r>
                      <a:r>
                        <a:rPr lang="ko-KR" altLang="en-US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Form1(){  //</a:t>
                      </a: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</a:t>
                      </a:r>
                      <a:endParaRPr lang="en-US" altLang="ko-KR" sz="20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InitializeComponent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ko-KR" altLang="en-US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7162" y="2420888"/>
            <a:ext cx="4824536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폼에서 사용하는 각종 컴포넌트와 클래스의 멤버 초기화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폼에 있는 각종 컴포넌트들 초기화하는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InitializeComponent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3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Partial</a:t>
            </a:r>
          </a:p>
          <a:p>
            <a:pPr lvl="1"/>
            <a:r>
              <a:rPr lang="ko-KR" altLang="en-US" dirty="0" smtClean="0"/>
              <a:t>클래스나 구조체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정의를 둘 이상의 소스 파일로 분할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규모가 큰 프로젝트일 때 하나의 파일에 다수가 접근할 때 사용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0000FF"/>
                </a:solidFill>
              </a:rPr>
              <a:t>partial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class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2B91AF"/>
                </a:solidFill>
              </a:rPr>
              <a:t>Form1 </a:t>
            </a:r>
            <a:r>
              <a:rPr lang="en-US" altLang="ko-KR" dirty="0" smtClean="0">
                <a:solidFill>
                  <a:srgbClr val="2B91AF"/>
                </a:solidFill>
              </a:rPr>
              <a:t>                   </a:t>
            </a:r>
            <a:r>
              <a:rPr lang="en-US" altLang="ko-KR" dirty="0" smtClean="0">
                <a:solidFill>
                  <a:srgbClr val="009900"/>
                </a:solidFill>
              </a:rPr>
              <a:t>// </a:t>
            </a:r>
            <a:r>
              <a:rPr lang="en-US" altLang="ko-KR" dirty="0" err="1" smtClean="0">
                <a:solidFill>
                  <a:srgbClr val="009900"/>
                </a:solidFill>
              </a:rPr>
              <a:t>Form.Designer.cs</a:t>
            </a:r>
            <a:endParaRPr lang="en-US" altLang="ko-KR" dirty="0" smtClean="0">
              <a:solidFill>
                <a:srgbClr val="0099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00FF"/>
                </a:solidFill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partial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class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2B91AF"/>
                </a:solidFill>
              </a:rPr>
              <a:t>Form1</a:t>
            </a:r>
            <a:r>
              <a:rPr lang="en-US" altLang="ko-KR" dirty="0">
                <a:solidFill>
                  <a:srgbClr val="000000"/>
                </a:solidFill>
              </a:rPr>
              <a:t> : </a:t>
            </a:r>
            <a:r>
              <a:rPr lang="en-US" altLang="ko-KR" dirty="0" smtClean="0">
                <a:solidFill>
                  <a:srgbClr val="000000"/>
                </a:solidFill>
              </a:rPr>
              <a:t>Form  </a:t>
            </a:r>
            <a:r>
              <a:rPr lang="en-US" altLang="ko-KR" dirty="0">
                <a:solidFill>
                  <a:srgbClr val="009900"/>
                </a:solidFill>
              </a:rPr>
              <a:t>//Form.cs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Form.cs</a:t>
            </a:r>
            <a:endParaRPr lang="ko-KR" altLang="en-US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3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>
                <a:solidFill>
                  <a:schemeClr val="tx1"/>
                </a:solidFill>
              </a:rPr>
              <a:t>Form1.Designer.cs</a:t>
            </a:r>
            <a:endParaRPr lang="en-US" altLang="ko-KR" cap="none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4"/>
              </p:ext>
            </p:extLst>
          </p:nvPr>
        </p:nvGraphicFramePr>
        <p:xfrm>
          <a:off x="203568" y="1048003"/>
          <a:ext cx="8593356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933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80520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namespace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WindowsFormsApp1{</a:t>
                      </a:r>
                    </a:p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partial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Form1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///</a:t>
                      </a:r>
                      <a:r>
                        <a:rPr lang="en-US" altLang="ko-KR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&lt;summary&gt;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///</a:t>
                      </a:r>
                      <a:r>
                        <a:rPr lang="ko-KR" altLang="en-US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필수 디자이너 변수입니다</a:t>
                      </a:r>
                      <a:r>
                        <a:rPr lang="en-US" altLang="ko-KR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1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///</a:t>
                      </a:r>
                      <a:r>
                        <a:rPr lang="en-US" altLang="ko-KR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&lt;/summary&gt;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System.ComponentModel.IContainer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components = </a:t>
                      </a:r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endParaRPr lang="ko-KR" altLang="en-US" sz="1200" b="1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///</a:t>
                      </a:r>
                      <a:r>
                        <a:rPr lang="en-US" altLang="ko-KR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&lt;summary&gt;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///</a:t>
                      </a:r>
                      <a:r>
                        <a:rPr lang="ko-KR" altLang="en-US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 중인 모든 리소스를 정리합니다</a:t>
                      </a:r>
                      <a:r>
                        <a:rPr lang="en-US" altLang="ko-KR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1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///</a:t>
                      </a:r>
                      <a:r>
                        <a:rPr lang="en-US" altLang="ko-KR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&lt;/summary&gt;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///</a:t>
                      </a:r>
                      <a:r>
                        <a:rPr lang="ko-KR" altLang="en-US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altLang="ko-KR" sz="1200" b="1" dirty="0" err="1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name="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disposing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"&gt;</a:t>
                      </a:r>
                      <a:r>
                        <a:rPr lang="ko-KR" altLang="en-US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관리되는 리소스를 삭제해야 하면 </a:t>
                      </a:r>
                      <a:r>
                        <a:rPr lang="en-US" altLang="ko-KR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이고</a:t>
                      </a:r>
                      <a:r>
                        <a:rPr lang="en-US" altLang="ko-KR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않으면 </a:t>
                      </a:r>
                      <a:r>
                        <a:rPr lang="en-US" altLang="ko-KR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입니다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200" b="1" dirty="0" err="1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1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protected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override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Dispose(</a:t>
                      </a:r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disposing){</a:t>
                      </a:r>
                    </a:p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(disposing &amp;&amp; (components != </a:t>
                      </a:r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)){</a:t>
                      </a:r>
                    </a:p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components.Dispose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();}</a:t>
                      </a:r>
                    </a:p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2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.Dispose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(disposing);</a:t>
                      </a:r>
                    </a:p>
                    <a:p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#region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Form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디자이너에서 생성한 코드</a:t>
                      </a:r>
                    </a:p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///</a:t>
                      </a:r>
                      <a:r>
                        <a:rPr lang="en-US" altLang="ko-KR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&lt;summary&gt;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///</a:t>
                      </a:r>
                      <a:r>
                        <a:rPr lang="ko-KR" altLang="en-US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디자이너 지원에 필요한 메서드입니다</a:t>
                      </a:r>
                      <a:r>
                        <a:rPr lang="en-US" altLang="ko-KR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b="1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///</a:t>
                      </a:r>
                      <a:r>
                        <a:rPr lang="ko-KR" altLang="en-US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메서드의 내용을 코드 편집기로 수정하지 마세요</a:t>
                      </a:r>
                      <a:r>
                        <a:rPr lang="en-US" altLang="ko-KR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1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///</a:t>
                      </a:r>
                      <a:r>
                        <a:rPr lang="en-US" altLang="ko-KR" sz="1200" b="1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&lt;/summary&gt;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InitializeComponent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(){</a:t>
                      </a:r>
                    </a:p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2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.components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System.ComponentModel.Container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2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.AutoScaleMode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System.Windows.Forms.AutoScaleMode.Font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2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.ClientSize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System.Drawing.Size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(800, 450);</a:t>
                      </a:r>
                    </a:p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2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.Text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200" b="1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"Form1"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200" b="1" dirty="0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r>
                        <a:rPr lang="en-US" altLang="ko-KR" sz="1200" b="1" dirty="0" err="1" smtClean="0">
                          <a:solidFill>
                            <a:srgbClr val="80808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endregion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2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디자인</a:t>
            </a:r>
            <a:endParaRPr lang="ko-KR" altLang="en-US" dirty="0"/>
          </a:p>
        </p:txBody>
      </p:sp>
      <p:sp>
        <p:nvSpPr>
          <p:cNvPr id="37" name="제목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윈폼</a:t>
            </a:r>
            <a:r>
              <a:rPr lang="ko-KR" altLang="en-US" dirty="0" smtClean="0"/>
              <a:t> 애플리케이션 작성하기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90359"/>
              </p:ext>
            </p:extLst>
          </p:nvPr>
        </p:nvGraphicFramePr>
        <p:xfrm>
          <a:off x="776539" y="1400516"/>
          <a:ext cx="6096000" cy="302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7.1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DisplayStartDateApp.cs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29625"/>
              </p:ext>
            </p:extLst>
          </p:nvPr>
        </p:nvGraphicFramePr>
        <p:xfrm>
          <a:off x="827584" y="4572000"/>
          <a:ext cx="7200800" cy="1097280"/>
        </p:xfrm>
        <a:graphic>
          <a:graphicData uri="http://schemas.openxmlformats.org/drawingml/2006/table">
            <a:tbl>
              <a:tblPr/>
              <a:tblGrid>
                <a:gridCol w="23386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82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538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DisplayStartDateApp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Display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74601280" descr="EMB00000bc877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0256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60105"/>
              </p:ext>
            </p:extLst>
          </p:nvPr>
        </p:nvGraphicFramePr>
        <p:xfrm>
          <a:off x="827584" y="5765733"/>
          <a:ext cx="6984776" cy="731520"/>
        </p:xfrm>
        <a:graphic>
          <a:graphicData uri="http://schemas.openxmlformats.org/drawingml/2006/table">
            <a:tbl>
              <a:tblPr/>
              <a:tblGrid>
                <a:gridCol w="2268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80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82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button1_ Click()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5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63234" y="1017638"/>
            <a:ext cx="6408712" cy="561662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폼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컨트롤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컴포넌트추가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도구상자에서 해당 컨트롤 클릭 후 </a:t>
            </a:r>
            <a:r>
              <a:rPr lang="en-US" altLang="ko-KR" dirty="0" smtClean="0"/>
              <a:t>drag &amp; drop</a:t>
            </a:r>
          </a:p>
          <a:p>
            <a:pPr lvl="2"/>
            <a:r>
              <a:rPr lang="ko-KR" altLang="en-US" dirty="0" smtClean="0"/>
              <a:t>추가하려는 컨트롤 더블 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크기 변경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컨트롤 또는 컴포넌트 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네모 상자를 </a:t>
            </a:r>
            <a:r>
              <a:rPr lang="en-US" altLang="ko-KR" dirty="0" smtClean="0"/>
              <a:t>drag &amp; drop</a:t>
            </a:r>
          </a:p>
          <a:p>
            <a:r>
              <a:rPr lang="ko-KR" altLang="en-US" dirty="0" smtClean="0"/>
              <a:t>속성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컨트롤 또는 컴포넌트 선택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프로퍼티</a:t>
            </a:r>
            <a:r>
              <a:rPr lang="ko-KR" altLang="en-US" dirty="0" smtClean="0"/>
              <a:t> 창에서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선택 후 값 변경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윈폼</a:t>
            </a:r>
            <a:r>
              <a:rPr lang="ko-KR" altLang="en-US" dirty="0" smtClean="0"/>
              <a:t> 애플리케이션 작성하기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095" y="1099926"/>
            <a:ext cx="2345666" cy="1526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158" t="136" r="1158" b="1745"/>
          <a:stretch/>
        </p:blipFill>
        <p:spPr>
          <a:xfrm>
            <a:off x="6685101" y="2852936"/>
            <a:ext cx="2351395" cy="311815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3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소스 코드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팝업 메뉴에서 </a:t>
            </a:r>
            <a:r>
              <a:rPr lang="en-US" altLang="ko-KR" b="1" dirty="0" smtClean="0">
                <a:solidFill>
                  <a:srgbClr val="CC6600"/>
                </a:solidFill>
              </a:rPr>
              <a:t>[</a:t>
            </a:r>
            <a:r>
              <a:rPr lang="ko-KR" altLang="en-US" b="1" dirty="0" smtClean="0">
                <a:solidFill>
                  <a:srgbClr val="CC6600"/>
                </a:solidFill>
              </a:rPr>
              <a:t>코드 보기</a:t>
            </a:r>
            <a:r>
              <a:rPr lang="en-US" altLang="ko-KR" b="1" dirty="0" smtClean="0">
                <a:solidFill>
                  <a:srgbClr val="CC6600"/>
                </a:solidFill>
              </a:rPr>
              <a:t>]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필요한 멤버 또는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이벤트 처리기 등록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처리기를 등록하고자 하는 폼이나 컨트롤 더블클릭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디폴트 이벤트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디폴트 이외의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작성시  속성 브라우저에서 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해당 이벤트를 선택한 후 빈 칸에 커서를 두고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키를 누른다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 코드 </a:t>
            </a:r>
            <a:r>
              <a:rPr lang="ko-KR" altLang="en-US" dirty="0" err="1" smtClean="0"/>
              <a:t>편집창에서</a:t>
            </a:r>
            <a:r>
              <a:rPr lang="ko-KR" altLang="en-US" dirty="0" smtClean="0"/>
              <a:t> 내용 입력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윈폼</a:t>
            </a:r>
            <a:r>
              <a:rPr lang="ko-KR" altLang="en-US" dirty="0" smtClean="0"/>
              <a:t> 애플리케이션 작성하기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589401" y="4653137"/>
            <a:ext cx="3159063" cy="1080120"/>
            <a:chOff x="5193357" y="4869160"/>
            <a:chExt cx="3267075" cy="11144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3357" y="4869160"/>
              <a:ext cx="3267075" cy="1114425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6826894" y="5733256"/>
              <a:ext cx="1345506" cy="250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224791" y="879407"/>
            <a:ext cx="3235642" cy="1973530"/>
            <a:chOff x="5101169" y="897627"/>
            <a:chExt cx="3082120" cy="187402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1169" y="897627"/>
              <a:ext cx="3082120" cy="1874023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5652120" y="1628800"/>
              <a:ext cx="144016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82" y="5441231"/>
            <a:ext cx="5166407" cy="90261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22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 </a:t>
            </a:r>
            <a:r>
              <a:rPr lang="en-US" altLang="ko-KR" dirty="0" smtClean="0"/>
              <a:t>: Ctrl+F5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윈폼</a:t>
            </a:r>
            <a:r>
              <a:rPr lang="ko-KR" altLang="en-US" dirty="0" smtClean="0"/>
              <a:t> 애플리케이션 작성하기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592390"/>
            <a:ext cx="8699938" cy="480131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800" dirty="0" smtClean="0">
                <a:solidFill>
                  <a:srgbClr val="2B91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DateTime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startDateTime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Form1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(){  //</a:t>
            </a:r>
            <a:r>
              <a:rPr lang="ko-KR" altLang="en-US" sz="1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InitializeComponent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startDateTime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DateTime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.Now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DateTime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GetStartDateTime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startDateTime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button1_Click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sender, </a:t>
            </a:r>
            <a:r>
              <a:rPr lang="en-US" altLang="ko-KR" sz="1800" b="1" dirty="0" err="1">
                <a:solidFill>
                  <a:srgbClr val="2B91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EventArgs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){  </a:t>
            </a:r>
            <a:r>
              <a:rPr lang="en-US" altLang="ko-KR" sz="18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8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</a:t>
            </a:r>
            <a:r>
              <a:rPr lang="ko-KR" altLang="en-US" sz="1800" dirty="0" err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핸들러</a:t>
            </a:r>
            <a:endParaRPr lang="en-US" altLang="ko-KR" sz="18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800" dirty="0" err="1">
                <a:solidFill>
                  <a:srgbClr val="2B91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MessageBox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.Show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GetStartDateTime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()+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"\n" +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e.GetType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en-US" altLang="ko-KR" sz="1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8"/>
          <p:cNvGrpSpPr/>
          <p:nvPr/>
        </p:nvGrpSpPr>
        <p:grpSpPr>
          <a:xfrm>
            <a:off x="3345520" y="967787"/>
            <a:ext cx="1133872" cy="504056"/>
            <a:chOff x="1691680" y="5733256"/>
            <a:chExt cx="1133872" cy="50405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24150" t="5040" r="67583" b="89080"/>
            <a:stretch>
              <a:fillRect/>
            </a:stretch>
          </p:blipFill>
          <p:spPr bwMode="auto">
            <a:xfrm>
              <a:off x="1691680" y="5733256"/>
              <a:ext cx="1133872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1691680" y="5733256"/>
              <a:ext cx="432048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380975"/>
            <a:ext cx="2880320" cy="232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8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b="1" dirty="0" err="1" smtClean="0">
                <a:latin typeface="+mn-ea"/>
              </a:rPr>
              <a:t>윈폼</a:t>
            </a:r>
            <a:r>
              <a:rPr lang="ko-KR" altLang="en-US" b="1" dirty="0" smtClean="0">
                <a:latin typeface="+mn-ea"/>
              </a:rPr>
              <a:t> 애플리케이션</a:t>
            </a:r>
            <a:endParaRPr lang="en-US" altLang="ko-KR" b="1" dirty="0" smtClean="0">
              <a:latin typeface="+mn-ea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b="1" dirty="0" smtClean="0">
                <a:latin typeface="+mn-ea"/>
              </a:rPr>
              <a:t>컨트롤을 사용하여 프로그래머가 원하는 화면을 구성하고 이벤트가 발생했을 때 처리하고자 하는 작업을 이벤트 처리기에 기술하는 방식으로 프로그래밍된 프로그램</a:t>
            </a:r>
            <a:r>
              <a:rPr lang="en-US" altLang="ko-KR" b="1" dirty="0" smtClean="0">
                <a:latin typeface="+mn-ea"/>
              </a:rPr>
              <a:t>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b="1" dirty="0" smtClean="0">
              <a:latin typeface="+mn-ea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b="1" dirty="0" smtClean="0">
                <a:latin typeface="+mn-ea"/>
              </a:rPr>
              <a:t>윈도우 폼에 컨트롤 또는 컴포넌트를 배치하고 이벤트 처리기를 등록하여 사용자의 다양한 요구를 입력으로 받아 처리한 후 실행 결과를 응답해 주는 방식으로 작동</a:t>
            </a:r>
            <a:r>
              <a:rPr lang="en-US" altLang="ko-KR" b="1" dirty="0" smtClean="0">
                <a:latin typeface="+mn-ea"/>
              </a:rPr>
              <a:t>.</a:t>
            </a:r>
            <a:endParaRPr lang="en-US" altLang="ko-KR" b="1" dirty="0">
              <a:latin typeface="+mn-ea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윈폼 애플리케이션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42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172038"/>
            <a:ext cx="8795106" cy="4705234"/>
          </a:xfrm>
        </p:spPr>
        <p:txBody>
          <a:bodyPr/>
          <a:lstStyle/>
          <a:p>
            <a:r>
              <a:rPr lang="ko-KR" altLang="en-US" dirty="0" smtClean="0"/>
              <a:t>윈도우 이벤트 </a:t>
            </a:r>
            <a:r>
              <a:rPr lang="ko-KR" altLang="en-US" dirty="0" err="1" smtClean="0"/>
              <a:t>핸들러는</a:t>
            </a:r>
            <a:r>
              <a:rPr lang="ko-KR" altLang="en-US" dirty="0" smtClean="0"/>
              <a:t> 모두 같은 형식</a:t>
            </a:r>
            <a:endParaRPr lang="en-US" altLang="ko-KR" dirty="0" smtClean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private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void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button1_Click</a:t>
            </a:r>
            <a:r>
              <a:rPr lang="en-US" altLang="ko-KR" b="1" dirty="0">
                <a:solidFill>
                  <a:srgbClr val="000000"/>
                </a:solidFill>
              </a:rPr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object</a:t>
            </a:r>
            <a:r>
              <a:rPr lang="en-US" altLang="ko-KR" b="1" dirty="0">
                <a:solidFill>
                  <a:srgbClr val="000000"/>
                </a:solidFill>
              </a:rPr>
              <a:t> sender, </a:t>
            </a:r>
            <a:r>
              <a:rPr lang="en-US" altLang="ko-KR" b="1" dirty="0" err="1">
                <a:solidFill>
                  <a:srgbClr val="2B91AF"/>
                </a:solidFill>
              </a:rPr>
              <a:t>EventArgs</a:t>
            </a:r>
            <a:r>
              <a:rPr lang="en-US" altLang="ko-KR" b="1" dirty="0">
                <a:solidFill>
                  <a:srgbClr val="000000"/>
                </a:solidFill>
              </a:rPr>
              <a:t> e</a:t>
            </a:r>
            <a:r>
              <a:rPr lang="en-US" altLang="ko-KR" dirty="0" smtClean="0">
                <a:solidFill>
                  <a:srgbClr val="000000"/>
                </a:solidFill>
              </a:rPr>
              <a:t>)</a:t>
            </a:r>
          </a:p>
          <a:p>
            <a:pPr marL="128016" lvl="1" indent="0">
              <a:buNone/>
            </a:pPr>
            <a:r>
              <a:rPr lang="en-US" altLang="ko-KR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altLang="ko-KR" dirty="0" smtClean="0"/>
              <a:t>Sender</a:t>
            </a:r>
          </a:p>
          <a:p>
            <a:pPr lvl="2"/>
            <a:r>
              <a:rPr lang="ko-KR" altLang="en-US" dirty="0" smtClean="0"/>
              <a:t>이벤트를 호출하는 객체 참조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object </a:t>
            </a:r>
            <a:r>
              <a:rPr lang="ko-KR" altLang="en-US" dirty="0" smtClean="0"/>
              <a:t>는 최상위 클래스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때에 따라서는 변환 과정 필요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e</a:t>
            </a:r>
          </a:p>
          <a:p>
            <a:pPr lvl="2"/>
            <a:r>
              <a:rPr lang="ko-KR" altLang="en-US" dirty="0" smtClean="0"/>
              <a:t>이벤트에 관련된 정보를 제공하는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속성을 통하여 자원을 사용하거나 필요한 정보를 얻을 수 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22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ko-KR" altLang="en-US" dirty="0" smtClean="0"/>
              <a:t>폼의 외형을 설정하는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폼의 동작을 정의하는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사용자와 상호작용을 처리하는 이벤트 등이 정의 </a:t>
            </a:r>
            <a:r>
              <a:rPr lang="ko-KR" altLang="en-US" dirty="0"/>
              <a:t>됨</a:t>
            </a:r>
            <a:endParaRPr lang="ko-KR" altLang="en-US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윈도우 폼을 다루는 핵심 클래스로 윈도우 폼을 사용하는 모든 클래스의 베이스 클래스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윈폼</a:t>
            </a:r>
            <a:r>
              <a:rPr lang="ko-KR" altLang="en-US" dirty="0" smtClean="0"/>
              <a:t> </a:t>
            </a:r>
            <a:r>
              <a:rPr lang="ko-KR" altLang="en-US" dirty="0"/>
              <a:t>애플리케이션의 새 폼은 </a:t>
            </a:r>
            <a:r>
              <a:rPr lang="en-US" altLang="ko-KR" dirty="0" err="1" smtClean="0"/>
              <a:t>System.Windows.Forms.Form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파생 클래스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</a:t>
            </a:r>
            <a:r>
              <a:rPr lang="en-US" altLang="ko-KR" cap="none" dirty="0" smtClean="0"/>
              <a:t>orm</a:t>
            </a:r>
            <a:r>
              <a:rPr lang="ko-KR" altLang="en-US" dirty="0" smtClean="0"/>
              <a:t> 클래스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85684"/>
              </p:ext>
            </p:extLst>
          </p:nvPr>
        </p:nvGraphicFramePr>
        <p:xfrm>
          <a:off x="755576" y="3771097"/>
          <a:ext cx="684076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40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using </a:t>
                      </a:r>
                      <a:r>
                        <a:rPr lang="en-US" altLang="ko-KR" sz="2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System.Windows.Forms</a:t>
                      </a:r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public class </a:t>
                      </a:r>
                      <a:r>
                        <a:rPr lang="en-US" altLang="ko-KR" sz="24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UserDefinedForm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Form </a:t>
                      </a:r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endParaRPr lang="ko-KR" altLang="en-US" sz="2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ko-KR" altLang="en-US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Form </a:t>
                      </a:r>
                      <a:r>
                        <a:rPr lang="ko-KR" altLang="en-US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클래스의 멤버 재정의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  <a:endParaRPr lang="en-US" altLang="ko-KR" sz="2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6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Form</a:t>
            </a:r>
            <a:r>
              <a:rPr lang="ko-KR" altLang="en-US" dirty="0" smtClean="0"/>
              <a:t> 클래스</a:t>
            </a:r>
          </a:p>
          <a:p>
            <a:pPr lvl="1"/>
            <a:r>
              <a:rPr lang="ko-KR" altLang="en-US" dirty="0" smtClean="0"/>
              <a:t>윈도우 폼을 사용하는 모든 클래스의 베이스 클래스</a:t>
            </a:r>
          </a:p>
          <a:p>
            <a:pPr lvl="1"/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네임스페이스에 포함 </a:t>
            </a:r>
            <a:endParaRPr lang="ko-KR" altLang="en-US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cap="none" dirty="0"/>
              <a:t>orm </a:t>
            </a:r>
            <a:r>
              <a:rPr lang="ko-KR" altLang="en-US" dirty="0" smtClean="0"/>
              <a:t>클래스의 계층도</a:t>
            </a:r>
            <a:endParaRPr lang="ko-KR" altLang="en-US" dirty="0"/>
          </a:p>
        </p:txBody>
      </p:sp>
      <p:pic>
        <p:nvPicPr>
          <p:cNvPr id="75783" name="Picture 7" descr="UNI0000075c3c4c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2420888"/>
            <a:ext cx="5760640" cy="3180353"/>
          </a:xfrm>
          <a:prstGeom prst="rect">
            <a:avLst/>
          </a:prstGeom>
          <a:noFill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9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Component </a:t>
            </a:r>
            <a:r>
              <a:rPr lang="ko-KR" altLang="en-US" sz="2000" dirty="0" smtClean="0"/>
              <a:t>클래스</a:t>
            </a:r>
          </a:p>
          <a:p>
            <a:pPr lvl="1"/>
            <a:r>
              <a:rPr lang="en-US" altLang="ko-KR" sz="2000" dirty="0" smtClean="0"/>
              <a:t>.NET </a:t>
            </a:r>
            <a:r>
              <a:rPr lang="ko-KR" altLang="en-US" sz="2000" dirty="0" smtClean="0"/>
              <a:t>프레임워크에서 컴포넌트 기반 프로그래밍 기법에서의 컴포넌트 개념을 지원하는 클래스</a:t>
            </a:r>
          </a:p>
          <a:p>
            <a:pPr lvl="1"/>
            <a:r>
              <a:rPr lang="en-US" altLang="ko-KR" sz="2000" dirty="0" err="1" smtClean="0"/>
              <a:t>System.ComponentModel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네임스페이스에 포함</a:t>
            </a:r>
          </a:p>
          <a:p>
            <a:pPr lvl="1"/>
            <a:r>
              <a:rPr lang="ko-KR" altLang="en-US" sz="2000" dirty="0" err="1" smtClean="0"/>
              <a:t>윈폼</a:t>
            </a:r>
            <a:r>
              <a:rPr lang="ko-KR" altLang="en-US" sz="2000" dirty="0" smtClean="0"/>
              <a:t> 애플리케이션뿐만 아니라 컴포넌트 개념이 필요한 다른 곳에서도 사용</a:t>
            </a:r>
          </a:p>
          <a:p>
            <a:pPr lvl="1"/>
            <a:r>
              <a:rPr lang="ko-KR" altLang="en-US" sz="2000" dirty="0" err="1" smtClean="0"/>
              <a:t>윈폼에서</a:t>
            </a:r>
            <a:r>
              <a:rPr lang="ko-KR" altLang="en-US" sz="2000" dirty="0" smtClean="0"/>
              <a:t> 제공하는 화면을 구성하는 여러 요소뿐만 아니라 화면에 표시되지 않는 요소도 컴포넌트로 표현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Control </a:t>
            </a:r>
            <a:r>
              <a:rPr lang="ko-KR" altLang="en-US" sz="2000" dirty="0" smtClean="0"/>
              <a:t>클래스</a:t>
            </a:r>
          </a:p>
          <a:p>
            <a:pPr lvl="1"/>
            <a:r>
              <a:rPr lang="ko-KR" altLang="en-US" sz="2000" dirty="0" err="1" smtClean="0"/>
              <a:t>윈폼</a:t>
            </a:r>
            <a:r>
              <a:rPr lang="ko-KR" altLang="en-US" sz="2000" dirty="0" smtClean="0"/>
              <a:t> 애플리케이션에서 화면에 표시되는 구성요소를 나타내기 위해서 사용되는 컨트롤들의 베이스 클래스</a:t>
            </a:r>
          </a:p>
          <a:p>
            <a:pPr lvl="1"/>
            <a:r>
              <a:rPr lang="ko-KR" altLang="en-US" sz="2000" dirty="0" smtClean="0"/>
              <a:t>폼과 폼에 배치되는 여러 요소에서 공통적으로 필요한 멤버를 정의</a:t>
            </a:r>
          </a:p>
          <a:p>
            <a:r>
              <a:rPr lang="en-US" altLang="ko-KR" sz="2000" dirty="0" err="1" smtClean="0"/>
              <a:t>ScrollableControl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</a:t>
            </a:r>
          </a:p>
          <a:p>
            <a:pPr lvl="1"/>
            <a:r>
              <a:rPr lang="ko-KR" altLang="en-US" sz="2000" dirty="0" smtClean="0"/>
              <a:t>스크롤 개념이 필요한 컨트롤을 정의하기 위해서 사용되는 베이스 클래스 </a:t>
            </a:r>
          </a:p>
          <a:p>
            <a:r>
              <a:rPr lang="en-US" altLang="ko-KR" sz="2000" dirty="0" err="1" smtClean="0"/>
              <a:t>ContainerControl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</a:t>
            </a:r>
          </a:p>
          <a:p>
            <a:pPr lvl="1"/>
            <a:r>
              <a:rPr lang="ko-KR" altLang="en-US" sz="2000" dirty="0" smtClean="0"/>
              <a:t>여러 컨트롤이나 컴포넌트를 포함할 수 있는 컨트롤에서의 포커스 관리를 하기 위한 베이스 클래스 </a:t>
            </a:r>
            <a:endParaRPr lang="ko-KR" altLang="en-US" sz="2000" dirty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폼 클래스의 베이스 클래스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0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01" name="Group 6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662972"/>
              </p:ext>
            </p:extLst>
          </p:nvPr>
        </p:nvGraphicFramePr>
        <p:xfrm>
          <a:off x="611560" y="4005064"/>
          <a:ext cx="8247545" cy="166495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54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9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9026" marR="139026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9026" marR="139026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9026" marR="139026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9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MinimizeBox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B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9026" marR="1390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True/False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B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9026" marR="1390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최소화 버튼 사용여부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B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9026" marR="139026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9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MaximizeBox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B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9026" marR="1390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True/False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B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9026" marR="1390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최대화 버튼 사용 여부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B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9026" marR="139026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6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ControlBox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B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9026" marR="1390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True/False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B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9026" marR="1390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최소화</a:t>
                      </a: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최대화</a:t>
                      </a: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 버튼 사용 여부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B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9026" marR="139026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F</a:t>
            </a:r>
            <a:r>
              <a:rPr lang="en-US" altLang="ko-KR" cap="none" dirty="0" smtClean="0"/>
              <a:t>orm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</p:txBody>
      </p:sp>
      <p:sp>
        <p:nvSpPr>
          <p:cNvPr id="18459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836" y="1052736"/>
            <a:ext cx="8784976" cy="3527425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200"/>
              </a:spcBef>
            </a:pPr>
            <a:r>
              <a:rPr lang="en-US" altLang="ko-KR" sz="2200" b="0" dirty="0" smtClean="0"/>
              <a:t>Name : </a:t>
            </a:r>
            <a:r>
              <a:rPr lang="ko-KR" altLang="en-US" sz="2200" b="0" dirty="0" smtClean="0"/>
              <a:t>폼의 이름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</a:pPr>
            <a:r>
              <a:rPr lang="en-US" altLang="ko-KR" sz="2200" b="0" dirty="0" smtClean="0"/>
              <a:t>Text : </a:t>
            </a:r>
            <a:r>
              <a:rPr lang="ko-KR" altLang="en-US" sz="2200" b="0" dirty="0" smtClean="0"/>
              <a:t>폼의 제목표시줄 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</a:pPr>
            <a:r>
              <a:rPr lang="en-US" altLang="ko-KR" sz="2200" b="0" dirty="0" err="1" smtClean="0"/>
              <a:t>BackColor</a:t>
            </a:r>
            <a:r>
              <a:rPr lang="en-US" altLang="ko-KR" sz="2200" b="0" dirty="0" smtClean="0"/>
              <a:t> : </a:t>
            </a:r>
            <a:r>
              <a:rPr lang="ko-KR" altLang="en-US" sz="2200" b="0" dirty="0" smtClean="0"/>
              <a:t>배경색 </a:t>
            </a:r>
            <a:r>
              <a:rPr lang="en-US" altLang="ko-KR" sz="2200" b="0" dirty="0" smtClean="0"/>
              <a:t>(</a:t>
            </a:r>
            <a:r>
              <a:rPr lang="ko-KR" altLang="en-US" sz="2200" b="0" dirty="0" smtClean="0"/>
              <a:t>색상 이름 또는 빨강</a:t>
            </a:r>
            <a:r>
              <a:rPr lang="en-US" altLang="ko-KR" sz="2200" b="0" dirty="0" smtClean="0"/>
              <a:t>(Red), </a:t>
            </a:r>
            <a:r>
              <a:rPr lang="ko-KR" altLang="en-US" sz="2200" b="0" dirty="0" smtClean="0"/>
              <a:t>녹색</a:t>
            </a:r>
            <a:r>
              <a:rPr lang="en-US" altLang="ko-KR" sz="2200" b="0" dirty="0" smtClean="0"/>
              <a:t>(Green), </a:t>
            </a:r>
            <a:r>
              <a:rPr lang="ko-KR" altLang="en-US" sz="2200" b="0" dirty="0" smtClean="0"/>
              <a:t>파랑</a:t>
            </a:r>
            <a:r>
              <a:rPr lang="en-US" altLang="ko-KR" sz="2200" b="0" dirty="0" smtClean="0"/>
              <a:t>(Blue)</a:t>
            </a:r>
            <a:r>
              <a:rPr lang="ko-KR" altLang="en-US" sz="2200" b="0" dirty="0" smtClean="0"/>
              <a:t>의 </a:t>
            </a:r>
            <a:r>
              <a:rPr lang="en-US" altLang="ko-KR" sz="2200" b="0" dirty="0" smtClean="0"/>
              <a:t>RGB </a:t>
            </a:r>
            <a:r>
              <a:rPr lang="ko-KR" altLang="en-US" sz="2200" b="0" dirty="0" smtClean="0"/>
              <a:t>값으로 지정</a:t>
            </a:r>
            <a:r>
              <a:rPr lang="en-US" altLang="ko-KR" sz="2200" b="0" dirty="0" smtClean="0"/>
              <a:t>)</a:t>
            </a:r>
          </a:p>
          <a:p>
            <a:pPr lvl="1" eaLnBrk="1" hangingPunct="1">
              <a:lnSpc>
                <a:spcPct val="100000"/>
              </a:lnSpc>
              <a:spcAft>
                <a:spcPts val="200"/>
              </a:spcAft>
              <a:buFontTx/>
              <a:buNone/>
            </a:pPr>
            <a:r>
              <a:rPr lang="en-US" altLang="ko-KR" sz="2200" b="0" dirty="0" smtClean="0"/>
              <a:t>   form1</a:t>
            </a:r>
            <a:r>
              <a:rPr lang="en-US" altLang="ko-KR" sz="2200" b="0" noProof="1" smtClean="0"/>
              <a:t>.BackColor = System.Drawing.Color.DarkBlue; </a:t>
            </a:r>
            <a:endParaRPr lang="en-US" altLang="ko-KR" sz="2200" b="0" dirty="0" smtClean="0"/>
          </a:p>
          <a:p>
            <a:pPr eaLnBrk="1" hangingPunct="1">
              <a:lnSpc>
                <a:spcPct val="100000"/>
              </a:lnSpc>
              <a:spcBef>
                <a:spcPts val="200"/>
              </a:spcBef>
            </a:pPr>
            <a:r>
              <a:rPr lang="ko-KR" altLang="en-US" sz="2200" b="0" dirty="0" smtClean="0"/>
              <a:t>폼의 버튼 사용 여부</a:t>
            </a:r>
          </a:p>
          <a:p>
            <a:pPr lvl="1" eaLnBrk="1" hangingPunct="1">
              <a:lnSpc>
                <a:spcPct val="100000"/>
              </a:lnSpc>
              <a:spcAft>
                <a:spcPts val="200"/>
              </a:spcAft>
              <a:buFontTx/>
              <a:buNone/>
            </a:pPr>
            <a:r>
              <a:rPr lang="en-US" altLang="ko-KR" sz="2200" b="0" dirty="0" smtClean="0"/>
              <a:t>   form1</a:t>
            </a:r>
            <a:r>
              <a:rPr lang="en-US" altLang="ko-KR" sz="2200" b="0" noProof="1" smtClean="0"/>
              <a:t>.MinimizeBox = false; </a:t>
            </a:r>
            <a:endParaRPr lang="en-US" altLang="ko-KR" sz="2200" b="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9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err="1" smtClean="0"/>
              <a:t>FormBrderStyle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폼의 테두리 모양</a:t>
            </a:r>
          </a:p>
          <a:p>
            <a:pPr lvl="1" eaLnBrk="1" hangingPunct="1">
              <a:buFontTx/>
              <a:buNone/>
            </a:pPr>
            <a:r>
              <a:rPr lang="en-US" altLang="ko-KR" dirty="0" smtClean="0"/>
              <a:t>form1</a:t>
            </a:r>
            <a:r>
              <a:rPr lang="en-US" altLang="ko-KR" noProof="1" smtClean="0"/>
              <a:t>.FormBorderStyle = FormBorderStyle .FixedSingle ;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194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cap="none" dirty="0"/>
              <a:t>orm</a:t>
            </a:r>
            <a:r>
              <a:rPr lang="ko-KR" altLang="en-US" dirty="0"/>
              <a:t>클래스 </a:t>
            </a:r>
            <a:r>
              <a:rPr lang="ko-KR" altLang="en-US" dirty="0" err="1"/>
              <a:t>프로퍼티</a:t>
            </a:r>
            <a:endParaRPr lang="en-US" altLang="ko-KR" dirty="0" smtClean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97380"/>
              </p:ext>
            </p:extLst>
          </p:nvPr>
        </p:nvGraphicFramePr>
        <p:xfrm>
          <a:off x="842551" y="1722293"/>
          <a:ext cx="6840760" cy="2926080"/>
        </p:xfrm>
        <a:graphic>
          <a:graphicData uri="http://schemas.openxmlformats.org/drawingml/2006/table">
            <a:tbl>
              <a:tblPr/>
              <a:tblGrid>
                <a:gridCol w="22547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859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5858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기호상수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5858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None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테두리가 없음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5858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FixedSingle</a:t>
                      </a:r>
                      <a:endParaRPr kumimoji="0" lang="ko-KR" altLang="en-US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고정된 단일선 테두리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5858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Fixed3D</a:t>
                      </a:r>
                      <a:endParaRPr kumimoji="0" lang="ko-KR" altLang="en-US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고정된 3차원 테두리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5858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FixedDialog</a:t>
                      </a:r>
                      <a:endParaRPr kumimoji="0" lang="ko-KR" altLang="en-US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고정된 대화상자 스타일의 굵은 테두리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5858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Sizable</a:t>
                      </a:r>
                      <a:endParaRPr kumimoji="0" lang="ko-KR" altLang="en-US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크기를 조정할 수 있는 테두리 (기본값)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5858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FixedToolWindow</a:t>
                      </a:r>
                      <a:endParaRPr kumimoji="0" lang="ko-KR" altLang="en-US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크기를 조정할 수 없는 도구 창 테두리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5858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SizableToolWindow</a:t>
                      </a:r>
                      <a:endParaRPr kumimoji="0" lang="ko-KR" altLang="en-US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크기를 조정할 수 있는 도구 창 테두리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894897" y="4954075"/>
            <a:ext cx="2446387" cy="1595822"/>
            <a:chOff x="5557822" y="4869390"/>
            <a:chExt cx="2446387" cy="159582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7822" y="4869390"/>
              <a:ext cx="2446387" cy="15958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2892" name="Text Box 188"/>
            <p:cNvSpPr txBox="1">
              <a:spLocks noChangeArrowheads="1"/>
            </p:cNvSpPr>
            <p:nvPr/>
          </p:nvSpPr>
          <p:spPr bwMode="auto">
            <a:xfrm>
              <a:off x="6781015" y="6098768"/>
              <a:ext cx="1181100" cy="304800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 dirty="0" err="1">
                  <a:latin typeface="굴림" pitchFamily="50" charset="-127"/>
                  <a:ea typeface="굴림" pitchFamily="50" charset="-127"/>
                </a:rPr>
                <a:t>ToolWindow</a:t>
              </a:r>
              <a:endParaRPr lang="en-US" altLang="ko-KR" sz="1400" b="1" dirty="0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134059" y="4985397"/>
            <a:ext cx="2442213" cy="1409044"/>
            <a:chOff x="3065891" y="5045766"/>
            <a:chExt cx="2442213" cy="140904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5891" y="5045766"/>
              <a:ext cx="2442213" cy="140904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2891" name="Text Box 187"/>
            <p:cNvSpPr txBox="1">
              <a:spLocks noChangeArrowheads="1"/>
            </p:cNvSpPr>
            <p:nvPr/>
          </p:nvSpPr>
          <p:spPr bwMode="auto">
            <a:xfrm>
              <a:off x="4767333" y="6055488"/>
              <a:ext cx="612775" cy="304800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latin typeface="굴림" pitchFamily="50" charset="-127"/>
                  <a:ea typeface="굴림" pitchFamily="50" charset="-127"/>
                </a:rPr>
                <a:t>None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27006" y="5016143"/>
            <a:ext cx="2259560" cy="1471687"/>
            <a:chOff x="694674" y="4892008"/>
            <a:chExt cx="2259560" cy="147168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674" y="4892008"/>
              <a:ext cx="2259560" cy="1471687"/>
            </a:xfrm>
            <a:prstGeom prst="rect">
              <a:avLst/>
            </a:prstGeom>
          </p:spPr>
        </p:pic>
        <p:sp>
          <p:nvSpPr>
            <p:cNvPr id="72889" name="Text Box 185"/>
            <p:cNvSpPr txBox="1">
              <a:spLocks noChangeArrowheads="1"/>
            </p:cNvSpPr>
            <p:nvPr/>
          </p:nvSpPr>
          <p:spPr bwMode="auto">
            <a:xfrm>
              <a:off x="1622891" y="5968986"/>
              <a:ext cx="1235075" cy="304800"/>
            </a:xfrm>
            <a:prstGeom prst="rect">
              <a:avLst/>
            </a:prstGeom>
            <a:solidFill>
              <a:srgbClr val="CCECFF"/>
            </a:solidFill>
            <a:ln w="9525" algn="ctr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atin typeface="굴림" pitchFamily="50" charset="-127"/>
                  <a:ea typeface="굴림" pitchFamily="50" charset="-127"/>
                </a:rPr>
                <a:t>표준 </a:t>
              </a:r>
              <a:r>
                <a:rPr lang="en-US" altLang="ko-KR" sz="1400" b="1" dirty="0">
                  <a:latin typeface="굴림" pitchFamily="50" charset="-127"/>
                  <a:ea typeface="굴림" pitchFamily="50" charset="-127"/>
                </a:rPr>
                <a:t>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3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StartPosition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초기 위치 설정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ko-KR" altLang="en-US" noProof="1" smtClean="0"/>
              <a:t> </a:t>
            </a:r>
            <a:r>
              <a:rPr lang="en-US" altLang="ko-KR" dirty="0" smtClean="0"/>
              <a:t>form1</a:t>
            </a:r>
            <a:r>
              <a:rPr lang="en-US" altLang="ko-KR" noProof="1" smtClean="0"/>
              <a:t>.StartPosition = FormStartPosition.Manual;</a:t>
            </a:r>
            <a:endParaRPr lang="en-US" altLang="ko-KR" dirty="0" smtClean="0"/>
          </a:p>
        </p:txBody>
      </p:sp>
      <p:sp>
        <p:nvSpPr>
          <p:cNvPr id="20482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cap="none" dirty="0"/>
              <a:t>orm</a:t>
            </a:r>
            <a:r>
              <a:rPr lang="ko-KR" altLang="en-US" dirty="0"/>
              <a:t>클래스 </a:t>
            </a:r>
            <a:r>
              <a:rPr lang="ko-KR" altLang="en-US" dirty="0" err="1"/>
              <a:t>프로퍼티</a:t>
            </a:r>
            <a:endParaRPr lang="ko-KR" altLang="en-US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85567"/>
              </p:ext>
            </p:extLst>
          </p:nvPr>
        </p:nvGraphicFramePr>
        <p:xfrm>
          <a:off x="242499" y="1844824"/>
          <a:ext cx="8659002" cy="2996456"/>
        </p:xfrm>
        <a:graphic>
          <a:graphicData uri="http://schemas.openxmlformats.org/drawingml/2006/table">
            <a:tbl>
              <a:tblPr/>
              <a:tblGrid>
                <a:gridCol w="31269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320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594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기호상수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7540">
                <a:tc>
                  <a:txBody>
                    <a:bodyPr/>
                    <a:lstStyle/>
                    <a:p>
                      <a:pPr algn="just" rtl="0"/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CenterParent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폼이 해당 부모 폼의 범위 내의 가운데에 맞춰진다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7540">
                <a:tc>
                  <a:txBody>
                    <a:bodyPr/>
                    <a:lstStyle/>
                    <a:p>
                      <a:pPr algn="just" rtl="0"/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CenterScreen</a:t>
                      </a:r>
                      <a:endParaRPr kumimoji="0" lang="ko-KR" altLang="en-US" sz="20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폼이 현재 디스플레이의 가운데에 맞춰지며 크기는 해당 폼의 크기 내에서 지정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8594">
                <a:tc>
                  <a:txBody>
                    <a:bodyPr/>
                    <a:lstStyle/>
                    <a:p>
                      <a:pPr algn="just" rtl="0"/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Manual</a:t>
                      </a:r>
                      <a:endParaRPr kumimoji="0" lang="ko-KR" altLang="en-US" sz="20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폼의 위치는 </a:t>
                      </a:r>
                      <a:r>
                        <a:rPr kumimoji="0" lang="ko-KR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Location</a:t>
                      </a: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프로퍼티에</a:t>
                      </a: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의해 결정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8594">
                <a:tc>
                  <a:txBody>
                    <a:bodyPr/>
                    <a:lstStyle/>
                    <a:p>
                      <a:pPr algn="just" rtl="0"/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WindowsDefaultLocation</a:t>
                      </a:r>
                      <a:endParaRPr kumimoji="0" lang="ko-KR" altLang="en-US" sz="20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폼의 위치는 윈도우 운영 체제가 결정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8594">
                <a:tc>
                  <a:txBody>
                    <a:bodyPr/>
                    <a:lstStyle/>
                    <a:p>
                      <a:pPr algn="just" rtl="0"/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WindowsDefaultBounds</a:t>
                      </a:r>
                      <a:endParaRPr kumimoji="0" lang="ko-KR" altLang="en-US" sz="20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폼의 위치와 크기는 윈도우 운영 체제가 결정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84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err="1" smtClean="0"/>
              <a:t>WindowState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폼의 표시 상태 설정 </a:t>
            </a:r>
          </a:p>
          <a:p>
            <a:pPr lvl="1" eaLnBrk="1" hangingPunct="1"/>
            <a:r>
              <a:rPr lang="en-US" altLang="ko-KR" dirty="0" smtClean="0"/>
              <a:t>Normal : </a:t>
            </a:r>
            <a:r>
              <a:rPr lang="ko-KR" altLang="en-US" dirty="0" smtClean="0"/>
              <a:t>보통 상태로 변경</a:t>
            </a:r>
          </a:p>
          <a:p>
            <a:pPr lvl="1" eaLnBrk="1" hangingPunct="1"/>
            <a:r>
              <a:rPr lang="en-US" altLang="ko-KR" dirty="0" smtClean="0"/>
              <a:t>Minimized : </a:t>
            </a:r>
            <a:r>
              <a:rPr lang="ko-KR" altLang="en-US" dirty="0" smtClean="0"/>
              <a:t>최소화 상태로 변경</a:t>
            </a:r>
          </a:p>
          <a:p>
            <a:pPr lvl="1" eaLnBrk="1" hangingPunct="1"/>
            <a:r>
              <a:rPr lang="en-US" altLang="ko-KR" dirty="0" smtClean="0"/>
              <a:t>Maximized : </a:t>
            </a:r>
            <a:r>
              <a:rPr lang="ko-KR" altLang="en-US" dirty="0" smtClean="0"/>
              <a:t>최대화 상태로 변경</a:t>
            </a:r>
          </a:p>
          <a:p>
            <a:pPr lvl="1" eaLnBrk="1" hangingPunct="1">
              <a:buFontTx/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form1</a:t>
            </a:r>
            <a:r>
              <a:rPr lang="en-US" altLang="ko-KR" noProof="1" smtClean="0"/>
              <a:t>.WindowState = FormWindowState.Normal; </a:t>
            </a:r>
            <a:endParaRPr lang="en-US" altLang="ko-KR" dirty="0" smtClean="0"/>
          </a:p>
          <a:p>
            <a:pPr eaLnBrk="1" hangingPunct="1"/>
            <a:r>
              <a:rPr lang="en-US" altLang="ko-KR" dirty="0" err="1" smtClean="0"/>
              <a:t>ShowInTaskbar</a:t>
            </a:r>
            <a:r>
              <a:rPr lang="en-US" altLang="ko-KR" dirty="0" smtClean="0"/>
              <a:t> : Windows </a:t>
            </a:r>
            <a:r>
              <a:rPr lang="ko-KR" altLang="en-US" dirty="0" smtClean="0"/>
              <a:t>작업표시줄에 표시여부 설정</a:t>
            </a:r>
          </a:p>
          <a:p>
            <a:pPr lvl="1" eaLnBrk="1" hangingPunct="1"/>
            <a:r>
              <a:rPr lang="ko-KR" altLang="en-US" dirty="0" smtClean="0"/>
              <a:t>작업표시줄로 프로그램 전환 불가능</a:t>
            </a:r>
            <a:r>
              <a:rPr lang="en-US" altLang="ko-KR" dirty="0" smtClean="0"/>
              <a:t>, &lt;</a:t>
            </a:r>
            <a:r>
              <a:rPr lang="en-US" altLang="ko-KR" dirty="0" err="1" smtClean="0"/>
              <a:t>Alt+Tab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을 사용하여 프로그램 전환 가능</a:t>
            </a:r>
          </a:p>
          <a:p>
            <a:pPr lvl="1" eaLnBrk="1" hangingPunct="1">
              <a:buFontTx/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form1</a:t>
            </a:r>
            <a:r>
              <a:rPr lang="en-US" altLang="en-US" noProof="1" smtClean="0"/>
              <a:t>.ShowInTaskbar = false;</a:t>
            </a:r>
            <a:endParaRPr lang="en-US" altLang="ko-KR" dirty="0" smtClean="0"/>
          </a:p>
          <a:p>
            <a:pPr eaLnBrk="1" hangingPunct="1"/>
            <a:r>
              <a:rPr lang="en-US" altLang="ko-KR" dirty="0" err="1" smtClean="0"/>
              <a:t>TopMost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최상위 창으로 설정</a:t>
            </a:r>
          </a:p>
          <a:p>
            <a:pPr lvl="1" eaLnBrk="1" hangingPunct="1">
              <a:buFontTx/>
              <a:buNone/>
            </a:pPr>
            <a:r>
              <a:rPr lang="ko-KR" altLang="en-US" dirty="0" smtClean="0"/>
              <a:t>    </a:t>
            </a:r>
            <a:r>
              <a:rPr lang="en-US" altLang="en-US" noProof="1" smtClean="0"/>
              <a:t>form</a:t>
            </a:r>
            <a:r>
              <a:rPr lang="en-US" altLang="ko-KR" dirty="0" smtClean="0"/>
              <a:t>1</a:t>
            </a:r>
            <a:r>
              <a:rPr lang="en-US" altLang="en-US" noProof="1" smtClean="0"/>
              <a:t>.</a:t>
            </a:r>
            <a:r>
              <a:rPr lang="en-US" altLang="ko-KR" dirty="0" err="1" smtClean="0"/>
              <a:t>TopMost</a:t>
            </a:r>
            <a:r>
              <a:rPr lang="en-US" altLang="en-US" noProof="1" smtClean="0"/>
              <a:t> = true;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Visible  : </a:t>
            </a:r>
            <a:r>
              <a:rPr lang="ko-KR" altLang="en-US" dirty="0" smtClean="0"/>
              <a:t>화면에 폼 표시 여부 설정</a:t>
            </a:r>
          </a:p>
          <a:p>
            <a:pPr lvl="1" eaLnBrk="1" hangingPunct="1">
              <a:buFontTx/>
              <a:buNone/>
            </a:pPr>
            <a:r>
              <a:rPr lang="ko-KR" altLang="en-US" dirty="0" smtClean="0"/>
              <a:t>    </a:t>
            </a:r>
            <a:r>
              <a:rPr lang="en-US" altLang="en-US" noProof="1" smtClean="0"/>
              <a:t>form</a:t>
            </a:r>
            <a:r>
              <a:rPr lang="en-US" altLang="ko-KR" dirty="0" smtClean="0"/>
              <a:t>1</a:t>
            </a:r>
            <a:r>
              <a:rPr lang="en-US" altLang="en-US" noProof="1" smtClean="0"/>
              <a:t>.Visible = true;</a:t>
            </a:r>
            <a:endParaRPr lang="en-US" altLang="ko-KR" dirty="0" smtClean="0"/>
          </a:p>
        </p:txBody>
      </p:sp>
      <p:sp>
        <p:nvSpPr>
          <p:cNvPr id="21509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cap="none" dirty="0"/>
              <a:t>orm</a:t>
            </a:r>
            <a:r>
              <a:rPr lang="ko-KR" altLang="en-US" dirty="0"/>
              <a:t>클래스 </a:t>
            </a:r>
            <a:r>
              <a:rPr lang="ko-KR" altLang="en-US" dirty="0" err="1"/>
              <a:t>프로퍼티</a:t>
            </a:r>
            <a:endParaRPr lang="ko-KR" altLang="en-US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4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내용 개체 틀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cap="none" dirty="0"/>
              <a:t>orm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01178"/>
              </p:ext>
            </p:extLst>
          </p:nvPr>
        </p:nvGraphicFramePr>
        <p:xfrm>
          <a:off x="395536" y="1484784"/>
          <a:ext cx="8136903" cy="3384768"/>
        </p:xfrm>
        <a:graphic>
          <a:graphicData uri="http://schemas.openxmlformats.org/drawingml/2006/table">
            <a:tbl>
              <a:tblPr/>
              <a:tblGrid>
                <a:gridCol w="2781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554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메소드</a:t>
                      </a:r>
                      <a:endParaRPr kumimoji="0" lang="ko-KR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1403">
                <a:tc>
                  <a:txBody>
                    <a:bodyPr/>
                    <a:lstStyle/>
                    <a:p>
                      <a:pPr algn="just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Close()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폼을 닫는다.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Show() / Hide()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폼을 화면에서 보이게</a:t>
                      </a: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보이지 않게 설정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 rtl="0"/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Activate()</a:t>
                      </a:r>
                      <a:endParaRPr kumimoji="0" lang="ko-KR" altLang="en-US" sz="20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폼을 활성화 한다.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 rtl="0"/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AddOwnedForm()</a:t>
                      </a:r>
                      <a:endParaRPr kumimoji="0" lang="ko-KR" altLang="en-US" sz="20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다른 폼을 현재 폼에 소유시킨다.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 rtl="0"/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RemoveOwnedForm()</a:t>
                      </a:r>
                      <a:endParaRPr kumimoji="0" lang="ko-KR" altLang="en-US" sz="20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현재 폼에 소유된 폼을 제거한다.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 rtl="0"/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SetDesktopBounds()</a:t>
                      </a:r>
                      <a:endParaRPr kumimoji="0" lang="ko-KR" altLang="en-US" sz="20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바탕 화면에서 폼의 범위를 설정한다.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 rtl="0"/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SetDesktopLocation()</a:t>
                      </a:r>
                      <a:endParaRPr kumimoji="0" lang="ko-KR" altLang="en-US" sz="20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바탕 화면에서 폼의 위치를 설정한다.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7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897627"/>
            <a:ext cx="8856984" cy="56166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altLang="ko-KR" dirty="0" smtClean="0"/>
              <a:t> Close()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ko-KR" altLang="en-US" dirty="0" smtClean="0"/>
              <a:t>화면에 있는 폼을 닫기 위해서 사용 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ko-KR" altLang="en-US" dirty="0" smtClean="0"/>
              <a:t>형식 </a:t>
            </a:r>
            <a:r>
              <a:rPr lang="en-US" altLang="ko-KR" dirty="0" smtClean="0"/>
              <a:t>: public void Close(); 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ko-KR" altLang="en-US" dirty="0" smtClean="0"/>
              <a:t>설명</a:t>
            </a:r>
          </a:p>
          <a:p>
            <a:pPr lvl="2">
              <a:lnSpc>
                <a:spcPct val="110000"/>
              </a:lnSpc>
              <a:spcAft>
                <a:spcPts val="200"/>
              </a:spcAft>
            </a:pPr>
            <a:r>
              <a:rPr lang="ko-KR" altLang="en-US" dirty="0" smtClean="0"/>
              <a:t>메인 폼</a:t>
            </a:r>
            <a:r>
              <a:rPr lang="en-US" altLang="ko-KR" dirty="0" smtClean="0"/>
              <a:t>(main form)</a:t>
            </a:r>
            <a:r>
              <a:rPr lang="ko-KR" altLang="en-US" dirty="0" smtClean="0"/>
              <a:t>이 닫히는 경우에는 애플리케이션이 종료</a:t>
            </a:r>
          </a:p>
          <a:p>
            <a:pPr lvl="2">
              <a:lnSpc>
                <a:spcPct val="110000"/>
              </a:lnSpc>
              <a:spcAft>
                <a:spcPts val="200"/>
              </a:spcAft>
            </a:pPr>
            <a:r>
              <a:rPr lang="ko-KR" altLang="en-US" dirty="0" smtClean="0"/>
              <a:t>자식 폼</a:t>
            </a:r>
            <a:r>
              <a:rPr lang="en-US" altLang="ko-KR" dirty="0" smtClean="0"/>
              <a:t>(child form)</a:t>
            </a:r>
            <a:r>
              <a:rPr lang="ko-KR" altLang="en-US" dirty="0" smtClean="0"/>
              <a:t>이 닫히는 경우는 폼이 화면에서 사라짐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10000"/>
              </a:lnSpc>
              <a:spcAft>
                <a:spcPts val="200"/>
              </a:spcAft>
            </a:pPr>
            <a:r>
              <a:rPr lang="en-US" altLang="ko-KR" dirty="0" smtClean="0"/>
              <a:t>Close()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Closing </a:t>
            </a:r>
            <a:r>
              <a:rPr lang="ko-KR" altLang="en-US" dirty="0" smtClean="0"/>
              <a:t>이벤트와 </a:t>
            </a:r>
            <a:r>
              <a:rPr lang="en-US" altLang="ko-KR" dirty="0" smtClean="0"/>
              <a:t>Closed </a:t>
            </a:r>
            <a:r>
              <a:rPr lang="ko-KR" altLang="en-US" dirty="0" smtClean="0"/>
              <a:t>이벤트를 발생시킴</a:t>
            </a:r>
            <a:r>
              <a:rPr lang="en-US" altLang="ko-KR" dirty="0" smtClean="0"/>
              <a:t>.</a:t>
            </a:r>
          </a:p>
          <a:p>
            <a:pPr marL="310896" lvl="2" indent="0">
              <a:lnSpc>
                <a:spcPct val="110000"/>
              </a:lnSpc>
              <a:spcAft>
                <a:spcPts val="200"/>
              </a:spcAft>
              <a:buNone/>
            </a:pPr>
            <a:endParaRPr lang="en-US" altLang="ko-KR" dirty="0" smtClean="0"/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altLang="ko-KR" dirty="0" smtClean="0"/>
              <a:t> Activate()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ko-KR" altLang="en-US" dirty="0" smtClean="0"/>
              <a:t>폼을 </a:t>
            </a:r>
            <a:r>
              <a:rPr lang="ko-KR" altLang="en-US" dirty="0"/>
              <a:t>활성화하고 포커스를 주기 위해서 사용 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ko-KR" altLang="en-US" dirty="0" smtClean="0"/>
              <a:t>형식 </a:t>
            </a:r>
            <a:r>
              <a:rPr lang="en-US" altLang="ko-KR" dirty="0" smtClean="0"/>
              <a:t>: public </a:t>
            </a:r>
            <a:r>
              <a:rPr lang="en-US" altLang="ko-KR" dirty="0"/>
              <a:t>void Activate(); 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endParaRPr lang="en-US" altLang="ko-KR" dirty="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cap="none" dirty="0"/>
              <a:t>orm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2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9756" y="907701"/>
            <a:ext cx="8964488" cy="5616624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윈도우 폼</a:t>
            </a:r>
          </a:p>
          <a:p>
            <a:pPr lvl="1"/>
            <a:r>
              <a:rPr lang="ko-KR" altLang="en-US" dirty="0" smtClean="0">
                <a:latin typeface="+mn-ea"/>
              </a:rPr>
              <a:t>단순히 폼이라고 부름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운영체제에서 제공하는 기본적인 화면 단위인 창을 말하는 개념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사각형 모양의 작은 화면 영역을 의미</a:t>
            </a:r>
          </a:p>
          <a:p>
            <a:pPr lvl="1"/>
            <a:r>
              <a:rPr lang="ko-KR" altLang="en-US" dirty="0" smtClean="0">
                <a:latin typeface="+mn-ea"/>
              </a:rPr>
              <a:t>사용자에게 정보를 제공하고 사용자가 입력하는 자료를 받음</a:t>
            </a:r>
            <a:endParaRPr lang="en-US" altLang="ko-KR" dirty="0">
              <a:latin typeface="+mn-ea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폼</a:t>
            </a:r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74167984" descr="EMB00000bc877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16013"/>
            <a:ext cx="36655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35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SetDesktopBounds</a:t>
            </a:r>
            <a:r>
              <a:rPr lang="en-US" altLang="ko-KR" dirty="0"/>
              <a:t>()/</a:t>
            </a:r>
            <a:r>
              <a:rPr lang="en-US" altLang="ko-KR" dirty="0" err="1"/>
              <a:t>SetDesktopLocation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en-US" altLang="ko-KR" dirty="0" err="1" smtClean="0"/>
              <a:t>SetDesktopBounds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3">
              <a:lnSpc>
                <a:spcPct val="100000"/>
              </a:lnSpc>
            </a:pPr>
            <a:r>
              <a:rPr lang="ko-KR" altLang="en-US" dirty="0" smtClean="0"/>
              <a:t>바탕화면에서 폼이 나타날 수 있는 범위를 설정할 때 사용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 smtClean="0"/>
              <a:t>SetDesktopLocation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3">
              <a:lnSpc>
                <a:spcPct val="100000"/>
              </a:lnSpc>
            </a:pPr>
            <a:r>
              <a:rPr lang="ko-KR" altLang="en-US" dirty="0" smtClean="0"/>
              <a:t>바탕화면에서 폼의 위치를 정하기 위해서 사용 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형식</a:t>
            </a:r>
          </a:p>
          <a:p>
            <a:pPr lvl="3">
              <a:lnSpc>
                <a:spcPct val="100000"/>
              </a:lnSpc>
            </a:pPr>
            <a:r>
              <a:rPr lang="en-US" altLang="ko-KR" sz="2200" dirty="0" smtClean="0"/>
              <a:t>void </a:t>
            </a:r>
            <a:r>
              <a:rPr lang="en-US" altLang="ko-KR" sz="2200" dirty="0" err="1" smtClean="0"/>
              <a:t>SetDesktopBounds</a:t>
            </a:r>
            <a:r>
              <a:rPr lang="en-US" altLang="ko-KR" sz="2200" dirty="0" smtClean="0"/>
              <a:t>(</a:t>
            </a: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 x, </a:t>
            </a: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 y, </a:t>
            </a: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 width, </a:t>
            </a: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 height); </a:t>
            </a:r>
          </a:p>
          <a:p>
            <a:pPr lvl="3">
              <a:lnSpc>
                <a:spcPct val="100000"/>
              </a:lnSpc>
            </a:pPr>
            <a:r>
              <a:rPr lang="en-US" altLang="ko-KR" sz="2200" dirty="0" smtClean="0"/>
              <a:t>void </a:t>
            </a:r>
            <a:r>
              <a:rPr lang="en-US" altLang="ko-KR" sz="2200" dirty="0" err="1" smtClean="0"/>
              <a:t>SetDesktopLocation</a:t>
            </a:r>
            <a:r>
              <a:rPr lang="en-US" altLang="ko-KR" sz="2200" dirty="0" smtClean="0"/>
              <a:t>(</a:t>
            </a: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 x, </a:t>
            </a: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 y); </a:t>
            </a:r>
          </a:p>
          <a:p>
            <a:pPr lvl="3">
              <a:lnSpc>
                <a:spcPct val="100000"/>
              </a:lnSpc>
            </a:pPr>
            <a:r>
              <a:rPr lang="en-US" altLang="ko-KR" dirty="0" err="1" smtClean="0"/>
              <a:t>x,y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픽셀 단위 시작점</a:t>
            </a:r>
            <a:r>
              <a:rPr lang="en-US" altLang="ko-KR" dirty="0" smtClean="0"/>
              <a:t>, width, height</a:t>
            </a:r>
            <a:r>
              <a:rPr lang="ko-KR" altLang="en-US" dirty="0" smtClean="0"/>
              <a:t>는 폭과 높이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</a:t>
            </a:r>
            <a:r>
              <a:rPr lang="en-US" altLang="ko-KR" cap="none" dirty="0"/>
              <a:t>orm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1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 err="1"/>
              <a:t>AddOwnedForm</a:t>
            </a:r>
            <a:r>
              <a:rPr lang="en-US" altLang="ko-KR" dirty="0"/>
              <a:t>()/</a:t>
            </a:r>
            <a:r>
              <a:rPr lang="en-US" altLang="ko-KR" dirty="0" err="1"/>
              <a:t>RemoveOwnedForm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en-US" altLang="ko-KR" dirty="0" smtClean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dirty="0" smtClean="0"/>
              <a:t>다른 폼을 소유하거나 소유된 폼을 제거할 때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dirty="0" smtClean="0"/>
              <a:t>형식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 smtClean="0"/>
              <a:t>public void </a:t>
            </a:r>
            <a:r>
              <a:rPr lang="en-US" altLang="ko-KR" dirty="0" err="1" smtClean="0"/>
              <a:t>AddOwnedForm</a:t>
            </a:r>
            <a:r>
              <a:rPr lang="en-US" altLang="ko-KR" dirty="0" smtClean="0"/>
              <a:t>(Form </a:t>
            </a:r>
            <a:r>
              <a:rPr lang="en-US" altLang="ko-KR" dirty="0" err="1" smtClean="0"/>
              <a:t>ownedForm</a:t>
            </a:r>
            <a:r>
              <a:rPr lang="en-US" altLang="ko-KR" dirty="0" smtClean="0"/>
              <a:t>);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 smtClean="0"/>
              <a:t>public void </a:t>
            </a:r>
            <a:r>
              <a:rPr lang="en-US" altLang="ko-KR" dirty="0" err="1" smtClean="0"/>
              <a:t>RemoveOwnedForm</a:t>
            </a:r>
            <a:r>
              <a:rPr lang="en-US" altLang="ko-KR" dirty="0" smtClean="0"/>
              <a:t>(Form </a:t>
            </a:r>
            <a:r>
              <a:rPr lang="en-US" altLang="ko-KR" dirty="0" err="1" smtClean="0"/>
              <a:t>ownedForm</a:t>
            </a:r>
            <a:r>
              <a:rPr lang="en-US" altLang="ko-KR" dirty="0" smtClean="0"/>
              <a:t>); 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dirty="0" smtClean="0"/>
              <a:t>설명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dirty="0" smtClean="0"/>
              <a:t>폼 </a:t>
            </a:r>
            <a:r>
              <a:rPr lang="en-US" altLang="ko-KR" dirty="0" smtClean="0"/>
              <a:t>Form1</a:t>
            </a:r>
            <a:r>
              <a:rPr lang="ko-KR" altLang="en-US" dirty="0" smtClean="0"/>
              <a:t>이 폼 </a:t>
            </a:r>
            <a:r>
              <a:rPr lang="en-US" altLang="ko-KR" dirty="0" smtClean="0"/>
              <a:t>Form2</a:t>
            </a:r>
            <a:r>
              <a:rPr lang="ko-KR" altLang="en-US" dirty="0" smtClean="0"/>
              <a:t>를 소유하고 있는 경우</a:t>
            </a:r>
          </a:p>
          <a:p>
            <a:pPr lvl="3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 smtClean="0"/>
              <a:t>(Form1.AddOwnedForm(Form2))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 smtClean="0"/>
              <a:t>Form1</a:t>
            </a:r>
            <a:r>
              <a:rPr lang="ko-KR" altLang="en-US" dirty="0" smtClean="0"/>
              <a:t>을 최소화하거나 닫는 경우에는 </a:t>
            </a:r>
            <a:r>
              <a:rPr lang="en-US" altLang="ko-KR" dirty="0" smtClean="0"/>
              <a:t>Form2</a:t>
            </a:r>
            <a:r>
              <a:rPr lang="ko-KR" altLang="en-US" dirty="0" smtClean="0"/>
              <a:t>도 같이 최소화되거나 닫힘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</a:t>
            </a:r>
            <a:r>
              <a:rPr lang="en-US" altLang="ko-KR" cap="none" dirty="0"/>
              <a:t>orm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2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내용 개체 틀 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주요 이벤트</a:t>
            </a:r>
            <a:endParaRPr lang="ko-KR" altLang="en-US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cap="none" dirty="0"/>
              <a:t>orm</a:t>
            </a:r>
            <a:r>
              <a:rPr lang="ko-KR" altLang="en-US" dirty="0"/>
              <a:t>클래스 이벤트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616439"/>
              </p:ext>
            </p:extLst>
          </p:nvPr>
        </p:nvGraphicFramePr>
        <p:xfrm>
          <a:off x="611560" y="1340768"/>
          <a:ext cx="7365153" cy="2520282"/>
        </p:xfrm>
        <a:graphic>
          <a:graphicData uri="http://schemas.openxmlformats.org/drawingml/2006/table">
            <a:tbl>
              <a:tblPr/>
              <a:tblGrid>
                <a:gridCol w="24276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375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just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Activated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폼이 활성화될 때 발생한다.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just" rtl="0"/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FormClosed</a:t>
                      </a:r>
                      <a:endParaRPr kumimoji="0" lang="ko-KR" altLang="en-US" sz="20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폼이 종료 된 후 발행한다.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just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FormClosing</a:t>
                      </a:r>
                      <a:endParaRPr kumimoji="0" lang="ko-KR" altLang="en-US" sz="20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폼의 </a:t>
                      </a:r>
                      <a:r>
                        <a:rPr kumimoji="0" lang="ko-KR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종료과정</a:t>
                      </a: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중에 발생한다.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just" rtl="0"/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Deactivate</a:t>
                      </a:r>
                      <a:endParaRPr kumimoji="0" lang="ko-KR" altLang="en-US" sz="20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폼이 비활성화 될 때 발생한다.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just" rtl="0"/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Load</a:t>
                      </a:r>
                      <a:endParaRPr kumimoji="0" lang="ko-KR" altLang="en-US" sz="20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폼이 로드 될 때 발생한다.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6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Load </a:t>
            </a:r>
            <a:r>
              <a:rPr lang="ko-KR" altLang="en-US" dirty="0" smtClean="0"/>
              <a:t>이벤트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폼이 메모리로 로딩될 때 발생하는 이벤트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주로 폼에서 사용하는 자원을 할당하고 내부 구성요소를 동적으로 초기화하는데 사용</a:t>
            </a:r>
          </a:p>
          <a:p>
            <a:pPr lvl="1">
              <a:lnSpc>
                <a:spcPct val="100000"/>
              </a:lnSpc>
            </a:pPr>
            <a:endParaRPr lang="ko-KR" altLang="en-US" dirty="0" smtClean="0"/>
          </a:p>
          <a:p>
            <a:pPr>
              <a:lnSpc>
                <a:spcPct val="100000"/>
              </a:lnSpc>
            </a:pPr>
            <a:r>
              <a:rPr lang="en-US" altLang="ko-KR" dirty="0" err="1" smtClean="0"/>
              <a:t>FormClosed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폼이 닫히면 발생하는 이벤트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FormClosing </a:t>
            </a:r>
            <a:r>
              <a:rPr lang="ko-KR" altLang="en-US" dirty="0"/>
              <a:t>이벤트의  </a:t>
            </a:r>
            <a:r>
              <a:rPr lang="en-US" altLang="ko-KR" dirty="0" err="1"/>
              <a:t>FormClosingEventArgs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Cancel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</a:t>
            </a:r>
            <a:r>
              <a:rPr lang="ko-KR" altLang="en-US" dirty="0"/>
              <a:t>값이 거짓일 때만 발생</a:t>
            </a:r>
            <a:endParaRPr lang="ko-KR" altLang="en-US" dirty="0" smtClean="0"/>
          </a:p>
          <a:p>
            <a:pPr lvl="2">
              <a:lnSpc>
                <a:spcPct val="100000"/>
              </a:lnSpc>
            </a:pPr>
            <a:endParaRPr lang="ko-KR" altLang="en-US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Load/Closed </a:t>
            </a:r>
            <a:r>
              <a:rPr lang="ko-KR" altLang="en-US" dirty="0" smtClean="0"/>
              <a:t>이벤트 </a:t>
            </a:r>
            <a:r>
              <a:rPr lang="en-US" altLang="ko-KR" dirty="0" smtClean="0"/>
              <a:t>[1/3]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6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Load/Closed </a:t>
            </a:r>
            <a:r>
              <a:rPr lang="ko-KR" altLang="en-US" dirty="0"/>
              <a:t>이벤트 </a:t>
            </a:r>
            <a:r>
              <a:rPr lang="en-US" altLang="ko-KR" dirty="0" smtClean="0"/>
              <a:t>[2/3</a:t>
            </a:r>
            <a:r>
              <a:rPr lang="en-US" altLang="ko-KR" dirty="0"/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96692"/>
              </p:ext>
            </p:extLst>
          </p:nvPr>
        </p:nvGraphicFramePr>
        <p:xfrm>
          <a:off x="607608" y="1052736"/>
          <a:ext cx="6552728" cy="507156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27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55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7.2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LoadClosedApp.cs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36028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820"/>
              </p:ext>
            </p:extLst>
          </p:nvPr>
        </p:nvGraphicFramePr>
        <p:xfrm>
          <a:off x="902670" y="3921509"/>
          <a:ext cx="5843737" cy="731520"/>
        </p:xfrm>
        <a:graphic>
          <a:graphicData uri="http://schemas.openxmlformats.org/drawingml/2006/table">
            <a:tbl>
              <a:tblPr/>
              <a:tblGrid>
                <a:gridCol w="18978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98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16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LoadClosedApp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79619"/>
              </p:ext>
            </p:extLst>
          </p:nvPr>
        </p:nvGraphicFramePr>
        <p:xfrm>
          <a:off x="895640" y="4858068"/>
          <a:ext cx="6264696" cy="1097280"/>
        </p:xfrm>
        <a:graphic>
          <a:graphicData uri="http://schemas.openxmlformats.org/drawingml/2006/table">
            <a:tbl>
              <a:tblPr/>
              <a:tblGrid>
                <a:gridCol w="20345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828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347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Load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Form1_Load()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2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FormClosed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Form1_FormClosed()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52252208" descr="EMB000021342c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67" y="161700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5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Load/Closed </a:t>
            </a:r>
            <a:r>
              <a:rPr lang="ko-KR" altLang="en-US" dirty="0"/>
              <a:t>이벤트 </a:t>
            </a:r>
            <a:r>
              <a:rPr lang="en-US" altLang="ko-KR" dirty="0" smtClean="0"/>
              <a:t>[3/3</a:t>
            </a:r>
            <a:r>
              <a:rPr lang="en-US" altLang="ko-KR" dirty="0"/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9008"/>
              </p:ext>
            </p:extLst>
          </p:nvPr>
        </p:nvGraphicFramePr>
        <p:xfrm>
          <a:off x="368994" y="980496"/>
          <a:ext cx="8496944" cy="3205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969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7.2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LoadClosedApp.cs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//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폼이 </a:t>
                      </a:r>
                      <a:r>
                        <a:rPr lang="ko-KR" altLang="en-US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실행되기전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발생</a:t>
                      </a:r>
                      <a:endParaRPr lang="en-US" altLang="ko-KR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Form1_Load(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"This form is loaded"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en-US" altLang="ko-KR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//</a:t>
                      </a:r>
                      <a:r>
                        <a:rPr lang="ko-KR" altLang="en-US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메인폼이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사라진 후에 발생</a:t>
                      </a:r>
                      <a:endParaRPr lang="en-US" altLang="ko-KR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Form1_FormClosed(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FormClosedEventArgs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"This form is closed, </a:t>
                      </a:r>
                      <a:r>
                        <a:rPr lang="ko-KR" altLang="en-US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이유 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"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e.CloseReason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26618"/>
              </p:ext>
            </p:extLst>
          </p:nvPr>
        </p:nvGraphicFramePr>
        <p:xfrm>
          <a:off x="368994" y="4382948"/>
          <a:ext cx="8496944" cy="2127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969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27880">
                <a:tc>
                  <a:txBody>
                    <a:bodyPr/>
                    <a:lstStyle/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방법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폼을 종료하면 폼의 종료를 알리는 메시지 상자가 나타난다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935029" y="5061209"/>
            <a:ext cx="4381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➠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991547" y="4979264"/>
            <a:ext cx="4381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➠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52253648" descr="EMB000021342c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49" y="4862771"/>
            <a:ext cx="1103313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52251968" descr="EMB000021342c5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395" y="4635534"/>
            <a:ext cx="1842613" cy="18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510" y="4887920"/>
            <a:ext cx="2280655" cy="114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981688"/>
            <a:ext cx="8784976" cy="5616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dirty="0" smtClean="0"/>
              <a:t> 폼이 닫히는 도중에 발생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dirty="0" smtClean="0">
                <a:solidFill>
                  <a:srgbClr val="0000FF"/>
                </a:solidFill>
              </a:rPr>
              <a:t>형식 </a:t>
            </a:r>
            <a:r>
              <a:rPr lang="en-US" altLang="ko-KR" dirty="0" smtClean="0">
                <a:solidFill>
                  <a:srgbClr val="0000FF"/>
                </a:solidFill>
              </a:rPr>
              <a:t>: private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void</a:t>
            </a:r>
            <a:r>
              <a:rPr lang="en-US" altLang="ko-KR" dirty="0">
                <a:solidFill>
                  <a:srgbClr val="000000"/>
                </a:solidFill>
              </a:rPr>
              <a:t> Form1_FormClosing(</a:t>
            </a:r>
            <a:r>
              <a:rPr lang="en-US" altLang="ko-KR" dirty="0">
                <a:solidFill>
                  <a:srgbClr val="0000FF"/>
                </a:solidFill>
              </a:rPr>
              <a:t>object</a:t>
            </a:r>
            <a:r>
              <a:rPr lang="en-US" altLang="ko-KR" dirty="0">
                <a:solidFill>
                  <a:srgbClr val="000000"/>
                </a:solidFill>
              </a:rPr>
              <a:t> sender,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</a:rPr>
              <a:t>FormClosingEventArgs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</a:rPr>
              <a:t>e)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 err="1" smtClean="0"/>
              <a:t>FormClosingEventArgs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 smtClean="0"/>
              <a:t>Cancel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닫기 작업의 취소 여부를 설정</a:t>
            </a:r>
            <a:r>
              <a:rPr lang="en-US" altLang="ko-KR" dirty="0" smtClean="0"/>
              <a:t>. 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 smtClean="0"/>
              <a:t>true </a:t>
            </a:r>
            <a:r>
              <a:rPr lang="ko-KR" altLang="en-US" dirty="0" smtClean="0"/>
              <a:t>이면 닫기 작업 취소</a:t>
            </a:r>
            <a:r>
              <a:rPr lang="en-US" altLang="ko-KR" dirty="0" smtClean="0"/>
              <a:t>, false</a:t>
            </a:r>
            <a:r>
              <a:rPr lang="ko-KR" altLang="en-US" dirty="0" smtClean="0"/>
              <a:t>이면 닫기 작업 실행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dirty="0" smtClean="0"/>
              <a:t>예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dirty="0" smtClean="0"/>
              <a:t>현재 작업 중인 문서를 저장하고 종료할지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저장하지 않고 종료할지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종료 작업을 취소할지 여부를 사용자에게 물어보는 대화상자를 표시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dirty="0" smtClean="0"/>
              <a:t>대화상자에서 종료 작업에 대한 취소를 선택하면 프로그램 종료 작업은 취소</a:t>
            </a:r>
            <a:endParaRPr lang="ko-KR" altLang="en-US" dirty="0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FormClosing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</a:t>
            </a:r>
            <a:r>
              <a:rPr lang="en-US" altLang="ko-KR" dirty="0" smtClean="0"/>
              <a:t>[1/3]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58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cap="none" dirty="0"/>
              <a:t>FormClosing </a:t>
            </a:r>
            <a:r>
              <a:rPr lang="ko-KR" altLang="en-US" cap="none" dirty="0"/>
              <a:t>이벤트 </a:t>
            </a:r>
            <a:r>
              <a:rPr lang="en-US" altLang="ko-KR" cap="none" dirty="0"/>
              <a:t>[2/3]</a:t>
            </a:r>
            <a:endParaRPr lang="ko-KR" altLang="en-US" cap="none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35917"/>
              </p:ext>
            </p:extLst>
          </p:nvPr>
        </p:nvGraphicFramePr>
        <p:xfrm>
          <a:off x="683568" y="908720"/>
          <a:ext cx="7056784" cy="58239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0567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90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7.3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PromptCloseApp.cs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4925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90803"/>
              </p:ext>
            </p:extLst>
          </p:nvPr>
        </p:nvGraphicFramePr>
        <p:xfrm>
          <a:off x="1455266" y="3753878"/>
          <a:ext cx="5637014" cy="1341120"/>
        </p:xfrm>
        <a:graphic>
          <a:graphicData uri="http://schemas.openxmlformats.org/drawingml/2006/table">
            <a:tbl>
              <a:tblPr/>
              <a:tblGrid>
                <a:gridCol w="18307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21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341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PromptCloseApp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2347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Dock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Fill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Close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48635"/>
              </p:ext>
            </p:extLst>
          </p:nvPr>
        </p:nvGraphicFramePr>
        <p:xfrm>
          <a:off x="1470193" y="5167006"/>
          <a:ext cx="5607159" cy="1005840"/>
        </p:xfrm>
        <a:graphic>
          <a:graphicData uri="http://schemas.openxmlformats.org/drawingml/2006/table">
            <a:tbl>
              <a:tblPr/>
              <a:tblGrid>
                <a:gridCol w="18210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38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222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FormClosing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Form1_FormClosing()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51116304" descr="EMB000021342c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98" y="149266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4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FormClosing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</a:t>
            </a:r>
            <a:r>
              <a:rPr lang="en-US" altLang="ko-KR" dirty="0" smtClean="0"/>
              <a:t>[3/3]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77747"/>
              </p:ext>
            </p:extLst>
          </p:nvPr>
        </p:nvGraphicFramePr>
        <p:xfrm>
          <a:off x="213832" y="1052736"/>
          <a:ext cx="8640960" cy="535512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09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12368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Form1_FormClosing(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kern="12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FormClosingEventArgs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"Do you want to close?"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"Prompt"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     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MessageBoxButtons.YesNo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MessageBoxIcon.Question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==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DialogResult.Yes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e.Cancel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  <a:endParaRPr lang="en-US" altLang="ko-KR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e.Cancel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button1_Click(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kern="12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Close();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42753">
                <a:tc>
                  <a:txBody>
                    <a:bodyPr/>
                    <a:lstStyle/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방법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폼의 바탕에 있는 버튼을 누르면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폼의 닫기 여부를 물어보는 대화상자가 나타난다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995936" y="5373216"/>
            <a:ext cx="4381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휴먼엑스포" pitchFamily="18" charset="-127"/>
                <a:ea typeface="휴먼엑스포" pitchFamily="18" charset="-127"/>
              </a:rPr>
              <a:t>➠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51113184" descr="EMB000021342c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506" y="4779776"/>
            <a:ext cx="1548907" cy="15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_x151115504" descr="EMB000021342c8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617" y="4941168"/>
            <a:ext cx="1692275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78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017812"/>
            <a:ext cx="8784976" cy="4067372"/>
          </a:xfrm>
        </p:spPr>
        <p:txBody>
          <a:bodyPr/>
          <a:lstStyle/>
          <a:p>
            <a:r>
              <a:rPr lang="en-US" altLang="ko-KR" dirty="0" smtClean="0"/>
              <a:t> Activated </a:t>
            </a:r>
            <a:r>
              <a:rPr lang="ko-KR" altLang="en-US" dirty="0" smtClean="0"/>
              <a:t>이벤트</a:t>
            </a:r>
          </a:p>
          <a:p>
            <a:pPr lvl="2"/>
            <a:r>
              <a:rPr lang="ko-KR" altLang="en-US" dirty="0" smtClean="0"/>
              <a:t>폼이 활성화된 직후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형식 </a:t>
            </a:r>
            <a:endParaRPr lang="en-US" altLang="ko-KR" dirty="0" smtClean="0"/>
          </a:p>
          <a:p>
            <a:pPr lvl="3"/>
            <a:r>
              <a:rPr lang="en-US" altLang="ko-KR" dirty="0">
                <a:solidFill>
                  <a:srgbClr val="0000FF"/>
                </a:solidFill>
              </a:rPr>
              <a:t>private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void</a:t>
            </a:r>
            <a:r>
              <a:rPr lang="en-US" altLang="ko-KR" dirty="0">
                <a:solidFill>
                  <a:srgbClr val="000000"/>
                </a:solidFill>
              </a:rPr>
              <a:t> Form1_Activated(</a:t>
            </a:r>
            <a:r>
              <a:rPr lang="en-US" altLang="ko-KR" dirty="0">
                <a:solidFill>
                  <a:srgbClr val="0000FF"/>
                </a:solidFill>
              </a:rPr>
              <a:t>object</a:t>
            </a:r>
            <a:r>
              <a:rPr lang="en-US" altLang="ko-KR" dirty="0">
                <a:solidFill>
                  <a:srgbClr val="000000"/>
                </a:solidFill>
              </a:rPr>
              <a:t> sender, </a:t>
            </a:r>
            <a:r>
              <a:rPr lang="en-US" altLang="ko-KR" dirty="0" err="1">
                <a:solidFill>
                  <a:srgbClr val="000000"/>
                </a:solidFill>
              </a:rPr>
              <a:t>EventArgs</a:t>
            </a:r>
            <a:r>
              <a:rPr lang="en-US" altLang="ko-KR" dirty="0">
                <a:solidFill>
                  <a:srgbClr val="000000"/>
                </a:solidFill>
              </a:rPr>
              <a:t> e)</a:t>
            </a:r>
            <a:endParaRPr lang="ko-KR" altLang="en-US" dirty="0" smtClean="0"/>
          </a:p>
          <a:p>
            <a:pPr lvl="2"/>
            <a:endParaRPr lang="ko-KR" altLang="en-US" dirty="0" smtClean="0"/>
          </a:p>
          <a:p>
            <a:r>
              <a:rPr lang="en-US" altLang="ko-KR" dirty="0" smtClean="0"/>
              <a:t> Deactivate </a:t>
            </a:r>
            <a:r>
              <a:rPr lang="ko-KR" altLang="en-US" dirty="0" smtClean="0"/>
              <a:t>이벤트</a:t>
            </a:r>
          </a:p>
          <a:p>
            <a:pPr lvl="2"/>
            <a:r>
              <a:rPr lang="ko-KR" altLang="en-US" dirty="0" smtClean="0"/>
              <a:t>폼이 비활성화될 때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 </a:t>
            </a:r>
            <a:r>
              <a:rPr lang="en-US" altLang="ko-KR" dirty="0">
                <a:solidFill>
                  <a:srgbClr val="0000FF"/>
                </a:solidFill>
              </a:rPr>
              <a:t>private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void</a:t>
            </a:r>
            <a:r>
              <a:rPr lang="en-US" altLang="ko-KR" dirty="0">
                <a:solidFill>
                  <a:srgbClr val="000000"/>
                </a:solidFill>
              </a:rPr>
              <a:t> Form1_Deactivate(</a:t>
            </a:r>
            <a:r>
              <a:rPr lang="en-US" altLang="ko-KR" dirty="0">
                <a:solidFill>
                  <a:srgbClr val="0000FF"/>
                </a:solidFill>
              </a:rPr>
              <a:t>object</a:t>
            </a:r>
            <a:r>
              <a:rPr lang="en-US" altLang="ko-KR" dirty="0">
                <a:solidFill>
                  <a:srgbClr val="000000"/>
                </a:solidFill>
              </a:rPr>
              <a:t> sender, </a:t>
            </a:r>
            <a:r>
              <a:rPr lang="en-US" altLang="ko-KR" dirty="0" err="1">
                <a:solidFill>
                  <a:srgbClr val="000000"/>
                </a:solidFill>
              </a:rPr>
              <a:t>EventArgs</a:t>
            </a:r>
            <a:r>
              <a:rPr lang="en-US" altLang="ko-KR" dirty="0">
                <a:solidFill>
                  <a:srgbClr val="000000"/>
                </a:solidFill>
              </a:rPr>
              <a:t> e)</a:t>
            </a:r>
            <a:endParaRPr lang="ko-KR" altLang="en-US" dirty="0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/>
              <a:t>Activated/Deactivate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6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폼 클래스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윈도우 폼을 나타내는 클래스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 속함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컴포넌트 클래스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컨트롤 클래스의 베이스 클래스이며 화면에 직접적으로 나타나지 않으나 개념적인 부분을 나타내는 클래스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컨트롤 클래스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폼에 직접 표시되는 컨트롤을 위한 클래스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윈폼 애플리케이션의 핵심 클래스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dirty="0" smtClean="0"/>
              <a:t>컨트롤 클래스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ko-KR" dirty="0" smtClean="0"/>
              <a:t>Control </a:t>
            </a:r>
            <a:r>
              <a:rPr lang="ko-KR" altLang="en-US" dirty="0" smtClean="0"/>
              <a:t>클래스를 의미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dirty="0" smtClean="0"/>
              <a:t>윈 폼 애플리케이션에서 화면에 표시되어 사용자와 상호작용을 수행하는 컨트롤들을 위한 베이스 클래스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dirty="0" smtClean="0"/>
              <a:t>폼과 폼에 배치되는 여러 컨트롤에서 공통적으로 필요한 멤버들이 정의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dirty="0" smtClean="0"/>
              <a:t>컴포넌트와 컨트롤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dirty="0" smtClean="0"/>
              <a:t>컴포넌트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화면에 자신을 그리지 않는 컴포넌트</a:t>
            </a:r>
          </a:p>
          <a:p>
            <a:pPr lvl="2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dirty="0" smtClean="0"/>
              <a:t>이미지 리스트나 타이머 등이 있음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dirty="0" smtClean="0"/>
              <a:t>폼에 표시되지 않는 컴포넌트는 </a:t>
            </a:r>
            <a:r>
              <a:rPr lang="en-US" altLang="ko-KR" dirty="0" smtClean="0"/>
              <a:t>Component </a:t>
            </a:r>
            <a:r>
              <a:rPr lang="ko-KR" altLang="en-US" dirty="0" smtClean="0"/>
              <a:t>클래스에서 파생된 클래스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dirty="0" smtClean="0"/>
              <a:t>컨트롤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화면에 자신을 그릴 수 있는 컴포넌트</a:t>
            </a:r>
          </a:p>
          <a:p>
            <a:pPr lvl="2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dirty="0" smtClean="0"/>
              <a:t>버튼과 레이블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체크박스 등이 있음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dirty="0" smtClean="0"/>
              <a:t>폼에 표시되는 컴포넌트인 컨트롤은 </a:t>
            </a:r>
            <a:r>
              <a:rPr lang="en-US" altLang="ko-KR" dirty="0" smtClean="0"/>
              <a:t>Control </a:t>
            </a:r>
            <a:r>
              <a:rPr lang="ko-KR" altLang="en-US" dirty="0" smtClean="0"/>
              <a:t>클래스에서 파생된 클래스로 정의</a:t>
            </a:r>
            <a:endParaRPr lang="ko-KR" alt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컨트롤 클래스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1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 </a:t>
            </a:r>
            <a:endParaRPr lang="ko-KR" altLang="en-US" dirty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컨트롤 클래스의 계층도</a:t>
            </a:r>
            <a:endParaRPr lang="ko-KR" altLang="en-US"/>
          </a:p>
        </p:txBody>
      </p:sp>
      <p:pic>
        <p:nvPicPr>
          <p:cNvPr id="130055" name="Picture 7" descr="UNI0000075c3c6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3" y="1628800"/>
            <a:ext cx="6478385" cy="2736304"/>
          </a:xfrm>
          <a:prstGeom prst="rect">
            <a:avLst/>
          </a:prstGeom>
          <a:noFill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0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 클래스의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[1/2]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74905"/>
              </p:ext>
            </p:extLst>
          </p:nvPr>
        </p:nvGraphicFramePr>
        <p:xfrm>
          <a:off x="251520" y="975651"/>
          <a:ext cx="8640960" cy="5599938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18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807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3845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자료형</a:t>
                      </a:r>
                      <a:endParaRPr kumimoji="0" lang="ko-KR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속성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2651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Name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191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0540" algn="l"/>
                          <a:tab pos="1013460" algn="l"/>
                          <a:tab pos="1524000" algn="l"/>
                          <a:tab pos="2034540" algn="l"/>
                          <a:tab pos="2537460" algn="l"/>
                          <a:tab pos="3048000" algn="l"/>
                          <a:tab pos="3558540" algn="l"/>
                          <a:tab pos="4061460" algn="l"/>
                          <a:tab pos="4572000" algn="l"/>
                          <a:tab pos="5082540" algn="l"/>
                          <a:tab pos="558546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컨트롤의 이름으로 소스파일에서 참조할 때 사용.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0154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191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0540" algn="l"/>
                          <a:tab pos="1013460" algn="l"/>
                          <a:tab pos="1524000" algn="l"/>
                          <a:tab pos="2034540" algn="l"/>
                          <a:tab pos="2537460" algn="l"/>
                          <a:tab pos="3048000" algn="l"/>
                          <a:tab pos="3558540" algn="l"/>
                          <a:tab pos="4061460" algn="l"/>
                          <a:tab pos="4572000" algn="l"/>
                          <a:tab pos="5082540" algn="l"/>
                          <a:tab pos="558546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컨트롤에 표시되는 문자열을 설정하거나 참조.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0154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Font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Font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컨트롤에 표시되는 문자열의 글꼴을 설정.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0154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ForeColor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Color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컨트롤에 표시되는 문자열의 글자색을 설정.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0154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BackColor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Color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컨트롤의 배경색을 설정.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0154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BackGroundImage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Image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컨트롤의 배경 이미지를 설정.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0154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Visible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bool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컨트롤의 화면 표시 여부를 설정하거나 참조.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0154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Enabled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bool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컨트롤의 활성화 여부를 설정하거나 참조.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0154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Size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Size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컨트롤의 크기를 설정하거나 참조.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0154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ClientSize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Size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컨트롤에서 클라이언트 영역의 크기.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0154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ClientRectangle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Rectangle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컨트롤에서 클라이언트 영역의 위치와 크기.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562651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Dock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DockStyle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상위 컨트롤 내에서 컨트롤의 크기와 위치를 설정.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1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94" name="Rectangle 7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 클래스의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[2/2]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52275"/>
              </p:ext>
            </p:extLst>
          </p:nvPr>
        </p:nvGraphicFramePr>
        <p:xfrm>
          <a:off x="107504" y="1052736"/>
          <a:ext cx="8856985" cy="4528566"/>
        </p:xfrm>
        <a:graphic>
          <a:graphicData uri="http://schemas.openxmlformats.org/drawingml/2006/table">
            <a:tbl>
              <a:tblPr/>
              <a:tblGrid>
                <a:gridCol w="1637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85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44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365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자료형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Width/Height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int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컨트롤의 폭과 높이를 설정하거나 참조.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Location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Point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컨트롤의 위치를 설정하거나 참조.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Left/Top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int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컨트롤의 왼쪽과 위쪽 좌표를 설정하거나 참조.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Right/Bottom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int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컨트롤의 오른쪽/아래쪽 좌표.(읽기 전용 프로퍼티)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TabIndex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int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탭 키에 의한 포커스 이동 순서를 설정.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TabStop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bool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탭 키에 의한 포커스 설정 가능 여부를 설정.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Parent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Control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현재 컨트롤이 포함된 상위 컨트롤.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Tag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object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컨트롤에 연관된 객체를 설정하거나 참조.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Cursor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Cursor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컨트롤에서 사용하는 커서를 설정하거나 참조.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ContextMenu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ContextMenu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get/set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컨트롤에 해당하는 상황 메뉴를 설정.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677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Name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컨트롤의 이름을 나타내는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형식</a:t>
            </a:r>
          </a:p>
          <a:p>
            <a:pPr lvl="2"/>
            <a:r>
              <a:rPr lang="en-US" altLang="ko-KR" dirty="0" smtClean="0"/>
              <a:t>public string Name { get; set; } </a:t>
            </a:r>
          </a:p>
          <a:p>
            <a:r>
              <a:rPr lang="en-US" altLang="ko-KR" dirty="0" smtClean="0"/>
              <a:t>Text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컨트롤에 </a:t>
            </a:r>
            <a:r>
              <a:rPr lang="ko-KR" altLang="en-US" dirty="0"/>
              <a:t>표시되는 문자열을 설정하고자 할 때 사용하는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 smtClean="0"/>
              <a:t>형식</a:t>
            </a:r>
            <a:endParaRPr lang="ko-KR" altLang="en-US" dirty="0"/>
          </a:p>
          <a:p>
            <a:pPr lvl="2"/>
            <a:r>
              <a:rPr lang="en-US" altLang="ko-KR" dirty="0"/>
              <a:t>public string Text { get; set; } </a:t>
            </a:r>
          </a:p>
          <a:p>
            <a:pPr lvl="1"/>
            <a:r>
              <a:rPr lang="ko-KR" altLang="en-US" dirty="0" smtClean="0"/>
              <a:t>설명</a:t>
            </a:r>
            <a:endParaRPr lang="ko-KR" altLang="en-US" dirty="0"/>
          </a:p>
          <a:p>
            <a:pPr lvl="2"/>
            <a:r>
              <a:rPr lang="en-US" altLang="ko-KR" dirty="0"/>
              <a:t>Form </a:t>
            </a:r>
            <a:r>
              <a:rPr lang="ko-KR" altLang="en-US" dirty="0"/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윈도우 폼의 제목 표시줄에 나타남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Button </a:t>
            </a:r>
            <a:r>
              <a:rPr lang="ko-KR" altLang="en-US" dirty="0"/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버튼 위에 값이 표시</a:t>
            </a:r>
          </a:p>
          <a:p>
            <a:pPr lvl="2"/>
            <a:r>
              <a:rPr lang="ko-KR" altLang="en-US" dirty="0"/>
              <a:t>클래스에 따라 다양한 방식으로 문자열이 표시됨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 클래스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3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Enabled/Visible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Enabled </a:t>
            </a:r>
            <a:r>
              <a:rPr lang="ko-KR" altLang="en-US" dirty="0" err="1" smtClean="0"/>
              <a:t>프로퍼티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컨트롤의 활성화 여부를 나타내는 </a:t>
            </a:r>
            <a:r>
              <a:rPr lang="ko-KR" altLang="en-US" dirty="0" err="1" smtClean="0"/>
              <a:t>프로퍼티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컨트롤이 비활성화되면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컨트롤은 회색으로 변하며 키보드와 마우스의 입력에 반응하지 않음</a:t>
            </a:r>
            <a:r>
              <a:rPr lang="en-US" altLang="ko-KR" dirty="0" smtClean="0"/>
              <a:t>. 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Visible </a:t>
            </a:r>
            <a:r>
              <a:rPr lang="ko-KR" altLang="en-US" dirty="0" err="1" smtClean="0"/>
              <a:t>프로퍼티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컨트롤을 화면에 표시할지를 결정하는 </a:t>
            </a:r>
            <a:r>
              <a:rPr lang="ko-KR" altLang="en-US" dirty="0" err="1" smtClean="0"/>
              <a:t>프로퍼티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거짓으로 설정되면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컨트롤은 화면상에서 사라짐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형식</a:t>
            </a:r>
          </a:p>
          <a:p>
            <a:pPr lvl="2"/>
            <a:r>
              <a:rPr lang="en-US" altLang="ko-KR" dirty="0" smtClean="0"/>
              <a:t>public bool Enabled { get; set; }</a:t>
            </a:r>
          </a:p>
          <a:p>
            <a:pPr lvl="2"/>
            <a:r>
              <a:rPr lang="en-US" altLang="ko-KR" dirty="0" smtClean="0"/>
              <a:t>public bool Visible { get; set; }</a:t>
            </a:r>
            <a:endParaRPr lang="en-US" altLang="ko-KR" dirty="0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 클래스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6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Parent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컨트롤이 다른 컨트롤에 포함되는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자신을 포함하고 있는 컨트롤을 나타내는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형식</a:t>
            </a:r>
          </a:p>
          <a:p>
            <a:pPr lvl="2"/>
            <a:r>
              <a:rPr lang="en-US" altLang="ko-KR" dirty="0" smtClean="0"/>
              <a:t>public Control Parent {get; set;} 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 Font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컨트롤에서 </a:t>
            </a:r>
            <a:r>
              <a:rPr lang="ko-KR" altLang="en-US" dirty="0"/>
              <a:t>사용하는 글꼴을 설정하는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 smtClean="0"/>
              <a:t>형식</a:t>
            </a:r>
            <a:endParaRPr lang="ko-KR" altLang="en-US" dirty="0"/>
          </a:p>
          <a:p>
            <a:pPr lvl="2"/>
            <a:r>
              <a:rPr lang="en-US" altLang="ko-KR" dirty="0"/>
              <a:t>public Font </a:t>
            </a:r>
            <a:r>
              <a:rPr lang="en-US" altLang="ko-KR" dirty="0" err="1"/>
              <a:t>Font</a:t>
            </a:r>
            <a:r>
              <a:rPr lang="en-US" altLang="ko-KR" dirty="0"/>
              <a:t> { get; set; } </a:t>
            </a:r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 클래스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2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Left/Right/Top/Bottom/Width/Height/Location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컨트롤의 크기와 위치를 나타내기 위해서 사용되는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형식</a:t>
            </a:r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Left { get; set; } </a:t>
            </a:r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Right { get; } </a:t>
            </a:r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Top { get; set; } </a:t>
            </a:r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Bottom { get; } </a:t>
            </a:r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 { get; set; } </a:t>
            </a:r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 { get; set; } </a:t>
            </a:r>
          </a:p>
          <a:p>
            <a:pPr lvl="2"/>
            <a:r>
              <a:rPr lang="en-US" altLang="ko-KR" dirty="0" smtClean="0"/>
              <a:t>public Point Location { get; set; } </a:t>
            </a:r>
          </a:p>
          <a:p>
            <a:pPr lvl="1"/>
            <a:r>
              <a:rPr lang="ko-KR" altLang="en-US" dirty="0" smtClean="0"/>
              <a:t>설명</a:t>
            </a:r>
          </a:p>
          <a:p>
            <a:pPr lvl="2"/>
            <a:r>
              <a:rPr lang="ko-KR" altLang="en-US" dirty="0" smtClean="0"/>
              <a:t>컨트롤이 다른 컨트롤에 포함되는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컨트롤을 포함하고 있는 상위 컨트롤 내에서의 상대적인 위치 값 </a:t>
            </a:r>
          </a:p>
          <a:p>
            <a:pPr lvl="1"/>
            <a:endParaRPr lang="en-US" altLang="ko-KR" dirty="0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컨트롤 클래스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6722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897626"/>
            <a:ext cx="9036496" cy="589103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ko-KR" sz="2000" dirty="0" smtClean="0"/>
              <a:t>Size/</a:t>
            </a:r>
            <a:r>
              <a:rPr lang="en-US" altLang="ko-KR" sz="2000" dirty="0" err="1" smtClean="0"/>
              <a:t>ClientSize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ClientRectangle</a:t>
            </a:r>
            <a:r>
              <a:rPr lang="en-US" altLang="ko-KR" sz="2000" dirty="0" smtClean="0"/>
              <a:t> </a:t>
            </a:r>
            <a:r>
              <a:rPr lang="ko-KR" altLang="en-US" sz="2000" dirty="0" err="1"/>
              <a:t>프로퍼티</a:t>
            </a:r>
            <a:r>
              <a:rPr lang="ko-KR" altLang="en-US" sz="2000" dirty="0"/>
              <a:t> </a:t>
            </a:r>
            <a:endParaRPr lang="ko-KR" altLang="en-US" sz="2000" dirty="0" smtClean="0"/>
          </a:p>
          <a:p>
            <a:pPr lvl="1">
              <a:lnSpc>
                <a:spcPct val="100000"/>
              </a:lnSpc>
              <a:spcAft>
                <a:spcPts val="200"/>
              </a:spcAft>
            </a:pPr>
            <a:r>
              <a:rPr lang="en-US" altLang="ko-KR" sz="2000" dirty="0" smtClean="0"/>
              <a:t>Size </a:t>
            </a:r>
            <a:r>
              <a:rPr lang="ko-KR" altLang="en-US" sz="2000" dirty="0" err="1" smtClean="0"/>
              <a:t>프로퍼티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컨트롤의 크기를 나타내는 </a:t>
            </a:r>
            <a:r>
              <a:rPr lang="ko-KR" altLang="en-US" sz="2000" dirty="0" err="1" smtClean="0"/>
              <a:t>프로퍼티</a:t>
            </a:r>
            <a:endParaRPr lang="ko-KR" altLang="en-US" sz="2000" dirty="0" smtClean="0"/>
          </a:p>
          <a:p>
            <a:pPr lvl="1">
              <a:lnSpc>
                <a:spcPct val="100000"/>
              </a:lnSpc>
              <a:spcAft>
                <a:spcPts val="200"/>
              </a:spcAft>
            </a:pPr>
            <a:r>
              <a:rPr lang="en-US" altLang="ko-KR" sz="2000" dirty="0" err="1" smtClean="0"/>
              <a:t>ClientSize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프로퍼티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클라이언트 영역의 크기를 나타내는 </a:t>
            </a:r>
            <a:r>
              <a:rPr lang="ko-KR" altLang="en-US" sz="2000" dirty="0" err="1" smtClean="0"/>
              <a:t>프로퍼티</a:t>
            </a:r>
            <a:r>
              <a:rPr lang="ko-KR" altLang="en-US" sz="2000" dirty="0" smtClean="0"/>
              <a:t> </a:t>
            </a:r>
          </a:p>
          <a:p>
            <a:pPr lvl="1">
              <a:lnSpc>
                <a:spcPct val="100000"/>
              </a:lnSpc>
              <a:spcAft>
                <a:spcPts val="200"/>
              </a:spcAft>
            </a:pPr>
            <a:r>
              <a:rPr lang="en-US" altLang="ko-KR" sz="2000" dirty="0" err="1" smtClean="0"/>
              <a:t>ClientRectangle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프로퍼티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클라이언트 영역의 위치와 크기를 나타내는 </a:t>
            </a:r>
            <a:r>
              <a:rPr lang="ko-KR" altLang="en-US" sz="2000" dirty="0" err="1" smtClean="0"/>
              <a:t>프로퍼티</a:t>
            </a:r>
            <a:endParaRPr lang="ko-KR" altLang="en-US" sz="2000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ko-KR" altLang="en-US" sz="2000" dirty="0" smtClean="0"/>
              <a:t>형식</a:t>
            </a:r>
          </a:p>
          <a:p>
            <a:pPr lvl="1">
              <a:lnSpc>
                <a:spcPct val="100000"/>
              </a:lnSpc>
              <a:spcAft>
                <a:spcPts val="200"/>
              </a:spcAft>
            </a:pPr>
            <a:r>
              <a:rPr lang="en-US" altLang="ko-KR" sz="2000" dirty="0" smtClean="0"/>
              <a:t>public Size </a:t>
            </a:r>
            <a:r>
              <a:rPr lang="en-US" altLang="ko-KR" sz="2000" dirty="0" err="1" smtClean="0"/>
              <a:t>Size</a:t>
            </a:r>
            <a:r>
              <a:rPr lang="en-US" altLang="ko-KR" sz="2000" dirty="0" smtClean="0"/>
              <a:t> {get; set;}</a:t>
            </a:r>
          </a:p>
          <a:p>
            <a:pPr lvl="1">
              <a:lnSpc>
                <a:spcPct val="100000"/>
              </a:lnSpc>
              <a:spcAft>
                <a:spcPts val="200"/>
              </a:spcAft>
            </a:pPr>
            <a:r>
              <a:rPr lang="en-US" altLang="ko-KR" sz="2000" dirty="0" smtClean="0"/>
              <a:t>public Size </a:t>
            </a:r>
            <a:r>
              <a:rPr lang="en-US" altLang="ko-KR" sz="2000" dirty="0" err="1" smtClean="0"/>
              <a:t>ClientSize</a:t>
            </a:r>
            <a:r>
              <a:rPr lang="en-US" altLang="ko-KR" sz="2000" dirty="0" smtClean="0"/>
              <a:t> {get; set;}</a:t>
            </a:r>
          </a:p>
          <a:p>
            <a:pPr lvl="1">
              <a:lnSpc>
                <a:spcPct val="100000"/>
              </a:lnSpc>
              <a:spcAft>
                <a:spcPts val="200"/>
              </a:spcAft>
            </a:pPr>
            <a:r>
              <a:rPr lang="en-US" altLang="ko-KR" sz="2000" dirty="0" smtClean="0"/>
              <a:t>public Rectangle </a:t>
            </a:r>
            <a:r>
              <a:rPr lang="en-US" altLang="ko-KR" sz="2000" dirty="0" err="1" smtClean="0"/>
              <a:t>ClientRectangle</a:t>
            </a:r>
            <a:r>
              <a:rPr lang="en-US" altLang="ko-KR" sz="2000" dirty="0" smtClean="0"/>
              <a:t> {get;} 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ko-KR" altLang="en-US" sz="2000" dirty="0" smtClean="0"/>
              <a:t>설명</a:t>
            </a:r>
          </a:p>
          <a:p>
            <a:pPr lvl="1">
              <a:lnSpc>
                <a:spcPct val="100000"/>
              </a:lnSpc>
              <a:spcAft>
                <a:spcPts val="200"/>
              </a:spcAft>
            </a:pPr>
            <a:r>
              <a:rPr lang="ko-KR" altLang="en-US" sz="2000" dirty="0" smtClean="0"/>
              <a:t>클라이언트 영역</a:t>
            </a:r>
          </a:p>
          <a:p>
            <a:pPr lvl="2">
              <a:lnSpc>
                <a:spcPct val="100000"/>
              </a:lnSpc>
              <a:spcAft>
                <a:spcPts val="200"/>
              </a:spcAft>
            </a:pPr>
            <a:r>
              <a:rPr lang="ko-KR" altLang="en-US" sz="2000" dirty="0" smtClean="0"/>
              <a:t>컨트롤 자신을 꾸미는데 필요한 영역을 제외한 나머지 영역을 의미</a:t>
            </a:r>
          </a:p>
          <a:p>
            <a:pPr lvl="2">
              <a:lnSpc>
                <a:spcPct val="100000"/>
              </a:lnSpc>
              <a:spcAft>
                <a:spcPts val="200"/>
              </a:spcAft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폼 클래스</a:t>
            </a:r>
          </a:p>
          <a:p>
            <a:pPr lvl="3">
              <a:lnSpc>
                <a:spcPct val="100000"/>
              </a:lnSpc>
              <a:spcAft>
                <a:spcPts val="200"/>
              </a:spcAft>
            </a:pPr>
            <a:r>
              <a:rPr lang="en-US" altLang="ko-KR" sz="2000" dirty="0" smtClean="0"/>
              <a:t>Size </a:t>
            </a:r>
            <a:r>
              <a:rPr lang="ko-KR" altLang="en-US" sz="2000" dirty="0" err="1" smtClean="0"/>
              <a:t>프로퍼티는</a:t>
            </a:r>
            <a:r>
              <a:rPr lang="ko-KR" altLang="en-US" sz="2000" dirty="0" smtClean="0"/>
              <a:t> 윈도우 폼의 전체 크기</a:t>
            </a:r>
            <a:r>
              <a:rPr lang="en-US" altLang="ko-KR" sz="2000" dirty="0" smtClean="0"/>
              <a:t>.</a:t>
            </a:r>
          </a:p>
          <a:p>
            <a:pPr lvl="3">
              <a:lnSpc>
                <a:spcPct val="100000"/>
              </a:lnSpc>
              <a:spcAft>
                <a:spcPts val="200"/>
              </a:spcAft>
            </a:pPr>
            <a:r>
              <a:rPr lang="en-US" altLang="ko-KR" sz="2000" dirty="0" err="1" smtClean="0"/>
              <a:t>ClientSize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프로퍼티는</a:t>
            </a:r>
            <a:r>
              <a:rPr lang="ko-KR" altLang="en-US" sz="2000" dirty="0" smtClean="0"/>
              <a:t> 제목 표시줄을 제외한 순수한 클라이언트 영역의 크기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컨트롤 클래스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0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Dock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컨트롤을 포함하고 있는 상위 컨트롤 내에서 상대적인 위치와 크기로 설정하기 위해서 사용되는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</a:p>
          <a:p>
            <a:r>
              <a:rPr lang="ko-KR" altLang="en-US" dirty="0" smtClean="0"/>
              <a:t> 형식</a:t>
            </a:r>
          </a:p>
          <a:p>
            <a:pPr lvl="1"/>
            <a:r>
              <a:rPr lang="en-US" altLang="ko-KR" dirty="0" smtClean="0"/>
              <a:t>public </a:t>
            </a:r>
            <a:r>
              <a:rPr lang="en-US" altLang="ko-KR" dirty="0" err="1" smtClean="0"/>
              <a:t>DockStyle</a:t>
            </a:r>
            <a:r>
              <a:rPr lang="en-US" altLang="ko-KR" dirty="0" smtClean="0"/>
              <a:t> Dock { get; set; } 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DockStyle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열거형</a:t>
            </a:r>
            <a:r>
              <a:rPr lang="ko-KR" altLang="en-US" dirty="0" smtClean="0"/>
              <a:t> </a:t>
            </a:r>
          </a:p>
          <a:p>
            <a:pPr lvl="1"/>
            <a:endParaRPr lang="en-US" altLang="ko-KR" dirty="0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 클래스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50270"/>
              </p:ext>
            </p:extLst>
          </p:nvPr>
        </p:nvGraphicFramePr>
        <p:xfrm>
          <a:off x="800520" y="3645026"/>
          <a:ext cx="7659911" cy="2774268"/>
        </p:xfrm>
        <a:graphic>
          <a:graphicData uri="http://schemas.openxmlformats.org/drawingml/2006/table">
            <a:tbl>
              <a:tblPr/>
              <a:tblGrid>
                <a:gridCol w="18337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261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324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기호상수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324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None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컨트롤의 위치와 크기를 정하지 않음.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324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Top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컨트롤의 위치를 상위 컨트롤내의 위쪽에 배치.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324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Bottom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컨트롤의 위치를 상위 컨트롤내의 아래쪽에 배치.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324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Left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컨트롤의 위치를 상위 컨트롤내의 왼쪽에 배치.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324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Right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컨트롤의 위치를 상위 컨트롤내의 오른쪽에 배치.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324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Fill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컨트롤의 위치를 상위 컨트롤내의 나머지 공간에 배치.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5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 프로젝트 시작하기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맑은 고딕"/>
                <a:ea typeface="맑은 고딕"/>
              </a:rPr>
              <a:t>【</a:t>
            </a:r>
            <a:r>
              <a:rPr lang="en-US" altLang="ko-KR" dirty="0" smtClean="0"/>
              <a:t>File</a:t>
            </a:r>
            <a:r>
              <a:rPr lang="en-US" altLang="ko-KR" dirty="0" smtClean="0">
                <a:latin typeface="맑은 고딕"/>
                <a:ea typeface="맑은 고딕"/>
              </a:rPr>
              <a:t>】</a:t>
            </a:r>
            <a:r>
              <a:rPr lang="en-US" altLang="ko-KR" dirty="0" smtClean="0"/>
              <a:t>-&gt; </a:t>
            </a:r>
            <a:r>
              <a:rPr lang="en-US" altLang="ko-KR" dirty="0" smtClean="0">
                <a:latin typeface="맑은 고딕"/>
              </a:rPr>
              <a:t>【</a:t>
            </a:r>
            <a:r>
              <a:rPr lang="en-US" altLang="ko-KR" dirty="0" smtClean="0"/>
              <a:t>New</a:t>
            </a:r>
            <a:r>
              <a:rPr lang="en-US" altLang="ko-KR" dirty="0" smtClean="0">
                <a:latin typeface="맑은 고딕"/>
              </a:rPr>
              <a:t>】</a:t>
            </a:r>
            <a:r>
              <a:rPr lang="en-US" altLang="ko-KR" dirty="0" smtClean="0"/>
              <a:t> -&gt; </a:t>
            </a:r>
            <a:r>
              <a:rPr lang="en-US" altLang="ko-KR" dirty="0" smtClean="0">
                <a:latin typeface="맑은 고딕"/>
              </a:rPr>
              <a:t>【</a:t>
            </a:r>
            <a:r>
              <a:rPr lang="en-US" altLang="ko-KR" dirty="0" smtClean="0"/>
              <a:t>Project</a:t>
            </a:r>
            <a:r>
              <a:rPr lang="en-US" altLang="ko-KR" dirty="0" smtClean="0">
                <a:latin typeface="맑은 고딕"/>
              </a:rPr>
              <a:t>】</a:t>
            </a:r>
          </a:p>
          <a:p>
            <a:pPr lvl="1"/>
            <a:r>
              <a:rPr lang="en-US" altLang="ko-KR" dirty="0" smtClean="0">
                <a:latin typeface="맑은 고딕"/>
              </a:rPr>
              <a:t>New Project </a:t>
            </a:r>
            <a:r>
              <a:rPr lang="ko-KR" altLang="en-US" dirty="0" smtClean="0">
                <a:latin typeface="맑은 고딕"/>
              </a:rPr>
              <a:t>창에서 </a:t>
            </a:r>
            <a:r>
              <a:rPr lang="en-US" altLang="ko-KR" dirty="0" smtClean="0">
                <a:latin typeface="맑은 고딕"/>
              </a:rPr>
              <a:t>Project </a:t>
            </a:r>
            <a:r>
              <a:rPr lang="ko-KR" altLang="en-US" dirty="0" smtClean="0">
                <a:latin typeface="맑은 고딕"/>
              </a:rPr>
              <a:t>타입과 </a:t>
            </a:r>
            <a:r>
              <a:rPr lang="en-US" altLang="ko-KR" dirty="0" smtClean="0">
                <a:latin typeface="맑은 고딕"/>
              </a:rPr>
              <a:t>Templates  </a:t>
            </a:r>
            <a:r>
              <a:rPr lang="ko-KR" altLang="en-US" dirty="0" smtClean="0">
                <a:latin typeface="맑은 고딕"/>
              </a:rPr>
              <a:t>선택</a:t>
            </a:r>
            <a:endParaRPr lang="ko-KR" alt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통합 개발 환경 사용하기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31640" y="2216018"/>
            <a:ext cx="6281712" cy="4359148"/>
            <a:chOff x="1331640" y="2216018"/>
            <a:chExt cx="6281712" cy="435914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640" y="2216018"/>
              <a:ext cx="6281712" cy="4359148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547664" y="3068960"/>
              <a:ext cx="864096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987824" y="2924944"/>
              <a:ext cx="295232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5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cap="none" dirty="0" smtClean="0"/>
              <a:t>Size/</a:t>
            </a:r>
            <a:r>
              <a:rPr lang="en-US" altLang="ko-KR" cap="none" dirty="0" err="1" smtClean="0"/>
              <a:t>ClientSize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사용 예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464041"/>
              </p:ext>
            </p:extLst>
          </p:nvPr>
        </p:nvGraphicFramePr>
        <p:xfrm>
          <a:off x="683568" y="1002736"/>
          <a:ext cx="7056784" cy="55946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0567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21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7.4 – </a:t>
                      </a:r>
                      <a:r>
                        <a:rPr lang="en-US" altLang="ko-KR" sz="14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SizeVsClientSize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App.cs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2499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716418"/>
              </p:ext>
            </p:extLst>
          </p:nvPr>
        </p:nvGraphicFramePr>
        <p:xfrm>
          <a:off x="1277104" y="4190429"/>
          <a:ext cx="5527144" cy="1136751"/>
        </p:xfrm>
        <a:graphic>
          <a:graphicData uri="http://schemas.openxmlformats.org/drawingml/2006/table">
            <a:tbl>
              <a:tblPr/>
              <a:tblGrid>
                <a:gridCol w="17950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15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90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990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990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SizeVsClientSizeApp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6191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Dock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Fill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93093"/>
              </p:ext>
            </p:extLst>
          </p:nvPr>
        </p:nvGraphicFramePr>
        <p:xfrm>
          <a:off x="1277104" y="5413447"/>
          <a:ext cx="5607159" cy="1005840"/>
        </p:xfrm>
        <a:graphic>
          <a:graphicData uri="http://schemas.openxmlformats.org/drawingml/2006/table">
            <a:tbl>
              <a:tblPr/>
              <a:tblGrid>
                <a:gridCol w="18210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38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222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Load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Form1_Load()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3" name="_x151116304" descr="EMB000021342c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559" y="15250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1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cap="none" dirty="0"/>
              <a:t>Size/</a:t>
            </a:r>
            <a:r>
              <a:rPr lang="en-US" altLang="ko-KR" cap="none" dirty="0" err="1"/>
              <a:t>ClientSize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사용 예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05378"/>
              </p:ext>
            </p:extLst>
          </p:nvPr>
        </p:nvGraphicFramePr>
        <p:xfrm>
          <a:off x="215516" y="1025352"/>
          <a:ext cx="8676964" cy="51151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76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79912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SetButtonText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Text 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FormBorderStyle.ToString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button1.Text 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Form.FormBorderStyle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FormBorderStyle.ToString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+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"\n"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Form.Size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Size.ToString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+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"\n"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Form.ClientSize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ClientSize.ToString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Form1_Load(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SetButtonText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button1_Click(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FormBorderStyle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FormBorderStyle.SizableToolWindow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FormBorderStyle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FormBorderStyle.None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FormBorderStyle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SetButtonText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658">
                <a:tc>
                  <a:txBody>
                    <a:bodyPr/>
                    <a:lstStyle/>
                    <a:p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방법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폼의 바탕에 있는 버튼을 누르면</a:t>
                      </a:r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FormBorderStyle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 순서대로 변함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67544" y="1118931"/>
            <a:ext cx="7495529" cy="4928034"/>
            <a:chOff x="395536" y="1066700"/>
            <a:chExt cx="7495529" cy="492803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076256"/>
              <a:ext cx="2448272" cy="134573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8367" y="1081819"/>
              <a:ext cx="2265721" cy="14757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9286" y="1066700"/>
              <a:ext cx="2266045" cy="149081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5536" y="2719801"/>
              <a:ext cx="2448272" cy="159459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95454" y="2746159"/>
              <a:ext cx="2268634" cy="147759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30649" y="2749247"/>
              <a:ext cx="2260416" cy="147451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5536" y="4467262"/>
              <a:ext cx="2341607" cy="1527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1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Cursor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마우스의 커서 모양을 설정하는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형식</a:t>
            </a:r>
          </a:p>
          <a:p>
            <a:pPr lvl="2"/>
            <a:r>
              <a:rPr lang="en-US" altLang="ko-KR" dirty="0" smtClean="0"/>
              <a:t>public Cursor </a:t>
            </a:r>
            <a:r>
              <a:rPr lang="en-US" altLang="ko-KR" dirty="0" err="1" smtClean="0"/>
              <a:t>Cursor</a:t>
            </a:r>
            <a:r>
              <a:rPr lang="en-US" altLang="ko-KR" dirty="0" smtClean="0"/>
              <a:t> {get; set;} </a:t>
            </a:r>
          </a:p>
          <a:p>
            <a:pPr lvl="1"/>
            <a:r>
              <a:rPr lang="ko-KR" altLang="en-US" dirty="0" smtClean="0"/>
              <a:t>설명</a:t>
            </a:r>
          </a:p>
          <a:p>
            <a:pPr lvl="2"/>
            <a:r>
              <a:rPr lang="en-US" altLang="ko-KR" dirty="0" smtClean="0"/>
              <a:t>Cursor </a:t>
            </a:r>
            <a:r>
              <a:rPr lang="ko-KR" altLang="en-US" dirty="0" smtClean="0"/>
              <a:t>클래스는 커서를 표현하기 위해서 사용</a:t>
            </a:r>
          </a:p>
          <a:p>
            <a:pPr lvl="2"/>
            <a:r>
              <a:rPr lang="en-US" altLang="ko-KR" dirty="0" smtClean="0"/>
              <a:t>Cursors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시스템에서 미리 정의된 커서를 나타냄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 클래스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pic>
        <p:nvPicPr>
          <p:cNvPr id="176133" name="Picture 5" descr="EMB00000f9c69d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4077072"/>
            <a:ext cx="3962400" cy="2209800"/>
          </a:xfrm>
          <a:prstGeom prst="rect">
            <a:avLst/>
          </a:prstGeom>
          <a:noFill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8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/>
              <a:t>BackColor</a:t>
            </a:r>
            <a:r>
              <a:rPr lang="en-US" altLang="ko-KR" dirty="0"/>
              <a:t>/</a:t>
            </a:r>
            <a:r>
              <a:rPr lang="en-US" altLang="ko-KR" dirty="0" err="1"/>
              <a:t>ForeColor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컨트롤에서 사용하는 배경색과 </a:t>
            </a:r>
            <a:r>
              <a:rPr lang="ko-KR" altLang="en-US" dirty="0" err="1" smtClean="0"/>
              <a:t>전경색을</a:t>
            </a:r>
            <a:r>
              <a:rPr lang="ko-KR" altLang="en-US" dirty="0" smtClean="0"/>
              <a:t> 나타내는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 </a:t>
            </a:r>
          </a:p>
          <a:p>
            <a:pPr lvl="1"/>
            <a:r>
              <a:rPr lang="ko-KR" altLang="en-US" dirty="0" smtClean="0"/>
              <a:t>형식</a:t>
            </a:r>
          </a:p>
          <a:p>
            <a:pPr lvl="2"/>
            <a:r>
              <a:rPr lang="en-US" altLang="ko-KR" dirty="0" smtClean="0"/>
              <a:t>public Color </a:t>
            </a:r>
            <a:r>
              <a:rPr lang="en-US" altLang="ko-KR" dirty="0" err="1" smtClean="0"/>
              <a:t>BackColor</a:t>
            </a:r>
            <a:r>
              <a:rPr lang="en-US" altLang="ko-KR" dirty="0" smtClean="0"/>
              <a:t> { get; set; } </a:t>
            </a:r>
          </a:p>
          <a:p>
            <a:pPr lvl="2"/>
            <a:r>
              <a:rPr lang="en-US" altLang="ko-KR" dirty="0" smtClean="0"/>
              <a:t>public Color </a:t>
            </a:r>
            <a:r>
              <a:rPr lang="en-US" altLang="ko-KR" dirty="0" err="1" smtClean="0"/>
              <a:t>ForeColor</a:t>
            </a:r>
            <a:r>
              <a:rPr lang="en-US" altLang="ko-KR" dirty="0" smtClean="0"/>
              <a:t> { get; set; } 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ContextMenu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컨트롤에서 </a:t>
            </a:r>
            <a:r>
              <a:rPr lang="ko-KR" altLang="en-US" dirty="0"/>
              <a:t>마우스 오른쪽 버튼을 누를 때 나타나는 메뉴인 팝업 메뉴</a:t>
            </a:r>
            <a:r>
              <a:rPr lang="en-US" altLang="ko-KR" dirty="0"/>
              <a:t>(</a:t>
            </a:r>
            <a:r>
              <a:rPr lang="ko-KR" altLang="en-US" dirty="0"/>
              <a:t>상황 메뉴</a:t>
            </a:r>
            <a:r>
              <a:rPr lang="en-US" altLang="ko-KR" dirty="0"/>
              <a:t>)</a:t>
            </a:r>
            <a:r>
              <a:rPr lang="ko-KR" altLang="en-US" dirty="0"/>
              <a:t>를 설정하는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 smtClean="0"/>
              <a:t>형식</a:t>
            </a:r>
            <a:endParaRPr lang="ko-KR" altLang="en-US" dirty="0"/>
          </a:p>
          <a:p>
            <a:pPr lvl="2"/>
            <a:r>
              <a:rPr lang="en-US" altLang="ko-KR" dirty="0"/>
              <a:t>public </a:t>
            </a:r>
            <a:r>
              <a:rPr lang="en-US" altLang="ko-KR" dirty="0" err="1"/>
              <a:t>ContextMenu</a:t>
            </a:r>
            <a:r>
              <a:rPr lang="en-US" altLang="ko-KR" dirty="0"/>
              <a:t> </a:t>
            </a:r>
            <a:r>
              <a:rPr lang="en-US" altLang="ko-KR" dirty="0" err="1"/>
              <a:t>ContextMenu</a:t>
            </a:r>
            <a:r>
              <a:rPr lang="en-US" altLang="ko-KR" dirty="0"/>
              <a:t> {get; set;} </a:t>
            </a:r>
          </a:p>
          <a:p>
            <a:pPr lvl="1"/>
            <a:r>
              <a:rPr lang="ko-KR" altLang="en-US" dirty="0" smtClean="0"/>
              <a:t>설명</a:t>
            </a:r>
            <a:endParaRPr lang="ko-KR" altLang="en-US" dirty="0"/>
          </a:p>
          <a:p>
            <a:pPr lvl="2"/>
            <a:r>
              <a:rPr lang="ko-KR" altLang="en-US" dirty="0"/>
              <a:t>상황 메뉴를 정의한 후 이 </a:t>
            </a:r>
            <a:r>
              <a:rPr lang="ko-KR" altLang="en-US" dirty="0" err="1"/>
              <a:t>프로퍼티에</a:t>
            </a:r>
            <a:r>
              <a:rPr lang="ko-KR" altLang="en-US" dirty="0"/>
              <a:t> 배정하면</a:t>
            </a:r>
            <a:r>
              <a:rPr lang="en-US" altLang="ko-KR" dirty="0"/>
              <a:t>, </a:t>
            </a:r>
            <a:r>
              <a:rPr lang="ko-KR" altLang="en-US" dirty="0"/>
              <a:t>팝업 메뉴로 작동 </a:t>
            </a:r>
          </a:p>
          <a:p>
            <a:endParaRPr lang="en-US" altLang="ko-KR" dirty="0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 클래스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6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180367" y="893857"/>
            <a:ext cx="8784976" cy="56166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 </a:t>
            </a:r>
            <a:r>
              <a:rPr lang="en-US" altLang="ko-KR" dirty="0" err="1"/>
              <a:t>BackGroundImage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endParaRPr lang="ko-KR" altLang="en-US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컨트롤의 배경을 나타내는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형식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public Image </a:t>
            </a:r>
            <a:r>
              <a:rPr lang="en-US" altLang="ko-KR" dirty="0" err="1" smtClean="0"/>
              <a:t>BackGroundImage</a:t>
            </a:r>
            <a:r>
              <a:rPr lang="en-US" altLang="ko-KR" dirty="0" smtClean="0"/>
              <a:t> { get; set; } 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설명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폼 클래스</a:t>
            </a:r>
          </a:p>
          <a:p>
            <a:pPr lvl="3">
              <a:lnSpc>
                <a:spcPct val="100000"/>
              </a:lnSpc>
            </a:pPr>
            <a:r>
              <a:rPr lang="ko-KR" altLang="en-US" dirty="0" smtClean="0"/>
              <a:t>선택한 이미지의 크기가 컨트롤의 크기보다 크다면 이미지의 일부분만이 표시</a:t>
            </a:r>
          </a:p>
          <a:p>
            <a:pPr lvl="3">
              <a:lnSpc>
                <a:spcPct val="100000"/>
              </a:lnSpc>
            </a:pPr>
            <a:r>
              <a:rPr lang="ko-KR" altLang="en-US" dirty="0" smtClean="0"/>
              <a:t>이미지의 크기가 컨트롤의 크기보다 작다면 바둑판 형식으로 반복되어 이미지가 표시 </a:t>
            </a:r>
            <a:endParaRPr lang="ko-KR" altLang="en-US" dirty="0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 클래스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 err="1" smtClean="0"/>
              <a:t>TabIndex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TabStop</a:t>
            </a:r>
            <a:r>
              <a:rPr lang="en-US" altLang="ko-KR" dirty="0" smtClean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endParaRPr lang="ko-KR" altLang="en-US" dirty="0" smtClean="0"/>
          </a:p>
          <a:p>
            <a:pPr lvl="1">
              <a:lnSpc>
                <a:spcPct val="110000"/>
              </a:lnSpc>
            </a:pPr>
            <a:r>
              <a:rPr lang="en-US" altLang="ko-KR" dirty="0" err="1" smtClean="0"/>
              <a:t>TabIndex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endParaRPr lang="ko-KR" altLang="en-US" dirty="0" smtClean="0"/>
          </a:p>
          <a:p>
            <a:pPr lvl="2">
              <a:lnSpc>
                <a:spcPct val="110000"/>
              </a:lnSpc>
            </a:pPr>
            <a:r>
              <a:rPr lang="ko-KR" altLang="en-US" dirty="0" err="1" smtClean="0"/>
              <a:t>탭키를</a:t>
            </a:r>
            <a:r>
              <a:rPr lang="ko-KR" altLang="en-US" dirty="0" smtClean="0"/>
              <a:t> 통한 포커스를 이동할 때 포커스가 이동되는 순서를 설정하기 위해서 사용되는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</a:p>
          <a:p>
            <a:pPr lvl="2">
              <a:lnSpc>
                <a:spcPct val="110000"/>
              </a:lnSpc>
            </a:pP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값이 작은 컨트롤에서 큰 컨트롤로 이동 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 smtClean="0"/>
              <a:t>TabStop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endParaRPr lang="ko-KR" altLang="en-US" dirty="0" smtClean="0"/>
          </a:p>
          <a:p>
            <a:pPr lvl="2">
              <a:lnSpc>
                <a:spcPct val="110000"/>
              </a:lnSpc>
            </a:pPr>
            <a:r>
              <a:rPr lang="ko-KR" altLang="en-US" dirty="0" err="1" smtClean="0"/>
              <a:t>탭키에</a:t>
            </a:r>
            <a:r>
              <a:rPr lang="ko-KR" altLang="en-US" dirty="0" smtClean="0"/>
              <a:t> 의해 포커스 이동이 필요 없을 때 값을 설정하는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값이 참인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포커스 </a:t>
            </a:r>
            <a:r>
              <a:rPr lang="ko-KR" altLang="en-US" dirty="0" err="1" smtClean="0"/>
              <a:t>이동시</a:t>
            </a:r>
            <a:r>
              <a:rPr lang="ko-KR" altLang="en-US" dirty="0" smtClean="0"/>
              <a:t> 컨트롤이 포커스를 가짐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값이 거짓인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컨트롤이 포커스를 얻지 못함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형식</a:t>
            </a:r>
          </a:p>
          <a:p>
            <a:pPr lvl="2">
              <a:lnSpc>
                <a:spcPct val="110000"/>
              </a:lnSpc>
            </a:pPr>
            <a:r>
              <a:rPr lang="en-US" altLang="ko-KR" dirty="0" smtClean="0"/>
              <a:t>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TabIndex</a:t>
            </a:r>
            <a:r>
              <a:rPr lang="en-US" altLang="ko-KR" dirty="0" smtClean="0"/>
              <a:t> { get; set; } </a:t>
            </a:r>
          </a:p>
          <a:p>
            <a:pPr lvl="2">
              <a:lnSpc>
                <a:spcPct val="110000"/>
              </a:lnSpc>
            </a:pPr>
            <a:r>
              <a:rPr lang="en-US" altLang="ko-KR" dirty="0" smtClean="0"/>
              <a:t>public bool </a:t>
            </a:r>
            <a:r>
              <a:rPr lang="en-US" altLang="ko-KR" dirty="0" err="1" smtClean="0"/>
              <a:t>TabStop</a:t>
            </a:r>
            <a:r>
              <a:rPr lang="en-US" altLang="ko-KR" dirty="0" smtClean="0"/>
              <a:t> { get; set; } </a:t>
            </a:r>
            <a:endParaRPr lang="en-US" altLang="ko-KR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 클래스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2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Tag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컨트롤에 필요한 값을 저장한 후 참조하기 위해서 사용되는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형식</a:t>
            </a:r>
          </a:p>
          <a:p>
            <a:pPr lvl="2"/>
            <a:r>
              <a:rPr lang="en-US" altLang="ko-KR" dirty="0" smtClean="0"/>
              <a:t>public object Tag { get; set; } </a:t>
            </a:r>
          </a:p>
          <a:p>
            <a:pPr lvl="1"/>
            <a:r>
              <a:rPr lang="ko-KR" altLang="en-US" dirty="0" smtClean="0"/>
              <a:t>설명</a:t>
            </a:r>
          </a:p>
          <a:p>
            <a:pPr lvl="2"/>
            <a:r>
              <a:rPr lang="ko-KR" altLang="en-US" dirty="0" err="1" smtClean="0"/>
              <a:t>자료형이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System.Object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클래스형이기</a:t>
            </a:r>
            <a:r>
              <a:rPr lang="ko-KR" altLang="en-US" dirty="0" smtClean="0"/>
              <a:t> 때문에</a:t>
            </a:r>
            <a:r>
              <a:rPr lang="en-US" altLang="ko-KR" dirty="0" smtClean="0"/>
              <a:t>, .NET </a:t>
            </a:r>
            <a:r>
              <a:rPr lang="ko-KR" altLang="en-US" dirty="0" smtClean="0"/>
              <a:t>프레임워크에서 사용하는 모든 값을 이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연결해 두었다가 필요할 때 사용할 수 있음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Font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컨트롤에서 사용하는 글꼴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IDLE 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설정시</a:t>
            </a:r>
            <a:r>
              <a:rPr lang="ko-KR" altLang="en-US" dirty="0" smtClean="0"/>
              <a:t> 글꼴 대화상자를 통하여 결정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 클래스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000736" y="3294311"/>
            <a:ext cx="6500343" cy="3357145"/>
            <a:chOff x="683568" y="3123065"/>
            <a:chExt cx="6961422" cy="352839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8" y="3123065"/>
              <a:ext cx="6961422" cy="3528392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004048" y="4365104"/>
              <a:ext cx="246551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502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컨트롤 클래스의 주요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[1/4]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40624"/>
              </p:ext>
            </p:extLst>
          </p:nvPr>
        </p:nvGraphicFramePr>
        <p:xfrm>
          <a:off x="252185" y="1196752"/>
          <a:ext cx="8496279" cy="4608516"/>
        </p:xfrm>
        <a:graphic>
          <a:graphicData uri="http://schemas.openxmlformats.org/drawingml/2006/table">
            <a:tbl>
              <a:tblPr/>
              <a:tblGrid>
                <a:gridCol w="23755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8956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메소드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algn="l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Show()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컨트롤을 화면에 표시한다.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algn="l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Hide()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컨트롤을 화면에 표시하지 않는다.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algn="l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Invalidate()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컨트롤의 영역을 무효화하여 다시 그려지도록 한다.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algn="l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BringToFront()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컨트롤의 화면 표시 순서를 가장 앞으로 변경한다.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algn="l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SendToBack()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컨트롤의 화면 표시 순서를 가장 뒤로 변경한다.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algn="l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PointToClient()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화면상의 좌표를 컨트롤 내부의 상대 좌표로 변환한다.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algn="l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PointToScreen()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내부의 좌표를 화면상의 좌표로 변환한다.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algn="l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RectangleToClient()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사각형의 좌표를 컨트롤 내부의 상대 좌표로 변환한다.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algn="l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RectangleToScreen()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사각형의 좌표를 전체 화면상의 좌표로 변환한다.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algn="l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ResetXxx()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Xxx </a:t>
                      </a:r>
                      <a:r>
                        <a:rPr kumimoji="0" lang="en-US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이름을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가진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프로퍼티의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값을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초기값으로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설정한다</a:t>
                      </a:r>
                      <a:r>
                        <a:rPr kumimoji="0" lang="en-US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4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Show()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컨트롤을 화면에 보이게 만드는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Visible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값을 참으로 만듦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형식 </a:t>
            </a:r>
            <a:r>
              <a:rPr lang="en-US" altLang="ko-KR" dirty="0" smtClean="0"/>
              <a:t>: public void Show();</a:t>
            </a:r>
          </a:p>
          <a:p>
            <a:r>
              <a:rPr lang="en-US" altLang="ko-KR" dirty="0" smtClean="0"/>
              <a:t>Hide()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컨트롤을 화면에서 사라지게 만드는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Visible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값을 거짓으로 만듦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형식 </a:t>
            </a:r>
            <a:r>
              <a:rPr lang="en-US" altLang="ko-KR" dirty="0" smtClean="0"/>
              <a:t>: public void Hide(); </a:t>
            </a:r>
          </a:p>
          <a:p>
            <a:r>
              <a:rPr lang="en-US" altLang="ko-KR" dirty="0" smtClean="0"/>
              <a:t>Invalidate()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컨트롤의 영역을 무효화하여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화면에 그려지도록 만드는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형식 </a:t>
            </a:r>
            <a:r>
              <a:rPr lang="en-US" altLang="ko-KR" dirty="0" smtClean="0"/>
              <a:t>: public void Invalidate(); </a:t>
            </a:r>
          </a:p>
          <a:p>
            <a:pPr lvl="1"/>
            <a:r>
              <a:rPr lang="en-US" altLang="ko-KR" dirty="0" smtClean="0"/>
              <a:t>Paint </a:t>
            </a:r>
            <a:r>
              <a:rPr lang="ko-KR" altLang="en-US" dirty="0" smtClean="0"/>
              <a:t>이벤트를 발생시켜 </a:t>
            </a:r>
            <a:r>
              <a:rPr lang="en-US" altLang="ko-KR" dirty="0" smtClean="0"/>
              <a:t>Paint </a:t>
            </a:r>
            <a:r>
              <a:rPr lang="ko-KR" altLang="en-US" dirty="0" smtClean="0"/>
              <a:t>이벤트의 처리기에서 폼이나 컨트롤에 새로운 내용을 그리는 작업을 하도록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컨트롤 클래스의 주요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[2/4]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36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 err="1" smtClean="0"/>
              <a:t>BringToFront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해당 컨트롤을 맨 앞으로 이동시키는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형식 </a:t>
            </a:r>
            <a:r>
              <a:rPr lang="en-US" altLang="ko-KR" dirty="0" smtClean="0"/>
              <a:t>: public void </a:t>
            </a:r>
            <a:r>
              <a:rPr lang="en-US" altLang="ko-KR" dirty="0" err="1" smtClean="0"/>
              <a:t>BringToFront</a:t>
            </a:r>
            <a:r>
              <a:rPr lang="en-US" altLang="ko-KR" dirty="0" smtClean="0"/>
              <a:t>(); </a:t>
            </a:r>
          </a:p>
          <a:p>
            <a:pPr>
              <a:lnSpc>
                <a:spcPct val="110000"/>
              </a:lnSpc>
            </a:pPr>
            <a:r>
              <a:rPr lang="en-US" altLang="ko-KR" dirty="0" err="1" smtClean="0"/>
              <a:t>SendToBack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해당 컨트롤을 맨 뒤로 이동시키는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형식 </a:t>
            </a:r>
            <a:r>
              <a:rPr lang="en-US" altLang="ko-KR" dirty="0" smtClean="0"/>
              <a:t>: public void </a:t>
            </a:r>
            <a:r>
              <a:rPr lang="en-US" altLang="ko-KR" dirty="0" err="1" smtClean="0"/>
              <a:t>SendToBack</a:t>
            </a:r>
            <a:r>
              <a:rPr lang="en-US" altLang="ko-KR" dirty="0" smtClean="0"/>
              <a:t>(); </a:t>
            </a:r>
          </a:p>
          <a:p>
            <a:pPr>
              <a:lnSpc>
                <a:spcPct val="110000"/>
              </a:lnSpc>
            </a:pPr>
            <a:r>
              <a:rPr lang="en-US" altLang="ko-KR" dirty="0" err="1" smtClean="0"/>
              <a:t>PointToClient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전체 화면상의 좌표로 되어있는 한 점을 컨트롤의 </a:t>
            </a:r>
            <a:r>
              <a:rPr lang="en-US" altLang="ko-KR" dirty="0" smtClean="0"/>
              <a:t>Location </a:t>
            </a:r>
            <a:r>
              <a:rPr lang="ko-KR" altLang="en-US" dirty="0" err="1" smtClean="0"/>
              <a:t>프로퍼티와의</a:t>
            </a:r>
            <a:r>
              <a:rPr lang="ko-KR" altLang="en-US" dirty="0" smtClean="0"/>
              <a:t> 상대 좌표로 변환하는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형식 </a:t>
            </a:r>
            <a:r>
              <a:rPr lang="en-US" altLang="ko-KR" dirty="0" smtClean="0"/>
              <a:t>: public Point </a:t>
            </a:r>
            <a:r>
              <a:rPr lang="en-US" altLang="ko-KR" dirty="0" err="1" smtClean="0"/>
              <a:t>PointToClient</a:t>
            </a:r>
            <a:r>
              <a:rPr lang="en-US" altLang="ko-KR" dirty="0" smtClean="0"/>
              <a:t>(Point p); </a:t>
            </a:r>
          </a:p>
          <a:p>
            <a:pPr>
              <a:lnSpc>
                <a:spcPct val="110000"/>
              </a:lnSpc>
            </a:pPr>
            <a:r>
              <a:rPr lang="en-US" altLang="ko-KR" dirty="0" err="1" smtClean="0"/>
              <a:t>PointToScreen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컨트롤 영역 안에 있는 한 점의 좌표를 전체 화면상의 좌표로 변환하는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형식 </a:t>
            </a:r>
            <a:r>
              <a:rPr lang="en-US" altLang="ko-KR" dirty="0" smtClean="0"/>
              <a:t>: public Point </a:t>
            </a:r>
            <a:r>
              <a:rPr lang="en-US" altLang="ko-KR" dirty="0" err="1" smtClean="0"/>
              <a:t>PointToScreen</a:t>
            </a:r>
            <a:r>
              <a:rPr lang="en-US" altLang="ko-KR" dirty="0" smtClean="0"/>
              <a:t>(Point p); </a:t>
            </a:r>
            <a:endParaRPr lang="en-US" altLang="ko-KR" dirty="0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컨트롤 클래스의 주요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[3/4]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0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통합 개발 환경 사용하기</a:t>
            </a:r>
            <a:endParaRPr lang="ko-KR" altLang="en-GB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67544" y="1397324"/>
            <a:ext cx="8427096" cy="4580703"/>
            <a:chOff x="467544" y="1397324"/>
            <a:chExt cx="8427096" cy="458070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397324"/>
              <a:ext cx="8427096" cy="4580703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3414477" y="4661258"/>
              <a:ext cx="1122116" cy="300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39551" y="1870745"/>
              <a:ext cx="1070487" cy="30909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86397" y="323155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도구상자</a:t>
              </a:r>
              <a:endPara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화살표 연결선 32"/>
            <p:cNvCxnSpPr>
              <a:stCxn id="31" idx="1"/>
              <a:endCxn id="30" idx="3"/>
            </p:cNvCxnSpPr>
            <p:nvPr/>
          </p:nvCxnSpPr>
          <p:spPr>
            <a:xfrm flipH="1">
              <a:off x="1610038" y="3416225"/>
              <a:ext cx="77635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1700394" y="1938170"/>
              <a:ext cx="3591686" cy="216247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00936" y="2373390"/>
              <a:ext cx="2318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윈도우 폼 디자이너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47196" y="4489921"/>
              <a:ext cx="171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 smtClean="0">
                  <a:solidFill>
                    <a:srgbClr val="0099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속성 브라우저</a:t>
              </a:r>
              <a:endParaRPr lang="ko-KR" altLang="en-US" sz="1800" b="1" dirty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266348" y="1772816"/>
              <a:ext cx="1554124" cy="201622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78667" y="235001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 smtClean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솔루션탐색기</a:t>
              </a:r>
              <a:endParaRPr lang="ko-KR" altLang="en-US" sz="18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화살표 연결선 40"/>
            <p:cNvCxnSpPr>
              <a:stCxn id="36" idx="3"/>
              <a:endCxn id="35" idx="3"/>
            </p:cNvCxnSpPr>
            <p:nvPr/>
          </p:nvCxnSpPr>
          <p:spPr>
            <a:xfrm>
              <a:off x="4819515" y="2558056"/>
              <a:ext cx="472565" cy="46135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40" idx="3"/>
              <a:endCxn id="39" idx="1"/>
            </p:cNvCxnSpPr>
            <p:nvPr/>
          </p:nvCxnSpPr>
          <p:spPr>
            <a:xfrm>
              <a:off x="6962843" y="2534678"/>
              <a:ext cx="303505" cy="24625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7" idx="3"/>
              <a:endCxn id="44" idx="1"/>
            </p:cNvCxnSpPr>
            <p:nvPr/>
          </p:nvCxnSpPr>
          <p:spPr>
            <a:xfrm>
              <a:off x="6362629" y="4674587"/>
              <a:ext cx="926735" cy="158741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7289364" y="3789384"/>
              <a:ext cx="1531108" cy="2087888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7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 err="1" smtClean="0"/>
              <a:t>RectangleToClient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전체 화면상의 영역을 이루는 사각형의 좌표를 컨트롤의 </a:t>
            </a:r>
            <a:r>
              <a:rPr lang="en-US" altLang="ko-KR" dirty="0" smtClean="0"/>
              <a:t>Location </a:t>
            </a:r>
            <a:r>
              <a:rPr lang="ko-KR" altLang="en-US" dirty="0" err="1" smtClean="0"/>
              <a:t>프로퍼티와의</a:t>
            </a:r>
            <a:r>
              <a:rPr lang="ko-KR" altLang="en-US" dirty="0" smtClean="0"/>
              <a:t> 상대 좌표로 변환하는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형식 </a:t>
            </a:r>
            <a:r>
              <a:rPr lang="en-US" altLang="ko-KR" dirty="0" smtClean="0"/>
              <a:t>: public Rectangle </a:t>
            </a:r>
            <a:r>
              <a:rPr lang="en-US" altLang="ko-KR" dirty="0" err="1" smtClean="0"/>
              <a:t>RectagleToClient</a:t>
            </a:r>
            <a:r>
              <a:rPr lang="en-US" altLang="ko-KR" dirty="0" smtClean="0"/>
              <a:t>(Rectangle r); </a:t>
            </a:r>
          </a:p>
          <a:p>
            <a:pPr>
              <a:lnSpc>
                <a:spcPct val="110000"/>
              </a:lnSpc>
            </a:pPr>
            <a:r>
              <a:rPr lang="en-US" altLang="ko-KR" dirty="0" err="1" smtClean="0"/>
              <a:t>RectangleToScreen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클라이언트 영역의 상대 좌표로 되어있는 사각형을 전체 화면상의 좌표로 변환하는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형식 </a:t>
            </a:r>
            <a:r>
              <a:rPr lang="en-US" altLang="ko-KR" dirty="0" smtClean="0"/>
              <a:t>: public Rectangle </a:t>
            </a:r>
            <a:r>
              <a:rPr lang="en-US" altLang="ko-KR" dirty="0" err="1" smtClean="0"/>
              <a:t>RectagleToScreen</a:t>
            </a:r>
            <a:r>
              <a:rPr lang="en-US" altLang="ko-KR" dirty="0" smtClean="0"/>
              <a:t>(Rectangle r); </a:t>
            </a:r>
          </a:p>
          <a:p>
            <a:pPr>
              <a:lnSpc>
                <a:spcPct val="110000"/>
              </a:lnSpc>
            </a:pPr>
            <a:r>
              <a:rPr lang="en-US" altLang="ko-KR" dirty="0" err="1" smtClean="0"/>
              <a:t>ResetXxx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Xxx</a:t>
            </a:r>
            <a:r>
              <a:rPr lang="ko-KR" altLang="en-US" dirty="0" smtClean="0"/>
              <a:t>와 일치하는 이름을 가진 프로퍼티의 값을 초기값으로 되돌리는 일을 하는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형식 </a:t>
            </a:r>
            <a:r>
              <a:rPr lang="en-US" altLang="ko-KR" dirty="0" smtClean="0"/>
              <a:t>: public void </a:t>
            </a:r>
            <a:r>
              <a:rPr lang="en-US" altLang="ko-KR" dirty="0" err="1" smtClean="0"/>
              <a:t>ResetXxx</a:t>
            </a:r>
            <a:r>
              <a:rPr lang="en-US" altLang="ko-KR" dirty="0" smtClean="0"/>
              <a:t>(); 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Xxx </a:t>
            </a:r>
            <a:r>
              <a:rPr lang="ko-KR" altLang="en-US" dirty="0" smtClean="0"/>
              <a:t>위치에 올 수 있는 </a:t>
            </a:r>
            <a:r>
              <a:rPr lang="ko-KR" altLang="en-US" dirty="0" err="1" smtClean="0"/>
              <a:t>프로퍼티</a:t>
            </a:r>
            <a:endParaRPr lang="ko-KR" altLang="en-US" dirty="0" smtClean="0"/>
          </a:p>
          <a:p>
            <a:pPr lvl="2">
              <a:lnSpc>
                <a:spcPct val="110000"/>
              </a:lnSpc>
            </a:pPr>
            <a:r>
              <a:rPr lang="en-US" altLang="ko-KR" dirty="0" err="1" smtClean="0"/>
              <a:t>BackColor</a:t>
            </a:r>
            <a:r>
              <a:rPr lang="en-US" altLang="ko-KR" dirty="0" smtClean="0"/>
              <a:t>, Bindings, Cursor, Font, </a:t>
            </a:r>
            <a:r>
              <a:rPr lang="en-US" altLang="ko-KR" dirty="0" err="1" smtClean="0"/>
              <a:t>ForeColor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ImeMode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RightToLeft</a:t>
            </a:r>
            <a:r>
              <a:rPr lang="en-US" altLang="ko-KR" dirty="0" smtClean="0"/>
              <a:t>, Text </a:t>
            </a:r>
            <a:endParaRPr lang="en-US" altLang="ko-KR" dirty="0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컨트롤 클래스의 주요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[4/4]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27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 이벤트</a:t>
            </a:r>
            <a:endParaRPr lang="ko-KR" altLang="en-US" dirty="0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컨트롤 클래스의 주요 이벤트 </a:t>
            </a:r>
            <a:r>
              <a:rPr lang="en-US" altLang="ko-KR" dirty="0" smtClean="0"/>
              <a:t>[1/2]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889242"/>
              </p:ext>
            </p:extLst>
          </p:nvPr>
        </p:nvGraphicFramePr>
        <p:xfrm>
          <a:off x="413253" y="1484784"/>
          <a:ext cx="8367473" cy="2736306"/>
        </p:xfrm>
        <a:graphic>
          <a:graphicData uri="http://schemas.openxmlformats.org/drawingml/2006/table">
            <a:tbl>
              <a:tblPr/>
              <a:tblGrid>
                <a:gridCol w="19587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컨트롤을 마우스로 클릭할 때 발생한다.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Move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컨트롤의 위치가 변경되었을 때 발생한다.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Paint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컨트롤을 다시 그려야 할 때 발생한다.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Resize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컨트롤의 크기가 변경되었을 때 발생한다.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XxxChanged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Xxx 이름을 가진 </a:t>
                      </a:r>
                      <a:r>
                        <a:rPr kumimoji="0" lang="ko-KR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프로퍼티가</a:t>
                      </a: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변경되었을 때 발생한다.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6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Paint </a:t>
            </a:r>
            <a:r>
              <a:rPr lang="ko-KR" altLang="en-US" dirty="0" smtClean="0"/>
              <a:t>이벤트 </a:t>
            </a:r>
          </a:p>
          <a:p>
            <a:pPr lvl="1"/>
            <a:r>
              <a:rPr lang="ko-KR" altLang="en-US" dirty="0" smtClean="0"/>
              <a:t>컨트롤을 다시 그려야 하는 경우에 발생하는 이벤트 </a:t>
            </a:r>
          </a:p>
          <a:p>
            <a:pPr lvl="1"/>
            <a:r>
              <a:rPr lang="en-US" altLang="ko-KR" dirty="0" err="1" smtClean="0"/>
              <a:t>PaintEventArgs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클래스형의</a:t>
            </a:r>
            <a:r>
              <a:rPr lang="ko-KR" altLang="en-US" dirty="0" smtClean="0"/>
              <a:t> 매개변수</a:t>
            </a:r>
          </a:p>
          <a:p>
            <a:pPr lvl="2"/>
            <a:r>
              <a:rPr lang="en-US" altLang="ko-KR" dirty="0" err="1" smtClean="0"/>
              <a:t>ClipRectangle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새로 그려야 하는 영역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Graphics: </a:t>
            </a:r>
            <a:r>
              <a:rPr lang="ko-KR" altLang="en-US" dirty="0" smtClean="0"/>
              <a:t>컨트롤을 그리는데 사용하는 </a:t>
            </a:r>
            <a:r>
              <a:rPr lang="en-US" altLang="ko-KR" dirty="0" smtClean="0"/>
              <a:t>Graphics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Move </a:t>
            </a:r>
            <a:r>
              <a:rPr lang="ko-KR" altLang="en-US" dirty="0" smtClean="0"/>
              <a:t>이벤트</a:t>
            </a:r>
          </a:p>
          <a:p>
            <a:pPr lvl="1"/>
            <a:r>
              <a:rPr lang="ko-KR" altLang="en-US" dirty="0" smtClean="0"/>
              <a:t>컨트롤의 위치가 변경되면 발생하는 이벤트 </a:t>
            </a:r>
            <a:endParaRPr lang="en-US" altLang="ko-KR" dirty="0" smtClean="0"/>
          </a:p>
          <a:p>
            <a:r>
              <a:rPr lang="en-US" altLang="ko-KR" dirty="0" smtClean="0"/>
              <a:t>Resize </a:t>
            </a:r>
            <a:r>
              <a:rPr lang="ko-KR" altLang="en-US" dirty="0" smtClean="0"/>
              <a:t>이벤트 </a:t>
            </a:r>
          </a:p>
          <a:p>
            <a:pPr lvl="1"/>
            <a:r>
              <a:rPr lang="ko-KR" altLang="en-US" dirty="0" smtClean="0"/>
              <a:t>컨트롤의 크기가 변경이 되면 발생하는 이벤트 </a:t>
            </a:r>
            <a:endParaRPr lang="en-US" altLang="ko-KR" dirty="0" smtClean="0"/>
          </a:p>
          <a:p>
            <a:r>
              <a:rPr lang="en-US" altLang="ko-KR" dirty="0" err="1" smtClean="0"/>
              <a:t>XxxChanged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</a:t>
            </a:r>
          </a:p>
          <a:p>
            <a:pPr lvl="1"/>
            <a:r>
              <a:rPr lang="en-US" altLang="ko-KR" dirty="0" smtClean="0"/>
              <a:t>Xxx</a:t>
            </a:r>
            <a:r>
              <a:rPr lang="ko-KR" altLang="en-US" dirty="0" smtClean="0"/>
              <a:t>와 일치하는 이름을 가진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값이 변경되면 이벤트가 발생 </a:t>
            </a:r>
            <a:endParaRPr lang="ko-KR" altLang="en-US" dirty="0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컨트롤 클래스의 주요 이벤트 </a:t>
            </a:r>
            <a:r>
              <a:rPr lang="en-US" altLang="ko-KR" dirty="0" smtClean="0"/>
              <a:t>[2/2]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00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Paint </a:t>
            </a:r>
            <a:r>
              <a:rPr lang="ko-KR" altLang="en-US" dirty="0"/>
              <a:t>이벤트 사용 예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21483"/>
              </p:ext>
            </p:extLst>
          </p:nvPr>
        </p:nvGraphicFramePr>
        <p:xfrm>
          <a:off x="405908" y="856021"/>
          <a:ext cx="7768857" cy="57661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68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07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7.5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PaintEventApp.cs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05696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32661"/>
              </p:ext>
            </p:extLst>
          </p:nvPr>
        </p:nvGraphicFramePr>
        <p:xfrm>
          <a:off x="984338" y="3693072"/>
          <a:ext cx="6463248" cy="1676400"/>
        </p:xfrm>
        <a:graphic>
          <a:graphicData uri="http://schemas.openxmlformats.org/drawingml/2006/table">
            <a:tbl>
              <a:tblPr/>
              <a:tblGrid>
                <a:gridCol w="20990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25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615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MoveResizeApp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640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Dock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Bottom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Invalidate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4477474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Panel : Panel1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Dock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Top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997629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306"/>
              </p:ext>
            </p:extLst>
          </p:nvPr>
        </p:nvGraphicFramePr>
        <p:xfrm>
          <a:off x="984338" y="5474370"/>
          <a:ext cx="6611998" cy="1005840"/>
        </p:xfrm>
        <a:graphic>
          <a:graphicData uri="http://schemas.openxmlformats.org/drawingml/2006/table">
            <a:tbl>
              <a:tblPr/>
              <a:tblGrid>
                <a:gridCol w="21473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40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05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Panel : Panel1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Paint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Panel1_Paint()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7" y="1290112"/>
            <a:ext cx="3193379" cy="2066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0025" y="2929204"/>
            <a:ext cx="1349087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Button : button1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1880" y="2075101"/>
            <a:ext cx="1158266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Panel : Panel1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7864" y="1290112"/>
            <a:ext cx="1129796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Form : Form1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3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Paint </a:t>
            </a:r>
            <a:r>
              <a:rPr lang="ko-KR" altLang="en-US" dirty="0"/>
              <a:t>이벤트 사용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67527" y="5504360"/>
            <a:ext cx="7272808" cy="1157898"/>
            <a:chOff x="611560" y="4509120"/>
            <a:chExt cx="7557989" cy="15322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4509120"/>
              <a:ext cx="2352564" cy="153226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856" y="4510443"/>
              <a:ext cx="2312676" cy="150628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4842" y="4509120"/>
              <a:ext cx="2314707" cy="1507605"/>
            </a:xfrm>
            <a:prstGeom prst="rect">
              <a:avLst/>
            </a:prstGeom>
          </p:spPr>
        </p:pic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53223"/>
              </p:ext>
            </p:extLst>
          </p:nvPr>
        </p:nvGraphicFramePr>
        <p:xfrm>
          <a:off x="251520" y="898085"/>
          <a:ext cx="8568952" cy="4216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568952">
                  <a:extLst>
                    <a:ext uri="{9D8B030D-6E8A-4147-A177-3AD203B41FA5}">
                      <a16:colId xmlns="" xmlns:a16="http://schemas.microsoft.com/office/drawing/2014/main" val="1562354424"/>
                    </a:ext>
                  </a:extLst>
                </a:gridCol>
              </a:tblGrid>
              <a:tr h="360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button1_Click(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kern="12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//Invalidate() </a:t>
                      </a:r>
                      <a:r>
                        <a:rPr lang="ko-KR" altLang="en-US" sz="1800" b="0" kern="120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메소드에</a:t>
                      </a:r>
                      <a:r>
                        <a:rPr lang="ko-KR" altLang="en-US" sz="1800" b="0" kern="12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의해 </a:t>
                      </a:r>
                      <a:r>
                        <a:rPr lang="en-US" altLang="ko-KR" sz="1800" b="0" kern="12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Paint() </a:t>
                      </a:r>
                      <a:r>
                        <a:rPr lang="ko-KR" altLang="en-US" sz="1800" b="0" kern="12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이벤트가 발생하고 이벤트 매개변수로 전달되는 </a:t>
                      </a:r>
                      <a:r>
                        <a:rPr lang="en-US" altLang="ko-KR" sz="1800" b="0" kern="12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Graphics </a:t>
                      </a:r>
                      <a:r>
                        <a:rPr lang="ko-KR" altLang="en-US" sz="1800" b="0" kern="12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클래스의 객체를 통해 새로운 내용을 화면에 출력</a:t>
                      </a:r>
                      <a:endParaRPr lang="en-US" altLang="ko-KR" sz="1800" b="0" kern="1200" dirty="0" smtClean="0">
                        <a:solidFill>
                          <a:srgbClr val="008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panel1.Invalidate();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panel1_Paint(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PaintEventArgs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Graphics g =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e.Graphics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컨트롤을 그리는데 사용할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Graphics 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Random r =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Random();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생성된 </a:t>
                      </a:r>
                      <a:r>
                        <a:rPr lang="ko-KR" altLang="en-US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난수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값에 해당하는 색상을 생성 </a:t>
                      </a:r>
                      <a:endParaRPr lang="en-US" altLang="ko-KR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Color c =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Color.FromArgb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r.Next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(256),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r.Next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(256),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r.Next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(256));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사각형 영역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ClipRectangle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프로퍼티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단색의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색상으로 채움</a:t>
                      </a:r>
                      <a:endParaRPr lang="en-US" altLang="ko-KR" sz="1800" b="0" dirty="0" smtClean="0">
                        <a:solidFill>
                          <a:srgbClr val="008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g.FillRectangle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SolidBrush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e.ClipRectangle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453385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9007" y="5139646"/>
            <a:ext cx="5623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폼에 있는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panel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색상이 변함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1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Move/Resize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사용 예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135518"/>
              </p:ext>
            </p:extLst>
          </p:nvPr>
        </p:nvGraphicFramePr>
        <p:xfrm>
          <a:off x="331534" y="941750"/>
          <a:ext cx="7768857" cy="73713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68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19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7.6 – </a:t>
                      </a:r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MoveResizeApp.cs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05696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081640"/>
              </p:ext>
            </p:extLst>
          </p:nvPr>
        </p:nvGraphicFramePr>
        <p:xfrm>
          <a:off x="984338" y="3773183"/>
          <a:ext cx="6463248" cy="1188720"/>
        </p:xfrm>
        <a:graphic>
          <a:graphicData uri="http://schemas.openxmlformats.org/drawingml/2006/table">
            <a:tbl>
              <a:tblPr/>
              <a:tblGrid>
                <a:gridCol w="20990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25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615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MoveResizeApp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Dock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Fill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11615"/>
              </p:ext>
            </p:extLst>
          </p:nvPr>
        </p:nvGraphicFramePr>
        <p:xfrm>
          <a:off x="981959" y="5066941"/>
          <a:ext cx="6611998" cy="1584960"/>
        </p:xfrm>
        <a:graphic>
          <a:graphicData uri="http://schemas.openxmlformats.org/drawingml/2006/table">
            <a:tbl>
              <a:tblPr/>
              <a:tblGrid>
                <a:gridCol w="21473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40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05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347">
                <a:tc rowSpan="3"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Load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Form1_Load()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2347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Move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Form1_Move()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347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Resize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Form1_Resize()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3" name="_x151116304" descr="EMB000021342c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559" y="15250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1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887524"/>
              </p:ext>
            </p:extLst>
          </p:nvPr>
        </p:nvGraphicFramePr>
        <p:xfrm>
          <a:off x="251520" y="898085"/>
          <a:ext cx="8568952" cy="5029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568952">
                  <a:extLst>
                    <a:ext uri="{9D8B030D-6E8A-4147-A177-3AD203B41FA5}">
                      <a16:colId xmlns="" xmlns:a16="http://schemas.microsoft.com/office/drawing/2014/main" val="1562354424"/>
                    </a:ext>
                  </a:extLst>
                </a:gridCol>
              </a:tblGrid>
              <a:tr h="3600400"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void 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SetButtonText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(){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button1.Text =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"Location = " + Location + "\n" +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"Left/Right/Width =" + Left + ", " + Right + ", " + Width + "\n" +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"Top/Bottom/Height = " + Top + ", " + Bottom + ", " + Height;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void 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Form1_Load(</a:t>
                      </a:r>
                      <a:r>
                        <a:rPr lang="en-US" altLang="ko-KR" sz="18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SetButtonText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void 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Form1_Move(</a:t>
                      </a:r>
                      <a:r>
                        <a:rPr lang="en-US" altLang="ko-KR" sz="18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kern="12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SetButtonText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void 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Form1_Resize(</a:t>
                      </a:r>
                      <a:r>
                        <a:rPr lang="en-US" altLang="ko-KR" sz="18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kern="12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SetButtonText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453385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Move/Resize</a:t>
            </a:r>
            <a:r>
              <a:rPr lang="en-US" altLang="ko-KR" dirty="0"/>
              <a:t> </a:t>
            </a:r>
            <a:r>
              <a:rPr lang="ko-KR" altLang="en-US" dirty="0"/>
              <a:t>이벤트 사용 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008" y="6047940"/>
            <a:ext cx="625523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실행방법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마우스를 이용하여 폼의 위치와 크기 변경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084165" y="1118139"/>
            <a:ext cx="2770802" cy="5129856"/>
            <a:chOff x="5035562" y="564725"/>
            <a:chExt cx="3559870" cy="592440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0152" y="564725"/>
              <a:ext cx="1750690" cy="179265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5562" y="2429392"/>
              <a:ext cx="3559870" cy="138313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6176" y="3864882"/>
              <a:ext cx="1635819" cy="2624247"/>
            </a:xfrm>
            <a:prstGeom prst="rect">
              <a:avLst/>
            </a:prstGeom>
          </p:spPr>
        </p:pic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53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315482"/>
              </p:ext>
            </p:extLst>
          </p:nvPr>
        </p:nvGraphicFramePr>
        <p:xfrm>
          <a:off x="179388" y="896938"/>
          <a:ext cx="8783372" cy="34284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767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43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623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(Name)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프로퍼티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0208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FormApp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Form1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3087">
                <a:tc rowSpan="8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Quit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btnQuit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39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Second Form Show 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btnShow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26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Second Form Hide 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btnHide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462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Show/Hide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btnShowHide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0222" marR="110222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" name="제목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56806"/>
              </p:ext>
            </p:extLst>
          </p:nvPr>
        </p:nvGraphicFramePr>
        <p:xfrm>
          <a:off x="251520" y="4506718"/>
          <a:ext cx="7300189" cy="1854661"/>
        </p:xfrm>
        <a:graphic>
          <a:graphicData uri="http://schemas.openxmlformats.org/drawingml/2006/table">
            <a:tbl>
              <a:tblPr/>
              <a:tblGrid>
                <a:gridCol w="23708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6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932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3659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6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</a:t>
                      </a:r>
                      <a:r>
                        <a:rPr lang="en-US" altLang="ko-KR" sz="14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FormsTest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Load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Form1 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_Load()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27343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Button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btnQuit_Click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()</a:t>
                      </a:r>
                    </a:p>
                    <a:p>
                      <a:pPr algn="ctr" rtl="0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btnShow_Click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  <a:p>
                      <a:pPr algn="ctr" rtl="0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btnHide_Click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  <a:p>
                      <a:pPr algn="ctr" rtl="0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btnShowHide_Click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2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Form</a:t>
            </a:r>
            <a:r>
              <a:rPr lang="en-US" altLang="ko-KR" dirty="0"/>
              <a:t> </a:t>
            </a:r>
            <a:r>
              <a:rPr lang="ko-KR" altLang="en-US" dirty="0"/>
              <a:t>사용 예</a:t>
            </a:r>
            <a:r>
              <a:rPr lang="en-US" altLang="ko-KR" dirty="0" smtClean="0"/>
              <a:t>(2/3</a:t>
            </a:r>
            <a:r>
              <a:rPr lang="en-US" altLang="ko-KR" dirty="0"/>
              <a:t>)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37665"/>
              </p:ext>
            </p:extLst>
          </p:nvPr>
        </p:nvGraphicFramePr>
        <p:xfrm>
          <a:off x="755576" y="945607"/>
          <a:ext cx="6984776" cy="5567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84776">
                  <a:extLst>
                    <a:ext uri="{9D8B030D-6E8A-4147-A177-3AD203B41FA5}">
                      <a16:colId xmlns="" xmlns:a16="http://schemas.microsoft.com/office/drawing/2014/main" val="1562354424"/>
                    </a:ext>
                  </a:extLst>
                </a:gridCol>
              </a:tblGrid>
              <a:tr h="360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 form2;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Form1(){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InitializeComponent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form2 =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Form();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폼 생성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form2.Text =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"Second Form"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form2.TopMost =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최상위 창으로 설정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Form1_Load(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kern="1200" dirty="0" err="1" smtClean="0">
                          <a:solidFill>
                            <a:srgbClr val="6699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.MinimizeBox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최소화 박스 사용 안함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.Width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300;          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폼 크기 지정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.Height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300;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시작위치설정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중앙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.StartPosition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FormStartPosition.CenterScreen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투명도 지정</a:t>
                      </a:r>
                      <a:endParaRPr lang="en-US" altLang="ko-KR" sz="1800" b="0" dirty="0" smtClean="0">
                        <a:solidFill>
                          <a:srgbClr val="008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.Opacity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10;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폼의 표시 상태 설정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.WindowState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FormWindowState.Normal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453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3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Form</a:t>
            </a:r>
            <a:r>
              <a:rPr lang="en-US" altLang="ko-KR" dirty="0"/>
              <a:t> </a:t>
            </a:r>
            <a:r>
              <a:rPr lang="ko-KR" altLang="en-US" dirty="0"/>
              <a:t>사용 예</a:t>
            </a:r>
            <a:r>
              <a:rPr lang="en-US" altLang="ko-KR" dirty="0" smtClean="0"/>
              <a:t>(3/3</a:t>
            </a:r>
            <a:r>
              <a:rPr lang="en-US" altLang="ko-KR" dirty="0"/>
              <a:t>)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16329"/>
              </p:ext>
            </p:extLst>
          </p:nvPr>
        </p:nvGraphicFramePr>
        <p:xfrm>
          <a:off x="179512" y="1052736"/>
          <a:ext cx="8424936" cy="4917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24936">
                  <a:extLst>
                    <a:ext uri="{9D8B030D-6E8A-4147-A177-3AD203B41FA5}">
                      <a16:colId xmlns="" xmlns:a16="http://schemas.microsoft.com/office/drawing/2014/main" val="1562354424"/>
                    </a:ext>
                  </a:extLst>
                </a:gridCol>
              </a:tblGrid>
              <a:tr h="3600400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altLang="ko-KR" sz="18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void 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btnQuit_Click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6699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</a:t>
                      </a: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버튼</a:t>
                      </a:r>
                      <a:endParaRPr lang="en-US" altLang="ko-KR" sz="1800" b="0" dirty="0" smtClean="0">
                        <a:solidFill>
                          <a:srgbClr val="008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kern="12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this.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Close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altLang="ko-KR" sz="18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void 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btnShow_Click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kern="1200" dirty="0" err="1" smtClean="0">
                          <a:solidFill>
                            <a:srgbClr val="6699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</a:t>
                      </a: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altLang="ko-KR" sz="1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//Second Form Show 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en-US" altLang="ko-KR" sz="1800" b="0" dirty="0" smtClean="0">
                        <a:solidFill>
                          <a:srgbClr val="008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if (form2.IsDisposed){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컨트롤이 삭제 되었는지를 조사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삭제되었으면 참</a:t>
                      </a:r>
                      <a:endParaRPr lang="en-US" altLang="ko-KR" sz="1800" b="0" dirty="0" smtClean="0">
                        <a:solidFill>
                          <a:srgbClr val="008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form2 = new Form();</a:t>
                      </a: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form2.Show();</a:t>
                      </a: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altLang="ko-KR" sz="18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void 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btnHide_Click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kern="1200" dirty="0" err="1" smtClean="0">
                          <a:solidFill>
                            <a:srgbClr val="6699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</a:t>
                      </a: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//Second Form Hide 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en-US" altLang="ko-KR" sz="1800" b="0" dirty="0" smtClean="0">
                        <a:solidFill>
                          <a:srgbClr val="008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form2.Hide();</a:t>
                      </a: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altLang="ko-KR" sz="18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void 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btnShowHide_Click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kern="1200" dirty="0" err="1" smtClean="0">
                          <a:solidFill>
                            <a:srgbClr val="6699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</a:t>
                      </a: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//</a:t>
                      </a:r>
                      <a:r>
                        <a:rPr lang="ko-KR" altLang="en-US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폼보이기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감추기 버튼</a:t>
                      </a:r>
                      <a:endParaRPr lang="en-US" altLang="ko-KR" sz="1800" b="0" dirty="0" smtClean="0">
                        <a:solidFill>
                          <a:srgbClr val="008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form2.Visible = !form2.Visible;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//true -&gt;false, false-&gt;true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453385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153" y="3166959"/>
            <a:ext cx="1695859" cy="34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윈도우 폼 디자이너</a:t>
            </a:r>
          </a:p>
          <a:p>
            <a:pPr lvl="1"/>
            <a:r>
              <a:rPr lang="ko-KR" altLang="en-US" sz="2200" dirty="0" smtClean="0"/>
              <a:t>폼의 크기를 조정하고 폼에 컨트롤을 배치하고 배치된 컨트롤의 위치와 크기를 수정할 수 있는 영역</a:t>
            </a:r>
            <a:r>
              <a:rPr lang="en-US" altLang="ko-KR" sz="2200" dirty="0" smtClean="0"/>
              <a:t>.</a:t>
            </a:r>
          </a:p>
          <a:p>
            <a:r>
              <a:rPr lang="ko-KR" altLang="en-US" sz="2400" dirty="0" smtClean="0"/>
              <a:t>도구 상자</a:t>
            </a:r>
          </a:p>
          <a:p>
            <a:pPr lvl="1"/>
            <a:r>
              <a:rPr lang="ko-KR" altLang="en-US" sz="2200" dirty="0" smtClean="0"/>
              <a:t>폼에 배치할 수 있는 컨트롤과 컴포넌트의 목록을 보여주는 곳 </a:t>
            </a:r>
          </a:p>
          <a:p>
            <a:r>
              <a:rPr lang="ko-KR" altLang="en-US" sz="2400" dirty="0" smtClean="0"/>
              <a:t>속성 브라우저</a:t>
            </a:r>
          </a:p>
          <a:p>
            <a:pPr lvl="1"/>
            <a:r>
              <a:rPr lang="ko-KR" altLang="en-US" sz="2200" dirty="0" smtClean="0"/>
              <a:t>폼 디자이너에서 선택한 폼이나 컴포넌트의 </a:t>
            </a:r>
            <a:r>
              <a:rPr lang="ko-KR" altLang="en-US" sz="2200" dirty="0" err="1" smtClean="0"/>
              <a:t>프로퍼티와</a:t>
            </a:r>
            <a:r>
              <a:rPr lang="ko-KR" altLang="en-US" sz="2200" dirty="0" smtClean="0"/>
              <a:t> 이벤트 목록을 보여주는 곳 </a:t>
            </a:r>
          </a:p>
          <a:p>
            <a:r>
              <a:rPr lang="ko-KR" altLang="en-US" sz="2400" dirty="0" smtClean="0"/>
              <a:t>솔루션 탐색기</a:t>
            </a:r>
          </a:p>
          <a:p>
            <a:pPr lvl="1"/>
            <a:r>
              <a:rPr lang="ko-KR" altLang="en-US" sz="2200" dirty="0" smtClean="0"/>
              <a:t>응용 프로그램을 구성하고 있는 파일과 관련 항목을 보여주는 곳</a:t>
            </a:r>
          </a:p>
          <a:p>
            <a:pPr lvl="1"/>
            <a:r>
              <a:rPr lang="ko-KR" altLang="en-US" sz="2200" dirty="0" smtClean="0"/>
              <a:t>현재 응용 프로그램에 새 폼이나 파일을 추가하거나 또는 존재하는 파일이나 항목을 삭제할 때 사용 </a:t>
            </a:r>
          </a:p>
          <a:p>
            <a:endParaRPr lang="ko-KR" altLang="en-US" sz="2200" dirty="0">
              <a:latin typeface="+mn-ea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통합 개발 환경 사용하기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2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8"/>
          <p:cNvSpPr>
            <a:spLocks noGrp="1"/>
          </p:cNvSpPr>
          <p:nvPr>
            <p:ph idx="1"/>
          </p:nvPr>
        </p:nvSpPr>
        <p:spPr>
          <a:xfrm>
            <a:off x="224889" y="1124744"/>
            <a:ext cx="4515373" cy="48989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속성 브라우저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항목별 정렬</a:t>
            </a:r>
            <a:endParaRPr lang="en-US" altLang="ko-KR" dirty="0" smtClean="0"/>
          </a:p>
          <a:p>
            <a:pPr lvl="2"/>
            <a:r>
              <a:rPr lang="ko-KR" altLang="en-US" sz="2200" dirty="0" err="1" smtClean="0"/>
              <a:t>프로퍼티나</a:t>
            </a:r>
            <a:r>
              <a:rPr lang="ko-KR" altLang="en-US" sz="2200" dirty="0" smtClean="0"/>
              <a:t> 이벤트를 정렬하기 위해 사용</a:t>
            </a:r>
            <a:endParaRPr lang="en-US" altLang="ko-KR" sz="2200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사전순</a:t>
            </a:r>
            <a:r>
              <a:rPr lang="ko-KR" altLang="en-US" dirty="0" smtClean="0"/>
              <a:t> 정렬</a:t>
            </a:r>
            <a:endParaRPr lang="en-US" altLang="ko-KR" dirty="0" smtClean="0"/>
          </a:p>
          <a:p>
            <a:pPr lvl="2"/>
            <a:r>
              <a:rPr lang="ko-KR" altLang="en-US" sz="2200" dirty="0" smtClean="0"/>
              <a:t>모든 항목을 정렬된 순서대로 표시</a:t>
            </a:r>
            <a:endParaRPr lang="en-US" altLang="ko-KR" sz="2200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이름과 값으로 표시되며 필요 시 값 변경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통합 개발 환경 사용하기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4067944" y="2276872"/>
            <a:ext cx="4780295" cy="3962796"/>
            <a:chOff x="3714744" y="2000240"/>
            <a:chExt cx="4780295" cy="396279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5703" y="2630674"/>
              <a:ext cx="2508230" cy="3332362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3714744" y="2000240"/>
              <a:ext cx="4780295" cy="1624246"/>
              <a:chOff x="2483768" y="1268760"/>
              <a:chExt cx="5207108" cy="183479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499992" y="2348880"/>
                <a:ext cx="216024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716016" y="2348880"/>
                <a:ext cx="216024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932040" y="2348880"/>
                <a:ext cx="191858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117197" y="2348880"/>
                <a:ext cx="216024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483768" y="1484784"/>
                <a:ext cx="1695840" cy="451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항목별 정렬</a:t>
                </a:r>
                <a:endPara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72000" y="1268760"/>
                <a:ext cx="1598057" cy="451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사전순정렬</a:t>
                </a:r>
                <a:endPara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372200" y="1340768"/>
                <a:ext cx="1318676" cy="451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프로퍼티</a:t>
                </a:r>
                <a:endPara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464460" y="2651580"/>
                <a:ext cx="1039295" cy="451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이벤트</a:t>
                </a:r>
                <a:endPara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0" name="직선 화살표 연결선 19"/>
              <p:cNvCxnSpPr>
                <a:stCxn id="15" idx="3"/>
                <a:endCxn id="7" idx="1"/>
              </p:cNvCxnSpPr>
              <p:nvPr/>
            </p:nvCxnSpPr>
            <p:spPr>
              <a:xfrm>
                <a:off x="4040604" y="1684839"/>
                <a:ext cx="459388" cy="7720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>
                <a:stCxn id="16" idx="2"/>
                <a:endCxn id="8" idx="0"/>
              </p:cNvCxnSpPr>
              <p:nvPr/>
            </p:nvCxnSpPr>
            <p:spPr>
              <a:xfrm flipH="1">
                <a:off x="4824028" y="1720736"/>
                <a:ext cx="547000" cy="6281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>
                <a:stCxn id="17" idx="1"/>
                <a:endCxn id="11" idx="0"/>
              </p:cNvCxnSpPr>
              <p:nvPr/>
            </p:nvCxnSpPr>
            <p:spPr>
              <a:xfrm flipH="1">
                <a:off x="5027969" y="1566756"/>
                <a:ext cx="1344231" cy="7821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>
                <a:stCxn id="18" idx="1"/>
                <a:endCxn id="14" idx="3"/>
              </p:cNvCxnSpPr>
              <p:nvPr/>
            </p:nvCxnSpPr>
            <p:spPr>
              <a:xfrm flipH="1" flipV="1">
                <a:off x="5333221" y="2456892"/>
                <a:ext cx="1131239" cy="4206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dirty="0" smtClean="0"/>
              <a:t>생성된 프로젝트의 파일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srgbClr val="3333CC"/>
                </a:solidFill>
              </a:rPr>
              <a:t>Program.cs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dirty="0" err="1" smtClean="0"/>
              <a:t>윈폼</a:t>
            </a:r>
            <a:r>
              <a:rPr lang="ko-KR" altLang="en-US" dirty="0" smtClean="0"/>
              <a:t> </a:t>
            </a:r>
            <a:r>
              <a:rPr lang="ko-KR" altLang="en-US" dirty="0"/>
              <a:t>응용 프로그램의 시작점을 포함하는 </a:t>
            </a:r>
            <a:r>
              <a:rPr lang="en-US" altLang="ko-KR" dirty="0"/>
              <a:t>C# </a:t>
            </a:r>
            <a:r>
              <a:rPr lang="ko-KR" altLang="en-US" dirty="0" smtClean="0"/>
              <a:t>소스파일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dirty="0" smtClean="0"/>
              <a:t>자동 생성</a:t>
            </a:r>
            <a:endParaRPr lang="ko-KR" altLang="en-US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srgbClr val="3333CC"/>
                </a:solidFill>
              </a:rPr>
              <a:t>Form1.cs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dirty="0" err="1" smtClean="0"/>
              <a:t>윈폼</a:t>
            </a:r>
            <a:r>
              <a:rPr lang="ko-KR" altLang="en-US" dirty="0" smtClean="0"/>
              <a:t> </a:t>
            </a:r>
            <a:r>
              <a:rPr lang="ko-KR" altLang="en-US" dirty="0"/>
              <a:t>응용 프로그램의 </a:t>
            </a:r>
            <a:r>
              <a:rPr lang="en-US" altLang="ko-KR" dirty="0"/>
              <a:t>C# </a:t>
            </a:r>
            <a:r>
              <a:rPr lang="ko-KR" altLang="en-US" dirty="0" smtClean="0"/>
              <a:t>소스파일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dirty="0" smtClean="0"/>
              <a:t>프로그래머가 작성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srgbClr val="3333CC"/>
                </a:solidFill>
              </a:rPr>
              <a:t>Form1.Designer.cs</a:t>
            </a:r>
            <a:r>
              <a:rPr lang="en-US" altLang="ko-KR" dirty="0" smtClean="0"/>
              <a:t>: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dirty="0" err="1" smtClean="0"/>
              <a:t>윈폼</a:t>
            </a:r>
            <a:r>
              <a:rPr lang="ko-KR" altLang="en-US" dirty="0" smtClean="0"/>
              <a:t> </a:t>
            </a:r>
            <a:r>
              <a:rPr lang="ko-KR" altLang="en-US" dirty="0"/>
              <a:t>응용 프로그램 폼 디자인 정의를 포함하는 </a:t>
            </a:r>
            <a:r>
              <a:rPr lang="en-US" altLang="ko-KR" dirty="0"/>
              <a:t>C# </a:t>
            </a:r>
            <a:r>
              <a:rPr lang="ko-KR" altLang="en-US" dirty="0" smtClean="0"/>
              <a:t>소스파일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dirty="0" smtClean="0"/>
              <a:t>컴포넌트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컴포넌트의 </a:t>
            </a:r>
            <a:r>
              <a:rPr lang="ko-KR" altLang="en-US" dirty="0" err="1" smtClean="0"/>
              <a:t>프로퍼티나</a:t>
            </a:r>
            <a:r>
              <a:rPr lang="ko-KR" altLang="en-US" dirty="0" smtClean="0"/>
              <a:t> 이벤트 값 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관련 소스가 자동으로 추가되거나 삭제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dirty="0" smtClean="0"/>
              <a:t>자동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수정은 가능하지만 될 수 있으면 그대로 사용</a:t>
            </a:r>
            <a:endParaRPr lang="ko-KR" alt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소스코드 보기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8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3674</TotalTime>
  <Words>4571</Words>
  <Application>Microsoft Office PowerPoint</Application>
  <PresentationFormat>화면 슬라이드 쇼(4:3)</PresentationFormat>
  <Paragraphs>1285</Paragraphs>
  <Slides>69</Slides>
  <Notes>52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전체</vt:lpstr>
      <vt:lpstr>C# _폼</vt:lpstr>
      <vt:lpstr>윈폼 애플리케이션</vt:lpstr>
      <vt:lpstr>윈도우 폼</vt:lpstr>
      <vt:lpstr>윈폼 애플리케이션의 핵심 클래스</vt:lpstr>
      <vt:lpstr>통합 개발 환경 사용하기</vt:lpstr>
      <vt:lpstr>통합 개발 환경 사용하기</vt:lpstr>
      <vt:lpstr>통합 개발 환경 사용하기</vt:lpstr>
      <vt:lpstr>통합 개발 환경 사용하기</vt:lpstr>
      <vt:lpstr>소스코드 보기</vt:lpstr>
      <vt:lpstr>Program.cs</vt:lpstr>
      <vt:lpstr>Program.cs</vt:lpstr>
      <vt:lpstr>Program.cs</vt:lpstr>
      <vt:lpstr>Form1.cs</vt:lpstr>
      <vt:lpstr>Form.cs</vt:lpstr>
      <vt:lpstr>Form1.Designer.cs</vt:lpstr>
      <vt:lpstr>윈폼 애플리케이션 작성하기</vt:lpstr>
      <vt:lpstr>윈폼 애플리케이션 작성하기</vt:lpstr>
      <vt:lpstr>윈폼 애플리케이션 작성하기</vt:lpstr>
      <vt:lpstr>윈폼 애플리케이션 작성하기</vt:lpstr>
      <vt:lpstr>이벤트 핸들러 매개변수</vt:lpstr>
      <vt:lpstr>Form 클래스</vt:lpstr>
      <vt:lpstr>Form 클래스의 계층도</vt:lpstr>
      <vt:lpstr>폼 클래스의 베이스 클래스</vt:lpstr>
      <vt:lpstr>Form클래스 프로퍼티</vt:lpstr>
      <vt:lpstr>Form클래스 프로퍼티</vt:lpstr>
      <vt:lpstr>Form클래스 프로퍼티</vt:lpstr>
      <vt:lpstr>Form클래스 프로퍼티</vt:lpstr>
      <vt:lpstr>Form클래스 메소드</vt:lpstr>
      <vt:lpstr>Form클래스 메소드</vt:lpstr>
      <vt:lpstr>Form클래스 메소드</vt:lpstr>
      <vt:lpstr>Form클래스 메소드</vt:lpstr>
      <vt:lpstr>Form클래스 이벤트</vt:lpstr>
      <vt:lpstr>Load/Closed 이벤트 [1/3]</vt:lpstr>
      <vt:lpstr>Load/Closed 이벤트 [2/3]</vt:lpstr>
      <vt:lpstr>Load/Closed 이벤트 [3/3]</vt:lpstr>
      <vt:lpstr>FormClosing 이벤트 [1/3]</vt:lpstr>
      <vt:lpstr>FormClosing 이벤트 [2/3]</vt:lpstr>
      <vt:lpstr>FormClosing 이벤트 [3/3]</vt:lpstr>
      <vt:lpstr>Activated/Deactivate 이벤트</vt:lpstr>
      <vt:lpstr>컨트롤 클래스</vt:lpstr>
      <vt:lpstr>컨트롤 클래스의 계층도</vt:lpstr>
      <vt:lpstr>컨트롤 클래스의 프로퍼티 [1/2]</vt:lpstr>
      <vt:lpstr>컨트롤 클래스의 프로퍼티 [2/2]</vt:lpstr>
      <vt:lpstr>컨트롤 클래스 프로퍼티</vt:lpstr>
      <vt:lpstr>컨트롤 클래스 프로퍼티</vt:lpstr>
      <vt:lpstr>컨트롤 클래스 프로퍼티</vt:lpstr>
      <vt:lpstr>컨트롤 클래스 프로퍼티</vt:lpstr>
      <vt:lpstr>컨트롤 클래스 프로퍼티</vt:lpstr>
      <vt:lpstr>컨트롤 클래스 프로퍼티</vt:lpstr>
      <vt:lpstr>Size/ClientSize 프로퍼티 사용 예</vt:lpstr>
      <vt:lpstr>Size/ClientSize 프로퍼티 사용 예</vt:lpstr>
      <vt:lpstr>컨트롤 클래스 프로퍼티</vt:lpstr>
      <vt:lpstr>컨트롤 클래스 프로퍼티</vt:lpstr>
      <vt:lpstr>컨트롤 클래스 프로퍼티</vt:lpstr>
      <vt:lpstr>컨트롤 클래스 프로퍼티</vt:lpstr>
      <vt:lpstr>컨트롤 클래스 프로퍼티</vt:lpstr>
      <vt:lpstr>컨트롤 클래스의 주요 메소드 [1/4]</vt:lpstr>
      <vt:lpstr>컨트롤 클래스의 주요 메소드 [2/4]</vt:lpstr>
      <vt:lpstr>컨트롤 클래스의 주요 메소드 [3/4]</vt:lpstr>
      <vt:lpstr>컨트롤 클래스의 주요 메소드 [4/4]</vt:lpstr>
      <vt:lpstr>컨트롤 클래스의 주요 이벤트 [1/2]</vt:lpstr>
      <vt:lpstr>컨트롤 클래스의 주요 이벤트 [2/2]</vt:lpstr>
      <vt:lpstr>Paint 이벤트 사용 예</vt:lpstr>
      <vt:lpstr>Paint 이벤트 사용 예</vt:lpstr>
      <vt:lpstr>Move/Resize 이벤트 사용 예</vt:lpstr>
      <vt:lpstr>Move/Resize 이벤트 사용 예</vt:lpstr>
      <vt:lpstr>Form 사용 예(1/3)</vt:lpstr>
      <vt:lpstr>Form 사용 예(2/3)</vt:lpstr>
      <vt:lpstr>Form 사용 예(3/3)</vt:lpstr>
    </vt:vector>
  </TitlesOfParts>
  <Company>pllab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1장 C#의 개요</dc:title>
  <dc:creator>동국대학교 프로그래밍 언어 연구실</dc:creator>
  <cp:lastModifiedBy>kabsung Lee</cp:lastModifiedBy>
  <cp:revision>533</cp:revision>
  <dcterms:created xsi:type="dcterms:W3CDTF">2005-08-05T04:54:18Z</dcterms:created>
  <dcterms:modified xsi:type="dcterms:W3CDTF">2019-05-30T10:33:55Z</dcterms:modified>
</cp:coreProperties>
</file>