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  <p:sldMasterId id="2147483961" r:id="rId2"/>
  </p:sldMasterIdLst>
  <p:notesMasterIdLst>
    <p:notesMasterId r:id="rId17"/>
  </p:notesMasterIdLst>
  <p:sldIdLst>
    <p:sldId id="267" r:id="rId3"/>
    <p:sldId id="279" r:id="rId4"/>
    <p:sldId id="288" r:id="rId5"/>
    <p:sldId id="289" r:id="rId6"/>
    <p:sldId id="270" r:id="rId7"/>
    <p:sldId id="281" r:id="rId8"/>
    <p:sldId id="282" r:id="rId9"/>
    <p:sldId id="283" r:id="rId10"/>
    <p:sldId id="291" r:id="rId11"/>
    <p:sldId id="292" r:id="rId12"/>
    <p:sldId id="293" r:id="rId13"/>
    <p:sldId id="294" r:id="rId14"/>
    <p:sldId id="295" r:id="rId15"/>
    <p:sldId id="261" r:id="rId16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FCC00"/>
    <a:srgbClr val="FF9966"/>
    <a:srgbClr val="3399FF"/>
    <a:srgbClr val="FFCC99"/>
    <a:srgbClr val="00B6A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>
      <p:cViewPr varScale="1">
        <p:scale>
          <a:sx n="109" d="100"/>
          <a:sy n="109" d="100"/>
        </p:scale>
        <p:origin x="17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9C8E7D-FFF5-4A67-9BC5-BFEBA39EA6A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1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4024492-93AD-48A0-9665-6C74E8DDCDDD}" type="slidenum">
              <a:rPr lang="en-US" altLang="ko-KR"/>
              <a:pPr eaLnBrk="1" hangingPunct="1">
                <a:spcBef>
                  <a:spcPct val="0"/>
                </a:spcBef>
              </a:pPr>
              <a:t>4</a:t>
            </a:fld>
            <a:endParaRPr lang="en-US" altLang="ko-K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701675"/>
            <a:ext cx="4586287" cy="3440113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4351338"/>
            <a:ext cx="5014913" cy="41417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i_img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05263"/>
            <a:ext cx="141922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0" y="1981200"/>
            <a:ext cx="9144000" cy="17526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 w="12700" algn="ctr">
            <a:solidFill>
              <a:srgbClr val="C0C0C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8189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3FF020-DAF1-4251-99D3-9DB79DBAC2E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30162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34950"/>
            <a:ext cx="2057400" cy="6146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34950"/>
            <a:ext cx="6019800" cy="6146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ABD04-62BF-4514-9011-432CDFEA3F1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93584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079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4800" spc="6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4931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122" y="116632"/>
            <a:ext cx="7649862" cy="670351"/>
          </a:xfrm>
        </p:spPr>
        <p:txBody>
          <a:bodyPr anchor="ctr">
            <a:normAutofit/>
          </a:bodyPr>
          <a:lstStyle>
            <a:lvl1pPr algn="r"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712968" cy="5832648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50000"/>
                </a:schemeClr>
              </a:buClr>
              <a:buSzPct val="90000"/>
              <a:buFont typeface="맑은 고딕" panose="020B0503020000020004" pitchFamily="50" charset="-127"/>
              <a:buChar char="◎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§"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3pPr>
            <a:lvl4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4pPr>
            <a:lvl5pPr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8710" y="6509306"/>
            <a:ext cx="323528" cy="318412"/>
          </a:xfrm>
        </p:spPr>
        <p:txBody>
          <a:bodyPr/>
          <a:lstStyle>
            <a:lvl1pPr algn="r">
              <a:defRPr sz="8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/>
          </a:p>
        </p:txBody>
      </p:sp>
      <p:cxnSp>
        <p:nvCxnSpPr>
          <p:cNvPr id="14" name="직선 연결선 13"/>
          <p:cNvCxnSpPr/>
          <p:nvPr userDrawn="1"/>
        </p:nvCxnSpPr>
        <p:spPr>
          <a:xfrm flipH="1">
            <a:off x="1402632" y="786983"/>
            <a:ext cx="774136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47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272ACE-A2E0-4B15-9E00-14769F87BBD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62280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89C67-A753-47C6-B574-554953FE317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93176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86EB1-7BEA-454E-98B0-AAC0543AD1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388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EF6A7-E3DE-4B5E-820B-DA38874B6B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557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5F0F-DB07-44AC-808C-B191F01DC4EB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837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01FF9D-D8BD-4837-B675-2581F00216C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18012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74C71886-B5B5-4636-8A58-EE6CB1EAFDA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18603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DCDE1005-C856-41D0-97E2-5CD53282BFF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470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FF020-DAF1-4251-99D3-9DB79DBAC2E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272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ABD04-62BF-4514-9011-432CDFEA3F1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03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72ACE-A2E0-4B15-9E00-14769F87BBD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14511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89C67-A753-47C6-B574-554953FE317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76178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86EB1-7BEA-454E-98B0-AAC0543AD1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92138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EF6A7-E3DE-4B5E-820B-DA38874B6BE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945953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E5F0F-DB07-44AC-808C-B191F01DC4E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502979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71886-B5B5-4636-8A58-EE6CB1EAFD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591170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E1005-C856-41D0-97E2-5CD53282BFF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45904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_img_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260350"/>
            <a:ext cx="5540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0" y="188913"/>
            <a:ext cx="9144000" cy="533400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rgbClr val="545454">
                  <a:alpha val="0"/>
                </a:srgbClr>
              </a:gs>
              <a:gs pos="100000">
                <a:srgbClr val="EAEAEA">
                  <a:alpha val="79999"/>
                </a:srgbClr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4950"/>
            <a:ext cx="8229600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453188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5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solidFill>
                  <a:schemeClr val="bg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666D777-4359-42E5-B284-18B58639FC5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79388" cy="5229225"/>
          </a:xfrm>
          <a:prstGeom prst="rect">
            <a:avLst/>
          </a:prstGeom>
          <a:solidFill>
            <a:srgbClr val="00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5229225"/>
            <a:ext cx="179388" cy="1628775"/>
          </a:xfrm>
          <a:prstGeom prst="rect">
            <a:avLst/>
          </a:prstGeom>
          <a:solidFill>
            <a:srgbClr val="0099CC">
              <a:alpha val="4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9" r:id="rId12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" name="Rectangle 9" title="right edge border"/>
          <p:cNvSpPr/>
          <p:nvPr/>
        </p:nvSpPr>
        <p:spPr>
          <a:xfrm>
            <a:off x="9038906" y="-12284"/>
            <a:ext cx="10509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구름 모양 설명선 6"/>
          <p:cNvSpPr/>
          <p:nvPr userDrawn="1"/>
        </p:nvSpPr>
        <p:spPr>
          <a:xfrm>
            <a:off x="8820472" y="6547468"/>
            <a:ext cx="319540" cy="265908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83037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666D777-4359-42E5-B284-18B58639FC5B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92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1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C++ </a:t>
            </a:r>
            <a:r>
              <a:rPr lang="ko-KR" altLang="en-US" b="1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만들기</a:t>
            </a:r>
            <a:r>
              <a:rPr lang="en-US" altLang="ko-KR" dirty="0" smtClean="0">
                <a:latin typeface="+mj-ea"/>
              </a:rPr>
              <a:t>(2/3)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9</a:t>
            </a:fld>
            <a:endParaRPr lang="en-US" altLang="ko-KR"/>
          </a:p>
        </p:txBody>
      </p:sp>
      <p:grpSp>
        <p:nvGrpSpPr>
          <p:cNvPr id="15" name="그룹 14"/>
          <p:cNvGrpSpPr/>
          <p:nvPr/>
        </p:nvGrpSpPr>
        <p:grpSpPr>
          <a:xfrm>
            <a:off x="683568" y="908720"/>
            <a:ext cx="7920880" cy="5588960"/>
            <a:chOff x="722562" y="1102572"/>
            <a:chExt cx="7846390" cy="54449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562" y="1102572"/>
              <a:ext cx="7846390" cy="5444944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699792" y="2852936"/>
              <a:ext cx="381642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27584" y="2204864"/>
              <a:ext cx="1296144" cy="2880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63688" y="5373216"/>
              <a:ext cx="1440160" cy="7200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7" idx="3"/>
              <a:endCxn id="6" idx="1"/>
            </p:cNvCxnSpPr>
            <p:nvPr/>
          </p:nvCxnSpPr>
          <p:spPr>
            <a:xfrm>
              <a:off x="2123728" y="2348880"/>
              <a:ext cx="576064" cy="7200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2"/>
              <a:endCxn id="8" idx="0"/>
            </p:cNvCxnSpPr>
            <p:nvPr/>
          </p:nvCxnSpPr>
          <p:spPr>
            <a:xfrm flipH="1">
              <a:off x="2483768" y="3284984"/>
              <a:ext cx="2124236" cy="20882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3148855"/>
            <a:ext cx="3305194" cy="24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만들기</a:t>
            </a:r>
            <a:r>
              <a:rPr lang="en-US" altLang="ko-KR" dirty="0" smtClean="0">
                <a:latin typeface="+mj-ea"/>
              </a:rPr>
              <a:t>(3/3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00808"/>
            <a:ext cx="4968553" cy="37264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67744" y="357301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 후 새 항목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11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1009" t="13733" r="65745" b="19069"/>
          <a:stretch/>
        </p:blipFill>
        <p:spPr>
          <a:xfrm>
            <a:off x="1207122" y="853982"/>
            <a:ext cx="6893270" cy="5604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50" y="2166062"/>
            <a:ext cx="27238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mtClean="0">
                <a:latin typeface="+mj-ea"/>
                <a:ea typeface="+mj-ea"/>
              </a:rPr>
              <a:t>마우스 오른쪽 버튼 클릭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780928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2"/>
            <a:endCxn id="7" idx="0"/>
          </p:cNvCxnSpPr>
          <p:nvPr/>
        </p:nvCxnSpPr>
        <p:spPr>
          <a:xfrm>
            <a:off x="1804362" y="2535394"/>
            <a:ext cx="571394" cy="245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19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H</a:t>
            </a:r>
            <a:r>
              <a:rPr lang="en-US" altLang="ko-KR" cap="none" dirty="0" smtClean="0">
                <a:latin typeface="+mj-ea"/>
              </a:rPr>
              <a:t>ello.cpp</a:t>
            </a:r>
            <a:r>
              <a:rPr lang="en-US" altLang="ko-KR" dirty="0" smtClean="0">
                <a:latin typeface="+mj-ea"/>
              </a:rPr>
              <a:t> </a:t>
            </a:r>
            <a:r>
              <a:rPr lang="ko-KR" altLang="en-US" dirty="0" smtClean="0">
                <a:latin typeface="+mj-ea"/>
              </a:rPr>
              <a:t>소스 파일 생성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052736"/>
            <a:ext cx="7488832" cy="519681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15616" y="155679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15816" y="1556900"/>
            <a:ext cx="1152128" cy="359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979712" y="5589240"/>
            <a:ext cx="57606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365768" y="4731624"/>
            <a:ext cx="2278240" cy="497576"/>
          </a:xfrm>
          <a:prstGeom prst="wedgeRoundRectCallout">
            <a:avLst>
              <a:gd name="adj1" fmla="val -39693"/>
              <a:gd name="adj2" fmla="val 1355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C++ 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소스 파일 이름 입력</a:t>
            </a:r>
            <a:endParaRPr lang="en-US" altLang="ko-KR" sz="12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자동으로 </a:t>
            </a:r>
            <a:r>
              <a:rPr lang="ko-KR" altLang="en-US" sz="1200" dirty="0" err="1" smtClean="0">
                <a:solidFill>
                  <a:schemeClr val="tx1"/>
                </a:solidFill>
                <a:latin typeface="+mj-ea"/>
                <a:ea typeface="+mj-ea"/>
              </a:rPr>
              <a:t>확장자는</a:t>
            </a:r>
            <a:r>
              <a:rPr lang="ko-KR" altLang="en-US" sz="12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j-ea"/>
                <a:ea typeface="+mj-ea"/>
              </a:rPr>
              <a:t>*.</a:t>
            </a:r>
            <a:r>
              <a:rPr lang="en-US" altLang="ko-KR" sz="1200" dirty="0" err="1" smtClean="0">
                <a:solidFill>
                  <a:schemeClr val="tx1"/>
                </a:solidFill>
                <a:latin typeface="+mj-ea"/>
                <a:ea typeface="+mj-ea"/>
              </a:rPr>
              <a:t>cpp</a:t>
            </a:r>
            <a:endParaRPr lang="ko-KR" altLang="en-US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173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48743" y="116632"/>
            <a:ext cx="8687753" cy="67035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ko-KR" sz="3200" dirty="0" smtClean="0">
                <a:solidFill>
                  <a:schemeClr val="tx1"/>
                </a:solidFill>
                <a:latin typeface="+mj-ea"/>
              </a:rPr>
              <a:t>C++ </a:t>
            </a:r>
            <a:r>
              <a:rPr lang="ko-KR" altLang="en-US" sz="3200" dirty="0" smtClean="0">
                <a:solidFill>
                  <a:schemeClr val="tx1"/>
                </a:solidFill>
                <a:latin typeface="+mj-ea"/>
              </a:rPr>
              <a:t>버전의 </a:t>
            </a:r>
            <a:r>
              <a:rPr lang="en-US" altLang="ko-KR" sz="3200" cap="none" dirty="0" smtClean="0">
                <a:solidFill>
                  <a:schemeClr val="tx1"/>
                </a:solidFill>
                <a:latin typeface="+mj-ea"/>
              </a:rPr>
              <a:t>Hello world </a:t>
            </a:r>
            <a:r>
              <a:rPr lang="ko-KR" altLang="en-US" sz="3200" dirty="0" smtClean="0">
                <a:solidFill>
                  <a:schemeClr val="tx1"/>
                </a:solidFill>
                <a:latin typeface="+mj-ea"/>
              </a:rPr>
              <a:t>출력 프로그램 </a:t>
            </a:r>
            <a:endParaRPr lang="ko-KR" altLang="en-US" sz="32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5004" y="870362"/>
            <a:ext cx="8712968" cy="5832648"/>
          </a:xfrm>
        </p:spPr>
        <p:txBody>
          <a:bodyPr>
            <a:normAutofit/>
          </a:bodyPr>
          <a:lstStyle/>
          <a:p>
            <a:r>
              <a:rPr lang="en-US" altLang="ko-KR" sz="2200" dirty="0" smtClean="0"/>
              <a:t> </a:t>
            </a:r>
            <a:r>
              <a:rPr lang="ko-KR" altLang="en-US" sz="2200" dirty="0" err="1" smtClean="0"/>
              <a:t>헤더파일</a:t>
            </a:r>
            <a:r>
              <a:rPr lang="ko-KR" altLang="en-US" sz="2200" dirty="0" smtClean="0"/>
              <a:t> 선언  </a:t>
            </a:r>
            <a:r>
              <a:rPr lang="en-US" altLang="ko-KR" sz="2200" dirty="0" smtClean="0"/>
              <a:t>#include &lt;</a:t>
            </a:r>
            <a:r>
              <a:rPr lang="en-US" altLang="ko-KR" sz="2200" dirty="0" err="1" smtClean="0"/>
              <a:t>iostream</a:t>
            </a:r>
            <a:r>
              <a:rPr lang="en-US" altLang="ko-KR" sz="2200" dirty="0" smtClean="0"/>
              <a:t>&gt;</a:t>
            </a:r>
          </a:p>
          <a:p>
            <a:r>
              <a:rPr lang="ko-KR" altLang="en-US" sz="2200" dirty="0" smtClean="0"/>
              <a:t> 출력              </a:t>
            </a: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</a:t>
            </a:r>
            <a:r>
              <a:rPr lang="en-US" altLang="ko-KR" sz="2200" dirty="0" err="1" smtClean="0"/>
              <a:t>cout</a:t>
            </a:r>
            <a:r>
              <a:rPr lang="en-US" altLang="ko-KR" sz="2200" dirty="0" smtClean="0"/>
              <a:t>&lt;&lt;“Hello world”;</a:t>
            </a:r>
          </a:p>
          <a:p>
            <a:r>
              <a:rPr lang="ko-KR" altLang="en-US" sz="2200" dirty="0" smtClean="0"/>
              <a:t> </a:t>
            </a:r>
            <a:r>
              <a:rPr lang="ko-KR" altLang="en-US" sz="2200" dirty="0" err="1"/>
              <a:t>줄</a:t>
            </a:r>
            <a:r>
              <a:rPr lang="ko-KR" altLang="en-US" sz="2200" dirty="0" err="1" smtClean="0"/>
              <a:t>바꿈</a:t>
            </a:r>
            <a:r>
              <a:rPr lang="ko-KR" altLang="en-US" sz="2200" dirty="0" smtClean="0"/>
              <a:t>           </a:t>
            </a:r>
            <a:r>
              <a:rPr lang="en-US" altLang="ko-KR" sz="2200" dirty="0" err="1" smtClean="0"/>
              <a:t>std</a:t>
            </a:r>
            <a:r>
              <a:rPr lang="en-US" altLang="ko-KR" sz="2200" dirty="0" smtClean="0"/>
              <a:t>::</a:t>
            </a:r>
            <a:r>
              <a:rPr lang="en-US" altLang="ko-KR" sz="2200" dirty="0" err="1" smtClean="0"/>
              <a:t>cout</a:t>
            </a:r>
            <a:r>
              <a:rPr lang="en-US" altLang="ko-KR" sz="2200" dirty="0" smtClean="0"/>
              <a:t>&lt;&lt;</a:t>
            </a:r>
            <a:r>
              <a:rPr lang="en-US" altLang="ko-KR" sz="2200" dirty="0" err="1" smtClean="0"/>
              <a:t>endl</a:t>
            </a:r>
            <a:endParaRPr lang="ko-KR" altLang="en-US" sz="2200" dirty="0"/>
          </a:p>
        </p:txBody>
      </p:sp>
      <p:sp>
        <p:nvSpPr>
          <p:cNvPr id="1332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/>
          <a:p>
            <a:fld id="{747A6B29-17E1-4370-8A1B-16C7795B3C94}" type="slidenum">
              <a:rPr kumimoji="0" lang="ko-KR" alt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13</a:t>
            </a:fld>
            <a:endParaRPr kumimoji="0" lang="en-US" altLang="ko-KR" sz="90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492572" y="2276872"/>
            <a:ext cx="6175772" cy="4382322"/>
            <a:chOff x="634609" y="2286190"/>
            <a:chExt cx="6175772" cy="438232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609" y="2286190"/>
              <a:ext cx="6175772" cy="4382322"/>
            </a:xfrm>
            <a:prstGeom prst="rect">
              <a:avLst/>
            </a:prstGeom>
          </p:spPr>
        </p:pic>
        <p:grpSp>
          <p:nvGrpSpPr>
            <p:cNvPr id="7" name="그룹 6"/>
            <p:cNvGrpSpPr/>
            <p:nvPr/>
          </p:nvGrpSpPr>
          <p:grpSpPr>
            <a:xfrm>
              <a:off x="3175061" y="5086896"/>
              <a:ext cx="3204166" cy="1042987"/>
              <a:chOff x="3175061" y="5086896"/>
              <a:chExt cx="3204166" cy="104298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327" y="5301208"/>
                <a:ext cx="3009900" cy="828675"/>
              </a:xfrm>
              <a:prstGeom prst="rect">
                <a:avLst/>
              </a:prstGeom>
            </p:spPr>
          </p:pic>
          <p:sp>
            <p:nvSpPr>
              <p:cNvPr id="21" name="직사각형 20"/>
              <p:cNvSpPr/>
              <p:nvPr/>
            </p:nvSpPr>
            <p:spPr>
              <a:xfrm>
                <a:off x="3175061" y="5086896"/>
                <a:ext cx="1143000" cy="21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500" dirty="0">
                    <a:solidFill>
                      <a:srgbClr val="009900"/>
                    </a:solidFill>
                    <a:latin typeface="휴먼편지체" pitchFamily="18" charset="-127"/>
                    <a:ea typeface="휴먼편지체" pitchFamily="18" charset="-127"/>
                  </a:rPr>
                  <a:t>실행결과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4318061" y="4762558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+mj-ea"/>
                  <a:ea typeface="+mj-ea"/>
                </a:rPr>
                <a:t>실행</a:t>
              </a:r>
              <a:r>
                <a:rPr lang="en-US" altLang="ko-KR" b="1" dirty="0" smtClean="0">
                  <a:latin typeface="+mj-ea"/>
                  <a:ea typeface="+mj-ea"/>
                </a:rPr>
                <a:t>: Ctrl + F5</a:t>
              </a:r>
              <a:endParaRPr lang="ko-KR" altLang="en-US" b="1" dirty="0">
                <a:latin typeface="+mj-ea"/>
                <a:ea typeface="+mj-ea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369327" y="3356992"/>
              <a:ext cx="3009900" cy="12362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화살표 연결선 10"/>
            <p:cNvCxnSpPr>
              <a:stCxn id="9" idx="2"/>
              <a:endCxn id="8" idx="0"/>
            </p:cNvCxnSpPr>
            <p:nvPr/>
          </p:nvCxnSpPr>
          <p:spPr>
            <a:xfrm>
              <a:off x="4874277" y="4593241"/>
              <a:ext cx="326398" cy="16931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6" idx="0"/>
            </p:cNvCxnSpPr>
            <p:nvPr/>
          </p:nvCxnSpPr>
          <p:spPr>
            <a:xfrm flipH="1">
              <a:off x="4874277" y="5131890"/>
              <a:ext cx="326398" cy="169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4785" y="116209"/>
            <a:ext cx="4015761" cy="790006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ko-KR" altLang="en-US" sz="2400" dirty="0"/>
              <a:t>프로그래밍 언어의 진화와 </a:t>
            </a:r>
            <a:r>
              <a:rPr lang="en-US" altLang="ko-KR" sz="2400" dirty="0"/>
              <a:t>C++</a:t>
            </a:r>
            <a:r>
              <a:rPr lang="ko-KR" altLang="en-US" sz="2400" dirty="0"/>
              <a:t>의 기원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23528" y="116209"/>
            <a:ext cx="6954484" cy="6667120"/>
            <a:chOff x="1533413" y="133408"/>
            <a:chExt cx="6954484" cy="6667120"/>
          </a:xfrm>
        </p:grpSpPr>
        <p:sp>
          <p:nvSpPr>
            <p:cNvPr id="51" name="TextBox 50"/>
            <p:cNvSpPr txBox="1"/>
            <p:nvPr/>
          </p:nvSpPr>
          <p:spPr>
            <a:xfrm>
              <a:off x="1788952" y="2202401"/>
              <a:ext cx="1180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Ken </a:t>
              </a:r>
              <a:r>
                <a:rPr lang="en-US" altLang="ko-KR" sz="1200" b="1" dirty="0" err="1" smtClean="0">
                  <a:solidFill>
                    <a:srgbClr val="00B0F0"/>
                  </a:solidFill>
                  <a:latin typeface="+mj-ea"/>
                  <a:ea typeface="+mj-ea"/>
                </a:rPr>
                <a:t>Tompson</a:t>
              </a:r>
              <a:endParaRPr lang="ko-KR" altLang="en-US" sz="1200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719598" y="1616747"/>
              <a:ext cx="1352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b="1" dirty="0">
                  <a:solidFill>
                    <a:srgbClr val="00B0F0"/>
                  </a:solidFill>
                  <a:latin typeface="+mj-ea"/>
                  <a:ea typeface="+mj-ea"/>
                </a:rPr>
                <a:t>Martin Richards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760170" y="2771332"/>
              <a:ext cx="13891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b="1" dirty="0">
                  <a:solidFill>
                    <a:srgbClr val="00B0F0"/>
                  </a:solidFill>
                  <a:latin typeface="+mj-ea"/>
                  <a:ea typeface="+mj-ea"/>
                </a:rPr>
                <a:t>Ken </a:t>
              </a:r>
              <a:r>
                <a:rPr lang="en-US" altLang="ko-KR" sz="1200" b="1" dirty="0" err="1">
                  <a:solidFill>
                    <a:srgbClr val="00B0F0"/>
                  </a:solidFill>
                  <a:latin typeface="+mj-ea"/>
                  <a:ea typeface="+mj-ea"/>
                </a:rPr>
                <a:t>Tompson</a:t>
              </a:r>
              <a:r>
                <a:rPr lang="ko-KR" altLang="en-US" sz="1200" b="1" dirty="0">
                  <a:solidFill>
                    <a:srgbClr val="00B0F0"/>
                  </a:solidFill>
                  <a:latin typeface="+mj-ea"/>
                  <a:ea typeface="+mj-ea"/>
                </a:rPr>
                <a:t>과 </a:t>
              </a:r>
              <a:endParaRPr lang="en-US" altLang="ko-KR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fontAlgn="base"/>
              <a:r>
                <a:rPr lang="en-US" altLang="ko-KR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Dennis </a:t>
              </a:r>
              <a:r>
                <a:rPr lang="en-US" altLang="ko-KR" sz="1200" b="1" dirty="0">
                  <a:solidFill>
                    <a:srgbClr val="00B0F0"/>
                  </a:solidFill>
                  <a:latin typeface="+mj-ea"/>
                  <a:ea typeface="+mj-ea"/>
                </a:rPr>
                <a:t>Ritchie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631556" y="3572163"/>
              <a:ext cx="14723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b="1" dirty="0" err="1">
                  <a:solidFill>
                    <a:srgbClr val="00B0F0"/>
                  </a:solidFill>
                  <a:latin typeface="+mj-ea"/>
                  <a:ea typeface="+mj-ea"/>
                </a:rPr>
                <a:t>Bjarne</a:t>
              </a:r>
              <a:r>
                <a:rPr lang="en-US" altLang="ko-KR" sz="1200" b="1" dirty="0">
                  <a:solidFill>
                    <a:srgbClr val="00B0F0"/>
                  </a:solidFill>
                  <a:latin typeface="+mj-ea"/>
                  <a:ea typeface="+mj-ea"/>
                </a:rPr>
                <a:t> </a:t>
              </a:r>
              <a:r>
                <a:rPr lang="en-US" altLang="ko-KR" sz="1200" b="1" dirty="0" err="1">
                  <a:solidFill>
                    <a:srgbClr val="00B0F0"/>
                  </a:solidFill>
                  <a:latin typeface="+mj-ea"/>
                  <a:ea typeface="+mj-ea"/>
                </a:rPr>
                <a:t>Stroustrup</a:t>
              </a:r>
              <a:endParaRPr lang="en-US" altLang="ko-KR" sz="1200" b="1" dirty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671152" y="133408"/>
              <a:ext cx="88197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Assembly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31225" y="1635560"/>
              <a:ext cx="57419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BCPL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7227" y="678098"/>
              <a:ext cx="72160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Fortran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886" y="1228106"/>
              <a:ext cx="56778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latin typeface="+mj-ea"/>
                  <a:ea typeface="+mj-ea"/>
                </a:rPr>
                <a:t>Algol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8833" y="1509440"/>
              <a:ext cx="55335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Basic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068" y="2863665"/>
              <a:ext cx="2936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61773" y="3558419"/>
              <a:ext cx="503664" cy="27699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4952" y="4698195"/>
              <a:ext cx="505267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Java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54316" y="5503165"/>
              <a:ext cx="37542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C#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99911" y="4672898"/>
              <a:ext cx="8980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err="1" smtClean="0">
                  <a:latin typeface="+mj-ea"/>
                  <a:ea typeface="+mj-ea"/>
                </a:rPr>
                <a:t>Javascript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35813" y="3580827"/>
              <a:ext cx="1053494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Objective-C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61068" y="2210219"/>
              <a:ext cx="28725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B</a:t>
              </a:r>
              <a:endParaRPr lang="ko-KR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37270" y="221021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1970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37270" y="2861029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1972 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9680" y="3645024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1983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059832" y="4686802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1995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25272" y="1611836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1967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2101" y="691997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1954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95936" y="5498985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2000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2383" y="122373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1958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4330" y="1506629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1964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47227" y="4198389"/>
              <a:ext cx="104067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Visual Basic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22724" y="419557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1991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11960" y="4686801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1995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cxnSp>
          <p:nvCxnSpPr>
            <p:cNvPr id="30" name="직선 화살표 연결선 29"/>
            <p:cNvCxnSpPr>
              <a:stCxn id="5" idx="2"/>
              <a:endCxn id="7" idx="0"/>
            </p:cNvCxnSpPr>
            <p:nvPr/>
          </p:nvCxnSpPr>
          <p:spPr>
            <a:xfrm>
              <a:off x="5092903" y="410407"/>
              <a:ext cx="1759932" cy="267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5" idx="2"/>
              <a:endCxn id="6" idx="0"/>
            </p:cNvCxnSpPr>
            <p:nvPr/>
          </p:nvCxnSpPr>
          <p:spPr>
            <a:xfrm flipH="1">
              <a:off x="3707904" y="410407"/>
              <a:ext cx="1384999" cy="122515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7" idx="2"/>
              <a:endCxn id="8" idx="0"/>
            </p:cNvCxnSpPr>
            <p:nvPr/>
          </p:nvCxnSpPr>
          <p:spPr>
            <a:xfrm flipH="1">
              <a:off x="5751160" y="955097"/>
              <a:ext cx="1101675" cy="2730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>
              <a:stCxn id="6" idx="2"/>
              <a:endCxn id="16" idx="0"/>
            </p:cNvCxnSpPr>
            <p:nvPr/>
          </p:nvCxnSpPr>
          <p:spPr>
            <a:xfrm flipH="1">
              <a:off x="3702293" y="1912559"/>
              <a:ext cx="5611" cy="29766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16" idx="2"/>
              <a:endCxn id="10" idx="0"/>
            </p:cNvCxnSpPr>
            <p:nvPr/>
          </p:nvCxnSpPr>
          <p:spPr>
            <a:xfrm>
              <a:off x="3702293" y="2487218"/>
              <a:ext cx="0" cy="37644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10" idx="2"/>
              <a:endCxn id="11" idx="0"/>
            </p:cNvCxnSpPr>
            <p:nvPr/>
          </p:nvCxnSpPr>
          <p:spPr>
            <a:xfrm>
              <a:off x="3702293" y="3140664"/>
              <a:ext cx="11312" cy="41775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10" idx="2"/>
              <a:endCxn id="14" idx="0"/>
            </p:cNvCxnSpPr>
            <p:nvPr/>
          </p:nvCxnSpPr>
          <p:spPr>
            <a:xfrm>
              <a:off x="3702293" y="3140664"/>
              <a:ext cx="1422382" cy="15322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7" idx="2"/>
              <a:endCxn id="9" idx="0"/>
            </p:cNvCxnSpPr>
            <p:nvPr/>
          </p:nvCxnSpPr>
          <p:spPr>
            <a:xfrm>
              <a:off x="6852835" y="955097"/>
              <a:ext cx="1062257" cy="5543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9" idx="2"/>
              <a:endCxn id="27" idx="0"/>
            </p:cNvCxnSpPr>
            <p:nvPr/>
          </p:nvCxnSpPr>
          <p:spPr>
            <a:xfrm>
              <a:off x="7915092" y="1786439"/>
              <a:ext cx="31631" cy="24119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>
              <a:stCxn id="8" idx="2"/>
              <a:endCxn id="14" idx="0"/>
            </p:cNvCxnSpPr>
            <p:nvPr/>
          </p:nvCxnSpPr>
          <p:spPr>
            <a:xfrm flipH="1">
              <a:off x="5124675" y="1505105"/>
              <a:ext cx="626485" cy="31677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11" idx="2"/>
              <a:endCxn id="12" idx="0"/>
            </p:cNvCxnSpPr>
            <p:nvPr/>
          </p:nvCxnSpPr>
          <p:spPr>
            <a:xfrm>
              <a:off x="3713605" y="3835418"/>
              <a:ext cx="116957" cy="862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12" idx="2"/>
              <a:endCxn id="13" idx="0"/>
            </p:cNvCxnSpPr>
            <p:nvPr/>
          </p:nvCxnSpPr>
          <p:spPr>
            <a:xfrm>
              <a:off x="3830562" y="4975194"/>
              <a:ext cx="811466" cy="5279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94668" y="3580827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1983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cxnSp>
          <p:nvCxnSpPr>
            <p:cNvPr id="65" name="직선 화살표 연결선 64"/>
            <p:cNvCxnSpPr>
              <a:stCxn id="10" idx="2"/>
              <a:endCxn id="15" idx="0"/>
            </p:cNvCxnSpPr>
            <p:nvPr/>
          </p:nvCxnSpPr>
          <p:spPr>
            <a:xfrm>
              <a:off x="3702293" y="3140664"/>
              <a:ext cx="2531734" cy="4401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8" idx="2"/>
              <a:endCxn id="15" idx="0"/>
            </p:cNvCxnSpPr>
            <p:nvPr/>
          </p:nvCxnSpPr>
          <p:spPr>
            <a:xfrm>
              <a:off x="5751160" y="1505105"/>
              <a:ext cx="482867" cy="20757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/>
            <p:cNvCxnSpPr>
              <a:stCxn id="27" idx="2"/>
              <a:endCxn id="13" idx="0"/>
            </p:cNvCxnSpPr>
            <p:nvPr/>
          </p:nvCxnSpPr>
          <p:spPr>
            <a:xfrm flipH="1">
              <a:off x="4642028" y="4475388"/>
              <a:ext cx="3304695" cy="10277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2093318" y="4065110"/>
              <a:ext cx="461665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Perl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33413" y="4062474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1987 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cxnSp>
          <p:nvCxnSpPr>
            <p:cNvPr id="125" name="직선 화살표 연결선 124"/>
            <p:cNvCxnSpPr>
              <a:stCxn id="10" idx="2"/>
              <a:endCxn id="122" idx="0"/>
            </p:cNvCxnSpPr>
            <p:nvPr/>
          </p:nvCxnSpPr>
          <p:spPr>
            <a:xfrm flipH="1">
              <a:off x="2314020" y="3140664"/>
              <a:ext cx="1388273" cy="9244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093318" y="4697689"/>
              <a:ext cx="49244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PHP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533413" y="4695053"/>
              <a:ext cx="5982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1995 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  <p:cxnSp>
          <p:nvCxnSpPr>
            <p:cNvPr id="135" name="직선 화살표 연결선 134"/>
            <p:cNvCxnSpPr>
              <a:stCxn id="122" idx="2"/>
              <a:endCxn id="128" idx="0"/>
            </p:cNvCxnSpPr>
            <p:nvPr/>
          </p:nvCxnSpPr>
          <p:spPr>
            <a:xfrm>
              <a:off x="2314020" y="4342109"/>
              <a:ext cx="15901" cy="3555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437503" y="5284181"/>
              <a:ext cx="599844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C++98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08165" y="5293215"/>
              <a:ext cx="4219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+mj-ea"/>
                  <a:ea typeface="+mj-ea"/>
                </a:rPr>
                <a:t>1998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cxnSp>
          <p:nvCxnSpPr>
            <p:cNvPr id="57" name="직선 화살표 연결선 56"/>
            <p:cNvCxnSpPr>
              <a:stCxn id="11" idx="2"/>
              <a:endCxn id="55" idx="0"/>
            </p:cNvCxnSpPr>
            <p:nvPr/>
          </p:nvCxnSpPr>
          <p:spPr>
            <a:xfrm flipH="1">
              <a:off x="2731013" y="3835418"/>
              <a:ext cx="982592" cy="1448763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725513" y="5768820"/>
              <a:ext cx="599844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C++03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401703" y="5811862"/>
              <a:ext cx="4219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+mj-ea"/>
                  <a:ea typeface="+mj-ea"/>
                </a:rPr>
                <a:t>2003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887132" y="5953611"/>
              <a:ext cx="599844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C++11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556748" y="5997458"/>
              <a:ext cx="4219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+mj-ea"/>
                  <a:ea typeface="+mj-ea"/>
                </a:rPr>
                <a:t>2011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13545" y="6146892"/>
              <a:ext cx="599844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C++14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97386" y="6182279"/>
              <a:ext cx="42191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+mj-ea"/>
                  <a:ea typeface="+mj-ea"/>
                </a:rPr>
                <a:t>2014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57363" y="6334867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C++17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830026" y="638103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latin typeface="+mj-ea"/>
                  <a:ea typeface="+mj-ea"/>
                </a:rPr>
                <a:t>2017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cxnSp>
          <p:nvCxnSpPr>
            <p:cNvPr id="101" name="직선 화살표 연결선 100"/>
            <p:cNvCxnSpPr>
              <a:stCxn id="55" idx="2"/>
              <a:endCxn id="61" idx="0"/>
            </p:cNvCxnSpPr>
            <p:nvPr/>
          </p:nvCxnSpPr>
          <p:spPr>
            <a:xfrm>
              <a:off x="2731013" y="5530402"/>
              <a:ext cx="288010" cy="238418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3309763" y="6528674"/>
              <a:ext cx="631550" cy="2462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C++20</a:t>
              </a:r>
              <a:endParaRPr lang="ko-KR" altLang="en-US" sz="10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986277" y="6600473"/>
              <a:ext cx="51167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smtClean="0">
                  <a:latin typeface="+mj-ea"/>
                  <a:ea typeface="+mj-ea"/>
                </a:rPr>
                <a:t>2020 </a:t>
              </a:r>
              <a:endParaRPr lang="ko-KR" altLang="en-US" sz="700" b="1" dirty="0">
                <a:latin typeface="+mj-ea"/>
                <a:ea typeface="+mj-ea"/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918496" y="5646372"/>
              <a:ext cx="5036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en-US" altLang="ko-KR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C++</a:t>
              </a:r>
            </a:p>
            <a:p>
              <a:pPr fontAlgn="base"/>
              <a:r>
                <a:rPr lang="ko-KR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표준</a:t>
              </a:r>
              <a:endParaRPr lang="en-US" altLang="ko-KR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fontAlgn="base"/>
              <a:r>
                <a:rPr lang="ko-KR" altLang="en-US" sz="1200" b="1" dirty="0" smtClean="0">
                  <a:solidFill>
                    <a:srgbClr val="00B0F0"/>
                  </a:solidFill>
                  <a:latin typeface="+mj-ea"/>
                  <a:ea typeface="+mj-ea"/>
                </a:rPr>
                <a:t>변화</a:t>
              </a:r>
              <a:endParaRPr lang="en-US" altLang="ko-KR" sz="1200" b="1" dirty="0" smtClean="0">
                <a:solidFill>
                  <a:srgbClr val="00B0F0"/>
                </a:solidFill>
                <a:latin typeface="+mj-ea"/>
                <a:ea typeface="+mj-ea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2915816" y="3512041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smtClean="0">
                  <a:latin typeface="+mj-ea"/>
                  <a:ea typeface="+mj-ea"/>
                </a:rPr>
                <a:t>1979</a:t>
              </a:r>
              <a:endParaRPr lang="ko-KR" altLang="en-US" sz="12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6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언어의 주요한 설계 목적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1900" dirty="0" smtClean="0"/>
              <a:t>C </a:t>
            </a:r>
            <a:r>
              <a:rPr lang="ko-KR" altLang="en-US" sz="1900" dirty="0" smtClean="0"/>
              <a:t>언어와의 호환성</a:t>
            </a:r>
            <a:endParaRPr lang="en-US" altLang="ko-KR" sz="19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ko-KR" sz="1900" dirty="0" smtClean="0"/>
              <a:t>C </a:t>
            </a:r>
            <a:r>
              <a:rPr lang="ko-KR" altLang="en-US" sz="1900" dirty="0" smtClean="0"/>
              <a:t>언어의 문법 체계 계승</a:t>
            </a:r>
            <a:endParaRPr lang="en-US" altLang="ko-KR" sz="19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소스 레벨 호환성 </a:t>
            </a:r>
            <a:r>
              <a:rPr lang="en-US" altLang="ko-KR" sz="1900" dirty="0" smtClean="0"/>
              <a:t>- </a:t>
            </a:r>
            <a:r>
              <a:rPr lang="ko-KR" altLang="en-US" sz="1900" dirty="0" smtClean="0"/>
              <a:t>기존에 작성된 </a:t>
            </a:r>
            <a:r>
              <a:rPr lang="en-US" altLang="ko-KR" sz="1900" dirty="0" smtClean="0"/>
              <a:t>C </a:t>
            </a:r>
            <a:r>
              <a:rPr lang="ko-KR" altLang="en-US" sz="1900" dirty="0" smtClean="0"/>
              <a:t>프로그램을 그대로 가져다 사용</a:t>
            </a:r>
            <a:endParaRPr lang="en-US" altLang="ko-KR" sz="19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링크 레벨 호환성 </a:t>
            </a:r>
            <a:r>
              <a:rPr lang="en-US" altLang="ko-KR" sz="1900" dirty="0" smtClean="0"/>
              <a:t>–  C </a:t>
            </a:r>
            <a:r>
              <a:rPr lang="ko-KR" altLang="en-US" sz="1900" dirty="0" smtClean="0"/>
              <a:t>목적 파일과 라이브러리를 </a:t>
            </a:r>
            <a:r>
              <a:rPr lang="en-US" altLang="ko-KR" sz="1900" dirty="0" smtClean="0"/>
              <a:t>C++ </a:t>
            </a:r>
            <a:r>
              <a:rPr lang="ko-KR" altLang="en-US" sz="1900" dirty="0" smtClean="0"/>
              <a:t>프로그램에서 링크</a:t>
            </a:r>
            <a:endParaRPr lang="en-US" altLang="ko-KR" sz="1900" dirty="0" smtClean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altLang="ko-KR" sz="19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객체 지향 개념 도입</a:t>
            </a:r>
            <a:endParaRPr lang="en-US" altLang="ko-KR" sz="19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캡슐화</a:t>
            </a:r>
            <a:r>
              <a:rPr lang="en-US" altLang="ko-KR" sz="1900" dirty="0"/>
              <a:t>, </a:t>
            </a:r>
            <a:r>
              <a:rPr lang="ko-KR" altLang="en-US" sz="1900" dirty="0"/>
              <a:t>상속</a:t>
            </a:r>
            <a:r>
              <a:rPr lang="en-US" altLang="ko-KR" sz="1900" dirty="0"/>
              <a:t>, </a:t>
            </a:r>
            <a:r>
              <a:rPr lang="ko-KR" altLang="en-US" sz="1900" dirty="0" err="1" smtClean="0"/>
              <a:t>다형성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/>
              <a:t>소프트웨어의 </a:t>
            </a:r>
            <a:r>
              <a:rPr lang="ko-KR" altLang="en-US" sz="1900" dirty="0" smtClean="0"/>
              <a:t>재사용을 통해 생산성 향상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/>
              <a:t>복잡하고 큰 규모의 </a:t>
            </a:r>
            <a:r>
              <a:rPr lang="ko-KR" altLang="en-US" sz="1900" dirty="0" smtClean="0"/>
              <a:t>소프트웨어의 작성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관리</a:t>
            </a:r>
            <a:r>
              <a:rPr lang="en-US" altLang="ko-KR" sz="1900" dirty="0" smtClean="0"/>
              <a:t>,</a:t>
            </a:r>
            <a:r>
              <a:rPr lang="ko-KR" altLang="en-US" sz="1900" dirty="0" smtClean="0"/>
              <a:t> 유지보수 용이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ko-KR" altLang="en-US" sz="1900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엄격한 타입 체크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실행 </a:t>
            </a:r>
            <a:r>
              <a:rPr lang="ko-KR" altLang="en-US" sz="1900" dirty="0"/>
              <a:t>시간 오류의 가능성을 </a:t>
            </a:r>
            <a:r>
              <a:rPr lang="ko-KR" altLang="en-US" sz="1900" dirty="0" smtClean="0"/>
              <a:t>줄임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디버깅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편리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en-US" altLang="ko-KR" sz="1900" dirty="0" smtClean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/>
              <a:t>실행 시간의 효율성 </a:t>
            </a:r>
            <a:r>
              <a:rPr lang="ko-KR" altLang="en-US" sz="1900" dirty="0" smtClean="0"/>
              <a:t>저하 최소화</a:t>
            </a:r>
            <a:endParaRPr lang="en-US" altLang="ko-KR" sz="1900" dirty="0" smtClean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실행 시간을 저하시키는 요소와 해결</a:t>
            </a:r>
            <a:endParaRPr lang="en-US" altLang="ko-KR" sz="1900" dirty="0" smtClean="0"/>
          </a:p>
          <a:p>
            <a:pPr lvl="2" fontAlgn="base">
              <a:lnSpc>
                <a:spcPct val="100000"/>
              </a:lnSpc>
              <a:spcBef>
                <a:spcPts val="0"/>
              </a:spcBef>
            </a:pPr>
            <a:r>
              <a:rPr lang="ko-KR" altLang="en-US" sz="1900" dirty="0" smtClean="0"/>
              <a:t>작은 크기의 멤버 함수 잦은 호출 가능성 </a:t>
            </a:r>
            <a:r>
              <a:rPr lang="en-US" altLang="ko-KR" sz="1900" dirty="0" smtClean="0"/>
              <a:t>-&gt; </a:t>
            </a:r>
            <a:r>
              <a:rPr lang="ko-KR" altLang="en-US" sz="1900" dirty="0" err="1" smtClean="0"/>
              <a:t>인라인</a:t>
            </a:r>
            <a:r>
              <a:rPr lang="ko-KR" altLang="en-US" sz="1900" dirty="0" smtClean="0"/>
              <a:t> 함수로 실행 시간 저하 해소</a:t>
            </a:r>
            <a:endParaRPr lang="ko-KR" altLang="en-US" sz="1900" dirty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ko-KR" altLang="en-US" sz="1900" dirty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ko-KR" altLang="en-US" sz="1900" dirty="0"/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endParaRPr lang="ko-KR" altLang="en-US" sz="19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4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+mj-ea"/>
              </a:rPr>
              <a:t>C </a:t>
            </a:r>
            <a:r>
              <a:rPr lang="ko-KR" altLang="en-US" dirty="0" smtClean="0">
                <a:latin typeface="+mj-ea"/>
              </a:rPr>
              <a:t>언어에 추가한 기능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66146"/>
            <a:ext cx="8821488" cy="583264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 중복</a:t>
            </a:r>
            <a:r>
              <a:rPr lang="en-US" altLang="ko-KR" dirty="0" smtClean="0"/>
              <a:t>(function overloading)</a:t>
            </a:r>
          </a:p>
          <a:p>
            <a:pPr lvl="1"/>
            <a:r>
              <a:rPr lang="ko-KR" altLang="en-US" dirty="0" smtClean="0"/>
              <a:t>매개 변수의 개수나 타입이 다른 동일한 이름의 함수들 선언</a:t>
            </a:r>
          </a:p>
          <a:p>
            <a:r>
              <a:rPr lang="ko-KR" altLang="en-US" dirty="0" smtClean="0"/>
              <a:t>디폴트 매개 변수</a:t>
            </a:r>
            <a:r>
              <a:rPr lang="en-US" altLang="ko-KR" dirty="0" smtClean="0"/>
              <a:t>(default parameter)</a:t>
            </a:r>
          </a:p>
          <a:p>
            <a:pPr lvl="1"/>
            <a:r>
              <a:rPr lang="ko-KR" altLang="en-US" dirty="0" smtClean="0"/>
              <a:t>매개 변수에 디폴트 값이 전달되도록 함수 선언</a:t>
            </a:r>
          </a:p>
          <a:p>
            <a:r>
              <a:rPr lang="ko-KR" altLang="en-US" dirty="0" smtClean="0"/>
              <a:t>참조와 참조 변수</a:t>
            </a:r>
            <a:r>
              <a:rPr lang="en-US" altLang="ko-KR" dirty="0" smtClean="0"/>
              <a:t>(reference)</a:t>
            </a:r>
          </a:p>
          <a:p>
            <a:pPr lvl="1"/>
            <a:r>
              <a:rPr lang="ko-KR" altLang="en-US" dirty="0" smtClean="0"/>
              <a:t>하나의 변수에 별명을 사용하는 참조 변수 도입</a:t>
            </a:r>
          </a:p>
          <a:p>
            <a:r>
              <a:rPr lang="ko-KR" altLang="en-US" dirty="0" smtClean="0"/>
              <a:t>참조에 의한 호출</a:t>
            </a:r>
            <a:r>
              <a:rPr lang="en-US" altLang="ko-KR" dirty="0" smtClean="0"/>
              <a:t>(call-by-reference)</a:t>
            </a:r>
          </a:p>
          <a:p>
            <a:pPr lvl="1"/>
            <a:r>
              <a:rPr lang="ko-KR" altLang="en-US" dirty="0" smtClean="0"/>
              <a:t>함수 호출 시 참조 전달</a:t>
            </a:r>
          </a:p>
          <a:p>
            <a:r>
              <a:rPr lang="en-US" altLang="ko-KR" dirty="0" smtClean="0"/>
              <a:t>new/delete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해제를 위해 </a:t>
            </a:r>
            <a:r>
              <a:rPr lang="en-US" altLang="ko-KR" dirty="0" smtClean="0"/>
              <a:t>new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delete </a:t>
            </a:r>
            <a:r>
              <a:rPr lang="ko-KR" altLang="en-US" dirty="0" smtClean="0"/>
              <a:t>연산자 도입</a:t>
            </a:r>
            <a:endParaRPr lang="en-US" altLang="ko-KR" dirty="0" smtClean="0"/>
          </a:p>
          <a:p>
            <a:r>
              <a:rPr lang="ko-KR" altLang="en-US" dirty="0" smtClean="0"/>
              <a:t>연산자 재정의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연산자에 새로운 연산 정의</a:t>
            </a:r>
            <a:endParaRPr lang="en-US" altLang="ko-KR" dirty="0" smtClean="0"/>
          </a:p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함수와 클래스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타입에 의존하지 않고 일반화시킨 </a:t>
            </a:r>
            <a:r>
              <a:rPr lang="ko-KR" altLang="en-US" dirty="0"/>
              <a:t>함수나 </a:t>
            </a:r>
            <a:r>
              <a:rPr lang="ko-KR" altLang="en-US" dirty="0" smtClean="0"/>
              <a:t>클래스 작성 가능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20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Tx/>
              <a:buChar char=" "/>
            </a:pPr>
            <a:r>
              <a:rPr lang="en-US" altLang="ko-KR" sz="3200" dirty="0" smtClean="0">
                <a:latin typeface="+mj-ea"/>
              </a:rPr>
              <a:t>C </a:t>
            </a:r>
            <a:r>
              <a:rPr lang="ko-KR" altLang="en-US" sz="3200" dirty="0" smtClean="0">
                <a:latin typeface="+mj-ea"/>
              </a:rPr>
              <a:t>와  </a:t>
            </a:r>
            <a:r>
              <a:rPr lang="en-US" altLang="ko-KR" sz="3200" dirty="0" smtClean="0">
                <a:latin typeface="+mj-ea"/>
              </a:rPr>
              <a:t>C++</a:t>
            </a:r>
            <a:r>
              <a:rPr lang="ko-KR" altLang="en-US" sz="3200" dirty="0" smtClean="0">
                <a:latin typeface="+mj-ea"/>
              </a:rPr>
              <a:t>의 차이점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FF9D-D8BD-4837-B675-2581F00216C1}" type="slidenum">
              <a:rPr lang="ko-KR" altLang="en-US" smtClean="0"/>
              <a:pPr/>
              <a:t>4</a:t>
            </a:fld>
            <a:endParaRPr lang="en-US" altLang="ko-KR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345364" y="1685926"/>
            <a:ext cx="4104932" cy="3200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언어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함수로 구성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구조적 프로그래밍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: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프로그램을 기능 단위로 세분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중형 프로그램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4572000" y="1700213"/>
            <a:ext cx="4248472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C++ 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언어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클래스로 구성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객체 지향 프로그래밍</a:t>
            </a:r>
            <a:endParaRPr lang="en-US" altLang="ko-KR" sz="2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 :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프로그램을 오브젝트 단위로 세분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대형 프로그램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C++ </a:t>
            </a:r>
            <a:r>
              <a:rPr lang="ko-KR" altLang="en-US" dirty="0" smtClean="0">
                <a:latin typeface="+mj-ea"/>
              </a:rPr>
              <a:t>언어의 아킬레스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C++ 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언어와의 호환성 추구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기존에 개발된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 코드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캡슐화의 원칙이 무너짐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C++</a:t>
            </a:r>
            <a:r>
              <a:rPr lang="ko-KR" altLang="en-US" dirty="0" smtClean="0"/>
              <a:t>에서 전역 변수와 전역 함수를 사용할 수 밖에 없음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부작용</a:t>
            </a:r>
            <a:r>
              <a:rPr lang="en-US" altLang="ko-KR" dirty="0" smtClean="0"/>
              <a:t>(side effect) </a:t>
            </a:r>
            <a:r>
              <a:rPr lang="ko-KR" altLang="en-US" dirty="0" smtClean="0"/>
              <a:t>발생 염려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10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 표준 라이브러리</a:t>
            </a:r>
            <a:endParaRPr lang="ko-KR" altLang="en-US" dirty="0">
              <a:latin typeface="+mj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dirty="0" smtClean="0"/>
              <a:t>C++ </a:t>
            </a:r>
            <a:r>
              <a:rPr lang="ko-KR" altLang="en-US" dirty="0" smtClean="0"/>
              <a:t>표준 라이브러리는 </a:t>
            </a:r>
            <a:r>
              <a:rPr lang="en-US" altLang="ko-KR" dirty="0" smtClean="0"/>
              <a:t>3 </a:t>
            </a:r>
            <a:r>
              <a:rPr lang="ko-KR" altLang="en-US" dirty="0" smtClean="0"/>
              <a:t>개의 그룹으로 구분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표준 라이브러리를 수용</a:t>
            </a:r>
            <a:r>
              <a:rPr lang="en-US" altLang="ko-KR" dirty="0" smtClean="0"/>
              <a:t>, C++</a:t>
            </a:r>
            <a:r>
              <a:rPr lang="ko-KR" altLang="en-US" dirty="0" smtClean="0"/>
              <a:t>에서 사용할 수 있게 한 함수들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이름이 </a:t>
            </a:r>
            <a:r>
              <a:rPr lang="en-US" altLang="ko-KR" dirty="0" smtClean="0"/>
              <a:t>c</a:t>
            </a:r>
            <a:r>
              <a:rPr lang="ko-KR" altLang="en-US" dirty="0" smtClean="0"/>
              <a:t>로 시작하는 헤더 파일에 선언됨</a:t>
            </a:r>
          </a:p>
          <a:p>
            <a:pPr lvl="1"/>
            <a:r>
              <a:rPr lang="en-US" altLang="ko-KR" dirty="0" smtClean="0"/>
              <a:t>C++ </a:t>
            </a:r>
            <a:r>
              <a:rPr lang="ko-KR" altLang="en-US" dirty="0" smtClean="0"/>
              <a:t>입출력 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콘솔 및 파일 입출력을 위한 라이브러리</a:t>
            </a:r>
          </a:p>
          <a:p>
            <a:pPr lvl="1"/>
            <a:r>
              <a:rPr lang="en-US" altLang="ko-KR" dirty="0" smtClean="0"/>
              <a:t>C++ STL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제네릭 프로그래밍을 지원하기 위해 템플릿으로 작성된 라이브러리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78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95464"/>
            <a:ext cx="7799145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j-ea"/>
              </a:rPr>
              <a:t>C++</a:t>
            </a:r>
            <a:r>
              <a:rPr lang="ko-KR" altLang="en-US" dirty="0" smtClean="0">
                <a:latin typeface="+mj-ea"/>
              </a:rPr>
              <a:t> 표준 라이브러리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820472" y="6525344"/>
            <a:ext cx="323528" cy="318412"/>
          </a:xfrm>
        </p:spPr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43608" y="1039683"/>
            <a:ext cx="1296144" cy="392688"/>
          </a:xfrm>
          <a:prstGeom prst="wedgeRoundRectCallout">
            <a:avLst>
              <a:gd name="adj1" fmla="val 64224"/>
              <a:gd name="adj2" fmla="val 19729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C </a:t>
            </a:r>
            <a:r>
              <a:rPr lang="ko-KR" altLang="en-US" sz="1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012160" y="947070"/>
            <a:ext cx="1512168" cy="392688"/>
          </a:xfrm>
          <a:prstGeom prst="wedgeRoundRectCallout">
            <a:avLst>
              <a:gd name="adj1" fmla="val -59344"/>
              <a:gd name="adj2" fmla="val 127170"/>
              <a:gd name="adj3" fmla="val 16667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>
                <a:solidFill>
                  <a:schemeClr val="tx1"/>
                </a:solidFill>
                <a:latin typeface="+mj-ea"/>
                <a:ea typeface="+mj-ea"/>
              </a:rPr>
              <a:t>STL </a:t>
            </a:r>
            <a:r>
              <a:rPr lang="ko-KR" altLang="en-US" sz="1400" b="1" dirty="0">
                <a:solidFill>
                  <a:schemeClr val="tx1"/>
                </a:solidFill>
                <a:latin typeface="+mj-ea"/>
                <a:ea typeface="+mj-ea"/>
              </a:rPr>
              <a:t>라이브러리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369877" y="5146914"/>
            <a:ext cx="2184844" cy="392688"/>
          </a:xfrm>
          <a:prstGeom prst="wedgeRoundRectCallout">
            <a:avLst>
              <a:gd name="adj1" fmla="val -83959"/>
              <a:gd name="adj2" fmla="val -830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rgbClr val="00B050"/>
                </a:solidFill>
                <a:latin typeface="+mj-ea"/>
                <a:ea typeface="+mj-ea"/>
              </a:rPr>
              <a:t>C++ 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입출력</a:t>
            </a:r>
            <a:r>
              <a:rPr lang="en-US" altLang="ko-KR" sz="1400" b="1" dirty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solidFill>
                  <a:srgbClr val="00B050"/>
                </a:solidFill>
                <a:latin typeface="+mj-ea"/>
                <a:ea typeface="+mj-ea"/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12297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프로젝트 만들기</a:t>
            </a:r>
            <a:r>
              <a:rPr lang="en-US" altLang="ko-KR" dirty="0" smtClean="0">
                <a:latin typeface="+mj-ea"/>
              </a:rPr>
              <a:t>(1/3)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D777-4359-42E5-B284-18B58639FC5B}" type="slidenum">
              <a:rPr lang="ko-KR" altLang="en-US" smtClean="0"/>
              <a:pPr/>
              <a:t>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20278" t="12333" r="56491" b="20467"/>
          <a:stretch/>
        </p:blipFill>
        <p:spPr>
          <a:xfrm>
            <a:off x="755576" y="989576"/>
            <a:ext cx="7056784" cy="57411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76" y="1268760"/>
            <a:ext cx="52565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06061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DDDDDD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java2</Template>
  <TotalTime>1927</TotalTime>
  <Words>511</Words>
  <Application>Microsoft Office PowerPoint</Application>
  <PresentationFormat>화면 슬라이드 쇼(4:3)</PresentationFormat>
  <Paragraphs>150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HY헤드라인M</vt:lpstr>
      <vt:lpstr>굴림</vt:lpstr>
      <vt:lpstr>맑은 고딕</vt:lpstr>
      <vt:lpstr>휴먼매직체</vt:lpstr>
      <vt:lpstr>휴먼편지체</vt:lpstr>
      <vt:lpstr>Arial</vt:lpstr>
      <vt:lpstr>Gill Sans MT</vt:lpstr>
      <vt:lpstr>Impact</vt:lpstr>
      <vt:lpstr>Wingdings</vt:lpstr>
      <vt:lpstr>1_기본 디자인</vt:lpstr>
      <vt:lpstr>Badge</vt:lpstr>
      <vt:lpstr>C++ 시작</vt:lpstr>
      <vt:lpstr>프로그래밍 언어의 진화와 C++의 기원</vt:lpstr>
      <vt:lpstr>C++ 언어의 주요한 설계 목적</vt:lpstr>
      <vt:lpstr>C 언어에 추가한 기능</vt:lpstr>
      <vt:lpstr>C 와  C++의 차이점 </vt:lpstr>
      <vt:lpstr>C++ 언어의 아킬레스</vt:lpstr>
      <vt:lpstr>C++ 표준 라이브러리</vt:lpstr>
      <vt:lpstr>C++ 표준 라이브러리</vt:lpstr>
      <vt:lpstr>프로젝트 만들기(1/3)</vt:lpstr>
      <vt:lpstr>프로젝트 만들기(2/3)</vt:lpstr>
      <vt:lpstr>프로젝트 만들기(3/3)</vt:lpstr>
      <vt:lpstr>프로젝트 생성 후 새 항목 추가</vt:lpstr>
      <vt:lpstr>Hello.cpp 소스 파일 생성</vt:lpstr>
      <vt:lpstr>C++ 버전의 Hello world 출력 프로그램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programming</dc:title>
  <dc:subject>oop &amp; cpp</dc:subject>
  <dc:creator>hjsong</dc:creator>
  <cp:lastModifiedBy>hallym</cp:lastModifiedBy>
  <cp:revision>347</cp:revision>
  <dcterms:created xsi:type="dcterms:W3CDTF">1601-01-01T00:00:00Z</dcterms:created>
  <dcterms:modified xsi:type="dcterms:W3CDTF">2019-02-26T02:57:38Z</dcterms:modified>
</cp:coreProperties>
</file>