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7" r:id="rId1"/>
    <p:sldMasterId id="2147483961" r:id="rId2"/>
  </p:sldMasterIdLst>
  <p:notesMasterIdLst>
    <p:notesMasterId r:id="rId27"/>
  </p:notesMasterIdLst>
  <p:sldIdLst>
    <p:sldId id="267" r:id="rId3"/>
    <p:sldId id="289" r:id="rId4"/>
    <p:sldId id="290" r:id="rId5"/>
    <p:sldId id="291" r:id="rId6"/>
    <p:sldId id="292" r:id="rId7"/>
    <p:sldId id="293" r:id="rId8"/>
    <p:sldId id="294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6" r:id="rId19"/>
    <p:sldId id="307" r:id="rId20"/>
    <p:sldId id="309" r:id="rId21"/>
    <p:sldId id="310" r:id="rId22"/>
    <p:sldId id="311" r:id="rId23"/>
    <p:sldId id="312" r:id="rId24"/>
    <p:sldId id="313" r:id="rId25"/>
    <p:sldId id="314" r:id="rId26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  <a:srgbClr val="FFCC00"/>
    <a:srgbClr val="FF9966"/>
    <a:srgbClr val="3399FF"/>
    <a:srgbClr val="FFCC99"/>
    <a:srgbClr val="00B6A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>
      <p:cViewPr varScale="1">
        <p:scale>
          <a:sx n="109" d="100"/>
          <a:sy n="109" d="100"/>
        </p:scale>
        <p:origin x="17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9C8E7D-FFF5-4A67-9BC5-BFEBA39EA6A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i_img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005263"/>
            <a:ext cx="1419225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0" y="1981200"/>
            <a:ext cx="9144000" cy="1752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545454">
                  <a:alpha val="0"/>
                </a:srgbClr>
              </a:gs>
              <a:gs pos="100000">
                <a:srgbClr val="EAEAEA">
                  <a:alpha val="79999"/>
                </a:srgbClr>
              </a:gs>
            </a:gsLst>
            <a:lin ang="2700000" scaled="1"/>
          </a:gradFill>
          <a:ln w="12700" algn="ctr">
            <a:solidFill>
              <a:srgbClr val="C0C0C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79388" cy="522922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5229225"/>
            <a:ext cx="179388" cy="1628775"/>
          </a:xfrm>
          <a:prstGeom prst="rect">
            <a:avLst/>
          </a:prstGeom>
          <a:solidFill>
            <a:srgbClr val="0099CC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98189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FF020-DAF1-4251-99D3-9DB79DBAC2E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0162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34950"/>
            <a:ext cx="2057400" cy="6146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34950"/>
            <a:ext cx="6019800" cy="6146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ABD04-62BF-4514-9011-432CDFEA3F1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93584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0795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4800" spc="6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4931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122" y="116632"/>
            <a:ext cx="7649862" cy="670351"/>
          </a:xfrm>
        </p:spPr>
        <p:txBody>
          <a:bodyPr anchor="ctr"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832648"/>
          </a:xfrm>
        </p:spPr>
        <p:txBody>
          <a:bodyPr>
            <a:normAutofit/>
          </a:bodyPr>
          <a:lstStyle>
            <a:lvl1pPr marL="228600" indent="-228600">
              <a:buClr>
                <a:schemeClr val="accent1">
                  <a:lumMod val="50000"/>
                </a:schemeClr>
              </a:buClr>
              <a:buSzPct val="90000"/>
              <a:buFont typeface="맑은 고딕" panose="020B0503020000020004" pitchFamily="50" charset="-127"/>
              <a:buChar char="◎"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4pPr>
            <a:lvl5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8710" y="6509306"/>
            <a:ext cx="323528" cy="318412"/>
          </a:xfrm>
        </p:spPr>
        <p:txBody>
          <a:bodyPr/>
          <a:lstStyle>
            <a:lvl1pPr algn="r">
              <a:defRPr sz="8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cxnSp>
        <p:nvCxnSpPr>
          <p:cNvPr id="14" name="직선 연결선 13"/>
          <p:cNvCxnSpPr/>
          <p:nvPr userDrawn="1"/>
        </p:nvCxnSpPr>
        <p:spPr>
          <a:xfrm flipH="1">
            <a:off x="1402632" y="786983"/>
            <a:ext cx="774136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4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272ACE-A2E0-4B15-9E00-14769F87BBD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62280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9C67-A753-47C6-B574-554953FE317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3176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6EB1-7BEA-454E-98B0-AAC0543AD1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3885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F6A7-E3DE-4B5E-820B-DA38874B6B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5574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5F0F-DB07-44AC-808C-B191F01DC4E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837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01FF9D-D8BD-4837-B675-2581F00216C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180123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4C71886-B5B5-4636-8A58-EE6CB1EAFDA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1860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DCDE1005-C856-41D0-97E2-5CD53282BFFE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470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F020-DAF1-4251-99D3-9DB79DBAC2E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272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D04-62BF-4514-9011-432CDFEA3F1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036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72ACE-A2E0-4B15-9E00-14769F87BBD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511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89C67-A753-47C6-B574-554953FE317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76178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486EB1-7BEA-454E-98B0-AAC0543AD17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92138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EEF6A7-E3DE-4B5E-820B-DA38874B6BE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94595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E5F0F-DB07-44AC-808C-B191F01DC4E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502979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C71886-B5B5-4636-8A58-EE6CB1EAFD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91170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E1005-C856-41D0-97E2-5CD53282BFF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45904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i_img_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260350"/>
            <a:ext cx="5540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0" y="188913"/>
            <a:ext cx="9144000" cy="5334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545454">
                  <a:alpha val="0"/>
                </a:srgbClr>
              </a:gs>
              <a:gs pos="100000">
                <a:srgbClr val="EAEAEA">
                  <a:alpha val="79999"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4950"/>
            <a:ext cx="82296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453188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112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666D777-4359-42E5-B284-18B58639FC5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79388" cy="522922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5229225"/>
            <a:ext cx="179388" cy="1628775"/>
          </a:xfrm>
          <a:prstGeom prst="rect">
            <a:avLst/>
          </a:prstGeom>
          <a:solidFill>
            <a:srgbClr val="0099CC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9" r:id="rId12"/>
  </p:sldLayoutIdLst>
  <p:transition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9" title="right edge border"/>
          <p:cNvSpPr/>
          <p:nvPr/>
        </p:nvSpPr>
        <p:spPr>
          <a:xfrm>
            <a:off x="9038906" y="-12284"/>
            <a:ext cx="10509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구름 모양 설명선 6"/>
          <p:cNvSpPr/>
          <p:nvPr userDrawn="1"/>
        </p:nvSpPr>
        <p:spPr>
          <a:xfrm>
            <a:off x="8820472" y="6547468"/>
            <a:ext cx="319540" cy="265908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83037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921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C++ 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 기본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cap="none" dirty="0" err="1">
                <a:latin typeface="+mj-ea"/>
              </a:rPr>
              <a:t>std</a:t>
            </a:r>
            <a:r>
              <a:rPr lang="en-US" altLang="ko-KR" cap="none" dirty="0">
                <a:latin typeface="+mj-ea"/>
              </a:rPr>
              <a:t>:: </a:t>
            </a:r>
            <a:r>
              <a:rPr lang="ko-KR" altLang="en-US" cap="none" dirty="0">
                <a:latin typeface="+mj-ea"/>
              </a:rPr>
              <a:t>란</a:t>
            </a:r>
            <a:r>
              <a:rPr lang="en-US" altLang="ko-KR" cap="none" dirty="0">
                <a:latin typeface="+mj-ea"/>
              </a:rPr>
              <a:t>?</a:t>
            </a:r>
            <a:endParaRPr lang="ko-KR" altLang="en-US" cap="none" dirty="0">
              <a:latin typeface="+mj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8326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200" dirty="0" err="1" smtClean="0"/>
              <a:t>std</a:t>
            </a:r>
            <a:endParaRPr lang="en-US" altLang="ko-KR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2200" dirty="0" smtClean="0"/>
              <a:t>C++ </a:t>
            </a:r>
            <a:r>
              <a:rPr lang="ko-KR" altLang="en-US" sz="2200" dirty="0" smtClean="0"/>
              <a:t>표준에서 정의한 </a:t>
            </a:r>
            <a:r>
              <a:rPr lang="ko-KR" altLang="en-US" sz="2200" b="1" dirty="0" smtClean="0"/>
              <a:t>이름 공간</a:t>
            </a:r>
            <a:r>
              <a:rPr lang="en-US" altLang="ko-KR" sz="2200" b="1" dirty="0" smtClean="0"/>
              <a:t>(namespace)</a:t>
            </a:r>
            <a:r>
              <a:rPr lang="ko-KR" altLang="en-US" sz="2200" b="1" dirty="0" smtClean="0"/>
              <a:t> </a:t>
            </a:r>
            <a:r>
              <a:rPr lang="ko-KR" altLang="en-US" sz="2200" dirty="0" smtClean="0"/>
              <a:t>중 하나</a:t>
            </a:r>
            <a:endParaRPr lang="en-US" altLang="ko-KR" sz="2200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ko-KR" sz="2200" dirty="0" smtClean="0"/>
              <a:t>&lt;</a:t>
            </a:r>
            <a:r>
              <a:rPr lang="en-US" altLang="ko-KR" sz="2200" dirty="0" err="1" smtClean="0"/>
              <a:t>iostream</a:t>
            </a:r>
            <a:r>
              <a:rPr lang="en-US" altLang="ko-KR" sz="2200" dirty="0" smtClean="0"/>
              <a:t>&gt; </a:t>
            </a:r>
            <a:r>
              <a:rPr lang="ko-KR" altLang="en-US" sz="2200" dirty="0" smtClean="0"/>
              <a:t>헤더 파일에 선언된 모든 </a:t>
            </a:r>
            <a:r>
              <a:rPr lang="ko-KR" altLang="en-US" sz="2200" dirty="0" smtClean="0"/>
              <a:t>이름</a:t>
            </a:r>
            <a:endParaRPr lang="en-US" altLang="ko-KR" sz="2200" dirty="0"/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US" altLang="ko-KR" sz="2200" dirty="0" smtClean="0"/>
              <a:t> </a:t>
            </a:r>
            <a:r>
              <a:rPr lang="en-US" altLang="ko-KR" sz="2200" dirty="0" err="1" smtClean="0"/>
              <a:t>std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이름 공간 안에 있음</a:t>
            </a:r>
            <a:endParaRPr lang="en-US" altLang="ko-KR" sz="2200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ko-KR" sz="2200" dirty="0" smtClean="0"/>
              <a:t>cout, cin, </a:t>
            </a:r>
            <a:r>
              <a:rPr lang="en-US" altLang="ko-KR" sz="2200" dirty="0" err="1" smtClean="0"/>
              <a:t>endl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등</a:t>
            </a:r>
            <a:endParaRPr lang="en-US" altLang="ko-KR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2200" dirty="0" err="1" smtClean="0"/>
              <a:t>std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이름 공간에 선언된 이름을 접근하기 위해 </a:t>
            </a:r>
            <a:r>
              <a:rPr lang="en-US" altLang="ko-KR" sz="2200" dirty="0" err="1" smtClean="0"/>
              <a:t>std</a:t>
            </a:r>
            <a:r>
              <a:rPr lang="en-US" altLang="ko-KR" sz="2200" dirty="0" smtClean="0"/>
              <a:t>:: </a:t>
            </a:r>
            <a:r>
              <a:rPr lang="ko-KR" altLang="en-US" sz="2200" dirty="0" err="1" smtClean="0"/>
              <a:t>접두어</a:t>
            </a:r>
            <a:r>
              <a:rPr lang="ko-KR" altLang="en-US" sz="2200" dirty="0" smtClean="0"/>
              <a:t> 사</a:t>
            </a:r>
            <a:r>
              <a:rPr lang="ko-KR" altLang="en-US" sz="2200" dirty="0"/>
              <a:t>용</a:t>
            </a:r>
            <a:endParaRPr lang="en-US" altLang="ko-KR" sz="2200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ko-KR" sz="2200" dirty="0" err="1" smtClean="0"/>
              <a:t>std</a:t>
            </a:r>
            <a:r>
              <a:rPr lang="en-US" altLang="ko-KR" sz="2200" dirty="0" smtClean="0"/>
              <a:t>::cout, </a:t>
            </a:r>
            <a:r>
              <a:rPr lang="en-US" altLang="ko-KR" sz="2200" dirty="0" err="1" smtClean="0"/>
              <a:t>std</a:t>
            </a:r>
            <a:r>
              <a:rPr lang="en-US" altLang="ko-KR" sz="2200" dirty="0" smtClean="0"/>
              <a:t>::cin, </a:t>
            </a:r>
            <a:r>
              <a:rPr lang="en-US" altLang="ko-KR" sz="2200" dirty="0" err="1" smtClean="0"/>
              <a:t>std</a:t>
            </a:r>
            <a:r>
              <a:rPr lang="en-US" altLang="ko-KR" sz="2200" dirty="0" smtClean="0"/>
              <a:t>::</a:t>
            </a:r>
            <a:r>
              <a:rPr lang="ko-KR" altLang="en-US" sz="2200" dirty="0" smtClean="0"/>
              <a:t>두이</a:t>
            </a:r>
            <a:endParaRPr lang="en-US" altLang="ko-KR" sz="2200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ko-KR" sz="2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2200" dirty="0" err="1" smtClean="0"/>
              <a:t>std</a:t>
            </a:r>
            <a:r>
              <a:rPr lang="en-US" altLang="ko-KR" sz="2200" dirty="0" smtClean="0"/>
              <a:t>:: </a:t>
            </a:r>
            <a:r>
              <a:rPr lang="ko-KR" altLang="en-US" sz="2200" dirty="0" smtClean="0"/>
              <a:t>생략</a:t>
            </a:r>
            <a:endParaRPr lang="en-US" altLang="ko-KR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2200" dirty="0" smtClean="0"/>
              <a:t>using </a:t>
            </a:r>
            <a:r>
              <a:rPr lang="ko-KR" altLang="en-US" sz="2200" dirty="0" smtClean="0"/>
              <a:t>지시어 사용</a:t>
            </a:r>
            <a:endParaRPr lang="en-US" altLang="ko-KR" sz="22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4293096"/>
            <a:ext cx="6120680" cy="73866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>
                <a:latin typeface="+mj-ea"/>
                <a:ea typeface="+mj-ea"/>
              </a:rPr>
              <a:t>using </a:t>
            </a:r>
            <a:r>
              <a:rPr lang="en-US" altLang="ko-KR" sz="1400" b="1" dirty="0" err="1">
                <a:latin typeface="+mj-ea"/>
                <a:ea typeface="+mj-ea"/>
              </a:rPr>
              <a:t>std</a:t>
            </a:r>
            <a:r>
              <a:rPr lang="en-US" altLang="ko-KR" sz="1400" b="1" dirty="0">
                <a:latin typeface="+mj-ea"/>
                <a:ea typeface="+mj-ea"/>
              </a:rPr>
              <a:t>::cout; </a:t>
            </a:r>
            <a:r>
              <a:rPr lang="en-US" altLang="ko-KR" sz="1400" dirty="0">
                <a:latin typeface="+mj-ea"/>
                <a:ea typeface="+mj-ea"/>
              </a:rPr>
              <a:t>// </a:t>
            </a:r>
            <a:r>
              <a:rPr lang="en-US" altLang="ko-KR" sz="1400" dirty="0" smtClean="0">
                <a:latin typeface="+mj-ea"/>
                <a:ea typeface="+mj-ea"/>
              </a:rPr>
              <a:t>cout</a:t>
            </a:r>
            <a:r>
              <a:rPr lang="ko-KR" altLang="en-US" sz="1400" dirty="0" smtClean="0">
                <a:latin typeface="+mj-ea"/>
                <a:ea typeface="+mj-ea"/>
              </a:rPr>
              <a:t>에 대해서만 </a:t>
            </a:r>
            <a:r>
              <a:rPr lang="en-US" altLang="ko-KR" sz="1400" dirty="0" err="1" smtClean="0">
                <a:latin typeface="+mj-ea"/>
                <a:ea typeface="+mj-ea"/>
              </a:rPr>
              <a:t>std</a:t>
            </a:r>
            <a:r>
              <a:rPr lang="en-US" altLang="ko-KR" sz="1400" dirty="0" smtClean="0">
                <a:latin typeface="+mj-ea"/>
                <a:ea typeface="+mj-ea"/>
              </a:rPr>
              <a:t>:: </a:t>
            </a:r>
            <a:r>
              <a:rPr lang="ko-KR" altLang="en-US" sz="1400" dirty="0" smtClean="0">
                <a:latin typeface="+mj-ea"/>
                <a:ea typeface="+mj-ea"/>
              </a:rPr>
              <a:t>생략</a:t>
            </a:r>
            <a:endParaRPr lang="ko-KR" altLang="en-US" sz="14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1400" dirty="0">
                <a:latin typeface="+mj-ea"/>
                <a:ea typeface="+mj-ea"/>
              </a:rPr>
              <a:t>...................................</a:t>
            </a:r>
            <a:endParaRPr lang="ko-KR" altLang="en-US" sz="14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1400" b="1" dirty="0">
                <a:latin typeface="+mj-ea"/>
                <a:ea typeface="+mj-ea"/>
              </a:rPr>
              <a:t>cout</a:t>
            </a:r>
            <a:r>
              <a:rPr lang="en-US" altLang="ko-KR" sz="1400" dirty="0">
                <a:latin typeface="+mj-ea"/>
                <a:ea typeface="+mj-ea"/>
              </a:rPr>
              <a:t> &lt;&lt; "</a:t>
            </a:r>
            <a:r>
              <a:rPr lang="en-US" altLang="ko-KR" sz="1400" dirty="0" smtClean="0">
                <a:latin typeface="+mj-ea"/>
                <a:ea typeface="+mj-ea"/>
              </a:rPr>
              <a:t>Hello" &lt;&lt; </a:t>
            </a:r>
            <a:r>
              <a:rPr lang="en-US" altLang="ko-KR" sz="1400" b="1" dirty="0" err="1" smtClean="0">
                <a:latin typeface="+mj-ea"/>
                <a:ea typeface="+mj-ea"/>
              </a:rPr>
              <a:t>std</a:t>
            </a:r>
            <a:r>
              <a:rPr lang="en-US" altLang="ko-KR" sz="1400" b="1" dirty="0" smtClean="0">
                <a:latin typeface="+mj-ea"/>
                <a:ea typeface="+mj-ea"/>
              </a:rPr>
              <a:t>::</a:t>
            </a:r>
            <a:r>
              <a:rPr lang="en-US" altLang="ko-KR" sz="1400" b="1" dirty="0" err="1" smtClean="0">
                <a:latin typeface="+mj-ea"/>
                <a:ea typeface="+mj-ea"/>
              </a:rPr>
              <a:t>endl</a:t>
            </a:r>
            <a:r>
              <a:rPr lang="en-US" altLang="ko-KR" sz="1400" dirty="0" smtClean="0">
                <a:latin typeface="+mj-ea"/>
                <a:ea typeface="+mj-ea"/>
              </a:rPr>
              <a:t>; </a:t>
            </a:r>
            <a:r>
              <a:rPr lang="en-US" altLang="ko-KR" sz="1400" dirty="0">
                <a:latin typeface="+mj-ea"/>
                <a:ea typeface="+mj-ea"/>
              </a:rPr>
              <a:t>// </a:t>
            </a:r>
            <a:r>
              <a:rPr lang="en-US" altLang="ko-KR" sz="1400" dirty="0" err="1">
                <a:latin typeface="+mj-ea"/>
                <a:ea typeface="+mj-ea"/>
              </a:rPr>
              <a:t>std</a:t>
            </a:r>
            <a:r>
              <a:rPr lang="en-US" altLang="ko-KR" sz="1400" dirty="0" smtClean="0">
                <a:latin typeface="+mj-ea"/>
                <a:ea typeface="+mj-ea"/>
              </a:rPr>
              <a:t>::cout</a:t>
            </a:r>
            <a:r>
              <a:rPr lang="ko-KR" altLang="en-US" sz="1400" dirty="0" smtClean="0">
                <a:latin typeface="+mj-ea"/>
                <a:ea typeface="+mj-ea"/>
              </a:rPr>
              <a:t>에서 </a:t>
            </a:r>
            <a:r>
              <a:rPr lang="en-US" altLang="ko-KR" sz="1400" dirty="0" err="1" smtClean="0">
                <a:latin typeface="+mj-ea"/>
                <a:ea typeface="+mj-ea"/>
              </a:rPr>
              <a:t>std</a:t>
            </a:r>
            <a:r>
              <a:rPr lang="en-US" altLang="ko-KR" sz="1400" dirty="0" smtClean="0">
                <a:latin typeface="+mj-ea"/>
                <a:ea typeface="+mj-ea"/>
              </a:rPr>
              <a:t>:: </a:t>
            </a:r>
            <a:r>
              <a:rPr lang="ko-KR" altLang="en-US" sz="1400" dirty="0" smtClean="0">
                <a:latin typeface="+mj-ea"/>
                <a:ea typeface="+mj-ea"/>
              </a:rPr>
              <a:t>생략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79712" y="5229200"/>
            <a:ext cx="6120680" cy="73866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>
                <a:latin typeface="+mj-ea"/>
                <a:ea typeface="+mj-ea"/>
              </a:rPr>
              <a:t>using namespace </a:t>
            </a:r>
            <a:r>
              <a:rPr lang="en-US" altLang="ko-KR" sz="1400" b="1" dirty="0" err="1">
                <a:latin typeface="+mj-ea"/>
                <a:ea typeface="+mj-ea"/>
              </a:rPr>
              <a:t>std</a:t>
            </a:r>
            <a:r>
              <a:rPr lang="en-US" altLang="ko-KR" sz="1400" b="1" dirty="0">
                <a:latin typeface="+mj-ea"/>
                <a:ea typeface="+mj-ea"/>
              </a:rPr>
              <a:t>; </a:t>
            </a:r>
            <a:r>
              <a:rPr lang="en-US" altLang="ko-KR" sz="1400" dirty="0">
                <a:latin typeface="+mj-ea"/>
                <a:ea typeface="+mj-ea"/>
              </a:rPr>
              <a:t>// </a:t>
            </a:r>
            <a:r>
              <a:rPr lang="en-US" altLang="ko-KR" sz="1400" dirty="0" err="1" smtClean="0">
                <a:latin typeface="+mj-ea"/>
                <a:ea typeface="+mj-ea"/>
              </a:rPr>
              <a:t>std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이름 공간에 선언된 모든 이름에 </a:t>
            </a:r>
            <a:r>
              <a:rPr lang="en-US" altLang="ko-KR" sz="1400" dirty="0" err="1">
                <a:latin typeface="+mj-ea"/>
                <a:ea typeface="+mj-ea"/>
              </a:rPr>
              <a:t>std</a:t>
            </a:r>
            <a:r>
              <a:rPr lang="en-US" altLang="ko-KR" sz="1400" dirty="0" smtClean="0">
                <a:latin typeface="+mj-ea"/>
                <a:ea typeface="+mj-ea"/>
              </a:rPr>
              <a:t>:: </a:t>
            </a:r>
            <a:r>
              <a:rPr lang="ko-KR" altLang="en-US" sz="1400" dirty="0" smtClean="0">
                <a:latin typeface="+mj-ea"/>
                <a:ea typeface="+mj-ea"/>
              </a:rPr>
              <a:t>생략</a:t>
            </a:r>
            <a:endParaRPr lang="ko-KR" altLang="en-US" sz="14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1400" dirty="0">
                <a:latin typeface="+mj-ea"/>
                <a:ea typeface="+mj-ea"/>
              </a:rPr>
              <a:t>...................................</a:t>
            </a:r>
            <a:endParaRPr lang="ko-KR" altLang="en-US" sz="14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1400" b="1" dirty="0">
                <a:latin typeface="+mj-ea"/>
                <a:ea typeface="+mj-ea"/>
              </a:rPr>
              <a:t>cout</a:t>
            </a:r>
            <a:r>
              <a:rPr lang="en-US" altLang="ko-KR" sz="1400" dirty="0">
                <a:latin typeface="+mj-ea"/>
                <a:ea typeface="+mj-ea"/>
              </a:rPr>
              <a:t> &lt;&lt; "Hello" &lt;&lt; </a:t>
            </a:r>
            <a:r>
              <a:rPr lang="en-US" altLang="ko-KR" sz="1400" b="1" dirty="0" err="1">
                <a:latin typeface="+mj-ea"/>
                <a:ea typeface="+mj-ea"/>
              </a:rPr>
              <a:t>endl</a:t>
            </a:r>
            <a:r>
              <a:rPr lang="en-US" altLang="ko-KR" sz="1400" dirty="0">
                <a:latin typeface="+mj-ea"/>
                <a:ea typeface="+mj-ea"/>
              </a:rPr>
              <a:t>; </a:t>
            </a:r>
            <a:r>
              <a:rPr lang="en-US" altLang="ko-KR" sz="1400" dirty="0" smtClean="0">
                <a:latin typeface="+mj-ea"/>
                <a:ea typeface="+mj-ea"/>
              </a:rPr>
              <a:t>// </a:t>
            </a:r>
            <a:r>
              <a:rPr lang="en-US" altLang="ko-KR" sz="1400" dirty="0" err="1" smtClean="0">
                <a:latin typeface="+mj-ea"/>
                <a:ea typeface="+mj-ea"/>
              </a:rPr>
              <a:t>std</a:t>
            </a:r>
            <a:r>
              <a:rPr lang="en-US" altLang="ko-KR" sz="1400" dirty="0">
                <a:latin typeface="+mj-ea"/>
                <a:ea typeface="+mj-ea"/>
              </a:rPr>
              <a:t>:: </a:t>
            </a:r>
            <a:r>
              <a:rPr lang="ko-KR" altLang="en-US" sz="1400" dirty="0">
                <a:latin typeface="+mj-ea"/>
                <a:ea typeface="+mj-ea"/>
              </a:rPr>
              <a:t>생략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763688" y="6019951"/>
            <a:ext cx="792088" cy="314251"/>
          </a:xfrm>
          <a:prstGeom prst="wedgeRoundRectCallout">
            <a:avLst>
              <a:gd name="adj1" fmla="val 23918"/>
              <a:gd name="adj2" fmla="val -80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+mj-ea"/>
                <a:ea typeface="+mj-ea"/>
              </a:rPr>
              <a:t>std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:: </a:t>
            </a:r>
            <a:r>
              <a:rPr lang="ko-KR" altLang="en-US" sz="1000" dirty="0" smtClean="0">
                <a:solidFill>
                  <a:schemeClr val="tx1"/>
                </a:solidFill>
                <a:latin typeface="+mj-ea"/>
                <a:ea typeface="+mj-ea"/>
              </a:rPr>
              <a:t>생략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419872" y="6016443"/>
            <a:ext cx="792088" cy="314251"/>
          </a:xfrm>
          <a:prstGeom prst="wedgeRoundRectCallout">
            <a:avLst>
              <a:gd name="adj1" fmla="val 23918"/>
              <a:gd name="adj2" fmla="val -80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+mj-ea"/>
                <a:ea typeface="+mj-ea"/>
              </a:rPr>
              <a:t>std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:: </a:t>
            </a:r>
            <a:r>
              <a:rPr lang="ko-KR" altLang="en-US" sz="1000" dirty="0" smtClean="0">
                <a:solidFill>
                  <a:schemeClr val="tx1"/>
                </a:solidFill>
                <a:latin typeface="+mj-ea"/>
                <a:ea typeface="+mj-ea"/>
              </a:rPr>
              <a:t>생략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971600" y="4717509"/>
            <a:ext cx="792088" cy="314251"/>
          </a:xfrm>
          <a:prstGeom prst="wedgeRoundRectCallout">
            <a:avLst>
              <a:gd name="adj1" fmla="val 88565"/>
              <a:gd name="adj2" fmla="val 72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 smtClean="0">
                <a:solidFill>
                  <a:schemeClr val="tx1"/>
                </a:solidFill>
                <a:latin typeface="+mj-ea"/>
                <a:ea typeface="+mj-ea"/>
              </a:rPr>
              <a:t>std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:: </a:t>
            </a:r>
            <a:r>
              <a:rPr lang="ko-KR" altLang="en-US" sz="1000" dirty="0" smtClean="0">
                <a:solidFill>
                  <a:schemeClr val="tx1"/>
                </a:solidFill>
                <a:latin typeface="+mj-ea"/>
                <a:ea typeface="+mj-ea"/>
              </a:rPr>
              <a:t>생략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09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cap="none" dirty="0">
                <a:latin typeface="+mj-ea"/>
              </a:rPr>
              <a:t>#include &lt;</a:t>
            </a:r>
            <a:r>
              <a:rPr lang="en-US" altLang="ko-KR" cap="none" dirty="0" err="1">
                <a:latin typeface="+mj-ea"/>
              </a:rPr>
              <a:t>iostream</a:t>
            </a:r>
            <a:r>
              <a:rPr lang="en-US" altLang="ko-KR" cap="none" dirty="0">
                <a:latin typeface="+mj-ea"/>
              </a:rPr>
              <a:t>&gt;</a:t>
            </a:r>
            <a:r>
              <a:rPr lang="ko-KR" altLang="en-US" cap="none" dirty="0">
                <a:latin typeface="+mj-ea"/>
              </a:rPr>
              <a:t>과 </a:t>
            </a:r>
            <a:r>
              <a:rPr lang="en-US" altLang="ko-KR" cap="none" dirty="0" err="1">
                <a:latin typeface="+mj-ea"/>
              </a:rPr>
              <a:t>std</a:t>
            </a:r>
            <a:endParaRPr lang="ko-KR" altLang="en-US" cap="none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 통째로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공간 내에 선언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파일을 사용하려면 다음 코드 필요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1988840"/>
            <a:ext cx="5832648" cy="83099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2400" dirty="0">
                <a:latin typeface="+mj-ea"/>
                <a:ea typeface="+mj-ea"/>
              </a:rPr>
              <a:t>#include &lt;</a:t>
            </a:r>
            <a:r>
              <a:rPr lang="en-US" altLang="ko-KR" sz="2400" dirty="0" err="1">
                <a:latin typeface="+mj-ea"/>
                <a:ea typeface="+mj-ea"/>
              </a:rPr>
              <a:t>iostream</a:t>
            </a:r>
            <a:r>
              <a:rPr lang="en-US" altLang="ko-KR" sz="2400" dirty="0">
                <a:latin typeface="+mj-ea"/>
                <a:ea typeface="+mj-ea"/>
              </a:rPr>
              <a:t>&gt;</a:t>
            </a:r>
          </a:p>
          <a:p>
            <a:pPr fontAlgn="base" latinLnBrk="0"/>
            <a:r>
              <a:rPr lang="en-US" altLang="ko-KR" sz="2400" b="1" dirty="0">
                <a:latin typeface="+mj-ea"/>
                <a:ea typeface="+mj-ea"/>
              </a:rPr>
              <a:t>using namespace </a:t>
            </a:r>
            <a:r>
              <a:rPr lang="en-US" altLang="ko-KR" sz="2400" b="1" dirty="0" err="1">
                <a:latin typeface="+mj-ea"/>
                <a:ea typeface="+mj-ea"/>
              </a:rPr>
              <a:t>std</a:t>
            </a:r>
            <a:r>
              <a:rPr lang="en-US" altLang="ko-KR" sz="2400" b="1" dirty="0">
                <a:latin typeface="+mj-ea"/>
                <a:ea typeface="+mj-ea"/>
              </a:rPr>
              <a:t>;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06878" y="3212976"/>
            <a:ext cx="8461448" cy="286232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dirty="0" smtClean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2000" dirty="0">
                <a:solidFill>
                  <a:srgbClr val="0070C0"/>
                </a:solidFill>
                <a:latin typeface="+mj-ea"/>
                <a:ea typeface="+mj-ea"/>
              </a:rPr>
              <a:t>include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ko-KR" sz="20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iostream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&gt;</a:t>
            </a:r>
          </a:p>
          <a:p>
            <a:pPr defTabSz="180000" fontAlgn="base" latinLnBrk="0"/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2000" dirty="0">
                <a:solidFill>
                  <a:srgbClr val="0000FF"/>
                </a:solidFill>
                <a:latin typeface="+mj-ea"/>
                <a:ea typeface="+mj-ea"/>
              </a:rPr>
              <a:t>using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+mj-ea"/>
                <a:ea typeface="+mj-ea"/>
              </a:rPr>
              <a:t>namespace</a:t>
            </a:r>
            <a:r>
              <a:rPr lang="en-US" altLang="ko-KR" sz="20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+mj-ea"/>
                <a:ea typeface="+mj-ea"/>
              </a:rPr>
              <a:t>std</a:t>
            </a:r>
            <a:r>
              <a:rPr lang="en-US" altLang="ko-KR" sz="2000" dirty="0" smtClean="0">
                <a:solidFill>
                  <a:srgbClr val="000000"/>
                </a:solidFill>
                <a:latin typeface="+mj-ea"/>
                <a:ea typeface="+mj-ea"/>
              </a:rPr>
              <a:t>; 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en-US" altLang="ko-KR" sz="2000" dirty="0" err="1">
                <a:solidFill>
                  <a:srgbClr val="00B050"/>
                </a:solidFill>
                <a:latin typeface="+mj-ea"/>
                <a:ea typeface="+mj-ea"/>
              </a:rPr>
              <a:t>std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이름공간에 선언된 모든 이름에 </a:t>
            </a:r>
            <a:r>
              <a:rPr lang="en-US" altLang="ko-KR" sz="2000" dirty="0" err="1">
                <a:solidFill>
                  <a:srgbClr val="00B050"/>
                </a:solidFill>
                <a:latin typeface="+mj-ea"/>
                <a:ea typeface="+mj-ea"/>
              </a:rPr>
              <a:t>std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::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생략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/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err="1" smtClean="0">
                <a:solidFill>
                  <a:srgbClr val="0070C0"/>
                </a:solidFill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main() </a:t>
            </a:r>
            <a:r>
              <a:rPr lang="en-US" altLang="ko-KR" sz="2000" dirty="0" smtClean="0">
                <a:latin typeface="+mj-ea"/>
                <a:ea typeface="+mj-ea"/>
              </a:rPr>
              <a:t>{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solidFill>
                  <a:srgbClr val="FF6600"/>
                </a:solidFill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&lt;&lt;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"Hello\n"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>
                <a:solidFill>
                  <a:srgbClr val="FF6600"/>
                </a:solidFill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&lt;&lt;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"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첫 번째 맛보기입니다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."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+mj-ea"/>
                <a:ea typeface="+mj-ea"/>
              </a:rPr>
              <a:t>return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rgbClr val="FF00FF"/>
                </a:solidFill>
                <a:latin typeface="+mj-ea"/>
                <a:ea typeface="+mj-ea"/>
              </a:rPr>
              <a:t>0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38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 smtClean="0">
                <a:latin typeface="+mj-ea"/>
              </a:rPr>
              <a:t>scanf</a:t>
            </a:r>
            <a:r>
              <a:rPr lang="ko-KR" altLang="en-US" dirty="0" smtClean="0">
                <a:latin typeface="+mj-ea"/>
              </a:rPr>
              <a:t>를 대신하는 데이터 입력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0373" y="893908"/>
            <a:ext cx="8568952" cy="532453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 smtClean="0">
                <a:latin typeface="+mj-ea"/>
                <a:ea typeface="+mj-ea"/>
              </a:rPr>
              <a:t>#</a:t>
            </a:r>
            <a:r>
              <a:rPr lang="en-US" altLang="ko-KR" sz="2000" b="1" dirty="0">
                <a:latin typeface="+mj-ea"/>
                <a:ea typeface="+mj-ea"/>
              </a:rPr>
              <a:t>include &lt;</a:t>
            </a:r>
            <a:r>
              <a:rPr lang="en-US" altLang="ko-KR" sz="2000" b="1" dirty="0" err="1">
                <a:latin typeface="+mj-ea"/>
                <a:ea typeface="+mj-ea"/>
              </a:rPr>
              <a:t>iostream</a:t>
            </a:r>
            <a:r>
              <a:rPr lang="en-US" altLang="ko-KR" sz="2000" b="1" dirty="0">
                <a:latin typeface="+mj-ea"/>
                <a:ea typeface="+mj-ea"/>
              </a:rPr>
              <a:t>&gt; 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b="1" dirty="0" smtClean="0">
                <a:solidFill>
                  <a:srgbClr val="0070C0"/>
                </a:solidFill>
                <a:latin typeface="+mj-ea"/>
                <a:ea typeface="+mj-ea"/>
              </a:rPr>
              <a:t>using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namespace </a:t>
            </a:r>
            <a:r>
              <a:rPr lang="en-US" altLang="ko-KR" sz="2000" b="1" dirty="0" err="1">
                <a:solidFill>
                  <a:srgbClr val="0070C0"/>
                </a:solidFill>
                <a:latin typeface="+mj-ea"/>
                <a:ea typeface="+mj-ea"/>
              </a:rPr>
              <a:t>std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;</a:t>
            </a:r>
            <a:endParaRPr lang="ko-KR" altLang="en-US" sz="20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defTabSz="180000" fontAlgn="base" latinLnBrk="0"/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main() {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	cout </a:t>
            </a:r>
            <a:r>
              <a:rPr lang="en-US" altLang="ko-KR" sz="2000" dirty="0">
                <a:latin typeface="+mj-ea"/>
                <a:ea typeface="+mj-ea"/>
              </a:rPr>
              <a:t>&lt;&lt; "</a:t>
            </a:r>
            <a:r>
              <a:rPr lang="ko-KR" altLang="en-US" sz="2000" dirty="0">
                <a:latin typeface="+mj-ea"/>
                <a:ea typeface="+mj-ea"/>
              </a:rPr>
              <a:t>너비를 입력하세요</a:t>
            </a:r>
            <a:r>
              <a:rPr lang="en-US" altLang="ko-KR" sz="2000" dirty="0">
                <a:latin typeface="+mj-ea"/>
                <a:ea typeface="+mj-ea"/>
              </a:rPr>
              <a:t>&gt;&gt;";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width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ko-KR" altLang="en-US" sz="2000" b="1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solidFill>
                  <a:srgbClr val="C00000"/>
                </a:solidFill>
                <a:latin typeface="+mj-ea"/>
                <a:ea typeface="+mj-ea"/>
              </a:rPr>
              <a:t>cin &gt;&gt; width; </a:t>
            </a:r>
            <a:r>
              <a:rPr lang="en-US" altLang="ko-KR" sz="2000" b="1" dirty="0" smtClean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2000" dirty="0" smtClean="0">
                <a:solidFill>
                  <a:srgbClr val="00B050"/>
                </a:solidFill>
                <a:latin typeface="+mj-ea"/>
                <a:ea typeface="+mj-ea"/>
              </a:rPr>
              <a:t>키보드로부터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너비를 읽어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width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변수에 </a:t>
            </a:r>
            <a:r>
              <a:rPr lang="ko-KR" altLang="en-US" sz="2000" dirty="0" smtClean="0">
                <a:solidFill>
                  <a:srgbClr val="00B050"/>
                </a:solidFill>
                <a:latin typeface="+mj-ea"/>
                <a:ea typeface="+mj-ea"/>
              </a:rPr>
              <a:t>저장</a:t>
            </a:r>
            <a:endParaRPr lang="en-US" altLang="ko-KR" sz="2000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/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latin typeface="+mj-ea"/>
                <a:ea typeface="+mj-ea"/>
              </a:rPr>
              <a:t>cout &lt;&lt; "</a:t>
            </a:r>
            <a:r>
              <a:rPr lang="ko-KR" altLang="en-US" sz="2000" dirty="0">
                <a:latin typeface="+mj-ea"/>
                <a:ea typeface="+mj-ea"/>
              </a:rPr>
              <a:t>높이를 입력하세요</a:t>
            </a:r>
            <a:r>
              <a:rPr lang="en-US" altLang="ko-KR" sz="2000" dirty="0" smtClean="0">
                <a:latin typeface="+mj-ea"/>
                <a:ea typeface="+mj-ea"/>
              </a:rPr>
              <a:t>&gt;&gt;";</a:t>
            </a:r>
          </a:p>
          <a:p>
            <a:pPr defTabSz="180000" fontAlgn="base" latinLnBrk="0"/>
            <a:endParaRPr lang="ko-KR" altLang="en-US" sz="2000" dirty="0">
              <a:latin typeface="+mj-ea"/>
              <a:ea typeface="+mj-ea"/>
            </a:endParaRPr>
          </a:p>
          <a:p>
            <a:pPr defTabSz="180000" latinLnBrk="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height</a:t>
            </a:r>
            <a:r>
              <a:rPr lang="en-US" altLang="ko-KR" sz="2000" dirty="0" smtClean="0">
                <a:latin typeface="+mj-ea"/>
                <a:ea typeface="+mj-ea"/>
              </a:rPr>
              <a:t>;       </a:t>
            </a:r>
            <a:r>
              <a:rPr lang="en-US" altLang="ko-KR" sz="2000" b="1" dirty="0" smtClean="0">
                <a:solidFill>
                  <a:srgbClr val="CC6600"/>
                </a:solidFill>
                <a:latin typeface="+mj-ea"/>
                <a:ea typeface="+mj-ea"/>
              </a:rPr>
              <a:t>//</a:t>
            </a:r>
            <a:r>
              <a:rPr lang="en-US" altLang="ko-KR" sz="2000" b="1" dirty="0">
                <a:solidFill>
                  <a:srgbClr val="CC6600"/>
                </a:solidFill>
                <a:latin typeface="+mj-ea"/>
                <a:ea typeface="+mj-ea"/>
              </a:rPr>
              <a:t>C++</a:t>
            </a:r>
            <a:r>
              <a:rPr lang="ko-KR" altLang="en-US" sz="2000" b="1" dirty="0">
                <a:solidFill>
                  <a:srgbClr val="CC6600"/>
                </a:solidFill>
                <a:latin typeface="+mj-ea"/>
                <a:ea typeface="+mj-ea"/>
              </a:rPr>
              <a:t>에서는 변수의 </a:t>
            </a:r>
            <a:r>
              <a:rPr lang="ko-KR" altLang="en-US" sz="2000" b="1" dirty="0" smtClean="0">
                <a:solidFill>
                  <a:srgbClr val="CC6600"/>
                </a:solidFill>
                <a:latin typeface="+mj-ea"/>
                <a:ea typeface="+mj-ea"/>
              </a:rPr>
              <a:t>선언 위치에 </a:t>
            </a:r>
            <a:r>
              <a:rPr lang="ko-KR" altLang="en-US" sz="2000" b="1" dirty="0">
                <a:solidFill>
                  <a:srgbClr val="CC6600"/>
                </a:solidFill>
                <a:latin typeface="+mj-ea"/>
                <a:ea typeface="+mj-ea"/>
              </a:rPr>
              <a:t>제한을 두지 않는다</a:t>
            </a:r>
            <a:r>
              <a:rPr lang="en-US" altLang="ko-KR" sz="2000" dirty="0">
                <a:solidFill>
                  <a:srgbClr val="CC6600"/>
                </a:solidFill>
                <a:latin typeface="+mj-ea"/>
                <a:ea typeface="+mj-ea"/>
              </a:rPr>
              <a:t>.</a:t>
            </a:r>
            <a:endParaRPr lang="ko-KR" altLang="en-US" sz="2000" dirty="0">
              <a:solidFill>
                <a:srgbClr val="CC6600"/>
              </a:solidFill>
              <a:latin typeface="+mj-ea"/>
              <a:ea typeface="+mj-ea"/>
            </a:endParaRPr>
          </a:p>
          <a:p>
            <a:pPr defTabSz="180000" latinLnBrk="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solidFill>
                  <a:srgbClr val="C00000"/>
                </a:solidFill>
                <a:latin typeface="+mj-ea"/>
                <a:ea typeface="+mj-ea"/>
              </a:rPr>
              <a:t>cin &gt;&gt; height;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키보드로부터 높이를 읽어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height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변수에 저장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/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area = width*height;</a:t>
            </a:r>
            <a:r>
              <a:rPr lang="ko-KR" altLang="en-US" sz="2000" dirty="0">
                <a:latin typeface="+mj-ea"/>
                <a:ea typeface="+mj-ea"/>
              </a:rPr>
              <a:t>	 </a:t>
            </a:r>
            <a:r>
              <a:rPr lang="ko-KR" altLang="en-US" sz="2000" dirty="0" smtClean="0">
                <a:latin typeface="+mj-ea"/>
                <a:ea typeface="+mj-ea"/>
              </a:rPr>
              <a:t>                 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사각형의 면적 계산</a:t>
            </a: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latin typeface="+mj-ea"/>
                <a:ea typeface="+mj-ea"/>
              </a:rPr>
              <a:t>cout &lt;&lt; "</a:t>
            </a:r>
            <a:r>
              <a:rPr lang="ko-KR" altLang="en-US" sz="2000" dirty="0">
                <a:latin typeface="+mj-ea"/>
                <a:ea typeface="+mj-ea"/>
              </a:rPr>
              <a:t>면적은 </a:t>
            </a:r>
            <a:r>
              <a:rPr lang="en-US" altLang="ko-KR" sz="2000" dirty="0">
                <a:latin typeface="+mj-ea"/>
                <a:ea typeface="+mj-ea"/>
              </a:rPr>
              <a:t>" &lt;&lt; area &lt;&lt; </a:t>
            </a:r>
            <a:r>
              <a:rPr lang="en-US" altLang="ko-KR" sz="2000" dirty="0" smtClean="0">
                <a:latin typeface="+mj-ea"/>
                <a:ea typeface="+mj-ea"/>
              </a:rPr>
              <a:t>"\n";  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면적을 출력하고 </a:t>
            </a:r>
            <a:r>
              <a:rPr lang="ko-KR" altLang="en-US" sz="2000" dirty="0" smtClean="0">
                <a:solidFill>
                  <a:srgbClr val="00B050"/>
                </a:solidFill>
                <a:latin typeface="+mj-ea"/>
                <a:ea typeface="+mj-ea"/>
              </a:rPr>
              <a:t>줄 바꿈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} 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163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cin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연산자를 이용한 키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cin</a:t>
            </a:r>
          </a:p>
          <a:p>
            <a:pPr lvl="1"/>
            <a:r>
              <a:rPr lang="ko-KR" altLang="en-US" sz="2200" dirty="0" smtClean="0"/>
              <a:t>표준 입력 장치인 키보드를 연결하는 </a:t>
            </a:r>
            <a:r>
              <a:rPr lang="en-US" altLang="ko-KR" sz="2200" dirty="0" smtClean="0"/>
              <a:t>C++ </a:t>
            </a:r>
            <a:r>
              <a:rPr lang="ko-KR" altLang="en-US" sz="2200" dirty="0" smtClean="0"/>
              <a:t>입력 </a:t>
            </a:r>
            <a:r>
              <a:rPr lang="ko-KR" altLang="en-US" sz="2200" dirty="0" err="1" smtClean="0"/>
              <a:t>스트림</a:t>
            </a:r>
            <a:r>
              <a:rPr lang="ko-KR" altLang="en-US" sz="2200" dirty="0" smtClean="0"/>
              <a:t> 객체</a:t>
            </a:r>
            <a:endParaRPr lang="en-US" altLang="ko-KR" sz="2200" dirty="0" smtClean="0"/>
          </a:p>
          <a:p>
            <a:r>
              <a:rPr lang="en-US" altLang="ko-KR" sz="2200" dirty="0" smtClean="0"/>
              <a:t>&gt;&gt; </a:t>
            </a:r>
            <a:r>
              <a:rPr lang="ko-KR" altLang="en-US" sz="2200" dirty="0" smtClean="0"/>
              <a:t>연산자</a:t>
            </a:r>
            <a:endParaRPr lang="en-US" altLang="ko-KR" sz="2200" dirty="0" smtClean="0"/>
          </a:p>
          <a:p>
            <a:pPr lvl="1"/>
            <a:r>
              <a:rPr lang="ko-KR" altLang="en-US" sz="2200" dirty="0" err="1" smtClean="0"/>
              <a:t>스트림</a:t>
            </a:r>
            <a:r>
              <a:rPr lang="ko-KR" altLang="en-US" sz="2200" dirty="0" smtClean="0"/>
              <a:t> 추출 연산자</a:t>
            </a:r>
            <a:r>
              <a:rPr lang="en-US" altLang="ko-KR" sz="2200" dirty="0" smtClean="0"/>
              <a:t>(stream extraction operator)</a:t>
            </a:r>
          </a:p>
          <a:p>
            <a:pPr lvl="2"/>
            <a:r>
              <a:rPr lang="en-US" altLang="ko-KR" sz="2200" dirty="0" smtClean="0"/>
              <a:t>C++ </a:t>
            </a:r>
            <a:r>
              <a:rPr lang="ko-KR" altLang="en-US" sz="2200" dirty="0" smtClean="0"/>
              <a:t>산술 시프트 </a:t>
            </a:r>
            <a:r>
              <a:rPr lang="ko-KR" altLang="en-US" sz="2200" dirty="0"/>
              <a:t>연산자</a:t>
            </a:r>
            <a:r>
              <a:rPr lang="en-US" altLang="ko-KR" sz="2200" dirty="0" smtClean="0"/>
              <a:t>(&gt;&gt;)</a:t>
            </a:r>
            <a:r>
              <a:rPr lang="ko-KR" altLang="en-US" sz="2200" dirty="0"/>
              <a:t>가 </a:t>
            </a:r>
            <a:r>
              <a:rPr lang="en-US" altLang="ko-KR" sz="2200" dirty="0"/>
              <a:t>&lt;</a:t>
            </a:r>
            <a:r>
              <a:rPr lang="en-US" altLang="ko-KR" sz="2200" dirty="0" err="1"/>
              <a:t>iostream</a:t>
            </a:r>
            <a:r>
              <a:rPr lang="en-US" altLang="ko-KR" sz="2200" dirty="0"/>
              <a:t>&gt; </a:t>
            </a:r>
            <a:r>
              <a:rPr lang="ko-KR" altLang="en-US" sz="2200" dirty="0"/>
              <a:t>헤더 </a:t>
            </a:r>
            <a:r>
              <a:rPr lang="ko-KR" altLang="en-US" sz="2200" dirty="0" smtClean="0"/>
              <a:t>파일에 </a:t>
            </a:r>
            <a:r>
              <a:rPr lang="ko-KR" altLang="en-US" sz="2200" dirty="0" err="1"/>
              <a:t>스트림</a:t>
            </a:r>
            <a:r>
              <a:rPr lang="ko-KR" altLang="en-US" sz="2200" dirty="0"/>
              <a:t> </a:t>
            </a:r>
            <a:r>
              <a:rPr lang="ko-KR" altLang="en-US" sz="2200" dirty="0" smtClean="0"/>
              <a:t>추출  </a:t>
            </a:r>
            <a:r>
              <a:rPr lang="ko-KR" altLang="en-US" sz="2200" dirty="0"/>
              <a:t>연산자로 재정의됨</a:t>
            </a:r>
          </a:p>
          <a:p>
            <a:pPr lvl="2"/>
            <a:r>
              <a:rPr lang="ko-KR" altLang="en-US" sz="2200" dirty="0" smtClean="0"/>
              <a:t>입력 </a:t>
            </a:r>
            <a:r>
              <a:rPr lang="ko-KR" altLang="en-US" sz="2200" dirty="0" err="1" smtClean="0"/>
              <a:t>스트림에서</a:t>
            </a:r>
            <a:r>
              <a:rPr lang="ko-KR" altLang="en-US" sz="2200" dirty="0" smtClean="0"/>
              <a:t> 값을 읽어 변수에 저장</a:t>
            </a:r>
            <a:endParaRPr lang="en-US" altLang="ko-KR" sz="2200" dirty="0"/>
          </a:p>
          <a:p>
            <a:pPr lvl="1"/>
            <a:r>
              <a:rPr lang="ko-KR" altLang="en-US" sz="2200" dirty="0" smtClean="0"/>
              <a:t>연속된 </a:t>
            </a:r>
            <a:r>
              <a:rPr lang="en-US" altLang="ko-KR" sz="2200" dirty="0" smtClean="0"/>
              <a:t>&gt;&gt; </a:t>
            </a:r>
            <a:r>
              <a:rPr lang="ko-KR" altLang="en-US" sz="2200" dirty="0"/>
              <a:t>연산자를 사용하여 여러 값 </a:t>
            </a:r>
            <a:r>
              <a:rPr lang="ko-KR" altLang="en-US" sz="2200" dirty="0" smtClean="0"/>
              <a:t>입력 가능</a:t>
            </a:r>
            <a:endParaRPr lang="en-US" altLang="ko-KR" sz="2200" dirty="0"/>
          </a:p>
          <a:p>
            <a:pPr lvl="1"/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63688" y="4609124"/>
            <a:ext cx="43204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>
                <a:latin typeface="+mj-ea"/>
                <a:ea typeface="+mj-ea"/>
              </a:rPr>
              <a:t>cout </a:t>
            </a:r>
            <a:r>
              <a:rPr lang="en-US" altLang="ko-KR" sz="1400" dirty="0">
                <a:latin typeface="+mj-ea"/>
                <a:ea typeface="+mj-ea"/>
              </a:rPr>
              <a:t>&lt;&lt; "</a:t>
            </a:r>
            <a:r>
              <a:rPr lang="ko-KR" altLang="en-US" sz="1400" dirty="0">
                <a:latin typeface="+mj-ea"/>
                <a:ea typeface="+mj-ea"/>
              </a:rPr>
              <a:t>너비와 높이를 입력하세요</a:t>
            </a:r>
            <a:r>
              <a:rPr lang="en-US" altLang="ko-KR" sz="1400" dirty="0" smtClean="0">
                <a:latin typeface="+mj-ea"/>
                <a:ea typeface="+mj-ea"/>
              </a:rPr>
              <a:t>&gt;&gt;";</a:t>
            </a:r>
            <a:endParaRPr lang="ko-KR" altLang="en-US" sz="14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1400" b="1" dirty="0" smtClean="0">
                <a:latin typeface="+mj-ea"/>
                <a:ea typeface="+mj-ea"/>
              </a:rPr>
              <a:t>cin </a:t>
            </a:r>
            <a:r>
              <a:rPr lang="en-US" altLang="ko-KR" sz="1400" b="1" dirty="0">
                <a:latin typeface="+mj-ea"/>
                <a:ea typeface="+mj-ea"/>
              </a:rPr>
              <a:t>&gt;&gt; width &gt;&gt; height</a:t>
            </a:r>
            <a:r>
              <a:rPr lang="en-US" altLang="ko-KR" sz="1400" b="1" dirty="0" smtClean="0">
                <a:latin typeface="+mj-ea"/>
                <a:ea typeface="+mj-ea"/>
              </a:rPr>
              <a:t>;</a:t>
            </a:r>
            <a:endParaRPr lang="en-US" altLang="ko-KR" sz="1400" b="1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1400" dirty="0" smtClean="0">
                <a:latin typeface="+mj-ea"/>
                <a:ea typeface="+mj-ea"/>
              </a:rPr>
              <a:t>cout </a:t>
            </a:r>
            <a:r>
              <a:rPr lang="en-US" altLang="ko-KR" sz="1400" dirty="0">
                <a:latin typeface="+mj-ea"/>
                <a:ea typeface="+mj-ea"/>
              </a:rPr>
              <a:t>&lt;&lt; width &lt;&lt; </a:t>
            </a:r>
            <a:r>
              <a:rPr lang="en-US" altLang="ko-KR" sz="1400" dirty="0" smtClean="0">
                <a:latin typeface="+mj-ea"/>
                <a:ea typeface="+mj-ea"/>
              </a:rPr>
              <a:t>'\</a:t>
            </a:r>
            <a:r>
              <a:rPr lang="en-US" altLang="ko-KR" sz="1400" dirty="0">
                <a:latin typeface="+mj-ea"/>
                <a:ea typeface="+mj-ea"/>
              </a:rPr>
              <a:t>n' </a:t>
            </a:r>
            <a:r>
              <a:rPr lang="en-US" altLang="ko-KR" sz="1400" dirty="0" smtClean="0">
                <a:latin typeface="+mj-ea"/>
                <a:ea typeface="+mj-ea"/>
              </a:rPr>
              <a:t>&lt;&lt; height </a:t>
            </a:r>
            <a:r>
              <a:rPr lang="en-US" altLang="ko-KR" sz="1400" dirty="0">
                <a:latin typeface="+mj-ea"/>
                <a:ea typeface="+mj-ea"/>
              </a:rPr>
              <a:t>&lt;&lt; </a:t>
            </a:r>
            <a:r>
              <a:rPr lang="en-US" altLang="ko-KR" sz="1400" dirty="0" smtClean="0">
                <a:latin typeface="+mj-ea"/>
                <a:ea typeface="+mj-ea"/>
              </a:rPr>
              <a:t>'\</a:t>
            </a:r>
            <a:r>
              <a:rPr lang="en-US" altLang="ko-KR" sz="1400" dirty="0">
                <a:latin typeface="+mj-ea"/>
                <a:ea typeface="+mj-ea"/>
              </a:rPr>
              <a:t>n';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3688" y="5586621"/>
            <a:ext cx="4680520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너비와 높이를 입력하세요</a:t>
            </a:r>
            <a:r>
              <a:rPr lang="en-US" altLang="ko-KR" sz="1400" dirty="0">
                <a:latin typeface="+mj-ea"/>
                <a:ea typeface="+mj-ea"/>
              </a:rPr>
              <a:t>&gt;&gt;</a:t>
            </a:r>
            <a:r>
              <a:rPr lang="en-US" altLang="ko-KR" sz="1400" dirty="0">
                <a:solidFill>
                  <a:srgbClr val="00B050"/>
                </a:solidFill>
                <a:latin typeface="+mj-ea"/>
                <a:ea typeface="+mj-ea"/>
              </a:rPr>
              <a:t>23 36</a:t>
            </a:r>
            <a:endParaRPr lang="ko-KR" altLang="en-US" sz="1400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23</a:t>
            </a:r>
            <a:endParaRPr lang="ko-KR" altLang="en-US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36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853636" y="6054209"/>
            <a:ext cx="1306833" cy="350968"/>
          </a:xfrm>
          <a:prstGeom prst="wedgeRoundRectCallout">
            <a:avLst>
              <a:gd name="adj1" fmla="val 52778"/>
              <a:gd name="adj2" fmla="val -1149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width</a:t>
            </a:r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에 입력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540560" y="6041726"/>
            <a:ext cx="1450500" cy="314251"/>
          </a:xfrm>
          <a:prstGeom prst="wedgeRoundRectCallout">
            <a:avLst>
              <a:gd name="adj1" fmla="val -43038"/>
              <a:gd name="adj2" fmla="val -1091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ea"/>
                <a:ea typeface="+mj-ea"/>
              </a:rPr>
              <a:t>height</a:t>
            </a:r>
            <a:r>
              <a:rPr lang="ko-KR" altLang="en-US" sz="1400" dirty="0" smtClean="0">
                <a:solidFill>
                  <a:schemeClr val="tx1"/>
                </a:solidFill>
                <a:latin typeface="+mj-ea"/>
                <a:ea typeface="+mj-ea"/>
              </a:rPr>
              <a:t>에 입력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0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&lt;Enter&gt; </a:t>
            </a:r>
            <a:r>
              <a:rPr lang="ko-KR" altLang="en-US" dirty="0" smtClean="0"/>
              <a:t>키를 칠 때 변수에 값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cin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버퍼를 내장하고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&lt;Enter&gt;</a:t>
            </a:r>
            <a:r>
              <a:rPr lang="ko-KR" altLang="en-US" dirty="0" smtClean="0"/>
              <a:t>키가 입력될 때까지 입력된 키를 입력 버퍼에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도중에 </a:t>
            </a:r>
            <a:r>
              <a:rPr lang="en-US" altLang="ko-KR" dirty="0" smtClean="0"/>
              <a:t>&lt;Backspace&gt; </a:t>
            </a:r>
            <a:r>
              <a:rPr lang="ko-KR" altLang="en-US" dirty="0" smtClean="0"/>
              <a:t>키를 입력하면 입력된 키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 &gt;&gt;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&lt;Enter&gt;</a:t>
            </a:r>
            <a:r>
              <a:rPr lang="ko-KR" altLang="en-US" dirty="0" smtClean="0"/>
              <a:t>키가 입력되면</a:t>
            </a:r>
            <a:r>
              <a:rPr lang="en-US" altLang="ko-KR" dirty="0"/>
              <a:t> </a:t>
            </a:r>
            <a:r>
              <a:rPr lang="ko-KR" altLang="en-US" dirty="0" smtClean="0"/>
              <a:t>비로소 </a:t>
            </a:r>
            <a:r>
              <a:rPr lang="en-US" altLang="ko-KR" dirty="0" smtClean="0"/>
              <a:t>cin</a:t>
            </a:r>
            <a:r>
              <a:rPr lang="ko-KR" altLang="en-US" dirty="0" smtClean="0"/>
              <a:t>의 입력 버퍼에서 키 값을 읽어 변수에 전달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8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 smtClean="0">
                <a:latin typeface="+mj-ea"/>
              </a:rPr>
              <a:t>cin</a:t>
            </a:r>
            <a:r>
              <a:rPr lang="ko-KR" altLang="en-US" dirty="0" smtClean="0">
                <a:latin typeface="+mj-ea"/>
              </a:rPr>
              <a:t>으로부터 키 입력 받는 과정</a:t>
            </a:r>
            <a:r>
              <a:rPr lang="en-US" altLang="ko-KR" dirty="0" smtClean="0">
                <a:latin typeface="+mj-ea"/>
              </a:rPr>
              <a:t>(11.1</a:t>
            </a:r>
            <a:r>
              <a:rPr lang="ko-KR" altLang="en-US" dirty="0" smtClean="0">
                <a:latin typeface="+mj-ea"/>
              </a:rPr>
              <a:t>절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95536" y="1052736"/>
            <a:ext cx="8433174" cy="5328592"/>
            <a:chOff x="755576" y="1484784"/>
            <a:chExt cx="7757567" cy="475027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484784"/>
              <a:ext cx="7757567" cy="4750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타원 4"/>
            <p:cNvSpPr/>
            <p:nvPr/>
          </p:nvSpPr>
          <p:spPr>
            <a:xfrm>
              <a:off x="2123728" y="5085184"/>
              <a:ext cx="1080120" cy="43204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73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실행문</a:t>
            </a:r>
            <a:r>
              <a:rPr lang="ko-KR" altLang="en-US" dirty="0" smtClean="0"/>
              <a:t> 중간에 변수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016" y="835864"/>
            <a:ext cx="8712968" cy="61215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 C</a:t>
            </a:r>
            <a:r>
              <a:rPr lang="en-US" altLang="ko-KR" dirty="0" smtClean="0"/>
              <a:t>++</a:t>
            </a:r>
            <a:r>
              <a:rPr lang="ko-KR" altLang="en-US" dirty="0" smtClean="0"/>
              <a:t>의 변수 선언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변수 선언은 아무 곳이나 가능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dirty="0" smtClean="0"/>
              <a:t>C++ </a:t>
            </a:r>
            <a:r>
              <a:rPr lang="ko-KR" altLang="en-US" dirty="0" smtClean="0"/>
              <a:t>변수 선언 방식의 장점</a:t>
            </a:r>
            <a:endParaRPr lang="en-US" altLang="ko-KR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변수를 사용하기 직전 선언함으로써 변수 이름에 대한 타이핑 오류 줄임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dirty="0"/>
              <a:t>C++ </a:t>
            </a:r>
            <a:r>
              <a:rPr lang="ko-KR" altLang="en-US" dirty="0"/>
              <a:t>변수 선언 방식의 </a:t>
            </a:r>
            <a:r>
              <a:rPr lang="ko-KR" altLang="en-US" dirty="0" smtClean="0"/>
              <a:t>단점</a:t>
            </a:r>
            <a:endParaRPr lang="en-US" altLang="ko-KR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선언된 변수를 일괄적으로 보기 힘듦</a:t>
            </a:r>
            <a:endParaRPr lang="en-US" altLang="ko-KR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ko-KR" altLang="en-US" dirty="0" smtClean="0"/>
              <a:t>코드 사이에 있는 변수 찾기 </a:t>
            </a:r>
            <a:r>
              <a:rPr lang="ko-KR" altLang="en-US" dirty="0" smtClean="0"/>
              <a:t>어려움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1628800"/>
            <a:ext cx="6812515" cy="280076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b="1" dirty="0">
                <a:latin typeface="+mj-ea"/>
                <a:ea typeface="+mj-ea"/>
              </a:rPr>
              <a:t> width;</a:t>
            </a:r>
            <a:endParaRPr lang="ko-KR" altLang="en-US" sz="1600" b="1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cin </a:t>
            </a:r>
            <a:r>
              <a:rPr lang="en-US" altLang="ko-KR" sz="1600" dirty="0">
                <a:latin typeface="+mj-ea"/>
                <a:ea typeface="+mj-ea"/>
              </a:rPr>
              <a:t>&gt;&gt; width; // </a:t>
            </a:r>
            <a:r>
              <a:rPr lang="ko-KR" altLang="en-US" sz="1600" dirty="0">
                <a:latin typeface="+mj-ea"/>
                <a:ea typeface="+mj-ea"/>
              </a:rPr>
              <a:t>키보드로부터 너비를 읽는다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pPr defTabSz="180000" fontAlgn="base" latinLnBrk="0"/>
            <a:endParaRPr lang="ko-KR" altLang="en-US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cout </a:t>
            </a:r>
            <a:r>
              <a:rPr lang="en-US" altLang="ko-KR" sz="1600" dirty="0">
                <a:latin typeface="+mj-ea"/>
                <a:ea typeface="+mj-ea"/>
              </a:rPr>
              <a:t>&lt;&lt; "</a:t>
            </a:r>
            <a:r>
              <a:rPr lang="ko-KR" altLang="en-US" sz="1600" dirty="0">
                <a:latin typeface="+mj-ea"/>
                <a:ea typeface="+mj-ea"/>
              </a:rPr>
              <a:t>높이를 입력하세요</a:t>
            </a:r>
            <a:r>
              <a:rPr lang="en-US" altLang="ko-KR" sz="1600" dirty="0" smtClean="0">
                <a:latin typeface="+mj-ea"/>
                <a:ea typeface="+mj-ea"/>
              </a:rPr>
              <a:t>&gt;&gt;";</a:t>
            </a:r>
          </a:p>
          <a:p>
            <a:pPr defTabSz="180000" fontAlgn="base" latinLnBrk="0"/>
            <a:endParaRPr lang="ko-KR" altLang="en-US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b="1" dirty="0">
                <a:latin typeface="+mj-ea"/>
                <a:ea typeface="+mj-ea"/>
              </a:rPr>
              <a:t> height;</a:t>
            </a:r>
            <a:endParaRPr lang="ko-KR" altLang="en-US" sz="1600" b="1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cin </a:t>
            </a:r>
            <a:r>
              <a:rPr lang="en-US" altLang="ko-KR" sz="1600" dirty="0">
                <a:latin typeface="+mj-ea"/>
                <a:ea typeface="+mj-ea"/>
              </a:rPr>
              <a:t>&gt;&gt; height; // </a:t>
            </a:r>
            <a:r>
              <a:rPr lang="ko-KR" altLang="en-US" sz="1600" dirty="0">
                <a:latin typeface="+mj-ea"/>
                <a:ea typeface="+mj-ea"/>
              </a:rPr>
              <a:t>키보드로부터 높이를 읽는다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pPr defTabSz="180000" fontAlgn="base" latinLnBrk="0"/>
            <a:endParaRPr lang="ko-KR" altLang="en-US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// </a:t>
            </a:r>
            <a:r>
              <a:rPr lang="ko-KR" altLang="en-US" sz="1600" dirty="0">
                <a:latin typeface="+mj-ea"/>
                <a:ea typeface="+mj-ea"/>
              </a:rPr>
              <a:t>너비와 높이로 구성되는 사각형의 면적을 계산한다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b="1" dirty="0">
                <a:latin typeface="+mj-ea"/>
                <a:ea typeface="+mj-ea"/>
              </a:rPr>
              <a:t> area = width*height</a:t>
            </a:r>
            <a:r>
              <a:rPr lang="en-US" altLang="ko-KR" sz="1600" b="1" dirty="0" smtClean="0">
                <a:latin typeface="+mj-ea"/>
                <a:ea typeface="+mj-ea"/>
              </a:rPr>
              <a:t>;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cout </a:t>
            </a:r>
            <a:r>
              <a:rPr lang="en-US" altLang="ko-KR" sz="1600" dirty="0">
                <a:latin typeface="+mj-ea"/>
                <a:ea typeface="+mj-ea"/>
              </a:rPr>
              <a:t>&lt;&lt; "</a:t>
            </a:r>
            <a:r>
              <a:rPr lang="ko-KR" altLang="en-US" sz="1600" dirty="0">
                <a:latin typeface="+mj-ea"/>
                <a:ea typeface="+mj-ea"/>
              </a:rPr>
              <a:t>면적은 </a:t>
            </a:r>
            <a:r>
              <a:rPr lang="en-US" altLang="ko-KR" sz="1600" dirty="0">
                <a:latin typeface="+mj-ea"/>
                <a:ea typeface="+mj-ea"/>
              </a:rPr>
              <a:t>" &lt;&lt; area &lt;&lt; </a:t>
            </a:r>
            <a:r>
              <a:rPr lang="en-US" altLang="ko-KR" sz="1600" dirty="0" smtClean="0">
                <a:latin typeface="+mj-ea"/>
                <a:ea typeface="+mj-ea"/>
              </a:rPr>
              <a:t>"\</a:t>
            </a:r>
            <a:r>
              <a:rPr lang="en-US" altLang="ko-KR" sz="1600" dirty="0">
                <a:latin typeface="+mj-ea"/>
                <a:ea typeface="+mj-ea"/>
              </a:rPr>
              <a:t>n</a:t>
            </a:r>
            <a:r>
              <a:rPr lang="en-US" altLang="ko-KR" sz="1600" dirty="0" smtClean="0">
                <a:latin typeface="+mj-ea"/>
                <a:ea typeface="+mj-ea"/>
              </a:rPr>
              <a:t>"; </a:t>
            </a:r>
            <a:r>
              <a:rPr lang="en-US" altLang="ko-KR" sz="1600" dirty="0">
                <a:latin typeface="+mj-ea"/>
                <a:ea typeface="+mj-ea"/>
              </a:rPr>
              <a:t>// </a:t>
            </a:r>
            <a:r>
              <a:rPr lang="ko-KR" altLang="en-US" sz="1600" dirty="0">
                <a:latin typeface="+mj-ea"/>
                <a:ea typeface="+mj-ea"/>
              </a:rPr>
              <a:t>면적을 출력하고 한 줄 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589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C++ </a:t>
            </a:r>
            <a:r>
              <a:rPr lang="ko-KR" altLang="en-US" dirty="0" smtClean="0">
                <a:latin typeface="+mj-ea"/>
              </a:rPr>
              <a:t>문자</a:t>
            </a:r>
            <a:r>
              <a:rPr lang="ko-KR" altLang="en-US" dirty="0">
                <a:latin typeface="+mj-ea"/>
              </a:rPr>
              <a:t>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 C</a:t>
            </a:r>
            <a:r>
              <a:rPr lang="en-US" altLang="ko-KR" dirty="0" smtClean="0"/>
              <a:t>++</a:t>
            </a:r>
            <a:r>
              <a:rPr lang="ko-KR" altLang="en-US" dirty="0" smtClean="0"/>
              <a:t>의 문자열 표현 방식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가지 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C </a:t>
            </a:r>
            <a:r>
              <a:rPr lang="ko-KR" altLang="en-US" b="1" dirty="0" smtClean="0"/>
              <a:t>스트링 </a:t>
            </a:r>
            <a:r>
              <a:rPr lang="ko-KR" altLang="en-US" b="1" dirty="0" smtClean="0"/>
              <a:t>방식 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 </a:t>
            </a:r>
            <a:r>
              <a:rPr lang="en-US" altLang="ko-KR" dirty="0" smtClean="0"/>
              <a:t>‘\0’</a:t>
            </a:r>
            <a:r>
              <a:rPr lang="ko-KR" altLang="en-US" dirty="0" smtClean="0"/>
              <a:t>로 끝나는 문자 배열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/>
              <a:t>string </a:t>
            </a:r>
            <a:r>
              <a:rPr lang="ko-KR" altLang="en-US" b="1" dirty="0" smtClean="0"/>
              <a:t>클래스 이용</a:t>
            </a:r>
            <a:endParaRPr lang="en-US" altLang="ko-KR" b="1" dirty="0" smtClean="0"/>
          </a:p>
          <a:p>
            <a:pPr lvl="2"/>
            <a:r>
              <a:rPr lang="en-US" altLang="ko-KR" dirty="0" smtClean="0"/>
              <a:t>&lt;string&gt; </a:t>
            </a:r>
            <a:r>
              <a:rPr lang="ko-KR" altLang="en-US" dirty="0" smtClean="0"/>
              <a:t>헤더 파일에 선언됨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다양한 멤버 함수 제공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907068"/>
              </p:ext>
            </p:extLst>
          </p:nvPr>
        </p:nvGraphicFramePr>
        <p:xfrm>
          <a:off x="2077391" y="3603346"/>
          <a:ext cx="465484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9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55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1400" dirty="0" smtClean="0"/>
                        <a:t>'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'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\0’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rgbClr val="7030A0"/>
                          </a:solidFill>
                        </a:rPr>
                        <a:t>‘\0’</a:t>
                      </a:r>
                      <a:endParaRPr lang="ko-KR" altLang="en-US" sz="1400" dirty="0" smtClean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FDF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왼쪽 중괄호 6"/>
          <p:cNvSpPr/>
          <p:nvPr/>
        </p:nvSpPr>
        <p:spPr>
          <a:xfrm rot="16200000">
            <a:off x="3331562" y="2712427"/>
            <a:ext cx="277511" cy="2779433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6588" y="3191938"/>
            <a:ext cx="5133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name5[0]    [1]    [2]    [3]    [4]    [5]    [6]    [7]    [8]     [9]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0" name="왼쪽 중괄호 9"/>
          <p:cNvSpPr/>
          <p:nvPr/>
        </p:nvSpPr>
        <p:spPr>
          <a:xfrm rot="16200000">
            <a:off x="5679123" y="3216304"/>
            <a:ext cx="306035" cy="1800200"/>
          </a:xfrm>
          <a:prstGeom prst="leftBrace">
            <a:avLst>
              <a:gd name="adj1" fmla="val 59754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81692" y="4210290"/>
            <a:ext cx="1385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“Grace” </a:t>
            </a:r>
            <a:r>
              <a:rPr lang="ko-KR" altLang="en-US" sz="1400" dirty="0">
                <a:latin typeface="+mj-ea"/>
                <a:ea typeface="+mj-ea"/>
              </a:rPr>
              <a:t>문자열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89175" y="4313831"/>
            <a:ext cx="1285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‘\0’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smtClean="0">
                <a:latin typeface="+mj-ea"/>
                <a:ea typeface="+mj-ea"/>
              </a:rPr>
              <a:t>초기화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5576" y="1850858"/>
            <a:ext cx="7929118" cy="5847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>
                <a:latin typeface="+mj-ea"/>
                <a:ea typeface="+mj-ea"/>
              </a:rPr>
              <a:t>char name1[6] = {</a:t>
            </a:r>
            <a:r>
              <a:rPr lang="en-US" altLang="ko-KR" sz="1600" dirty="0" smtClean="0">
                <a:latin typeface="+mj-ea"/>
                <a:ea typeface="+mj-ea"/>
              </a:rPr>
              <a:t>'</a:t>
            </a:r>
            <a:r>
              <a:rPr lang="en-US" altLang="ko-KR" sz="1600" dirty="0">
                <a:latin typeface="+mj-ea"/>
                <a:ea typeface="+mj-ea"/>
              </a:rPr>
              <a:t>G</a:t>
            </a:r>
            <a:r>
              <a:rPr lang="en-US" altLang="ko-KR" sz="1600" dirty="0" smtClean="0">
                <a:latin typeface="+mj-ea"/>
                <a:ea typeface="+mj-ea"/>
              </a:rPr>
              <a:t>', '</a:t>
            </a:r>
            <a:r>
              <a:rPr lang="en-US" altLang="ko-KR" sz="1600" dirty="0">
                <a:latin typeface="+mj-ea"/>
                <a:ea typeface="+mj-ea"/>
              </a:rPr>
              <a:t>r</a:t>
            </a:r>
            <a:r>
              <a:rPr lang="en-US" altLang="ko-KR" sz="1600" dirty="0" smtClean="0">
                <a:latin typeface="+mj-ea"/>
                <a:ea typeface="+mj-ea"/>
              </a:rPr>
              <a:t>', '</a:t>
            </a:r>
            <a:r>
              <a:rPr lang="en-US" altLang="ko-KR" sz="1600" dirty="0">
                <a:latin typeface="+mj-ea"/>
                <a:ea typeface="+mj-ea"/>
              </a:rPr>
              <a:t>a</a:t>
            </a:r>
            <a:r>
              <a:rPr lang="en-US" altLang="ko-KR" sz="1600" dirty="0" smtClean="0">
                <a:latin typeface="+mj-ea"/>
                <a:ea typeface="+mj-ea"/>
              </a:rPr>
              <a:t>', '</a:t>
            </a:r>
            <a:r>
              <a:rPr lang="en-US" altLang="ko-KR" sz="1600" dirty="0">
                <a:latin typeface="+mj-ea"/>
                <a:ea typeface="+mj-ea"/>
              </a:rPr>
              <a:t>c</a:t>
            </a:r>
            <a:r>
              <a:rPr lang="en-US" altLang="ko-KR" sz="1600" dirty="0" smtClean="0">
                <a:latin typeface="+mj-ea"/>
                <a:ea typeface="+mj-ea"/>
              </a:rPr>
              <a:t>', '</a:t>
            </a:r>
            <a:r>
              <a:rPr lang="en-US" altLang="ko-KR" sz="1600" dirty="0">
                <a:latin typeface="+mj-ea"/>
                <a:ea typeface="+mj-ea"/>
              </a:rPr>
              <a:t>e</a:t>
            </a:r>
            <a:r>
              <a:rPr lang="en-US" altLang="ko-KR" sz="1600" dirty="0" smtClean="0">
                <a:latin typeface="+mj-ea"/>
                <a:ea typeface="+mj-ea"/>
              </a:rPr>
              <a:t>', '\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en-US" altLang="ko-KR" sz="1600" dirty="0" smtClean="0">
                <a:latin typeface="+mj-ea"/>
                <a:ea typeface="+mj-ea"/>
              </a:rPr>
              <a:t>'}; </a:t>
            </a:r>
            <a:r>
              <a:rPr lang="en-US" altLang="ko-KR" sz="1600" dirty="0">
                <a:latin typeface="+mj-ea"/>
                <a:ea typeface="+mj-ea"/>
              </a:rPr>
              <a:t>// </a:t>
            </a:r>
            <a:r>
              <a:rPr lang="en-US" altLang="ko-KR" sz="1600" b="1" dirty="0">
                <a:latin typeface="+mj-ea"/>
                <a:ea typeface="+mj-ea"/>
              </a:rPr>
              <a:t>name1</a:t>
            </a:r>
            <a:r>
              <a:rPr lang="ko-KR" altLang="en-US" sz="1600" b="1" dirty="0">
                <a:latin typeface="+mj-ea"/>
                <a:ea typeface="+mj-ea"/>
              </a:rPr>
              <a:t>은 문자열 </a:t>
            </a:r>
            <a:r>
              <a:rPr lang="ko-KR" altLang="en-US" sz="1600" dirty="0">
                <a:latin typeface="+mj-ea"/>
                <a:ea typeface="+mj-ea"/>
              </a:rPr>
              <a:t>“</a:t>
            </a:r>
            <a:r>
              <a:rPr lang="en-US" altLang="ko-KR" sz="1600" dirty="0">
                <a:latin typeface="+mj-ea"/>
                <a:ea typeface="+mj-ea"/>
              </a:rPr>
              <a:t>Grace”</a:t>
            </a:r>
          </a:p>
          <a:p>
            <a:pPr fontAlgn="base" latinLnBrk="0"/>
            <a:r>
              <a:rPr lang="en-US" altLang="ko-KR" sz="1600" dirty="0">
                <a:latin typeface="+mj-ea"/>
                <a:ea typeface="+mj-ea"/>
              </a:rPr>
              <a:t>char </a:t>
            </a:r>
            <a:r>
              <a:rPr lang="en-US" altLang="ko-KR" sz="1600" dirty="0" smtClean="0">
                <a:latin typeface="+mj-ea"/>
                <a:ea typeface="+mj-ea"/>
              </a:rPr>
              <a:t>name2[5] </a:t>
            </a:r>
            <a:r>
              <a:rPr lang="en-US" altLang="ko-KR" sz="1600" dirty="0">
                <a:latin typeface="+mj-ea"/>
                <a:ea typeface="+mj-ea"/>
              </a:rPr>
              <a:t>= {</a:t>
            </a:r>
            <a:r>
              <a:rPr lang="en-US" altLang="ko-KR" sz="1600" dirty="0" smtClean="0">
                <a:latin typeface="+mj-ea"/>
                <a:ea typeface="+mj-ea"/>
              </a:rPr>
              <a:t>'</a:t>
            </a:r>
            <a:r>
              <a:rPr lang="en-US" altLang="ko-KR" sz="1600" dirty="0">
                <a:latin typeface="+mj-ea"/>
                <a:ea typeface="+mj-ea"/>
              </a:rPr>
              <a:t>G</a:t>
            </a:r>
            <a:r>
              <a:rPr lang="en-US" altLang="ko-KR" sz="1600" dirty="0" smtClean="0">
                <a:latin typeface="+mj-ea"/>
                <a:ea typeface="+mj-ea"/>
              </a:rPr>
              <a:t>', '</a:t>
            </a:r>
            <a:r>
              <a:rPr lang="en-US" altLang="ko-KR" sz="1600" dirty="0">
                <a:latin typeface="+mj-ea"/>
                <a:ea typeface="+mj-ea"/>
              </a:rPr>
              <a:t>r</a:t>
            </a:r>
            <a:r>
              <a:rPr lang="en-US" altLang="ko-KR" sz="1600" dirty="0" smtClean="0">
                <a:latin typeface="+mj-ea"/>
                <a:ea typeface="+mj-ea"/>
              </a:rPr>
              <a:t>', '</a:t>
            </a:r>
            <a:r>
              <a:rPr lang="en-US" altLang="ko-KR" sz="1600" dirty="0">
                <a:latin typeface="+mj-ea"/>
                <a:ea typeface="+mj-ea"/>
              </a:rPr>
              <a:t>a</a:t>
            </a:r>
            <a:r>
              <a:rPr lang="en-US" altLang="ko-KR" sz="1600" dirty="0" smtClean="0">
                <a:latin typeface="+mj-ea"/>
                <a:ea typeface="+mj-ea"/>
              </a:rPr>
              <a:t>', '</a:t>
            </a:r>
            <a:r>
              <a:rPr lang="en-US" altLang="ko-KR" sz="1600" dirty="0">
                <a:latin typeface="+mj-ea"/>
                <a:ea typeface="+mj-ea"/>
              </a:rPr>
              <a:t>c</a:t>
            </a:r>
            <a:r>
              <a:rPr lang="en-US" altLang="ko-KR" sz="1600" dirty="0" smtClean="0">
                <a:latin typeface="+mj-ea"/>
                <a:ea typeface="+mj-ea"/>
              </a:rPr>
              <a:t>', '</a:t>
            </a:r>
            <a:r>
              <a:rPr lang="en-US" altLang="ko-KR" sz="1600" dirty="0">
                <a:latin typeface="+mj-ea"/>
                <a:ea typeface="+mj-ea"/>
              </a:rPr>
              <a:t>e</a:t>
            </a:r>
            <a:r>
              <a:rPr lang="en-US" altLang="ko-KR" sz="1600" dirty="0" smtClean="0">
                <a:latin typeface="+mj-ea"/>
                <a:ea typeface="+mj-ea"/>
              </a:rPr>
              <a:t>'}; </a:t>
            </a:r>
            <a:r>
              <a:rPr lang="en-US" altLang="ko-KR" sz="1600" dirty="0" smtClean="0">
                <a:latin typeface="+mj-ea"/>
                <a:ea typeface="+mj-ea"/>
              </a:rPr>
              <a:t>     // </a:t>
            </a:r>
            <a:r>
              <a:rPr lang="en-US" altLang="ko-KR" sz="1600" dirty="0">
                <a:latin typeface="+mj-ea"/>
                <a:ea typeface="+mj-ea"/>
              </a:rPr>
              <a:t>name2</a:t>
            </a:r>
            <a:r>
              <a:rPr lang="ko-KR" altLang="en-US" sz="1600" dirty="0">
                <a:latin typeface="+mj-ea"/>
                <a:ea typeface="+mj-ea"/>
              </a:rPr>
              <a:t>는 문자열이 아니고 </a:t>
            </a:r>
            <a:r>
              <a:rPr lang="ko-KR" altLang="en-US" sz="1600" b="1" dirty="0">
                <a:latin typeface="+mj-ea"/>
                <a:ea typeface="+mj-ea"/>
              </a:rPr>
              <a:t>단순 문자 배열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39601" y="2684380"/>
            <a:ext cx="2961067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base" latinLnBrk="0"/>
            <a:r>
              <a:rPr lang="en-US" altLang="ko-KR" dirty="0">
                <a:latin typeface="+mj-ea"/>
                <a:ea typeface="+mj-ea"/>
              </a:rPr>
              <a:t>char name5[10] = “Grace”;</a:t>
            </a:r>
          </a:p>
        </p:txBody>
      </p:sp>
    </p:spTree>
    <p:extLst>
      <p:ext uri="{BB962C8B-B14F-4D97-AF65-F5344CB8AC3E}">
        <p14:creationId xmlns:p14="http://schemas.microsoft.com/office/powerpoint/2010/main" val="22153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C </a:t>
            </a:r>
            <a:r>
              <a:rPr lang="ko-KR" altLang="en-US" dirty="0" smtClean="0">
                <a:latin typeface="+mj-ea"/>
              </a:rPr>
              <a:t>스트링 </a:t>
            </a:r>
            <a:r>
              <a:rPr lang="ko-KR" altLang="en-US" dirty="0" smtClean="0">
                <a:latin typeface="+mj-ea"/>
              </a:rPr>
              <a:t>방식으로 문자열 다루기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C </a:t>
            </a:r>
            <a:r>
              <a:rPr lang="ko-KR" altLang="en-US" dirty="0" smtClean="0"/>
              <a:t>스트링으로 </a:t>
            </a:r>
            <a:r>
              <a:rPr lang="ko-KR" altLang="en-US" dirty="0" smtClean="0"/>
              <a:t>문자열 다루기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언어에서 사용한 함수 사용 가능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strcmp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strlen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strcpy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cstring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string.h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 </a:t>
            </a:r>
            <a:r>
              <a:rPr lang="en-US" altLang="ko-KR" dirty="0" smtClean="0"/>
              <a:t>include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cstring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파일을 사용하는 것이 바람직함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cstring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표준 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3068960"/>
            <a:ext cx="5544616" cy="132343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2000" dirty="0">
                <a:latin typeface="+mj-ea"/>
                <a:ea typeface="+mj-ea"/>
              </a:rPr>
              <a:t>#include &lt;</a:t>
            </a:r>
            <a:r>
              <a:rPr lang="en-US" altLang="ko-KR" sz="2000" dirty="0" err="1">
                <a:latin typeface="+mj-ea"/>
                <a:ea typeface="+mj-ea"/>
              </a:rPr>
              <a:t>cstring</a:t>
            </a:r>
            <a:r>
              <a:rPr lang="en-US" altLang="ko-KR" sz="2000" dirty="0">
                <a:latin typeface="+mj-ea"/>
                <a:ea typeface="+mj-ea"/>
              </a:rPr>
              <a:t>&gt; </a:t>
            </a:r>
            <a:r>
              <a:rPr lang="ko-KR" altLang="en-US" sz="2000" dirty="0">
                <a:latin typeface="+mj-ea"/>
                <a:ea typeface="+mj-ea"/>
              </a:rPr>
              <a:t>또는</a:t>
            </a:r>
          </a:p>
          <a:p>
            <a:pPr fontAlgn="base" latinLnBrk="0"/>
            <a:r>
              <a:rPr lang="en-US" altLang="ko-KR" sz="2000" dirty="0">
                <a:latin typeface="+mj-ea"/>
                <a:ea typeface="+mj-ea"/>
              </a:rPr>
              <a:t>#include &lt;</a:t>
            </a:r>
            <a:r>
              <a:rPr lang="en-US" altLang="ko-KR" sz="2000" dirty="0" err="1">
                <a:latin typeface="+mj-ea"/>
                <a:ea typeface="+mj-ea"/>
              </a:rPr>
              <a:t>string.h</a:t>
            </a:r>
            <a:r>
              <a:rPr lang="en-US" altLang="ko-KR" sz="2000" dirty="0">
                <a:latin typeface="+mj-ea"/>
                <a:ea typeface="+mj-ea"/>
              </a:rPr>
              <a:t>&gt;</a:t>
            </a:r>
          </a:p>
          <a:p>
            <a:pPr fontAlgn="base" latinLnBrk="0"/>
            <a:r>
              <a:rPr lang="en-US" altLang="ko-KR" sz="2000" dirty="0">
                <a:latin typeface="+mj-ea"/>
                <a:ea typeface="+mj-ea"/>
              </a:rPr>
              <a:t>...</a:t>
            </a:r>
          </a:p>
          <a:p>
            <a:pPr fontAlgn="base" latinLnBrk="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n = </a:t>
            </a:r>
            <a:r>
              <a:rPr lang="en-US" altLang="ko-KR" sz="2000" dirty="0" err="1">
                <a:latin typeface="+mj-ea"/>
                <a:ea typeface="+mj-ea"/>
              </a:rPr>
              <a:t>strlen</a:t>
            </a:r>
            <a:r>
              <a:rPr lang="en-US" altLang="ko-KR" sz="2000" dirty="0">
                <a:latin typeface="+mj-ea"/>
                <a:ea typeface="+mj-ea"/>
              </a:rPr>
              <a:t>("</a:t>
            </a:r>
            <a:r>
              <a:rPr lang="en-US" altLang="ko-KR" sz="2000" dirty="0" smtClean="0">
                <a:latin typeface="+mj-ea"/>
                <a:ea typeface="+mj-ea"/>
              </a:rPr>
              <a:t>hello");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9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 err="1">
                <a:latin typeface="+mj-ea"/>
              </a:rPr>
              <a:t>cin</a:t>
            </a:r>
            <a:r>
              <a:rPr lang="ko-KR" altLang="en-US" dirty="0">
                <a:latin typeface="+mj-ea"/>
              </a:rPr>
              <a:t>을 이용한 문자열 입력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1816" y="865118"/>
            <a:ext cx="8078616" cy="347787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#</a:t>
            </a:r>
            <a:r>
              <a:rPr lang="en-US" altLang="ko-KR" sz="2000" dirty="0">
                <a:latin typeface="+mj-ea"/>
                <a:ea typeface="+mj-ea"/>
              </a:rPr>
              <a:t>include &lt;</a:t>
            </a:r>
            <a:r>
              <a:rPr lang="en-US" altLang="ko-KR" sz="2000" dirty="0" err="1">
                <a:latin typeface="+mj-ea"/>
                <a:ea typeface="+mj-ea"/>
              </a:rPr>
              <a:t>iostream</a:t>
            </a:r>
            <a:r>
              <a:rPr lang="en-US" altLang="ko-KR" sz="2000" dirty="0" smtClean="0">
                <a:latin typeface="+mj-ea"/>
                <a:ea typeface="+mj-ea"/>
              </a:rPr>
              <a:t>&gt;</a:t>
            </a: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using namespace </a:t>
            </a:r>
            <a:r>
              <a:rPr lang="en-US" altLang="ko-KR" sz="2000" dirty="0" err="1" smtClean="0">
                <a:latin typeface="+mj-ea"/>
                <a:ea typeface="+mj-ea"/>
              </a:rPr>
              <a:t>std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main() {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cout </a:t>
            </a:r>
            <a:r>
              <a:rPr lang="en-US" altLang="ko-KR" sz="2000" dirty="0">
                <a:latin typeface="+mj-ea"/>
                <a:ea typeface="+mj-ea"/>
              </a:rPr>
              <a:t>&lt;&lt; "</a:t>
            </a:r>
            <a:r>
              <a:rPr lang="ko-KR" altLang="en-US" sz="2000" dirty="0">
                <a:latin typeface="+mj-ea"/>
                <a:ea typeface="+mj-ea"/>
              </a:rPr>
              <a:t>이름을 입력하세요</a:t>
            </a:r>
            <a:r>
              <a:rPr lang="en-US" altLang="ko-KR" sz="2000" dirty="0" smtClean="0">
                <a:latin typeface="+mj-ea"/>
                <a:ea typeface="+mj-ea"/>
              </a:rPr>
              <a:t>&gt;&gt;";</a:t>
            </a:r>
          </a:p>
          <a:p>
            <a:pPr defTabSz="180000" fontAlgn="base" latinLnBrk="0"/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2000" b="1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latin typeface="+mj-ea"/>
                <a:ea typeface="+mj-ea"/>
              </a:rPr>
              <a:t>char name[11]; </a:t>
            </a:r>
            <a:r>
              <a:rPr lang="en-US" altLang="ko-KR" sz="2000" dirty="0">
                <a:latin typeface="+mj-ea"/>
                <a:ea typeface="+mj-ea"/>
              </a:rPr>
              <a:t>// </a:t>
            </a:r>
            <a:r>
              <a:rPr lang="ko-KR" altLang="en-US" sz="2000" dirty="0">
                <a:latin typeface="+mj-ea"/>
                <a:ea typeface="+mj-ea"/>
              </a:rPr>
              <a:t>한글은 </a:t>
            </a:r>
            <a:r>
              <a:rPr lang="en-US" altLang="ko-KR" sz="2000" dirty="0">
                <a:latin typeface="+mj-ea"/>
                <a:ea typeface="+mj-ea"/>
              </a:rPr>
              <a:t>5</a:t>
            </a:r>
            <a:r>
              <a:rPr lang="ko-KR" altLang="en-US" sz="2000" dirty="0">
                <a:latin typeface="+mj-ea"/>
                <a:ea typeface="+mj-ea"/>
              </a:rPr>
              <a:t>개 글자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영문은 </a:t>
            </a:r>
            <a:r>
              <a:rPr lang="en-US" altLang="ko-KR" sz="2000" dirty="0">
                <a:latin typeface="+mj-ea"/>
                <a:ea typeface="+mj-ea"/>
              </a:rPr>
              <a:t>10</a:t>
            </a:r>
            <a:r>
              <a:rPr lang="ko-KR" altLang="en-US" sz="2000" dirty="0">
                <a:latin typeface="+mj-ea"/>
                <a:ea typeface="+mj-ea"/>
              </a:rPr>
              <a:t>까지 저장할 수 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2000" b="1" dirty="0">
                <a:latin typeface="+mj-ea"/>
                <a:ea typeface="+mj-ea"/>
              </a:rPr>
              <a:t>	</a:t>
            </a:r>
            <a:r>
              <a:rPr lang="en-US" altLang="ko-KR" sz="2000" b="1" dirty="0" smtClean="0">
                <a:latin typeface="+mj-ea"/>
                <a:ea typeface="+mj-ea"/>
              </a:rPr>
              <a:t>cin </a:t>
            </a:r>
            <a:r>
              <a:rPr lang="en-US" altLang="ko-KR" sz="2000" b="1" dirty="0">
                <a:latin typeface="+mj-ea"/>
                <a:ea typeface="+mj-ea"/>
              </a:rPr>
              <a:t>&gt;&gt; name; </a:t>
            </a:r>
            <a:r>
              <a:rPr lang="en-US" altLang="ko-KR" sz="2000" dirty="0">
                <a:latin typeface="+mj-ea"/>
                <a:ea typeface="+mj-ea"/>
              </a:rPr>
              <a:t>// </a:t>
            </a:r>
            <a:r>
              <a:rPr lang="ko-KR" altLang="en-US" sz="2000" dirty="0">
                <a:latin typeface="+mj-ea"/>
                <a:ea typeface="+mj-ea"/>
              </a:rPr>
              <a:t>키보드로부터 문자열을 읽는다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pPr defTabSz="180000" fontAlgn="base" latinLnBrk="0"/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cout </a:t>
            </a:r>
            <a:r>
              <a:rPr lang="en-US" altLang="ko-KR" sz="2000" dirty="0">
                <a:latin typeface="+mj-ea"/>
                <a:ea typeface="+mj-ea"/>
              </a:rPr>
              <a:t>&lt;&lt; "</a:t>
            </a:r>
            <a:r>
              <a:rPr lang="ko-KR" altLang="en-US" sz="2000" dirty="0">
                <a:latin typeface="+mj-ea"/>
                <a:ea typeface="+mj-ea"/>
              </a:rPr>
              <a:t>이름은 </a:t>
            </a:r>
            <a:r>
              <a:rPr lang="en-US" altLang="ko-KR" sz="2000" dirty="0">
                <a:latin typeface="+mj-ea"/>
                <a:ea typeface="+mj-ea"/>
              </a:rPr>
              <a:t>" &lt;&lt; name &lt;&lt; "</a:t>
            </a:r>
            <a:r>
              <a:rPr lang="ko-KR" altLang="en-US" sz="2000" dirty="0">
                <a:latin typeface="+mj-ea"/>
                <a:ea typeface="+mj-ea"/>
              </a:rPr>
              <a:t>입니다</a:t>
            </a:r>
            <a:r>
              <a:rPr lang="en-US" altLang="ko-KR" sz="2000" dirty="0">
                <a:latin typeface="+mj-ea"/>
                <a:ea typeface="+mj-ea"/>
              </a:rPr>
              <a:t>\n"; // </a:t>
            </a:r>
            <a:r>
              <a:rPr lang="ko-KR" altLang="en-US" sz="2000" dirty="0">
                <a:latin typeface="+mj-ea"/>
                <a:ea typeface="+mj-ea"/>
              </a:rPr>
              <a:t>이름을 출력한다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5880" y="4535542"/>
            <a:ext cx="706250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이름을 입력하세요</a:t>
            </a:r>
            <a:r>
              <a:rPr lang="en-US" altLang="ko-KR" sz="1400" dirty="0">
                <a:latin typeface="+mj-ea"/>
                <a:ea typeface="+mj-ea"/>
              </a:rPr>
              <a:t>&gt;&gt;</a:t>
            </a:r>
            <a:r>
              <a:rPr lang="ko-KR" altLang="en-US" sz="1400" dirty="0">
                <a:solidFill>
                  <a:srgbClr val="00B050"/>
                </a:solidFill>
                <a:latin typeface="+mj-ea"/>
                <a:ea typeface="+mj-ea"/>
              </a:rPr>
              <a:t>마이클</a:t>
            </a:r>
          </a:p>
          <a:p>
            <a:r>
              <a:rPr lang="ko-KR" altLang="en-US" sz="1400" dirty="0">
                <a:latin typeface="+mj-ea"/>
                <a:ea typeface="+mj-ea"/>
              </a:rPr>
              <a:t>이름은 </a:t>
            </a:r>
            <a:r>
              <a:rPr lang="ko-KR" altLang="en-US" sz="1400" dirty="0" err="1">
                <a:latin typeface="+mj-ea"/>
                <a:ea typeface="+mj-ea"/>
              </a:rPr>
              <a:t>마이클입니다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65880" y="5327630"/>
            <a:ext cx="706250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이름을 입력하세요</a:t>
            </a:r>
            <a:r>
              <a:rPr lang="en-US" altLang="ko-KR" sz="1400" dirty="0">
                <a:latin typeface="+mj-ea"/>
                <a:ea typeface="+mj-ea"/>
              </a:rPr>
              <a:t>&gt;&gt;</a:t>
            </a:r>
            <a:r>
              <a:rPr lang="ko-KR" altLang="en-US" sz="1400" dirty="0">
                <a:solidFill>
                  <a:srgbClr val="00B050"/>
                </a:solidFill>
                <a:latin typeface="+mj-ea"/>
                <a:ea typeface="+mj-ea"/>
              </a:rPr>
              <a:t>마 이 클</a:t>
            </a:r>
          </a:p>
          <a:p>
            <a:r>
              <a:rPr lang="ko-KR" altLang="en-US" sz="1400" dirty="0">
                <a:latin typeface="+mj-ea"/>
                <a:ea typeface="+mj-ea"/>
              </a:rPr>
              <a:t>이름은 마입니다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771913" y="4611861"/>
            <a:ext cx="2520280" cy="288032"/>
          </a:xfrm>
          <a:prstGeom prst="wedgeRoundRectCallout">
            <a:avLst>
              <a:gd name="adj1" fmla="val -66590"/>
              <a:gd name="adj2" fmla="val -277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빈 칸 없이 키 입력해야 함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840558" y="5409220"/>
            <a:ext cx="2891681" cy="360040"/>
          </a:xfrm>
          <a:prstGeom prst="wedgeRoundRectCallout">
            <a:avLst>
              <a:gd name="adj1" fmla="val -64452"/>
              <a:gd name="adj2" fmla="val -302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빈 칸을 만나면 문자열 입력 종료</a:t>
            </a:r>
          </a:p>
        </p:txBody>
      </p:sp>
      <p:sp>
        <p:nvSpPr>
          <p:cNvPr id="3" name="타원 2"/>
          <p:cNvSpPr/>
          <p:nvPr/>
        </p:nvSpPr>
        <p:spPr>
          <a:xfrm>
            <a:off x="1585085" y="5589240"/>
            <a:ext cx="288032" cy="261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97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기본적인 </a:t>
            </a:r>
            <a:r>
              <a:rPr lang="en-US" altLang="ko-KR" dirty="0" smtClean="0">
                <a:latin typeface="+mj-ea"/>
              </a:rPr>
              <a:t>C++ </a:t>
            </a:r>
            <a:r>
              <a:rPr lang="ko-KR" altLang="en-US" dirty="0" smtClean="0">
                <a:latin typeface="+mj-ea"/>
              </a:rPr>
              <a:t>프로그램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980728"/>
            <a:ext cx="8461448" cy="434990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>
              <a:spcBef>
                <a:spcPts val="400"/>
              </a:spcBef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//2003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년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C++ 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표준부터 </a:t>
            </a:r>
            <a:r>
              <a:rPr lang="ko-KR" altLang="en-US" sz="200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헤더파일에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확장자를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붙이지 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않음</a:t>
            </a:r>
            <a:endParaRPr lang="en-US" altLang="ko-KR" sz="2000" dirty="0" smtClean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pPr defTabSz="180000" latinLnBrk="0">
              <a:spcBef>
                <a:spcPts val="400"/>
              </a:spcBef>
            </a:pPr>
            <a:r>
              <a:rPr lang="en-US" altLang="ko-KR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헤더 파일에는 함수의 선언</a:t>
            </a:r>
            <a:r>
              <a:rPr lang="en-US" altLang="ko-KR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원형</a:t>
            </a:r>
            <a:r>
              <a:rPr lang="en-US" altLang="ko-KR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만 존재하고</a:t>
            </a:r>
            <a:endParaRPr lang="en-US" altLang="ko-KR" sz="2000" dirty="0" smtClean="0">
              <a:solidFill>
                <a:schemeClr val="tx2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defTabSz="180000" latinLnBrk="0">
              <a:spcBef>
                <a:spcPts val="400"/>
              </a:spcBef>
            </a:pP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컴파일 시 함수 호출이 정확한지 판단하는데 사용</a:t>
            </a:r>
            <a:endParaRPr lang="en-US" altLang="ko-KR" sz="20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  <a:p>
            <a:pPr defTabSz="180000" latinLnBrk="0">
              <a:spcBef>
                <a:spcPts val="400"/>
              </a:spcBef>
            </a:pPr>
            <a:endParaRPr lang="ko-KR" altLang="en-US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>
              <a:spcBef>
                <a:spcPts val="400"/>
              </a:spcBef>
            </a:pPr>
            <a:r>
              <a:rPr lang="en-US" altLang="ko-KR" sz="2000" dirty="0">
                <a:solidFill>
                  <a:srgbClr val="0070C0"/>
                </a:solidFill>
                <a:latin typeface="+mj-ea"/>
                <a:ea typeface="+mj-ea"/>
              </a:rPr>
              <a:t>#include </a:t>
            </a:r>
            <a:r>
              <a:rPr lang="en-US" altLang="ko-KR" sz="2000" dirty="0">
                <a:solidFill>
                  <a:srgbClr val="7030A0"/>
                </a:solidFill>
                <a:latin typeface="+mj-ea"/>
                <a:ea typeface="+mj-ea"/>
              </a:rPr>
              <a:t>&lt;</a:t>
            </a:r>
            <a:r>
              <a:rPr lang="en-US" altLang="ko-KR" sz="2000" dirty="0" err="1">
                <a:solidFill>
                  <a:srgbClr val="7030A0"/>
                </a:solidFill>
                <a:latin typeface="+mj-ea"/>
                <a:ea typeface="+mj-ea"/>
              </a:rPr>
              <a:t>iostream</a:t>
            </a:r>
            <a:r>
              <a:rPr lang="en-US" altLang="ko-KR" sz="2000" dirty="0" smtClean="0">
                <a:solidFill>
                  <a:srgbClr val="7030A0"/>
                </a:solidFill>
                <a:latin typeface="+mj-ea"/>
                <a:ea typeface="+mj-ea"/>
              </a:rPr>
              <a:t>&gt; 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cout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과 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&lt;&lt; </a:t>
            </a:r>
            <a:r>
              <a:rPr lang="ko-KR" altLang="en-US" sz="2000" dirty="0" smtClean="0">
                <a:solidFill>
                  <a:srgbClr val="00B050"/>
                </a:solidFill>
                <a:latin typeface="+mj-ea"/>
                <a:ea typeface="+mj-ea"/>
              </a:rPr>
              <a:t>연산자 포함</a:t>
            </a:r>
            <a:endParaRPr lang="en-US" altLang="ko-KR" sz="2000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>
              <a:spcBef>
                <a:spcPts val="400"/>
              </a:spcBef>
            </a:pPr>
            <a:endParaRPr lang="ko-KR" altLang="en-US" sz="2000" dirty="0">
              <a:latin typeface="+mj-ea"/>
              <a:ea typeface="+mj-ea"/>
            </a:endParaRPr>
          </a:p>
          <a:p>
            <a:pPr fontAlgn="base" latinLnBrk="0">
              <a:spcBef>
                <a:spcPts val="400"/>
              </a:spcBef>
            </a:pPr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//C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++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프로그램은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main()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함수에서부터 실행을 시작한다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.</a:t>
            </a:r>
            <a:endParaRPr lang="ko-KR" altLang="en-US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>
              <a:spcBef>
                <a:spcPts val="400"/>
              </a:spcBef>
            </a:pPr>
            <a:r>
              <a:rPr lang="en-US" altLang="ko-KR" sz="2000" dirty="0" err="1" smtClean="0">
                <a:solidFill>
                  <a:srgbClr val="0070C0"/>
                </a:solidFill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main() </a:t>
            </a:r>
            <a:r>
              <a:rPr lang="en-US" altLang="ko-KR" sz="2000" dirty="0" smtClean="0">
                <a:latin typeface="+mj-ea"/>
                <a:ea typeface="+mj-ea"/>
              </a:rPr>
              <a:t>{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>
              <a:spcBef>
                <a:spcPts val="400"/>
              </a:spcBef>
            </a:pP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std</a:t>
            </a:r>
            <a:r>
              <a:rPr lang="en-US" altLang="ko-KR" sz="2000" dirty="0">
                <a:latin typeface="+mj-ea"/>
                <a:ea typeface="+mj-ea"/>
              </a:rPr>
              <a:t>::cout &lt;&lt;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"Hello\n"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화면에 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Hello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를 출력하고 다음 줄로 </a:t>
            </a:r>
            <a:r>
              <a:rPr lang="ko-KR" altLang="en-US" sz="2000" dirty="0" smtClean="0">
                <a:solidFill>
                  <a:srgbClr val="00B050"/>
                </a:solidFill>
                <a:latin typeface="+mj-ea"/>
                <a:ea typeface="+mj-ea"/>
              </a:rPr>
              <a:t>넘어감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>
              <a:spcBef>
                <a:spcPts val="400"/>
              </a:spcBef>
            </a:pPr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std</a:t>
            </a:r>
            <a:r>
              <a:rPr lang="en-US" altLang="ko-KR" sz="2000" dirty="0">
                <a:latin typeface="+mj-ea"/>
                <a:ea typeface="+mj-ea"/>
              </a:rPr>
              <a:t>::cout &lt;&lt;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"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첫 번째 맛보기입니다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."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>
              <a:spcBef>
                <a:spcPts val="400"/>
              </a:spcBef>
            </a:pPr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solidFill>
                  <a:srgbClr val="0070C0"/>
                </a:solidFill>
                <a:latin typeface="+mj-ea"/>
                <a:ea typeface="+mj-ea"/>
              </a:rPr>
              <a:t>return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rgbClr val="FF00FF"/>
                </a:solidFill>
                <a:latin typeface="+mj-ea"/>
                <a:ea typeface="+mj-ea"/>
              </a:rPr>
              <a:t>0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</a:p>
          <a:p>
            <a:pPr defTabSz="180000" fontAlgn="base" latinLnBrk="0">
              <a:spcBef>
                <a:spcPts val="400"/>
              </a:spcBef>
            </a:pPr>
            <a:r>
              <a:rPr lang="en-US" altLang="ko-KR" sz="2000" dirty="0" smtClean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49557"/>
          <a:stretch/>
        </p:blipFill>
        <p:spPr>
          <a:xfrm>
            <a:off x="1512835" y="5615286"/>
            <a:ext cx="6226850" cy="60937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83828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712968" cy="670351"/>
          </a:xfrm>
        </p:spPr>
        <p:txBody>
          <a:bodyPr>
            <a:noAutofit/>
          </a:bodyPr>
          <a:lstStyle/>
          <a:p>
            <a:r>
              <a:rPr lang="en-US" altLang="ko-KR" sz="2200" dirty="0" smtClean="0">
                <a:latin typeface="+mj-ea"/>
              </a:rPr>
              <a:t>C </a:t>
            </a:r>
            <a:r>
              <a:rPr lang="ko-KR" altLang="en-US" sz="2200" dirty="0" smtClean="0">
                <a:latin typeface="+mj-ea"/>
              </a:rPr>
              <a:t>스트링을 </a:t>
            </a:r>
            <a:r>
              <a:rPr lang="ko-KR" altLang="en-US" sz="2200" dirty="0" smtClean="0">
                <a:latin typeface="+mj-ea"/>
              </a:rPr>
              <a:t>이용하여 암호가 입력되면 프로그램을 종료하는 예</a:t>
            </a:r>
            <a:endParaRPr lang="ko-KR" altLang="en-US" sz="22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878665"/>
            <a:ext cx="7560840" cy="563231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>
                <a:latin typeface="+mj-ea"/>
                <a:ea typeface="+mj-ea"/>
              </a:rPr>
              <a:t>#include &lt;</a:t>
            </a:r>
            <a:r>
              <a:rPr lang="en-US" altLang="ko-KR" sz="2000" dirty="0" err="1">
                <a:latin typeface="+mj-ea"/>
                <a:ea typeface="+mj-ea"/>
              </a:rPr>
              <a:t>iostream</a:t>
            </a:r>
            <a:r>
              <a:rPr lang="en-US" altLang="ko-KR" sz="2000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#include &lt;</a:t>
            </a:r>
            <a:r>
              <a:rPr lang="en-US" altLang="ko-KR" sz="2000" b="1" dirty="0" err="1">
                <a:latin typeface="+mj-ea"/>
                <a:ea typeface="+mj-ea"/>
              </a:rPr>
              <a:t>cstring</a:t>
            </a:r>
            <a:r>
              <a:rPr lang="en-US" altLang="ko-KR" sz="2000" b="1" dirty="0" smtClean="0">
                <a:latin typeface="+mj-ea"/>
                <a:ea typeface="+mj-ea"/>
              </a:rPr>
              <a:t>&gt; </a:t>
            </a:r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en-US" altLang="ko-KR" sz="2000" dirty="0" err="1">
                <a:solidFill>
                  <a:srgbClr val="00B050"/>
                </a:solidFill>
                <a:latin typeface="+mj-ea"/>
                <a:ea typeface="+mj-ea"/>
              </a:rPr>
              <a:t>strcmp</a:t>
            </a:r>
            <a:r>
              <a:rPr lang="en-US" altLang="ko-KR" sz="2000" dirty="0">
                <a:solidFill>
                  <a:srgbClr val="00B050"/>
                </a:solidFill>
                <a:latin typeface="+mj-ea"/>
                <a:ea typeface="+mj-ea"/>
              </a:rPr>
              <a:t>()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함수를 사용하기 위한 헤더 </a:t>
            </a:r>
            <a:r>
              <a:rPr lang="ko-KR" altLang="en-US" sz="2000" dirty="0" smtClean="0">
                <a:solidFill>
                  <a:srgbClr val="00B050"/>
                </a:solidFill>
                <a:latin typeface="+mj-ea"/>
                <a:ea typeface="+mj-ea"/>
              </a:rPr>
              <a:t>파일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using namespace </a:t>
            </a:r>
            <a:r>
              <a:rPr lang="en-US" altLang="ko-KR" sz="2000" dirty="0" err="1">
                <a:latin typeface="+mj-ea"/>
                <a:ea typeface="+mj-ea"/>
              </a:rPr>
              <a:t>std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latin typeface="+mj-ea"/>
                <a:ea typeface="+mj-ea"/>
              </a:rPr>
              <a:t>char </a:t>
            </a:r>
            <a:r>
              <a:rPr lang="en-US" altLang="ko-KR" sz="2000" b="1" dirty="0" smtClean="0">
                <a:latin typeface="+mj-ea"/>
                <a:ea typeface="+mj-ea"/>
              </a:rPr>
              <a:t>password[11</a:t>
            </a:r>
            <a:r>
              <a:rPr lang="en-US" altLang="ko-KR" sz="2000" b="1" dirty="0">
                <a:latin typeface="+mj-ea"/>
                <a:ea typeface="+mj-ea"/>
              </a:rPr>
              <a:t>];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cout &lt;&lt; "</a:t>
            </a:r>
            <a:r>
              <a:rPr lang="ko-KR" altLang="en-US" sz="2000" dirty="0">
                <a:latin typeface="+mj-ea"/>
                <a:ea typeface="+mj-ea"/>
              </a:rPr>
              <a:t>프로그램을 종료하려면 암호를 입력하세요</a:t>
            </a:r>
            <a:r>
              <a:rPr lang="en-US" altLang="ko-KR" sz="2000" dirty="0">
                <a:latin typeface="+mj-ea"/>
                <a:ea typeface="+mj-ea"/>
              </a:rPr>
              <a:t>."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while(true) 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	cout &lt;&lt; "</a:t>
            </a:r>
            <a:r>
              <a:rPr lang="ko-KR" altLang="en-US" sz="2000" dirty="0">
                <a:latin typeface="+mj-ea"/>
                <a:ea typeface="+mj-ea"/>
              </a:rPr>
              <a:t>암호</a:t>
            </a:r>
            <a:r>
              <a:rPr lang="en-US" altLang="ko-KR" sz="2000" dirty="0">
                <a:latin typeface="+mj-ea"/>
                <a:ea typeface="+mj-ea"/>
              </a:rPr>
              <a:t>&gt;&gt;";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	</a:t>
            </a:r>
            <a:r>
              <a:rPr lang="en-US" altLang="ko-KR" sz="2000" b="1" dirty="0">
                <a:latin typeface="+mj-ea"/>
                <a:ea typeface="+mj-ea"/>
              </a:rPr>
              <a:t>cin &gt;&gt; </a:t>
            </a:r>
            <a:r>
              <a:rPr lang="en-US" altLang="ko-KR" sz="2000" b="1" dirty="0" smtClean="0">
                <a:latin typeface="+mj-ea"/>
                <a:ea typeface="+mj-ea"/>
              </a:rPr>
              <a:t>password;</a:t>
            </a:r>
            <a:endParaRPr lang="en-US" altLang="ko-KR" sz="2000" b="1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	</a:t>
            </a:r>
            <a:r>
              <a:rPr lang="en-US" altLang="ko-KR" sz="2000" b="1" dirty="0" smtClean="0">
                <a:latin typeface="+mj-ea"/>
                <a:ea typeface="+mj-ea"/>
              </a:rPr>
              <a:t>if(</a:t>
            </a:r>
            <a:r>
              <a:rPr lang="en-US" altLang="ko-KR" sz="2000" b="1" dirty="0" err="1" smtClean="0">
                <a:latin typeface="+mj-ea"/>
                <a:ea typeface="+mj-ea"/>
              </a:rPr>
              <a:t>strcmp</a:t>
            </a:r>
            <a:r>
              <a:rPr lang="en-US" altLang="ko-KR" sz="2000" b="1" dirty="0" smtClean="0">
                <a:latin typeface="+mj-ea"/>
                <a:ea typeface="+mj-ea"/>
              </a:rPr>
              <a:t>(password, </a:t>
            </a:r>
            <a:r>
              <a:rPr lang="en-US" altLang="ko-KR" sz="2000" b="1" dirty="0">
                <a:latin typeface="+mj-ea"/>
                <a:ea typeface="+mj-ea"/>
              </a:rPr>
              <a:t>"C++") == 0) 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		cout &lt;&lt; "</a:t>
            </a:r>
            <a:r>
              <a:rPr lang="ko-KR" altLang="en-US" sz="2000" dirty="0">
                <a:latin typeface="+mj-ea"/>
                <a:ea typeface="+mj-ea"/>
              </a:rPr>
              <a:t>프로그램을 정상 종료합니다</a:t>
            </a:r>
            <a:r>
              <a:rPr lang="en-US" altLang="ko-KR" sz="2000" dirty="0">
                <a:latin typeface="+mj-ea"/>
                <a:ea typeface="+mj-ea"/>
              </a:rPr>
              <a:t>."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		break;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	}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	else 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		cout &lt;&lt; "</a:t>
            </a:r>
            <a:r>
              <a:rPr lang="ko-KR" altLang="en-US" sz="2000" dirty="0">
                <a:latin typeface="+mj-ea"/>
                <a:ea typeface="+mj-ea"/>
              </a:rPr>
              <a:t>암호가 틀립니다</a:t>
            </a:r>
            <a:r>
              <a:rPr lang="en-US" altLang="ko-KR" sz="2000" dirty="0">
                <a:latin typeface="+mj-ea"/>
                <a:ea typeface="+mj-ea"/>
              </a:rPr>
              <a:t>~~"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746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cap="none" dirty="0" smtClean="0">
                <a:latin typeface="+mj-ea"/>
              </a:rPr>
              <a:t>cin.getline()</a:t>
            </a:r>
            <a:r>
              <a:rPr lang="ko-KR" altLang="en-US" dirty="0" smtClean="0"/>
              <a:t>으로 공백이 낀 문자열 입력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200" b="1" dirty="0" smtClean="0"/>
              <a:t> 공백이 </a:t>
            </a:r>
            <a:r>
              <a:rPr lang="ko-KR" altLang="en-US" sz="2200" b="1" dirty="0" smtClean="0"/>
              <a:t>낀 문자열</a:t>
            </a:r>
            <a:r>
              <a:rPr lang="ko-KR" altLang="en-US" sz="2200" dirty="0" smtClean="0"/>
              <a:t>을 입력 받는 방법</a:t>
            </a:r>
            <a:endParaRPr lang="en-US" altLang="ko-KR" sz="2200" dirty="0" smtClean="0"/>
          </a:p>
          <a:p>
            <a:pPr fontAlgn="base"/>
            <a:r>
              <a:rPr lang="en-US" altLang="ko-KR" sz="2200" dirty="0" smtClean="0"/>
              <a:t> cin.getline(char </a:t>
            </a:r>
            <a:r>
              <a:rPr lang="en-US" altLang="ko-KR" sz="2200" dirty="0" err="1"/>
              <a:t>buf</a:t>
            </a:r>
            <a:r>
              <a:rPr lang="en-US" altLang="ko-KR" sz="2200" dirty="0"/>
              <a:t>[], </a:t>
            </a:r>
            <a:r>
              <a:rPr lang="en-US" altLang="ko-KR" sz="2200" dirty="0" err="1"/>
              <a:t>int</a:t>
            </a:r>
            <a:r>
              <a:rPr lang="en-US" altLang="ko-KR" sz="2200" dirty="0"/>
              <a:t> size, char </a:t>
            </a:r>
            <a:r>
              <a:rPr lang="en-US" altLang="ko-KR" sz="2200" dirty="0" err="1"/>
              <a:t>delimitChar</a:t>
            </a:r>
            <a:r>
              <a:rPr lang="en-US" altLang="ko-KR" sz="2200" dirty="0" smtClean="0"/>
              <a:t>)</a:t>
            </a:r>
          </a:p>
          <a:p>
            <a:pPr lvl="1" fontAlgn="base"/>
            <a:r>
              <a:rPr lang="en-US" altLang="ko-KR" sz="2200" dirty="0" err="1" smtClean="0"/>
              <a:t>buf</a:t>
            </a:r>
            <a:r>
              <a:rPr lang="ko-KR" altLang="en-US" sz="2200" dirty="0" smtClean="0"/>
              <a:t>에 최대 </a:t>
            </a:r>
            <a:r>
              <a:rPr lang="en-US" altLang="ko-KR" sz="2200" dirty="0" smtClean="0"/>
              <a:t>size-1</a:t>
            </a:r>
            <a:r>
              <a:rPr lang="ko-KR" altLang="en-US" sz="2200" dirty="0" smtClean="0"/>
              <a:t>개의 문자 입력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끝에 </a:t>
            </a:r>
            <a:r>
              <a:rPr lang="en-US" altLang="ko-KR" sz="2200" dirty="0" smtClean="0"/>
              <a:t>‘\0’ </a:t>
            </a:r>
            <a:r>
              <a:rPr lang="ko-KR" altLang="en-US" sz="2200" dirty="0" smtClean="0"/>
              <a:t>붙임</a:t>
            </a:r>
            <a:endParaRPr lang="en-US" altLang="ko-KR" sz="2200" dirty="0" smtClean="0"/>
          </a:p>
          <a:p>
            <a:pPr lvl="1" fontAlgn="base"/>
            <a:r>
              <a:rPr lang="en-US" altLang="ko-KR" sz="2200" dirty="0" err="1" smtClean="0"/>
              <a:t>delimitChar</a:t>
            </a:r>
            <a:r>
              <a:rPr lang="ko-KR" altLang="en-US" sz="2200" dirty="0" smtClean="0"/>
              <a:t>를 만나면 입력 중단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끝에 </a:t>
            </a:r>
            <a:r>
              <a:rPr lang="en-US" altLang="ko-KR" sz="2200" dirty="0" smtClean="0"/>
              <a:t>‘\</a:t>
            </a:r>
            <a:r>
              <a:rPr lang="en-US" altLang="ko-KR" sz="2200" dirty="0"/>
              <a:t>0’ </a:t>
            </a:r>
            <a:r>
              <a:rPr lang="ko-KR" altLang="en-US" sz="2200" dirty="0" smtClean="0"/>
              <a:t>붙임</a:t>
            </a:r>
            <a:endParaRPr lang="en-US" altLang="ko-KR" sz="2200" dirty="0" smtClean="0"/>
          </a:p>
          <a:p>
            <a:pPr lvl="2" fontAlgn="base"/>
            <a:r>
              <a:rPr lang="en-US" altLang="ko-KR" sz="2200" dirty="0" err="1" smtClean="0"/>
              <a:t>delimitChar</a:t>
            </a:r>
            <a:r>
              <a:rPr lang="ko-KR" altLang="en-US" sz="2200" dirty="0" smtClean="0"/>
              <a:t>의 디폴트 값은 </a:t>
            </a:r>
            <a:r>
              <a:rPr lang="en-US" altLang="ko-KR" sz="2200" dirty="0" smtClean="0"/>
              <a:t>‘\n’(&lt;Enter&gt;</a:t>
            </a:r>
            <a:r>
              <a:rPr lang="ko-KR" altLang="en-US" sz="2200" dirty="0" smtClean="0"/>
              <a:t>키</a:t>
            </a:r>
            <a:r>
              <a:rPr lang="en-US" altLang="ko-KR" sz="2200" dirty="0" smtClean="0"/>
              <a:t>)</a:t>
            </a:r>
          </a:p>
          <a:p>
            <a:pPr lvl="2" fontAlgn="base"/>
            <a:r>
              <a:rPr lang="ko-KR" altLang="en-US" sz="2200" dirty="0" smtClean="0"/>
              <a:t>생략 가능</a:t>
            </a:r>
            <a:endParaRPr lang="en-US" altLang="ko-KR" sz="2200" dirty="0"/>
          </a:p>
          <a:p>
            <a:pPr lvl="1" fontAlgn="base"/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3815807"/>
            <a:ext cx="7837948" cy="147732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>
              <a:lnSpc>
                <a:spcPct val="150000"/>
              </a:lnSpc>
            </a:pP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char address[100]; </a:t>
            </a:r>
            <a:endParaRPr lang="en-US" altLang="ko-KR" sz="2000" b="1" dirty="0" smtClean="0">
              <a:solidFill>
                <a:srgbClr val="7030A0"/>
              </a:solidFill>
              <a:latin typeface="+mj-ea"/>
              <a:ea typeface="+mj-ea"/>
            </a:endParaRPr>
          </a:p>
          <a:p>
            <a:pPr defTabSz="180000" latinLnBrk="0">
              <a:lnSpc>
                <a:spcPct val="150000"/>
              </a:lnSpc>
            </a:pP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//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최대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99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개의 문자를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저장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도중에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&lt;Enter&gt;</a:t>
            </a:r>
            <a:r>
              <a:rPr lang="ko-KR" altLang="en-US" sz="2000" b="1" dirty="0" err="1">
                <a:solidFill>
                  <a:srgbClr val="00B050"/>
                </a:solidFill>
                <a:latin typeface="+mj-ea"/>
                <a:ea typeface="+mj-ea"/>
              </a:rPr>
              <a:t>키를만나면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 입력 중단</a:t>
            </a:r>
            <a:endParaRPr lang="en-US" altLang="ko-KR" sz="20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cin.getline(address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100, '\n'); </a:t>
            </a:r>
          </a:p>
        </p:txBody>
      </p:sp>
    </p:spTree>
    <p:extLst>
      <p:ext uri="{BB962C8B-B14F-4D97-AF65-F5344CB8AC3E}">
        <p14:creationId xmlns:p14="http://schemas.microsoft.com/office/powerpoint/2010/main" val="304682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 smtClean="0">
                <a:latin typeface="+mj-ea"/>
              </a:rPr>
              <a:t>cin.getline</a:t>
            </a:r>
            <a:r>
              <a:rPr lang="en-US" altLang="ko-KR" cap="none" dirty="0" smtClean="0">
                <a:latin typeface="+mj-ea"/>
              </a:rPr>
              <a:t>()</a:t>
            </a:r>
            <a:r>
              <a:rPr lang="ko-KR" altLang="en-US" dirty="0" smtClean="0">
                <a:latin typeface="+mj-ea"/>
              </a:rPr>
              <a:t>을 이용한 문자</a:t>
            </a:r>
            <a:r>
              <a:rPr lang="ko-KR" altLang="en-US" dirty="0">
                <a:latin typeface="+mj-ea"/>
              </a:rPr>
              <a:t>열</a:t>
            </a:r>
            <a:r>
              <a:rPr lang="ko-KR" altLang="en-US" dirty="0" smtClean="0">
                <a:latin typeface="+mj-ea"/>
              </a:rPr>
              <a:t> 입력 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7584" y="5626954"/>
            <a:ext cx="639036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주소를 입력하세요</a:t>
            </a:r>
            <a:r>
              <a:rPr lang="en-US" altLang="ko-KR" sz="1400" dirty="0">
                <a:latin typeface="+mj-ea"/>
                <a:ea typeface="+mj-ea"/>
              </a:rPr>
              <a:t>&gt;&gt;</a:t>
            </a:r>
            <a:r>
              <a:rPr lang="ko-KR" altLang="en-US" sz="1400" dirty="0" err="1">
                <a:solidFill>
                  <a:srgbClr val="00B050"/>
                </a:solidFill>
                <a:latin typeface="+mj-ea"/>
                <a:ea typeface="+mj-ea"/>
              </a:rPr>
              <a:t>컴퓨터시</a:t>
            </a:r>
            <a:r>
              <a:rPr lang="ko-KR" altLang="en-US" sz="1400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sz="1400" dirty="0" err="1">
                <a:solidFill>
                  <a:srgbClr val="00B050"/>
                </a:solidFill>
                <a:latin typeface="+mj-ea"/>
                <a:ea typeface="+mj-ea"/>
              </a:rPr>
              <a:t>프로그램구</a:t>
            </a:r>
            <a:r>
              <a:rPr lang="ko-KR" altLang="en-US" sz="1400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+mj-ea"/>
                <a:ea typeface="+mj-ea"/>
              </a:rPr>
              <a:t>C++</a:t>
            </a:r>
            <a:r>
              <a:rPr lang="ko-KR" altLang="en-US" sz="1400" dirty="0">
                <a:solidFill>
                  <a:srgbClr val="00B050"/>
                </a:solidFill>
                <a:latin typeface="+mj-ea"/>
                <a:ea typeface="+mj-ea"/>
              </a:rPr>
              <a:t>동 </a:t>
            </a:r>
            <a:r>
              <a:rPr lang="ko-KR" altLang="en-US" sz="1400" dirty="0" err="1">
                <a:solidFill>
                  <a:srgbClr val="00B050"/>
                </a:solidFill>
                <a:latin typeface="+mj-ea"/>
                <a:ea typeface="+mj-ea"/>
              </a:rPr>
              <a:t>스트링</a:t>
            </a:r>
            <a:r>
              <a:rPr lang="ko-KR" altLang="en-US" sz="1400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+mj-ea"/>
                <a:ea typeface="+mj-ea"/>
              </a:rPr>
              <a:t>1-1</a:t>
            </a:r>
          </a:p>
          <a:p>
            <a:r>
              <a:rPr lang="ko-KR" altLang="en-US" sz="1400" dirty="0">
                <a:latin typeface="+mj-ea"/>
                <a:ea typeface="+mj-ea"/>
              </a:rPr>
              <a:t>주소는 </a:t>
            </a:r>
            <a:r>
              <a:rPr lang="ko-KR" altLang="en-US" sz="1400" dirty="0" err="1">
                <a:latin typeface="+mj-ea"/>
                <a:ea typeface="+mj-ea"/>
              </a:rPr>
              <a:t>컴퓨터시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프로그램구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C++</a:t>
            </a:r>
            <a:r>
              <a:rPr lang="ko-KR" altLang="en-US" sz="1400" dirty="0">
                <a:latin typeface="+mj-ea"/>
                <a:ea typeface="+mj-ea"/>
              </a:rPr>
              <a:t>동 </a:t>
            </a:r>
            <a:r>
              <a:rPr lang="ko-KR" altLang="en-US" sz="1400" dirty="0" err="1">
                <a:latin typeface="+mj-ea"/>
                <a:ea typeface="+mj-ea"/>
              </a:rPr>
              <a:t>스트링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1-1</a:t>
            </a:r>
            <a:r>
              <a:rPr lang="ko-KR" altLang="en-US" sz="1400" dirty="0">
                <a:latin typeface="+mj-ea"/>
                <a:ea typeface="+mj-ea"/>
              </a:rPr>
              <a:t>입니다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1560" y="930458"/>
            <a:ext cx="7851976" cy="378565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#</a:t>
            </a:r>
            <a:r>
              <a:rPr lang="en-US" altLang="ko-KR" sz="2000" dirty="0">
                <a:latin typeface="+mj-ea"/>
                <a:ea typeface="+mj-ea"/>
              </a:rPr>
              <a:t>include &lt;</a:t>
            </a:r>
            <a:r>
              <a:rPr lang="en-US" altLang="ko-KR" sz="2000" dirty="0" err="1">
                <a:latin typeface="+mj-ea"/>
                <a:ea typeface="+mj-ea"/>
              </a:rPr>
              <a:t>iostream</a:t>
            </a:r>
            <a:r>
              <a:rPr lang="en-US" altLang="ko-KR" sz="2000" dirty="0" smtClean="0">
                <a:latin typeface="+mj-ea"/>
                <a:ea typeface="+mj-ea"/>
              </a:rPr>
              <a:t>&gt;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using namespace </a:t>
            </a:r>
            <a:r>
              <a:rPr lang="en-US" altLang="ko-KR" sz="2000" dirty="0" err="1">
                <a:latin typeface="+mj-ea"/>
                <a:ea typeface="+mj-ea"/>
              </a:rPr>
              <a:t>std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main() {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cout </a:t>
            </a:r>
            <a:r>
              <a:rPr lang="en-US" altLang="ko-KR" sz="2000" dirty="0">
                <a:latin typeface="+mj-ea"/>
                <a:ea typeface="+mj-ea"/>
              </a:rPr>
              <a:t>&lt;&lt; "</a:t>
            </a:r>
            <a:r>
              <a:rPr lang="ko-KR" altLang="en-US" sz="2000" dirty="0">
                <a:latin typeface="+mj-ea"/>
                <a:ea typeface="+mj-ea"/>
              </a:rPr>
              <a:t>주소를 입력하세요</a:t>
            </a:r>
            <a:r>
              <a:rPr lang="en-US" altLang="ko-KR" sz="2000" dirty="0" smtClean="0">
                <a:latin typeface="+mj-ea"/>
                <a:ea typeface="+mj-ea"/>
              </a:rPr>
              <a:t>&gt;&gt;";</a:t>
            </a:r>
          </a:p>
          <a:p>
            <a:pPr defTabSz="180000" fontAlgn="base" latinLnBrk="0"/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latin typeface="+mj-ea"/>
                <a:ea typeface="+mj-ea"/>
              </a:rPr>
              <a:t>char address[100]; 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endParaRPr lang="en-US" altLang="ko-KR" sz="2000" dirty="0" smtClean="0">
              <a:latin typeface="+mj-ea"/>
              <a:ea typeface="+mj-ea"/>
            </a:endParaRPr>
          </a:p>
          <a:p>
            <a:pPr defTabSz="180000" latinLnBrk="0"/>
            <a:r>
              <a:rPr lang="en-US" altLang="ko-KR" sz="2000" dirty="0" smtClean="0">
                <a:solidFill>
                  <a:srgbClr val="00B050"/>
                </a:solidFill>
                <a:latin typeface="+mj-ea"/>
                <a:ea typeface="+mj-ea"/>
              </a:rPr>
              <a:t> // </a:t>
            </a:r>
            <a:r>
              <a:rPr lang="ko-KR" altLang="en-US" sz="2000" dirty="0">
                <a:solidFill>
                  <a:srgbClr val="00B050"/>
                </a:solidFill>
                <a:latin typeface="+mj-ea"/>
                <a:ea typeface="+mj-ea"/>
              </a:rPr>
              <a:t>키보드로부터 공백이 포함된 문자열 입력</a:t>
            </a:r>
            <a:endParaRPr lang="en-US" altLang="ko-KR" sz="20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cin.getline(address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100, '\n');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cout </a:t>
            </a:r>
            <a:r>
              <a:rPr lang="en-US" altLang="ko-KR" sz="2000" dirty="0">
                <a:latin typeface="+mj-ea"/>
                <a:ea typeface="+mj-ea"/>
              </a:rPr>
              <a:t>&lt;&lt; "</a:t>
            </a:r>
            <a:r>
              <a:rPr lang="ko-KR" altLang="en-US" sz="2000" dirty="0">
                <a:latin typeface="+mj-ea"/>
                <a:ea typeface="+mj-ea"/>
              </a:rPr>
              <a:t>주소는 </a:t>
            </a:r>
            <a:r>
              <a:rPr lang="en-US" altLang="ko-KR" sz="2000" dirty="0">
                <a:latin typeface="+mj-ea"/>
                <a:ea typeface="+mj-ea"/>
              </a:rPr>
              <a:t>" &lt;&lt; address &lt;&lt; "</a:t>
            </a:r>
            <a:r>
              <a:rPr lang="ko-KR" altLang="en-US" sz="2000" dirty="0">
                <a:latin typeface="+mj-ea"/>
                <a:ea typeface="+mj-ea"/>
              </a:rPr>
              <a:t>입니다</a:t>
            </a:r>
            <a:r>
              <a:rPr lang="en-US" altLang="ko-KR" sz="2000" dirty="0">
                <a:latin typeface="+mj-ea"/>
                <a:ea typeface="+mj-ea"/>
              </a:rPr>
              <a:t>\n"; </a:t>
            </a:r>
            <a:endParaRPr lang="ko-KR" altLang="en-US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779912" y="4859585"/>
            <a:ext cx="4248472" cy="585639"/>
          </a:xfrm>
          <a:prstGeom prst="wedgeRoundRectCallout">
            <a:avLst>
              <a:gd name="adj1" fmla="val -37824"/>
              <a:gd name="adj2" fmla="val 971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빈칸이 있어도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&lt;Enter&gt;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키가 입력될 때까지 </a:t>
            </a:r>
            <a:r>
              <a:rPr lang="ko-KR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하나의 문자열로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인식</a:t>
            </a:r>
          </a:p>
        </p:txBody>
      </p:sp>
    </p:spTree>
    <p:extLst>
      <p:ext uri="{BB962C8B-B14F-4D97-AF65-F5344CB8AC3E}">
        <p14:creationId xmlns:p14="http://schemas.microsoft.com/office/powerpoint/2010/main" val="81576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245424" cy="670351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latin typeface="+mj-ea"/>
              </a:rPr>
              <a:t>C</a:t>
            </a:r>
            <a:r>
              <a:rPr lang="en-US" altLang="ko-KR" dirty="0" smtClean="0">
                <a:latin typeface="+mj-ea"/>
              </a:rPr>
              <a:t>++ </a:t>
            </a:r>
            <a:r>
              <a:rPr lang="ko-KR" altLang="en-US" dirty="0" smtClean="0">
                <a:latin typeface="+mj-ea"/>
              </a:rPr>
              <a:t>에서 </a:t>
            </a:r>
            <a:r>
              <a:rPr lang="ko-KR" altLang="en-US" dirty="0" smtClean="0">
                <a:latin typeface="+mj-ea"/>
              </a:rPr>
              <a:t>문자열을 다루는 </a:t>
            </a:r>
            <a:r>
              <a:rPr lang="en-US" altLang="ko-KR" cap="none" dirty="0" smtClean="0">
                <a:latin typeface="+mj-ea"/>
              </a:rPr>
              <a:t>string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클래스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string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</a:t>
            </a:r>
            <a:r>
              <a:rPr lang="en-US" altLang="ko-KR" dirty="0" smtClean="0"/>
              <a:t>++ 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강력 </a:t>
            </a:r>
            <a:r>
              <a:rPr lang="ko-KR" altLang="en-US" dirty="0" smtClean="0"/>
              <a:t>추천</a:t>
            </a:r>
            <a:r>
              <a:rPr lang="en-US" altLang="ko-KR" dirty="0" smtClean="0"/>
              <a:t>, C</a:t>
            </a:r>
            <a:r>
              <a:rPr lang="en-US" altLang="ko-KR" dirty="0" smtClean="0"/>
              <a:t>++ </a:t>
            </a:r>
            <a:r>
              <a:rPr lang="ko-KR" altLang="en-US" dirty="0" smtClean="0"/>
              <a:t>표준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문자열의 크기에 따른 제약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string </a:t>
            </a:r>
            <a:r>
              <a:rPr lang="ko-KR" altLang="en-US" dirty="0" smtClean="0"/>
              <a:t>클래스가 스스로 문자열 크기게 맞게 내부 버퍼 조절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등을 위한 다양한 함수와 연산자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지향적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&lt;string&gt; </a:t>
            </a:r>
            <a:r>
              <a:rPr lang="ko-KR" altLang="en-US" dirty="0" smtClean="0"/>
              <a:t>헤더 파일에 선언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#include &lt;string&gt;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스트링보다 </a:t>
            </a:r>
            <a:r>
              <a:rPr lang="ko-KR" altLang="en-US" dirty="0" smtClean="0"/>
              <a:t>다루기 쉬움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25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cap="none" dirty="0" smtClean="0">
                <a:latin typeface="+mj-ea"/>
              </a:rPr>
              <a:t>string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클래스를 이용한 문자열 입력 및 다루기</a:t>
            </a:r>
            <a:endParaRPr lang="ko-KR" altLang="en-US" sz="24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91680" y="5445224"/>
            <a:ext cx="662473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Falling in love with you</a:t>
            </a:r>
            <a:r>
              <a:rPr lang="ko-KR" altLang="en-US" sz="1400" dirty="0">
                <a:latin typeface="+mn-ea"/>
                <a:ea typeface="+mn-ea"/>
              </a:rPr>
              <a:t>를 부른 가수는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힌트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 err="1">
                <a:latin typeface="+mn-ea"/>
                <a:ea typeface="+mn-ea"/>
              </a:rPr>
              <a:t>첫글자는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E)?</a:t>
            </a:r>
            <a:r>
              <a:rPr lang="en-US" altLang="ko-KR" sz="1400" dirty="0">
                <a:solidFill>
                  <a:srgbClr val="00B050"/>
                </a:solidFill>
                <a:latin typeface="+mn-ea"/>
                <a:ea typeface="+mn-ea"/>
              </a:rPr>
              <a:t>Elvis Pride</a:t>
            </a:r>
          </a:p>
          <a:p>
            <a:r>
              <a:rPr lang="ko-KR" altLang="en-US" sz="1400" dirty="0">
                <a:latin typeface="+mn-ea"/>
                <a:ea typeface="+mn-ea"/>
              </a:rPr>
              <a:t>틀렸습니다</a:t>
            </a:r>
            <a:r>
              <a:rPr lang="en-US" altLang="ko-KR" sz="1400" dirty="0">
                <a:latin typeface="+mn-ea"/>
                <a:ea typeface="+mn-ea"/>
              </a:rPr>
              <a:t>. Elvis Presley</a:t>
            </a:r>
            <a:r>
              <a:rPr lang="ko-KR" altLang="en-US" sz="1400" dirty="0">
                <a:latin typeface="+mn-ea"/>
                <a:ea typeface="+mn-ea"/>
              </a:rPr>
              <a:t>입니다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2530" y="832058"/>
            <a:ext cx="8568952" cy="59093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#include &lt;</a:t>
            </a:r>
            <a:r>
              <a:rPr lang="en-US" altLang="ko-KR" dirty="0" err="1">
                <a:latin typeface="+mj-ea"/>
                <a:ea typeface="+mj-ea"/>
              </a:rPr>
              <a:t>iostream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#include &lt;string</a:t>
            </a:r>
            <a:r>
              <a:rPr lang="en-US" altLang="ko-KR" b="1" dirty="0" smtClean="0">
                <a:latin typeface="+mj-ea"/>
                <a:ea typeface="+mj-ea"/>
              </a:rPr>
              <a:t>&gt; //string </a:t>
            </a:r>
            <a:r>
              <a:rPr lang="ko-KR" altLang="en-US" b="1" dirty="0" smtClean="0">
                <a:latin typeface="+mj-ea"/>
                <a:ea typeface="+mj-ea"/>
              </a:rPr>
              <a:t>클래스를 사용하기 위한 헤더 파일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using namespace </a:t>
            </a:r>
            <a:r>
              <a:rPr lang="en-US" altLang="ko-KR" dirty="0" err="1">
                <a:latin typeface="+mj-ea"/>
                <a:ea typeface="+mj-ea"/>
              </a:rPr>
              <a:t>std</a:t>
            </a:r>
            <a:r>
              <a:rPr lang="en-US" altLang="ko-KR" dirty="0" smtClean="0">
                <a:latin typeface="+mj-ea"/>
                <a:ea typeface="+mj-ea"/>
              </a:rPr>
              <a:t>; </a:t>
            </a:r>
            <a:r>
              <a:rPr lang="en-US" altLang="ko-KR" dirty="0" smtClean="0">
                <a:solidFill>
                  <a:srgbClr val="7030A0"/>
                </a:solidFill>
                <a:latin typeface="+mj-ea"/>
                <a:ea typeface="+mj-ea"/>
              </a:rPr>
              <a:t>//</a:t>
            </a:r>
            <a:r>
              <a:rPr lang="en-US" altLang="ko-KR" dirty="0" err="1" smtClean="0">
                <a:solidFill>
                  <a:srgbClr val="7030A0"/>
                </a:solidFill>
                <a:latin typeface="+mj-ea"/>
                <a:ea typeface="+mj-ea"/>
              </a:rPr>
              <a:t>std</a:t>
            </a:r>
            <a:r>
              <a:rPr lang="ko-KR" altLang="en-US" dirty="0" smtClean="0">
                <a:solidFill>
                  <a:srgbClr val="7030A0"/>
                </a:solidFill>
                <a:latin typeface="+mj-ea"/>
                <a:ea typeface="+mj-ea"/>
              </a:rPr>
              <a:t>안에 </a:t>
            </a:r>
            <a:r>
              <a:rPr lang="en-US" altLang="ko-KR" dirty="0" smtClean="0">
                <a:solidFill>
                  <a:srgbClr val="7030A0"/>
                </a:solidFill>
                <a:latin typeface="+mj-ea"/>
                <a:ea typeface="+mj-ea"/>
              </a:rPr>
              <a:t>string </a:t>
            </a:r>
            <a:r>
              <a:rPr lang="ko-KR" altLang="en-US" dirty="0" smtClean="0">
                <a:solidFill>
                  <a:srgbClr val="7030A0"/>
                </a:solidFill>
                <a:latin typeface="+mj-ea"/>
                <a:ea typeface="+mj-ea"/>
              </a:rPr>
              <a:t>정의</a:t>
            </a:r>
            <a:r>
              <a:rPr lang="en-US" altLang="ko-KR" dirty="0" smtClean="0">
                <a:solidFill>
                  <a:srgbClr val="7030A0"/>
                </a:solidFill>
                <a:latin typeface="+mj-ea"/>
                <a:ea typeface="+mj-ea"/>
              </a:rPr>
              <a:t>, </a:t>
            </a:r>
            <a:r>
              <a:rPr lang="ko-KR" altLang="en-US" dirty="0" smtClean="0">
                <a:solidFill>
                  <a:srgbClr val="7030A0"/>
                </a:solidFill>
                <a:latin typeface="+mj-ea"/>
                <a:ea typeface="+mj-ea"/>
              </a:rPr>
              <a:t>이름영역지정 반드시 필요</a:t>
            </a:r>
            <a:endParaRPr lang="en-US" altLang="ko-KR" dirty="0">
              <a:solidFill>
                <a:srgbClr val="7030A0"/>
              </a:solidFill>
              <a:latin typeface="+mj-ea"/>
              <a:ea typeface="+mj-ea"/>
            </a:endParaRP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string song("Falling in love with you"); </a:t>
            </a:r>
            <a:r>
              <a:rPr lang="en-US" altLang="ko-KR" b="1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// </a:t>
            </a:r>
            <a:r>
              <a:rPr lang="ko-KR" altLang="en-US" dirty="0">
                <a:latin typeface="+mj-ea"/>
                <a:ea typeface="+mj-ea"/>
              </a:rPr>
              <a:t>문자열 </a:t>
            </a:r>
            <a:r>
              <a:rPr lang="en-US" altLang="ko-KR" dirty="0">
                <a:latin typeface="+mj-ea"/>
                <a:ea typeface="+mj-ea"/>
              </a:rPr>
              <a:t>song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string </a:t>
            </a:r>
            <a:r>
              <a:rPr lang="en-US" altLang="ko-KR" dirty="0" err="1">
                <a:latin typeface="+mj-ea"/>
                <a:ea typeface="+mj-ea"/>
              </a:rPr>
              <a:t>elvis</a:t>
            </a:r>
            <a:r>
              <a:rPr lang="en-US" altLang="ko-KR" dirty="0">
                <a:latin typeface="+mj-ea"/>
                <a:ea typeface="+mj-ea"/>
              </a:rPr>
              <a:t>("Elvis Presley"); </a:t>
            </a:r>
            <a:r>
              <a:rPr lang="en-US" altLang="ko-KR" dirty="0" smtClean="0">
                <a:latin typeface="+mj-ea"/>
                <a:ea typeface="+mj-ea"/>
              </a:rPr>
              <a:t>                    // </a:t>
            </a:r>
            <a:r>
              <a:rPr lang="ko-KR" altLang="en-US" dirty="0">
                <a:latin typeface="+mj-ea"/>
                <a:ea typeface="+mj-ea"/>
              </a:rPr>
              <a:t>문자열 </a:t>
            </a:r>
            <a:r>
              <a:rPr lang="en-US" altLang="ko-KR" dirty="0" err="1">
                <a:latin typeface="+mj-ea"/>
                <a:ea typeface="+mj-ea"/>
              </a:rPr>
              <a:t>elvis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string singer; </a:t>
            </a:r>
            <a:r>
              <a:rPr lang="en-US" altLang="ko-KR" dirty="0" smtClean="0">
                <a:latin typeface="+mj-ea"/>
                <a:ea typeface="+mj-ea"/>
              </a:rPr>
              <a:t>                                    // </a:t>
            </a:r>
            <a:r>
              <a:rPr lang="ko-KR" altLang="en-US" dirty="0">
                <a:latin typeface="+mj-ea"/>
                <a:ea typeface="+mj-ea"/>
              </a:rPr>
              <a:t>문자열 </a:t>
            </a:r>
            <a:r>
              <a:rPr lang="en-US" altLang="ko-KR" dirty="0" smtClean="0">
                <a:latin typeface="+mj-ea"/>
                <a:ea typeface="+mj-ea"/>
              </a:rPr>
              <a:t>singer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cout &lt;&lt; </a:t>
            </a:r>
            <a:r>
              <a:rPr lang="en-US" altLang="ko-KR" b="1" dirty="0">
                <a:latin typeface="+mj-ea"/>
                <a:ea typeface="+mj-ea"/>
              </a:rPr>
              <a:t>song + "</a:t>
            </a:r>
            <a:r>
              <a:rPr lang="ko-KR" altLang="en-US" b="1" dirty="0">
                <a:latin typeface="+mj-ea"/>
                <a:ea typeface="+mj-ea"/>
              </a:rPr>
              <a:t>를 부른 가수는</a:t>
            </a:r>
            <a:r>
              <a:rPr lang="en-US" altLang="ko-KR" b="1" dirty="0">
                <a:latin typeface="+mj-ea"/>
                <a:ea typeface="+mj-ea"/>
              </a:rPr>
              <a:t>"</a:t>
            </a:r>
            <a:r>
              <a:rPr lang="en-US" altLang="ko-KR" dirty="0">
                <a:latin typeface="+mj-ea"/>
                <a:ea typeface="+mj-ea"/>
              </a:rPr>
              <a:t>; </a:t>
            </a:r>
            <a:r>
              <a:rPr lang="en-US" altLang="ko-KR" dirty="0" smtClean="0">
                <a:latin typeface="+mj-ea"/>
                <a:ea typeface="+mj-ea"/>
              </a:rPr>
              <a:t>                   // </a:t>
            </a:r>
            <a:r>
              <a:rPr lang="en-US" altLang="ko-KR" dirty="0">
                <a:latin typeface="+mj-ea"/>
                <a:ea typeface="+mj-ea"/>
              </a:rPr>
              <a:t>+ </a:t>
            </a:r>
            <a:r>
              <a:rPr lang="ko-KR" altLang="en-US" dirty="0">
                <a:latin typeface="+mj-ea"/>
                <a:ea typeface="+mj-ea"/>
              </a:rPr>
              <a:t>로 문자열 연결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cout &lt;&lt; "(</a:t>
            </a:r>
            <a:r>
              <a:rPr lang="ko-KR" altLang="en-US" dirty="0">
                <a:latin typeface="+mj-ea"/>
                <a:ea typeface="+mj-ea"/>
              </a:rPr>
              <a:t>힌트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첫 글자는 </a:t>
            </a:r>
            <a:r>
              <a:rPr lang="en-US" altLang="ko-KR" dirty="0">
                <a:latin typeface="+mj-ea"/>
                <a:ea typeface="+mj-ea"/>
              </a:rPr>
              <a:t>" &lt;&lt; </a:t>
            </a:r>
            <a:r>
              <a:rPr lang="en-US" altLang="ko-KR" b="1" dirty="0" err="1">
                <a:latin typeface="+mj-ea"/>
                <a:ea typeface="+mj-ea"/>
              </a:rPr>
              <a:t>elvis</a:t>
            </a:r>
            <a:r>
              <a:rPr lang="en-US" altLang="ko-KR" b="1" dirty="0">
                <a:latin typeface="+mj-ea"/>
                <a:ea typeface="+mj-ea"/>
              </a:rPr>
              <a:t>[0]</a:t>
            </a:r>
            <a:r>
              <a:rPr lang="en-US" altLang="ko-KR" dirty="0">
                <a:latin typeface="+mj-ea"/>
                <a:ea typeface="+mj-ea"/>
              </a:rPr>
              <a:t> &lt;&lt; ")?";  // [] </a:t>
            </a:r>
            <a:r>
              <a:rPr lang="ko-KR" altLang="en-US" dirty="0">
                <a:latin typeface="+mj-ea"/>
                <a:ea typeface="+mj-ea"/>
              </a:rPr>
              <a:t>연산자 사용</a:t>
            </a:r>
          </a:p>
          <a:p>
            <a:pPr defTabSz="180000"/>
            <a:endParaRPr lang="en-US" altLang="ko-KR" dirty="0" smtClean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rgbClr val="FF9933"/>
                </a:solidFill>
                <a:latin typeface="+mj-ea"/>
                <a:ea typeface="+mj-ea"/>
              </a:rPr>
              <a:t>// </a:t>
            </a:r>
            <a:r>
              <a:rPr lang="en-US" altLang="ko-KR" dirty="0" err="1" smtClean="0">
                <a:solidFill>
                  <a:srgbClr val="FF9933"/>
                </a:solidFill>
                <a:latin typeface="+mj-ea"/>
                <a:ea typeface="+mj-ea"/>
              </a:rPr>
              <a:t>getline</a:t>
            </a:r>
            <a:r>
              <a:rPr lang="en-US" altLang="ko-KR" dirty="0">
                <a:solidFill>
                  <a:srgbClr val="FF9933"/>
                </a:solidFill>
                <a:latin typeface="+mj-ea"/>
                <a:ea typeface="+mj-ea"/>
              </a:rPr>
              <a:t>()</a:t>
            </a:r>
            <a:r>
              <a:rPr lang="ko-KR" altLang="en-US" dirty="0">
                <a:solidFill>
                  <a:srgbClr val="FF9933"/>
                </a:solidFill>
                <a:latin typeface="+mj-ea"/>
                <a:ea typeface="+mj-ea"/>
              </a:rPr>
              <a:t>은 </a:t>
            </a:r>
            <a:r>
              <a:rPr lang="en-US" altLang="ko-KR" dirty="0">
                <a:solidFill>
                  <a:srgbClr val="FF9933"/>
                </a:solidFill>
                <a:latin typeface="+mj-ea"/>
                <a:ea typeface="+mj-ea"/>
              </a:rPr>
              <a:t>string </a:t>
            </a:r>
            <a:r>
              <a:rPr lang="ko-KR" altLang="en-US" dirty="0">
                <a:solidFill>
                  <a:srgbClr val="FF9933"/>
                </a:solidFill>
                <a:latin typeface="+mj-ea"/>
                <a:ea typeface="+mj-ea"/>
              </a:rPr>
              <a:t>타입의 문자열을 입력 받기 위해 제공되는 전역 함수</a:t>
            </a:r>
          </a:p>
          <a:p>
            <a:pPr defTabSz="180000"/>
            <a:r>
              <a:rPr lang="en-US" altLang="ko-KR" dirty="0" smtClean="0">
                <a:solidFill>
                  <a:srgbClr val="FF9933"/>
                </a:solidFill>
                <a:latin typeface="+mj-ea"/>
                <a:ea typeface="+mj-ea"/>
              </a:rPr>
              <a:t>  // </a:t>
            </a:r>
            <a:r>
              <a:rPr lang="ko-KR" altLang="en-US" dirty="0" smtClean="0">
                <a:solidFill>
                  <a:srgbClr val="FF9933"/>
                </a:solidFill>
                <a:latin typeface="+mj-ea"/>
                <a:ea typeface="+mj-ea"/>
              </a:rPr>
              <a:t>공백이 포함된 문자열 입력 가</a:t>
            </a:r>
            <a:r>
              <a:rPr lang="ko-KR" altLang="en-US" dirty="0" smtClean="0">
                <a:solidFill>
                  <a:srgbClr val="FF9933"/>
                </a:solidFill>
                <a:latin typeface="+mj-ea"/>
                <a:ea typeface="+mj-ea"/>
              </a:rPr>
              <a:t>능</a:t>
            </a:r>
            <a:endParaRPr lang="en-US" altLang="ko-KR" dirty="0" smtClean="0">
              <a:solidFill>
                <a:srgbClr val="FF9933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rgbClr val="FF9933"/>
                </a:solidFill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rgbClr val="FF9933"/>
                </a:solidFill>
                <a:latin typeface="+mj-ea"/>
                <a:ea typeface="+mj-ea"/>
              </a:rPr>
              <a:t> // string</a:t>
            </a:r>
            <a:r>
              <a:rPr lang="ko-KR" altLang="en-US" dirty="0" smtClean="0">
                <a:solidFill>
                  <a:srgbClr val="FF9933"/>
                </a:solidFill>
                <a:latin typeface="+mj-ea"/>
                <a:ea typeface="+mj-ea"/>
              </a:rPr>
              <a:t>을 사용하는 문자열은 </a:t>
            </a:r>
            <a:r>
              <a:rPr lang="en-US" altLang="ko-KR" dirty="0" smtClean="0">
                <a:solidFill>
                  <a:srgbClr val="FF9933"/>
                </a:solidFill>
                <a:latin typeface="+mj-ea"/>
                <a:ea typeface="+mj-ea"/>
              </a:rPr>
              <a:t>c</a:t>
            </a:r>
            <a:r>
              <a:rPr lang="ko-KR" altLang="en-US" dirty="0" smtClean="0">
                <a:solidFill>
                  <a:srgbClr val="FF9933"/>
                </a:solidFill>
                <a:latin typeface="+mj-ea"/>
                <a:ea typeface="+mj-ea"/>
              </a:rPr>
              <a:t>에서 사용하는 문자열 처리 함수 사용불가</a:t>
            </a:r>
            <a:endParaRPr lang="ko-KR" altLang="en-US" dirty="0">
              <a:solidFill>
                <a:srgbClr val="FF9933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getline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cin</a:t>
            </a:r>
            <a:r>
              <a:rPr lang="en-US" altLang="ko-KR" b="1" dirty="0">
                <a:latin typeface="+mj-ea"/>
                <a:ea typeface="+mj-ea"/>
              </a:rPr>
              <a:t>, singer); </a:t>
            </a:r>
            <a:r>
              <a:rPr lang="en-US" altLang="ko-KR" dirty="0">
                <a:latin typeface="+mj-ea"/>
                <a:ea typeface="+mj-ea"/>
              </a:rPr>
              <a:t>// </a:t>
            </a:r>
            <a:r>
              <a:rPr lang="ko-KR" altLang="en-US" dirty="0">
                <a:latin typeface="+mj-ea"/>
                <a:ea typeface="+mj-ea"/>
              </a:rPr>
              <a:t>문자열 </a:t>
            </a:r>
            <a:r>
              <a:rPr lang="ko-KR" altLang="en-US" dirty="0" smtClean="0">
                <a:latin typeface="+mj-ea"/>
                <a:ea typeface="+mj-ea"/>
              </a:rPr>
              <a:t>입력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if(</a:t>
            </a:r>
            <a:r>
              <a:rPr lang="en-US" altLang="ko-KR" b="1" dirty="0">
                <a:latin typeface="+mj-ea"/>
                <a:ea typeface="+mj-ea"/>
              </a:rPr>
              <a:t>singer == </a:t>
            </a:r>
            <a:r>
              <a:rPr lang="en-US" altLang="ko-KR" b="1" dirty="0" err="1">
                <a:latin typeface="+mj-ea"/>
                <a:ea typeface="+mj-ea"/>
              </a:rPr>
              <a:t>elvis</a:t>
            </a:r>
            <a:r>
              <a:rPr lang="en-US" altLang="ko-KR" dirty="0">
                <a:latin typeface="+mj-ea"/>
                <a:ea typeface="+mj-ea"/>
              </a:rPr>
              <a:t>)  // </a:t>
            </a:r>
            <a:r>
              <a:rPr lang="ko-KR" altLang="en-US" dirty="0">
                <a:latin typeface="+mj-ea"/>
                <a:ea typeface="+mj-ea"/>
              </a:rPr>
              <a:t>문자열 비교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		</a:t>
            </a:r>
            <a:r>
              <a:rPr lang="en-US" altLang="ko-KR" dirty="0">
                <a:latin typeface="+mj-ea"/>
                <a:ea typeface="+mj-ea"/>
              </a:rPr>
              <a:t>cout &lt;&lt; "</a:t>
            </a:r>
            <a:r>
              <a:rPr lang="ko-KR" altLang="en-US" dirty="0">
                <a:latin typeface="+mj-ea"/>
                <a:ea typeface="+mj-ea"/>
              </a:rPr>
              <a:t>맞았습니다</a:t>
            </a:r>
            <a:r>
              <a:rPr lang="en-US" altLang="ko-KR" dirty="0">
                <a:latin typeface="+mj-ea"/>
                <a:ea typeface="+mj-ea"/>
              </a:rPr>
              <a:t>.";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else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	cout &lt;&lt; </a:t>
            </a:r>
            <a:r>
              <a:rPr lang="en-US" altLang="ko-KR" b="1" dirty="0">
                <a:latin typeface="+mj-ea"/>
                <a:ea typeface="+mj-ea"/>
              </a:rPr>
              <a:t>"</a:t>
            </a:r>
            <a:r>
              <a:rPr lang="ko-KR" altLang="en-US" b="1" dirty="0">
                <a:latin typeface="+mj-ea"/>
                <a:ea typeface="+mj-ea"/>
              </a:rPr>
              <a:t>틀렸습니다</a:t>
            </a:r>
            <a:r>
              <a:rPr lang="en-US" altLang="ko-KR" b="1" dirty="0">
                <a:latin typeface="+mj-ea"/>
                <a:ea typeface="+mj-ea"/>
              </a:rPr>
              <a:t>. "+ </a:t>
            </a:r>
            <a:r>
              <a:rPr lang="en-US" altLang="ko-KR" b="1" dirty="0" err="1">
                <a:latin typeface="+mj-ea"/>
                <a:ea typeface="+mj-ea"/>
              </a:rPr>
              <a:t>elvis</a:t>
            </a:r>
            <a:r>
              <a:rPr lang="en-US" altLang="ko-KR" b="1" dirty="0">
                <a:latin typeface="+mj-ea"/>
                <a:ea typeface="+mj-ea"/>
              </a:rPr>
              <a:t> + "</a:t>
            </a:r>
            <a:r>
              <a:rPr lang="ko-KR" altLang="en-US" b="1" dirty="0">
                <a:latin typeface="+mj-ea"/>
                <a:ea typeface="+mj-ea"/>
              </a:rPr>
              <a:t>입니다</a:t>
            </a:r>
            <a:r>
              <a:rPr lang="en-US" altLang="ko-KR" b="1" dirty="0">
                <a:latin typeface="+mj-ea"/>
                <a:ea typeface="+mj-ea"/>
              </a:rPr>
              <a:t>." </a:t>
            </a:r>
            <a:r>
              <a:rPr lang="en-US" altLang="ko-KR" dirty="0">
                <a:latin typeface="+mj-ea"/>
                <a:ea typeface="+mj-ea"/>
              </a:rPr>
              <a:t>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 // +</a:t>
            </a:r>
            <a:r>
              <a:rPr lang="ko-KR" altLang="en-US" dirty="0">
                <a:latin typeface="+mj-ea"/>
                <a:ea typeface="+mj-ea"/>
              </a:rPr>
              <a:t>로 문자열 연결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62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주석문과 </a:t>
            </a:r>
            <a:r>
              <a:rPr lang="en-US" altLang="ko-KR" cap="none" dirty="0" smtClean="0">
                <a:latin typeface="+mj-ea"/>
              </a:rPr>
              <a:t>main() </a:t>
            </a:r>
            <a:r>
              <a:rPr lang="ko-KR" altLang="en-US" dirty="0" smtClean="0">
                <a:latin typeface="+mj-ea"/>
              </a:rPr>
              <a:t>함</a:t>
            </a:r>
            <a:r>
              <a:rPr lang="ko-KR" altLang="en-US" dirty="0">
                <a:latin typeface="+mj-ea"/>
              </a:rPr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016" y="836440"/>
            <a:ext cx="8712968" cy="58326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err="1" smtClean="0"/>
              <a:t>주석문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개발자가 자유롭게 붙인 특이 사항의 메모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프로그램에 대한 설명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프로그램의 실행에 영향을 미치지 않음</a:t>
            </a:r>
            <a:endParaRPr lang="en-US" altLang="ko-KR" sz="2000" dirty="0" smtClean="0"/>
          </a:p>
          <a:p>
            <a:pPr lvl="2">
              <a:lnSpc>
                <a:spcPct val="100000"/>
              </a:lnSpc>
            </a:pPr>
            <a:r>
              <a:rPr lang="ko-KR" altLang="en-US" sz="2000" dirty="0" smtClean="0"/>
              <a:t>여러 줄 </a:t>
            </a:r>
            <a:r>
              <a:rPr lang="ko-KR" altLang="en-US" sz="2000" dirty="0" err="1" smtClean="0"/>
              <a:t>주석문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 /* ... */</a:t>
            </a:r>
          </a:p>
          <a:p>
            <a:pPr lvl="2">
              <a:lnSpc>
                <a:spcPct val="100000"/>
              </a:lnSpc>
            </a:pPr>
            <a:r>
              <a:rPr lang="ko-KR" altLang="en-US" sz="2000" dirty="0" smtClean="0"/>
              <a:t>한 줄 </a:t>
            </a:r>
            <a:r>
              <a:rPr lang="ko-KR" altLang="en-US" sz="2000" dirty="0" err="1" smtClean="0"/>
              <a:t>주석문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- //</a:t>
            </a:r>
            <a:r>
              <a:rPr lang="ko-KR" altLang="en-US" sz="2000" dirty="0" smtClean="0"/>
              <a:t>를 만나면 이 줄의 끝까지 주석으로 처리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main() </a:t>
            </a:r>
            <a:r>
              <a:rPr lang="ko-KR" altLang="en-US" sz="2000" dirty="0" smtClean="0"/>
              <a:t>함수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smtClean="0"/>
              <a:t>C++ </a:t>
            </a:r>
            <a:r>
              <a:rPr lang="ko-KR" altLang="en-US" sz="2000" dirty="0" smtClean="0"/>
              <a:t>프로그램의 실행을 시작하는 함수</a:t>
            </a:r>
            <a:endParaRPr lang="en-US" altLang="ko-KR" sz="2000" dirty="0" smtClean="0"/>
          </a:p>
          <a:p>
            <a:pPr lvl="2">
              <a:lnSpc>
                <a:spcPct val="100000"/>
              </a:lnSpc>
            </a:pPr>
            <a:r>
              <a:rPr lang="en-US" altLang="ko-KR" sz="2000" dirty="0"/>
              <a:t>main()</a:t>
            </a:r>
            <a:r>
              <a:rPr lang="ko-KR" altLang="en-US" sz="2000" dirty="0"/>
              <a:t> 함수가 종료하면 </a:t>
            </a:r>
            <a:r>
              <a:rPr lang="en-US" altLang="ko-KR" sz="2000" dirty="0"/>
              <a:t>C++ </a:t>
            </a:r>
            <a:r>
              <a:rPr lang="ko-KR" altLang="en-US" sz="2000" dirty="0"/>
              <a:t>프로그램 종료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en-US" altLang="ko-KR" sz="2000" dirty="0" smtClean="0"/>
              <a:t>main() </a:t>
            </a:r>
            <a:r>
              <a:rPr lang="ko-KR" altLang="en-US" sz="2000" dirty="0" smtClean="0"/>
              <a:t>함수의 </a:t>
            </a:r>
            <a:r>
              <a:rPr lang="en-US" altLang="ko-KR" sz="2000" dirty="0" smtClean="0"/>
              <a:t>C++ </a:t>
            </a:r>
            <a:r>
              <a:rPr lang="ko-KR" altLang="en-US" sz="2000" dirty="0" smtClean="0"/>
              <a:t>표준 모양</a:t>
            </a:r>
            <a:endParaRPr lang="en-US" altLang="ko-KR" sz="2000" dirty="0" smtClean="0"/>
          </a:p>
          <a:p>
            <a:pPr marL="365760" lvl="1" indent="0">
              <a:lnSpc>
                <a:spcPct val="100000"/>
              </a:lnSpc>
              <a:buNone/>
            </a:pP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smtClean="0"/>
              <a:t>main()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return</a:t>
            </a:r>
            <a:r>
              <a:rPr lang="ko-KR" altLang="en-US" sz="2000" dirty="0" smtClean="0"/>
              <a:t>문 생략 가능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2860" y="4479687"/>
            <a:ext cx="4901267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 // </a:t>
            </a:r>
            <a:r>
              <a:rPr lang="en-US" altLang="ko-KR" dirty="0" smtClean="0">
                <a:latin typeface="+mj-ea"/>
                <a:ea typeface="+mj-ea"/>
              </a:rPr>
              <a:t>main()</a:t>
            </a:r>
            <a:r>
              <a:rPr lang="ko-KR" altLang="en-US" dirty="0" smtClean="0">
                <a:latin typeface="+mj-ea"/>
                <a:ea typeface="+mj-ea"/>
              </a:rPr>
              <a:t>의 리턴 타입 </a:t>
            </a:r>
            <a:r>
              <a:rPr lang="en-US" altLang="ko-KR" dirty="0" err="1" smtClean="0">
                <a:latin typeface="+mj-ea"/>
                <a:ea typeface="+mj-ea"/>
              </a:rPr>
              <a:t>int</a:t>
            </a:r>
            <a:endParaRPr lang="en-US" altLang="ko-KR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............</a:t>
            </a:r>
            <a:endParaRPr lang="ko-KR" altLang="en-US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return 0; // </a:t>
            </a:r>
            <a:r>
              <a:rPr lang="en-US" altLang="ko-KR" dirty="0" smtClean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이 아닌 다른 값으로 리턴 가능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68144" y="4479687"/>
            <a:ext cx="2592288" cy="73866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void main() { // </a:t>
            </a:r>
            <a:r>
              <a:rPr lang="ko-KR" altLang="en-US" sz="1400" b="1" dirty="0">
                <a:solidFill>
                  <a:schemeClr val="dk1"/>
                </a:solidFill>
                <a:latin typeface="+mj-ea"/>
                <a:ea typeface="+mj-ea"/>
              </a:rPr>
              <a:t>표준 아님</a:t>
            </a:r>
            <a:endParaRPr lang="en-US" altLang="ko-KR" sz="1400" b="1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 latinLnBrk="0"/>
            <a:r>
              <a:rPr lang="ko-KR" altLang="en-US" sz="1400" b="1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............</a:t>
            </a:r>
            <a:endParaRPr lang="ko-KR" altLang="en-US" sz="1400" b="1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sz="1400" b="1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  <a:endParaRPr lang="ko-KR" altLang="en-US" sz="1400" b="1" dirty="0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477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#include &lt;</a:t>
            </a:r>
            <a:r>
              <a:rPr lang="en-US" altLang="ko-KR" cap="none" dirty="0" err="1" smtClean="0">
                <a:latin typeface="+mj-ea"/>
              </a:rPr>
              <a:t>iostream</a:t>
            </a:r>
            <a:r>
              <a:rPr lang="en-US" altLang="ko-KR" cap="none" dirty="0" smtClean="0">
                <a:latin typeface="+mj-ea"/>
              </a:rPr>
              <a:t>&gt;</a:t>
            </a:r>
            <a:endParaRPr lang="ko-KR" altLang="en-US" cap="none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 err="1" smtClean="0"/>
              <a:t>전처리기</a:t>
            </a:r>
            <a:r>
              <a:rPr lang="en-US" altLang="ko-KR" dirty="0" smtClean="0"/>
              <a:t>(C++ Preprocessor)</a:t>
            </a:r>
            <a:r>
              <a:rPr lang="ko-KR" altLang="en-US" dirty="0" smtClean="0"/>
              <a:t>에</a:t>
            </a:r>
            <a:r>
              <a:rPr lang="ko-KR" altLang="en-US" dirty="0"/>
              <a:t>게</a:t>
            </a:r>
            <a:r>
              <a:rPr lang="ko-KR" altLang="en-US" dirty="0" smtClean="0"/>
              <a:t> 내리는 지시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헤더 파일을 </a:t>
            </a:r>
            <a:r>
              <a:rPr lang="ko-KR" altLang="en-US" dirty="0" smtClean="0"/>
              <a:t>컴파일 전에 소스에 확장하도록 지시</a:t>
            </a:r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</a:t>
            </a:r>
            <a:r>
              <a:rPr lang="ko-KR" altLang="en-US" dirty="0"/>
              <a:t>입출력을 </a:t>
            </a:r>
            <a:r>
              <a:rPr lang="ko-KR" altLang="en-US" dirty="0" smtClean="0"/>
              <a:t>위한 </a:t>
            </a:r>
            <a:r>
              <a:rPr lang="ko-KR" altLang="en-US" dirty="0"/>
              <a:t>클래스와 객체</a:t>
            </a:r>
            <a:r>
              <a:rPr lang="en-US" altLang="ko-KR" dirty="0"/>
              <a:t>, </a:t>
            </a:r>
            <a:r>
              <a:rPr lang="ko-KR" altLang="en-US" dirty="0"/>
              <a:t>변수 등이 </a:t>
            </a:r>
            <a:r>
              <a:rPr lang="ko-KR" altLang="en-US" dirty="0" smtClean="0"/>
              <a:t>선언됨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ios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선언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cout, cin, &lt;&lt;, &gt;&gt; </a:t>
            </a:r>
            <a:r>
              <a:rPr lang="ko-KR" altLang="en-US" dirty="0" smtClean="0"/>
              <a:t>등 연산자 선언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marL="685800" lvl="2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869160"/>
            <a:ext cx="5472608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#include &lt;</a:t>
            </a:r>
            <a:r>
              <a:rPr lang="en-US" altLang="ko-KR" b="1" dirty="0" err="1">
                <a:solidFill>
                  <a:schemeClr val="dk1"/>
                </a:solidFill>
                <a:latin typeface="+mj-ea"/>
                <a:ea typeface="+mj-ea"/>
              </a:rPr>
              <a:t>iostream</a:t>
            </a:r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&gt;</a:t>
            </a:r>
            <a:endParaRPr lang="ko-KR" altLang="en-US" b="1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....</a:t>
            </a:r>
            <a:endParaRPr lang="ko-KR" altLang="en-US" b="1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b="1" dirty="0" err="1">
                <a:solidFill>
                  <a:schemeClr val="dk1"/>
                </a:solidFill>
                <a:latin typeface="+mj-ea"/>
                <a:ea typeface="+mj-ea"/>
              </a:rPr>
              <a:t>std</a:t>
            </a:r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::cout &lt;&lt; "Hello\n"; </a:t>
            </a:r>
          </a:p>
          <a:p>
            <a:pPr defTabSz="180000" latinLnBrk="0"/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b="1" dirty="0" err="1">
                <a:solidFill>
                  <a:schemeClr val="dk1"/>
                </a:solidFill>
                <a:latin typeface="+mj-ea"/>
                <a:ea typeface="+mj-ea"/>
              </a:rPr>
              <a:t>std</a:t>
            </a:r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::cout &lt;&lt; "</a:t>
            </a:r>
            <a:r>
              <a:rPr lang="ko-KR" altLang="en-US" b="1" dirty="0">
                <a:solidFill>
                  <a:schemeClr val="dk1"/>
                </a:solidFill>
                <a:latin typeface="+mj-ea"/>
                <a:ea typeface="+mj-ea"/>
              </a:rPr>
              <a:t>첫 번째 맛보기입니다</a:t>
            </a:r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.";</a:t>
            </a:r>
            <a:endParaRPr lang="ko-KR" altLang="en-US" b="1" dirty="0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14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 smtClean="0"/>
              <a:t>cout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&lt;&lt; </a:t>
            </a:r>
            <a:r>
              <a:rPr lang="ko-KR" altLang="en-US" sz="2000" dirty="0" smtClean="0"/>
              <a:t>연산자 이용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cout </a:t>
            </a:r>
            <a:r>
              <a:rPr lang="ko-KR" altLang="en-US" sz="2000" dirty="0" smtClean="0"/>
              <a:t>객체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ko-KR" altLang="en-US" sz="2000" b="1" dirty="0" smtClean="0"/>
              <a:t>스크린</a:t>
            </a:r>
            <a:r>
              <a:rPr lang="ko-KR" altLang="en-US" sz="2000" dirty="0" smtClean="0"/>
              <a:t> 출력 장치에 연결된 </a:t>
            </a:r>
            <a:r>
              <a:rPr lang="ko-KR" altLang="en-US" sz="2000" b="1" dirty="0" smtClean="0"/>
              <a:t>표준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C++ </a:t>
            </a:r>
            <a:r>
              <a:rPr lang="ko-KR" altLang="en-US" sz="2000" dirty="0" smtClean="0"/>
              <a:t>출력 </a:t>
            </a:r>
            <a:r>
              <a:rPr lang="ko-KR" altLang="en-US" sz="2000" dirty="0" err="1" smtClean="0"/>
              <a:t>스트림</a:t>
            </a:r>
            <a:r>
              <a:rPr lang="ko-KR" altLang="en-US" sz="2000" dirty="0" smtClean="0"/>
              <a:t> 객체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iostream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헤더 파일에 선언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err="1" smtClean="0"/>
              <a:t>std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이름 공간에 선언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-&gt;</a:t>
            </a:r>
            <a:r>
              <a:rPr lang="ko-KR" altLang="en-US" sz="2000" dirty="0" smtClean="0"/>
              <a:t> </a:t>
            </a:r>
            <a:r>
              <a:rPr lang="en-US" altLang="ko-KR" sz="2000" b="1" dirty="0" err="1" smtClean="0"/>
              <a:t>std</a:t>
            </a:r>
            <a:r>
              <a:rPr lang="en-US" altLang="ko-KR" sz="2000" b="1" dirty="0" smtClean="0"/>
              <a:t>::cout</a:t>
            </a:r>
            <a:r>
              <a:rPr lang="ko-KR" altLang="en-US" sz="2000" dirty="0" smtClean="0"/>
              <a:t>으로 사용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en-US" altLang="ko-KR" sz="2000" dirty="0" smtClean="0"/>
              <a:t>&lt;&lt; </a:t>
            </a:r>
            <a:r>
              <a:rPr lang="ko-KR" altLang="en-US" sz="2000" dirty="0" smtClean="0"/>
              <a:t>연산자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ko-KR" altLang="en-US" sz="2000" dirty="0" err="1" smtClean="0"/>
              <a:t>스트림</a:t>
            </a:r>
            <a:r>
              <a:rPr lang="ko-KR" altLang="en-US" sz="2000" dirty="0" smtClean="0"/>
              <a:t> 삽입 연산자</a:t>
            </a:r>
            <a:r>
              <a:rPr lang="en-US" altLang="ko-KR" sz="2000" dirty="0" smtClean="0"/>
              <a:t>(stream insertion operator)</a:t>
            </a:r>
          </a:p>
          <a:p>
            <a:pPr lvl="2">
              <a:lnSpc>
                <a:spcPct val="100000"/>
              </a:lnSpc>
            </a:pPr>
            <a:r>
              <a:rPr lang="en-US" altLang="ko-KR" sz="2000" dirty="0" smtClean="0"/>
              <a:t>C++ </a:t>
            </a:r>
            <a:r>
              <a:rPr lang="ko-KR" altLang="en-US" sz="2000" dirty="0" smtClean="0"/>
              <a:t>기본 산술 시프트 </a:t>
            </a:r>
            <a:r>
              <a:rPr lang="ko-KR" altLang="en-US" sz="2000" dirty="0"/>
              <a:t>연산자</a:t>
            </a:r>
            <a:r>
              <a:rPr lang="en-US" altLang="ko-KR" sz="2000" dirty="0" smtClean="0"/>
              <a:t>(&lt;&lt;)</a:t>
            </a:r>
            <a:r>
              <a:rPr lang="ko-KR" altLang="en-US" sz="2000" dirty="0" smtClean="0"/>
              <a:t>가 </a:t>
            </a:r>
            <a:r>
              <a:rPr lang="ko-KR" altLang="en-US" sz="2000" dirty="0" err="1" smtClean="0"/>
              <a:t>스트림</a:t>
            </a:r>
            <a:r>
              <a:rPr lang="ko-KR" altLang="en-US" sz="2000" dirty="0" smtClean="0"/>
              <a:t> 삽입  연산자로 재정의됨</a:t>
            </a:r>
            <a:endParaRPr lang="en-US" altLang="ko-KR" sz="2000" dirty="0" smtClean="0"/>
          </a:p>
          <a:p>
            <a:pPr lvl="2">
              <a:lnSpc>
                <a:spcPct val="100000"/>
              </a:lnSpc>
            </a:pPr>
            <a:r>
              <a:rPr lang="en-US" altLang="ko-KR" sz="2000" dirty="0" err="1" smtClean="0"/>
              <a:t>ostream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클래스에 구현됨</a:t>
            </a:r>
            <a:endParaRPr lang="ko-KR" altLang="en-US" sz="2000" dirty="0"/>
          </a:p>
          <a:p>
            <a:pPr lvl="2">
              <a:lnSpc>
                <a:spcPct val="100000"/>
              </a:lnSpc>
            </a:pPr>
            <a:r>
              <a:rPr lang="ko-KR" altLang="en-US" sz="2000" dirty="0" smtClean="0"/>
              <a:t>오른쪽 </a:t>
            </a:r>
            <a:r>
              <a:rPr lang="ko-KR" altLang="en-US" sz="2000" dirty="0" err="1" smtClean="0"/>
              <a:t>피연산자를</a:t>
            </a:r>
            <a:r>
              <a:rPr lang="ko-KR" altLang="en-US" sz="2000" dirty="0" smtClean="0"/>
              <a:t> 왼쪽 </a:t>
            </a:r>
            <a:r>
              <a:rPr lang="ko-KR" altLang="en-US" sz="2000" dirty="0" err="1" smtClean="0"/>
              <a:t>스트림</a:t>
            </a:r>
            <a:r>
              <a:rPr lang="ko-KR" altLang="en-US" sz="2000" dirty="0" smtClean="0"/>
              <a:t> 객체에 삽입</a:t>
            </a:r>
            <a:endParaRPr lang="en-US" altLang="ko-KR" sz="2000" dirty="0" smtClean="0"/>
          </a:p>
          <a:p>
            <a:pPr lvl="2">
              <a:lnSpc>
                <a:spcPct val="100000"/>
              </a:lnSpc>
            </a:pPr>
            <a:r>
              <a:rPr lang="en-US" altLang="ko-KR" sz="2000" dirty="0" smtClean="0"/>
              <a:t>cout </a:t>
            </a:r>
            <a:r>
              <a:rPr lang="ko-KR" altLang="en-US" sz="2000" dirty="0" smtClean="0"/>
              <a:t>객체에 연결된 화면에 출력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여러 개의 </a:t>
            </a:r>
            <a:r>
              <a:rPr lang="en-US" altLang="ko-KR" sz="2000" dirty="0" smtClean="0"/>
              <a:t>&lt;&lt; </a:t>
            </a:r>
            <a:r>
              <a:rPr lang="ko-KR" altLang="en-US" sz="2000" dirty="0" smtClean="0"/>
              <a:t>연산자로 여러 값 출력</a:t>
            </a: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07122" y="6021288"/>
            <a:ext cx="6768752" cy="4001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2000" b="1" dirty="0" err="1">
                <a:latin typeface="+mj-ea"/>
                <a:ea typeface="+mj-ea"/>
              </a:rPr>
              <a:t>std</a:t>
            </a:r>
            <a:r>
              <a:rPr lang="en-US" altLang="ko-KR" sz="2000" b="1" dirty="0">
                <a:latin typeface="+mj-ea"/>
                <a:ea typeface="+mj-ea"/>
              </a:rPr>
              <a:t>::cout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&lt;&lt;</a:t>
            </a:r>
            <a:r>
              <a:rPr lang="en-US" altLang="ko-KR" sz="2000" b="1" dirty="0">
                <a:latin typeface="+mj-ea"/>
                <a:ea typeface="+mj-ea"/>
              </a:rPr>
              <a:t> "Hello\n"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&lt;&lt;</a:t>
            </a:r>
            <a:r>
              <a:rPr lang="en-US" altLang="ko-KR" sz="2000" b="1" dirty="0">
                <a:latin typeface="+mj-ea"/>
                <a:ea typeface="+mj-ea"/>
              </a:rPr>
              <a:t> "</a:t>
            </a:r>
            <a:r>
              <a:rPr lang="ko-KR" altLang="en-US" sz="2000" b="1" dirty="0">
                <a:latin typeface="+mj-ea"/>
                <a:ea typeface="+mj-ea"/>
              </a:rPr>
              <a:t>첫 번째 맛보기입니다</a:t>
            </a:r>
            <a:r>
              <a:rPr lang="en-US" altLang="ko-KR" sz="2000" b="1" dirty="0">
                <a:latin typeface="+mj-ea"/>
                <a:ea typeface="+mj-ea"/>
              </a:rPr>
              <a:t>.";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&lt;&lt; </a:t>
            </a:r>
            <a:r>
              <a:rPr lang="ko-KR" altLang="en-US" dirty="0" smtClean="0">
                <a:latin typeface="+mj-ea"/>
              </a:rPr>
              <a:t>연산자 활용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문자열 및 기본 타입의 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lvl="1"/>
            <a:r>
              <a:rPr lang="en-US" altLang="ko-KR" dirty="0" err="1"/>
              <a:t>bool</a:t>
            </a:r>
            <a:r>
              <a:rPr lang="en-US" altLang="ko-KR" dirty="0"/>
              <a:t>, char, short, </a:t>
            </a:r>
            <a:r>
              <a:rPr lang="en-US" altLang="ko-KR" dirty="0" err="1"/>
              <a:t>int</a:t>
            </a:r>
            <a:r>
              <a:rPr lang="en-US" altLang="ko-KR" dirty="0"/>
              <a:t>, long, float,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타입 값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연산식뿐</a:t>
            </a:r>
            <a:r>
              <a:rPr lang="ko-KR" altLang="en-US" dirty="0" smtClean="0"/>
              <a:t> 아니라 함수 호출도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다음 줄로 넘어가기</a:t>
            </a:r>
            <a:endParaRPr lang="en-US" altLang="ko-KR" dirty="0" smtClean="0"/>
          </a:p>
          <a:p>
            <a:pPr lvl="1"/>
            <a:r>
              <a:rPr lang="en-US" altLang="ko-KR" dirty="0"/>
              <a:t>'\n</a:t>
            </a:r>
            <a:r>
              <a:rPr lang="en-US" altLang="ko-KR" dirty="0" smtClean="0"/>
              <a:t>'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조작자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874534"/>
            <a:ext cx="7162584" cy="101566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 n=3;</a:t>
            </a:r>
          </a:p>
          <a:p>
            <a:pPr latinLnBrk="0"/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char c='#';</a:t>
            </a:r>
          </a:p>
          <a:p>
            <a:pPr latinLnBrk="0"/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std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::cout &lt;&lt; c &lt;&lt; 5.5 &lt;&lt; '-' &lt;&lt; n &lt;&lt; "hello" &lt;&lt; true;</a:t>
            </a:r>
            <a:endParaRPr lang="ko-KR" altLang="en-US" sz="2000" b="1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1052" y="3856011"/>
            <a:ext cx="6253437" cy="70788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pt-BR" altLang="ko-KR" sz="2000" b="1" dirty="0">
                <a:solidFill>
                  <a:schemeClr val="dk1"/>
                </a:solidFill>
                <a:latin typeface="+mj-ea"/>
                <a:ea typeface="+mj-ea"/>
              </a:rPr>
              <a:t>std::cout &lt;&lt; 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"</a:t>
            </a:r>
            <a:r>
              <a:rPr lang="pt-BR" altLang="ko-KR" sz="2000" b="1" dirty="0">
                <a:solidFill>
                  <a:schemeClr val="dk1"/>
                </a:solidFill>
                <a:latin typeface="+mj-ea"/>
                <a:ea typeface="+mj-ea"/>
              </a:rPr>
              <a:t>n + 5 =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"</a:t>
            </a:r>
            <a:r>
              <a:rPr lang="pt-BR" altLang="ko-KR" sz="2000" b="1" dirty="0">
                <a:solidFill>
                  <a:schemeClr val="dk1"/>
                </a:solidFill>
                <a:latin typeface="+mj-ea"/>
                <a:ea typeface="+mj-ea"/>
              </a:rPr>
              <a:t> &lt;&lt; n + 5;</a:t>
            </a:r>
          </a:p>
          <a:p>
            <a:pPr latinLnBrk="0"/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std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::cout &lt;&lt; f(); </a:t>
            </a:r>
            <a:r>
              <a:rPr lang="en-US" altLang="ko-KR" sz="2000" b="1" dirty="0" smtClean="0">
                <a:solidFill>
                  <a:schemeClr val="dk1"/>
                </a:solidFill>
                <a:latin typeface="+mj-ea"/>
                <a:ea typeface="+mj-ea"/>
              </a:rPr>
              <a:t>  </a:t>
            </a:r>
            <a:r>
              <a:rPr lang="en-US" altLang="ko-KR" sz="2000" b="1" dirty="0" smtClean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함수 </a:t>
            </a:r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f()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의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+mj-ea"/>
                <a:ea typeface="+mj-ea"/>
              </a:rPr>
              <a:t>리턴값</a:t>
            </a:r>
            <a:r>
              <a:rPr lang="ko-KR" altLang="en-US" sz="2000" b="1" dirty="0" smtClean="0">
                <a:solidFill>
                  <a:srgbClr val="00B050"/>
                </a:solidFill>
                <a:latin typeface="+mj-ea"/>
                <a:ea typeface="+mj-ea"/>
              </a:rPr>
              <a:t> 출력</a:t>
            </a:r>
            <a:endParaRPr lang="ko-KR" altLang="en-US" sz="2000" b="1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48744" y="5801420"/>
            <a:ext cx="5249077" cy="70788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std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::cout &lt;&lt; "Hello" &lt;&lt; 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'\n'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; </a:t>
            </a:r>
          </a:p>
          <a:p>
            <a:pPr latinLnBrk="0"/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std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::cout &lt;&lt; "Hello" &lt;&lt;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std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::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endl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;</a:t>
            </a:r>
            <a:endParaRPr lang="ko-KR" altLang="en-US" sz="20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76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cap="none" dirty="0" smtClean="0">
                <a:latin typeface="+mj-ea"/>
              </a:rPr>
              <a:t>cout</a:t>
            </a:r>
            <a:r>
              <a:rPr lang="ko-KR" altLang="en-US" sz="3200" dirty="0" smtClean="0">
                <a:latin typeface="+mj-ea"/>
              </a:rPr>
              <a:t>과 </a:t>
            </a:r>
            <a:r>
              <a:rPr lang="en-US" altLang="ko-KR" sz="3200" dirty="0" smtClean="0">
                <a:latin typeface="+mj-ea"/>
              </a:rPr>
              <a:t>&lt;&lt;</a:t>
            </a:r>
            <a:r>
              <a:rPr lang="ko-KR" altLang="en-US" sz="3200" dirty="0" smtClean="0">
                <a:latin typeface="+mj-ea"/>
              </a:rPr>
              <a:t>를 이용한 화면 출력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2212" y="1029093"/>
            <a:ext cx="8414772" cy="424731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+mj-ea"/>
                <a:ea typeface="+mj-ea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+mj-ea"/>
                <a:ea typeface="+mj-ea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+mj-ea"/>
                <a:ea typeface="+mj-ea"/>
              </a:rPr>
              <a:t>iostream</a:t>
            </a:r>
            <a:r>
              <a:rPr lang="en-US" altLang="ko-KR" dirty="0">
                <a:solidFill>
                  <a:srgbClr val="A31515"/>
                </a:solidFill>
                <a:latin typeface="+mj-ea"/>
                <a:ea typeface="+mj-ea"/>
              </a:rPr>
              <a:t>&gt;</a:t>
            </a: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+mj-ea"/>
                <a:ea typeface="+mj-ea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area(</a:t>
            </a:r>
            <a:r>
              <a:rPr lang="en-US" altLang="ko-KR" dirty="0" err="1">
                <a:solidFill>
                  <a:srgbClr val="0000FF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+mj-ea"/>
                <a:ea typeface="+mj-ea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); 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함수의 원형 선언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+mj-ea"/>
                <a:ea typeface="+mj-ea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area(</a:t>
            </a:r>
            <a:r>
              <a:rPr lang="en-US" altLang="ko-KR" dirty="0" err="1">
                <a:solidFill>
                  <a:srgbClr val="0000FF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+mj-ea"/>
                <a:ea typeface="+mj-ea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) { 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함수 구현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+mj-ea"/>
                <a:ea typeface="+mj-ea"/>
              </a:rPr>
              <a:t>	return</a:t>
            </a:r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3.14*</a:t>
            </a:r>
            <a:r>
              <a:rPr lang="en-US" altLang="ko-KR" dirty="0">
                <a:solidFill>
                  <a:srgbClr val="808080"/>
                </a:solidFill>
                <a:latin typeface="+mj-ea"/>
                <a:ea typeface="+mj-ea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*</a:t>
            </a:r>
            <a:r>
              <a:rPr lang="en-US" altLang="ko-KR" dirty="0">
                <a:solidFill>
                  <a:srgbClr val="808080"/>
                </a:solidFill>
                <a:latin typeface="+mj-ea"/>
                <a:ea typeface="+mj-ea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반지름 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r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의 </a:t>
            </a:r>
            <a:r>
              <a:rPr lang="ko-KR" altLang="en-US" dirty="0" err="1">
                <a:solidFill>
                  <a:srgbClr val="008000"/>
                </a:solidFill>
                <a:latin typeface="+mj-ea"/>
                <a:ea typeface="+mj-ea"/>
              </a:rPr>
              <a:t>원면적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 리턴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main() {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+mj-ea"/>
                <a:ea typeface="+mj-ea"/>
              </a:rPr>
              <a:t>	</a:t>
            </a:r>
            <a:r>
              <a:rPr lang="en-US" altLang="ko-KR" dirty="0" err="1" smtClean="0">
                <a:solidFill>
                  <a:srgbClr val="0000FF"/>
                </a:solidFill>
                <a:latin typeface="+mj-ea"/>
                <a:ea typeface="+mj-ea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n = 3;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+mj-ea"/>
                <a:ea typeface="+mj-ea"/>
              </a:rPr>
              <a:t>	char</a:t>
            </a:r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c = </a:t>
            </a:r>
            <a:r>
              <a:rPr lang="en-US" altLang="ko-KR" dirty="0">
                <a:solidFill>
                  <a:srgbClr val="A31515"/>
                </a:solidFill>
                <a:latin typeface="+mj-ea"/>
                <a:ea typeface="+mj-ea"/>
              </a:rPr>
              <a:t>'#'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+mj-ea"/>
                <a:ea typeface="+mj-ea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::cout </a:t>
            </a:r>
            <a:r>
              <a:rPr lang="en-US" altLang="ko-KR" dirty="0">
                <a:solidFill>
                  <a:srgbClr val="008080"/>
                </a:solidFill>
                <a:latin typeface="+mj-ea"/>
                <a:ea typeface="+mj-ea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c </a:t>
            </a:r>
            <a:r>
              <a:rPr lang="en-US" altLang="ko-KR" dirty="0">
                <a:solidFill>
                  <a:srgbClr val="008080"/>
                </a:solidFill>
                <a:latin typeface="+mj-ea"/>
                <a:ea typeface="+mj-ea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5.5 </a:t>
            </a:r>
            <a:r>
              <a:rPr lang="en-US" altLang="ko-KR" dirty="0">
                <a:solidFill>
                  <a:srgbClr val="008080"/>
                </a:solidFill>
                <a:latin typeface="+mj-ea"/>
                <a:ea typeface="+mj-ea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+mj-ea"/>
                <a:ea typeface="+mj-ea"/>
              </a:rPr>
              <a:t>'-'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+mj-ea"/>
                <a:ea typeface="+mj-ea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n </a:t>
            </a:r>
            <a:r>
              <a:rPr lang="en-US" altLang="ko-KR" dirty="0">
                <a:solidFill>
                  <a:srgbClr val="008080"/>
                </a:solidFill>
                <a:latin typeface="+mj-ea"/>
                <a:ea typeface="+mj-ea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+mj-ea"/>
                <a:ea typeface="+mj-ea"/>
              </a:rPr>
              <a:t>"hello"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+mj-ea"/>
                <a:ea typeface="+mj-ea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+mj-ea"/>
                <a:ea typeface="+mj-ea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+mj-ea"/>
                <a:ea typeface="+mj-ea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</a:p>
          <a:p>
            <a:r>
              <a:rPr lang="pt-BR" altLang="ko-KR" dirty="0" smtClean="0">
                <a:solidFill>
                  <a:srgbClr val="000000"/>
                </a:solidFill>
                <a:latin typeface="+mj-ea"/>
                <a:ea typeface="+mj-ea"/>
              </a:rPr>
              <a:t>	std</a:t>
            </a:r>
            <a:r>
              <a:rPr lang="pt-BR" altLang="ko-KR" dirty="0">
                <a:solidFill>
                  <a:srgbClr val="000000"/>
                </a:solidFill>
                <a:latin typeface="+mj-ea"/>
                <a:ea typeface="+mj-ea"/>
              </a:rPr>
              <a:t>::cout </a:t>
            </a:r>
            <a:r>
              <a:rPr lang="pt-BR" altLang="ko-KR" dirty="0">
                <a:solidFill>
                  <a:srgbClr val="008080"/>
                </a:solidFill>
                <a:latin typeface="+mj-ea"/>
                <a:ea typeface="+mj-ea"/>
              </a:rPr>
              <a:t>&lt;&lt;</a:t>
            </a:r>
            <a:r>
              <a:rPr lang="pt-BR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pt-BR" altLang="ko-KR" dirty="0">
                <a:solidFill>
                  <a:srgbClr val="A31515"/>
                </a:solidFill>
                <a:latin typeface="+mj-ea"/>
                <a:ea typeface="+mj-ea"/>
              </a:rPr>
              <a:t>"n + 5 = "</a:t>
            </a:r>
            <a:r>
              <a:rPr lang="pt-BR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pt-BR" altLang="ko-KR" dirty="0">
                <a:solidFill>
                  <a:srgbClr val="008080"/>
                </a:solidFill>
                <a:latin typeface="+mj-ea"/>
                <a:ea typeface="+mj-ea"/>
              </a:rPr>
              <a:t>&lt;&lt;</a:t>
            </a:r>
            <a:r>
              <a:rPr lang="pt-BR" altLang="ko-KR" dirty="0">
                <a:solidFill>
                  <a:srgbClr val="000000"/>
                </a:solidFill>
                <a:latin typeface="+mj-ea"/>
                <a:ea typeface="+mj-ea"/>
              </a:rPr>
              <a:t> n + 5 </a:t>
            </a:r>
            <a:r>
              <a:rPr lang="pt-BR" altLang="ko-KR" dirty="0">
                <a:solidFill>
                  <a:srgbClr val="008080"/>
                </a:solidFill>
                <a:latin typeface="+mj-ea"/>
                <a:ea typeface="+mj-ea"/>
              </a:rPr>
              <a:t>&lt;&lt;</a:t>
            </a:r>
            <a:r>
              <a:rPr lang="pt-BR" altLang="ko-KR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pt-BR" altLang="ko-KR" dirty="0">
                <a:solidFill>
                  <a:srgbClr val="A31515"/>
                </a:solidFill>
                <a:latin typeface="+mj-ea"/>
                <a:ea typeface="+mj-ea"/>
              </a:rPr>
              <a:t>'\n'</a:t>
            </a:r>
            <a:r>
              <a:rPr lang="pt-BR" altLang="ko-KR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+mj-ea"/>
                <a:ea typeface="+mj-ea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::cout </a:t>
            </a:r>
            <a:r>
              <a:rPr lang="en-US" altLang="ko-KR" dirty="0">
                <a:solidFill>
                  <a:srgbClr val="008080"/>
                </a:solidFill>
                <a:latin typeface="+mj-ea"/>
                <a:ea typeface="+mj-ea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+mj-ea"/>
                <a:ea typeface="+mj-ea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+mj-ea"/>
                <a:ea typeface="+mj-ea"/>
              </a:rPr>
              <a:t>면적은 </a:t>
            </a:r>
            <a:r>
              <a:rPr lang="en-US" altLang="ko-KR" dirty="0">
                <a:solidFill>
                  <a:srgbClr val="A31515"/>
                </a:solidFill>
                <a:latin typeface="+mj-ea"/>
                <a:ea typeface="+mj-ea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+mj-ea"/>
                <a:ea typeface="+mj-ea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area(n); 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함수 </a:t>
            </a:r>
            <a:r>
              <a:rPr lang="en-US" altLang="ko-KR" dirty="0">
                <a:solidFill>
                  <a:srgbClr val="008000"/>
                </a:solidFill>
                <a:latin typeface="+mj-ea"/>
                <a:ea typeface="+mj-ea"/>
              </a:rPr>
              <a:t>area()</a:t>
            </a:r>
            <a:r>
              <a:rPr lang="ko-KR" altLang="en-US" dirty="0">
                <a:solidFill>
                  <a:srgbClr val="008000"/>
                </a:solidFill>
                <a:latin typeface="+mj-ea"/>
                <a:ea typeface="+mj-ea"/>
              </a:rPr>
              <a:t>의 리턴 값 출력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012160" y="3429000"/>
            <a:ext cx="1914472" cy="458267"/>
          </a:xfrm>
          <a:prstGeom prst="wedgeRoundRectCallout">
            <a:avLst>
              <a:gd name="adj1" fmla="val -10347"/>
              <a:gd name="adj2" fmla="val 90936"/>
              <a:gd name="adj3" fmla="val 16667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true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로 출력됨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33413"/>
          <a:stretch/>
        </p:blipFill>
        <p:spPr>
          <a:xfrm>
            <a:off x="1630173" y="5385195"/>
            <a:ext cx="6038850" cy="78010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1766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namespace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개념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(identifier)</a:t>
            </a:r>
            <a:r>
              <a:rPr lang="ko-KR" altLang="en-US" dirty="0" smtClean="0"/>
              <a:t> 충돌이 발생하는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명이 서로 나누어 프로젝트를 개발하는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오픈 </a:t>
            </a:r>
            <a:r>
              <a:rPr lang="ko-KR" altLang="en-US" dirty="0"/>
              <a:t>소스 혹은 다른 사람이 작성한 소스나 목적 파일을 가져와서 </a:t>
            </a:r>
            <a:r>
              <a:rPr lang="ko-KR" altLang="en-US" dirty="0" smtClean="0"/>
              <a:t>컴파일 하거나 링크하는 경우</a:t>
            </a:r>
            <a:endParaRPr lang="en-US" altLang="ko-KR" dirty="0" smtClean="0"/>
          </a:p>
          <a:p>
            <a:r>
              <a:rPr lang="en-US" altLang="ko-KR" dirty="0" smtClean="0"/>
              <a:t>namespace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 충돌 해결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2003</a:t>
            </a:r>
            <a:r>
              <a:rPr lang="ko-KR" altLang="en-US" dirty="0" smtClean="0"/>
              <a:t>년 새로운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표준에서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자신만의 이름 공간을 생성할 수 있도록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 공간 안에 선언된 이름은 다른 이름공간과 별도 구분</a:t>
            </a:r>
            <a:endParaRPr lang="en-US" altLang="ko-KR" dirty="0" smtClean="0"/>
          </a:p>
          <a:p>
            <a:r>
              <a:rPr lang="ko-KR" altLang="en-US" dirty="0" smtClean="0"/>
              <a:t>이름 공간 생성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이름 공간 사용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 공간 </a:t>
            </a:r>
            <a:r>
              <a:rPr lang="en-US" altLang="ko-KR" dirty="0" smtClean="0"/>
              <a:t>::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4797152"/>
            <a:ext cx="7102686" cy="83099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namespace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hallym {  </a:t>
            </a:r>
            <a:r>
              <a:rPr lang="en-US" altLang="ko-KR" sz="1600" dirty="0" smtClean="0">
                <a:solidFill>
                  <a:srgbClr val="00B050"/>
                </a:solidFill>
                <a:latin typeface="+mj-ea"/>
                <a:ea typeface="+mj-ea"/>
              </a:rPr>
              <a:t>// hallym </a:t>
            </a:r>
            <a:r>
              <a:rPr lang="ko-KR" altLang="en-US" sz="1600" dirty="0" smtClean="0">
                <a:solidFill>
                  <a:srgbClr val="00B050"/>
                </a:solidFill>
                <a:latin typeface="+mj-ea"/>
                <a:ea typeface="+mj-ea"/>
              </a:rPr>
              <a:t>이라는 이름 공간 생성</a:t>
            </a:r>
            <a:endParaRPr lang="en-US" altLang="ko-KR" sz="1600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atin typeface="+mj-ea"/>
                <a:ea typeface="+mj-ea"/>
              </a:rPr>
              <a:t>.......       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이 곳에 선언된 모든 이름은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</a:rPr>
              <a:t>hallym 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</a:rPr>
              <a:t>이름 공간에 생성된 이름</a:t>
            </a:r>
            <a:endParaRPr lang="en-US" altLang="ko-KR" sz="1600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}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72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4499992" y="1309410"/>
            <a:ext cx="4032448" cy="4740873"/>
          </a:xfrm>
          <a:prstGeom prst="roundRect">
            <a:avLst>
              <a:gd name="adj" fmla="val 487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7544" y="2463279"/>
            <a:ext cx="2880320" cy="2867102"/>
          </a:xfrm>
          <a:prstGeom prst="roundRect">
            <a:avLst>
              <a:gd name="adj" fmla="val 1188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내용 개체 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923888"/>
            <a:ext cx="1105721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void </a:t>
            </a:r>
            <a:r>
              <a:rPr lang="en-US" altLang="ko-KR" sz="1400" b="1" dirty="0" smtClean="0">
                <a:latin typeface="+mj-ea"/>
                <a:ea typeface="+mj-ea"/>
              </a:rPr>
              <a:t>f() </a:t>
            </a:r>
            <a:r>
              <a:rPr lang="en-US" altLang="ko-KR" sz="1400" dirty="0" smtClean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....</a:t>
            </a:r>
          </a:p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1400" dirty="0">
              <a:latin typeface="+mj-ea"/>
              <a:ea typeface="+mj-ea"/>
            </a:endParaRPr>
          </a:p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void m() {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...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 smtClean="0">
                <a:latin typeface="+mj-ea"/>
                <a:ea typeface="+mj-ea"/>
              </a:rPr>
              <a:t>f();</a:t>
            </a:r>
          </a:p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859" y="4739770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hallym.cpp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4905" y="2923888"/>
            <a:ext cx="1146935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void </a:t>
            </a:r>
            <a:r>
              <a:rPr lang="en-US" altLang="ko-KR" sz="1400" b="1" dirty="0" smtClean="0">
                <a:latin typeface="+mj-ea"/>
                <a:ea typeface="+mj-ea"/>
              </a:rPr>
              <a:t>f() </a:t>
            </a:r>
            <a:r>
              <a:rPr lang="en-US" altLang="ko-KR" sz="1400" dirty="0" smtClean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....</a:t>
            </a:r>
          </a:p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1400" dirty="0">
              <a:latin typeface="+mj-ea"/>
              <a:ea typeface="+mj-ea"/>
            </a:endParaRPr>
          </a:p>
          <a:p>
            <a:pPr defTabSz="180000"/>
            <a:r>
              <a:rPr lang="en-US" altLang="ko-KR" sz="1400" dirty="0" err="1" smtClean="0">
                <a:latin typeface="+mj-ea"/>
                <a:ea typeface="+mj-ea"/>
              </a:rPr>
              <a:t>int</a:t>
            </a:r>
            <a:r>
              <a:rPr lang="en-US" altLang="ko-KR" sz="1400" dirty="0" smtClean="0">
                <a:latin typeface="+mj-ea"/>
                <a:ea typeface="+mj-ea"/>
              </a:rPr>
              <a:t> g() {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...</a:t>
            </a:r>
          </a:p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71890" y="4524326"/>
            <a:ext cx="911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mike.cpp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1122758" y="3159411"/>
            <a:ext cx="492601" cy="1219200"/>
          </a:xfrm>
          <a:custGeom>
            <a:avLst/>
            <a:gdLst>
              <a:gd name="connsiteX0" fmla="*/ 0 w 863319"/>
              <a:gd name="connsiteY0" fmla="*/ 1219200 h 1219200"/>
              <a:gd name="connsiteX1" fmla="*/ 862148 w 863319"/>
              <a:gd name="connsiteY1" fmla="*/ 740228 h 1219200"/>
              <a:gd name="connsiteX2" fmla="*/ 148045 w 863319"/>
              <a:gd name="connsiteY2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3319" h="1219200">
                <a:moveTo>
                  <a:pt x="0" y="1219200"/>
                </a:moveTo>
                <a:cubicBezTo>
                  <a:pt x="418737" y="1081314"/>
                  <a:pt x="837474" y="943428"/>
                  <a:pt x="862148" y="740228"/>
                </a:cubicBezTo>
                <a:cubicBezTo>
                  <a:pt x="886822" y="537028"/>
                  <a:pt x="517433" y="268514"/>
                  <a:pt x="148045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096631" y="3150702"/>
            <a:ext cx="955089" cy="1245326"/>
          </a:xfrm>
          <a:custGeom>
            <a:avLst/>
            <a:gdLst>
              <a:gd name="connsiteX0" fmla="*/ 0 w 1776548"/>
              <a:gd name="connsiteY0" fmla="*/ 1245326 h 1245326"/>
              <a:gd name="connsiteX1" fmla="*/ 1314994 w 1776548"/>
              <a:gd name="connsiteY1" fmla="*/ 827314 h 1245326"/>
              <a:gd name="connsiteX2" fmla="*/ 1776548 w 1776548"/>
              <a:gd name="connsiteY2" fmla="*/ 0 h 12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6548" h="1245326">
                <a:moveTo>
                  <a:pt x="0" y="1245326"/>
                </a:moveTo>
                <a:cubicBezTo>
                  <a:pt x="509451" y="1140097"/>
                  <a:pt x="1018903" y="1034868"/>
                  <a:pt x="1314994" y="827314"/>
                </a:cubicBezTo>
                <a:cubicBezTo>
                  <a:pt x="1611085" y="619760"/>
                  <a:pt x="1693816" y="309880"/>
                  <a:pt x="1776548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1551" y="393436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+mj-ea"/>
                <a:ea typeface="+mj-ea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514842" y="2318627"/>
            <a:ext cx="785724" cy="314251"/>
          </a:xfrm>
          <a:prstGeom prst="wedgeRoundRectCallout">
            <a:avLst>
              <a:gd name="adj1" fmla="val 83812"/>
              <a:gd name="adj2" fmla="val 1544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이름 충돌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4007" y="2863333"/>
            <a:ext cx="1860051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#include “</a:t>
            </a:r>
            <a:r>
              <a:rPr lang="en-US" altLang="ko-KR" sz="1400" dirty="0" err="1" smtClean="0">
                <a:solidFill>
                  <a:srgbClr val="FF0000"/>
                </a:solidFill>
                <a:latin typeface="+mj-ea"/>
                <a:ea typeface="+mj-ea"/>
              </a:rPr>
              <a:t>mike.h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”</a:t>
            </a:r>
          </a:p>
          <a:p>
            <a:pPr defTabSz="180000"/>
            <a:endParaRPr lang="en-US" altLang="ko-KR" sz="14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namespace </a:t>
            </a:r>
            <a:r>
              <a:rPr lang="en-US" altLang="ko-KR" sz="1400" b="1" dirty="0" smtClean="0">
                <a:latin typeface="+mj-ea"/>
                <a:ea typeface="+mj-ea"/>
              </a:rPr>
              <a:t>hallym </a:t>
            </a:r>
            <a:r>
              <a:rPr lang="en-US" altLang="ko-KR" sz="1400" dirty="0" smtClean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 smtClean="0">
                <a:latin typeface="+mj-ea"/>
                <a:ea typeface="+mj-ea"/>
              </a:rPr>
              <a:t>int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f() </a:t>
            </a:r>
            <a:r>
              <a:rPr lang="en-US" altLang="ko-KR" sz="1400" dirty="0" smtClean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	return 1;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endParaRPr lang="en-US" altLang="ko-KR" sz="14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void m() {</a:t>
            </a:r>
          </a:p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		</a:t>
            </a:r>
            <a:r>
              <a:rPr lang="en-US" altLang="ko-KR" sz="1400" b="1" dirty="0" smtClean="0">
                <a:latin typeface="+mj-ea"/>
                <a:ea typeface="+mj-ea"/>
              </a:rPr>
              <a:t>f();</a:t>
            </a:r>
          </a:p>
          <a:p>
            <a:pPr defTabSz="180000"/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en-US" altLang="ko-KR" sz="1400" b="1" dirty="0" smtClean="0">
                <a:latin typeface="+mj-ea"/>
                <a:ea typeface="+mj-ea"/>
              </a:rPr>
              <a:t>	mike::f();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1027" y="5744758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hallym.cpp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88224" y="2863333"/>
            <a:ext cx="18002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namespace mike </a:t>
            </a:r>
            <a:r>
              <a:rPr lang="en-US" altLang="ko-KR" sz="1400" dirty="0" smtClean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 smtClean="0">
                <a:latin typeface="+mj-ea"/>
                <a:ea typeface="+mj-ea"/>
              </a:rPr>
              <a:t>int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f() </a:t>
            </a:r>
            <a:r>
              <a:rPr lang="en-US" altLang="ko-KR" sz="1400" dirty="0" smtClean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	return -1;</a:t>
            </a:r>
          </a:p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 	}</a:t>
            </a:r>
          </a:p>
          <a:p>
            <a:pPr defTabSz="180000"/>
            <a:endParaRPr lang="en-US" altLang="ko-KR" sz="1400" dirty="0">
              <a:latin typeface="+mj-ea"/>
              <a:ea typeface="+mj-ea"/>
            </a:endParaRPr>
          </a:p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	</a:t>
            </a:r>
            <a:r>
              <a:rPr lang="en-US" altLang="ko-KR" sz="1400" dirty="0" err="1" smtClean="0">
                <a:latin typeface="+mj-ea"/>
                <a:ea typeface="+mj-ea"/>
              </a:rPr>
              <a:t>int</a:t>
            </a:r>
            <a:r>
              <a:rPr lang="en-US" altLang="ko-KR" sz="1400" dirty="0" smtClean="0">
                <a:latin typeface="+mj-ea"/>
                <a:ea typeface="+mj-ea"/>
              </a:rPr>
              <a:t> g() {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	return 0;</a:t>
            </a:r>
          </a:p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}</a:t>
            </a:r>
            <a:endParaRPr lang="en-US" altLang="ko-KR" sz="1400" dirty="0" smtClean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60422" y="4894658"/>
            <a:ext cx="911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mike.cpp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5891978" y="3253627"/>
            <a:ext cx="984278" cy="1687108"/>
          </a:xfrm>
          <a:custGeom>
            <a:avLst/>
            <a:gdLst>
              <a:gd name="connsiteX0" fmla="*/ 0 w 1245326"/>
              <a:gd name="connsiteY0" fmla="*/ 1436914 h 1436914"/>
              <a:gd name="connsiteX1" fmla="*/ 714103 w 1245326"/>
              <a:gd name="connsiteY1" fmla="*/ 818606 h 1436914"/>
              <a:gd name="connsiteX2" fmla="*/ 1245326 w 1245326"/>
              <a:gd name="connsiteY2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326" h="1436914">
                <a:moveTo>
                  <a:pt x="0" y="1436914"/>
                </a:moveTo>
                <a:cubicBezTo>
                  <a:pt x="253274" y="1247503"/>
                  <a:pt x="506549" y="1058092"/>
                  <a:pt x="714103" y="818606"/>
                </a:cubicBezTo>
                <a:cubicBezTo>
                  <a:pt x="921657" y="579120"/>
                  <a:pt x="1083491" y="289560"/>
                  <a:pt x="1245326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544" y="5415607"/>
            <a:ext cx="3420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(a) </a:t>
            </a:r>
            <a:r>
              <a:rPr lang="en-US" altLang="ko-KR" sz="1200" dirty="0" smtClean="0">
                <a:latin typeface="+mj-ea"/>
                <a:ea typeface="+mj-ea"/>
              </a:rPr>
              <a:t>hallym</a:t>
            </a:r>
            <a:r>
              <a:rPr lang="ko-KR" altLang="en-US" sz="1200" dirty="0" smtClean="0">
                <a:latin typeface="+mj-ea"/>
                <a:ea typeface="+mj-ea"/>
              </a:rPr>
              <a:t>과 </a:t>
            </a:r>
            <a:r>
              <a:rPr lang="en-US" altLang="ko-KR" sz="1200" dirty="0" smtClean="0">
                <a:latin typeface="+mj-ea"/>
                <a:ea typeface="+mj-ea"/>
              </a:rPr>
              <a:t>mike</a:t>
            </a:r>
            <a:r>
              <a:rPr lang="ko-KR" altLang="en-US" sz="1200" dirty="0" smtClean="0">
                <a:latin typeface="+mj-ea"/>
                <a:ea typeface="+mj-ea"/>
              </a:rPr>
              <a:t>에 의해 작성된 소스를 합치면 </a:t>
            </a:r>
            <a:r>
              <a:rPr lang="en-US" altLang="ko-KR" sz="1200" dirty="0" smtClean="0">
                <a:latin typeface="+mj-ea"/>
                <a:ea typeface="+mj-ea"/>
              </a:rPr>
              <a:t>f() </a:t>
            </a:r>
            <a:r>
              <a:rPr lang="ko-KR" altLang="en-US" sz="1200" dirty="0" smtClean="0">
                <a:latin typeface="+mj-ea"/>
                <a:ea typeface="+mj-ea"/>
              </a:rPr>
              <a:t>함수의 이름 충돌</a:t>
            </a:r>
            <a:r>
              <a:rPr lang="en-US" altLang="ko-KR" sz="1200" dirty="0" smtClean="0">
                <a:latin typeface="+mj-ea"/>
                <a:ea typeface="+mj-ea"/>
              </a:rPr>
              <a:t>. </a:t>
            </a:r>
            <a:r>
              <a:rPr lang="ko-KR" altLang="en-US" sz="1200" dirty="0" smtClean="0">
                <a:latin typeface="+mj-ea"/>
                <a:ea typeface="+mj-ea"/>
              </a:rPr>
              <a:t>컴파일 오류 발생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99992" y="6172021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ea"/>
                <a:ea typeface="+mj-ea"/>
              </a:rPr>
              <a:t>(</a:t>
            </a:r>
            <a:r>
              <a:rPr lang="en-US" altLang="ko-KR" sz="1200" dirty="0">
                <a:latin typeface="+mj-ea"/>
                <a:ea typeface="+mj-ea"/>
              </a:rPr>
              <a:t>b</a:t>
            </a:r>
            <a:r>
              <a:rPr lang="en-US" altLang="ko-KR" sz="1200" dirty="0" smtClean="0">
                <a:latin typeface="+mj-ea"/>
                <a:ea typeface="+mj-ea"/>
              </a:rPr>
              <a:t>) </a:t>
            </a:r>
            <a:r>
              <a:rPr lang="ko-KR" altLang="en-US" sz="1200" dirty="0" smtClean="0">
                <a:latin typeface="+mj-ea"/>
                <a:ea typeface="+mj-ea"/>
              </a:rPr>
              <a:t>이름 공간을 사용하여 </a:t>
            </a:r>
            <a:r>
              <a:rPr lang="en-US" altLang="ko-KR" sz="1200" dirty="0" smtClean="0">
                <a:latin typeface="+mj-ea"/>
                <a:ea typeface="+mj-ea"/>
              </a:rPr>
              <a:t>f() </a:t>
            </a:r>
            <a:r>
              <a:rPr lang="ko-KR" altLang="en-US" sz="1200" dirty="0" smtClean="0">
                <a:latin typeface="+mj-ea"/>
                <a:ea typeface="+mj-ea"/>
              </a:rPr>
              <a:t>함수 이름의 충돌 문제 해결</a:t>
            </a:r>
            <a:endParaRPr lang="en-US" altLang="ko-KR" sz="1200" dirty="0" smtClean="0">
              <a:latin typeface="+mj-ea"/>
              <a:ea typeface="+mj-ea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3563888" y="3724107"/>
            <a:ext cx="648072" cy="25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19358" y="1453426"/>
            <a:ext cx="1896857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namespace 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hallym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 smtClean="0">
                <a:latin typeface="+mj-ea"/>
                <a:ea typeface="+mj-ea"/>
              </a:rPr>
              <a:t>int</a:t>
            </a:r>
            <a:r>
              <a:rPr lang="en-US" altLang="ko-KR" sz="1400" dirty="0" smtClean="0">
                <a:latin typeface="+mj-ea"/>
                <a:ea typeface="+mj-ea"/>
              </a:rPr>
              <a:t> f();</a:t>
            </a:r>
          </a:p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void m();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}</a:t>
            </a:r>
            <a:endParaRPr lang="ko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77980" y="1453426"/>
            <a:ext cx="181044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solidFill>
                  <a:srgbClr val="FF0000"/>
                </a:solidFill>
                <a:latin typeface="+mj-ea"/>
                <a:ea typeface="+mj-ea"/>
              </a:rPr>
              <a:t>namespace mike {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 smtClean="0">
                <a:latin typeface="+mj-ea"/>
                <a:ea typeface="+mj-ea"/>
              </a:rPr>
              <a:t>int</a:t>
            </a:r>
            <a:r>
              <a:rPr lang="en-US" altLang="ko-KR" sz="1400" dirty="0" smtClean="0">
                <a:latin typeface="+mj-ea"/>
                <a:ea typeface="+mj-ea"/>
              </a:rPr>
              <a:t> f();</a:t>
            </a:r>
            <a:endParaRPr lang="en-US" altLang="ko-KR" sz="1400" dirty="0">
              <a:latin typeface="+mj-ea"/>
              <a:ea typeface="+mj-ea"/>
            </a:endParaRPr>
          </a:p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	</a:t>
            </a:r>
            <a:r>
              <a:rPr lang="en-US" altLang="ko-KR" sz="1400" dirty="0" err="1" smtClean="0">
                <a:latin typeface="+mj-ea"/>
                <a:ea typeface="+mj-ea"/>
              </a:rPr>
              <a:t>int</a:t>
            </a:r>
            <a:r>
              <a:rPr lang="en-US" altLang="ko-KR" sz="1400" dirty="0" smtClean="0">
                <a:latin typeface="+mj-ea"/>
                <a:ea typeface="+mj-ea"/>
              </a:rPr>
              <a:t> g();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}</a:t>
            </a:r>
            <a:endParaRPr lang="en-US" altLang="ko-KR" sz="14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35365" y="240753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 smtClean="0">
                <a:latin typeface="+mj-ea"/>
                <a:ea typeface="+mj-ea"/>
              </a:rPr>
              <a:t>kitae.h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7958" y="2407533"/>
            <a:ext cx="716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err="1" smtClean="0">
                <a:latin typeface="+mj-ea"/>
                <a:ea typeface="+mj-ea"/>
              </a:rPr>
              <a:t>mike.h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4644007" y="949370"/>
            <a:ext cx="1581311" cy="314251"/>
          </a:xfrm>
          <a:prstGeom prst="wedgeRoundRectCallout">
            <a:avLst>
              <a:gd name="adj1" fmla="val -23701"/>
              <a:gd name="adj2" fmla="val 1294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이름 공간 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hallym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생성</a:t>
            </a: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6588224" y="949370"/>
            <a:ext cx="1475690" cy="314251"/>
          </a:xfrm>
          <a:prstGeom prst="wedgeRoundRectCallout">
            <a:avLst>
              <a:gd name="adj1" fmla="val -23701"/>
              <a:gd name="adj2" fmla="val 1294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이름 공간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mike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생성</a:t>
            </a:r>
          </a:p>
        </p:txBody>
      </p:sp>
      <p:sp>
        <p:nvSpPr>
          <p:cNvPr id="18" name="자유형 17"/>
          <p:cNvSpPr/>
          <p:nvPr/>
        </p:nvSpPr>
        <p:spPr>
          <a:xfrm>
            <a:off x="5389581" y="3685939"/>
            <a:ext cx="835737" cy="1065007"/>
          </a:xfrm>
          <a:custGeom>
            <a:avLst/>
            <a:gdLst>
              <a:gd name="connsiteX0" fmla="*/ 0 w 835737"/>
              <a:gd name="connsiteY0" fmla="*/ 1065007 h 1065007"/>
              <a:gd name="connsiteX1" fmla="*/ 484094 w 835737"/>
              <a:gd name="connsiteY1" fmla="*/ 925158 h 1065007"/>
              <a:gd name="connsiteX2" fmla="*/ 796066 w 835737"/>
              <a:gd name="connsiteY2" fmla="*/ 656216 h 1065007"/>
              <a:gd name="connsiteX3" fmla="*/ 796066 w 835737"/>
              <a:gd name="connsiteY3" fmla="*/ 247426 h 1065007"/>
              <a:gd name="connsiteX4" fmla="*/ 473337 w 835737"/>
              <a:gd name="connsiteY4" fmla="*/ 53788 h 1065007"/>
              <a:gd name="connsiteX5" fmla="*/ 75304 w 835737"/>
              <a:gd name="connsiteY5" fmla="*/ 0 h 106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5737" h="1065007">
                <a:moveTo>
                  <a:pt x="0" y="1065007"/>
                </a:moveTo>
                <a:cubicBezTo>
                  <a:pt x="175708" y="1029148"/>
                  <a:pt x="351416" y="993290"/>
                  <a:pt x="484094" y="925158"/>
                </a:cubicBezTo>
                <a:cubicBezTo>
                  <a:pt x="616772" y="857026"/>
                  <a:pt x="744071" y="769171"/>
                  <a:pt x="796066" y="656216"/>
                </a:cubicBezTo>
                <a:cubicBezTo>
                  <a:pt x="848061" y="543261"/>
                  <a:pt x="849854" y="347830"/>
                  <a:pt x="796066" y="247426"/>
                </a:cubicBezTo>
                <a:cubicBezTo>
                  <a:pt x="742278" y="147022"/>
                  <a:pt x="593464" y="95026"/>
                  <a:pt x="473337" y="53788"/>
                </a:cubicBezTo>
                <a:cubicBezTo>
                  <a:pt x="353210" y="12550"/>
                  <a:pt x="214257" y="6275"/>
                  <a:pt x="75304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187624" y="2618624"/>
            <a:ext cx="739092" cy="348354"/>
          </a:xfrm>
          <a:custGeom>
            <a:avLst/>
            <a:gdLst>
              <a:gd name="connsiteX0" fmla="*/ 725221 w 942936"/>
              <a:gd name="connsiteY0" fmla="*/ 8708 h 296101"/>
              <a:gd name="connsiteX1" fmla="*/ 2410 w 942936"/>
              <a:gd name="connsiteY1" fmla="*/ 296091 h 296101"/>
              <a:gd name="connsiteX2" fmla="*/ 942936 w 942936"/>
              <a:gd name="connsiteY2" fmla="*/ 0 h 29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2936" h="296101">
                <a:moveTo>
                  <a:pt x="725221" y="8708"/>
                </a:moveTo>
                <a:cubicBezTo>
                  <a:pt x="345672" y="153125"/>
                  <a:pt x="-33876" y="297542"/>
                  <a:pt x="2410" y="296091"/>
                </a:cubicBezTo>
                <a:cubicBezTo>
                  <a:pt x="38696" y="294640"/>
                  <a:pt x="942936" y="0"/>
                  <a:pt x="942936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16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DDDDDD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java2</Template>
  <TotalTime>2032</TotalTime>
  <Words>1679</Words>
  <Application>Microsoft Office PowerPoint</Application>
  <PresentationFormat>화면 슬라이드 쇼(4:3)</PresentationFormat>
  <Paragraphs>446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HY헤드라인M</vt:lpstr>
      <vt:lpstr>굴림</vt:lpstr>
      <vt:lpstr>맑은 고딕</vt:lpstr>
      <vt:lpstr>휴먼매직체</vt:lpstr>
      <vt:lpstr>Arial</vt:lpstr>
      <vt:lpstr>Gill Sans MT</vt:lpstr>
      <vt:lpstr>Impact</vt:lpstr>
      <vt:lpstr>Wingdings</vt:lpstr>
      <vt:lpstr>1_기본 디자인</vt:lpstr>
      <vt:lpstr>Badge</vt:lpstr>
      <vt:lpstr>C++ 프로그래밍 기본</vt:lpstr>
      <vt:lpstr>기본적인 C++ 프로그램</vt:lpstr>
      <vt:lpstr>주석문과 main() 함수</vt:lpstr>
      <vt:lpstr>#include &lt;iostream&gt;</vt:lpstr>
      <vt:lpstr>화면 출력</vt:lpstr>
      <vt:lpstr>&lt;&lt; 연산자 활용</vt:lpstr>
      <vt:lpstr>cout과 &lt;&lt;를 이용한 화면 출력</vt:lpstr>
      <vt:lpstr>namespace 개념</vt:lpstr>
      <vt:lpstr>PowerPoint 프레젠테이션</vt:lpstr>
      <vt:lpstr>std:: 란?</vt:lpstr>
      <vt:lpstr>#include &lt;iostream&gt;과 std</vt:lpstr>
      <vt:lpstr>scanf를 대신하는 데이터 입력</vt:lpstr>
      <vt:lpstr>cin과 &gt;&gt; 연산자를 이용한 키 입력</vt:lpstr>
      <vt:lpstr>&lt;Enter&gt; 키를 칠 때 변수에 값 전달</vt:lpstr>
      <vt:lpstr>cin으로부터 키 입력 받는 과정(11.1절)</vt:lpstr>
      <vt:lpstr>실행문 중간에 변수 선언</vt:lpstr>
      <vt:lpstr>C++ 문자열</vt:lpstr>
      <vt:lpstr>C 스트링 방식으로 문자열 다루기</vt:lpstr>
      <vt:lpstr>cin을 이용한 문자열 입력</vt:lpstr>
      <vt:lpstr>C 스트링을 이용하여 암호가 입력되면 프로그램을 종료하는 예</vt:lpstr>
      <vt:lpstr>cin.getline()으로 공백이 낀 문자열 입력</vt:lpstr>
      <vt:lpstr>cin.getline()을 이용한 문자열 입력 </vt:lpstr>
      <vt:lpstr>C++ 에서 문자열을 다루는 string 클래스</vt:lpstr>
      <vt:lpstr>string 클래스를 이용한 문자열 입력 및 다루기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programming</dc:title>
  <dc:subject>oop &amp; cpp</dc:subject>
  <dc:creator>hjsong</dc:creator>
  <cp:lastModifiedBy>hallym</cp:lastModifiedBy>
  <cp:revision>413</cp:revision>
  <dcterms:created xsi:type="dcterms:W3CDTF">1601-01-01T00:00:00Z</dcterms:created>
  <dcterms:modified xsi:type="dcterms:W3CDTF">2019-02-26T02:57:17Z</dcterms:modified>
</cp:coreProperties>
</file>