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7" r:id="rId1"/>
    <p:sldMasterId id="2147483961" r:id="rId2"/>
  </p:sldMasterIdLst>
  <p:notesMasterIdLst>
    <p:notesMasterId r:id="rId34"/>
  </p:notesMasterIdLst>
  <p:sldIdLst>
    <p:sldId id="267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1" r:id="rId19"/>
    <p:sldId id="302" r:id="rId20"/>
    <p:sldId id="303" r:id="rId21"/>
    <p:sldId id="304" r:id="rId22"/>
    <p:sldId id="305" r:id="rId23"/>
    <p:sldId id="306" r:id="rId24"/>
    <p:sldId id="307" r:id="rId25"/>
    <p:sldId id="308" r:id="rId26"/>
    <p:sldId id="309" r:id="rId27"/>
    <p:sldId id="310" r:id="rId28"/>
    <p:sldId id="311" r:id="rId29"/>
    <p:sldId id="312" r:id="rId30"/>
    <p:sldId id="313" r:id="rId31"/>
    <p:sldId id="314" r:id="rId32"/>
    <p:sldId id="315" r:id="rId33"/>
  </p:sldIdLst>
  <p:sldSz cx="9144000" cy="6858000" type="screen4x3"/>
  <p:notesSz cx="6858000" cy="914400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00B6AD"/>
    <a:srgbClr val="FF9933"/>
    <a:srgbClr val="3399FF"/>
    <a:srgbClr val="FFCC00"/>
    <a:srgbClr val="FF9966"/>
    <a:srgbClr val="FFCC99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3" autoAdjust="0"/>
    <p:restoredTop sz="94660"/>
  </p:normalViewPr>
  <p:slideViewPr>
    <p:cSldViewPr>
      <p:cViewPr varScale="1">
        <p:scale>
          <a:sx n="109" d="100"/>
          <a:sy n="109" d="100"/>
        </p:scale>
        <p:origin x="1752" y="10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09C8E7D-FFF5-4A67-9BC5-BFEBA39EA6AB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ui_img_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275" y="4005263"/>
            <a:ext cx="1419225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AutoShape 3"/>
          <p:cNvSpPr>
            <a:spLocks noChangeArrowheads="1"/>
          </p:cNvSpPr>
          <p:nvPr/>
        </p:nvSpPr>
        <p:spPr bwMode="auto">
          <a:xfrm>
            <a:off x="0" y="1981200"/>
            <a:ext cx="9144000" cy="1752600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rgbClr val="545454">
                  <a:alpha val="0"/>
                </a:srgbClr>
              </a:gs>
              <a:gs pos="100000">
                <a:srgbClr val="EAEAEA">
                  <a:alpha val="79999"/>
                </a:srgbClr>
              </a:gs>
            </a:gsLst>
            <a:lin ang="2700000" scaled="1"/>
          </a:gradFill>
          <a:ln w="12700" algn="ctr">
            <a:solidFill>
              <a:srgbClr val="C0C0C0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endParaRPr lang="ko-KR" altLang="en-US" smtClean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179388" cy="5229225"/>
          </a:xfrm>
          <a:prstGeom prst="rect">
            <a:avLst/>
          </a:prstGeom>
          <a:solidFill>
            <a:srgbClr val="009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endParaRPr lang="ko-KR" altLang="en-US" smtClean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5229225"/>
            <a:ext cx="179388" cy="1628775"/>
          </a:xfrm>
          <a:prstGeom prst="rect">
            <a:avLst/>
          </a:prstGeom>
          <a:solidFill>
            <a:srgbClr val="0099CC">
              <a:alpha val="4509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endParaRPr lang="ko-KR" altLang="en-US" smtClean="0"/>
          </a:p>
        </p:txBody>
      </p:sp>
      <p:sp>
        <p:nvSpPr>
          <p:cNvPr id="7475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000"/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99818954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2018_2_C++_chapt06</a:t>
            </a:r>
            <a:endParaRPr lang="en-US" altLang="ko-K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3FF020-DAF1-4251-99D3-9DB79DBAC2E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63016257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34950"/>
            <a:ext cx="2057400" cy="61468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34950"/>
            <a:ext cx="6019800" cy="61468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2018_2_C++_chapt06</a:t>
            </a:r>
            <a:endParaRPr lang="en-US" altLang="ko-K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3ABD04-62BF-4514-9011-432CDFEA3F1D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99358401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 altLang="ko-KR" smtClean="0"/>
              <a:t>2018_2_C++_chapt06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807955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2063115" y="630937"/>
            <a:ext cx="5230368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92" y="1098388"/>
            <a:ext cx="7738814" cy="4394988"/>
          </a:xfrm>
        </p:spPr>
        <p:txBody>
          <a:bodyPr anchor="ctr">
            <a:noAutofit/>
          </a:bodyPr>
          <a:lstStyle>
            <a:lvl1pPr algn="ctr">
              <a:defRPr sz="4800" spc="60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1284" y="5979197"/>
            <a:ext cx="6034030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500" b="1" i="0" cap="all" spc="300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8892" y="6375679"/>
            <a:ext cx="174729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5249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ko-KR" smtClean="0"/>
              <a:t>2018_2_C++_chapt06</a:t>
            </a: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0414" y="6375679"/>
            <a:ext cx="1747292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666D777-4359-42E5-B284-18B58639FC5B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149310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7122" y="116632"/>
            <a:ext cx="7649862" cy="670351"/>
          </a:xfrm>
        </p:spPr>
        <p:txBody>
          <a:bodyPr anchor="ctr">
            <a:normAutofit/>
          </a:bodyPr>
          <a:lstStyle>
            <a:lvl1pPr algn="r">
              <a:defRPr sz="3200" b="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908720"/>
            <a:ext cx="8712968" cy="5832648"/>
          </a:xfrm>
        </p:spPr>
        <p:txBody>
          <a:bodyPr>
            <a:normAutofit/>
          </a:bodyPr>
          <a:lstStyle>
            <a:lvl1pPr marL="228600" indent="-228600">
              <a:buClr>
                <a:schemeClr val="accent1">
                  <a:lumMod val="50000"/>
                </a:schemeClr>
              </a:buClr>
              <a:buSzPct val="90000"/>
              <a:buFont typeface="맑은 고딕" panose="020B0503020000020004" pitchFamily="50" charset="-127"/>
              <a:buChar char="◎"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1pPr>
            <a:lvl2pPr marL="685800" indent="-2286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3pPr>
            <a:lvl4pPr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4pPr>
            <a:lvl5pPr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28710" y="6509306"/>
            <a:ext cx="323528" cy="318412"/>
          </a:xfrm>
        </p:spPr>
        <p:txBody>
          <a:bodyPr/>
          <a:lstStyle>
            <a:lvl1pPr algn="r">
              <a:defRPr sz="800" b="1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fld id="{5666D777-4359-42E5-B284-18B58639FC5B}" type="slidenum">
              <a:rPr lang="ko-KR" altLang="en-US" smtClean="0"/>
              <a:pPr/>
              <a:t>‹#›</a:t>
            </a:fld>
            <a:endParaRPr lang="en-US" altLang="ko-KR"/>
          </a:p>
        </p:txBody>
      </p:sp>
      <p:cxnSp>
        <p:nvCxnSpPr>
          <p:cNvPr id="14" name="직선 연결선 13"/>
          <p:cNvCxnSpPr/>
          <p:nvPr userDrawn="1"/>
        </p:nvCxnSpPr>
        <p:spPr>
          <a:xfrm flipH="1">
            <a:off x="1402632" y="786983"/>
            <a:ext cx="7741368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23471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2110979" cy="6858000"/>
          </a:xfrm>
          <a:custGeom>
            <a:avLst/>
            <a:gdLst/>
            <a:ahLst/>
            <a:cxnLst/>
            <a:rect l="0" t="0" r="r" b="b"/>
            <a:pathLst>
              <a:path w="1773" h="4320">
                <a:moveTo>
                  <a:pt x="0" y="0"/>
                </a:moveTo>
                <a:lnTo>
                  <a:pt x="891" y="0"/>
                </a:lnTo>
                <a:lnTo>
                  <a:pt x="906" y="56"/>
                </a:lnTo>
                <a:lnTo>
                  <a:pt x="921" y="111"/>
                </a:lnTo>
                <a:lnTo>
                  <a:pt x="938" y="165"/>
                </a:lnTo>
                <a:lnTo>
                  <a:pt x="957" y="217"/>
                </a:lnTo>
                <a:lnTo>
                  <a:pt x="980" y="266"/>
                </a:lnTo>
                <a:lnTo>
                  <a:pt x="1007" y="312"/>
                </a:lnTo>
                <a:lnTo>
                  <a:pt x="1036" y="351"/>
                </a:lnTo>
                <a:lnTo>
                  <a:pt x="1069" y="387"/>
                </a:lnTo>
                <a:lnTo>
                  <a:pt x="1105" y="422"/>
                </a:lnTo>
                <a:lnTo>
                  <a:pt x="1145" y="456"/>
                </a:lnTo>
                <a:lnTo>
                  <a:pt x="1185" y="487"/>
                </a:lnTo>
                <a:lnTo>
                  <a:pt x="1227" y="520"/>
                </a:lnTo>
                <a:lnTo>
                  <a:pt x="1270" y="551"/>
                </a:lnTo>
                <a:lnTo>
                  <a:pt x="1311" y="584"/>
                </a:lnTo>
                <a:lnTo>
                  <a:pt x="1352" y="617"/>
                </a:lnTo>
                <a:lnTo>
                  <a:pt x="1390" y="651"/>
                </a:lnTo>
                <a:lnTo>
                  <a:pt x="1425" y="687"/>
                </a:lnTo>
                <a:lnTo>
                  <a:pt x="1456" y="725"/>
                </a:lnTo>
                <a:lnTo>
                  <a:pt x="1484" y="765"/>
                </a:lnTo>
                <a:lnTo>
                  <a:pt x="1505" y="808"/>
                </a:lnTo>
                <a:lnTo>
                  <a:pt x="1521" y="856"/>
                </a:lnTo>
                <a:lnTo>
                  <a:pt x="1530" y="907"/>
                </a:lnTo>
                <a:lnTo>
                  <a:pt x="1534" y="960"/>
                </a:lnTo>
                <a:lnTo>
                  <a:pt x="1534" y="1013"/>
                </a:lnTo>
                <a:lnTo>
                  <a:pt x="1530" y="1068"/>
                </a:lnTo>
                <a:lnTo>
                  <a:pt x="1523" y="1125"/>
                </a:lnTo>
                <a:lnTo>
                  <a:pt x="1515" y="1181"/>
                </a:lnTo>
                <a:lnTo>
                  <a:pt x="1508" y="1237"/>
                </a:lnTo>
                <a:lnTo>
                  <a:pt x="1501" y="1293"/>
                </a:lnTo>
                <a:lnTo>
                  <a:pt x="1496" y="1350"/>
                </a:lnTo>
                <a:lnTo>
                  <a:pt x="1494" y="1405"/>
                </a:lnTo>
                <a:lnTo>
                  <a:pt x="1497" y="1458"/>
                </a:lnTo>
                <a:lnTo>
                  <a:pt x="1504" y="1511"/>
                </a:lnTo>
                <a:lnTo>
                  <a:pt x="1517" y="1560"/>
                </a:lnTo>
                <a:lnTo>
                  <a:pt x="1535" y="1610"/>
                </a:lnTo>
                <a:lnTo>
                  <a:pt x="1557" y="1659"/>
                </a:lnTo>
                <a:lnTo>
                  <a:pt x="1583" y="1708"/>
                </a:lnTo>
                <a:lnTo>
                  <a:pt x="1611" y="1757"/>
                </a:lnTo>
                <a:lnTo>
                  <a:pt x="1640" y="1807"/>
                </a:lnTo>
                <a:lnTo>
                  <a:pt x="1669" y="1855"/>
                </a:lnTo>
                <a:lnTo>
                  <a:pt x="1696" y="1905"/>
                </a:lnTo>
                <a:lnTo>
                  <a:pt x="1721" y="1954"/>
                </a:lnTo>
                <a:lnTo>
                  <a:pt x="1742" y="2006"/>
                </a:lnTo>
                <a:lnTo>
                  <a:pt x="1759" y="2057"/>
                </a:lnTo>
                <a:lnTo>
                  <a:pt x="1769" y="2108"/>
                </a:lnTo>
                <a:lnTo>
                  <a:pt x="1773" y="2160"/>
                </a:lnTo>
                <a:lnTo>
                  <a:pt x="1769" y="2212"/>
                </a:lnTo>
                <a:lnTo>
                  <a:pt x="1759" y="2263"/>
                </a:lnTo>
                <a:lnTo>
                  <a:pt x="1742" y="2314"/>
                </a:lnTo>
                <a:lnTo>
                  <a:pt x="1721" y="2366"/>
                </a:lnTo>
                <a:lnTo>
                  <a:pt x="1696" y="2415"/>
                </a:lnTo>
                <a:lnTo>
                  <a:pt x="1669" y="2465"/>
                </a:lnTo>
                <a:lnTo>
                  <a:pt x="1640" y="2513"/>
                </a:lnTo>
                <a:lnTo>
                  <a:pt x="1611" y="2563"/>
                </a:lnTo>
                <a:lnTo>
                  <a:pt x="1583" y="2612"/>
                </a:lnTo>
                <a:lnTo>
                  <a:pt x="1557" y="2661"/>
                </a:lnTo>
                <a:lnTo>
                  <a:pt x="1535" y="2710"/>
                </a:lnTo>
                <a:lnTo>
                  <a:pt x="1517" y="2760"/>
                </a:lnTo>
                <a:lnTo>
                  <a:pt x="1504" y="2809"/>
                </a:lnTo>
                <a:lnTo>
                  <a:pt x="1497" y="2862"/>
                </a:lnTo>
                <a:lnTo>
                  <a:pt x="1494" y="2915"/>
                </a:lnTo>
                <a:lnTo>
                  <a:pt x="1496" y="2970"/>
                </a:lnTo>
                <a:lnTo>
                  <a:pt x="1501" y="3027"/>
                </a:lnTo>
                <a:lnTo>
                  <a:pt x="1508" y="3083"/>
                </a:lnTo>
                <a:lnTo>
                  <a:pt x="1515" y="3139"/>
                </a:lnTo>
                <a:lnTo>
                  <a:pt x="1523" y="3195"/>
                </a:lnTo>
                <a:lnTo>
                  <a:pt x="1530" y="3252"/>
                </a:lnTo>
                <a:lnTo>
                  <a:pt x="1534" y="3307"/>
                </a:lnTo>
                <a:lnTo>
                  <a:pt x="1534" y="3360"/>
                </a:lnTo>
                <a:lnTo>
                  <a:pt x="1530" y="3413"/>
                </a:lnTo>
                <a:lnTo>
                  <a:pt x="1521" y="3464"/>
                </a:lnTo>
                <a:lnTo>
                  <a:pt x="1505" y="3512"/>
                </a:lnTo>
                <a:lnTo>
                  <a:pt x="1484" y="3555"/>
                </a:lnTo>
                <a:lnTo>
                  <a:pt x="1456" y="3595"/>
                </a:lnTo>
                <a:lnTo>
                  <a:pt x="1425" y="3633"/>
                </a:lnTo>
                <a:lnTo>
                  <a:pt x="1390" y="3669"/>
                </a:lnTo>
                <a:lnTo>
                  <a:pt x="1352" y="3703"/>
                </a:lnTo>
                <a:lnTo>
                  <a:pt x="1311" y="3736"/>
                </a:lnTo>
                <a:lnTo>
                  <a:pt x="1270" y="3769"/>
                </a:lnTo>
                <a:lnTo>
                  <a:pt x="1227" y="3800"/>
                </a:lnTo>
                <a:lnTo>
                  <a:pt x="1185" y="3833"/>
                </a:lnTo>
                <a:lnTo>
                  <a:pt x="1145" y="3864"/>
                </a:lnTo>
                <a:lnTo>
                  <a:pt x="1105" y="3898"/>
                </a:lnTo>
                <a:lnTo>
                  <a:pt x="1069" y="3933"/>
                </a:lnTo>
                <a:lnTo>
                  <a:pt x="1036" y="3969"/>
                </a:lnTo>
                <a:lnTo>
                  <a:pt x="1007" y="4008"/>
                </a:lnTo>
                <a:lnTo>
                  <a:pt x="980" y="4054"/>
                </a:lnTo>
                <a:lnTo>
                  <a:pt x="957" y="4103"/>
                </a:lnTo>
                <a:lnTo>
                  <a:pt x="938" y="4155"/>
                </a:lnTo>
                <a:lnTo>
                  <a:pt x="921" y="4209"/>
                </a:lnTo>
                <a:lnTo>
                  <a:pt x="906" y="4264"/>
                </a:lnTo>
                <a:lnTo>
                  <a:pt x="891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197" y="1073889"/>
            <a:ext cx="6140303" cy="4064627"/>
          </a:xfrm>
        </p:spPr>
        <p:txBody>
          <a:bodyPr anchor="b">
            <a:normAutofit/>
          </a:bodyPr>
          <a:lstStyle>
            <a:lvl1pPr>
              <a:defRPr sz="6300" spc="6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2198" y="5159782"/>
            <a:ext cx="5263116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500" b="1" i="0" cap="all" spc="300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27410" y="6375679"/>
            <a:ext cx="1120460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298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altLang="ko-KR" smtClean="0"/>
              <a:t>2018_2_C++_chapt06</a:t>
            </a: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56825" y="6375679"/>
            <a:ext cx="1115675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B272ACE-A2E0-4B15-9E00-14769F87BBD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6" name="Freeform 11"/>
          <p:cNvSpPr/>
          <p:nvPr/>
        </p:nvSpPr>
        <p:spPr bwMode="auto">
          <a:xfrm>
            <a:off x="655786" y="0"/>
            <a:ext cx="1234679" cy="6858000"/>
          </a:xfrm>
          <a:custGeom>
            <a:avLst/>
            <a:gdLst/>
            <a:ahLst/>
            <a:cxnLst/>
            <a:rect l="0" t="0" r="r" b="b"/>
            <a:pathLst>
              <a:path w="1037" h="4320">
                <a:moveTo>
                  <a:pt x="0" y="0"/>
                </a:moveTo>
                <a:lnTo>
                  <a:pt x="171" y="0"/>
                </a:lnTo>
                <a:lnTo>
                  <a:pt x="188" y="55"/>
                </a:lnTo>
                <a:lnTo>
                  <a:pt x="204" y="110"/>
                </a:lnTo>
                <a:lnTo>
                  <a:pt x="220" y="166"/>
                </a:lnTo>
                <a:lnTo>
                  <a:pt x="234" y="223"/>
                </a:lnTo>
                <a:lnTo>
                  <a:pt x="251" y="278"/>
                </a:lnTo>
                <a:lnTo>
                  <a:pt x="269" y="331"/>
                </a:lnTo>
                <a:lnTo>
                  <a:pt x="292" y="381"/>
                </a:lnTo>
                <a:lnTo>
                  <a:pt x="319" y="427"/>
                </a:lnTo>
                <a:lnTo>
                  <a:pt x="349" y="466"/>
                </a:lnTo>
                <a:lnTo>
                  <a:pt x="382" y="503"/>
                </a:lnTo>
                <a:lnTo>
                  <a:pt x="420" y="537"/>
                </a:lnTo>
                <a:lnTo>
                  <a:pt x="460" y="571"/>
                </a:lnTo>
                <a:lnTo>
                  <a:pt x="502" y="603"/>
                </a:lnTo>
                <a:lnTo>
                  <a:pt x="544" y="635"/>
                </a:lnTo>
                <a:lnTo>
                  <a:pt x="587" y="668"/>
                </a:lnTo>
                <a:lnTo>
                  <a:pt x="628" y="700"/>
                </a:lnTo>
                <a:lnTo>
                  <a:pt x="667" y="734"/>
                </a:lnTo>
                <a:lnTo>
                  <a:pt x="703" y="771"/>
                </a:lnTo>
                <a:lnTo>
                  <a:pt x="736" y="808"/>
                </a:lnTo>
                <a:lnTo>
                  <a:pt x="763" y="848"/>
                </a:lnTo>
                <a:lnTo>
                  <a:pt x="786" y="893"/>
                </a:lnTo>
                <a:lnTo>
                  <a:pt x="800" y="937"/>
                </a:lnTo>
                <a:lnTo>
                  <a:pt x="809" y="986"/>
                </a:lnTo>
                <a:lnTo>
                  <a:pt x="813" y="1034"/>
                </a:lnTo>
                <a:lnTo>
                  <a:pt x="812" y="1085"/>
                </a:lnTo>
                <a:lnTo>
                  <a:pt x="808" y="1136"/>
                </a:lnTo>
                <a:lnTo>
                  <a:pt x="803" y="1189"/>
                </a:lnTo>
                <a:lnTo>
                  <a:pt x="796" y="1242"/>
                </a:lnTo>
                <a:lnTo>
                  <a:pt x="788" y="1295"/>
                </a:lnTo>
                <a:lnTo>
                  <a:pt x="782" y="1348"/>
                </a:lnTo>
                <a:lnTo>
                  <a:pt x="778" y="1401"/>
                </a:lnTo>
                <a:lnTo>
                  <a:pt x="775" y="1452"/>
                </a:lnTo>
                <a:lnTo>
                  <a:pt x="778" y="1502"/>
                </a:lnTo>
                <a:lnTo>
                  <a:pt x="784" y="1551"/>
                </a:lnTo>
                <a:lnTo>
                  <a:pt x="797" y="1602"/>
                </a:lnTo>
                <a:lnTo>
                  <a:pt x="817" y="1652"/>
                </a:lnTo>
                <a:lnTo>
                  <a:pt x="841" y="1702"/>
                </a:lnTo>
                <a:lnTo>
                  <a:pt x="868" y="1752"/>
                </a:lnTo>
                <a:lnTo>
                  <a:pt x="896" y="1801"/>
                </a:lnTo>
                <a:lnTo>
                  <a:pt x="926" y="1851"/>
                </a:lnTo>
                <a:lnTo>
                  <a:pt x="953" y="1901"/>
                </a:lnTo>
                <a:lnTo>
                  <a:pt x="980" y="1952"/>
                </a:lnTo>
                <a:lnTo>
                  <a:pt x="1003" y="2003"/>
                </a:lnTo>
                <a:lnTo>
                  <a:pt x="1021" y="2054"/>
                </a:lnTo>
                <a:lnTo>
                  <a:pt x="1031" y="2106"/>
                </a:lnTo>
                <a:lnTo>
                  <a:pt x="1037" y="2160"/>
                </a:lnTo>
                <a:lnTo>
                  <a:pt x="1031" y="2214"/>
                </a:lnTo>
                <a:lnTo>
                  <a:pt x="1021" y="2266"/>
                </a:lnTo>
                <a:lnTo>
                  <a:pt x="1003" y="2317"/>
                </a:lnTo>
                <a:lnTo>
                  <a:pt x="980" y="2368"/>
                </a:lnTo>
                <a:lnTo>
                  <a:pt x="953" y="2419"/>
                </a:lnTo>
                <a:lnTo>
                  <a:pt x="926" y="2469"/>
                </a:lnTo>
                <a:lnTo>
                  <a:pt x="896" y="2519"/>
                </a:lnTo>
                <a:lnTo>
                  <a:pt x="868" y="2568"/>
                </a:lnTo>
                <a:lnTo>
                  <a:pt x="841" y="2618"/>
                </a:lnTo>
                <a:lnTo>
                  <a:pt x="817" y="2668"/>
                </a:lnTo>
                <a:lnTo>
                  <a:pt x="797" y="2718"/>
                </a:lnTo>
                <a:lnTo>
                  <a:pt x="784" y="2769"/>
                </a:lnTo>
                <a:lnTo>
                  <a:pt x="778" y="2818"/>
                </a:lnTo>
                <a:lnTo>
                  <a:pt x="775" y="2868"/>
                </a:lnTo>
                <a:lnTo>
                  <a:pt x="778" y="2919"/>
                </a:lnTo>
                <a:lnTo>
                  <a:pt x="782" y="2972"/>
                </a:lnTo>
                <a:lnTo>
                  <a:pt x="788" y="3025"/>
                </a:lnTo>
                <a:lnTo>
                  <a:pt x="796" y="3078"/>
                </a:lnTo>
                <a:lnTo>
                  <a:pt x="803" y="3131"/>
                </a:lnTo>
                <a:lnTo>
                  <a:pt x="808" y="3184"/>
                </a:lnTo>
                <a:lnTo>
                  <a:pt x="812" y="3235"/>
                </a:lnTo>
                <a:lnTo>
                  <a:pt x="813" y="3286"/>
                </a:lnTo>
                <a:lnTo>
                  <a:pt x="809" y="3334"/>
                </a:lnTo>
                <a:lnTo>
                  <a:pt x="800" y="3383"/>
                </a:lnTo>
                <a:lnTo>
                  <a:pt x="786" y="3427"/>
                </a:lnTo>
                <a:lnTo>
                  <a:pt x="763" y="3472"/>
                </a:lnTo>
                <a:lnTo>
                  <a:pt x="736" y="3512"/>
                </a:lnTo>
                <a:lnTo>
                  <a:pt x="703" y="3549"/>
                </a:lnTo>
                <a:lnTo>
                  <a:pt x="667" y="3586"/>
                </a:lnTo>
                <a:lnTo>
                  <a:pt x="628" y="3620"/>
                </a:lnTo>
                <a:lnTo>
                  <a:pt x="587" y="3652"/>
                </a:lnTo>
                <a:lnTo>
                  <a:pt x="544" y="3685"/>
                </a:lnTo>
                <a:lnTo>
                  <a:pt x="502" y="3717"/>
                </a:lnTo>
                <a:lnTo>
                  <a:pt x="460" y="3749"/>
                </a:lnTo>
                <a:lnTo>
                  <a:pt x="420" y="3783"/>
                </a:lnTo>
                <a:lnTo>
                  <a:pt x="382" y="3817"/>
                </a:lnTo>
                <a:lnTo>
                  <a:pt x="349" y="3854"/>
                </a:lnTo>
                <a:lnTo>
                  <a:pt x="319" y="3893"/>
                </a:lnTo>
                <a:lnTo>
                  <a:pt x="292" y="3939"/>
                </a:lnTo>
                <a:lnTo>
                  <a:pt x="269" y="3989"/>
                </a:lnTo>
                <a:lnTo>
                  <a:pt x="251" y="4042"/>
                </a:lnTo>
                <a:lnTo>
                  <a:pt x="234" y="4097"/>
                </a:lnTo>
                <a:lnTo>
                  <a:pt x="220" y="4154"/>
                </a:lnTo>
                <a:lnTo>
                  <a:pt x="204" y="4210"/>
                </a:lnTo>
                <a:lnTo>
                  <a:pt x="188" y="4265"/>
                </a:lnTo>
                <a:lnTo>
                  <a:pt x="171" y="4320"/>
                </a:lnTo>
                <a:lnTo>
                  <a:pt x="0" y="4320"/>
                </a:lnTo>
                <a:lnTo>
                  <a:pt x="17" y="4278"/>
                </a:lnTo>
                <a:lnTo>
                  <a:pt x="33" y="4232"/>
                </a:lnTo>
                <a:lnTo>
                  <a:pt x="46" y="4183"/>
                </a:lnTo>
                <a:lnTo>
                  <a:pt x="60" y="4131"/>
                </a:lnTo>
                <a:lnTo>
                  <a:pt x="75" y="4075"/>
                </a:lnTo>
                <a:lnTo>
                  <a:pt x="90" y="4019"/>
                </a:lnTo>
                <a:lnTo>
                  <a:pt x="109" y="3964"/>
                </a:lnTo>
                <a:lnTo>
                  <a:pt x="129" y="3909"/>
                </a:lnTo>
                <a:lnTo>
                  <a:pt x="156" y="3855"/>
                </a:lnTo>
                <a:lnTo>
                  <a:pt x="186" y="3804"/>
                </a:lnTo>
                <a:lnTo>
                  <a:pt x="222" y="3756"/>
                </a:lnTo>
                <a:lnTo>
                  <a:pt x="261" y="3713"/>
                </a:lnTo>
                <a:lnTo>
                  <a:pt x="303" y="3672"/>
                </a:lnTo>
                <a:lnTo>
                  <a:pt x="348" y="3634"/>
                </a:lnTo>
                <a:lnTo>
                  <a:pt x="392" y="3599"/>
                </a:lnTo>
                <a:lnTo>
                  <a:pt x="438" y="3565"/>
                </a:lnTo>
                <a:lnTo>
                  <a:pt x="482" y="3531"/>
                </a:lnTo>
                <a:lnTo>
                  <a:pt x="523" y="3499"/>
                </a:lnTo>
                <a:lnTo>
                  <a:pt x="561" y="3466"/>
                </a:lnTo>
                <a:lnTo>
                  <a:pt x="594" y="3434"/>
                </a:lnTo>
                <a:lnTo>
                  <a:pt x="620" y="3400"/>
                </a:lnTo>
                <a:lnTo>
                  <a:pt x="638" y="3367"/>
                </a:lnTo>
                <a:lnTo>
                  <a:pt x="647" y="3336"/>
                </a:lnTo>
                <a:lnTo>
                  <a:pt x="652" y="3302"/>
                </a:lnTo>
                <a:lnTo>
                  <a:pt x="654" y="3265"/>
                </a:lnTo>
                <a:lnTo>
                  <a:pt x="651" y="3224"/>
                </a:lnTo>
                <a:lnTo>
                  <a:pt x="647" y="3181"/>
                </a:lnTo>
                <a:lnTo>
                  <a:pt x="642" y="3137"/>
                </a:lnTo>
                <a:lnTo>
                  <a:pt x="637" y="3091"/>
                </a:lnTo>
                <a:lnTo>
                  <a:pt x="626" y="3021"/>
                </a:lnTo>
                <a:lnTo>
                  <a:pt x="620" y="2952"/>
                </a:lnTo>
                <a:lnTo>
                  <a:pt x="616" y="2881"/>
                </a:lnTo>
                <a:lnTo>
                  <a:pt x="618" y="2809"/>
                </a:lnTo>
                <a:lnTo>
                  <a:pt x="628" y="2737"/>
                </a:lnTo>
                <a:lnTo>
                  <a:pt x="642" y="2681"/>
                </a:lnTo>
                <a:lnTo>
                  <a:pt x="661" y="2626"/>
                </a:lnTo>
                <a:lnTo>
                  <a:pt x="685" y="2574"/>
                </a:lnTo>
                <a:lnTo>
                  <a:pt x="711" y="2521"/>
                </a:lnTo>
                <a:lnTo>
                  <a:pt x="739" y="2472"/>
                </a:lnTo>
                <a:lnTo>
                  <a:pt x="767" y="2423"/>
                </a:lnTo>
                <a:lnTo>
                  <a:pt x="791" y="2381"/>
                </a:lnTo>
                <a:lnTo>
                  <a:pt x="813" y="2342"/>
                </a:lnTo>
                <a:lnTo>
                  <a:pt x="834" y="2303"/>
                </a:lnTo>
                <a:lnTo>
                  <a:pt x="851" y="2265"/>
                </a:lnTo>
                <a:lnTo>
                  <a:pt x="864" y="2228"/>
                </a:lnTo>
                <a:lnTo>
                  <a:pt x="873" y="2194"/>
                </a:lnTo>
                <a:lnTo>
                  <a:pt x="876" y="2160"/>
                </a:lnTo>
                <a:lnTo>
                  <a:pt x="873" y="2126"/>
                </a:lnTo>
                <a:lnTo>
                  <a:pt x="864" y="2092"/>
                </a:lnTo>
                <a:lnTo>
                  <a:pt x="851" y="2055"/>
                </a:lnTo>
                <a:lnTo>
                  <a:pt x="834" y="2017"/>
                </a:lnTo>
                <a:lnTo>
                  <a:pt x="813" y="1978"/>
                </a:lnTo>
                <a:lnTo>
                  <a:pt x="791" y="1939"/>
                </a:lnTo>
                <a:lnTo>
                  <a:pt x="767" y="1897"/>
                </a:lnTo>
                <a:lnTo>
                  <a:pt x="739" y="1848"/>
                </a:lnTo>
                <a:lnTo>
                  <a:pt x="711" y="1799"/>
                </a:lnTo>
                <a:lnTo>
                  <a:pt x="685" y="1746"/>
                </a:lnTo>
                <a:lnTo>
                  <a:pt x="661" y="1694"/>
                </a:lnTo>
                <a:lnTo>
                  <a:pt x="642" y="1639"/>
                </a:lnTo>
                <a:lnTo>
                  <a:pt x="628" y="1583"/>
                </a:lnTo>
                <a:lnTo>
                  <a:pt x="618" y="1511"/>
                </a:lnTo>
                <a:lnTo>
                  <a:pt x="616" y="1439"/>
                </a:lnTo>
                <a:lnTo>
                  <a:pt x="620" y="1368"/>
                </a:lnTo>
                <a:lnTo>
                  <a:pt x="626" y="1299"/>
                </a:lnTo>
                <a:lnTo>
                  <a:pt x="637" y="1229"/>
                </a:lnTo>
                <a:lnTo>
                  <a:pt x="642" y="1183"/>
                </a:lnTo>
                <a:lnTo>
                  <a:pt x="647" y="1139"/>
                </a:lnTo>
                <a:lnTo>
                  <a:pt x="651" y="1096"/>
                </a:lnTo>
                <a:lnTo>
                  <a:pt x="654" y="1055"/>
                </a:lnTo>
                <a:lnTo>
                  <a:pt x="652" y="1018"/>
                </a:lnTo>
                <a:lnTo>
                  <a:pt x="647" y="984"/>
                </a:lnTo>
                <a:lnTo>
                  <a:pt x="638" y="953"/>
                </a:lnTo>
                <a:lnTo>
                  <a:pt x="620" y="920"/>
                </a:lnTo>
                <a:lnTo>
                  <a:pt x="594" y="886"/>
                </a:lnTo>
                <a:lnTo>
                  <a:pt x="561" y="854"/>
                </a:lnTo>
                <a:lnTo>
                  <a:pt x="523" y="822"/>
                </a:lnTo>
                <a:lnTo>
                  <a:pt x="482" y="789"/>
                </a:lnTo>
                <a:lnTo>
                  <a:pt x="438" y="755"/>
                </a:lnTo>
                <a:lnTo>
                  <a:pt x="392" y="721"/>
                </a:lnTo>
                <a:lnTo>
                  <a:pt x="348" y="686"/>
                </a:lnTo>
                <a:lnTo>
                  <a:pt x="303" y="648"/>
                </a:lnTo>
                <a:lnTo>
                  <a:pt x="261" y="607"/>
                </a:lnTo>
                <a:lnTo>
                  <a:pt x="222" y="564"/>
                </a:lnTo>
                <a:lnTo>
                  <a:pt x="186" y="516"/>
                </a:lnTo>
                <a:lnTo>
                  <a:pt x="156" y="465"/>
                </a:lnTo>
                <a:lnTo>
                  <a:pt x="129" y="411"/>
                </a:lnTo>
                <a:lnTo>
                  <a:pt x="109" y="356"/>
                </a:lnTo>
                <a:lnTo>
                  <a:pt x="90" y="301"/>
                </a:lnTo>
                <a:lnTo>
                  <a:pt x="75" y="245"/>
                </a:lnTo>
                <a:lnTo>
                  <a:pt x="60" y="189"/>
                </a:lnTo>
                <a:lnTo>
                  <a:pt x="46" y="137"/>
                </a:lnTo>
                <a:lnTo>
                  <a:pt x="33" y="88"/>
                </a:lnTo>
                <a:lnTo>
                  <a:pt x="17" y="4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110979" cy="6858000"/>
            <a:chOff x="0" y="0"/>
            <a:chExt cx="2110979" cy="6858000"/>
          </a:xfrm>
        </p:grpSpPr>
        <p:sp>
          <p:nvSpPr>
            <p:cNvPr id="9" name="Freeform 8" title="left scallop shape"/>
            <p:cNvSpPr/>
            <p:nvPr/>
          </p:nvSpPr>
          <p:spPr bwMode="auto">
            <a:xfrm>
              <a:off x="0" y="0"/>
              <a:ext cx="2110979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" name="Freeform 11" title="left scallop inline"/>
            <p:cNvSpPr/>
            <p:nvPr/>
          </p:nvSpPr>
          <p:spPr bwMode="auto">
            <a:xfrm>
              <a:off x="655786" y="0"/>
              <a:ext cx="1234679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9622807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2286000"/>
            <a:ext cx="3593592" cy="36195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5846" y="2286000"/>
            <a:ext cx="3593592" cy="36195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2018_2_C++_chapt06</a:t>
            </a:r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89C67-A753-47C6-B574-554953FE317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3931761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975" y="381001"/>
            <a:ext cx="7629525" cy="149351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832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1832" y="2909102"/>
            <a:ext cx="3611880" cy="299639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75398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75398" y="2909102"/>
            <a:ext cx="3611880" cy="299639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2018_2_C++_chapt06</a:t>
            </a:r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86EB1-7BEA-454E-98B0-AAC0543AD170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8038850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2018_2_C++_chapt06</a:t>
            </a:r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EF6A7-E3DE-4B5E-820B-DA38874B6BEF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255746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2018_2_C++_chapt06</a:t>
            </a:r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E5F0F-DB07-44AC-808C-B191F01DC4EB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8378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2018_2_C++_chapt06</a:t>
            </a:r>
            <a:endParaRPr lang="en-US" altLang="ko-K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01FF9D-D8BD-4837-B675-2581F00216C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21801239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4" y="457200"/>
            <a:ext cx="2319086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cap="all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88" y="920377"/>
            <a:ext cx="4618814" cy="498512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4" y="1741336"/>
            <a:ext cx="2319086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3789" y="6375679"/>
            <a:ext cx="925016" cy="348462"/>
          </a:xfr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2018_2_C++_chapt06</a:t>
            </a:r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68261" y="6375679"/>
            <a:ext cx="924342" cy="345796"/>
          </a:xfrm>
        </p:spPr>
        <p:txBody>
          <a:bodyPr/>
          <a:lstStyle/>
          <a:p>
            <a:fld id="{74C71886-B5B5-4636-8A58-EE6CB1EAFDA8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4186035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2598" y="1"/>
            <a:ext cx="5516689" cy="685799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3" y="457200"/>
            <a:ext cx="2319088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3" y="1741336"/>
            <a:ext cx="2319088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4463" y="6375679"/>
            <a:ext cx="924342" cy="348462"/>
          </a:xfr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2018_2_C++_chapt06</a:t>
            </a:r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56153" y="6375679"/>
            <a:ext cx="947460" cy="345796"/>
          </a:xfrm>
        </p:spPr>
        <p:txBody>
          <a:bodyPr/>
          <a:lstStyle/>
          <a:p>
            <a:fld id="{DCDE1005-C856-41D0-97E2-5CD53282BFFE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364703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2018_2_C++_chapt06</a:t>
            </a: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FF020-DAF1-4251-99D3-9DB79DBAC2E8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512722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911" y="382386"/>
            <a:ext cx="1771930" cy="560040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4" y="382386"/>
            <a:ext cx="5809517" cy="560040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2018_2_C++_chapt06</a:t>
            </a: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ABD04-62BF-4514-9011-432CDFEA3F1D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40364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2018_2_C++_chapt06</a:t>
            </a:r>
            <a:endParaRPr lang="en-US" altLang="ko-K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272ACE-A2E0-4B15-9E00-14769F87BBD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3145110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196975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196975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2018_2_C++_chapt06</a:t>
            </a: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889C67-A753-47C6-B574-554953FE317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57617826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2018_2_C++_chapt06</a:t>
            </a:r>
            <a:endParaRPr lang="en-US" altLang="ko-KR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486EB1-7BEA-454E-98B0-AAC0543AD170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69213849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2018_2_C++_chapt06</a:t>
            </a:r>
            <a:endParaRPr lang="en-US" altLang="ko-KR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EEF6A7-E3DE-4B5E-820B-DA38874B6BEF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19459531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2018_2_C++_chapt06</a:t>
            </a:r>
            <a:endParaRPr lang="en-US" altLang="ko-KR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DE5F0F-DB07-44AC-808C-B191F01DC4EB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45029791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2018_2_C++_chapt06</a:t>
            </a: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C71886-B5B5-4636-8A58-EE6CB1EAFDA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75911701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2018_2_C++_chapt06</a:t>
            </a: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DE1005-C856-41D0-97E2-5CD53282BFFE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8459049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i_img_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913" y="260350"/>
            <a:ext cx="554037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AutoShape 3"/>
          <p:cNvSpPr>
            <a:spLocks noChangeArrowheads="1"/>
          </p:cNvSpPr>
          <p:nvPr/>
        </p:nvSpPr>
        <p:spPr bwMode="auto">
          <a:xfrm>
            <a:off x="0" y="188913"/>
            <a:ext cx="9144000" cy="533400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rgbClr val="545454">
                  <a:alpha val="0"/>
                </a:srgbClr>
              </a:gs>
              <a:gs pos="100000">
                <a:srgbClr val="EAEAEA">
                  <a:alpha val="79999"/>
                </a:srgbClr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endParaRPr lang="ko-KR" alt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34950"/>
            <a:ext cx="8229600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6975"/>
            <a:ext cx="82296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7373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8313" y="6453188"/>
            <a:ext cx="2895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 b="1"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r>
              <a:rPr lang="en-US" altLang="ko-KR" smtClean="0"/>
              <a:t>2018_2_C++_chapt06</a:t>
            </a:r>
            <a:endParaRPr lang="en-US" altLang="ko-KR"/>
          </a:p>
        </p:txBody>
      </p:sp>
      <p:sp>
        <p:nvSpPr>
          <p:cNvPr id="7373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61125"/>
            <a:ext cx="2133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 b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666D777-4359-42E5-B284-18B58639FC5B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179388" cy="5229225"/>
          </a:xfrm>
          <a:prstGeom prst="rect">
            <a:avLst/>
          </a:prstGeom>
          <a:solidFill>
            <a:srgbClr val="009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endParaRPr lang="ko-KR" altLang="en-US" smtClean="0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5229225"/>
            <a:ext cx="179388" cy="1628775"/>
          </a:xfrm>
          <a:prstGeom prst="rect">
            <a:avLst/>
          </a:prstGeom>
          <a:solidFill>
            <a:srgbClr val="0099CC">
              <a:alpha val="4509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endParaRPr lang="ko-KR" alt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  <p:sldLayoutId id="2147483789" r:id="rId12"/>
  </p:sldLayoutIdLst>
  <p:transition/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charset="-127"/>
          <a:ea typeface="굴림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charset="-127"/>
          <a:ea typeface="굴림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charset="-127"/>
          <a:ea typeface="굴림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charset="-127"/>
          <a:ea typeface="굴림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charset="-127"/>
          <a:ea typeface="굴림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charset="-127"/>
          <a:ea typeface="굴림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charset="-127"/>
          <a:ea typeface="굴림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0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758" y="2286002"/>
            <a:ext cx="763374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8758" y="6375679"/>
            <a:ext cx="174729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75679"/>
            <a:ext cx="30861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ko-KR" smtClean="0"/>
              <a:t>2018_2_C++_chapt06</a:t>
            </a:r>
            <a:endParaRPr lang="en-US" altLang="ko-KR"/>
          </a:p>
        </p:txBody>
      </p:sp>
      <p:sp>
        <p:nvSpPr>
          <p:cNvPr id="10" name="Rectangle 9" title="right edge border"/>
          <p:cNvSpPr/>
          <p:nvPr/>
        </p:nvSpPr>
        <p:spPr>
          <a:xfrm>
            <a:off x="9038906" y="-12284"/>
            <a:ext cx="10509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구름 모양 설명선 6"/>
          <p:cNvSpPr/>
          <p:nvPr userDrawn="1"/>
        </p:nvSpPr>
        <p:spPr>
          <a:xfrm>
            <a:off x="8820472" y="6547468"/>
            <a:ext cx="319540" cy="265908"/>
          </a:xfrm>
          <a:prstGeom prst="cloudCallout">
            <a:avLst>
              <a:gd name="adj1" fmla="val 3350"/>
              <a:gd name="adj2" fmla="val 4312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52366" y="6499920"/>
            <a:ext cx="211454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666D777-4359-42E5-B284-18B58639FC5B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29214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3963" r:id="rId2"/>
    <p:sldLayoutId id="2147483964" r:id="rId3"/>
    <p:sldLayoutId id="2147483965" r:id="rId4"/>
    <p:sldLayoutId id="2147483966" r:id="rId5"/>
    <p:sldLayoutId id="2147483967" r:id="rId6"/>
    <p:sldLayoutId id="2147483968" r:id="rId7"/>
    <p:sldLayoutId id="2147483969" r:id="rId8"/>
    <p:sldLayoutId id="2147483970" r:id="rId9"/>
    <p:sldLayoutId id="2147483971" r:id="rId10"/>
    <p:sldLayoutId id="2147483972" r:id="rId11"/>
  </p:sldLayoutIdLst>
  <p:hf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5100" kern="1200" cap="all" spc="15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6858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6858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6858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6858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6858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6858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6858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6858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0" pos="594">
          <p15:clr>
            <a:srgbClr val="F26B43"/>
          </p15:clr>
        </p15:guide>
        <p15:guide id="3" pos="5400">
          <p15:clr>
            <a:srgbClr val="F26B43"/>
          </p15:clr>
        </p15:guide>
        <p15:guide id="4" orient="horz" pos="4008">
          <p15:clr>
            <a:srgbClr val="F26B43"/>
          </p15:clr>
        </p15:guide>
        <p15:guide id="5" orient="horz" pos="1440">
          <p15:clr>
            <a:srgbClr val="F26B43"/>
          </p15:clr>
        </p15:guide>
        <p15:guide id="6" orient="horz" pos="3720">
          <p15:clr>
            <a:srgbClr val="F26B43"/>
          </p15:clr>
        </p15:guide>
        <p15:guide id="7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가상함수와</a:t>
            </a:r>
            <a:r>
              <a:rPr lang="ko-KR" altLang="en-US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b="1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추상클래스</a:t>
            </a:r>
            <a:endParaRPr lang="ko-KR" altLang="en-US" b="1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ko-KR" altLang="en-US" dirty="0" smtClean="0"/>
              <a:t>오버라이딩된 함수를 호출하는 동적 바인딩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479506" y="911319"/>
            <a:ext cx="6235175" cy="5632311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b="1" dirty="0" smtClean="0">
                <a:solidFill>
                  <a:srgbClr val="FF0000"/>
                </a:solidFill>
                <a:latin typeface="+mj-ea"/>
                <a:ea typeface="+mj-ea"/>
              </a:rPr>
              <a:t>class </a:t>
            </a:r>
            <a:r>
              <a:rPr lang="en-US" altLang="ko-KR" b="1" dirty="0">
                <a:solidFill>
                  <a:srgbClr val="FF0000"/>
                </a:solidFill>
                <a:latin typeface="+mj-ea"/>
                <a:ea typeface="+mj-ea"/>
              </a:rPr>
              <a:t>Shape </a:t>
            </a:r>
            <a:r>
              <a:rPr lang="en-US" altLang="ko-KR" dirty="0">
                <a:latin typeface="+mj-ea"/>
                <a:ea typeface="+mj-ea"/>
              </a:rPr>
              <a:t>{</a:t>
            </a:r>
          </a:p>
          <a:p>
            <a:pPr defTabSz="180000" fontAlgn="base" latinLnBrk="0"/>
            <a:r>
              <a:rPr lang="en-US" altLang="ko-KR" dirty="0">
                <a:latin typeface="+mj-ea"/>
                <a:ea typeface="+mj-ea"/>
              </a:rPr>
              <a:t>public:</a:t>
            </a:r>
          </a:p>
          <a:p>
            <a:pPr defTabSz="180000" fontAlgn="base" latinLnBrk="0"/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en-US" altLang="ko-KR" b="1" dirty="0">
                <a:latin typeface="+mj-ea"/>
                <a:ea typeface="+mj-ea"/>
              </a:rPr>
              <a:t>void paint() </a:t>
            </a:r>
            <a:r>
              <a:rPr lang="en-US" altLang="ko-KR" dirty="0">
                <a:latin typeface="+mj-ea"/>
                <a:ea typeface="+mj-ea"/>
              </a:rPr>
              <a:t>{ </a:t>
            </a:r>
          </a:p>
          <a:p>
            <a:pPr defTabSz="180000" fontAlgn="base" latinLnBrk="0"/>
            <a:r>
              <a:rPr lang="en-US" altLang="ko-KR" dirty="0">
                <a:latin typeface="+mj-ea"/>
                <a:ea typeface="+mj-ea"/>
              </a:rPr>
              <a:t>		draw(); </a:t>
            </a:r>
            <a:r>
              <a:rPr lang="en-US" altLang="ko-KR" dirty="0" smtClean="0">
                <a:latin typeface="+mj-ea"/>
                <a:ea typeface="+mj-ea"/>
              </a:rPr>
              <a:t>}</a:t>
            </a:r>
            <a:endParaRPr lang="en-US" altLang="ko-KR" dirty="0">
              <a:latin typeface="+mj-ea"/>
              <a:ea typeface="+mj-ea"/>
            </a:endParaRPr>
          </a:p>
          <a:p>
            <a:pPr defTabSz="180000" fontAlgn="base" latinLnBrk="0"/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en-US" altLang="ko-KR" b="1" dirty="0">
                <a:latin typeface="+mj-ea"/>
                <a:ea typeface="+mj-ea"/>
              </a:rPr>
              <a:t>virtual void draw() </a:t>
            </a:r>
            <a:r>
              <a:rPr lang="en-US" altLang="ko-KR" dirty="0">
                <a:latin typeface="+mj-ea"/>
                <a:ea typeface="+mj-ea"/>
              </a:rPr>
              <a:t>{ </a:t>
            </a:r>
            <a:endParaRPr lang="en-US" altLang="ko-KR" dirty="0" smtClean="0">
              <a:latin typeface="+mj-ea"/>
              <a:ea typeface="+mj-ea"/>
            </a:endParaRPr>
          </a:p>
          <a:p>
            <a:pPr defTabSz="180000" fontAlgn="base" latinLnBrk="0"/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en-US" altLang="ko-KR" dirty="0" smtClean="0">
                <a:latin typeface="+mj-ea"/>
                <a:ea typeface="+mj-ea"/>
              </a:rPr>
              <a:t>	</a:t>
            </a:r>
            <a:r>
              <a:rPr lang="en-US" altLang="ko-KR" dirty="0" err="1" smtClean="0">
                <a:latin typeface="+mj-ea"/>
                <a:ea typeface="+mj-ea"/>
              </a:rPr>
              <a:t>cout</a:t>
            </a:r>
            <a:r>
              <a:rPr lang="en-US" altLang="ko-KR" dirty="0" smtClean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&lt;&lt; "Shape::draw() called" &lt;&lt; </a:t>
            </a:r>
            <a:r>
              <a:rPr lang="en-US" altLang="ko-KR" dirty="0" err="1">
                <a:latin typeface="+mj-ea"/>
                <a:ea typeface="+mj-ea"/>
              </a:rPr>
              <a:t>endl</a:t>
            </a:r>
            <a:r>
              <a:rPr lang="en-US" altLang="ko-KR" dirty="0">
                <a:latin typeface="+mj-ea"/>
                <a:ea typeface="+mj-ea"/>
              </a:rPr>
              <a:t>; </a:t>
            </a:r>
            <a:endParaRPr lang="en-US" altLang="ko-KR" dirty="0" smtClean="0">
              <a:latin typeface="+mj-ea"/>
              <a:ea typeface="+mj-ea"/>
            </a:endParaRPr>
          </a:p>
          <a:p>
            <a:pPr defTabSz="180000" fontAlgn="base" latinLnBrk="0"/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en-US" altLang="ko-KR" dirty="0" smtClean="0">
                <a:latin typeface="+mj-ea"/>
                <a:ea typeface="+mj-ea"/>
              </a:rPr>
              <a:t>}</a:t>
            </a:r>
            <a:endParaRPr lang="en-US" altLang="ko-KR" dirty="0">
              <a:latin typeface="+mj-ea"/>
              <a:ea typeface="+mj-ea"/>
            </a:endParaRPr>
          </a:p>
          <a:p>
            <a:pPr defTabSz="180000" fontAlgn="base" latinLnBrk="0"/>
            <a:r>
              <a:rPr lang="en-US" altLang="ko-KR" dirty="0">
                <a:latin typeface="+mj-ea"/>
                <a:ea typeface="+mj-ea"/>
              </a:rPr>
              <a:t>};</a:t>
            </a:r>
          </a:p>
          <a:p>
            <a:pPr defTabSz="180000" fontAlgn="base" latinLnBrk="0"/>
            <a:endParaRPr lang="en-US" altLang="ko-KR" dirty="0">
              <a:latin typeface="+mj-ea"/>
              <a:ea typeface="+mj-ea"/>
            </a:endParaRPr>
          </a:p>
          <a:p>
            <a:pPr defTabSz="180000" fontAlgn="base" latinLnBrk="0"/>
            <a:r>
              <a:rPr lang="en-US" altLang="ko-KR" b="1" dirty="0">
                <a:solidFill>
                  <a:srgbClr val="FF0000"/>
                </a:solidFill>
                <a:latin typeface="+mj-ea"/>
                <a:ea typeface="+mj-ea"/>
              </a:rPr>
              <a:t>class Circle : public Shape </a:t>
            </a:r>
            <a:r>
              <a:rPr lang="en-US" altLang="ko-KR" dirty="0">
                <a:latin typeface="+mj-ea"/>
                <a:ea typeface="+mj-ea"/>
              </a:rPr>
              <a:t>{</a:t>
            </a:r>
          </a:p>
          <a:p>
            <a:pPr defTabSz="180000" fontAlgn="base" latinLnBrk="0"/>
            <a:r>
              <a:rPr lang="en-US" altLang="ko-KR" dirty="0">
                <a:latin typeface="+mj-ea"/>
                <a:ea typeface="+mj-ea"/>
              </a:rPr>
              <a:t>public:</a:t>
            </a:r>
          </a:p>
          <a:p>
            <a:pPr defTabSz="180000" fontAlgn="base" latinLnBrk="0"/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en-US" altLang="ko-KR" b="1" dirty="0">
                <a:latin typeface="+mj-ea"/>
                <a:ea typeface="+mj-ea"/>
              </a:rPr>
              <a:t>virtual void draw() </a:t>
            </a:r>
            <a:r>
              <a:rPr lang="en-US" altLang="ko-KR" dirty="0">
                <a:latin typeface="+mj-ea"/>
                <a:ea typeface="+mj-ea"/>
              </a:rPr>
              <a:t>{ </a:t>
            </a:r>
            <a:endParaRPr lang="en-US" altLang="ko-KR" dirty="0" smtClean="0">
              <a:latin typeface="+mj-ea"/>
              <a:ea typeface="+mj-ea"/>
            </a:endParaRPr>
          </a:p>
          <a:p>
            <a:pPr defTabSz="180000" fontAlgn="base" latinLnBrk="0"/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en-US" altLang="ko-KR" dirty="0" smtClean="0">
                <a:latin typeface="+mj-ea"/>
                <a:ea typeface="+mj-ea"/>
              </a:rPr>
              <a:t>	</a:t>
            </a:r>
            <a:r>
              <a:rPr lang="en-US" altLang="ko-KR" dirty="0" err="1" smtClean="0">
                <a:latin typeface="+mj-ea"/>
                <a:ea typeface="+mj-ea"/>
              </a:rPr>
              <a:t>cout</a:t>
            </a:r>
            <a:r>
              <a:rPr lang="en-US" altLang="ko-KR" dirty="0" smtClean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&lt;&lt; "Circle::draw() called" &lt;&lt; </a:t>
            </a:r>
            <a:r>
              <a:rPr lang="en-US" altLang="ko-KR" dirty="0" err="1">
                <a:latin typeface="+mj-ea"/>
                <a:ea typeface="+mj-ea"/>
              </a:rPr>
              <a:t>endl</a:t>
            </a:r>
            <a:r>
              <a:rPr lang="en-US" altLang="ko-KR" dirty="0" smtClean="0">
                <a:latin typeface="+mj-ea"/>
                <a:ea typeface="+mj-ea"/>
              </a:rPr>
              <a:t>;</a:t>
            </a:r>
          </a:p>
          <a:p>
            <a:pPr defTabSz="180000" fontAlgn="base" latinLnBrk="0"/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en-US" altLang="ko-KR" dirty="0" smtClean="0">
                <a:latin typeface="+mj-ea"/>
                <a:ea typeface="+mj-ea"/>
              </a:rPr>
              <a:t>}</a:t>
            </a:r>
            <a:endParaRPr lang="en-US" altLang="ko-KR" dirty="0">
              <a:latin typeface="+mj-ea"/>
              <a:ea typeface="+mj-ea"/>
            </a:endParaRPr>
          </a:p>
          <a:p>
            <a:pPr defTabSz="180000" fontAlgn="base" latinLnBrk="0"/>
            <a:r>
              <a:rPr lang="en-US" altLang="ko-KR" dirty="0">
                <a:latin typeface="+mj-ea"/>
                <a:ea typeface="+mj-ea"/>
              </a:rPr>
              <a:t>};</a:t>
            </a:r>
          </a:p>
          <a:p>
            <a:pPr defTabSz="180000" fontAlgn="base" latinLnBrk="0"/>
            <a:r>
              <a:rPr lang="en-US" altLang="ko-KR" dirty="0" err="1" smtClean="0">
                <a:latin typeface="+mj-ea"/>
                <a:ea typeface="+mj-ea"/>
              </a:rPr>
              <a:t>int</a:t>
            </a:r>
            <a:r>
              <a:rPr lang="en-US" altLang="ko-KR" dirty="0" smtClean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main() {</a:t>
            </a:r>
          </a:p>
          <a:p>
            <a:pPr defTabSz="180000" fontAlgn="base" latinLnBrk="0"/>
            <a:r>
              <a:rPr lang="en-US" altLang="ko-KR" dirty="0">
                <a:latin typeface="+mj-ea"/>
                <a:ea typeface="+mj-ea"/>
              </a:rPr>
              <a:t>	Shape </a:t>
            </a:r>
            <a:r>
              <a:rPr lang="en-US" altLang="ko-KR" dirty="0" smtClean="0">
                <a:latin typeface="+mj-ea"/>
                <a:ea typeface="+mj-ea"/>
              </a:rPr>
              <a:t>*</a:t>
            </a:r>
            <a:r>
              <a:rPr lang="en-US" altLang="ko-KR" dirty="0" err="1" smtClean="0">
                <a:latin typeface="+mj-ea"/>
                <a:ea typeface="+mj-ea"/>
              </a:rPr>
              <a:t>pShape</a:t>
            </a:r>
            <a:r>
              <a:rPr lang="en-US" altLang="ko-KR" dirty="0" smtClean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= </a:t>
            </a:r>
            <a:r>
              <a:rPr lang="en-US" altLang="ko-KR" b="1" dirty="0">
                <a:solidFill>
                  <a:srgbClr val="0070C0"/>
                </a:solidFill>
                <a:latin typeface="+mj-ea"/>
                <a:ea typeface="+mj-ea"/>
              </a:rPr>
              <a:t>new Circle</a:t>
            </a:r>
            <a:r>
              <a:rPr lang="en-US" altLang="ko-KR" b="1" dirty="0" smtClean="0">
                <a:solidFill>
                  <a:srgbClr val="0070C0"/>
                </a:solidFill>
                <a:latin typeface="+mj-ea"/>
                <a:ea typeface="+mj-ea"/>
              </a:rPr>
              <a:t>(); // </a:t>
            </a:r>
            <a:r>
              <a:rPr lang="ko-KR" altLang="en-US" b="1" dirty="0" err="1" smtClean="0">
                <a:solidFill>
                  <a:srgbClr val="0070C0"/>
                </a:solidFill>
                <a:latin typeface="+mj-ea"/>
                <a:ea typeface="+mj-ea"/>
              </a:rPr>
              <a:t>업캐스팅</a:t>
            </a:r>
            <a:endParaRPr lang="en-US" altLang="ko-KR" b="1" dirty="0">
              <a:solidFill>
                <a:srgbClr val="0070C0"/>
              </a:solidFill>
              <a:latin typeface="+mj-ea"/>
              <a:ea typeface="+mj-ea"/>
            </a:endParaRPr>
          </a:p>
          <a:p>
            <a:pPr defTabSz="180000" fontAlgn="base" latinLnBrk="0"/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en-US" altLang="ko-KR" b="1" dirty="0" err="1">
                <a:latin typeface="+mj-ea"/>
                <a:ea typeface="+mj-ea"/>
              </a:rPr>
              <a:t>pShape</a:t>
            </a:r>
            <a:r>
              <a:rPr lang="en-US" altLang="ko-KR" b="1" dirty="0">
                <a:latin typeface="+mj-ea"/>
                <a:ea typeface="+mj-ea"/>
              </a:rPr>
              <a:t>-&gt;paint();</a:t>
            </a:r>
            <a:r>
              <a:rPr lang="en-US" altLang="ko-KR" dirty="0">
                <a:latin typeface="+mj-ea"/>
                <a:ea typeface="+mj-ea"/>
              </a:rPr>
              <a:t> </a:t>
            </a:r>
            <a:endParaRPr lang="en-US" altLang="ko-KR" dirty="0" smtClean="0">
              <a:latin typeface="+mj-ea"/>
              <a:ea typeface="+mj-ea"/>
            </a:endParaRPr>
          </a:p>
          <a:p>
            <a:pPr defTabSz="180000" fontAlgn="base" latinLnBrk="0"/>
            <a:r>
              <a:rPr lang="en-US" altLang="ko-KR" dirty="0">
                <a:latin typeface="+mj-ea"/>
                <a:ea typeface="+mj-ea"/>
              </a:rPr>
              <a:t>	delete </a:t>
            </a:r>
            <a:r>
              <a:rPr lang="en-US" altLang="ko-KR" dirty="0" err="1">
                <a:latin typeface="+mj-ea"/>
                <a:ea typeface="+mj-ea"/>
              </a:rPr>
              <a:t>pShape</a:t>
            </a:r>
            <a:r>
              <a:rPr lang="en-US" altLang="ko-KR" dirty="0" smtClean="0">
                <a:latin typeface="+mj-ea"/>
                <a:ea typeface="+mj-ea"/>
              </a:rPr>
              <a:t>; </a:t>
            </a:r>
          </a:p>
          <a:p>
            <a:pPr defTabSz="180000" fontAlgn="base" latinLnBrk="0"/>
            <a:r>
              <a:rPr lang="en-US" altLang="ko-KR" dirty="0" smtClean="0">
                <a:latin typeface="+mj-ea"/>
                <a:ea typeface="+mj-ea"/>
              </a:rPr>
              <a:t>}</a:t>
            </a:r>
            <a:endParaRPr lang="en-US" altLang="ko-KR" dirty="0">
              <a:latin typeface="+mj-ea"/>
              <a:ea typeface="+mj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644008" y="2708920"/>
            <a:ext cx="3384374" cy="307777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1400" dirty="0">
                <a:latin typeface="+mj-ea"/>
                <a:ea typeface="+mj-ea"/>
              </a:rPr>
              <a:t>Circle::draw() called</a:t>
            </a:r>
          </a:p>
        </p:txBody>
      </p:sp>
      <p:sp>
        <p:nvSpPr>
          <p:cNvPr id="14" name="모서리가 둥근 사각형 설명선 13"/>
          <p:cNvSpPr/>
          <p:nvPr/>
        </p:nvSpPr>
        <p:spPr>
          <a:xfrm>
            <a:off x="3635897" y="1272055"/>
            <a:ext cx="2664296" cy="442674"/>
          </a:xfrm>
          <a:prstGeom prst="wedgeRoundRectCallout">
            <a:avLst>
              <a:gd name="adj1" fmla="val -36512"/>
              <a:gd name="adj2" fmla="val 110810"/>
              <a:gd name="adj3" fmla="val 16667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b="1" dirty="0">
                <a:solidFill>
                  <a:schemeClr val="tx1"/>
                </a:solidFill>
                <a:latin typeface="+mj-ea"/>
                <a:ea typeface="+mj-ea"/>
              </a:rPr>
              <a:t>기본 클래스에서 파생 클래스의 함수를 호출하게 되는 사례</a:t>
            </a:r>
          </a:p>
        </p:txBody>
      </p:sp>
      <p:sp>
        <p:nvSpPr>
          <p:cNvPr id="19" name="곱셈 기호 18"/>
          <p:cNvSpPr/>
          <p:nvPr/>
        </p:nvSpPr>
        <p:spPr>
          <a:xfrm>
            <a:off x="2482863" y="1866694"/>
            <a:ext cx="333467" cy="309042"/>
          </a:xfrm>
          <a:prstGeom prst="mathMultiply">
            <a:avLst>
              <a:gd name="adj1" fmla="val 4996"/>
            </a:avLst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latin typeface="+mj-ea"/>
              <a:ea typeface="+mj-ea"/>
            </a:endParaRPr>
          </a:p>
        </p:txBody>
      </p:sp>
      <p:sp>
        <p:nvSpPr>
          <p:cNvPr id="54" name="자유형 53"/>
          <p:cNvSpPr/>
          <p:nvPr/>
        </p:nvSpPr>
        <p:spPr>
          <a:xfrm>
            <a:off x="45837" y="1628800"/>
            <a:ext cx="696877" cy="4088164"/>
          </a:xfrm>
          <a:custGeom>
            <a:avLst/>
            <a:gdLst>
              <a:gd name="connsiteX0" fmla="*/ 540359 w 561141"/>
              <a:gd name="connsiteY0" fmla="*/ 3138054 h 3138054"/>
              <a:gd name="connsiteX1" fmla="*/ 32 w 561141"/>
              <a:gd name="connsiteY1" fmla="*/ 1226127 h 3138054"/>
              <a:gd name="connsiteX2" fmla="*/ 561141 w 561141"/>
              <a:gd name="connsiteY2" fmla="*/ 0 h 3138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1141" h="3138054">
                <a:moveTo>
                  <a:pt x="540359" y="3138054"/>
                </a:moveTo>
                <a:cubicBezTo>
                  <a:pt x="268463" y="2443595"/>
                  <a:pt x="-3432" y="1749136"/>
                  <a:pt x="32" y="1226127"/>
                </a:cubicBezTo>
                <a:cubicBezTo>
                  <a:pt x="3496" y="703118"/>
                  <a:pt x="282318" y="351559"/>
                  <a:pt x="561141" y="0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latin typeface="+mj-ea"/>
              <a:ea typeface="+mj-ea"/>
            </a:endParaRPr>
          </a:p>
        </p:txBody>
      </p:sp>
      <p:sp>
        <p:nvSpPr>
          <p:cNvPr id="6" name="자유형 5"/>
          <p:cNvSpPr/>
          <p:nvPr/>
        </p:nvSpPr>
        <p:spPr>
          <a:xfrm>
            <a:off x="1917236" y="1836513"/>
            <a:ext cx="3875582" cy="2291517"/>
          </a:xfrm>
          <a:custGeom>
            <a:avLst/>
            <a:gdLst>
              <a:gd name="connsiteX0" fmla="*/ 0 w 2277445"/>
              <a:gd name="connsiteY0" fmla="*/ 0 h 1371600"/>
              <a:gd name="connsiteX1" fmla="*/ 2268071 w 2277445"/>
              <a:gd name="connsiteY1" fmla="*/ 367553 h 1371600"/>
              <a:gd name="connsiteX2" fmla="*/ 654424 w 2277445"/>
              <a:gd name="connsiteY2" fmla="*/ 137160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77445" h="1371600">
                <a:moveTo>
                  <a:pt x="0" y="0"/>
                </a:moveTo>
                <a:cubicBezTo>
                  <a:pt x="1079500" y="69476"/>
                  <a:pt x="2159000" y="138953"/>
                  <a:pt x="2268071" y="367553"/>
                </a:cubicBezTo>
                <a:cubicBezTo>
                  <a:pt x="2377142" y="596153"/>
                  <a:pt x="1515783" y="983876"/>
                  <a:pt x="654424" y="137160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51" name="자유형 50"/>
          <p:cNvSpPr/>
          <p:nvPr/>
        </p:nvSpPr>
        <p:spPr>
          <a:xfrm>
            <a:off x="1923613" y="1866694"/>
            <a:ext cx="740837" cy="288032"/>
          </a:xfrm>
          <a:custGeom>
            <a:avLst/>
            <a:gdLst>
              <a:gd name="connsiteX0" fmla="*/ 0 w 498450"/>
              <a:gd name="connsiteY0" fmla="*/ 0 h 353291"/>
              <a:gd name="connsiteX1" fmla="*/ 467591 w 498450"/>
              <a:gd name="connsiteY1" fmla="*/ 145473 h 353291"/>
              <a:gd name="connsiteX2" fmla="*/ 415637 w 498450"/>
              <a:gd name="connsiteY2" fmla="*/ 353291 h 353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8450" h="353291">
                <a:moveTo>
                  <a:pt x="0" y="0"/>
                </a:moveTo>
                <a:cubicBezTo>
                  <a:pt x="199159" y="43295"/>
                  <a:pt x="398318" y="86591"/>
                  <a:pt x="467591" y="145473"/>
                </a:cubicBezTo>
                <a:cubicBezTo>
                  <a:pt x="536864" y="204355"/>
                  <a:pt x="476250" y="278823"/>
                  <a:pt x="415637" y="353291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latin typeface="+mj-ea"/>
              <a:ea typeface="+mj-ea"/>
            </a:endParaRPr>
          </a:p>
        </p:txBody>
      </p:sp>
      <p:sp>
        <p:nvSpPr>
          <p:cNvPr id="52" name="양쪽 모서리가 둥근 사각형 51"/>
          <p:cNvSpPr/>
          <p:nvPr/>
        </p:nvSpPr>
        <p:spPr>
          <a:xfrm rot="10800000">
            <a:off x="6019243" y="4544692"/>
            <a:ext cx="1233614" cy="451834"/>
          </a:xfrm>
          <a:prstGeom prst="round2Same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0000"/>
            <a:endParaRPr lang="ko-KR" altLang="en-US" sz="1400">
              <a:latin typeface="+mj-ea"/>
              <a:ea typeface="+mj-ea"/>
            </a:endParaRPr>
          </a:p>
        </p:txBody>
      </p:sp>
      <p:sp>
        <p:nvSpPr>
          <p:cNvPr id="55" name="양쪽 모서리가 둥근 사각형 54"/>
          <p:cNvSpPr/>
          <p:nvPr/>
        </p:nvSpPr>
        <p:spPr>
          <a:xfrm>
            <a:off x="6019242" y="3894705"/>
            <a:ext cx="1234975" cy="630318"/>
          </a:xfrm>
          <a:prstGeom prst="round2Same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+mj-ea"/>
              <a:ea typeface="+mj-ea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007686" y="4201846"/>
            <a:ext cx="125334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void draw()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047930" y="4647520"/>
            <a:ext cx="110684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b="1" dirty="0" smtClean="0">
                <a:latin typeface="+mj-ea"/>
                <a:ea typeface="+mj-ea"/>
              </a:rPr>
              <a:t>void draw()</a:t>
            </a:r>
            <a:endParaRPr lang="ko-KR" altLang="en-US" sz="1400" b="1" dirty="0">
              <a:latin typeface="+mj-ea"/>
              <a:ea typeface="+mj-ea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118572" y="5077968"/>
            <a:ext cx="11342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+mj-ea"/>
                <a:ea typeface="+mj-ea"/>
              </a:rPr>
              <a:t>new Circle()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6071910" y="4647498"/>
            <a:ext cx="1010943" cy="30779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+mj-ea"/>
              <a:ea typeface="+mj-ea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997166" y="3943605"/>
            <a:ext cx="126948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 smtClean="0">
                <a:latin typeface="+mj-ea"/>
                <a:ea typeface="+mj-ea"/>
              </a:rPr>
              <a:t>void paint()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61" name="모서리가 둥근 사각형 설명선 60"/>
          <p:cNvSpPr/>
          <p:nvPr/>
        </p:nvSpPr>
        <p:spPr>
          <a:xfrm>
            <a:off x="8017358" y="3356689"/>
            <a:ext cx="857856" cy="532415"/>
          </a:xfrm>
          <a:prstGeom prst="wedgeRoundRectCallout">
            <a:avLst>
              <a:gd name="adj1" fmla="val -135319"/>
              <a:gd name="adj2" fmla="val 98312"/>
              <a:gd name="adj3" fmla="val 16667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b="1">
                <a:solidFill>
                  <a:schemeClr val="tx1"/>
                </a:solidFill>
                <a:latin typeface="+mj-ea"/>
                <a:ea typeface="+mj-ea"/>
              </a:rPr>
              <a:t>동적바인딩</a:t>
            </a:r>
            <a:endParaRPr lang="ko-KR" altLang="en-US" sz="14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320111" y="5956497"/>
            <a:ext cx="8996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j-ea"/>
                <a:ea typeface="+mj-ea"/>
              </a:rPr>
              <a:t>new Shape()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4819404" y="3692431"/>
            <a:ext cx="8162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err="1" smtClean="0">
                <a:latin typeface="+mj-ea"/>
                <a:ea typeface="+mj-ea"/>
              </a:rPr>
              <a:t>pShape</a:t>
            </a:r>
            <a:endParaRPr lang="ko-KR" altLang="en-US" sz="1400" b="1" dirty="0">
              <a:latin typeface="+mj-ea"/>
              <a:ea typeface="+mj-ea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5146114" y="4002320"/>
            <a:ext cx="358942" cy="216024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  <a:sym typeface="Wingdings"/>
              </a:rPr>
              <a:t></a:t>
            </a:r>
            <a:endParaRPr lang="ko-KR" altLang="en-US" sz="1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72" name="자유형 71"/>
          <p:cNvSpPr/>
          <p:nvPr/>
        </p:nvSpPr>
        <p:spPr>
          <a:xfrm>
            <a:off x="5361975" y="4110011"/>
            <a:ext cx="646545" cy="0"/>
          </a:xfrm>
          <a:custGeom>
            <a:avLst/>
            <a:gdLst>
              <a:gd name="connsiteX0" fmla="*/ 0 w 646545"/>
              <a:gd name="connsiteY0" fmla="*/ 0 h 0"/>
              <a:gd name="connsiteX1" fmla="*/ 646545 w 64654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6545">
                <a:moveTo>
                  <a:pt x="0" y="0"/>
                </a:moveTo>
                <a:lnTo>
                  <a:pt x="646545" y="0"/>
                </a:ln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+mj-ea"/>
              <a:ea typeface="+mj-ea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741267" y="3179521"/>
            <a:ext cx="2030364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defTabSz="180000"/>
            <a:r>
              <a:rPr lang="en-US" altLang="ko-KR" sz="1400" dirty="0" err="1" smtClean="0">
                <a:latin typeface="+mj-ea"/>
                <a:ea typeface="+mj-ea"/>
              </a:rPr>
              <a:t>pShape</a:t>
            </a:r>
            <a:r>
              <a:rPr lang="en-US" altLang="ko-KR" sz="1400" dirty="0" smtClean="0">
                <a:latin typeface="+mj-ea"/>
                <a:ea typeface="+mj-ea"/>
              </a:rPr>
              <a:t> = new Circle();</a:t>
            </a:r>
          </a:p>
          <a:p>
            <a:pPr defTabSz="180000"/>
            <a:r>
              <a:rPr lang="en-US" altLang="ko-KR" sz="1400" dirty="0" err="1" smtClean="0">
                <a:latin typeface="+mj-ea"/>
                <a:ea typeface="+mj-ea"/>
              </a:rPr>
              <a:t>pShape</a:t>
            </a:r>
            <a:r>
              <a:rPr lang="en-US" altLang="ko-KR" sz="1400" dirty="0" smtClean="0">
                <a:latin typeface="+mj-ea"/>
                <a:ea typeface="+mj-ea"/>
              </a:rPr>
              <a:t>-&gt;</a:t>
            </a:r>
            <a:r>
              <a:rPr lang="en-US" altLang="ko-KR" sz="1400" b="1" dirty="0" smtClean="0">
                <a:latin typeface="+mj-ea"/>
                <a:ea typeface="+mj-ea"/>
              </a:rPr>
              <a:t>paint(); </a:t>
            </a:r>
            <a:endParaRPr lang="ko-KR" altLang="en-US" sz="1400" b="1" dirty="0">
              <a:latin typeface="+mj-ea"/>
              <a:ea typeface="+mj-ea"/>
            </a:endParaRPr>
          </a:p>
        </p:txBody>
      </p:sp>
      <p:sp>
        <p:nvSpPr>
          <p:cNvPr id="75" name="곱셈 기호 74"/>
          <p:cNvSpPr/>
          <p:nvPr/>
        </p:nvSpPr>
        <p:spPr>
          <a:xfrm>
            <a:off x="6788320" y="4123704"/>
            <a:ext cx="144016" cy="230085"/>
          </a:xfrm>
          <a:prstGeom prst="mathMultiply">
            <a:avLst>
              <a:gd name="adj1" fmla="val 4996"/>
            </a:avLst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+mj-ea"/>
              <a:ea typeface="+mj-ea"/>
            </a:endParaRPr>
          </a:p>
        </p:txBody>
      </p:sp>
      <p:sp>
        <p:nvSpPr>
          <p:cNvPr id="76" name="자유형 75"/>
          <p:cNvSpPr/>
          <p:nvPr/>
        </p:nvSpPr>
        <p:spPr>
          <a:xfrm>
            <a:off x="7013597" y="4056774"/>
            <a:ext cx="448128" cy="719992"/>
          </a:xfrm>
          <a:custGeom>
            <a:avLst/>
            <a:gdLst>
              <a:gd name="connsiteX0" fmla="*/ 0 w 668745"/>
              <a:gd name="connsiteY0" fmla="*/ 0 h 648586"/>
              <a:gd name="connsiteX1" fmla="*/ 659219 w 668745"/>
              <a:gd name="connsiteY1" fmla="*/ 287079 h 648586"/>
              <a:gd name="connsiteX2" fmla="*/ 329610 w 668745"/>
              <a:gd name="connsiteY2" fmla="*/ 648586 h 648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8745" h="648586">
                <a:moveTo>
                  <a:pt x="0" y="0"/>
                </a:moveTo>
                <a:cubicBezTo>
                  <a:pt x="302142" y="89490"/>
                  <a:pt x="604284" y="178981"/>
                  <a:pt x="659219" y="287079"/>
                </a:cubicBezTo>
                <a:cubicBezTo>
                  <a:pt x="714154" y="395177"/>
                  <a:pt x="521882" y="521881"/>
                  <a:pt x="329610" y="648586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+mj-ea"/>
              <a:ea typeface="+mj-ea"/>
            </a:endParaRPr>
          </a:p>
        </p:txBody>
      </p:sp>
      <p:sp>
        <p:nvSpPr>
          <p:cNvPr id="77" name="자유형 76"/>
          <p:cNvSpPr/>
          <p:nvPr/>
        </p:nvSpPr>
        <p:spPr>
          <a:xfrm>
            <a:off x="6727807" y="4128781"/>
            <a:ext cx="141774" cy="233916"/>
          </a:xfrm>
          <a:custGeom>
            <a:avLst/>
            <a:gdLst>
              <a:gd name="connsiteX0" fmla="*/ 10633 w 265832"/>
              <a:gd name="connsiteY0" fmla="*/ 0 h 233916"/>
              <a:gd name="connsiteX1" fmla="*/ 265814 w 265832"/>
              <a:gd name="connsiteY1" fmla="*/ 148856 h 233916"/>
              <a:gd name="connsiteX2" fmla="*/ 0 w 265832"/>
              <a:gd name="connsiteY2" fmla="*/ 233916 h 233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5832" h="233916">
                <a:moveTo>
                  <a:pt x="10633" y="0"/>
                </a:moveTo>
                <a:cubicBezTo>
                  <a:pt x="139109" y="54935"/>
                  <a:pt x="267586" y="109870"/>
                  <a:pt x="265814" y="148856"/>
                </a:cubicBezTo>
                <a:cubicBezTo>
                  <a:pt x="264042" y="187842"/>
                  <a:pt x="132021" y="210879"/>
                  <a:pt x="0" y="233916"/>
                </a:cubicBezTo>
              </a:path>
            </a:pathLst>
          </a:custGeom>
          <a:noFill/>
          <a:ln w="12700">
            <a:solidFill>
              <a:srgbClr val="FF9F9F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+mj-ea"/>
              <a:ea typeface="+mj-ea"/>
            </a:endParaRPr>
          </a:p>
        </p:txBody>
      </p:sp>
      <p:sp>
        <p:nvSpPr>
          <p:cNvPr id="80" name="오른쪽 중괄호 79"/>
          <p:cNvSpPr/>
          <p:nvPr/>
        </p:nvSpPr>
        <p:spPr>
          <a:xfrm>
            <a:off x="7295667" y="3984765"/>
            <a:ext cx="144016" cy="459577"/>
          </a:xfrm>
          <a:prstGeom prst="rightBrace">
            <a:avLst>
              <a:gd name="adj1" fmla="val 3184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439683" y="4028660"/>
            <a:ext cx="6832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+mj-ea"/>
                <a:ea typeface="+mj-ea"/>
              </a:rPr>
              <a:t>Shape</a:t>
            </a:r>
          </a:p>
          <a:p>
            <a:r>
              <a:rPr lang="ko-KR" altLang="en-US" sz="1400" dirty="0" smtClean="0">
                <a:latin typeface="+mj-ea"/>
                <a:ea typeface="+mj-ea"/>
              </a:rPr>
              <a:t> 멤버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83" name="오른쪽 중괄호 82"/>
          <p:cNvSpPr/>
          <p:nvPr/>
        </p:nvSpPr>
        <p:spPr>
          <a:xfrm>
            <a:off x="7278347" y="4533300"/>
            <a:ext cx="144016" cy="459577"/>
          </a:xfrm>
          <a:prstGeom prst="rightBrace">
            <a:avLst>
              <a:gd name="adj1" fmla="val 3184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7422363" y="4577195"/>
            <a:ext cx="6309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+mj-ea"/>
                <a:ea typeface="+mj-ea"/>
              </a:rPr>
              <a:t>Circle</a:t>
            </a:r>
          </a:p>
          <a:p>
            <a:r>
              <a:rPr lang="ko-KR" altLang="en-US" sz="1400" dirty="0" smtClean="0">
                <a:latin typeface="+mj-ea"/>
                <a:ea typeface="+mj-ea"/>
              </a:rPr>
              <a:t> 멤버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86" name="자유형 85"/>
          <p:cNvSpPr/>
          <p:nvPr/>
        </p:nvSpPr>
        <p:spPr>
          <a:xfrm>
            <a:off x="6516216" y="3642962"/>
            <a:ext cx="119832" cy="413811"/>
          </a:xfrm>
          <a:custGeom>
            <a:avLst/>
            <a:gdLst>
              <a:gd name="connsiteX0" fmla="*/ 0 w 1155390"/>
              <a:gd name="connsiteY0" fmla="*/ 0 h 779318"/>
              <a:gd name="connsiteX1" fmla="*/ 342900 w 1155390"/>
              <a:gd name="connsiteY1" fmla="*/ 415637 h 779318"/>
              <a:gd name="connsiteX2" fmla="*/ 1028700 w 1155390"/>
              <a:gd name="connsiteY2" fmla="*/ 519546 h 779318"/>
              <a:gd name="connsiteX3" fmla="*/ 1153391 w 1155390"/>
              <a:gd name="connsiteY3" fmla="*/ 779318 h 779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5390" h="779318">
                <a:moveTo>
                  <a:pt x="0" y="0"/>
                </a:moveTo>
                <a:cubicBezTo>
                  <a:pt x="85725" y="164523"/>
                  <a:pt x="171450" y="329046"/>
                  <a:pt x="342900" y="415637"/>
                </a:cubicBezTo>
                <a:cubicBezTo>
                  <a:pt x="514350" y="502228"/>
                  <a:pt x="893618" y="458933"/>
                  <a:pt x="1028700" y="519546"/>
                </a:cubicBezTo>
                <a:cubicBezTo>
                  <a:pt x="1163782" y="580160"/>
                  <a:pt x="1158586" y="679739"/>
                  <a:pt x="1153391" y="779318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2395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-108520" y="116632"/>
            <a:ext cx="8965504" cy="670351"/>
          </a:xfrm>
        </p:spPr>
        <p:txBody>
          <a:bodyPr>
            <a:normAutofit/>
          </a:bodyPr>
          <a:lstStyle/>
          <a:p>
            <a:r>
              <a:rPr lang="en-US" altLang="ko-KR" sz="2800" dirty="0" smtClean="0">
                <a:latin typeface="+mj-ea"/>
              </a:rPr>
              <a:t>C++ 11</a:t>
            </a:r>
            <a:r>
              <a:rPr lang="ko-KR" altLang="en-US" sz="2800" dirty="0" smtClean="0">
                <a:latin typeface="+mj-ea"/>
              </a:rPr>
              <a:t>에서 추가된 </a:t>
            </a:r>
            <a:r>
              <a:rPr lang="en-US" altLang="ko-KR" sz="2800" cap="none" dirty="0" smtClean="0">
                <a:latin typeface="+mj-ea"/>
              </a:rPr>
              <a:t>override </a:t>
            </a:r>
            <a:r>
              <a:rPr lang="ko-KR" altLang="en-US" sz="2800" cap="none" dirty="0" smtClean="0">
                <a:latin typeface="+mj-ea"/>
              </a:rPr>
              <a:t>와 </a:t>
            </a:r>
            <a:r>
              <a:rPr lang="en-US" altLang="ko-KR" sz="2800" cap="none" dirty="0" smtClean="0">
                <a:latin typeface="+mj-ea"/>
              </a:rPr>
              <a:t>final </a:t>
            </a:r>
            <a:r>
              <a:rPr lang="ko-KR" altLang="en-US" sz="2800" dirty="0" smtClean="0">
                <a:latin typeface="+mj-ea"/>
              </a:rPr>
              <a:t>지시어</a:t>
            </a:r>
            <a:endParaRPr lang="ko-KR" altLang="en-US" sz="2800" dirty="0">
              <a:latin typeface="+mj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6D777-4359-42E5-B284-18B58639FC5B}" type="slidenum">
              <a:rPr lang="ko-KR" altLang="en-US" smtClean="0"/>
              <a:pPr/>
              <a:t>10</a:t>
            </a:fld>
            <a:endParaRPr lang="en-US" altLang="ko-KR"/>
          </a:p>
        </p:txBody>
      </p:sp>
      <p:sp>
        <p:nvSpPr>
          <p:cNvPr id="6" name="직사각형 5"/>
          <p:cNvSpPr/>
          <p:nvPr/>
        </p:nvSpPr>
        <p:spPr>
          <a:xfrm>
            <a:off x="395536" y="920856"/>
            <a:ext cx="7560840" cy="440120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2000" b="1" dirty="0" smtClean="0">
                <a:solidFill>
                  <a:srgbClr val="FF0000"/>
                </a:solidFill>
                <a:latin typeface="+mj-ea"/>
                <a:ea typeface="+mj-ea"/>
              </a:rPr>
              <a:t>class </a:t>
            </a:r>
            <a:r>
              <a:rPr lang="en-US" altLang="ko-KR" sz="2000" b="1" dirty="0">
                <a:solidFill>
                  <a:srgbClr val="FF0000"/>
                </a:solidFill>
                <a:latin typeface="+mj-ea"/>
                <a:ea typeface="+mj-ea"/>
              </a:rPr>
              <a:t>Shape </a:t>
            </a:r>
            <a:r>
              <a:rPr lang="en-US" altLang="ko-KR" sz="2000" dirty="0">
                <a:latin typeface="+mj-ea"/>
                <a:ea typeface="+mj-ea"/>
              </a:rPr>
              <a:t>{</a:t>
            </a:r>
          </a:p>
          <a:p>
            <a:pPr defTabSz="180000" fontAlgn="base" latinLnBrk="0"/>
            <a:r>
              <a:rPr lang="en-US" altLang="ko-KR" sz="2000" dirty="0">
                <a:latin typeface="+mj-ea"/>
                <a:ea typeface="+mj-ea"/>
              </a:rPr>
              <a:t>public:</a:t>
            </a:r>
          </a:p>
          <a:p>
            <a:pPr defTabSz="180000" fontAlgn="base" latinLnBrk="0"/>
            <a:r>
              <a:rPr lang="en-US" altLang="ko-KR" sz="2000" dirty="0">
                <a:latin typeface="+mj-ea"/>
                <a:ea typeface="+mj-ea"/>
              </a:rPr>
              <a:t>	</a:t>
            </a:r>
            <a:r>
              <a:rPr lang="en-US" altLang="ko-KR" sz="2000" b="1" dirty="0">
                <a:latin typeface="+mj-ea"/>
                <a:ea typeface="+mj-ea"/>
              </a:rPr>
              <a:t>void paint() </a:t>
            </a:r>
            <a:r>
              <a:rPr lang="en-US" altLang="ko-KR" sz="2000" dirty="0">
                <a:latin typeface="+mj-ea"/>
                <a:ea typeface="+mj-ea"/>
              </a:rPr>
              <a:t>{ </a:t>
            </a:r>
            <a:r>
              <a:rPr lang="en-US" altLang="ko-KR" sz="2000" dirty="0" smtClean="0">
                <a:latin typeface="+mj-ea"/>
                <a:ea typeface="+mj-ea"/>
              </a:rPr>
              <a:t>draw</a:t>
            </a:r>
            <a:r>
              <a:rPr lang="en-US" altLang="ko-KR" sz="2000" dirty="0">
                <a:latin typeface="+mj-ea"/>
                <a:ea typeface="+mj-ea"/>
              </a:rPr>
              <a:t>(); </a:t>
            </a:r>
            <a:r>
              <a:rPr lang="en-US" altLang="ko-KR" sz="2000" dirty="0" smtClean="0">
                <a:latin typeface="+mj-ea"/>
                <a:ea typeface="+mj-ea"/>
              </a:rPr>
              <a:t>}</a:t>
            </a:r>
            <a:endParaRPr lang="en-US" altLang="ko-KR" sz="2000" dirty="0">
              <a:latin typeface="+mj-ea"/>
              <a:ea typeface="+mj-ea"/>
            </a:endParaRPr>
          </a:p>
          <a:p>
            <a:pPr defTabSz="180000" fontAlgn="base" latinLnBrk="0"/>
            <a:r>
              <a:rPr lang="en-US" altLang="ko-KR" sz="2000" dirty="0">
                <a:latin typeface="+mj-ea"/>
                <a:ea typeface="+mj-ea"/>
              </a:rPr>
              <a:t>	</a:t>
            </a:r>
            <a:r>
              <a:rPr lang="en-US" altLang="ko-KR" sz="2000" b="1" dirty="0">
                <a:latin typeface="+mj-ea"/>
                <a:ea typeface="+mj-ea"/>
              </a:rPr>
              <a:t>virtual void </a:t>
            </a:r>
            <a:r>
              <a:rPr lang="en-US" altLang="ko-KR" sz="2000" b="1" dirty="0">
                <a:solidFill>
                  <a:srgbClr val="7030A0"/>
                </a:solidFill>
                <a:latin typeface="+mj-ea"/>
                <a:ea typeface="+mj-ea"/>
              </a:rPr>
              <a:t>draw</a:t>
            </a:r>
            <a:r>
              <a:rPr lang="en-US" altLang="ko-KR" sz="2000" b="1" dirty="0" smtClean="0">
                <a:latin typeface="+mj-ea"/>
                <a:ea typeface="+mj-ea"/>
              </a:rPr>
              <a:t>()</a:t>
            </a:r>
            <a:r>
              <a:rPr lang="en-US" altLang="ko-KR" sz="2000" dirty="0" smtClean="0">
                <a:latin typeface="+mj-ea"/>
                <a:ea typeface="+mj-ea"/>
              </a:rPr>
              <a:t>;</a:t>
            </a:r>
            <a:endParaRPr lang="en-US" altLang="ko-KR" sz="2000" dirty="0">
              <a:latin typeface="+mj-ea"/>
              <a:ea typeface="+mj-ea"/>
            </a:endParaRPr>
          </a:p>
          <a:p>
            <a:pPr defTabSz="180000" fontAlgn="base" latinLnBrk="0"/>
            <a:r>
              <a:rPr lang="en-US" altLang="ko-KR" sz="2000" dirty="0" smtClean="0">
                <a:latin typeface="+mj-ea"/>
                <a:ea typeface="+mj-ea"/>
              </a:rPr>
              <a:t>};</a:t>
            </a:r>
            <a:endParaRPr lang="en-US" altLang="ko-KR" sz="2000" dirty="0">
              <a:latin typeface="+mj-ea"/>
              <a:ea typeface="+mj-ea"/>
            </a:endParaRPr>
          </a:p>
          <a:p>
            <a:pPr defTabSz="180000" fontAlgn="base" latinLnBrk="0"/>
            <a:r>
              <a:rPr lang="en-US" altLang="ko-KR" sz="2000" b="1" dirty="0">
                <a:solidFill>
                  <a:srgbClr val="FF0000"/>
                </a:solidFill>
                <a:latin typeface="+mj-ea"/>
                <a:ea typeface="+mj-ea"/>
              </a:rPr>
              <a:t>class Circle : public Shape </a:t>
            </a:r>
            <a:r>
              <a:rPr lang="en-US" altLang="ko-KR" sz="2000" dirty="0">
                <a:latin typeface="+mj-ea"/>
                <a:ea typeface="+mj-ea"/>
              </a:rPr>
              <a:t>{</a:t>
            </a:r>
          </a:p>
          <a:p>
            <a:pPr defTabSz="180000" fontAlgn="base" latinLnBrk="0"/>
            <a:r>
              <a:rPr lang="en-US" altLang="ko-KR" sz="2000" dirty="0">
                <a:latin typeface="+mj-ea"/>
                <a:ea typeface="+mj-ea"/>
              </a:rPr>
              <a:t>public:</a:t>
            </a:r>
          </a:p>
          <a:p>
            <a:pPr defTabSz="180000" fontAlgn="base" latinLnBrk="0"/>
            <a:r>
              <a:rPr lang="en-US" altLang="ko-KR" sz="2000" dirty="0">
                <a:latin typeface="+mj-ea"/>
                <a:ea typeface="+mj-ea"/>
              </a:rPr>
              <a:t>	</a:t>
            </a:r>
            <a:r>
              <a:rPr lang="en-US" altLang="ko-KR" sz="2000" b="1" dirty="0" smtClean="0">
                <a:latin typeface="+mj-ea"/>
                <a:ea typeface="+mj-ea"/>
              </a:rPr>
              <a:t> </a:t>
            </a:r>
            <a:r>
              <a:rPr lang="en-US" altLang="ko-KR" sz="2000" b="1" dirty="0">
                <a:latin typeface="+mj-ea"/>
                <a:ea typeface="+mj-ea"/>
              </a:rPr>
              <a:t>void </a:t>
            </a:r>
            <a:r>
              <a:rPr lang="en-US" altLang="ko-KR" sz="2000" b="1" dirty="0" err="1">
                <a:solidFill>
                  <a:srgbClr val="7030A0"/>
                </a:solidFill>
                <a:latin typeface="+mj-ea"/>
                <a:ea typeface="+mj-ea"/>
              </a:rPr>
              <a:t>drow</a:t>
            </a:r>
            <a:r>
              <a:rPr lang="en-US" altLang="ko-KR" sz="2000" b="1" dirty="0" smtClean="0">
                <a:solidFill>
                  <a:srgbClr val="7030A0"/>
                </a:solidFill>
                <a:latin typeface="+mj-ea"/>
                <a:ea typeface="+mj-ea"/>
              </a:rPr>
              <a:t>();</a:t>
            </a:r>
            <a:r>
              <a:rPr lang="en-US" altLang="ko-KR" sz="2000" dirty="0" smtClean="0">
                <a:latin typeface="+mj-ea"/>
                <a:ea typeface="+mj-ea"/>
              </a:rPr>
              <a:t> //</a:t>
            </a:r>
            <a:r>
              <a:rPr lang="ko-KR" altLang="en-US" sz="2000" dirty="0" smtClean="0">
                <a:latin typeface="+mj-ea"/>
                <a:ea typeface="+mj-ea"/>
              </a:rPr>
              <a:t>오버라이딩이 아닌 새로운 멤버 함수로 인식</a:t>
            </a:r>
            <a:endParaRPr lang="en-US" altLang="ko-KR" sz="2000" dirty="0" smtClean="0">
              <a:latin typeface="+mj-ea"/>
              <a:ea typeface="+mj-ea"/>
            </a:endParaRPr>
          </a:p>
          <a:p>
            <a:pPr defTabSz="180000" fontAlgn="base" latinLnBrk="0"/>
            <a:r>
              <a:rPr lang="en-US" altLang="ko-KR" sz="2000" dirty="0">
                <a:latin typeface="+mj-ea"/>
                <a:ea typeface="+mj-ea"/>
              </a:rPr>
              <a:t>	</a:t>
            </a:r>
            <a:r>
              <a:rPr lang="en-US" altLang="ko-KR" sz="2000" dirty="0" smtClean="0">
                <a:latin typeface="+mj-ea"/>
                <a:ea typeface="+mj-ea"/>
              </a:rPr>
              <a:t>	};</a:t>
            </a:r>
            <a:endParaRPr lang="en-US" altLang="ko-KR" sz="2000" dirty="0">
              <a:latin typeface="+mj-ea"/>
              <a:ea typeface="+mj-ea"/>
            </a:endParaRPr>
          </a:p>
          <a:p>
            <a:pPr defTabSz="180000" fontAlgn="base" latinLnBrk="0"/>
            <a:r>
              <a:rPr lang="en-US" altLang="ko-KR" sz="2000" dirty="0" err="1" smtClean="0">
                <a:latin typeface="+mj-ea"/>
                <a:ea typeface="+mj-ea"/>
              </a:rPr>
              <a:t>int</a:t>
            </a:r>
            <a:r>
              <a:rPr lang="en-US" altLang="ko-KR" sz="2000" dirty="0" smtClean="0">
                <a:latin typeface="+mj-ea"/>
                <a:ea typeface="+mj-ea"/>
              </a:rPr>
              <a:t> </a:t>
            </a:r>
            <a:r>
              <a:rPr lang="en-US" altLang="ko-KR" sz="2000" dirty="0">
                <a:latin typeface="+mj-ea"/>
                <a:ea typeface="+mj-ea"/>
              </a:rPr>
              <a:t>main() {</a:t>
            </a:r>
          </a:p>
          <a:p>
            <a:pPr defTabSz="180000" fontAlgn="base" latinLnBrk="0"/>
            <a:r>
              <a:rPr lang="en-US" altLang="ko-KR" sz="2000" dirty="0">
                <a:latin typeface="+mj-ea"/>
                <a:ea typeface="+mj-ea"/>
              </a:rPr>
              <a:t>	Shape </a:t>
            </a:r>
            <a:r>
              <a:rPr lang="en-US" altLang="ko-KR" sz="2000" dirty="0" smtClean="0">
                <a:latin typeface="+mj-ea"/>
                <a:ea typeface="+mj-ea"/>
              </a:rPr>
              <a:t>*</a:t>
            </a:r>
            <a:r>
              <a:rPr lang="en-US" altLang="ko-KR" sz="2000" dirty="0" err="1" smtClean="0">
                <a:latin typeface="+mj-ea"/>
                <a:ea typeface="+mj-ea"/>
              </a:rPr>
              <a:t>pShape</a:t>
            </a:r>
            <a:r>
              <a:rPr lang="en-US" altLang="ko-KR" sz="2000" dirty="0" smtClean="0">
                <a:latin typeface="+mj-ea"/>
                <a:ea typeface="+mj-ea"/>
              </a:rPr>
              <a:t> </a:t>
            </a:r>
            <a:r>
              <a:rPr lang="en-US" altLang="ko-KR" sz="2000" dirty="0">
                <a:latin typeface="+mj-ea"/>
                <a:ea typeface="+mj-ea"/>
              </a:rPr>
              <a:t>= </a:t>
            </a:r>
            <a:r>
              <a:rPr lang="en-US" altLang="ko-KR" sz="2000" b="1" dirty="0">
                <a:solidFill>
                  <a:srgbClr val="0070C0"/>
                </a:solidFill>
                <a:latin typeface="+mj-ea"/>
                <a:ea typeface="+mj-ea"/>
              </a:rPr>
              <a:t>new Circle</a:t>
            </a:r>
            <a:r>
              <a:rPr lang="en-US" altLang="ko-KR" sz="2000" b="1" dirty="0" smtClean="0">
                <a:solidFill>
                  <a:srgbClr val="0070C0"/>
                </a:solidFill>
                <a:latin typeface="+mj-ea"/>
                <a:ea typeface="+mj-ea"/>
              </a:rPr>
              <a:t>();  // </a:t>
            </a:r>
            <a:r>
              <a:rPr lang="ko-KR" altLang="en-US" sz="2000" b="1" dirty="0" err="1" smtClean="0">
                <a:solidFill>
                  <a:srgbClr val="0070C0"/>
                </a:solidFill>
                <a:latin typeface="+mj-ea"/>
                <a:ea typeface="+mj-ea"/>
              </a:rPr>
              <a:t>업캐스팅</a:t>
            </a:r>
            <a:endParaRPr lang="en-US" altLang="ko-KR" sz="2000" b="1" dirty="0">
              <a:solidFill>
                <a:srgbClr val="0070C0"/>
              </a:solidFill>
              <a:latin typeface="+mj-ea"/>
              <a:ea typeface="+mj-ea"/>
            </a:endParaRPr>
          </a:p>
          <a:p>
            <a:pPr defTabSz="180000" fontAlgn="base" latinLnBrk="0"/>
            <a:r>
              <a:rPr lang="en-US" altLang="ko-KR" sz="2000" dirty="0">
                <a:latin typeface="+mj-ea"/>
                <a:ea typeface="+mj-ea"/>
              </a:rPr>
              <a:t>	</a:t>
            </a:r>
            <a:r>
              <a:rPr lang="en-US" altLang="ko-KR" sz="2000" b="1" dirty="0" err="1">
                <a:latin typeface="+mj-ea"/>
                <a:ea typeface="+mj-ea"/>
              </a:rPr>
              <a:t>pShape</a:t>
            </a:r>
            <a:r>
              <a:rPr lang="en-US" altLang="ko-KR" sz="2000" b="1" dirty="0">
                <a:latin typeface="+mj-ea"/>
                <a:ea typeface="+mj-ea"/>
              </a:rPr>
              <a:t>-&gt;paint();</a:t>
            </a:r>
            <a:r>
              <a:rPr lang="en-US" altLang="ko-KR" sz="2000" dirty="0">
                <a:latin typeface="+mj-ea"/>
                <a:ea typeface="+mj-ea"/>
              </a:rPr>
              <a:t> </a:t>
            </a:r>
            <a:endParaRPr lang="en-US" altLang="ko-KR" sz="2000" dirty="0" smtClean="0">
              <a:latin typeface="+mj-ea"/>
              <a:ea typeface="+mj-ea"/>
            </a:endParaRPr>
          </a:p>
          <a:p>
            <a:pPr defTabSz="180000" fontAlgn="base" latinLnBrk="0"/>
            <a:r>
              <a:rPr lang="en-US" altLang="ko-KR" sz="2000" dirty="0">
                <a:latin typeface="+mj-ea"/>
                <a:ea typeface="+mj-ea"/>
              </a:rPr>
              <a:t>	delete </a:t>
            </a:r>
            <a:r>
              <a:rPr lang="en-US" altLang="ko-KR" sz="2000" dirty="0" err="1">
                <a:latin typeface="+mj-ea"/>
                <a:ea typeface="+mj-ea"/>
              </a:rPr>
              <a:t>pShape</a:t>
            </a:r>
            <a:r>
              <a:rPr lang="en-US" altLang="ko-KR" sz="2000" dirty="0" smtClean="0">
                <a:latin typeface="+mj-ea"/>
                <a:ea typeface="+mj-ea"/>
              </a:rPr>
              <a:t>; </a:t>
            </a:r>
          </a:p>
          <a:p>
            <a:pPr defTabSz="180000" fontAlgn="base" latinLnBrk="0"/>
            <a:r>
              <a:rPr lang="en-US" altLang="ko-KR" sz="2000" dirty="0" smtClean="0">
                <a:latin typeface="+mj-ea"/>
                <a:ea typeface="+mj-ea"/>
              </a:rPr>
              <a:t>}</a:t>
            </a:r>
            <a:endParaRPr lang="en-US" altLang="ko-KR" sz="2000" dirty="0"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1560" y="3033792"/>
            <a:ext cx="6984776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j-ea"/>
                <a:ea typeface="+mj-ea"/>
              </a:rPr>
              <a:t>void </a:t>
            </a:r>
            <a:r>
              <a:rPr lang="en-US" altLang="ko-KR" sz="2000" b="1" dirty="0" err="1">
                <a:solidFill>
                  <a:srgbClr val="7030A0"/>
                </a:solidFill>
                <a:latin typeface="+mj-ea"/>
                <a:ea typeface="+mj-ea"/>
              </a:rPr>
              <a:t>drow</a:t>
            </a:r>
            <a:r>
              <a:rPr lang="en-US" altLang="ko-KR" sz="2000" b="1" dirty="0" smtClean="0">
                <a:solidFill>
                  <a:srgbClr val="7030A0"/>
                </a:solidFill>
                <a:latin typeface="+mj-ea"/>
                <a:ea typeface="+mj-ea"/>
              </a:rPr>
              <a:t>() override; //</a:t>
            </a:r>
            <a:r>
              <a:rPr lang="ko-KR" altLang="en-US" sz="2000" b="1" dirty="0" err="1" smtClean="0">
                <a:solidFill>
                  <a:srgbClr val="7030A0"/>
                </a:solidFill>
                <a:latin typeface="+mj-ea"/>
                <a:ea typeface="+mj-ea"/>
              </a:rPr>
              <a:t>파생클래스</a:t>
            </a:r>
            <a:r>
              <a:rPr lang="ko-KR" altLang="en-US" sz="2000" b="1" dirty="0" smtClean="0">
                <a:solidFill>
                  <a:srgbClr val="7030A0"/>
                </a:solidFill>
                <a:latin typeface="+mj-ea"/>
                <a:ea typeface="+mj-ea"/>
              </a:rPr>
              <a:t> 원형 뒤에 작성</a:t>
            </a:r>
            <a:endParaRPr lang="en-US" altLang="ko-KR" sz="2000" b="1" dirty="0" smtClean="0">
              <a:solidFill>
                <a:srgbClr val="7030A0"/>
              </a:solidFill>
              <a:latin typeface="+mj-ea"/>
              <a:ea typeface="+mj-ea"/>
            </a:endParaRPr>
          </a:p>
          <a:p>
            <a:r>
              <a:rPr lang="en-US" altLang="ko-KR" sz="2000" b="1" dirty="0" smtClean="0">
                <a:solidFill>
                  <a:srgbClr val="7030A0"/>
                </a:solidFill>
                <a:latin typeface="+mj-ea"/>
                <a:ea typeface="+mj-ea"/>
              </a:rPr>
              <a:t>                              //</a:t>
            </a:r>
            <a:r>
              <a:rPr lang="ko-KR" altLang="en-US" sz="2000" b="1" dirty="0" smtClean="0">
                <a:solidFill>
                  <a:srgbClr val="7030A0"/>
                </a:solidFill>
                <a:latin typeface="+mj-ea"/>
                <a:ea typeface="+mj-ea"/>
              </a:rPr>
              <a:t>컴파일 오류 발생</a:t>
            </a:r>
            <a:endParaRPr lang="ko-KR" altLang="en-US" sz="2000" dirty="0"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5536" y="5426296"/>
            <a:ext cx="7649851" cy="110799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ko-KR" sz="2200" b="1" dirty="0" smtClean="0">
                <a:latin typeface="+mj-ea"/>
                <a:ea typeface="+mj-ea"/>
              </a:rPr>
              <a:t>final </a:t>
            </a:r>
            <a:r>
              <a:rPr lang="ko-KR" altLang="en-US" sz="2200" b="1" dirty="0" smtClean="0">
                <a:latin typeface="+mj-ea"/>
                <a:ea typeface="+mj-ea"/>
              </a:rPr>
              <a:t>지시어</a:t>
            </a:r>
            <a:endParaRPr lang="en-US" altLang="ko-KR" sz="2200" b="1" dirty="0" smtClean="0">
              <a:latin typeface="+mj-ea"/>
              <a:ea typeface="+mj-ea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200" b="1" dirty="0" smtClean="0">
                <a:latin typeface="+mj-ea"/>
                <a:ea typeface="+mj-ea"/>
              </a:rPr>
              <a:t>가상 함수 뒤에 사용 </a:t>
            </a:r>
            <a:r>
              <a:rPr lang="en-US" altLang="ko-KR" sz="2200" b="1" dirty="0" smtClean="0">
                <a:latin typeface="+mj-ea"/>
                <a:ea typeface="+mj-ea"/>
              </a:rPr>
              <a:t>- </a:t>
            </a:r>
            <a:r>
              <a:rPr lang="ko-KR" altLang="en-US" sz="2200" b="1" dirty="0" smtClean="0">
                <a:latin typeface="+mj-ea"/>
                <a:ea typeface="+mj-ea"/>
              </a:rPr>
              <a:t>파생 클래스에서 </a:t>
            </a:r>
            <a:r>
              <a:rPr lang="ko-KR" altLang="en-US" sz="2200" b="1" dirty="0" err="1" smtClean="0">
                <a:latin typeface="+mj-ea"/>
                <a:ea typeface="+mj-ea"/>
              </a:rPr>
              <a:t>오버라이딩</a:t>
            </a:r>
            <a:r>
              <a:rPr lang="ko-KR" altLang="en-US" sz="2200" b="1" dirty="0" smtClean="0">
                <a:latin typeface="+mj-ea"/>
                <a:ea typeface="+mj-ea"/>
              </a:rPr>
              <a:t> 금지</a:t>
            </a:r>
            <a:endParaRPr lang="en-US" altLang="ko-KR" sz="2200" b="1" dirty="0" smtClean="0">
              <a:latin typeface="+mj-ea"/>
              <a:ea typeface="+mj-ea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200" b="1" dirty="0" smtClean="0">
                <a:latin typeface="+mj-ea"/>
                <a:ea typeface="+mj-ea"/>
              </a:rPr>
              <a:t>클래스 이름 뒤에 사용 </a:t>
            </a:r>
            <a:r>
              <a:rPr lang="en-US" altLang="ko-KR" sz="2200" b="1" dirty="0" smtClean="0">
                <a:latin typeface="+mj-ea"/>
                <a:ea typeface="+mj-ea"/>
              </a:rPr>
              <a:t>- </a:t>
            </a:r>
            <a:r>
              <a:rPr lang="ko-KR" altLang="en-US" sz="2200" b="1" dirty="0" smtClean="0">
                <a:latin typeface="+mj-ea"/>
                <a:ea typeface="+mj-ea"/>
              </a:rPr>
              <a:t>상속 금지</a:t>
            </a:r>
            <a:endParaRPr lang="ko-KR" altLang="en-US" sz="22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06398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+mj-ea"/>
              </a:rPr>
              <a:t>C++ </a:t>
            </a:r>
            <a:r>
              <a:rPr lang="ko-KR" altLang="en-US" dirty="0" err="1" smtClean="0">
                <a:latin typeface="+mj-ea"/>
              </a:rPr>
              <a:t>오버라이딩의</a:t>
            </a:r>
            <a:r>
              <a:rPr lang="ko-KR" altLang="en-US" dirty="0" smtClean="0">
                <a:latin typeface="+mj-ea"/>
              </a:rPr>
              <a:t> 특징</a:t>
            </a:r>
            <a:endParaRPr lang="ko-KR" altLang="en-US" dirty="0">
              <a:latin typeface="+mj-ea"/>
            </a:endParaRPr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ko-KR" altLang="en-US" b="1" dirty="0" err="1" smtClean="0"/>
              <a:t>오버라이딩의</a:t>
            </a:r>
            <a:r>
              <a:rPr lang="ko-KR" altLang="en-US" b="1" dirty="0" smtClean="0"/>
              <a:t> 성공 조건</a:t>
            </a:r>
            <a:endParaRPr lang="en-US" altLang="ko-KR" b="1" dirty="0" smtClean="0"/>
          </a:p>
          <a:p>
            <a:pPr lvl="1">
              <a:spcBef>
                <a:spcPts val="0"/>
              </a:spcBef>
            </a:pPr>
            <a:r>
              <a:rPr lang="ko-KR" altLang="en-US" b="1" dirty="0" smtClean="0"/>
              <a:t>가상 함수 이름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 매개 변수 타입과 개수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리턴 타입이 모두 일치</a:t>
            </a:r>
            <a:endParaRPr lang="en-US" altLang="ko-KR" b="1" dirty="0" smtClean="0"/>
          </a:p>
          <a:p>
            <a:pPr>
              <a:spcBef>
                <a:spcPts val="0"/>
              </a:spcBef>
            </a:pPr>
            <a:endParaRPr lang="en-US" altLang="ko-KR" b="1" dirty="0" smtClean="0"/>
          </a:p>
          <a:p>
            <a:pPr>
              <a:spcBef>
                <a:spcPts val="0"/>
              </a:spcBef>
            </a:pPr>
            <a:endParaRPr lang="en-US" altLang="ko-KR" b="1" dirty="0" smtClean="0"/>
          </a:p>
          <a:p>
            <a:pPr>
              <a:spcBef>
                <a:spcPts val="0"/>
              </a:spcBef>
            </a:pPr>
            <a:endParaRPr lang="en-US" altLang="ko-KR" b="1" dirty="0" smtClean="0"/>
          </a:p>
          <a:p>
            <a:pPr>
              <a:spcBef>
                <a:spcPts val="0"/>
              </a:spcBef>
            </a:pPr>
            <a:endParaRPr lang="en-US" altLang="ko-KR" b="1" dirty="0" smtClean="0"/>
          </a:p>
          <a:p>
            <a:pPr>
              <a:spcBef>
                <a:spcPts val="0"/>
              </a:spcBef>
            </a:pPr>
            <a:endParaRPr lang="en-US" altLang="ko-KR" b="1" dirty="0" smtClean="0"/>
          </a:p>
          <a:p>
            <a:pPr>
              <a:spcBef>
                <a:spcPts val="0"/>
              </a:spcBef>
            </a:pPr>
            <a:endParaRPr lang="en-US" altLang="ko-KR" b="1" dirty="0" smtClean="0"/>
          </a:p>
          <a:p>
            <a:pPr>
              <a:spcBef>
                <a:spcPts val="0"/>
              </a:spcBef>
            </a:pPr>
            <a:endParaRPr lang="en-US" altLang="ko-KR" b="1" dirty="0" smtClean="0"/>
          </a:p>
          <a:p>
            <a:pPr>
              <a:spcBef>
                <a:spcPts val="0"/>
              </a:spcBef>
            </a:pPr>
            <a:endParaRPr lang="en-US" altLang="ko-KR" b="1" dirty="0" smtClean="0"/>
          </a:p>
          <a:p>
            <a:pPr>
              <a:spcBef>
                <a:spcPts val="0"/>
              </a:spcBef>
            </a:pPr>
            <a:endParaRPr lang="en-US" altLang="ko-KR" b="1" dirty="0" smtClean="0"/>
          </a:p>
          <a:p>
            <a:pPr>
              <a:spcBef>
                <a:spcPts val="0"/>
              </a:spcBef>
            </a:pPr>
            <a:endParaRPr lang="en-US" altLang="ko-KR" b="1" dirty="0" smtClean="0"/>
          </a:p>
          <a:p>
            <a:pPr>
              <a:spcBef>
                <a:spcPts val="0"/>
              </a:spcBef>
            </a:pPr>
            <a:r>
              <a:rPr lang="ko-KR" altLang="en-US" b="1" dirty="0" err="1" smtClean="0"/>
              <a:t>오버라이딩</a:t>
            </a:r>
            <a:r>
              <a:rPr lang="ko-KR" altLang="en-US" b="1" dirty="0" smtClean="0"/>
              <a:t> 시 </a:t>
            </a:r>
            <a:r>
              <a:rPr lang="en-US" altLang="ko-KR" b="1" dirty="0" smtClean="0"/>
              <a:t>virtual </a:t>
            </a:r>
            <a:r>
              <a:rPr lang="ko-KR" altLang="en-US" b="1" dirty="0" smtClean="0"/>
              <a:t>지시어 생략 가능</a:t>
            </a:r>
            <a:endParaRPr lang="en-US" altLang="ko-KR" b="1" dirty="0" smtClean="0"/>
          </a:p>
          <a:p>
            <a:pPr lvl="1">
              <a:spcBef>
                <a:spcPts val="0"/>
              </a:spcBef>
            </a:pPr>
            <a:r>
              <a:rPr lang="ko-KR" altLang="en-US" b="1" dirty="0" smtClean="0"/>
              <a:t>가상 함수의 </a:t>
            </a:r>
            <a:r>
              <a:rPr lang="en-US" altLang="ko-KR" b="1" dirty="0" smtClean="0"/>
              <a:t>virtual </a:t>
            </a:r>
            <a:r>
              <a:rPr lang="ko-KR" altLang="en-US" b="1" dirty="0" smtClean="0"/>
              <a:t>지시어는 상속됨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파생 클래스에서 </a:t>
            </a:r>
            <a:r>
              <a:rPr lang="en-US" altLang="ko-KR" b="1" dirty="0" smtClean="0"/>
              <a:t>virtual </a:t>
            </a:r>
            <a:r>
              <a:rPr lang="ko-KR" altLang="en-US" b="1" dirty="0" smtClean="0"/>
              <a:t>생략 가능</a:t>
            </a:r>
            <a:endParaRPr lang="en-US" altLang="ko-KR" b="1" dirty="0" smtClean="0"/>
          </a:p>
          <a:p>
            <a:pPr>
              <a:spcBef>
                <a:spcPts val="0"/>
              </a:spcBef>
            </a:pPr>
            <a:r>
              <a:rPr lang="ko-KR" altLang="en-US" b="1" dirty="0" smtClean="0"/>
              <a:t>가상 함수의 접근 지정</a:t>
            </a:r>
            <a:endParaRPr lang="en-US" altLang="ko-KR" b="1" dirty="0" smtClean="0"/>
          </a:p>
          <a:p>
            <a:pPr lvl="1">
              <a:spcBef>
                <a:spcPts val="0"/>
              </a:spcBef>
            </a:pPr>
            <a:r>
              <a:rPr lang="en-US" altLang="ko-KR" b="1" dirty="0" smtClean="0"/>
              <a:t>private, protected, public </a:t>
            </a:r>
            <a:r>
              <a:rPr lang="ko-KR" altLang="en-US" b="1" dirty="0" smtClean="0"/>
              <a:t>중 자유롭게 지정 가능</a:t>
            </a:r>
            <a:endParaRPr lang="en-US" altLang="ko-KR" b="1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55576" y="1700808"/>
            <a:ext cx="7868250" cy="329320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600" b="1" dirty="0">
                <a:latin typeface="+mj-ea"/>
                <a:ea typeface="+mj-ea"/>
              </a:rPr>
              <a:t>class Base </a:t>
            </a:r>
            <a:r>
              <a:rPr lang="en-US" altLang="ko-KR" sz="1600" dirty="0">
                <a:latin typeface="+mj-ea"/>
                <a:ea typeface="+mj-ea"/>
              </a:rPr>
              <a:t>{</a:t>
            </a:r>
          </a:p>
          <a:p>
            <a:pPr defTabSz="180000" fontAlgn="base" latinLnBrk="0"/>
            <a:r>
              <a:rPr lang="en-US" altLang="ko-KR" sz="1600" dirty="0">
                <a:latin typeface="+mj-ea"/>
                <a:ea typeface="+mj-ea"/>
              </a:rPr>
              <a:t>public:</a:t>
            </a:r>
          </a:p>
          <a:p>
            <a:pPr defTabSz="180000" fontAlgn="base" latinLnBrk="0"/>
            <a:r>
              <a:rPr lang="en-US" altLang="ko-KR" sz="1600" dirty="0">
                <a:latin typeface="+mj-ea"/>
                <a:ea typeface="+mj-ea"/>
              </a:rPr>
              <a:t>	virtual void fail(); </a:t>
            </a:r>
          </a:p>
          <a:p>
            <a:pPr defTabSz="180000" fontAlgn="base" latinLnBrk="0"/>
            <a:r>
              <a:rPr lang="en-US" altLang="ko-KR" sz="1600" dirty="0">
                <a:latin typeface="+mj-ea"/>
                <a:ea typeface="+mj-ea"/>
              </a:rPr>
              <a:t>	virtual void </a:t>
            </a:r>
            <a:r>
              <a:rPr lang="en-US" altLang="ko-KR" sz="1600" dirty="0" smtClean="0">
                <a:latin typeface="+mj-ea"/>
                <a:ea typeface="+mj-ea"/>
              </a:rPr>
              <a:t>success(); </a:t>
            </a:r>
          </a:p>
          <a:p>
            <a:pPr defTabSz="180000" fontAlgn="base" latinLnBrk="0"/>
            <a:r>
              <a:rPr lang="en-US" altLang="ko-KR" sz="1600" dirty="0">
                <a:latin typeface="+mj-ea"/>
                <a:ea typeface="+mj-ea"/>
              </a:rPr>
              <a:t>	virtual void g(</a:t>
            </a:r>
            <a:r>
              <a:rPr lang="en-US" altLang="ko-KR" sz="1600" dirty="0" err="1">
                <a:latin typeface="+mj-ea"/>
                <a:ea typeface="+mj-ea"/>
              </a:rPr>
              <a:t>int</a:t>
            </a:r>
            <a:r>
              <a:rPr lang="en-US" altLang="ko-KR" sz="1600" dirty="0">
                <a:latin typeface="+mj-ea"/>
                <a:ea typeface="+mj-ea"/>
              </a:rPr>
              <a:t>);</a:t>
            </a:r>
          </a:p>
          <a:p>
            <a:pPr defTabSz="180000" fontAlgn="base" latinLnBrk="0"/>
            <a:r>
              <a:rPr lang="en-US" altLang="ko-KR" sz="1600" dirty="0" smtClean="0">
                <a:latin typeface="+mj-ea"/>
                <a:ea typeface="+mj-ea"/>
              </a:rPr>
              <a:t>};</a:t>
            </a:r>
          </a:p>
          <a:p>
            <a:pPr defTabSz="180000" fontAlgn="base" latinLnBrk="0"/>
            <a:endParaRPr lang="en-US" altLang="ko-KR" sz="1600" dirty="0">
              <a:latin typeface="+mj-ea"/>
              <a:ea typeface="+mj-ea"/>
            </a:endParaRPr>
          </a:p>
          <a:p>
            <a:pPr defTabSz="180000" fontAlgn="base" latinLnBrk="0"/>
            <a:r>
              <a:rPr lang="en-US" altLang="ko-KR" sz="1600" b="1" dirty="0">
                <a:latin typeface="+mj-ea"/>
                <a:ea typeface="+mj-ea"/>
              </a:rPr>
              <a:t>class Derived : public Base </a:t>
            </a:r>
            <a:r>
              <a:rPr lang="en-US" altLang="ko-KR" sz="1600" dirty="0">
                <a:latin typeface="+mj-ea"/>
                <a:ea typeface="+mj-ea"/>
              </a:rPr>
              <a:t>{</a:t>
            </a:r>
          </a:p>
          <a:p>
            <a:pPr defTabSz="180000" fontAlgn="base" latinLnBrk="0"/>
            <a:r>
              <a:rPr lang="en-US" altLang="ko-KR" sz="1600" dirty="0">
                <a:latin typeface="+mj-ea"/>
                <a:ea typeface="+mj-ea"/>
              </a:rPr>
              <a:t>public</a:t>
            </a:r>
            <a:r>
              <a:rPr lang="en-US" altLang="ko-KR" sz="1600" dirty="0" smtClean="0">
                <a:latin typeface="+mj-ea"/>
                <a:ea typeface="+mj-ea"/>
              </a:rPr>
              <a:t>:</a:t>
            </a:r>
          </a:p>
          <a:p>
            <a:pPr defTabSz="180000" fontAlgn="base" latinLnBrk="0"/>
            <a:r>
              <a:rPr lang="en-US" altLang="ko-KR" sz="1600" dirty="0">
                <a:latin typeface="+mj-ea"/>
                <a:ea typeface="+mj-ea"/>
              </a:rPr>
              <a:t>	</a:t>
            </a:r>
            <a:r>
              <a:rPr lang="en-US" altLang="ko-KR" sz="1600" b="1" dirty="0">
                <a:solidFill>
                  <a:srgbClr val="FF0000"/>
                </a:solidFill>
                <a:latin typeface="+mj-ea"/>
                <a:ea typeface="+mj-ea"/>
              </a:rPr>
              <a:t>virtual </a:t>
            </a:r>
            <a:r>
              <a:rPr lang="en-US" altLang="ko-KR" sz="1600" b="1" dirty="0" err="1">
                <a:solidFill>
                  <a:srgbClr val="FF0000"/>
                </a:solidFill>
                <a:latin typeface="+mj-ea"/>
                <a:ea typeface="+mj-ea"/>
              </a:rPr>
              <a:t>int</a:t>
            </a:r>
            <a:r>
              <a:rPr lang="en-US" altLang="ko-KR" sz="1600" b="1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en-US" altLang="ko-KR" sz="1600" b="1" dirty="0" smtClean="0">
                <a:solidFill>
                  <a:srgbClr val="FF0000"/>
                </a:solidFill>
                <a:latin typeface="+mj-ea"/>
                <a:ea typeface="+mj-ea"/>
              </a:rPr>
              <a:t>fail();</a:t>
            </a:r>
            <a:r>
              <a:rPr lang="en-US" altLang="ko-KR" sz="1600" dirty="0" smtClean="0">
                <a:solidFill>
                  <a:srgbClr val="FF0000"/>
                </a:solidFill>
                <a:latin typeface="+mj-ea"/>
                <a:ea typeface="+mj-ea"/>
              </a:rPr>
              <a:t>             </a:t>
            </a:r>
            <a:r>
              <a:rPr lang="en-US" altLang="ko-KR" sz="1600" b="1" dirty="0" smtClean="0">
                <a:solidFill>
                  <a:srgbClr val="00B050"/>
                </a:solidFill>
                <a:latin typeface="+mj-ea"/>
                <a:ea typeface="+mj-ea"/>
              </a:rPr>
              <a:t>// </a:t>
            </a:r>
            <a:r>
              <a:rPr lang="ko-KR" altLang="en-US" sz="1600" b="1" dirty="0" err="1">
                <a:solidFill>
                  <a:srgbClr val="00B050"/>
                </a:solidFill>
                <a:latin typeface="+mj-ea"/>
                <a:ea typeface="+mj-ea"/>
              </a:rPr>
              <a:t>오버라이딩</a:t>
            </a:r>
            <a:r>
              <a:rPr lang="ko-KR" altLang="en-US" sz="1600" b="1" dirty="0">
                <a:solidFill>
                  <a:srgbClr val="00B050"/>
                </a:solidFill>
                <a:latin typeface="+mj-ea"/>
                <a:ea typeface="+mj-ea"/>
              </a:rPr>
              <a:t> 실패</a:t>
            </a:r>
            <a:r>
              <a:rPr lang="en-US" altLang="ko-KR" sz="1600" b="1" dirty="0">
                <a:solidFill>
                  <a:srgbClr val="00B050"/>
                </a:solidFill>
                <a:latin typeface="+mj-ea"/>
                <a:ea typeface="+mj-ea"/>
              </a:rPr>
              <a:t>. </a:t>
            </a:r>
            <a:r>
              <a:rPr lang="ko-KR" altLang="en-US" sz="1600" b="1" dirty="0">
                <a:solidFill>
                  <a:srgbClr val="00B050"/>
                </a:solidFill>
                <a:latin typeface="+mj-ea"/>
                <a:ea typeface="+mj-ea"/>
              </a:rPr>
              <a:t>리턴 타입이 </a:t>
            </a:r>
            <a:r>
              <a:rPr lang="ko-KR" altLang="en-US" sz="1600" b="1" dirty="0" smtClean="0">
                <a:solidFill>
                  <a:srgbClr val="00B050"/>
                </a:solidFill>
                <a:latin typeface="+mj-ea"/>
                <a:ea typeface="+mj-ea"/>
              </a:rPr>
              <a:t>다름</a:t>
            </a:r>
            <a:endParaRPr lang="en-US" altLang="ko-KR" sz="1600" b="1" dirty="0" smtClean="0">
              <a:solidFill>
                <a:srgbClr val="00B050"/>
              </a:solidFill>
              <a:latin typeface="+mj-ea"/>
              <a:ea typeface="+mj-ea"/>
            </a:endParaRPr>
          </a:p>
          <a:p>
            <a:pPr defTabSz="180000" latinLnBrk="0"/>
            <a:r>
              <a:rPr lang="en-US" altLang="ko-KR" sz="1600" dirty="0">
                <a:latin typeface="+mj-ea"/>
                <a:ea typeface="+mj-ea"/>
              </a:rPr>
              <a:t>	</a:t>
            </a:r>
            <a:r>
              <a:rPr lang="en-US" altLang="ko-KR" sz="1600" b="1" dirty="0">
                <a:solidFill>
                  <a:srgbClr val="0070C0"/>
                </a:solidFill>
                <a:latin typeface="+mj-ea"/>
                <a:ea typeface="+mj-ea"/>
              </a:rPr>
              <a:t>virtual void success();</a:t>
            </a:r>
            <a:r>
              <a:rPr lang="en-US" altLang="ko-KR" sz="1600" dirty="0">
                <a:solidFill>
                  <a:srgbClr val="0070C0"/>
                </a:solidFill>
                <a:latin typeface="+mj-ea"/>
                <a:ea typeface="+mj-ea"/>
              </a:rPr>
              <a:t> </a:t>
            </a:r>
            <a:r>
              <a:rPr lang="en-US" altLang="ko-KR" sz="1600" dirty="0" smtClean="0">
                <a:solidFill>
                  <a:srgbClr val="0070C0"/>
                </a:solidFill>
                <a:latin typeface="+mj-ea"/>
                <a:ea typeface="+mj-ea"/>
              </a:rPr>
              <a:t>    </a:t>
            </a:r>
            <a:r>
              <a:rPr lang="en-US" altLang="ko-KR" sz="1600" b="1" dirty="0">
                <a:solidFill>
                  <a:srgbClr val="00B050"/>
                </a:solidFill>
                <a:latin typeface="+mj-ea"/>
                <a:ea typeface="+mj-ea"/>
              </a:rPr>
              <a:t>// </a:t>
            </a:r>
            <a:r>
              <a:rPr lang="ko-KR" altLang="en-US" sz="1600" b="1" dirty="0" err="1">
                <a:solidFill>
                  <a:srgbClr val="00B050"/>
                </a:solidFill>
                <a:latin typeface="+mj-ea"/>
                <a:ea typeface="+mj-ea"/>
              </a:rPr>
              <a:t>오버라이딩</a:t>
            </a:r>
            <a:r>
              <a:rPr lang="ko-KR" altLang="en-US" sz="1600" b="1" dirty="0">
                <a:solidFill>
                  <a:srgbClr val="00B050"/>
                </a:solidFill>
                <a:latin typeface="+mj-ea"/>
                <a:ea typeface="+mj-ea"/>
              </a:rPr>
              <a:t> 성공</a:t>
            </a:r>
          </a:p>
          <a:p>
            <a:pPr defTabSz="180000" fontAlgn="base" latinLnBrk="0"/>
            <a:r>
              <a:rPr lang="ko-KR" altLang="en-US" sz="1600" dirty="0">
                <a:latin typeface="+mj-ea"/>
                <a:ea typeface="+mj-ea"/>
              </a:rPr>
              <a:t>	</a:t>
            </a:r>
            <a:r>
              <a:rPr lang="en-US" altLang="ko-KR" sz="1600" dirty="0">
                <a:latin typeface="+mj-ea"/>
                <a:ea typeface="+mj-ea"/>
              </a:rPr>
              <a:t>virtual void g(</a:t>
            </a:r>
            <a:r>
              <a:rPr lang="en-US" altLang="ko-KR" sz="1600" dirty="0" err="1">
                <a:latin typeface="+mj-ea"/>
                <a:ea typeface="+mj-ea"/>
              </a:rPr>
              <a:t>int</a:t>
            </a:r>
            <a:r>
              <a:rPr lang="en-US" altLang="ko-KR" sz="1600" dirty="0">
                <a:latin typeface="+mj-ea"/>
                <a:ea typeface="+mj-ea"/>
              </a:rPr>
              <a:t>, double); </a:t>
            </a:r>
            <a:r>
              <a:rPr lang="en-US" altLang="ko-KR" sz="1600" dirty="0" smtClean="0">
                <a:latin typeface="+mj-ea"/>
                <a:ea typeface="+mj-ea"/>
              </a:rPr>
              <a:t> </a:t>
            </a:r>
            <a:r>
              <a:rPr lang="en-US" altLang="ko-KR" sz="1600" b="1" dirty="0">
                <a:solidFill>
                  <a:srgbClr val="00B050"/>
                </a:solidFill>
                <a:latin typeface="+mj-ea"/>
                <a:ea typeface="+mj-ea"/>
              </a:rPr>
              <a:t>// </a:t>
            </a:r>
            <a:r>
              <a:rPr lang="ko-KR" altLang="en-US" sz="1600" b="1" dirty="0">
                <a:solidFill>
                  <a:srgbClr val="00B050"/>
                </a:solidFill>
                <a:latin typeface="+mj-ea"/>
                <a:ea typeface="+mj-ea"/>
              </a:rPr>
              <a:t>오버로딩 사례</a:t>
            </a:r>
            <a:r>
              <a:rPr lang="en-US" altLang="ko-KR" sz="1600" b="1" dirty="0">
                <a:solidFill>
                  <a:srgbClr val="00B050"/>
                </a:solidFill>
                <a:latin typeface="+mj-ea"/>
                <a:ea typeface="+mj-ea"/>
              </a:rPr>
              <a:t>. </a:t>
            </a:r>
            <a:r>
              <a:rPr lang="ko-KR" altLang="en-US" sz="1600" b="1" dirty="0">
                <a:solidFill>
                  <a:srgbClr val="00B050"/>
                </a:solidFill>
                <a:latin typeface="+mj-ea"/>
                <a:ea typeface="+mj-ea"/>
              </a:rPr>
              <a:t>정상 컴파일</a:t>
            </a:r>
          </a:p>
          <a:p>
            <a:pPr defTabSz="180000" fontAlgn="base" latinLnBrk="0"/>
            <a:r>
              <a:rPr lang="en-US" altLang="ko-KR" sz="1600" dirty="0">
                <a:latin typeface="+mj-ea"/>
                <a:ea typeface="+mj-ea"/>
              </a:rPr>
              <a:t>};</a:t>
            </a:r>
            <a:endParaRPr lang="ko-KR" altLang="en-US" sz="1600" dirty="0">
              <a:latin typeface="+mj-ea"/>
              <a:ea typeface="+mj-ea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737437" y="1700808"/>
            <a:ext cx="5474933" cy="2585323"/>
            <a:chOff x="1825908" y="1776167"/>
            <a:chExt cx="5474933" cy="2585323"/>
          </a:xfrm>
        </p:grpSpPr>
        <p:sp>
          <p:nvSpPr>
            <p:cNvPr id="18" name="직사각형 17"/>
            <p:cNvSpPr/>
            <p:nvPr/>
          </p:nvSpPr>
          <p:spPr>
            <a:xfrm>
              <a:off x="1825908" y="1776167"/>
              <a:ext cx="5474933" cy="2585323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defTabSz="180000" fontAlgn="base" latinLnBrk="0"/>
              <a:r>
                <a:rPr lang="en-US" altLang="ko-KR" b="1" dirty="0">
                  <a:latin typeface="+mj-ea"/>
                  <a:ea typeface="+mj-ea"/>
                </a:rPr>
                <a:t>class Base </a:t>
              </a:r>
              <a:r>
                <a:rPr lang="en-US" altLang="ko-KR" dirty="0">
                  <a:latin typeface="+mj-ea"/>
                  <a:ea typeface="+mj-ea"/>
                </a:rPr>
                <a:t>{</a:t>
              </a:r>
            </a:p>
            <a:p>
              <a:pPr defTabSz="180000" fontAlgn="base" latinLnBrk="0"/>
              <a:r>
                <a:rPr lang="en-US" altLang="ko-KR" dirty="0">
                  <a:latin typeface="+mj-ea"/>
                  <a:ea typeface="+mj-ea"/>
                </a:rPr>
                <a:t>public:</a:t>
              </a:r>
            </a:p>
            <a:p>
              <a:pPr defTabSz="180000" fontAlgn="base" latinLnBrk="0"/>
              <a:r>
                <a:rPr lang="en-US" altLang="ko-KR" dirty="0">
                  <a:latin typeface="+mj-ea"/>
                  <a:ea typeface="+mj-ea"/>
                </a:rPr>
                <a:t>	</a:t>
              </a:r>
              <a:r>
                <a:rPr lang="en-US" altLang="ko-KR" b="1" dirty="0">
                  <a:latin typeface="+mj-ea"/>
                  <a:ea typeface="+mj-ea"/>
                </a:rPr>
                <a:t>virtual void f();</a:t>
              </a:r>
            </a:p>
            <a:p>
              <a:pPr defTabSz="180000" fontAlgn="base" latinLnBrk="0"/>
              <a:r>
                <a:rPr lang="en-US" altLang="ko-KR" dirty="0" smtClean="0">
                  <a:latin typeface="+mj-ea"/>
                  <a:ea typeface="+mj-ea"/>
                </a:rPr>
                <a:t>};</a:t>
              </a:r>
            </a:p>
            <a:p>
              <a:pPr defTabSz="180000" fontAlgn="base" latinLnBrk="0"/>
              <a:endParaRPr lang="en-US" altLang="ko-KR" dirty="0">
                <a:latin typeface="+mj-ea"/>
                <a:ea typeface="+mj-ea"/>
              </a:endParaRPr>
            </a:p>
            <a:p>
              <a:pPr defTabSz="180000" fontAlgn="base" latinLnBrk="0"/>
              <a:r>
                <a:rPr lang="en-US" altLang="ko-KR" b="1" dirty="0">
                  <a:latin typeface="+mj-ea"/>
                  <a:ea typeface="+mj-ea"/>
                </a:rPr>
                <a:t>class Derived : public Base </a:t>
              </a:r>
              <a:r>
                <a:rPr lang="en-US" altLang="ko-KR" dirty="0">
                  <a:latin typeface="+mj-ea"/>
                  <a:ea typeface="+mj-ea"/>
                </a:rPr>
                <a:t>{</a:t>
              </a:r>
            </a:p>
            <a:p>
              <a:pPr defTabSz="180000" fontAlgn="base" latinLnBrk="0"/>
              <a:r>
                <a:rPr lang="en-US" altLang="ko-KR" dirty="0">
                  <a:latin typeface="+mj-ea"/>
                  <a:ea typeface="+mj-ea"/>
                </a:rPr>
                <a:t>public:</a:t>
              </a:r>
            </a:p>
            <a:p>
              <a:pPr defTabSz="180000" fontAlgn="base" latinLnBrk="0"/>
              <a:r>
                <a:rPr lang="en-US" altLang="ko-KR" dirty="0">
                  <a:latin typeface="+mj-ea"/>
                  <a:ea typeface="+mj-ea"/>
                </a:rPr>
                <a:t>	 </a:t>
              </a:r>
              <a:r>
                <a:rPr lang="en-US" altLang="ko-KR" b="1" dirty="0">
                  <a:latin typeface="+mj-ea"/>
                  <a:ea typeface="+mj-ea"/>
                </a:rPr>
                <a:t>virtual</a:t>
              </a:r>
              <a:r>
                <a:rPr lang="en-US" altLang="ko-KR" dirty="0">
                  <a:latin typeface="+mj-ea"/>
                  <a:ea typeface="+mj-ea"/>
                </a:rPr>
                <a:t> </a:t>
              </a:r>
              <a:r>
                <a:rPr lang="en-US" altLang="ko-KR" dirty="0" smtClean="0">
                  <a:latin typeface="+mj-ea"/>
                  <a:ea typeface="+mj-ea"/>
                </a:rPr>
                <a:t>void </a:t>
              </a:r>
              <a:r>
                <a:rPr lang="en-US" altLang="ko-KR" dirty="0">
                  <a:latin typeface="+mj-ea"/>
                  <a:ea typeface="+mj-ea"/>
                </a:rPr>
                <a:t>f(); // virtual void f()</a:t>
              </a:r>
              <a:r>
                <a:rPr lang="ko-KR" altLang="en-US" dirty="0">
                  <a:latin typeface="+mj-ea"/>
                  <a:ea typeface="+mj-ea"/>
                </a:rPr>
                <a:t>와 동일한 선언</a:t>
              </a:r>
            </a:p>
            <a:p>
              <a:pPr defTabSz="180000" fontAlgn="base" latinLnBrk="0"/>
              <a:r>
                <a:rPr lang="en-US" altLang="ko-KR" dirty="0">
                  <a:latin typeface="+mj-ea"/>
                  <a:ea typeface="+mj-ea"/>
                </a:rPr>
                <a:t>};</a:t>
              </a:r>
              <a:endParaRPr lang="ko-KR" altLang="en-US" dirty="0">
                <a:latin typeface="+mj-ea"/>
                <a:ea typeface="+mj-ea"/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2051720" y="3717032"/>
              <a:ext cx="874288" cy="370867"/>
            </a:xfrm>
            <a:custGeom>
              <a:avLst/>
              <a:gdLst>
                <a:gd name="connsiteX0" fmla="*/ 573456 w 573456"/>
                <a:gd name="connsiteY0" fmla="*/ 28509 h 270820"/>
                <a:gd name="connsiteX1" fmla="*/ 379492 w 573456"/>
                <a:gd name="connsiteY1" fmla="*/ 10036 h 270820"/>
                <a:gd name="connsiteX2" fmla="*/ 351783 w 573456"/>
                <a:gd name="connsiteY2" fmla="*/ 28509 h 270820"/>
                <a:gd name="connsiteX3" fmla="*/ 120874 w 573456"/>
                <a:gd name="connsiteY3" fmla="*/ 37745 h 270820"/>
                <a:gd name="connsiteX4" fmla="*/ 65456 w 573456"/>
                <a:gd name="connsiteY4" fmla="*/ 46982 h 270820"/>
                <a:gd name="connsiteX5" fmla="*/ 37747 w 573456"/>
                <a:gd name="connsiteY5" fmla="*/ 56218 h 270820"/>
                <a:gd name="connsiteX6" fmla="*/ 10038 w 573456"/>
                <a:gd name="connsiteY6" fmla="*/ 93164 h 270820"/>
                <a:gd name="connsiteX7" fmla="*/ 801 w 573456"/>
                <a:gd name="connsiteY7" fmla="*/ 130109 h 270820"/>
                <a:gd name="connsiteX8" fmla="*/ 37747 w 573456"/>
                <a:gd name="connsiteY8" fmla="*/ 185527 h 270820"/>
                <a:gd name="connsiteX9" fmla="*/ 83929 w 573456"/>
                <a:gd name="connsiteY9" fmla="*/ 250182 h 270820"/>
                <a:gd name="connsiteX10" fmla="*/ 111638 w 573456"/>
                <a:gd name="connsiteY10" fmla="*/ 259418 h 270820"/>
                <a:gd name="connsiteX11" fmla="*/ 167056 w 573456"/>
                <a:gd name="connsiteY11" fmla="*/ 250182 h 270820"/>
                <a:gd name="connsiteX12" fmla="*/ 204001 w 573456"/>
                <a:gd name="connsiteY12" fmla="*/ 222473 h 270820"/>
                <a:gd name="connsiteX13" fmla="*/ 222474 w 573456"/>
                <a:gd name="connsiteY13" fmla="*/ 250182 h 270820"/>
                <a:gd name="connsiteX14" fmla="*/ 268656 w 573456"/>
                <a:gd name="connsiteY14" fmla="*/ 259418 h 270820"/>
                <a:gd name="connsiteX15" fmla="*/ 370256 w 573456"/>
                <a:gd name="connsiteY15" fmla="*/ 250182 h 270820"/>
                <a:gd name="connsiteX16" fmla="*/ 434910 w 573456"/>
                <a:gd name="connsiteY16" fmla="*/ 268655 h 270820"/>
                <a:gd name="connsiteX17" fmla="*/ 481092 w 573456"/>
                <a:gd name="connsiteY17" fmla="*/ 259418 h 270820"/>
                <a:gd name="connsiteX18" fmla="*/ 518038 w 573456"/>
                <a:gd name="connsiteY18" fmla="*/ 268655 h 270820"/>
                <a:gd name="connsiteX19" fmla="*/ 536510 w 573456"/>
                <a:gd name="connsiteY19" fmla="*/ 213236 h 270820"/>
                <a:gd name="connsiteX20" fmla="*/ 527274 w 573456"/>
                <a:gd name="connsiteY20" fmla="*/ 185527 h 270820"/>
                <a:gd name="connsiteX21" fmla="*/ 554983 w 573456"/>
                <a:gd name="connsiteY21" fmla="*/ 111636 h 270820"/>
                <a:gd name="connsiteX22" fmla="*/ 536510 w 573456"/>
                <a:gd name="connsiteY22" fmla="*/ 56218 h 270820"/>
                <a:gd name="connsiteX23" fmla="*/ 527274 w 573456"/>
                <a:gd name="connsiteY23" fmla="*/ 28509 h 270820"/>
                <a:gd name="connsiteX24" fmla="*/ 573456 w 573456"/>
                <a:gd name="connsiteY24" fmla="*/ 28509 h 270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3456" h="270820">
                  <a:moveTo>
                    <a:pt x="573456" y="28509"/>
                  </a:moveTo>
                  <a:cubicBezTo>
                    <a:pt x="481476" y="5514"/>
                    <a:pt x="466864" y="-11807"/>
                    <a:pt x="379492" y="10036"/>
                  </a:cubicBezTo>
                  <a:cubicBezTo>
                    <a:pt x="368723" y="12728"/>
                    <a:pt x="362821" y="27326"/>
                    <a:pt x="351783" y="28509"/>
                  </a:cubicBezTo>
                  <a:cubicBezTo>
                    <a:pt x="275190" y="36715"/>
                    <a:pt x="197844" y="34666"/>
                    <a:pt x="120874" y="37745"/>
                  </a:cubicBezTo>
                  <a:cubicBezTo>
                    <a:pt x="102401" y="40824"/>
                    <a:pt x="83738" y="42919"/>
                    <a:pt x="65456" y="46982"/>
                  </a:cubicBezTo>
                  <a:cubicBezTo>
                    <a:pt x="55952" y="49094"/>
                    <a:pt x="45226" y="49985"/>
                    <a:pt x="37747" y="56218"/>
                  </a:cubicBezTo>
                  <a:cubicBezTo>
                    <a:pt x="25921" y="66073"/>
                    <a:pt x="19274" y="80849"/>
                    <a:pt x="10038" y="93164"/>
                  </a:cubicBezTo>
                  <a:cubicBezTo>
                    <a:pt x="6959" y="105479"/>
                    <a:pt x="-2847" y="117950"/>
                    <a:pt x="801" y="130109"/>
                  </a:cubicBezTo>
                  <a:cubicBezTo>
                    <a:pt x="7181" y="151374"/>
                    <a:pt x="25432" y="167054"/>
                    <a:pt x="37747" y="185527"/>
                  </a:cubicBezTo>
                  <a:cubicBezTo>
                    <a:pt x="46170" y="198161"/>
                    <a:pt x="75339" y="243024"/>
                    <a:pt x="83929" y="250182"/>
                  </a:cubicBezTo>
                  <a:cubicBezTo>
                    <a:pt x="91408" y="256415"/>
                    <a:pt x="102402" y="256339"/>
                    <a:pt x="111638" y="259418"/>
                  </a:cubicBezTo>
                  <a:cubicBezTo>
                    <a:pt x="130111" y="256339"/>
                    <a:pt x="149668" y="257137"/>
                    <a:pt x="167056" y="250182"/>
                  </a:cubicBezTo>
                  <a:cubicBezTo>
                    <a:pt x="181349" y="244465"/>
                    <a:pt x="188607" y="222473"/>
                    <a:pt x="204001" y="222473"/>
                  </a:cubicBezTo>
                  <a:cubicBezTo>
                    <a:pt x="215102" y="222473"/>
                    <a:pt x="212836" y="244675"/>
                    <a:pt x="222474" y="250182"/>
                  </a:cubicBezTo>
                  <a:cubicBezTo>
                    <a:pt x="236104" y="257971"/>
                    <a:pt x="253262" y="256339"/>
                    <a:pt x="268656" y="259418"/>
                  </a:cubicBezTo>
                  <a:cubicBezTo>
                    <a:pt x="302523" y="256339"/>
                    <a:pt x="336250" y="250182"/>
                    <a:pt x="370256" y="250182"/>
                  </a:cubicBezTo>
                  <a:cubicBezTo>
                    <a:pt x="381857" y="250182"/>
                    <a:pt x="421841" y="264298"/>
                    <a:pt x="434910" y="268655"/>
                  </a:cubicBezTo>
                  <a:cubicBezTo>
                    <a:pt x="450304" y="265576"/>
                    <a:pt x="465393" y="259418"/>
                    <a:pt x="481092" y="259418"/>
                  </a:cubicBezTo>
                  <a:cubicBezTo>
                    <a:pt x="493786" y="259418"/>
                    <a:pt x="508286" y="276782"/>
                    <a:pt x="518038" y="268655"/>
                  </a:cubicBezTo>
                  <a:cubicBezTo>
                    <a:pt x="532997" y="256189"/>
                    <a:pt x="536510" y="213236"/>
                    <a:pt x="536510" y="213236"/>
                  </a:cubicBezTo>
                  <a:cubicBezTo>
                    <a:pt x="533431" y="204000"/>
                    <a:pt x="527274" y="195263"/>
                    <a:pt x="527274" y="185527"/>
                  </a:cubicBezTo>
                  <a:cubicBezTo>
                    <a:pt x="527274" y="160375"/>
                    <a:pt x="544473" y="132655"/>
                    <a:pt x="554983" y="111636"/>
                  </a:cubicBezTo>
                  <a:lnTo>
                    <a:pt x="536510" y="56218"/>
                  </a:lnTo>
                  <a:cubicBezTo>
                    <a:pt x="533431" y="46982"/>
                    <a:pt x="520390" y="35393"/>
                    <a:pt x="527274" y="28509"/>
                  </a:cubicBezTo>
                  <a:lnTo>
                    <a:pt x="573456" y="28509"/>
                  </a:lnTo>
                  <a:close/>
                </a:path>
              </a:pathLst>
            </a:cu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2830235" y="4057229"/>
              <a:ext cx="643170" cy="260186"/>
            </a:xfrm>
            <a:custGeom>
              <a:avLst/>
              <a:gdLst>
                <a:gd name="connsiteX0" fmla="*/ 1536 w 531301"/>
                <a:gd name="connsiteY0" fmla="*/ 0 h 369455"/>
                <a:gd name="connsiteX1" fmla="*/ 38482 w 531301"/>
                <a:gd name="connsiteY1" fmla="*/ 138546 h 369455"/>
                <a:gd name="connsiteX2" fmla="*/ 66191 w 531301"/>
                <a:gd name="connsiteY2" fmla="*/ 147782 h 369455"/>
                <a:gd name="connsiteX3" fmla="*/ 149318 w 531301"/>
                <a:gd name="connsiteY3" fmla="*/ 138546 h 369455"/>
                <a:gd name="connsiteX4" fmla="*/ 158555 w 531301"/>
                <a:gd name="connsiteY4" fmla="*/ 110837 h 369455"/>
                <a:gd name="connsiteX5" fmla="*/ 130846 w 531301"/>
                <a:gd name="connsiteY5" fmla="*/ 101600 h 369455"/>
                <a:gd name="connsiteX6" fmla="*/ 56955 w 531301"/>
                <a:gd name="connsiteY6" fmla="*/ 120073 h 369455"/>
                <a:gd name="connsiteX7" fmla="*/ 47718 w 531301"/>
                <a:gd name="connsiteY7" fmla="*/ 147782 h 369455"/>
                <a:gd name="connsiteX8" fmla="*/ 56955 w 531301"/>
                <a:gd name="connsiteY8" fmla="*/ 212437 h 369455"/>
                <a:gd name="connsiteX9" fmla="*/ 84664 w 531301"/>
                <a:gd name="connsiteY9" fmla="*/ 221673 h 369455"/>
                <a:gd name="connsiteX10" fmla="*/ 213973 w 531301"/>
                <a:gd name="connsiteY10" fmla="*/ 249382 h 369455"/>
                <a:gd name="connsiteX11" fmla="*/ 278627 w 531301"/>
                <a:gd name="connsiteY11" fmla="*/ 240146 h 369455"/>
                <a:gd name="connsiteX12" fmla="*/ 278627 w 531301"/>
                <a:gd name="connsiteY12" fmla="*/ 175491 h 369455"/>
                <a:gd name="connsiteX13" fmla="*/ 204736 w 531301"/>
                <a:gd name="connsiteY13" fmla="*/ 184727 h 369455"/>
                <a:gd name="connsiteX14" fmla="*/ 195500 w 531301"/>
                <a:gd name="connsiteY14" fmla="*/ 212437 h 369455"/>
                <a:gd name="connsiteX15" fmla="*/ 223209 w 531301"/>
                <a:gd name="connsiteY15" fmla="*/ 286327 h 369455"/>
                <a:gd name="connsiteX16" fmla="*/ 324809 w 531301"/>
                <a:gd name="connsiteY16" fmla="*/ 314037 h 369455"/>
                <a:gd name="connsiteX17" fmla="*/ 370991 w 531301"/>
                <a:gd name="connsiteY17" fmla="*/ 323273 h 369455"/>
                <a:gd name="connsiteX18" fmla="*/ 528009 w 531301"/>
                <a:gd name="connsiteY18" fmla="*/ 314037 h 369455"/>
                <a:gd name="connsiteX19" fmla="*/ 463355 w 531301"/>
                <a:gd name="connsiteY19" fmla="*/ 286327 h 369455"/>
                <a:gd name="connsiteX20" fmla="*/ 518773 w 531301"/>
                <a:gd name="connsiteY20" fmla="*/ 304800 h 369455"/>
                <a:gd name="connsiteX21" fmla="*/ 528009 w 531301"/>
                <a:gd name="connsiteY21" fmla="*/ 332509 h 369455"/>
                <a:gd name="connsiteX22" fmla="*/ 500300 w 531301"/>
                <a:gd name="connsiteY22" fmla="*/ 350982 h 369455"/>
                <a:gd name="connsiteX23" fmla="*/ 481827 w 531301"/>
                <a:gd name="connsiteY23" fmla="*/ 369455 h 369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31301" h="369455">
                  <a:moveTo>
                    <a:pt x="1536" y="0"/>
                  </a:moveTo>
                  <a:cubicBezTo>
                    <a:pt x="8678" y="92834"/>
                    <a:pt x="-21813" y="108399"/>
                    <a:pt x="38482" y="138546"/>
                  </a:cubicBezTo>
                  <a:cubicBezTo>
                    <a:pt x="47190" y="142900"/>
                    <a:pt x="56955" y="144703"/>
                    <a:pt x="66191" y="147782"/>
                  </a:cubicBezTo>
                  <a:cubicBezTo>
                    <a:pt x="93900" y="144703"/>
                    <a:pt x="123432" y="148900"/>
                    <a:pt x="149318" y="138546"/>
                  </a:cubicBezTo>
                  <a:cubicBezTo>
                    <a:pt x="158358" y="134930"/>
                    <a:pt x="162909" y="119545"/>
                    <a:pt x="158555" y="110837"/>
                  </a:cubicBezTo>
                  <a:cubicBezTo>
                    <a:pt x="154201" y="102129"/>
                    <a:pt x="140082" y="104679"/>
                    <a:pt x="130846" y="101600"/>
                  </a:cubicBezTo>
                  <a:cubicBezTo>
                    <a:pt x="106216" y="107758"/>
                    <a:pt x="79148" y="107743"/>
                    <a:pt x="56955" y="120073"/>
                  </a:cubicBezTo>
                  <a:cubicBezTo>
                    <a:pt x="48444" y="124801"/>
                    <a:pt x="47718" y="138046"/>
                    <a:pt x="47718" y="147782"/>
                  </a:cubicBezTo>
                  <a:cubicBezTo>
                    <a:pt x="47718" y="169552"/>
                    <a:pt x="47219" y="192965"/>
                    <a:pt x="56955" y="212437"/>
                  </a:cubicBezTo>
                  <a:cubicBezTo>
                    <a:pt x="61309" y="221145"/>
                    <a:pt x="75187" y="219443"/>
                    <a:pt x="84664" y="221673"/>
                  </a:cubicBezTo>
                  <a:cubicBezTo>
                    <a:pt x="127574" y="231769"/>
                    <a:pt x="170870" y="240146"/>
                    <a:pt x="213973" y="249382"/>
                  </a:cubicBezTo>
                  <a:cubicBezTo>
                    <a:pt x="235524" y="246303"/>
                    <a:pt x="259155" y="249882"/>
                    <a:pt x="278627" y="240146"/>
                  </a:cubicBezTo>
                  <a:cubicBezTo>
                    <a:pt x="299240" y="229839"/>
                    <a:pt x="280627" y="183490"/>
                    <a:pt x="278627" y="175491"/>
                  </a:cubicBezTo>
                  <a:cubicBezTo>
                    <a:pt x="253997" y="178570"/>
                    <a:pt x="227419" y="174646"/>
                    <a:pt x="204736" y="184727"/>
                  </a:cubicBezTo>
                  <a:cubicBezTo>
                    <a:pt x="195839" y="188681"/>
                    <a:pt x="195500" y="202701"/>
                    <a:pt x="195500" y="212437"/>
                  </a:cubicBezTo>
                  <a:cubicBezTo>
                    <a:pt x="195500" y="231150"/>
                    <a:pt x="204098" y="272677"/>
                    <a:pt x="223209" y="286327"/>
                  </a:cubicBezTo>
                  <a:cubicBezTo>
                    <a:pt x="251065" y="306224"/>
                    <a:pt x="293377" y="308322"/>
                    <a:pt x="324809" y="314037"/>
                  </a:cubicBezTo>
                  <a:cubicBezTo>
                    <a:pt x="340255" y="316845"/>
                    <a:pt x="355597" y="320194"/>
                    <a:pt x="370991" y="323273"/>
                  </a:cubicBezTo>
                  <a:cubicBezTo>
                    <a:pt x="423330" y="320194"/>
                    <a:pt x="476743" y="325023"/>
                    <a:pt x="528009" y="314037"/>
                  </a:cubicBezTo>
                  <a:cubicBezTo>
                    <a:pt x="551543" y="308994"/>
                    <a:pt x="440393" y="274847"/>
                    <a:pt x="463355" y="286327"/>
                  </a:cubicBezTo>
                  <a:cubicBezTo>
                    <a:pt x="480771" y="295035"/>
                    <a:pt x="518773" y="304800"/>
                    <a:pt x="518773" y="304800"/>
                  </a:cubicBezTo>
                  <a:cubicBezTo>
                    <a:pt x="521852" y="314036"/>
                    <a:pt x="531625" y="323469"/>
                    <a:pt x="528009" y="332509"/>
                  </a:cubicBezTo>
                  <a:cubicBezTo>
                    <a:pt x="523886" y="342816"/>
                    <a:pt x="508968" y="344047"/>
                    <a:pt x="500300" y="350982"/>
                  </a:cubicBezTo>
                  <a:cubicBezTo>
                    <a:pt x="493500" y="356422"/>
                    <a:pt x="487985" y="363297"/>
                    <a:pt x="481827" y="369455"/>
                  </a:cubicBezTo>
                </a:path>
              </a:pathLst>
            </a:cu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583713" y="4070142"/>
              <a:ext cx="854721" cy="2769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ko-KR" altLang="en-US" sz="1200" b="1" dirty="0" smtClean="0">
                  <a:latin typeface="+mj-ea"/>
                  <a:ea typeface="+mj-ea"/>
                </a:rPr>
                <a:t>생략 가능</a:t>
              </a:r>
              <a:endParaRPr lang="ko-KR" altLang="en-US" sz="1200" b="1" dirty="0"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02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000" dirty="0" smtClean="0">
                <a:latin typeface="+mj-ea"/>
              </a:rPr>
              <a:t>상속이 반복되는 경우 가상 함수 호출</a:t>
            </a:r>
            <a:endParaRPr lang="ko-KR" altLang="en-US" sz="3000" dirty="0">
              <a:latin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23528" y="823011"/>
            <a:ext cx="5761114" cy="6001643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/>
            <a:r>
              <a:rPr lang="en-US" altLang="ko-KR" sz="1600" b="1" dirty="0">
                <a:solidFill>
                  <a:srgbClr val="FF0000"/>
                </a:solidFill>
                <a:latin typeface="+mj-ea"/>
                <a:ea typeface="+mj-ea"/>
              </a:rPr>
              <a:t>class Base </a:t>
            </a:r>
            <a:r>
              <a:rPr lang="en-US" altLang="ko-KR" sz="1600" dirty="0">
                <a:latin typeface="+mj-ea"/>
                <a:ea typeface="+mj-ea"/>
              </a:rPr>
              <a:t>{</a:t>
            </a:r>
          </a:p>
          <a:p>
            <a:pPr defTabSz="180000"/>
            <a:r>
              <a:rPr lang="en-US" altLang="ko-KR" sz="1600" dirty="0">
                <a:latin typeface="+mj-ea"/>
                <a:ea typeface="+mj-ea"/>
              </a:rPr>
              <a:t>public: </a:t>
            </a:r>
            <a:endParaRPr lang="en-US" altLang="ko-KR" sz="1600" dirty="0" smtClean="0">
              <a:latin typeface="+mj-ea"/>
              <a:ea typeface="+mj-ea"/>
            </a:endParaRPr>
          </a:p>
          <a:p>
            <a:pPr defTabSz="180000"/>
            <a:r>
              <a:rPr lang="en-US" altLang="ko-KR" sz="1600" dirty="0">
                <a:latin typeface="+mj-ea"/>
                <a:ea typeface="+mj-ea"/>
              </a:rPr>
              <a:t>	</a:t>
            </a:r>
            <a:r>
              <a:rPr lang="en-US" altLang="ko-KR" sz="1600" b="1" dirty="0" smtClean="0">
                <a:latin typeface="+mj-ea"/>
                <a:ea typeface="+mj-ea"/>
              </a:rPr>
              <a:t>virtual </a:t>
            </a:r>
            <a:r>
              <a:rPr lang="en-US" altLang="ko-KR" sz="1600" b="1" dirty="0">
                <a:latin typeface="+mj-ea"/>
                <a:ea typeface="+mj-ea"/>
              </a:rPr>
              <a:t>void f() </a:t>
            </a:r>
            <a:r>
              <a:rPr lang="en-US" altLang="ko-KR" sz="1600" dirty="0">
                <a:latin typeface="+mj-ea"/>
                <a:ea typeface="+mj-ea"/>
              </a:rPr>
              <a:t>{ </a:t>
            </a:r>
            <a:r>
              <a:rPr lang="en-US" altLang="ko-KR" sz="1600" dirty="0" err="1">
                <a:latin typeface="+mj-ea"/>
                <a:ea typeface="+mj-ea"/>
              </a:rPr>
              <a:t>cout</a:t>
            </a:r>
            <a:r>
              <a:rPr lang="en-US" altLang="ko-KR" sz="1600" dirty="0">
                <a:latin typeface="+mj-ea"/>
                <a:ea typeface="+mj-ea"/>
              </a:rPr>
              <a:t> &lt;&lt; "Base::f() called" &lt;&lt; </a:t>
            </a:r>
            <a:r>
              <a:rPr lang="en-US" altLang="ko-KR" sz="1600" dirty="0" err="1">
                <a:latin typeface="+mj-ea"/>
                <a:ea typeface="+mj-ea"/>
              </a:rPr>
              <a:t>endl</a:t>
            </a:r>
            <a:r>
              <a:rPr lang="en-US" altLang="ko-KR" sz="1600" dirty="0">
                <a:latin typeface="+mj-ea"/>
                <a:ea typeface="+mj-ea"/>
              </a:rPr>
              <a:t>; }</a:t>
            </a:r>
          </a:p>
          <a:p>
            <a:pPr defTabSz="180000"/>
            <a:r>
              <a:rPr lang="en-US" altLang="ko-KR" sz="1600" dirty="0">
                <a:latin typeface="+mj-ea"/>
                <a:ea typeface="+mj-ea"/>
              </a:rPr>
              <a:t>};</a:t>
            </a:r>
          </a:p>
          <a:p>
            <a:pPr defTabSz="180000"/>
            <a:endParaRPr lang="ko-KR" altLang="en-US" sz="1600" dirty="0">
              <a:latin typeface="+mj-ea"/>
              <a:ea typeface="+mj-ea"/>
            </a:endParaRPr>
          </a:p>
          <a:p>
            <a:pPr defTabSz="180000"/>
            <a:r>
              <a:rPr lang="en-US" altLang="ko-KR" sz="1600" b="1" dirty="0">
                <a:solidFill>
                  <a:srgbClr val="FF0000"/>
                </a:solidFill>
                <a:latin typeface="+mj-ea"/>
                <a:ea typeface="+mj-ea"/>
              </a:rPr>
              <a:t>class Derived : public Base </a:t>
            </a:r>
            <a:r>
              <a:rPr lang="en-US" altLang="ko-KR" sz="1600" dirty="0">
                <a:latin typeface="+mj-ea"/>
                <a:ea typeface="+mj-ea"/>
              </a:rPr>
              <a:t>{</a:t>
            </a:r>
          </a:p>
          <a:p>
            <a:pPr defTabSz="180000"/>
            <a:r>
              <a:rPr lang="en-US" altLang="ko-KR" sz="1600" dirty="0">
                <a:latin typeface="+mj-ea"/>
                <a:ea typeface="+mj-ea"/>
              </a:rPr>
              <a:t>public: </a:t>
            </a:r>
            <a:endParaRPr lang="en-US" altLang="ko-KR" sz="1600" dirty="0" smtClean="0">
              <a:latin typeface="+mj-ea"/>
              <a:ea typeface="+mj-ea"/>
            </a:endParaRPr>
          </a:p>
          <a:p>
            <a:pPr defTabSz="180000"/>
            <a:r>
              <a:rPr lang="en-US" altLang="ko-KR" sz="1600" dirty="0">
                <a:latin typeface="+mj-ea"/>
                <a:ea typeface="+mj-ea"/>
              </a:rPr>
              <a:t>	</a:t>
            </a:r>
            <a:r>
              <a:rPr lang="en-US" altLang="ko-KR" sz="1600" b="1" dirty="0" smtClean="0">
                <a:latin typeface="+mj-ea"/>
                <a:ea typeface="+mj-ea"/>
              </a:rPr>
              <a:t>void </a:t>
            </a:r>
            <a:r>
              <a:rPr lang="en-US" altLang="ko-KR" sz="1600" b="1" dirty="0">
                <a:latin typeface="+mj-ea"/>
                <a:ea typeface="+mj-ea"/>
              </a:rPr>
              <a:t>f() </a:t>
            </a:r>
            <a:r>
              <a:rPr lang="en-US" altLang="ko-KR" sz="1600" dirty="0">
                <a:latin typeface="+mj-ea"/>
                <a:ea typeface="+mj-ea"/>
              </a:rPr>
              <a:t>{ </a:t>
            </a:r>
            <a:r>
              <a:rPr lang="en-US" altLang="ko-KR" sz="1600" dirty="0" err="1">
                <a:latin typeface="+mj-ea"/>
                <a:ea typeface="+mj-ea"/>
              </a:rPr>
              <a:t>cout</a:t>
            </a:r>
            <a:r>
              <a:rPr lang="en-US" altLang="ko-KR" sz="1600" dirty="0">
                <a:latin typeface="+mj-ea"/>
                <a:ea typeface="+mj-ea"/>
              </a:rPr>
              <a:t> &lt;&lt; "Derived::f() called" &lt;&lt; </a:t>
            </a:r>
            <a:r>
              <a:rPr lang="en-US" altLang="ko-KR" sz="1600" dirty="0" err="1">
                <a:latin typeface="+mj-ea"/>
                <a:ea typeface="+mj-ea"/>
              </a:rPr>
              <a:t>endl</a:t>
            </a:r>
            <a:r>
              <a:rPr lang="en-US" altLang="ko-KR" sz="1600" dirty="0">
                <a:latin typeface="+mj-ea"/>
                <a:ea typeface="+mj-ea"/>
              </a:rPr>
              <a:t>; }</a:t>
            </a:r>
          </a:p>
          <a:p>
            <a:pPr defTabSz="180000"/>
            <a:r>
              <a:rPr lang="en-US" altLang="ko-KR" sz="1600" dirty="0">
                <a:latin typeface="+mj-ea"/>
                <a:ea typeface="+mj-ea"/>
              </a:rPr>
              <a:t>};</a:t>
            </a:r>
          </a:p>
          <a:p>
            <a:pPr defTabSz="180000"/>
            <a:endParaRPr lang="ko-KR" altLang="en-US" sz="1600" dirty="0">
              <a:latin typeface="+mj-ea"/>
              <a:ea typeface="+mj-ea"/>
            </a:endParaRPr>
          </a:p>
          <a:p>
            <a:pPr defTabSz="180000"/>
            <a:r>
              <a:rPr lang="en-US" altLang="ko-KR" sz="1600" b="1" dirty="0">
                <a:solidFill>
                  <a:srgbClr val="FF0000"/>
                </a:solidFill>
                <a:latin typeface="+mj-ea"/>
                <a:ea typeface="+mj-ea"/>
              </a:rPr>
              <a:t>class </a:t>
            </a:r>
            <a:r>
              <a:rPr lang="en-US" altLang="ko-KR" sz="1600" b="1" dirty="0" err="1">
                <a:solidFill>
                  <a:srgbClr val="FF0000"/>
                </a:solidFill>
                <a:latin typeface="+mj-ea"/>
                <a:ea typeface="+mj-ea"/>
              </a:rPr>
              <a:t>GrandDerived</a:t>
            </a:r>
            <a:r>
              <a:rPr lang="en-US" altLang="ko-KR" sz="1600" b="1" dirty="0">
                <a:solidFill>
                  <a:srgbClr val="FF0000"/>
                </a:solidFill>
                <a:latin typeface="+mj-ea"/>
                <a:ea typeface="+mj-ea"/>
              </a:rPr>
              <a:t>  : public Derived </a:t>
            </a:r>
            <a:r>
              <a:rPr lang="en-US" altLang="ko-KR" sz="1600" dirty="0">
                <a:latin typeface="+mj-ea"/>
                <a:ea typeface="+mj-ea"/>
              </a:rPr>
              <a:t>{</a:t>
            </a:r>
          </a:p>
          <a:p>
            <a:pPr defTabSz="180000"/>
            <a:r>
              <a:rPr lang="en-US" altLang="ko-KR" sz="1600" dirty="0">
                <a:latin typeface="+mj-ea"/>
                <a:ea typeface="+mj-ea"/>
              </a:rPr>
              <a:t>public: </a:t>
            </a:r>
            <a:endParaRPr lang="en-US" altLang="ko-KR" sz="1600" dirty="0" smtClean="0">
              <a:latin typeface="+mj-ea"/>
              <a:ea typeface="+mj-ea"/>
            </a:endParaRPr>
          </a:p>
          <a:p>
            <a:pPr defTabSz="180000"/>
            <a:r>
              <a:rPr lang="en-US" altLang="ko-KR" sz="1600" dirty="0">
                <a:latin typeface="+mj-ea"/>
                <a:ea typeface="+mj-ea"/>
              </a:rPr>
              <a:t>	</a:t>
            </a:r>
            <a:r>
              <a:rPr lang="en-US" altLang="ko-KR" sz="1600" b="1" dirty="0" smtClean="0">
                <a:latin typeface="+mj-ea"/>
                <a:ea typeface="+mj-ea"/>
              </a:rPr>
              <a:t>void </a:t>
            </a:r>
            <a:r>
              <a:rPr lang="en-US" altLang="ko-KR" sz="1600" b="1" dirty="0">
                <a:latin typeface="+mj-ea"/>
                <a:ea typeface="+mj-ea"/>
              </a:rPr>
              <a:t>f() </a:t>
            </a:r>
            <a:r>
              <a:rPr lang="en-US" altLang="ko-KR" sz="1600" dirty="0" smtClean="0">
                <a:latin typeface="+mj-ea"/>
                <a:ea typeface="+mj-ea"/>
              </a:rPr>
              <a:t>{ </a:t>
            </a:r>
            <a:r>
              <a:rPr lang="en-US" altLang="ko-KR" sz="1600" dirty="0" err="1">
                <a:latin typeface="+mj-ea"/>
                <a:ea typeface="+mj-ea"/>
              </a:rPr>
              <a:t>cout</a:t>
            </a:r>
            <a:r>
              <a:rPr lang="en-US" altLang="ko-KR" sz="1600" dirty="0">
                <a:latin typeface="+mj-ea"/>
                <a:ea typeface="+mj-ea"/>
              </a:rPr>
              <a:t> &lt;&lt; </a:t>
            </a:r>
            <a:r>
              <a:rPr lang="en-US" altLang="ko-KR" sz="1600" dirty="0" smtClean="0">
                <a:latin typeface="+mj-ea"/>
                <a:ea typeface="+mj-ea"/>
              </a:rPr>
              <a:t>"</a:t>
            </a:r>
            <a:r>
              <a:rPr lang="en-US" altLang="ko-KR" sz="1600" dirty="0" err="1" smtClean="0">
                <a:latin typeface="+mj-ea"/>
                <a:ea typeface="+mj-ea"/>
              </a:rPr>
              <a:t>GrandDerived</a:t>
            </a:r>
            <a:r>
              <a:rPr lang="en-US" altLang="ko-KR" sz="1600" dirty="0">
                <a:latin typeface="+mj-ea"/>
                <a:ea typeface="+mj-ea"/>
              </a:rPr>
              <a:t>::f() called" &lt;&lt; </a:t>
            </a:r>
            <a:r>
              <a:rPr lang="en-US" altLang="ko-KR" sz="1600" dirty="0" err="1">
                <a:latin typeface="+mj-ea"/>
                <a:ea typeface="+mj-ea"/>
              </a:rPr>
              <a:t>endl</a:t>
            </a:r>
            <a:r>
              <a:rPr lang="en-US" altLang="ko-KR" sz="1600" dirty="0">
                <a:latin typeface="+mj-ea"/>
                <a:ea typeface="+mj-ea"/>
              </a:rPr>
              <a:t>; }</a:t>
            </a:r>
          </a:p>
          <a:p>
            <a:pPr defTabSz="180000"/>
            <a:r>
              <a:rPr lang="en-US" altLang="ko-KR" sz="1600" dirty="0" smtClean="0">
                <a:latin typeface="+mj-ea"/>
                <a:ea typeface="+mj-ea"/>
              </a:rPr>
              <a:t>};</a:t>
            </a:r>
          </a:p>
          <a:p>
            <a:pPr defTabSz="180000"/>
            <a:endParaRPr lang="en-US" altLang="ko-KR" sz="1600" dirty="0">
              <a:latin typeface="+mj-ea"/>
              <a:ea typeface="+mj-ea"/>
            </a:endParaRPr>
          </a:p>
          <a:p>
            <a:pPr defTabSz="180000"/>
            <a:r>
              <a:rPr lang="en-US" altLang="ko-KR" sz="1600" dirty="0" err="1">
                <a:latin typeface="+mj-ea"/>
                <a:ea typeface="+mj-ea"/>
              </a:rPr>
              <a:t>int</a:t>
            </a:r>
            <a:r>
              <a:rPr lang="en-US" altLang="ko-KR" sz="1600" dirty="0">
                <a:latin typeface="+mj-ea"/>
                <a:ea typeface="+mj-ea"/>
              </a:rPr>
              <a:t> main() {</a:t>
            </a:r>
          </a:p>
          <a:p>
            <a:pPr defTabSz="180000"/>
            <a:r>
              <a:rPr lang="en-US" altLang="ko-KR" sz="1600" dirty="0">
                <a:latin typeface="+mj-ea"/>
                <a:ea typeface="+mj-ea"/>
              </a:rPr>
              <a:t>	</a:t>
            </a:r>
            <a:r>
              <a:rPr lang="en-US" altLang="ko-KR" sz="1600" dirty="0" err="1">
                <a:latin typeface="+mj-ea"/>
                <a:ea typeface="+mj-ea"/>
              </a:rPr>
              <a:t>GrandDerived</a:t>
            </a:r>
            <a:r>
              <a:rPr lang="en-US" altLang="ko-KR" sz="1600" dirty="0">
                <a:latin typeface="+mj-ea"/>
                <a:ea typeface="+mj-ea"/>
              </a:rPr>
              <a:t> g;</a:t>
            </a:r>
          </a:p>
          <a:p>
            <a:pPr defTabSz="180000"/>
            <a:r>
              <a:rPr lang="en-US" altLang="ko-KR" sz="1600" dirty="0">
                <a:latin typeface="+mj-ea"/>
                <a:ea typeface="+mj-ea"/>
              </a:rPr>
              <a:t>	Base *</a:t>
            </a:r>
            <a:r>
              <a:rPr lang="en-US" altLang="ko-KR" sz="1600" dirty="0" err="1">
                <a:latin typeface="+mj-ea"/>
                <a:ea typeface="+mj-ea"/>
              </a:rPr>
              <a:t>bp</a:t>
            </a:r>
            <a:r>
              <a:rPr lang="en-US" altLang="ko-KR" sz="1600" dirty="0">
                <a:latin typeface="+mj-ea"/>
                <a:ea typeface="+mj-ea"/>
              </a:rPr>
              <a:t>;</a:t>
            </a:r>
          </a:p>
          <a:p>
            <a:pPr defTabSz="180000"/>
            <a:r>
              <a:rPr lang="en-US" altLang="ko-KR" sz="1600" dirty="0">
                <a:latin typeface="+mj-ea"/>
                <a:ea typeface="+mj-ea"/>
              </a:rPr>
              <a:t>	Derived *</a:t>
            </a:r>
            <a:r>
              <a:rPr lang="en-US" altLang="ko-KR" sz="1600" dirty="0" err="1">
                <a:latin typeface="+mj-ea"/>
                <a:ea typeface="+mj-ea"/>
              </a:rPr>
              <a:t>dp</a:t>
            </a:r>
            <a:r>
              <a:rPr lang="en-US" altLang="ko-KR" sz="1600" dirty="0">
                <a:latin typeface="+mj-ea"/>
                <a:ea typeface="+mj-ea"/>
              </a:rPr>
              <a:t>;</a:t>
            </a:r>
          </a:p>
          <a:p>
            <a:pPr defTabSz="180000"/>
            <a:r>
              <a:rPr lang="en-US" altLang="ko-KR" sz="1600" dirty="0">
                <a:latin typeface="+mj-ea"/>
                <a:ea typeface="+mj-ea"/>
              </a:rPr>
              <a:t>	</a:t>
            </a:r>
            <a:r>
              <a:rPr lang="en-US" altLang="ko-KR" sz="1600" dirty="0" err="1">
                <a:latin typeface="+mj-ea"/>
                <a:ea typeface="+mj-ea"/>
              </a:rPr>
              <a:t>GrandDerived</a:t>
            </a:r>
            <a:r>
              <a:rPr lang="en-US" altLang="ko-KR" sz="1600" dirty="0">
                <a:latin typeface="+mj-ea"/>
                <a:ea typeface="+mj-ea"/>
              </a:rPr>
              <a:t> *</a:t>
            </a:r>
            <a:r>
              <a:rPr lang="en-US" altLang="ko-KR" sz="1600" dirty="0" err="1">
                <a:latin typeface="+mj-ea"/>
                <a:ea typeface="+mj-ea"/>
              </a:rPr>
              <a:t>gp</a:t>
            </a:r>
            <a:r>
              <a:rPr lang="en-US" altLang="ko-KR" sz="1600" dirty="0">
                <a:latin typeface="+mj-ea"/>
                <a:ea typeface="+mj-ea"/>
              </a:rPr>
              <a:t>;</a:t>
            </a:r>
          </a:p>
          <a:p>
            <a:pPr defTabSz="180000"/>
            <a:r>
              <a:rPr lang="en-US" altLang="ko-KR" sz="1600" dirty="0">
                <a:latin typeface="+mj-ea"/>
                <a:ea typeface="+mj-ea"/>
              </a:rPr>
              <a:t>	</a:t>
            </a:r>
            <a:r>
              <a:rPr lang="en-US" altLang="ko-KR" sz="1600" dirty="0" err="1">
                <a:latin typeface="+mj-ea"/>
                <a:ea typeface="+mj-ea"/>
              </a:rPr>
              <a:t>bp</a:t>
            </a:r>
            <a:r>
              <a:rPr lang="en-US" altLang="ko-KR" sz="1600" dirty="0">
                <a:latin typeface="+mj-ea"/>
                <a:ea typeface="+mj-ea"/>
              </a:rPr>
              <a:t> = </a:t>
            </a:r>
            <a:r>
              <a:rPr lang="en-US" altLang="ko-KR" sz="1600" dirty="0" err="1">
                <a:latin typeface="+mj-ea"/>
                <a:ea typeface="+mj-ea"/>
              </a:rPr>
              <a:t>dp</a:t>
            </a:r>
            <a:r>
              <a:rPr lang="en-US" altLang="ko-KR" sz="1600" dirty="0">
                <a:latin typeface="+mj-ea"/>
                <a:ea typeface="+mj-ea"/>
              </a:rPr>
              <a:t> = </a:t>
            </a:r>
            <a:r>
              <a:rPr lang="en-US" altLang="ko-KR" sz="1600" dirty="0" err="1">
                <a:latin typeface="+mj-ea"/>
                <a:ea typeface="+mj-ea"/>
              </a:rPr>
              <a:t>gp</a:t>
            </a:r>
            <a:r>
              <a:rPr lang="en-US" altLang="ko-KR" sz="1600" dirty="0">
                <a:latin typeface="+mj-ea"/>
                <a:ea typeface="+mj-ea"/>
              </a:rPr>
              <a:t> = &amp;g;</a:t>
            </a:r>
          </a:p>
          <a:p>
            <a:pPr defTabSz="180000"/>
            <a:r>
              <a:rPr lang="en-US" altLang="ko-KR" sz="1600" dirty="0" smtClean="0">
                <a:latin typeface="+mj-ea"/>
                <a:ea typeface="+mj-ea"/>
              </a:rPr>
              <a:t>  </a:t>
            </a:r>
            <a:r>
              <a:rPr lang="en-US" altLang="ko-KR" sz="1600" b="1" dirty="0" smtClean="0">
                <a:solidFill>
                  <a:srgbClr val="7030A0"/>
                </a:solidFill>
                <a:latin typeface="+mj-ea"/>
                <a:ea typeface="+mj-ea"/>
              </a:rPr>
              <a:t>//</a:t>
            </a:r>
            <a:r>
              <a:rPr lang="ko-KR" altLang="en-US" sz="1600" b="1" dirty="0" smtClean="0">
                <a:solidFill>
                  <a:srgbClr val="7030A0"/>
                </a:solidFill>
                <a:latin typeface="+mj-ea"/>
                <a:ea typeface="+mj-ea"/>
              </a:rPr>
              <a:t>동적 바인딩에 </a:t>
            </a:r>
            <a:r>
              <a:rPr lang="ko-KR" altLang="en-US" sz="1600" b="1" dirty="0" err="1" smtClean="0">
                <a:solidFill>
                  <a:srgbClr val="7030A0"/>
                </a:solidFill>
                <a:latin typeface="+mj-ea"/>
                <a:ea typeface="+mj-ea"/>
              </a:rPr>
              <a:t>의해모두</a:t>
            </a:r>
            <a:r>
              <a:rPr lang="ko-KR" altLang="en-US" sz="1600" b="1" dirty="0" smtClean="0">
                <a:solidFill>
                  <a:srgbClr val="7030A0"/>
                </a:solidFill>
                <a:latin typeface="+mj-ea"/>
                <a:ea typeface="+mj-ea"/>
              </a:rPr>
              <a:t> </a:t>
            </a:r>
            <a:r>
              <a:rPr lang="en-US" altLang="ko-KR" sz="1600" b="1" dirty="0" err="1">
                <a:solidFill>
                  <a:srgbClr val="7030A0"/>
                </a:solidFill>
                <a:latin typeface="+mj-ea"/>
                <a:ea typeface="+mj-ea"/>
              </a:rPr>
              <a:t>GrandDerived</a:t>
            </a:r>
            <a:r>
              <a:rPr lang="ko-KR" altLang="en-US" sz="1600" b="1" dirty="0">
                <a:solidFill>
                  <a:srgbClr val="7030A0"/>
                </a:solidFill>
                <a:latin typeface="+mj-ea"/>
                <a:ea typeface="+mj-ea"/>
              </a:rPr>
              <a:t>의 함수 </a:t>
            </a:r>
            <a:r>
              <a:rPr lang="en-US" altLang="ko-KR" sz="1600" b="1" dirty="0">
                <a:solidFill>
                  <a:srgbClr val="7030A0"/>
                </a:solidFill>
                <a:latin typeface="+mj-ea"/>
                <a:ea typeface="+mj-ea"/>
              </a:rPr>
              <a:t>f() </a:t>
            </a:r>
            <a:r>
              <a:rPr lang="ko-KR" altLang="en-US" sz="1600" b="1" dirty="0" smtClean="0">
                <a:solidFill>
                  <a:srgbClr val="7030A0"/>
                </a:solidFill>
                <a:latin typeface="+mj-ea"/>
                <a:ea typeface="+mj-ea"/>
              </a:rPr>
              <a:t>호출</a:t>
            </a:r>
            <a:endParaRPr lang="ko-KR" altLang="en-US" sz="1600" b="1" dirty="0">
              <a:solidFill>
                <a:srgbClr val="7030A0"/>
              </a:solidFill>
              <a:latin typeface="+mj-ea"/>
              <a:ea typeface="+mj-ea"/>
            </a:endParaRPr>
          </a:p>
          <a:p>
            <a:pPr defTabSz="180000"/>
            <a:r>
              <a:rPr lang="en-US" altLang="ko-KR" sz="1600" dirty="0">
                <a:latin typeface="+mj-ea"/>
                <a:ea typeface="+mj-ea"/>
              </a:rPr>
              <a:t>	</a:t>
            </a:r>
            <a:r>
              <a:rPr lang="en-US" altLang="ko-KR" sz="1600" b="1" dirty="0" err="1">
                <a:latin typeface="+mj-ea"/>
                <a:ea typeface="+mj-ea"/>
              </a:rPr>
              <a:t>bp</a:t>
            </a:r>
            <a:r>
              <a:rPr lang="en-US" altLang="ko-KR" sz="1600" b="1" dirty="0">
                <a:latin typeface="+mj-ea"/>
                <a:ea typeface="+mj-ea"/>
              </a:rPr>
              <a:t>-&gt;f</a:t>
            </a:r>
            <a:r>
              <a:rPr lang="en-US" altLang="ko-KR" sz="1600" b="1" dirty="0" smtClean="0">
                <a:latin typeface="+mj-ea"/>
                <a:ea typeface="+mj-ea"/>
              </a:rPr>
              <a:t>(); </a:t>
            </a:r>
            <a:r>
              <a:rPr lang="en-US" altLang="ko-KR" sz="1600" b="1" dirty="0">
                <a:latin typeface="+mj-ea"/>
                <a:ea typeface="+mj-ea"/>
              </a:rPr>
              <a:t>	</a:t>
            </a:r>
            <a:r>
              <a:rPr lang="en-US" altLang="ko-KR" sz="1600" b="1" dirty="0" err="1">
                <a:latin typeface="+mj-ea"/>
                <a:ea typeface="+mj-ea"/>
              </a:rPr>
              <a:t>dp</a:t>
            </a:r>
            <a:r>
              <a:rPr lang="en-US" altLang="ko-KR" sz="1600" b="1" dirty="0">
                <a:latin typeface="+mj-ea"/>
                <a:ea typeface="+mj-ea"/>
              </a:rPr>
              <a:t>-&gt;f</a:t>
            </a:r>
            <a:r>
              <a:rPr lang="en-US" altLang="ko-KR" sz="1600" b="1" dirty="0" smtClean="0">
                <a:latin typeface="+mj-ea"/>
                <a:ea typeface="+mj-ea"/>
              </a:rPr>
              <a:t>(); </a:t>
            </a:r>
            <a:r>
              <a:rPr lang="en-US" altLang="ko-KR" sz="1600" b="1" dirty="0">
                <a:latin typeface="+mj-ea"/>
                <a:ea typeface="+mj-ea"/>
              </a:rPr>
              <a:t>	</a:t>
            </a:r>
            <a:r>
              <a:rPr lang="en-US" altLang="ko-KR" sz="1600" b="1" dirty="0" err="1">
                <a:latin typeface="+mj-ea"/>
                <a:ea typeface="+mj-ea"/>
              </a:rPr>
              <a:t>gp</a:t>
            </a:r>
            <a:r>
              <a:rPr lang="en-US" altLang="ko-KR" sz="1600" b="1" dirty="0">
                <a:latin typeface="+mj-ea"/>
                <a:ea typeface="+mj-ea"/>
              </a:rPr>
              <a:t>-&gt;f</a:t>
            </a:r>
            <a:r>
              <a:rPr lang="en-US" altLang="ko-KR" sz="1600" b="1" dirty="0" smtClean="0">
                <a:latin typeface="+mj-ea"/>
                <a:ea typeface="+mj-ea"/>
              </a:rPr>
              <a:t>();</a:t>
            </a:r>
          </a:p>
          <a:p>
            <a:pPr defTabSz="180000"/>
            <a:r>
              <a:rPr lang="en-US" altLang="ko-KR" sz="1600" dirty="0" smtClean="0">
                <a:latin typeface="+mj-ea"/>
                <a:ea typeface="+mj-ea"/>
              </a:rPr>
              <a:t>}</a:t>
            </a:r>
            <a:endParaRPr lang="en-US" altLang="ko-KR" sz="1600" dirty="0"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084642" y="5517232"/>
            <a:ext cx="2592288" cy="1077218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base"/>
            <a:r>
              <a:rPr lang="en-US" altLang="ko-KR" sz="1600" b="1" dirty="0" smtClean="0">
                <a:latin typeface="+mj-ea"/>
                <a:ea typeface="+mj-ea"/>
              </a:rPr>
              <a:t>[</a:t>
            </a:r>
            <a:r>
              <a:rPr lang="ko-KR" altLang="en-US" sz="1600" b="1" dirty="0" smtClean="0">
                <a:latin typeface="+mj-ea"/>
                <a:ea typeface="+mj-ea"/>
              </a:rPr>
              <a:t>실행 결과</a:t>
            </a:r>
            <a:r>
              <a:rPr lang="en-US" altLang="ko-KR" sz="1600" b="1" dirty="0" smtClean="0">
                <a:latin typeface="+mj-ea"/>
                <a:ea typeface="+mj-ea"/>
              </a:rPr>
              <a:t>]</a:t>
            </a:r>
          </a:p>
          <a:p>
            <a:pPr fontAlgn="base"/>
            <a:r>
              <a:rPr lang="en-US" altLang="ko-KR" sz="1600" b="1" dirty="0" err="1" smtClean="0">
                <a:latin typeface="+mj-ea"/>
                <a:ea typeface="+mj-ea"/>
              </a:rPr>
              <a:t>GrandDerived</a:t>
            </a:r>
            <a:r>
              <a:rPr lang="en-US" altLang="ko-KR" sz="1600" b="1" dirty="0">
                <a:latin typeface="+mj-ea"/>
                <a:ea typeface="+mj-ea"/>
              </a:rPr>
              <a:t>::f() called</a:t>
            </a:r>
          </a:p>
          <a:p>
            <a:pPr fontAlgn="base"/>
            <a:r>
              <a:rPr lang="en-US" altLang="ko-KR" sz="1600" b="1" dirty="0" err="1">
                <a:latin typeface="+mj-ea"/>
                <a:ea typeface="+mj-ea"/>
              </a:rPr>
              <a:t>GrandDerived</a:t>
            </a:r>
            <a:r>
              <a:rPr lang="en-US" altLang="ko-KR" sz="1600" b="1" dirty="0">
                <a:latin typeface="+mj-ea"/>
                <a:ea typeface="+mj-ea"/>
              </a:rPr>
              <a:t>::f() called</a:t>
            </a:r>
          </a:p>
          <a:p>
            <a:pPr fontAlgn="base"/>
            <a:r>
              <a:rPr lang="en-US" altLang="ko-KR" sz="1600" b="1" dirty="0" err="1">
                <a:latin typeface="+mj-ea"/>
                <a:ea typeface="+mj-ea"/>
              </a:rPr>
              <a:t>GrandDerived</a:t>
            </a:r>
            <a:r>
              <a:rPr lang="en-US" altLang="ko-KR" sz="1600" b="1" dirty="0">
                <a:latin typeface="+mj-ea"/>
                <a:ea typeface="+mj-ea"/>
              </a:rPr>
              <a:t>::f() called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96610" y="908720"/>
            <a:ext cx="3168352" cy="83099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Base, Derived, </a:t>
            </a:r>
            <a:r>
              <a:rPr lang="en-US" altLang="ko-KR" sz="1600" dirty="0" err="1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GrandDerived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가 </a:t>
            </a:r>
            <a:endParaRPr lang="en-US" altLang="ko-KR" sz="1600" dirty="0" smtClean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  <a:p>
            <a:pPr algn="just"/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상속 관계에 있을 때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다음 코드를 실행한 결과는 무엇인가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?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84414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+mj-ea"/>
              </a:rPr>
              <a:t>오버라이딩과</a:t>
            </a:r>
            <a:r>
              <a:rPr lang="ko-KR" altLang="en-US" dirty="0" smtClean="0">
                <a:latin typeface="+mj-ea"/>
              </a:rPr>
              <a:t> 범위 지정 연산자</a:t>
            </a:r>
            <a:r>
              <a:rPr lang="en-US" altLang="ko-KR" dirty="0" smtClean="0">
                <a:latin typeface="+mj-ea"/>
              </a:rPr>
              <a:t>(::)</a:t>
            </a:r>
            <a:endParaRPr lang="ko-KR" altLang="en-US" dirty="0"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b="1" dirty="0" smtClean="0"/>
              <a:t>범위 지정 연산자</a:t>
            </a:r>
            <a:r>
              <a:rPr lang="en-US" altLang="ko-KR" b="1" dirty="0" smtClean="0"/>
              <a:t>(::)</a:t>
            </a:r>
          </a:p>
          <a:p>
            <a:pPr lvl="1">
              <a:lnSpc>
                <a:spcPct val="100000"/>
              </a:lnSpc>
            </a:pPr>
            <a:r>
              <a:rPr lang="ko-KR" altLang="en-US" b="1" dirty="0" smtClean="0"/>
              <a:t>정적 바인딩 지시</a:t>
            </a:r>
            <a:endParaRPr lang="en-US" altLang="ko-KR" b="1" dirty="0" smtClean="0"/>
          </a:p>
          <a:p>
            <a:pPr lvl="1">
              <a:lnSpc>
                <a:spcPct val="100000"/>
              </a:lnSpc>
            </a:pPr>
            <a:r>
              <a:rPr lang="ko-KR" altLang="en-US" b="1" dirty="0" smtClean="0">
                <a:solidFill>
                  <a:srgbClr val="FF0000"/>
                </a:solidFill>
              </a:rPr>
              <a:t>기본클래스</a:t>
            </a:r>
            <a:r>
              <a:rPr lang="en-US" altLang="ko-KR" b="1" dirty="0" smtClean="0">
                <a:solidFill>
                  <a:srgbClr val="FF0000"/>
                </a:solidFill>
              </a:rPr>
              <a:t>::</a:t>
            </a:r>
            <a:r>
              <a:rPr lang="ko-KR" altLang="en-US" b="1" dirty="0" smtClean="0">
                <a:solidFill>
                  <a:srgbClr val="FF0000"/>
                </a:solidFill>
              </a:rPr>
              <a:t>가상함수</a:t>
            </a:r>
            <a:r>
              <a:rPr lang="en-US" altLang="ko-KR" b="1" dirty="0" smtClean="0">
                <a:solidFill>
                  <a:srgbClr val="FF0000"/>
                </a:solidFill>
              </a:rPr>
              <a:t>() </a:t>
            </a:r>
            <a:r>
              <a:rPr lang="ko-KR" altLang="en-US" b="1" dirty="0" smtClean="0"/>
              <a:t>형태로 기본 클래스의 가상 함수를 정적 바인딩으로 호출</a:t>
            </a:r>
            <a:endParaRPr lang="en-US" altLang="ko-KR" b="1" dirty="0" smtClean="0"/>
          </a:p>
          <a:p>
            <a:pPr lvl="2">
              <a:lnSpc>
                <a:spcPct val="100000"/>
              </a:lnSpc>
            </a:pPr>
            <a:r>
              <a:rPr lang="en-US" altLang="ko-KR" b="1" dirty="0" smtClean="0"/>
              <a:t>Shape::draw();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03648" y="3217467"/>
            <a:ext cx="7085457" cy="341632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dirty="0">
                <a:latin typeface="+mj-ea"/>
                <a:ea typeface="+mj-ea"/>
              </a:rPr>
              <a:t>class Shape {</a:t>
            </a:r>
          </a:p>
          <a:p>
            <a:pPr defTabSz="180000" fontAlgn="base" latinLnBrk="0"/>
            <a:r>
              <a:rPr lang="en-US" altLang="ko-KR" dirty="0">
                <a:latin typeface="+mj-ea"/>
                <a:ea typeface="+mj-ea"/>
              </a:rPr>
              <a:t>public:</a:t>
            </a:r>
          </a:p>
          <a:p>
            <a:pPr defTabSz="180000" fontAlgn="base" latinLnBrk="0"/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en-US" altLang="ko-KR" b="1" dirty="0">
                <a:latin typeface="+mj-ea"/>
                <a:ea typeface="+mj-ea"/>
              </a:rPr>
              <a:t>virtual void draw() </a:t>
            </a:r>
            <a:r>
              <a:rPr lang="en-US" altLang="ko-KR" dirty="0">
                <a:latin typeface="+mj-ea"/>
                <a:ea typeface="+mj-ea"/>
              </a:rPr>
              <a:t>{ </a:t>
            </a:r>
            <a:r>
              <a:rPr lang="en-US" altLang="ko-KR" dirty="0" smtClean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en-US" altLang="ko-KR" dirty="0" smtClean="0">
                <a:latin typeface="+mj-ea"/>
                <a:ea typeface="+mj-ea"/>
              </a:rPr>
              <a:t>...   }</a:t>
            </a:r>
            <a:endParaRPr lang="en-US" altLang="ko-KR" dirty="0">
              <a:latin typeface="+mj-ea"/>
              <a:ea typeface="+mj-ea"/>
            </a:endParaRPr>
          </a:p>
          <a:p>
            <a:pPr defTabSz="180000" fontAlgn="base" latinLnBrk="0"/>
            <a:r>
              <a:rPr lang="en-US" altLang="ko-KR" dirty="0">
                <a:latin typeface="+mj-ea"/>
                <a:ea typeface="+mj-ea"/>
              </a:rPr>
              <a:t>};</a:t>
            </a:r>
          </a:p>
          <a:p>
            <a:pPr defTabSz="180000" fontAlgn="base" latinLnBrk="0"/>
            <a:endParaRPr lang="en-US" altLang="ko-KR" dirty="0">
              <a:latin typeface="+mj-ea"/>
              <a:ea typeface="+mj-ea"/>
            </a:endParaRPr>
          </a:p>
          <a:p>
            <a:pPr defTabSz="180000" fontAlgn="base" latinLnBrk="0"/>
            <a:r>
              <a:rPr lang="en-US" altLang="ko-KR" dirty="0">
                <a:latin typeface="+mj-ea"/>
                <a:ea typeface="+mj-ea"/>
              </a:rPr>
              <a:t>class Circle : public Shape {</a:t>
            </a:r>
          </a:p>
          <a:p>
            <a:pPr defTabSz="180000" fontAlgn="base" latinLnBrk="0"/>
            <a:r>
              <a:rPr lang="en-US" altLang="ko-KR" dirty="0">
                <a:latin typeface="+mj-ea"/>
                <a:ea typeface="+mj-ea"/>
              </a:rPr>
              <a:t>public:</a:t>
            </a:r>
          </a:p>
          <a:p>
            <a:pPr defTabSz="180000" fontAlgn="base" latinLnBrk="0"/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en-US" altLang="ko-KR" b="1" dirty="0">
                <a:latin typeface="+mj-ea"/>
                <a:ea typeface="+mj-ea"/>
              </a:rPr>
              <a:t>virtual void draw() </a:t>
            </a:r>
            <a:r>
              <a:rPr lang="en-US" altLang="ko-KR" dirty="0">
                <a:latin typeface="+mj-ea"/>
                <a:ea typeface="+mj-ea"/>
              </a:rPr>
              <a:t>{ </a:t>
            </a:r>
          </a:p>
          <a:p>
            <a:pPr defTabSz="180000" fontAlgn="base" latinLnBrk="0"/>
            <a:r>
              <a:rPr lang="en-US" altLang="ko-KR" dirty="0">
                <a:latin typeface="+mj-ea"/>
                <a:ea typeface="+mj-ea"/>
              </a:rPr>
              <a:t>		</a:t>
            </a:r>
            <a:r>
              <a:rPr lang="en-US" altLang="ko-KR" b="1" dirty="0" smtClean="0">
                <a:solidFill>
                  <a:srgbClr val="7030A0"/>
                </a:solidFill>
                <a:latin typeface="+mj-ea"/>
                <a:ea typeface="+mj-ea"/>
              </a:rPr>
              <a:t>Shape::</a:t>
            </a:r>
            <a:r>
              <a:rPr lang="en-US" altLang="ko-KR" b="1" dirty="0" smtClean="0">
                <a:solidFill>
                  <a:srgbClr val="FF6600"/>
                </a:solidFill>
                <a:latin typeface="+mj-ea"/>
                <a:ea typeface="+mj-ea"/>
              </a:rPr>
              <a:t>draw();   </a:t>
            </a:r>
            <a:r>
              <a:rPr lang="en-US" altLang="ko-KR" b="1" dirty="0" smtClean="0">
                <a:solidFill>
                  <a:srgbClr val="00B050"/>
                </a:solidFill>
                <a:latin typeface="+mj-ea"/>
                <a:ea typeface="+mj-ea"/>
              </a:rPr>
              <a:t>// </a:t>
            </a:r>
            <a:r>
              <a:rPr lang="ko-KR" altLang="en-US" b="1" dirty="0" smtClean="0">
                <a:solidFill>
                  <a:srgbClr val="00B050"/>
                </a:solidFill>
                <a:latin typeface="+mj-ea"/>
                <a:ea typeface="+mj-ea"/>
              </a:rPr>
              <a:t>기본 클래스의 </a:t>
            </a:r>
            <a:r>
              <a:rPr lang="en-US" altLang="ko-KR" b="1" dirty="0" smtClean="0">
                <a:solidFill>
                  <a:srgbClr val="00B050"/>
                </a:solidFill>
                <a:latin typeface="+mj-ea"/>
                <a:ea typeface="+mj-ea"/>
              </a:rPr>
              <a:t>draw()</a:t>
            </a:r>
            <a:r>
              <a:rPr lang="ko-KR" altLang="en-US" b="1" dirty="0" smtClean="0">
                <a:solidFill>
                  <a:srgbClr val="00B050"/>
                </a:solidFill>
                <a:latin typeface="+mj-ea"/>
                <a:ea typeface="+mj-ea"/>
              </a:rPr>
              <a:t>를 실행한다</a:t>
            </a:r>
            <a:r>
              <a:rPr lang="en-US" altLang="ko-KR" b="1" dirty="0" smtClean="0">
                <a:latin typeface="+mj-ea"/>
                <a:ea typeface="+mj-ea"/>
              </a:rPr>
              <a:t>.</a:t>
            </a:r>
          </a:p>
          <a:p>
            <a:pPr defTabSz="180000" fontAlgn="base" latinLnBrk="0"/>
            <a:r>
              <a:rPr lang="en-US" altLang="ko-KR" b="1" dirty="0">
                <a:latin typeface="+mj-ea"/>
                <a:ea typeface="+mj-ea"/>
              </a:rPr>
              <a:t>	</a:t>
            </a:r>
            <a:r>
              <a:rPr lang="en-US" altLang="ko-KR" b="1" dirty="0" smtClean="0">
                <a:latin typeface="+mj-ea"/>
                <a:ea typeface="+mj-ea"/>
              </a:rPr>
              <a:t>		.... // </a:t>
            </a:r>
            <a:r>
              <a:rPr lang="ko-KR" altLang="en-US" b="1" dirty="0" smtClean="0">
                <a:latin typeface="+mj-ea"/>
                <a:ea typeface="+mj-ea"/>
              </a:rPr>
              <a:t>기능을 추가한다</a:t>
            </a:r>
            <a:r>
              <a:rPr lang="en-US" altLang="ko-KR" b="1" dirty="0" smtClean="0">
                <a:latin typeface="+mj-ea"/>
                <a:ea typeface="+mj-ea"/>
              </a:rPr>
              <a:t>.</a:t>
            </a:r>
            <a:endParaRPr lang="en-US" altLang="ko-KR" b="1" dirty="0">
              <a:latin typeface="+mj-ea"/>
              <a:ea typeface="+mj-ea"/>
            </a:endParaRPr>
          </a:p>
          <a:p>
            <a:pPr defTabSz="180000" fontAlgn="base" latinLnBrk="0"/>
            <a:r>
              <a:rPr lang="en-US" altLang="ko-KR" dirty="0">
                <a:latin typeface="+mj-ea"/>
                <a:ea typeface="+mj-ea"/>
              </a:rPr>
              <a:t>	}</a:t>
            </a:r>
          </a:p>
          <a:p>
            <a:pPr defTabSz="180000" fontAlgn="base" latinLnBrk="0"/>
            <a:r>
              <a:rPr lang="en-US" altLang="ko-KR" dirty="0">
                <a:latin typeface="+mj-ea"/>
                <a:ea typeface="+mj-ea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20022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7538" y="116632"/>
            <a:ext cx="8629446" cy="670351"/>
          </a:xfrm>
        </p:spPr>
        <p:txBody>
          <a:bodyPr>
            <a:noAutofit/>
          </a:bodyPr>
          <a:lstStyle/>
          <a:p>
            <a:r>
              <a:rPr lang="ko-KR" altLang="en-US" sz="2400" dirty="0" smtClean="0">
                <a:latin typeface="+mj-ea"/>
              </a:rPr>
              <a:t>범위 지정 연산자</a:t>
            </a:r>
            <a:r>
              <a:rPr lang="en-US" altLang="ko-KR" sz="2400" dirty="0" smtClean="0">
                <a:latin typeface="+mj-ea"/>
              </a:rPr>
              <a:t>(::)</a:t>
            </a:r>
            <a:r>
              <a:rPr lang="ko-KR" altLang="en-US" sz="2400" dirty="0" smtClean="0">
                <a:latin typeface="+mj-ea"/>
              </a:rPr>
              <a:t>를 이용한 기본 클래스의 가상 함수 호출</a:t>
            </a:r>
            <a:endParaRPr lang="ko-KR" altLang="en-US" sz="2400" dirty="0">
              <a:latin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681612" y="876995"/>
            <a:ext cx="6622391" cy="5632311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/>
            <a:r>
              <a:rPr lang="en-US" altLang="ko-KR" dirty="0" smtClean="0">
                <a:latin typeface="+mj-ea"/>
                <a:ea typeface="+mj-ea"/>
              </a:rPr>
              <a:t>class </a:t>
            </a:r>
            <a:r>
              <a:rPr lang="en-US" altLang="ko-KR" dirty="0">
                <a:latin typeface="+mj-ea"/>
                <a:ea typeface="+mj-ea"/>
              </a:rPr>
              <a:t>Shape {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public: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en-US" altLang="ko-KR" b="1" dirty="0">
                <a:latin typeface="+mj-ea"/>
                <a:ea typeface="+mj-ea"/>
              </a:rPr>
              <a:t>virtual void draw() </a:t>
            </a:r>
            <a:r>
              <a:rPr lang="en-US" altLang="ko-KR" dirty="0">
                <a:latin typeface="+mj-ea"/>
                <a:ea typeface="+mj-ea"/>
              </a:rPr>
              <a:t>{ </a:t>
            </a:r>
            <a:r>
              <a:rPr lang="en-US" altLang="ko-KR" dirty="0" smtClean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en-US" altLang="ko-KR" dirty="0" err="1">
                <a:latin typeface="+mj-ea"/>
                <a:ea typeface="+mj-ea"/>
              </a:rPr>
              <a:t>cout</a:t>
            </a:r>
            <a:r>
              <a:rPr lang="en-US" altLang="ko-KR" dirty="0">
                <a:latin typeface="+mj-ea"/>
                <a:ea typeface="+mj-ea"/>
              </a:rPr>
              <a:t> &lt;&lt; "</a:t>
            </a:r>
            <a:r>
              <a:rPr lang="en-US" altLang="ko-KR" dirty="0" smtClean="0">
                <a:latin typeface="+mj-ea"/>
                <a:ea typeface="+mj-ea"/>
              </a:rPr>
              <a:t>--Shape--";  </a:t>
            </a:r>
            <a:r>
              <a:rPr lang="en-US" altLang="ko-KR" dirty="0">
                <a:latin typeface="+mj-ea"/>
                <a:ea typeface="+mj-ea"/>
              </a:rPr>
              <a:t>	}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};</a:t>
            </a:r>
          </a:p>
          <a:p>
            <a:pPr defTabSz="180000"/>
            <a:endParaRPr lang="en-US" altLang="ko-KR" dirty="0">
              <a:latin typeface="+mj-ea"/>
              <a:ea typeface="+mj-ea"/>
            </a:endParaRP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class Circle : public Shape {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public: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en-US" altLang="ko-KR" b="1" dirty="0">
                <a:latin typeface="+mj-ea"/>
                <a:ea typeface="+mj-ea"/>
              </a:rPr>
              <a:t>virtual void draw() </a:t>
            </a:r>
            <a:r>
              <a:rPr lang="en-US" altLang="ko-KR" dirty="0">
                <a:latin typeface="+mj-ea"/>
                <a:ea typeface="+mj-ea"/>
              </a:rPr>
              <a:t>{ 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	</a:t>
            </a:r>
            <a:r>
              <a:rPr lang="en-US" altLang="ko-KR" b="1" dirty="0">
                <a:latin typeface="+mj-ea"/>
                <a:ea typeface="+mj-ea"/>
              </a:rPr>
              <a:t>Shape::draw(); </a:t>
            </a:r>
            <a:r>
              <a:rPr lang="en-US" altLang="ko-KR" dirty="0">
                <a:latin typeface="+mj-ea"/>
                <a:ea typeface="+mj-ea"/>
              </a:rPr>
              <a:t>// </a:t>
            </a:r>
            <a:r>
              <a:rPr lang="ko-KR" altLang="en-US" dirty="0">
                <a:latin typeface="+mj-ea"/>
                <a:ea typeface="+mj-ea"/>
              </a:rPr>
              <a:t>기본 클래스의 </a:t>
            </a:r>
            <a:r>
              <a:rPr lang="en-US" altLang="ko-KR" dirty="0">
                <a:latin typeface="+mj-ea"/>
                <a:ea typeface="+mj-ea"/>
              </a:rPr>
              <a:t>draw() </a:t>
            </a:r>
            <a:r>
              <a:rPr lang="ko-KR" altLang="en-US" dirty="0">
                <a:latin typeface="+mj-ea"/>
                <a:ea typeface="+mj-ea"/>
              </a:rPr>
              <a:t>호출</a:t>
            </a:r>
          </a:p>
          <a:p>
            <a:pPr defTabSz="180000"/>
            <a:r>
              <a:rPr lang="ko-KR" altLang="en-US" dirty="0">
                <a:latin typeface="+mj-ea"/>
                <a:ea typeface="+mj-ea"/>
              </a:rPr>
              <a:t>		</a:t>
            </a:r>
            <a:r>
              <a:rPr lang="en-US" altLang="ko-KR" dirty="0" err="1">
                <a:latin typeface="+mj-ea"/>
                <a:ea typeface="+mj-ea"/>
              </a:rPr>
              <a:t>cout</a:t>
            </a:r>
            <a:r>
              <a:rPr lang="en-US" altLang="ko-KR" dirty="0">
                <a:latin typeface="+mj-ea"/>
                <a:ea typeface="+mj-ea"/>
              </a:rPr>
              <a:t> &lt;&lt; "Circle" &lt;&lt; </a:t>
            </a:r>
            <a:r>
              <a:rPr lang="en-US" altLang="ko-KR" dirty="0" err="1">
                <a:latin typeface="+mj-ea"/>
                <a:ea typeface="+mj-ea"/>
              </a:rPr>
              <a:t>endl</a:t>
            </a:r>
            <a:r>
              <a:rPr lang="en-US" altLang="ko-KR" dirty="0">
                <a:latin typeface="+mj-ea"/>
                <a:ea typeface="+mj-ea"/>
              </a:rPr>
              <a:t>;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}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};</a:t>
            </a:r>
          </a:p>
          <a:p>
            <a:pPr defTabSz="180000"/>
            <a:endParaRPr lang="en-US" altLang="ko-KR" dirty="0">
              <a:latin typeface="+mj-ea"/>
              <a:ea typeface="+mj-ea"/>
            </a:endParaRPr>
          </a:p>
          <a:p>
            <a:pPr defTabSz="180000"/>
            <a:r>
              <a:rPr lang="en-US" altLang="ko-KR" dirty="0" err="1">
                <a:latin typeface="+mj-ea"/>
                <a:ea typeface="+mj-ea"/>
              </a:rPr>
              <a:t>int</a:t>
            </a:r>
            <a:r>
              <a:rPr lang="en-US" altLang="ko-KR" dirty="0">
                <a:latin typeface="+mj-ea"/>
                <a:ea typeface="+mj-ea"/>
              </a:rPr>
              <a:t> main() {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Circle </a:t>
            </a:r>
            <a:r>
              <a:rPr lang="en-US" altLang="ko-KR" dirty="0" err="1">
                <a:latin typeface="+mj-ea"/>
                <a:ea typeface="+mj-ea"/>
              </a:rPr>
              <a:t>circle</a:t>
            </a:r>
            <a:r>
              <a:rPr lang="en-US" altLang="ko-KR" dirty="0">
                <a:latin typeface="+mj-ea"/>
                <a:ea typeface="+mj-ea"/>
              </a:rPr>
              <a:t>;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Shape * </a:t>
            </a:r>
            <a:r>
              <a:rPr lang="en-US" altLang="ko-KR" dirty="0" err="1">
                <a:latin typeface="+mj-ea"/>
                <a:ea typeface="+mj-ea"/>
              </a:rPr>
              <a:t>pShape</a:t>
            </a:r>
            <a:r>
              <a:rPr lang="en-US" altLang="ko-KR" dirty="0">
                <a:latin typeface="+mj-ea"/>
                <a:ea typeface="+mj-ea"/>
              </a:rPr>
              <a:t> = &amp;circle;</a:t>
            </a:r>
          </a:p>
          <a:p>
            <a:pPr defTabSz="180000"/>
            <a:endParaRPr lang="en-US" altLang="ko-KR" dirty="0">
              <a:latin typeface="+mj-ea"/>
              <a:ea typeface="+mj-ea"/>
            </a:endParaRP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en-US" altLang="ko-KR" b="1" dirty="0" err="1">
                <a:latin typeface="+mj-ea"/>
                <a:ea typeface="+mj-ea"/>
              </a:rPr>
              <a:t>pShape</a:t>
            </a:r>
            <a:r>
              <a:rPr lang="en-US" altLang="ko-KR" b="1" dirty="0">
                <a:latin typeface="+mj-ea"/>
                <a:ea typeface="+mj-ea"/>
              </a:rPr>
              <a:t>-&gt;draw(); </a:t>
            </a:r>
            <a:r>
              <a:rPr lang="en-US" altLang="ko-KR" b="1" dirty="0" smtClean="0">
                <a:latin typeface="+mj-ea"/>
                <a:ea typeface="+mj-ea"/>
              </a:rPr>
              <a:t>//</a:t>
            </a:r>
            <a:r>
              <a:rPr lang="ko-KR" altLang="en-US" b="1" dirty="0" smtClean="0">
                <a:latin typeface="+mj-ea"/>
                <a:ea typeface="+mj-ea"/>
              </a:rPr>
              <a:t>동적 바인딩</a:t>
            </a:r>
            <a:endParaRPr lang="en-US" altLang="ko-KR" b="1" dirty="0" smtClean="0">
              <a:latin typeface="+mj-ea"/>
              <a:ea typeface="+mj-ea"/>
            </a:endParaRP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en-US" altLang="ko-KR" b="1" dirty="0" err="1">
                <a:latin typeface="+mj-ea"/>
                <a:ea typeface="+mj-ea"/>
              </a:rPr>
              <a:t>pShape</a:t>
            </a:r>
            <a:r>
              <a:rPr lang="en-US" altLang="ko-KR" b="1" dirty="0">
                <a:latin typeface="+mj-ea"/>
                <a:ea typeface="+mj-ea"/>
              </a:rPr>
              <a:t>-&gt;Shape::draw(); </a:t>
            </a:r>
            <a:r>
              <a:rPr lang="en-US" altLang="ko-KR" b="1" dirty="0" smtClean="0">
                <a:latin typeface="+mj-ea"/>
                <a:ea typeface="+mj-ea"/>
              </a:rPr>
              <a:t>//</a:t>
            </a:r>
            <a:r>
              <a:rPr lang="ko-KR" altLang="en-US" b="1" dirty="0" smtClean="0">
                <a:latin typeface="+mj-ea"/>
                <a:ea typeface="+mj-ea"/>
              </a:rPr>
              <a:t>범위 지정 연산자로 정적 바인딩</a:t>
            </a:r>
            <a:endParaRPr lang="en-US" altLang="ko-KR" dirty="0" smtClean="0">
              <a:latin typeface="+mj-ea"/>
              <a:ea typeface="+mj-ea"/>
            </a:endParaRPr>
          </a:p>
          <a:p>
            <a:pPr defTabSz="180000"/>
            <a:r>
              <a:rPr lang="en-US" altLang="ko-KR" dirty="0" smtClean="0">
                <a:latin typeface="+mj-ea"/>
                <a:ea typeface="+mj-ea"/>
              </a:rPr>
              <a:t>}</a:t>
            </a:r>
            <a:endParaRPr lang="en-US" altLang="ko-KR" dirty="0"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471932" y="4309238"/>
            <a:ext cx="1944216" cy="584775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dirty="0">
                <a:latin typeface="+mj-ea"/>
                <a:ea typeface="+mj-ea"/>
              </a:rPr>
              <a:t>--Shape--Circle</a:t>
            </a:r>
          </a:p>
          <a:p>
            <a:pPr fontAlgn="base"/>
            <a:r>
              <a:rPr lang="en-US" altLang="ko-KR" sz="1600" b="1" dirty="0">
                <a:latin typeface="+mj-ea"/>
                <a:ea typeface="+mj-ea"/>
              </a:rPr>
              <a:t>--Shape--</a:t>
            </a:r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5449100" y="3817479"/>
            <a:ext cx="1248523" cy="302091"/>
          </a:xfrm>
          <a:prstGeom prst="wedgeRoundRectCallout">
            <a:avLst>
              <a:gd name="adj1" fmla="val -68225"/>
              <a:gd name="adj2" fmla="val 4800"/>
              <a:gd name="adj3" fmla="val 16667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b="1">
                <a:solidFill>
                  <a:schemeClr val="tx1"/>
                </a:solidFill>
                <a:latin typeface="+mj-ea"/>
                <a:ea typeface="+mj-ea"/>
              </a:rPr>
              <a:t>동적바인딩</a:t>
            </a:r>
            <a:endParaRPr lang="ko-KR" altLang="en-US" sz="14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1304167" y="1700808"/>
            <a:ext cx="887382" cy="1656184"/>
          </a:xfrm>
          <a:custGeom>
            <a:avLst/>
            <a:gdLst>
              <a:gd name="connsiteX0" fmla="*/ 629905 w 629905"/>
              <a:gd name="connsiteY0" fmla="*/ 1690577 h 1690577"/>
              <a:gd name="connsiteX1" fmla="*/ 2584 w 629905"/>
              <a:gd name="connsiteY1" fmla="*/ 914400 h 1690577"/>
              <a:gd name="connsiteX2" fmla="*/ 449152 w 629905"/>
              <a:gd name="connsiteY2" fmla="*/ 0 h 169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9905" h="1690577">
                <a:moveTo>
                  <a:pt x="629905" y="1690577"/>
                </a:moveTo>
                <a:cubicBezTo>
                  <a:pt x="331307" y="1443370"/>
                  <a:pt x="32709" y="1196163"/>
                  <a:pt x="2584" y="914400"/>
                </a:cubicBezTo>
                <a:cubicBezTo>
                  <a:pt x="-27542" y="632637"/>
                  <a:pt x="210805" y="316318"/>
                  <a:pt x="449152" y="0"/>
                </a:cubicBezTo>
              </a:path>
            </a:pathLst>
          </a:custGeom>
          <a:noFill/>
          <a:ln w="127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3" name="자유형 12"/>
          <p:cNvSpPr/>
          <p:nvPr/>
        </p:nvSpPr>
        <p:spPr>
          <a:xfrm>
            <a:off x="1000845" y="1628801"/>
            <a:ext cx="911645" cy="4392488"/>
          </a:xfrm>
          <a:custGeom>
            <a:avLst/>
            <a:gdLst>
              <a:gd name="connsiteX0" fmla="*/ 680650 w 733813"/>
              <a:gd name="connsiteY0" fmla="*/ 3838353 h 3838353"/>
              <a:gd name="connsiteX1" fmla="*/ 167 w 733813"/>
              <a:gd name="connsiteY1" fmla="*/ 1127051 h 3838353"/>
              <a:gd name="connsiteX2" fmla="*/ 733813 w 733813"/>
              <a:gd name="connsiteY2" fmla="*/ 0 h 3838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3813" h="3838353">
                <a:moveTo>
                  <a:pt x="680650" y="3838353"/>
                </a:moveTo>
                <a:cubicBezTo>
                  <a:pt x="335978" y="2802564"/>
                  <a:pt x="-8693" y="1766776"/>
                  <a:pt x="167" y="1127051"/>
                </a:cubicBezTo>
                <a:cubicBezTo>
                  <a:pt x="9027" y="487326"/>
                  <a:pt x="371420" y="243663"/>
                  <a:pt x="733813" y="0"/>
                </a:cubicBezTo>
              </a:path>
            </a:pathLst>
          </a:custGeom>
          <a:noFill/>
          <a:ln w="127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6" name="모서리가 둥근 사각형 설명선 15"/>
          <p:cNvSpPr/>
          <p:nvPr/>
        </p:nvSpPr>
        <p:spPr>
          <a:xfrm>
            <a:off x="182559" y="4957084"/>
            <a:ext cx="1219994" cy="282548"/>
          </a:xfrm>
          <a:prstGeom prst="wedgeRoundRectCallout">
            <a:avLst>
              <a:gd name="adj1" fmla="val 42473"/>
              <a:gd name="adj2" fmla="val -150372"/>
              <a:gd name="adj3" fmla="val 16667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b="1" dirty="0" err="1">
                <a:solidFill>
                  <a:schemeClr val="tx1"/>
                </a:solidFill>
                <a:latin typeface="+mj-ea"/>
                <a:ea typeface="+mj-ea"/>
              </a:rPr>
              <a:t>정적바인딩</a:t>
            </a:r>
            <a:endParaRPr lang="ko-KR" altLang="en-US" sz="14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7" name="모서리가 둥근 사각형 설명선 16"/>
          <p:cNvSpPr/>
          <p:nvPr/>
        </p:nvSpPr>
        <p:spPr>
          <a:xfrm>
            <a:off x="227538" y="3035098"/>
            <a:ext cx="1205639" cy="302091"/>
          </a:xfrm>
          <a:prstGeom prst="wedgeRoundRectCallout">
            <a:avLst>
              <a:gd name="adj1" fmla="val 55207"/>
              <a:gd name="adj2" fmla="val -95105"/>
              <a:gd name="adj3" fmla="val 16667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b="1">
                <a:solidFill>
                  <a:schemeClr val="tx1"/>
                </a:solidFill>
                <a:latin typeface="+mj-ea"/>
                <a:ea typeface="+mj-ea"/>
              </a:rPr>
              <a:t>정적바인딩</a:t>
            </a:r>
            <a:endParaRPr lang="ko-KR" altLang="en-US" sz="14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5" name="자유형 14"/>
          <p:cNvSpPr/>
          <p:nvPr/>
        </p:nvSpPr>
        <p:spPr>
          <a:xfrm>
            <a:off x="4152619" y="2643406"/>
            <a:ext cx="1445283" cy="2952328"/>
          </a:xfrm>
          <a:custGeom>
            <a:avLst/>
            <a:gdLst>
              <a:gd name="connsiteX0" fmla="*/ 0 w 2474616"/>
              <a:gd name="connsiteY0" fmla="*/ 2044401 h 2044401"/>
              <a:gd name="connsiteX1" fmla="*/ 2474259 w 2474616"/>
              <a:gd name="connsiteY1" fmla="*/ 161812 h 2044401"/>
              <a:gd name="connsiteX2" fmla="*/ 143435 w 2474616"/>
              <a:gd name="connsiteY2" fmla="*/ 224565 h 2044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74616" h="2044401">
                <a:moveTo>
                  <a:pt x="0" y="2044401"/>
                </a:moveTo>
                <a:cubicBezTo>
                  <a:pt x="1225176" y="1254759"/>
                  <a:pt x="2450353" y="465118"/>
                  <a:pt x="2474259" y="161812"/>
                </a:cubicBezTo>
                <a:cubicBezTo>
                  <a:pt x="2498165" y="-141494"/>
                  <a:pt x="1320800" y="41535"/>
                  <a:pt x="143435" y="224565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27354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latin typeface="+mj-ea"/>
              </a:rPr>
              <a:t>가상 소멸자</a:t>
            </a:r>
            <a:endParaRPr lang="ko-KR" altLang="en-US" dirty="0">
              <a:latin typeface="+mj-ea"/>
            </a:endParaRPr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>
          <a:xfrm>
            <a:off x="166759" y="816875"/>
            <a:ext cx="8712968" cy="583264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b="1" dirty="0" smtClean="0"/>
              <a:t>가상 </a:t>
            </a:r>
            <a:r>
              <a:rPr lang="ko-KR" altLang="en-US" b="1" dirty="0" err="1" smtClean="0"/>
              <a:t>소멸자</a:t>
            </a:r>
            <a:r>
              <a:rPr lang="ko-KR" altLang="en-US" b="1" dirty="0" smtClean="0"/>
              <a:t> </a:t>
            </a:r>
            <a:endParaRPr lang="en-US" altLang="ko-KR" b="1" dirty="0" smtClean="0"/>
          </a:p>
          <a:p>
            <a:pPr lvl="1">
              <a:lnSpc>
                <a:spcPct val="100000"/>
              </a:lnSpc>
            </a:pPr>
            <a:r>
              <a:rPr lang="ko-KR" altLang="en-US" b="1" dirty="0" err="1" smtClean="0"/>
              <a:t>소멸자를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virtual </a:t>
            </a:r>
            <a:r>
              <a:rPr lang="ko-KR" altLang="en-US" b="1" dirty="0" smtClean="0"/>
              <a:t>키워</a:t>
            </a:r>
            <a:r>
              <a:rPr lang="ko-KR" altLang="en-US" b="1" dirty="0"/>
              <a:t>드</a:t>
            </a:r>
            <a:r>
              <a:rPr lang="ko-KR" altLang="en-US" b="1" dirty="0" smtClean="0"/>
              <a:t>로 선언</a:t>
            </a:r>
            <a:endParaRPr lang="en-US" altLang="ko-KR" b="1" dirty="0" smtClean="0"/>
          </a:p>
          <a:p>
            <a:pPr lvl="1">
              <a:lnSpc>
                <a:spcPct val="100000"/>
              </a:lnSpc>
            </a:pPr>
            <a:r>
              <a:rPr lang="ko-KR" altLang="en-US" b="1" dirty="0" err="1" smtClean="0"/>
              <a:t>소멸자</a:t>
            </a:r>
            <a:r>
              <a:rPr lang="ko-KR" altLang="en-US" b="1" dirty="0" smtClean="0"/>
              <a:t> 호출 시 동적 바인딩 발생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024552" y="2308676"/>
            <a:ext cx="3150096" cy="203132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/>
            <a:r>
              <a:rPr lang="en-US" altLang="ko-KR" sz="1400" dirty="0">
                <a:solidFill>
                  <a:schemeClr val="dk1"/>
                </a:solidFill>
                <a:latin typeface="+mj-ea"/>
                <a:ea typeface="+mj-ea"/>
              </a:rPr>
              <a:t>class Base {</a:t>
            </a:r>
          </a:p>
          <a:p>
            <a:pPr defTabSz="180000"/>
            <a:r>
              <a:rPr lang="en-US" altLang="ko-KR" sz="1400" dirty="0">
                <a:solidFill>
                  <a:schemeClr val="dk1"/>
                </a:solidFill>
                <a:latin typeface="+mj-ea"/>
                <a:ea typeface="+mj-ea"/>
              </a:rPr>
              <a:t>public:</a:t>
            </a:r>
          </a:p>
          <a:p>
            <a:pPr defTabSz="180000"/>
            <a:r>
              <a:rPr lang="en-US" altLang="ko-KR" sz="1400" dirty="0">
                <a:solidFill>
                  <a:schemeClr val="dk1"/>
                </a:solidFill>
                <a:latin typeface="+mj-ea"/>
                <a:ea typeface="+mj-ea"/>
              </a:rPr>
              <a:t>	virtual ~Base();</a:t>
            </a:r>
          </a:p>
          <a:p>
            <a:pPr defTabSz="180000"/>
            <a:r>
              <a:rPr lang="en-US" altLang="ko-KR" sz="1400" dirty="0">
                <a:solidFill>
                  <a:schemeClr val="dk1"/>
                </a:solidFill>
                <a:latin typeface="+mj-ea"/>
                <a:ea typeface="+mj-ea"/>
              </a:rPr>
              <a:t>};</a:t>
            </a:r>
          </a:p>
          <a:p>
            <a:pPr defTabSz="180000"/>
            <a:endParaRPr lang="en-US" altLang="ko-KR" sz="1400" dirty="0">
              <a:solidFill>
                <a:schemeClr val="dk1"/>
              </a:solidFill>
              <a:latin typeface="+mj-ea"/>
              <a:ea typeface="+mj-ea"/>
            </a:endParaRPr>
          </a:p>
          <a:p>
            <a:pPr defTabSz="180000"/>
            <a:r>
              <a:rPr lang="en-US" altLang="ko-KR" sz="1400" dirty="0">
                <a:solidFill>
                  <a:schemeClr val="dk1"/>
                </a:solidFill>
                <a:latin typeface="+mj-ea"/>
                <a:ea typeface="+mj-ea"/>
              </a:rPr>
              <a:t>class Derived: public Base {</a:t>
            </a:r>
          </a:p>
          <a:p>
            <a:pPr defTabSz="180000"/>
            <a:r>
              <a:rPr lang="en-US" altLang="ko-KR" sz="1400" dirty="0">
                <a:solidFill>
                  <a:schemeClr val="dk1"/>
                </a:solidFill>
                <a:latin typeface="+mj-ea"/>
                <a:ea typeface="+mj-ea"/>
              </a:rPr>
              <a:t>public:</a:t>
            </a:r>
          </a:p>
          <a:p>
            <a:pPr defTabSz="180000"/>
            <a:r>
              <a:rPr lang="en-US" altLang="ko-KR" sz="1400" dirty="0">
                <a:solidFill>
                  <a:schemeClr val="dk1"/>
                </a:solidFill>
                <a:latin typeface="+mj-ea"/>
                <a:ea typeface="+mj-ea"/>
              </a:rPr>
              <a:t>	virtual ~Derived();</a:t>
            </a:r>
          </a:p>
          <a:p>
            <a:pPr defTabSz="180000"/>
            <a:r>
              <a:rPr lang="en-US" altLang="ko-KR" sz="1400" dirty="0">
                <a:solidFill>
                  <a:schemeClr val="dk1"/>
                </a:solidFill>
                <a:latin typeface="+mj-ea"/>
                <a:ea typeface="+mj-ea"/>
              </a:rPr>
              <a:t>};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290512" y="2314832"/>
            <a:ext cx="3150096" cy="203132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 fontAlgn="base"/>
            <a:r>
              <a:rPr lang="en-US" altLang="ko-KR" sz="1400" dirty="0">
                <a:latin typeface="+mj-ea"/>
                <a:ea typeface="+mj-ea"/>
              </a:rPr>
              <a:t>class Base {</a:t>
            </a:r>
          </a:p>
          <a:p>
            <a:pPr defTabSz="180000" fontAlgn="base"/>
            <a:r>
              <a:rPr lang="en-US" altLang="ko-KR" sz="1400" dirty="0">
                <a:latin typeface="+mj-ea"/>
                <a:ea typeface="+mj-ea"/>
              </a:rPr>
              <a:t>public:</a:t>
            </a:r>
          </a:p>
          <a:p>
            <a:pPr defTabSz="180000" fontAlgn="base"/>
            <a:r>
              <a:rPr lang="en-US" altLang="ko-KR" sz="1400" dirty="0">
                <a:latin typeface="+mj-ea"/>
                <a:ea typeface="+mj-ea"/>
              </a:rPr>
              <a:t>	</a:t>
            </a:r>
            <a:r>
              <a:rPr lang="en-US" altLang="ko-KR" sz="1400" b="1" dirty="0" smtClean="0">
                <a:latin typeface="+mj-ea"/>
                <a:ea typeface="+mj-ea"/>
              </a:rPr>
              <a:t>~</a:t>
            </a:r>
            <a:r>
              <a:rPr lang="en-US" altLang="ko-KR" sz="1400" b="1" dirty="0">
                <a:latin typeface="+mj-ea"/>
                <a:ea typeface="+mj-ea"/>
              </a:rPr>
              <a:t>Base</a:t>
            </a:r>
            <a:r>
              <a:rPr lang="en-US" altLang="ko-KR" sz="1400" b="1" dirty="0" smtClean="0">
                <a:latin typeface="+mj-ea"/>
                <a:ea typeface="+mj-ea"/>
              </a:rPr>
              <a:t>();</a:t>
            </a:r>
            <a:endParaRPr lang="en-US" altLang="ko-KR" sz="1400" b="1" dirty="0">
              <a:latin typeface="+mj-ea"/>
              <a:ea typeface="+mj-ea"/>
            </a:endParaRPr>
          </a:p>
          <a:p>
            <a:pPr defTabSz="180000" fontAlgn="base"/>
            <a:r>
              <a:rPr lang="en-US" altLang="ko-KR" sz="1400" dirty="0" smtClean="0">
                <a:latin typeface="+mj-ea"/>
                <a:ea typeface="+mj-ea"/>
              </a:rPr>
              <a:t>};</a:t>
            </a:r>
          </a:p>
          <a:p>
            <a:pPr defTabSz="180000" fontAlgn="base"/>
            <a:endParaRPr lang="en-US" altLang="ko-KR" sz="1400" dirty="0">
              <a:latin typeface="+mj-ea"/>
              <a:ea typeface="+mj-ea"/>
            </a:endParaRPr>
          </a:p>
          <a:p>
            <a:pPr defTabSz="180000" fontAlgn="base"/>
            <a:r>
              <a:rPr lang="en-US" altLang="ko-KR" sz="1400" dirty="0">
                <a:latin typeface="+mj-ea"/>
                <a:ea typeface="+mj-ea"/>
              </a:rPr>
              <a:t>class Derived: public Base {</a:t>
            </a:r>
          </a:p>
          <a:p>
            <a:pPr defTabSz="180000" fontAlgn="base"/>
            <a:r>
              <a:rPr lang="en-US" altLang="ko-KR" sz="1400" dirty="0">
                <a:latin typeface="+mj-ea"/>
                <a:ea typeface="+mj-ea"/>
              </a:rPr>
              <a:t>public:</a:t>
            </a:r>
          </a:p>
          <a:p>
            <a:pPr defTabSz="180000" fontAlgn="base"/>
            <a:r>
              <a:rPr lang="en-US" altLang="ko-KR" sz="1400" dirty="0">
                <a:latin typeface="+mj-ea"/>
                <a:ea typeface="+mj-ea"/>
              </a:rPr>
              <a:t>	</a:t>
            </a:r>
            <a:r>
              <a:rPr lang="en-US" altLang="ko-KR" sz="1400" dirty="0" smtClean="0">
                <a:latin typeface="+mj-ea"/>
                <a:ea typeface="+mj-ea"/>
              </a:rPr>
              <a:t>~</a:t>
            </a:r>
            <a:r>
              <a:rPr lang="en-US" altLang="ko-KR" sz="1400" dirty="0">
                <a:latin typeface="+mj-ea"/>
                <a:ea typeface="+mj-ea"/>
              </a:rPr>
              <a:t>Derived();</a:t>
            </a:r>
          </a:p>
          <a:p>
            <a:pPr defTabSz="180000" fontAlgn="base"/>
            <a:r>
              <a:rPr lang="en-US" altLang="ko-KR" sz="1400" dirty="0">
                <a:latin typeface="+mj-ea"/>
                <a:ea typeface="+mj-ea"/>
              </a:rPr>
              <a:t>};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69808" y="4478503"/>
            <a:ext cx="3906408" cy="107721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 fontAlgn="base"/>
            <a:r>
              <a:rPr lang="en-US" altLang="ko-KR" sz="1600" dirty="0" err="1" smtClean="0">
                <a:latin typeface="+mj-ea"/>
                <a:ea typeface="+mj-ea"/>
              </a:rPr>
              <a:t>int</a:t>
            </a:r>
            <a:r>
              <a:rPr lang="en-US" altLang="ko-KR" sz="1600" dirty="0" smtClean="0">
                <a:latin typeface="+mj-ea"/>
                <a:ea typeface="+mj-ea"/>
              </a:rPr>
              <a:t> main() {</a:t>
            </a:r>
          </a:p>
          <a:p>
            <a:pPr defTabSz="180000" fontAlgn="base"/>
            <a:r>
              <a:rPr lang="en-US" altLang="ko-KR" sz="1600" dirty="0">
                <a:latin typeface="+mj-ea"/>
                <a:ea typeface="+mj-ea"/>
              </a:rPr>
              <a:t>	</a:t>
            </a:r>
            <a:r>
              <a:rPr lang="en-US" altLang="ko-KR" sz="1600" b="1" dirty="0" smtClean="0">
                <a:latin typeface="+mj-ea"/>
                <a:ea typeface="+mj-ea"/>
              </a:rPr>
              <a:t>Base *p </a:t>
            </a:r>
            <a:r>
              <a:rPr lang="en-US" altLang="ko-KR" sz="1600" dirty="0" smtClean="0">
                <a:latin typeface="+mj-ea"/>
                <a:ea typeface="+mj-ea"/>
              </a:rPr>
              <a:t>= new Derived();</a:t>
            </a:r>
          </a:p>
          <a:p>
            <a:pPr defTabSz="180000"/>
            <a:r>
              <a:rPr lang="en-US" altLang="ko-KR" sz="1600" dirty="0">
                <a:latin typeface="+mj-ea"/>
                <a:ea typeface="+mj-ea"/>
              </a:rPr>
              <a:t>	</a:t>
            </a:r>
            <a:r>
              <a:rPr lang="en-US" altLang="ko-KR" sz="1600" b="1" dirty="0" smtClean="0">
                <a:latin typeface="+mj-ea"/>
                <a:ea typeface="+mj-ea"/>
              </a:rPr>
              <a:t>delete p; //</a:t>
            </a:r>
            <a:r>
              <a:rPr lang="en-US" altLang="ko-KR" sz="1600" dirty="0">
                <a:latin typeface="+mj-ea"/>
                <a:ea typeface="+mj-ea"/>
              </a:rPr>
              <a:t>~Base() </a:t>
            </a:r>
            <a:r>
              <a:rPr lang="ko-KR" altLang="en-US" sz="1600" dirty="0" err="1">
                <a:latin typeface="+mj-ea"/>
                <a:ea typeface="+mj-ea"/>
              </a:rPr>
              <a:t>소멸자만</a:t>
            </a:r>
            <a:r>
              <a:rPr lang="ko-KR" altLang="en-US" sz="1600" dirty="0">
                <a:latin typeface="+mj-ea"/>
                <a:ea typeface="+mj-ea"/>
              </a:rPr>
              <a:t> 실행</a:t>
            </a:r>
          </a:p>
          <a:p>
            <a:pPr defTabSz="180000" fontAlgn="base"/>
            <a:r>
              <a:rPr lang="en-US" altLang="ko-KR" sz="1600" dirty="0" smtClean="0">
                <a:latin typeface="+mj-ea"/>
                <a:ea typeface="+mj-ea"/>
              </a:rPr>
              <a:t>}</a:t>
            </a:r>
            <a:endParaRPr lang="en-US" altLang="ko-KR" sz="1600" dirty="0">
              <a:latin typeface="+mj-ea"/>
              <a:ea typeface="+mj-ea"/>
            </a:endParaRPr>
          </a:p>
        </p:txBody>
      </p:sp>
      <p:sp>
        <p:nvSpPr>
          <p:cNvPr id="10" name="자유형 9"/>
          <p:cNvSpPr/>
          <p:nvPr/>
        </p:nvSpPr>
        <p:spPr>
          <a:xfrm>
            <a:off x="6541083" y="2825321"/>
            <a:ext cx="1754435" cy="1067611"/>
          </a:xfrm>
          <a:custGeom>
            <a:avLst/>
            <a:gdLst>
              <a:gd name="connsiteX0" fmla="*/ 332509 w 2274353"/>
              <a:gd name="connsiteY0" fmla="*/ 1348509 h 1348509"/>
              <a:gd name="connsiteX1" fmla="*/ 2272146 w 2274353"/>
              <a:gd name="connsiteY1" fmla="*/ 895927 h 1348509"/>
              <a:gd name="connsiteX2" fmla="*/ 0 w 2274353"/>
              <a:gd name="connsiteY2" fmla="*/ 0 h 1348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74353" h="1348509">
                <a:moveTo>
                  <a:pt x="332509" y="1348509"/>
                </a:moveTo>
                <a:cubicBezTo>
                  <a:pt x="1330036" y="1234593"/>
                  <a:pt x="2327564" y="1120678"/>
                  <a:pt x="2272146" y="895927"/>
                </a:cubicBezTo>
                <a:cubicBezTo>
                  <a:pt x="2216728" y="671175"/>
                  <a:pt x="1108364" y="335587"/>
                  <a:pt x="0" y="0"/>
                </a:cubicBezTo>
              </a:path>
            </a:pathLst>
          </a:custGeom>
          <a:noFill/>
          <a:ln w="12700">
            <a:solidFill>
              <a:srgbClr val="00B05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201758" y="4767729"/>
            <a:ext cx="3150096" cy="107721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/>
            <a:r>
              <a:rPr lang="en-US" altLang="ko-KR" sz="1600" dirty="0" err="1">
                <a:solidFill>
                  <a:schemeClr val="dk1"/>
                </a:solidFill>
                <a:latin typeface="+mj-ea"/>
                <a:ea typeface="+mj-ea"/>
              </a:rPr>
              <a:t>int</a:t>
            </a:r>
            <a:r>
              <a:rPr lang="en-US" altLang="ko-KR" sz="1600" dirty="0">
                <a:solidFill>
                  <a:schemeClr val="dk1"/>
                </a:solidFill>
                <a:latin typeface="+mj-ea"/>
                <a:ea typeface="+mj-ea"/>
              </a:rPr>
              <a:t> main() {</a:t>
            </a:r>
          </a:p>
          <a:p>
            <a:pPr defTabSz="180000"/>
            <a:r>
              <a:rPr lang="en-US" altLang="ko-KR" sz="1600" dirty="0">
                <a:solidFill>
                  <a:schemeClr val="dk1"/>
                </a:solidFill>
                <a:latin typeface="+mj-ea"/>
                <a:ea typeface="+mj-ea"/>
              </a:rPr>
              <a:t>	Base *p = new Derived();</a:t>
            </a:r>
          </a:p>
          <a:p>
            <a:pPr defTabSz="180000"/>
            <a:r>
              <a:rPr lang="en-US" altLang="ko-KR" sz="1600" dirty="0">
                <a:solidFill>
                  <a:schemeClr val="dk1"/>
                </a:solidFill>
                <a:latin typeface="+mj-ea"/>
                <a:ea typeface="+mj-ea"/>
              </a:rPr>
              <a:t>	delete p;</a:t>
            </a:r>
          </a:p>
          <a:p>
            <a:pPr defTabSz="180000"/>
            <a:r>
              <a:rPr lang="en-US" altLang="ko-KR" sz="1600" dirty="0">
                <a:solidFill>
                  <a:schemeClr val="dk1"/>
                </a:solidFill>
                <a:latin typeface="+mj-ea"/>
                <a:ea typeface="+mj-ea"/>
              </a:rPr>
              <a:t>}</a:t>
            </a:r>
          </a:p>
        </p:txBody>
      </p:sp>
      <p:sp>
        <p:nvSpPr>
          <p:cNvPr id="12" name="자유형 11"/>
          <p:cNvSpPr/>
          <p:nvPr/>
        </p:nvSpPr>
        <p:spPr>
          <a:xfrm rot="776817">
            <a:off x="74804" y="2756612"/>
            <a:ext cx="944627" cy="2251367"/>
          </a:xfrm>
          <a:custGeom>
            <a:avLst/>
            <a:gdLst>
              <a:gd name="connsiteX0" fmla="*/ 729717 w 729717"/>
              <a:gd name="connsiteY0" fmla="*/ 2955636 h 2955636"/>
              <a:gd name="connsiteX1" fmla="*/ 44 w 729717"/>
              <a:gd name="connsiteY1" fmla="*/ 969818 h 2955636"/>
              <a:gd name="connsiteX2" fmla="*/ 702008 w 729717"/>
              <a:gd name="connsiteY2" fmla="*/ 0 h 2955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9717" h="2955636">
                <a:moveTo>
                  <a:pt x="729717" y="2955636"/>
                </a:moveTo>
                <a:cubicBezTo>
                  <a:pt x="367189" y="2209030"/>
                  <a:pt x="4662" y="1462424"/>
                  <a:pt x="44" y="969818"/>
                </a:cubicBezTo>
                <a:cubicBezTo>
                  <a:pt x="-4574" y="477212"/>
                  <a:pt x="348717" y="238606"/>
                  <a:pt x="702008" y="0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3" name="자유형 12"/>
          <p:cNvSpPr/>
          <p:nvPr/>
        </p:nvSpPr>
        <p:spPr>
          <a:xfrm>
            <a:off x="4523243" y="2892757"/>
            <a:ext cx="729717" cy="2464777"/>
          </a:xfrm>
          <a:custGeom>
            <a:avLst/>
            <a:gdLst>
              <a:gd name="connsiteX0" fmla="*/ 729717 w 729717"/>
              <a:gd name="connsiteY0" fmla="*/ 2955636 h 2955636"/>
              <a:gd name="connsiteX1" fmla="*/ 44 w 729717"/>
              <a:gd name="connsiteY1" fmla="*/ 969818 h 2955636"/>
              <a:gd name="connsiteX2" fmla="*/ 702008 w 729717"/>
              <a:gd name="connsiteY2" fmla="*/ 0 h 2955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9717" h="2955636">
                <a:moveTo>
                  <a:pt x="729717" y="2955636"/>
                </a:moveTo>
                <a:cubicBezTo>
                  <a:pt x="367189" y="2209030"/>
                  <a:pt x="4662" y="1462424"/>
                  <a:pt x="44" y="969818"/>
                </a:cubicBezTo>
                <a:cubicBezTo>
                  <a:pt x="-4574" y="477212"/>
                  <a:pt x="348717" y="238606"/>
                  <a:pt x="702008" y="0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7" name="자유형 16"/>
          <p:cNvSpPr/>
          <p:nvPr/>
        </p:nvSpPr>
        <p:spPr>
          <a:xfrm>
            <a:off x="6541083" y="2895638"/>
            <a:ext cx="961341" cy="943734"/>
          </a:xfrm>
          <a:custGeom>
            <a:avLst/>
            <a:gdLst>
              <a:gd name="connsiteX0" fmla="*/ 0 w 1248574"/>
              <a:gd name="connsiteY0" fmla="*/ 0 h 932872"/>
              <a:gd name="connsiteX1" fmla="*/ 1246909 w 1248574"/>
              <a:gd name="connsiteY1" fmla="*/ 526472 h 932872"/>
              <a:gd name="connsiteX2" fmla="*/ 212436 w 1248574"/>
              <a:gd name="connsiteY2" fmla="*/ 932872 h 932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8574" h="932872">
                <a:moveTo>
                  <a:pt x="0" y="0"/>
                </a:moveTo>
                <a:cubicBezTo>
                  <a:pt x="605751" y="185496"/>
                  <a:pt x="1211503" y="370993"/>
                  <a:pt x="1246909" y="526472"/>
                </a:cubicBezTo>
                <a:cubicBezTo>
                  <a:pt x="1282315" y="681951"/>
                  <a:pt x="747375" y="807411"/>
                  <a:pt x="212436" y="932872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8" name="모서리가 둥근 사각형 설명선 17"/>
          <p:cNvSpPr/>
          <p:nvPr/>
        </p:nvSpPr>
        <p:spPr>
          <a:xfrm>
            <a:off x="7184454" y="2636912"/>
            <a:ext cx="1167400" cy="258726"/>
          </a:xfrm>
          <a:prstGeom prst="wedgeRoundRectCallout">
            <a:avLst>
              <a:gd name="adj1" fmla="val -37816"/>
              <a:gd name="adj2" fmla="val 174604"/>
              <a:gd name="adj3" fmla="val 16667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b="1">
                <a:solidFill>
                  <a:schemeClr val="tx1"/>
                </a:solidFill>
                <a:latin typeface="+mj-ea"/>
                <a:ea typeface="+mj-ea"/>
              </a:rPr>
              <a:t>동적 바인딩</a:t>
            </a:r>
            <a:endParaRPr lang="ko-KR" altLang="en-US" sz="12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97392" y="3195971"/>
            <a:ext cx="3449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latin typeface="+mj-ea"/>
                <a:ea typeface="+mj-ea"/>
                <a:sym typeface="Wingdings"/>
              </a:rPr>
              <a:t>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679586" y="4285226"/>
            <a:ext cx="3449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latin typeface="+mj-ea"/>
                <a:ea typeface="+mj-ea"/>
                <a:sym typeface="Wingdings"/>
              </a:rPr>
              <a:t>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245817" y="3242913"/>
            <a:ext cx="3449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latin typeface="+mj-ea"/>
                <a:ea typeface="+mj-ea"/>
                <a:sym typeface="Wingdings"/>
              </a:rPr>
              <a:t>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971450" y="3342629"/>
            <a:ext cx="3449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latin typeface="+mj-ea"/>
                <a:ea typeface="+mj-ea"/>
                <a:sym typeface="Wingdings"/>
              </a:rPr>
              <a:t>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27" name="모서리가 둥근 사각형 설명선 26"/>
          <p:cNvSpPr/>
          <p:nvPr/>
        </p:nvSpPr>
        <p:spPr>
          <a:xfrm>
            <a:off x="5728167" y="4216093"/>
            <a:ext cx="3174940" cy="618220"/>
          </a:xfrm>
          <a:prstGeom prst="wedgeRoundRectCallout">
            <a:avLst>
              <a:gd name="adj1" fmla="val -38546"/>
              <a:gd name="adj2" fmla="val -81705"/>
              <a:gd name="adj3" fmla="val 16667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+mj-ea"/>
                <a:ea typeface="+mj-ea"/>
              </a:rPr>
              <a:t>파생 클래스의 소멸자가 자신의 코드 실행 후</a:t>
            </a:r>
            <a:r>
              <a:rPr lang="en-US" altLang="ko-KR" sz="1200" b="1" dirty="0">
                <a:solidFill>
                  <a:schemeClr val="tx1"/>
                </a:solidFill>
                <a:latin typeface="+mj-ea"/>
                <a:ea typeface="+mj-ea"/>
              </a:rPr>
              <a:t>,</a:t>
            </a:r>
            <a:r>
              <a:rPr lang="ko-KR" altLang="en-US" sz="1200" b="1" dirty="0">
                <a:solidFill>
                  <a:schemeClr val="tx1"/>
                </a:solidFill>
                <a:latin typeface="+mj-ea"/>
                <a:ea typeface="+mj-ea"/>
              </a:rPr>
              <a:t> 기본 클래스의 </a:t>
            </a:r>
            <a:r>
              <a:rPr lang="ko-KR" altLang="en-US" sz="1200" b="1" dirty="0" err="1">
                <a:solidFill>
                  <a:schemeClr val="tx1"/>
                </a:solidFill>
                <a:latin typeface="+mj-ea"/>
                <a:ea typeface="+mj-ea"/>
              </a:rPr>
              <a:t>소멸자를</a:t>
            </a:r>
            <a:r>
              <a:rPr lang="ko-KR" altLang="en-US" sz="1200" b="1" dirty="0">
                <a:solidFill>
                  <a:schemeClr val="tx1"/>
                </a:solidFill>
                <a:latin typeface="+mj-ea"/>
                <a:ea typeface="+mj-ea"/>
              </a:rPr>
              <a:t> 호출하도록 </a:t>
            </a:r>
            <a:r>
              <a:rPr lang="ko-KR" altLang="en-US" sz="1200" b="1" dirty="0" err="1">
                <a:solidFill>
                  <a:schemeClr val="tx1"/>
                </a:solidFill>
                <a:latin typeface="+mj-ea"/>
                <a:ea typeface="+mj-ea"/>
              </a:rPr>
              <a:t>컴파일됨</a:t>
            </a:r>
            <a:endParaRPr lang="ko-KR" altLang="en-US" sz="12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15616" y="5682004"/>
            <a:ext cx="27687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70C0"/>
                </a:solidFill>
                <a:latin typeface="+mj-ea"/>
                <a:ea typeface="+mj-ea"/>
              </a:rPr>
              <a:t>소멸자가 가상 함수가 아닌 경우</a:t>
            </a:r>
            <a:endParaRPr lang="ko-KR" altLang="en-US" sz="1400" b="1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287015" y="6480246"/>
            <a:ext cx="1765227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600" b="1" smtClean="0">
                <a:solidFill>
                  <a:srgbClr val="0070C0"/>
                </a:solidFill>
                <a:latin typeface="+mj-ea"/>
                <a:ea typeface="+mj-ea"/>
              </a:rPr>
              <a:t>가상 </a:t>
            </a:r>
            <a:r>
              <a:rPr lang="ko-KR" altLang="en-US" sz="1600" b="1" dirty="0" err="1" smtClean="0">
                <a:solidFill>
                  <a:srgbClr val="0070C0"/>
                </a:solidFill>
                <a:latin typeface="+mj-ea"/>
                <a:ea typeface="+mj-ea"/>
              </a:rPr>
              <a:t>소멸자</a:t>
            </a:r>
            <a:r>
              <a:rPr lang="ko-KR" altLang="en-US" sz="1600" b="1" dirty="0" smtClean="0">
                <a:solidFill>
                  <a:srgbClr val="0070C0"/>
                </a:solidFill>
                <a:latin typeface="+mj-ea"/>
                <a:ea typeface="+mj-ea"/>
              </a:rPr>
              <a:t> 경우</a:t>
            </a:r>
            <a:endParaRPr lang="ko-KR" altLang="en-US" sz="1600" b="1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736143" y="5715016"/>
            <a:ext cx="2388795" cy="83099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285750" indent="-285750">
              <a:buFont typeface="Wingdings"/>
              <a:buChar char=""/>
            </a:pPr>
            <a:r>
              <a:rPr lang="en-US" altLang="ko-KR" sz="1600" b="1" dirty="0" smtClean="0">
                <a:latin typeface="+mj-ea"/>
                <a:ea typeface="+mj-ea"/>
                <a:sym typeface="Wingdings"/>
              </a:rPr>
              <a:t>~Base() </a:t>
            </a:r>
            <a:r>
              <a:rPr lang="ko-KR" altLang="en-US" sz="1600" b="1" dirty="0" err="1" smtClean="0">
                <a:latin typeface="+mj-ea"/>
                <a:ea typeface="+mj-ea"/>
                <a:sym typeface="Wingdings"/>
              </a:rPr>
              <a:t>소멸자</a:t>
            </a:r>
            <a:r>
              <a:rPr lang="ko-KR" altLang="en-US" sz="1600" b="1" dirty="0" smtClean="0">
                <a:latin typeface="+mj-ea"/>
                <a:ea typeface="+mj-ea"/>
                <a:sym typeface="Wingdings"/>
              </a:rPr>
              <a:t> 호출</a:t>
            </a:r>
            <a:endParaRPr lang="en-US" altLang="ko-KR" sz="1600" b="1" dirty="0" smtClean="0">
              <a:latin typeface="+mj-ea"/>
              <a:ea typeface="+mj-ea"/>
              <a:sym typeface="Wingdings"/>
            </a:endParaRPr>
          </a:p>
          <a:p>
            <a:pPr marL="285750" indent="-285750">
              <a:buFont typeface="Wingdings"/>
              <a:buChar char=""/>
            </a:pPr>
            <a:r>
              <a:rPr lang="en-US" altLang="ko-KR" sz="1600" b="1" dirty="0" smtClean="0">
                <a:latin typeface="+mj-ea"/>
                <a:ea typeface="+mj-ea"/>
                <a:sym typeface="Wingdings"/>
              </a:rPr>
              <a:t>~Derived() </a:t>
            </a:r>
            <a:r>
              <a:rPr lang="ko-KR" altLang="en-US" sz="1600" b="1" dirty="0" smtClean="0">
                <a:latin typeface="+mj-ea"/>
                <a:ea typeface="+mj-ea"/>
                <a:sym typeface="Wingdings"/>
              </a:rPr>
              <a:t>실행</a:t>
            </a:r>
            <a:endParaRPr lang="en-US" altLang="ko-KR" sz="1600" b="1" dirty="0" smtClean="0">
              <a:latin typeface="+mj-ea"/>
              <a:ea typeface="+mj-ea"/>
              <a:sym typeface="Wingdings"/>
            </a:endParaRPr>
          </a:p>
          <a:p>
            <a:r>
              <a:rPr lang="ko-KR" altLang="en-US" sz="1600" b="1" dirty="0" smtClean="0">
                <a:latin typeface="+mj-ea"/>
                <a:ea typeface="+mj-ea"/>
                <a:sym typeface="Wingdings"/>
              </a:rPr>
              <a:t>  </a:t>
            </a:r>
            <a:r>
              <a:rPr lang="en-US" altLang="ko-KR" sz="1600" b="1" dirty="0" smtClean="0">
                <a:latin typeface="+mj-ea"/>
                <a:ea typeface="+mj-ea"/>
                <a:sym typeface="Wingdings"/>
              </a:rPr>
              <a:t>~Base() </a:t>
            </a:r>
            <a:r>
              <a:rPr lang="ko-KR" altLang="en-US" sz="1600" b="1" dirty="0" smtClean="0">
                <a:latin typeface="+mj-ea"/>
                <a:ea typeface="+mj-ea"/>
                <a:sym typeface="Wingdings"/>
              </a:rPr>
              <a:t>실행</a:t>
            </a:r>
            <a:endParaRPr lang="ko-KR" altLang="en-US" sz="16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28492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latin typeface="+mj-ea"/>
              </a:rPr>
              <a:t>소멸자를</a:t>
            </a:r>
            <a:r>
              <a:rPr lang="ko-KR" altLang="en-US" dirty="0" smtClean="0">
                <a:latin typeface="+mj-ea"/>
              </a:rPr>
              <a:t> 가상 함수로 선언</a:t>
            </a:r>
            <a:endParaRPr lang="ko-KR" altLang="en-US" dirty="0">
              <a:latin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16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36252" y="876755"/>
            <a:ext cx="6612012" cy="5632311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/>
            <a:r>
              <a:rPr lang="en-US" altLang="ko-KR" dirty="0">
                <a:latin typeface="+mj-ea"/>
                <a:ea typeface="+mj-ea"/>
              </a:rPr>
              <a:t>#include &lt;</a:t>
            </a:r>
            <a:r>
              <a:rPr lang="en-US" altLang="ko-KR" dirty="0" err="1">
                <a:latin typeface="+mj-ea"/>
                <a:ea typeface="+mj-ea"/>
              </a:rPr>
              <a:t>iostream</a:t>
            </a:r>
            <a:r>
              <a:rPr lang="en-US" altLang="ko-KR" dirty="0">
                <a:latin typeface="+mj-ea"/>
                <a:ea typeface="+mj-ea"/>
              </a:rPr>
              <a:t>&gt;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using namespace </a:t>
            </a:r>
            <a:r>
              <a:rPr lang="en-US" altLang="ko-KR" dirty="0" err="1">
                <a:latin typeface="+mj-ea"/>
                <a:ea typeface="+mj-ea"/>
              </a:rPr>
              <a:t>std</a:t>
            </a:r>
            <a:r>
              <a:rPr lang="en-US" altLang="ko-KR" dirty="0">
                <a:latin typeface="+mj-ea"/>
                <a:ea typeface="+mj-ea"/>
              </a:rPr>
              <a:t>;</a:t>
            </a:r>
          </a:p>
          <a:p>
            <a:pPr defTabSz="180000"/>
            <a:endParaRPr lang="ko-KR" altLang="en-US" dirty="0">
              <a:latin typeface="+mj-ea"/>
              <a:ea typeface="+mj-ea"/>
            </a:endParaRP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class Base {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public:</a:t>
            </a:r>
          </a:p>
          <a:p>
            <a:pPr defTabSz="180000"/>
            <a:r>
              <a:rPr lang="en-US" altLang="ko-KR" dirty="0" smtClean="0">
                <a:latin typeface="+mj-ea"/>
                <a:ea typeface="+mj-ea"/>
              </a:rPr>
              <a:t>	</a:t>
            </a:r>
            <a:r>
              <a:rPr lang="en-US" altLang="ko-KR" b="1" dirty="0" smtClean="0">
                <a:latin typeface="+mj-ea"/>
                <a:ea typeface="+mj-ea"/>
              </a:rPr>
              <a:t>virtual </a:t>
            </a:r>
            <a:r>
              <a:rPr lang="en-US" altLang="ko-KR" b="1" dirty="0">
                <a:latin typeface="+mj-ea"/>
                <a:ea typeface="+mj-ea"/>
              </a:rPr>
              <a:t>~Base() </a:t>
            </a:r>
            <a:r>
              <a:rPr lang="en-US" altLang="ko-KR" dirty="0">
                <a:latin typeface="+mj-ea"/>
                <a:ea typeface="+mj-ea"/>
              </a:rPr>
              <a:t>{ </a:t>
            </a:r>
            <a:r>
              <a:rPr lang="en-US" altLang="ko-KR" dirty="0" err="1">
                <a:latin typeface="+mj-ea"/>
                <a:ea typeface="+mj-ea"/>
              </a:rPr>
              <a:t>cout</a:t>
            </a:r>
            <a:r>
              <a:rPr lang="en-US" altLang="ko-KR" dirty="0">
                <a:latin typeface="+mj-ea"/>
                <a:ea typeface="+mj-ea"/>
              </a:rPr>
              <a:t> &lt;&lt; "~Base()" &lt;&lt; </a:t>
            </a:r>
            <a:r>
              <a:rPr lang="en-US" altLang="ko-KR" dirty="0" err="1">
                <a:latin typeface="+mj-ea"/>
                <a:ea typeface="+mj-ea"/>
              </a:rPr>
              <a:t>endl</a:t>
            </a:r>
            <a:r>
              <a:rPr lang="en-US" altLang="ko-KR" dirty="0">
                <a:latin typeface="+mj-ea"/>
                <a:ea typeface="+mj-ea"/>
              </a:rPr>
              <a:t>; }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};</a:t>
            </a:r>
          </a:p>
          <a:p>
            <a:pPr defTabSz="180000"/>
            <a:endParaRPr lang="ko-KR" altLang="en-US" dirty="0">
              <a:latin typeface="+mj-ea"/>
              <a:ea typeface="+mj-ea"/>
            </a:endParaRP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class Derived: public Base {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public:</a:t>
            </a:r>
          </a:p>
          <a:p>
            <a:pPr defTabSz="180000"/>
            <a:r>
              <a:rPr lang="en-US" altLang="ko-KR" dirty="0" smtClean="0">
                <a:latin typeface="+mj-ea"/>
                <a:ea typeface="+mj-ea"/>
              </a:rPr>
              <a:t>	</a:t>
            </a:r>
            <a:r>
              <a:rPr lang="en-US" altLang="ko-KR" b="1" dirty="0" smtClean="0">
                <a:latin typeface="+mj-ea"/>
                <a:ea typeface="+mj-ea"/>
              </a:rPr>
              <a:t>virtual </a:t>
            </a:r>
            <a:r>
              <a:rPr lang="en-US" altLang="ko-KR" b="1" dirty="0">
                <a:latin typeface="+mj-ea"/>
                <a:ea typeface="+mj-ea"/>
              </a:rPr>
              <a:t>~Derived() </a:t>
            </a:r>
            <a:r>
              <a:rPr lang="en-US" altLang="ko-KR" dirty="0">
                <a:latin typeface="+mj-ea"/>
                <a:ea typeface="+mj-ea"/>
              </a:rPr>
              <a:t>{ </a:t>
            </a:r>
            <a:r>
              <a:rPr lang="en-US" altLang="ko-KR" dirty="0" err="1">
                <a:latin typeface="+mj-ea"/>
                <a:ea typeface="+mj-ea"/>
              </a:rPr>
              <a:t>cout</a:t>
            </a:r>
            <a:r>
              <a:rPr lang="en-US" altLang="ko-KR" dirty="0">
                <a:latin typeface="+mj-ea"/>
                <a:ea typeface="+mj-ea"/>
              </a:rPr>
              <a:t> &lt;&lt; "~Derived()" &lt;&lt; </a:t>
            </a:r>
            <a:r>
              <a:rPr lang="en-US" altLang="ko-KR" dirty="0" err="1">
                <a:latin typeface="+mj-ea"/>
                <a:ea typeface="+mj-ea"/>
              </a:rPr>
              <a:t>endl</a:t>
            </a:r>
            <a:r>
              <a:rPr lang="en-US" altLang="ko-KR" dirty="0">
                <a:latin typeface="+mj-ea"/>
                <a:ea typeface="+mj-ea"/>
              </a:rPr>
              <a:t>; }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};</a:t>
            </a:r>
          </a:p>
          <a:p>
            <a:pPr defTabSz="180000"/>
            <a:endParaRPr lang="ko-KR" altLang="en-US" dirty="0">
              <a:latin typeface="+mj-ea"/>
              <a:ea typeface="+mj-ea"/>
            </a:endParaRPr>
          </a:p>
          <a:p>
            <a:pPr defTabSz="180000"/>
            <a:r>
              <a:rPr lang="en-US" altLang="ko-KR" dirty="0" err="1">
                <a:latin typeface="+mj-ea"/>
                <a:ea typeface="+mj-ea"/>
              </a:rPr>
              <a:t>int</a:t>
            </a:r>
            <a:r>
              <a:rPr lang="en-US" altLang="ko-KR" dirty="0">
                <a:latin typeface="+mj-ea"/>
                <a:ea typeface="+mj-ea"/>
              </a:rPr>
              <a:t> main() {</a:t>
            </a:r>
          </a:p>
          <a:p>
            <a:pPr defTabSz="180000"/>
            <a:r>
              <a:rPr lang="en-US" altLang="ko-KR" dirty="0" smtClean="0">
                <a:latin typeface="+mj-ea"/>
                <a:ea typeface="+mj-ea"/>
              </a:rPr>
              <a:t>	Derived </a:t>
            </a:r>
            <a:r>
              <a:rPr lang="en-US" altLang="ko-KR" dirty="0">
                <a:latin typeface="+mj-ea"/>
                <a:ea typeface="+mj-ea"/>
              </a:rPr>
              <a:t>*</a:t>
            </a:r>
            <a:r>
              <a:rPr lang="en-US" altLang="ko-KR" dirty="0" err="1">
                <a:latin typeface="+mj-ea"/>
                <a:ea typeface="+mj-ea"/>
              </a:rPr>
              <a:t>dp</a:t>
            </a:r>
            <a:r>
              <a:rPr lang="en-US" altLang="ko-KR" dirty="0">
                <a:latin typeface="+mj-ea"/>
                <a:ea typeface="+mj-ea"/>
              </a:rPr>
              <a:t>  = new Derived();</a:t>
            </a:r>
          </a:p>
          <a:p>
            <a:pPr defTabSz="180000"/>
            <a:r>
              <a:rPr lang="en-US" altLang="ko-KR" dirty="0" smtClean="0">
                <a:latin typeface="+mj-ea"/>
                <a:ea typeface="+mj-ea"/>
              </a:rPr>
              <a:t>	Base </a:t>
            </a:r>
            <a:r>
              <a:rPr lang="en-US" altLang="ko-KR" dirty="0">
                <a:latin typeface="+mj-ea"/>
                <a:ea typeface="+mj-ea"/>
              </a:rPr>
              <a:t>*</a:t>
            </a:r>
            <a:r>
              <a:rPr lang="en-US" altLang="ko-KR" dirty="0" err="1">
                <a:latin typeface="+mj-ea"/>
                <a:ea typeface="+mj-ea"/>
              </a:rPr>
              <a:t>bp</a:t>
            </a:r>
            <a:r>
              <a:rPr lang="en-US" altLang="ko-KR" dirty="0">
                <a:latin typeface="+mj-ea"/>
                <a:ea typeface="+mj-ea"/>
              </a:rPr>
              <a:t> = new Derived();</a:t>
            </a:r>
          </a:p>
          <a:p>
            <a:pPr defTabSz="180000"/>
            <a:endParaRPr lang="ko-KR" altLang="en-US" dirty="0">
              <a:latin typeface="+mj-ea"/>
              <a:ea typeface="+mj-ea"/>
            </a:endParaRPr>
          </a:p>
          <a:p>
            <a:pPr defTabSz="180000"/>
            <a:r>
              <a:rPr lang="en-US" altLang="ko-KR" dirty="0" smtClean="0">
                <a:latin typeface="+mj-ea"/>
                <a:ea typeface="+mj-ea"/>
              </a:rPr>
              <a:t>	</a:t>
            </a:r>
            <a:r>
              <a:rPr lang="en-US" altLang="ko-KR" b="1" dirty="0" smtClean="0">
                <a:latin typeface="+mj-ea"/>
                <a:ea typeface="+mj-ea"/>
              </a:rPr>
              <a:t>delete </a:t>
            </a:r>
            <a:r>
              <a:rPr lang="en-US" altLang="ko-KR" b="1" dirty="0" err="1">
                <a:latin typeface="+mj-ea"/>
                <a:ea typeface="+mj-ea"/>
              </a:rPr>
              <a:t>dp</a:t>
            </a:r>
            <a:r>
              <a:rPr lang="en-US" altLang="ko-KR" b="1" dirty="0">
                <a:latin typeface="+mj-ea"/>
                <a:ea typeface="+mj-ea"/>
              </a:rPr>
              <a:t>; </a:t>
            </a:r>
            <a:r>
              <a:rPr lang="en-US" altLang="ko-KR" b="1" dirty="0" smtClean="0">
                <a:latin typeface="+mj-ea"/>
                <a:ea typeface="+mj-ea"/>
              </a:rPr>
              <a:t>   </a:t>
            </a:r>
            <a:r>
              <a:rPr lang="en-US" altLang="ko-KR" dirty="0" smtClean="0">
                <a:latin typeface="+mj-ea"/>
                <a:ea typeface="+mj-ea"/>
              </a:rPr>
              <a:t>// </a:t>
            </a:r>
            <a:r>
              <a:rPr lang="en-US" altLang="ko-KR" dirty="0">
                <a:latin typeface="+mj-ea"/>
                <a:ea typeface="+mj-ea"/>
              </a:rPr>
              <a:t>Derived</a:t>
            </a:r>
            <a:r>
              <a:rPr lang="ko-KR" altLang="en-US" dirty="0">
                <a:latin typeface="+mj-ea"/>
                <a:ea typeface="+mj-ea"/>
              </a:rPr>
              <a:t>의 포인터로 소멸</a:t>
            </a:r>
          </a:p>
          <a:p>
            <a:pPr defTabSz="180000"/>
            <a:r>
              <a:rPr lang="en-US" altLang="ko-KR" dirty="0" smtClean="0">
                <a:latin typeface="+mj-ea"/>
                <a:ea typeface="+mj-ea"/>
              </a:rPr>
              <a:t>	</a:t>
            </a:r>
            <a:r>
              <a:rPr lang="en-US" altLang="ko-KR" b="1" dirty="0" smtClean="0">
                <a:latin typeface="+mj-ea"/>
                <a:ea typeface="+mj-ea"/>
              </a:rPr>
              <a:t>delete </a:t>
            </a:r>
            <a:r>
              <a:rPr lang="en-US" altLang="ko-KR" b="1" dirty="0" err="1">
                <a:latin typeface="+mj-ea"/>
                <a:ea typeface="+mj-ea"/>
              </a:rPr>
              <a:t>bp</a:t>
            </a:r>
            <a:r>
              <a:rPr lang="en-US" altLang="ko-KR" b="1" dirty="0">
                <a:latin typeface="+mj-ea"/>
                <a:ea typeface="+mj-ea"/>
              </a:rPr>
              <a:t>; </a:t>
            </a:r>
            <a:r>
              <a:rPr lang="en-US" altLang="ko-KR" b="1" dirty="0" smtClean="0">
                <a:latin typeface="+mj-ea"/>
                <a:ea typeface="+mj-ea"/>
              </a:rPr>
              <a:t>   </a:t>
            </a:r>
            <a:r>
              <a:rPr lang="en-US" altLang="ko-KR" dirty="0" smtClean="0">
                <a:latin typeface="+mj-ea"/>
                <a:ea typeface="+mj-ea"/>
              </a:rPr>
              <a:t>// </a:t>
            </a:r>
            <a:r>
              <a:rPr lang="en-US" altLang="ko-KR" dirty="0">
                <a:latin typeface="+mj-ea"/>
                <a:ea typeface="+mj-ea"/>
              </a:rPr>
              <a:t>Base</a:t>
            </a:r>
            <a:r>
              <a:rPr lang="ko-KR" altLang="en-US" dirty="0">
                <a:latin typeface="+mj-ea"/>
                <a:ea typeface="+mj-ea"/>
              </a:rPr>
              <a:t>의 포인터로 </a:t>
            </a:r>
            <a:r>
              <a:rPr lang="ko-KR" altLang="en-US" dirty="0" smtClean="0">
                <a:latin typeface="+mj-ea"/>
                <a:ea typeface="+mj-ea"/>
              </a:rPr>
              <a:t>소멸 </a:t>
            </a:r>
            <a:endParaRPr lang="en-US" altLang="ko-KR" dirty="0" smtClean="0">
              <a:latin typeface="+mj-ea"/>
              <a:ea typeface="+mj-ea"/>
            </a:endParaRPr>
          </a:p>
          <a:p>
            <a:pPr defTabSz="180000"/>
            <a:r>
              <a:rPr lang="en-US" altLang="ko-KR" dirty="0" smtClean="0">
                <a:latin typeface="+mj-ea"/>
                <a:ea typeface="+mj-ea"/>
              </a:rPr>
              <a:t>}</a:t>
            </a:r>
            <a:endParaRPr lang="en-US" altLang="ko-KR" dirty="0"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508103" y="5119948"/>
            <a:ext cx="2448272" cy="107721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base"/>
            <a:r>
              <a:rPr lang="en-US" altLang="ko-KR" sz="1600" dirty="0">
                <a:latin typeface="+mj-ea"/>
                <a:ea typeface="+mj-ea"/>
              </a:rPr>
              <a:t>~Derived()</a:t>
            </a:r>
          </a:p>
          <a:p>
            <a:pPr fontAlgn="base"/>
            <a:r>
              <a:rPr lang="en-US" altLang="ko-KR" sz="1600" dirty="0">
                <a:latin typeface="+mj-ea"/>
                <a:ea typeface="+mj-ea"/>
              </a:rPr>
              <a:t>~Base()</a:t>
            </a:r>
          </a:p>
          <a:p>
            <a:pPr fontAlgn="base"/>
            <a:r>
              <a:rPr lang="en-US" altLang="ko-KR" sz="1600" dirty="0">
                <a:latin typeface="+mj-ea"/>
                <a:ea typeface="+mj-ea"/>
              </a:rPr>
              <a:t>~Derived()</a:t>
            </a:r>
          </a:p>
          <a:p>
            <a:pPr fontAlgn="base"/>
            <a:r>
              <a:rPr lang="en-US" altLang="ko-KR" sz="1600" dirty="0">
                <a:latin typeface="+mj-ea"/>
                <a:ea typeface="+mj-ea"/>
              </a:rPr>
              <a:t>~Base()</a:t>
            </a: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7115560" y="5298516"/>
            <a:ext cx="1200856" cy="288583"/>
          </a:xfrm>
          <a:prstGeom prst="wedgeRoundRectCallout">
            <a:avLst>
              <a:gd name="adj1" fmla="val -65758"/>
              <a:gd name="adj2" fmla="val -93"/>
              <a:gd name="adj3" fmla="val 16667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+mj-ea"/>
                <a:ea typeface="+mj-ea"/>
              </a:rPr>
              <a:t>delete </a:t>
            </a:r>
            <a:r>
              <a:rPr lang="en-US" altLang="ko-KR" sz="1600" dirty="0" err="1">
                <a:solidFill>
                  <a:schemeClr val="tx1"/>
                </a:solidFill>
                <a:latin typeface="+mj-ea"/>
                <a:ea typeface="+mj-ea"/>
              </a:rPr>
              <a:t>dp</a:t>
            </a:r>
            <a:r>
              <a:rPr lang="en-US" altLang="ko-KR" sz="1600" dirty="0">
                <a:solidFill>
                  <a:schemeClr val="tx1"/>
                </a:solidFill>
                <a:latin typeface="+mj-ea"/>
                <a:ea typeface="+mj-ea"/>
              </a:rPr>
              <a:t>;</a:t>
            </a:r>
            <a:endParaRPr lang="ko-KR" altLang="en-US" sz="16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7115560" y="5658557"/>
            <a:ext cx="1200856" cy="253564"/>
          </a:xfrm>
          <a:prstGeom prst="wedgeRoundRectCallout">
            <a:avLst>
              <a:gd name="adj1" fmla="val -65758"/>
              <a:gd name="adj2" fmla="val -93"/>
              <a:gd name="adj3" fmla="val 16667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  <a:latin typeface="+mj-ea"/>
                <a:ea typeface="+mj-ea"/>
              </a:rPr>
              <a:t>delete </a:t>
            </a:r>
            <a:r>
              <a:rPr lang="en-US" altLang="ko-KR" sz="1600" dirty="0" err="1">
                <a:solidFill>
                  <a:schemeClr val="tx1"/>
                </a:solidFill>
                <a:latin typeface="+mj-ea"/>
                <a:ea typeface="+mj-ea"/>
              </a:rPr>
              <a:t>b</a:t>
            </a:r>
            <a:r>
              <a:rPr lang="en-US" altLang="ko-KR" sz="1600" dirty="0" err="1" smtClean="0">
                <a:solidFill>
                  <a:schemeClr val="tx1"/>
                </a:solidFill>
                <a:latin typeface="+mj-ea"/>
                <a:ea typeface="+mj-ea"/>
              </a:rPr>
              <a:t>p</a:t>
            </a:r>
            <a:r>
              <a:rPr lang="en-US" altLang="ko-KR" sz="1600" dirty="0" smtClean="0">
                <a:solidFill>
                  <a:schemeClr val="tx1"/>
                </a:solidFill>
                <a:latin typeface="+mj-ea"/>
                <a:ea typeface="+mj-ea"/>
              </a:rPr>
              <a:t>;</a:t>
            </a:r>
            <a:endParaRPr lang="ko-KR" altLang="en-US" sz="16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" name="오른쪽 중괄호 2"/>
          <p:cNvSpPr/>
          <p:nvPr/>
        </p:nvSpPr>
        <p:spPr>
          <a:xfrm>
            <a:off x="6697625" y="5229200"/>
            <a:ext cx="226276" cy="405489"/>
          </a:xfrm>
          <a:prstGeom prst="rightBrace">
            <a:avLst>
              <a:gd name="adj1" fmla="val 28252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9" name="오른쪽 중괄호 8"/>
          <p:cNvSpPr/>
          <p:nvPr/>
        </p:nvSpPr>
        <p:spPr>
          <a:xfrm>
            <a:off x="6683511" y="5705936"/>
            <a:ext cx="192745" cy="387360"/>
          </a:xfrm>
          <a:prstGeom prst="rightBrace">
            <a:avLst>
              <a:gd name="adj1" fmla="val 28252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5486961" y="896235"/>
            <a:ext cx="3521170" cy="187592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err="1" smtClean="0">
                <a:latin typeface="+mj-ea"/>
                <a:ea typeface="+mj-ea"/>
              </a:rPr>
              <a:t>소멸자를</a:t>
            </a:r>
            <a:r>
              <a:rPr lang="ko-KR" altLang="en-US" dirty="0" smtClean="0">
                <a:latin typeface="+mj-ea"/>
                <a:ea typeface="+mj-ea"/>
              </a:rPr>
              <a:t> </a:t>
            </a:r>
            <a:r>
              <a:rPr lang="ko-KR" altLang="en-US" dirty="0" err="1" smtClean="0">
                <a:latin typeface="+mj-ea"/>
                <a:ea typeface="+mj-ea"/>
              </a:rPr>
              <a:t>가상함수로</a:t>
            </a:r>
            <a:r>
              <a:rPr lang="ko-KR" altLang="en-US" dirty="0" smtClean="0">
                <a:latin typeface="+mj-ea"/>
                <a:ea typeface="+mj-ea"/>
              </a:rPr>
              <a:t> 선언하면 파생클래스와 기본 클래스의 </a:t>
            </a:r>
            <a:r>
              <a:rPr lang="ko-KR" altLang="en-US" dirty="0" err="1" smtClean="0">
                <a:latin typeface="+mj-ea"/>
                <a:ea typeface="+mj-ea"/>
              </a:rPr>
              <a:t>소멸자를</a:t>
            </a:r>
            <a:r>
              <a:rPr lang="ko-KR" altLang="en-US" dirty="0" smtClean="0">
                <a:latin typeface="+mj-ea"/>
                <a:ea typeface="+mj-ea"/>
              </a:rPr>
              <a:t> 모두 실행</a:t>
            </a:r>
            <a:r>
              <a:rPr lang="en-US" altLang="ko-KR" dirty="0" smtClean="0">
                <a:latin typeface="+mj-ea"/>
                <a:ea typeface="+mj-ea"/>
              </a:rPr>
              <a:t>, </a:t>
            </a:r>
            <a:r>
              <a:rPr lang="ko-KR" altLang="en-US" dirty="0" smtClean="0">
                <a:latin typeface="+mj-ea"/>
                <a:ea typeface="+mj-ea"/>
              </a:rPr>
              <a:t>기본 클래스의 </a:t>
            </a:r>
            <a:r>
              <a:rPr lang="ko-KR" altLang="en-US" dirty="0" err="1" smtClean="0">
                <a:latin typeface="+mj-ea"/>
                <a:ea typeface="+mj-ea"/>
              </a:rPr>
              <a:t>소멸자를</a:t>
            </a:r>
            <a:r>
              <a:rPr lang="ko-KR" altLang="en-US" dirty="0" smtClean="0">
                <a:latin typeface="+mj-ea"/>
                <a:ea typeface="+mj-ea"/>
              </a:rPr>
              <a:t> </a:t>
            </a:r>
            <a:r>
              <a:rPr lang="ko-KR" altLang="en-US" dirty="0" err="1" smtClean="0">
                <a:latin typeface="+mj-ea"/>
                <a:ea typeface="+mj-ea"/>
              </a:rPr>
              <a:t>가상함수로</a:t>
            </a:r>
            <a:r>
              <a:rPr lang="ko-KR" altLang="en-US" dirty="0" smtClean="0">
                <a:latin typeface="+mj-ea"/>
                <a:ea typeface="+mj-ea"/>
              </a:rPr>
              <a:t> 선언하여 정상적인 소멸 과정이 진행되도록 하는 것이 좋음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67192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43608" y="116632"/>
            <a:ext cx="7813376" cy="670351"/>
          </a:xfrm>
        </p:spPr>
        <p:txBody>
          <a:bodyPr>
            <a:normAutofit fontScale="90000"/>
          </a:bodyPr>
          <a:lstStyle/>
          <a:p>
            <a:r>
              <a:rPr lang="ko-KR" altLang="en-US" sz="3200" dirty="0" err="1" smtClean="0">
                <a:latin typeface="+mj-ea"/>
              </a:rPr>
              <a:t>오버로딩과</a:t>
            </a:r>
            <a:r>
              <a:rPr lang="ko-KR" altLang="en-US" sz="3200" dirty="0" smtClean="0">
                <a:latin typeface="+mj-ea"/>
              </a:rPr>
              <a:t> 함수 재정의</a:t>
            </a:r>
            <a:r>
              <a:rPr lang="en-US" altLang="ko-KR" sz="3200" dirty="0" smtClean="0">
                <a:latin typeface="+mj-ea"/>
              </a:rPr>
              <a:t>, </a:t>
            </a:r>
            <a:r>
              <a:rPr lang="ko-KR" altLang="en-US" sz="3200" dirty="0" err="1" smtClean="0">
                <a:latin typeface="+mj-ea"/>
              </a:rPr>
              <a:t>오버라이딩</a:t>
            </a:r>
            <a:r>
              <a:rPr lang="ko-KR" altLang="en-US" sz="3200" dirty="0" smtClean="0">
                <a:latin typeface="+mj-ea"/>
              </a:rPr>
              <a:t> 비교</a:t>
            </a:r>
            <a:endParaRPr lang="ko-KR" altLang="en-US" sz="3200" dirty="0">
              <a:latin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17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324" y="1052736"/>
            <a:ext cx="8601660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90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ko-KR" altLang="en-US" sz="36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가상 함수와 </a:t>
            </a:r>
            <a:r>
              <a:rPr lang="en-US" altLang="ko-KR" sz="36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sz="36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sz="3600" b="1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오버라이딩</a:t>
            </a:r>
            <a:r>
              <a:rPr lang="ko-KR" altLang="en-US" sz="36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활용 사례</a:t>
            </a:r>
            <a:endParaRPr lang="ko-KR" altLang="en-US" sz="36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7396708" y="6512204"/>
            <a:ext cx="1747292" cy="345796"/>
          </a:xfrm>
        </p:spPr>
        <p:txBody>
          <a:bodyPr/>
          <a:lstStyle/>
          <a:p>
            <a:fld id="{5666D777-4359-42E5-B284-18B58639FC5B}" type="slidenum">
              <a:rPr lang="ko-KR" altLang="en-US" b="1" smtClean="0">
                <a:solidFill>
                  <a:schemeClr val="tx1"/>
                </a:solidFill>
                <a:latin typeface="+mj-ea"/>
                <a:ea typeface="+mj-ea"/>
              </a:rPr>
              <a:pPr/>
              <a:t>18</a:t>
            </a:fld>
            <a:endParaRPr lang="en-US" altLang="ko-KR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9894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7147" y="116632"/>
            <a:ext cx="8509837" cy="670351"/>
          </a:xfrm>
        </p:spPr>
        <p:txBody>
          <a:bodyPr>
            <a:noAutofit/>
          </a:bodyPr>
          <a:lstStyle/>
          <a:p>
            <a:r>
              <a:rPr lang="ko-KR" altLang="en-US" sz="2800" dirty="0" smtClean="0">
                <a:latin typeface="+mj-ea"/>
              </a:rPr>
              <a:t>파생클래스에서 함수를 </a:t>
            </a:r>
            <a:r>
              <a:rPr lang="ko-KR" altLang="en-US" sz="2800" dirty="0" err="1" smtClean="0">
                <a:latin typeface="+mj-ea"/>
              </a:rPr>
              <a:t>재정의하는사례</a:t>
            </a:r>
            <a:endParaRPr lang="ko-KR" altLang="en-US" sz="2800" dirty="0">
              <a:latin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47147" y="1059378"/>
            <a:ext cx="5183164" cy="526297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600" b="1" dirty="0" smtClean="0">
                <a:solidFill>
                  <a:srgbClr val="FF0000"/>
                </a:solidFill>
                <a:latin typeface="+mj-ea"/>
                <a:ea typeface="+mj-ea"/>
              </a:rPr>
              <a:t>class </a:t>
            </a:r>
            <a:r>
              <a:rPr lang="en-US" altLang="ko-KR" sz="1600" b="1" dirty="0">
                <a:solidFill>
                  <a:srgbClr val="FF0000"/>
                </a:solidFill>
                <a:latin typeface="+mj-ea"/>
                <a:ea typeface="+mj-ea"/>
              </a:rPr>
              <a:t>Base </a:t>
            </a:r>
            <a:r>
              <a:rPr lang="en-US" altLang="ko-KR" sz="1600" dirty="0">
                <a:latin typeface="+mj-ea"/>
                <a:ea typeface="+mj-ea"/>
              </a:rPr>
              <a:t>{</a:t>
            </a:r>
          </a:p>
          <a:p>
            <a:pPr defTabSz="180000" fontAlgn="base" latinLnBrk="0"/>
            <a:r>
              <a:rPr lang="en-US" altLang="ko-KR" sz="1600" dirty="0">
                <a:latin typeface="+mj-ea"/>
                <a:ea typeface="+mj-ea"/>
              </a:rPr>
              <a:t>public:</a:t>
            </a:r>
          </a:p>
          <a:p>
            <a:pPr defTabSz="180000" fontAlgn="base" latinLnBrk="0"/>
            <a:r>
              <a:rPr lang="en-US" altLang="ko-KR" sz="1600" dirty="0">
                <a:latin typeface="+mj-ea"/>
                <a:ea typeface="+mj-ea"/>
              </a:rPr>
              <a:t>	</a:t>
            </a:r>
            <a:r>
              <a:rPr lang="en-US" altLang="ko-KR" sz="1600" b="1" dirty="0">
                <a:solidFill>
                  <a:srgbClr val="7030A0"/>
                </a:solidFill>
                <a:latin typeface="+mj-ea"/>
                <a:ea typeface="+mj-ea"/>
              </a:rPr>
              <a:t>void f()</a:t>
            </a:r>
            <a:r>
              <a:rPr lang="en-US" altLang="ko-KR" sz="1600" dirty="0">
                <a:solidFill>
                  <a:srgbClr val="7030A0"/>
                </a:solidFill>
                <a:latin typeface="+mj-ea"/>
                <a:ea typeface="+mj-ea"/>
              </a:rPr>
              <a:t> </a:t>
            </a:r>
            <a:r>
              <a:rPr lang="en-US" altLang="ko-KR" sz="1600" dirty="0">
                <a:latin typeface="+mj-ea"/>
                <a:ea typeface="+mj-ea"/>
              </a:rPr>
              <a:t>{ </a:t>
            </a:r>
            <a:r>
              <a:rPr lang="en-US" altLang="ko-KR" sz="1600" dirty="0" err="1">
                <a:latin typeface="+mj-ea"/>
                <a:ea typeface="+mj-ea"/>
              </a:rPr>
              <a:t>cout</a:t>
            </a:r>
            <a:r>
              <a:rPr lang="en-US" altLang="ko-KR" sz="1600" dirty="0">
                <a:latin typeface="+mj-ea"/>
                <a:ea typeface="+mj-ea"/>
              </a:rPr>
              <a:t> &lt;&lt; </a:t>
            </a:r>
            <a:r>
              <a:rPr lang="en-US" altLang="ko-KR" sz="1600" dirty="0" smtClean="0">
                <a:latin typeface="+mj-ea"/>
                <a:ea typeface="+mj-ea"/>
              </a:rPr>
              <a:t>"Base</a:t>
            </a:r>
            <a:r>
              <a:rPr lang="en-US" altLang="ko-KR" sz="1600" dirty="0">
                <a:latin typeface="+mj-ea"/>
                <a:ea typeface="+mj-ea"/>
              </a:rPr>
              <a:t>::f() </a:t>
            </a:r>
            <a:r>
              <a:rPr lang="en-US" altLang="ko-KR" sz="1600" dirty="0" smtClean="0">
                <a:latin typeface="+mj-ea"/>
                <a:ea typeface="+mj-ea"/>
              </a:rPr>
              <a:t>called" </a:t>
            </a:r>
            <a:r>
              <a:rPr lang="en-US" altLang="ko-KR" sz="1600" dirty="0">
                <a:latin typeface="+mj-ea"/>
                <a:ea typeface="+mj-ea"/>
              </a:rPr>
              <a:t>&lt;&lt; </a:t>
            </a:r>
            <a:r>
              <a:rPr lang="en-US" altLang="ko-KR" sz="1600" dirty="0" err="1">
                <a:latin typeface="+mj-ea"/>
                <a:ea typeface="+mj-ea"/>
              </a:rPr>
              <a:t>endl</a:t>
            </a:r>
            <a:r>
              <a:rPr lang="en-US" altLang="ko-KR" sz="1600" dirty="0">
                <a:latin typeface="+mj-ea"/>
                <a:ea typeface="+mj-ea"/>
              </a:rPr>
              <a:t>; }</a:t>
            </a:r>
          </a:p>
          <a:p>
            <a:pPr defTabSz="180000" fontAlgn="base" latinLnBrk="0"/>
            <a:r>
              <a:rPr lang="en-US" altLang="ko-KR" sz="1600" dirty="0" smtClean="0">
                <a:latin typeface="+mj-ea"/>
                <a:ea typeface="+mj-ea"/>
              </a:rPr>
              <a:t>};</a:t>
            </a:r>
          </a:p>
          <a:p>
            <a:pPr defTabSz="180000" fontAlgn="base" latinLnBrk="0"/>
            <a:endParaRPr lang="en-US" altLang="ko-KR" sz="1600" dirty="0">
              <a:latin typeface="+mj-ea"/>
              <a:ea typeface="+mj-ea"/>
            </a:endParaRPr>
          </a:p>
          <a:p>
            <a:pPr defTabSz="180000" fontAlgn="base" latinLnBrk="0"/>
            <a:r>
              <a:rPr lang="en-US" altLang="ko-KR" sz="1600" b="1" dirty="0">
                <a:solidFill>
                  <a:srgbClr val="FF0000"/>
                </a:solidFill>
                <a:latin typeface="+mj-ea"/>
                <a:ea typeface="+mj-ea"/>
              </a:rPr>
              <a:t>class Derived : public Base </a:t>
            </a:r>
            <a:r>
              <a:rPr lang="en-US" altLang="ko-KR" sz="1600" dirty="0">
                <a:latin typeface="+mj-ea"/>
                <a:ea typeface="+mj-ea"/>
              </a:rPr>
              <a:t>{</a:t>
            </a:r>
          </a:p>
          <a:p>
            <a:pPr defTabSz="180000" fontAlgn="base" latinLnBrk="0"/>
            <a:r>
              <a:rPr lang="en-US" altLang="ko-KR" sz="1600" dirty="0">
                <a:latin typeface="+mj-ea"/>
                <a:ea typeface="+mj-ea"/>
              </a:rPr>
              <a:t>public</a:t>
            </a:r>
            <a:r>
              <a:rPr lang="en-US" altLang="ko-KR" sz="1600" dirty="0" smtClean="0">
                <a:latin typeface="+mj-ea"/>
                <a:ea typeface="+mj-ea"/>
              </a:rPr>
              <a:t>:   </a:t>
            </a:r>
            <a:r>
              <a:rPr lang="en-US" altLang="ko-KR" sz="1600" b="1" dirty="0" smtClean="0">
                <a:solidFill>
                  <a:srgbClr val="00B050"/>
                </a:solidFill>
                <a:latin typeface="+mj-ea"/>
                <a:ea typeface="+mj-ea"/>
              </a:rPr>
              <a:t>//</a:t>
            </a:r>
            <a:r>
              <a:rPr lang="ko-KR" altLang="en-US" sz="1600" b="1" dirty="0" smtClean="0">
                <a:solidFill>
                  <a:srgbClr val="00B050"/>
                </a:solidFill>
                <a:latin typeface="+mj-ea"/>
                <a:ea typeface="+mj-ea"/>
              </a:rPr>
              <a:t>함수 재정의</a:t>
            </a:r>
            <a:endParaRPr lang="en-US" altLang="ko-KR" sz="1600" b="1" dirty="0">
              <a:solidFill>
                <a:srgbClr val="00B050"/>
              </a:solidFill>
              <a:latin typeface="+mj-ea"/>
              <a:ea typeface="+mj-ea"/>
            </a:endParaRPr>
          </a:p>
          <a:p>
            <a:pPr defTabSz="180000" fontAlgn="base" latinLnBrk="0"/>
            <a:r>
              <a:rPr lang="en-US" altLang="ko-KR" sz="1600" dirty="0">
                <a:latin typeface="+mj-ea"/>
                <a:ea typeface="+mj-ea"/>
              </a:rPr>
              <a:t>	</a:t>
            </a:r>
            <a:r>
              <a:rPr lang="en-US" altLang="ko-KR" sz="1600" b="1" dirty="0">
                <a:solidFill>
                  <a:srgbClr val="7030A0"/>
                </a:solidFill>
                <a:latin typeface="+mj-ea"/>
                <a:ea typeface="+mj-ea"/>
              </a:rPr>
              <a:t>void f() </a:t>
            </a:r>
            <a:r>
              <a:rPr lang="en-US" altLang="ko-KR" sz="1600" dirty="0">
                <a:latin typeface="+mj-ea"/>
                <a:ea typeface="+mj-ea"/>
              </a:rPr>
              <a:t>{ </a:t>
            </a:r>
            <a:r>
              <a:rPr lang="en-US" altLang="ko-KR" sz="1600" dirty="0" err="1">
                <a:latin typeface="+mj-ea"/>
                <a:ea typeface="+mj-ea"/>
              </a:rPr>
              <a:t>cout</a:t>
            </a:r>
            <a:r>
              <a:rPr lang="en-US" altLang="ko-KR" sz="1600" dirty="0">
                <a:latin typeface="+mj-ea"/>
                <a:ea typeface="+mj-ea"/>
              </a:rPr>
              <a:t> &lt;&lt; </a:t>
            </a:r>
            <a:r>
              <a:rPr lang="en-US" altLang="ko-KR" sz="1600" dirty="0" smtClean="0">
                <a:latin typeface="+mj-ea"/>
                <a:ea typeface="+mj-ea"/>
              </a:rPr>
              <a:t>"Derived</a:t>
            </a:r>
            <a:r>
              <a:rPr lang="en-US" altLang="ko-KR" sz="1600" dirty="0">
                <a:latin typeface="+mj-ea"/>
                <a:ea typeface="+mj-ea"/>
              </a:rPr>
              <a:t>::f() </a:t>
            </a:r>
            <a:r>
              <a:rPr lang="en-US" altLang="ko-KR" sz="1600" dirty="0" smtClean="0">
                <a:latin typeface="+mj-ea"/>
                <a:ea typeface="+mj-ea"/>
              </a:rPr>
              <a:t>called" </a:t>
            </a:r>
            <a:r>
              <a:rPr lang="en-US" altLang="ko-KR" sz="1600" dirty="0">
                <a:latin typeface="+mj-ea"/>
                <a:ea typeface="+mj-ea"/>
              </a:rPr>
              <a:t>&lt;&lt; </a:t>
            </a:r>
            <a:r>
              <a:rPr lang="en-US" altLang="ko-KR" sz="1600" dirty="0" err="1">
                <a:latin typeface="+mj-ea"/>
                <a:ea typeface="+mj-ea"/>
              </a:rPr>
              <a:t>endl</a:t>
            </a:r>
            <a:r>
              <a:rPr lang="en-US" altLang="ko-KR" sz="1600" dirty="0">
                <a:latin typeface="+mj-ea"/>
                <a:ea typeface="+mj-ea"/>
              </a:rPr>
              <a:t>; }</a:t>
            </a:r>
          </a:p>
          <a:p>
            <a:pPr defTabSz="180000" fontAlgn="base" latinLnBrk="0"/>
            <a:r>
              <a:rPr lang="en-US" altLang="ko-KR" sz="1600" dirty="0" smtClean="0">
                <a:latin typeface="+mj-ea"/>
                <a:ea typeface="+mj-ea"/>
              </a:rPr>
              <a:t>};</a:t>
            </a:r>
          </a:p>
          <a:p>
            <a:pPr defTabSz="180000" fontAlgn="base" latinLnBrk="0"/>
            <a:endParaRPr lang="en-US" altLang="ko-KR" sz="1600" dirty="0">
              <a:latin typeface="+mj-ea"/>
              <a:ea typeface="+mj-ea"/>
            </a:endParaRPr>
          </a:p>
          <a:p>
            <a:pPr defTabSz="180000" fontAlgn="base" latinLnBrk="0"/>
            <a:r>
              <a:rPr lang="en-US" altLang="ko-KR" sz="1600" dirty="0">
                <a:latin typeface="+mj-ea"/>
                <a:ea typeface="+mj-ea"/>
              </a:rPr>
              <a:t>void main() {</a:t>
            </a:r>
          </a:p>
          <a:p>
            <a:pPr defTabSz="180000" fontAlgn="base" latinLnBrk="0"/>
            <a:r>
              <a:rPr lang="en-US" altLang="ko-KR" sz="1600" dirty="0">
                <a:latin typeface="+mj-ea"/>
                <a:ea typeface="+mj-ea"/>
              </a:rPr>
              <a:t>	</a:t>
            </a:r>
            <a:r>
              <a:rPr lang="en-US" altLang="ko-KR" sz="1600" b="1" dirty="0">
                <a:solidFill>
                  <a:srgbClr val="FF0000"/>
                </a:solidFill>
                <a:latin typeface="+mj-ea"/>
                <a:ea typeface="+mj-ea"/>
              </a:rPr>
              <a:t>Derived d</a:t>
            </a:r>
            <a:r>
              <a:rPr lang="en-US" altLang="ko-KR" sz="1600" dirty="0">
                <a:latin typeface="+mj-ea"/>
                <a:ea typeface="+mj-ea"/>
              </a:rPr>
              <a:t>, *</a:t>
            </a:r>
            <a:r>
              <a:rPr lang="en-US" altLang="ko-KR" sz="1600" dirty="0" err="1">
                <a:latin typeface="+mj-ea"/>
                <a:ea typeface="+mj-ea"/>
              </a:rPr>
              <a:t>pDer</a:t>
            </a:r>
            <a:r>
              <a:rPr lang="en-US" altLang="ko-KR" sz="1600" dirty="0">
                <a:latin typeface="+mj-ea"/>
                <a:ea typeface="+mj-ea"/>
              </a:rPr>
              <a:t>;</a:t>
            </a:r>
          </a:p>
          <a:p>
            <a:pPr defTabSz="180000" fontAlgn="base" latinLnBrk="0"/>
            <a:r>
              <a:rPr lang="en-US" altLang="ko-KR" sz="1600" dirty="0">
                <a:latin typeface="+mj-ea"/>
                <a:ea typeface="+mj-ea"/>
              </a:rPr>
              <a:t>	</a:t>
            </a:r>
            <a:r>
              <a:rPr lang="en-US" altLang="ko-KR" sz="1600" dirty="0" err="1">
                <a:latin typeface="+mj-ea"/>
                <a:ea typeface="+mj-ea"/>
              </a:rPr>
              <a:t>pDer</a:t>
            </a:r>
            <a:r>
              <a:rPr lang="en-US" altLang="ko-KR" sz="1600" dirty="0">
                <a:latin typeface="+mj-ea"/>
                <a:ea typeface="+mj-ea"/>
              </a:rPr>
              <a:t> = &amp;d;</a:t>
            </a:r>
          </a:p>
          <a:p>
            <a:pPr defTabSz="180000" fontAlgn="base" latinLnBrk="0"/>
            <a:r>
              <a:rPr lang="en-US" altLang="ko-KR" sz="1600" dirty="0">
                <a:latin typeface="+mj-ea"/>
                <a:ea typeface="+mj-ea"/>
              </a:rPr>
              <a:t>	</a:t>
            </a:r>
            <a:r>
              <a:rPr lang="en-US" altLang="ko-KR" sz="1600" b="1" dirty="0" err="1">
                <a:latin typeface="+mj-ea"/>
                <a:ea typeface="+mj-ea"/>
              </a:rPr>
              <a:t>pDer</a:t>
            </a:r>
            <a:r>
              <a:rPr lang="en-US" altLang="ko-KR" sz="1600" b="1" dirty="0">
                <a:latin typeface="+mj-ea"/>
                <a:ea typeface="+mj-ea"/>
              </a:rPr>
              <a:t>-&gt;f(); // Derived::f() </a:t>
            </a:r>
            <a:r>
              <a:rPr lang="ko-KR" altLang="en-US" sz="1600" b="1" dirty="0" smtClean="0">
                <a:latin typeface="+mj-ea"/>
                <a:ea typeface="+mj-ea"/>
              </a:rPr>
              <a:t>호출</a:t>
            </a:r>
            <a:endParaRPr lang="en-US" altLang="ko-KR" sz="1600" b="1" dirty="0" smtClean="0">
              <a:latin typeface="+mj-ea"/>
              <a:ea typeface="+mj-ea"/>
            </a:endParaRPr>
          </a:p>
          <a:p>
            <a:pPr defTabSz="180000" latinLnBrk="0"/>
            <a:r>
              <a:rPr lang="en-US" altLang="ko-KR" sz="1600" b="1" dirty="0">
                <a:solidFill>
                  <a:srgbClr val="00B050"/>
                </a:solidFill>
                <a:latin typeface="+mj-ea"/>
                <a:ea typeface="+mj-ea"/>
              </a:rPr>
              <a:t> </a:t>
            </a:r>
            <a:r>
              <a:rPr lang="en-US" altLang="ko-KR" sz="1600" b="1" dirty="0" smtClean="0">
                <a:solidFill>
                  <a:srgbClr val="00B050"/>
                </a:solidFill>
                <a:latin typeface="+mj-ea"/>
                <a:ea typeface="+mj-ea"/>
              </a:rPr>
              <a:t>  //</a:t>
            </a:r>
            <a:r>
              <a:rPr lang="en-US" altLang="ko-KR" sz="1600" b="1" dirty="0" err="1" smtClean="0">
                <a:solidFill>
                  <a:srgbClr val="00B050"/>
                </a:solidFill>
                <a:latin typeface="+mj-ea"/>
                <a:ea typeface="+mj-ea"/>
              </a:rPr>
              <a:t>pDer</a:t>
            </a:r>
            <a:r>
              <a:rPr lang="en-US" altLang="ko-KR" sz="1600" b="1" dirty="0" smtClean="0">
                <a:solidFill>
                  <a:srgbClr val="00B050"/>
                </a:solidFill>
                <a:latin typeface="+mj-ea"/>
                <a:ea typeface="+mj-ea"/>
              </a:rPr>
              <a:t>-&gt;Base::f() ….</a:t>
            </a:r>
            <a:r>
              <a:rPr lang="en-US" altLang="ko-KR" sz="1600" b="1" dirty="0">
                <a:solidFill>
                  <a:srgbClr val="00B050"/>
                </a:solidFill>
                <a:latin typeface="+mj-ea"/>
                <a:ea typeface="+mj-ea"/>
              </a:rPr>
              <a:t> Base::f() </a:t>
            </a:r>
            <a:r>
              <a:rPr lang="ko-KR" altLang="en-US" sz="1600" b="1" dirty="0">
                <a:solidFill>
                  <a:srgbClr val="00B050"/>
                </a:solidFill>
                <a:latin typeface="+mj-ea"/>
                <a:ea typeface="+mj-ea"/>
              </a:rPr>
              <a:t>호출</a:t>
            </a:r>
          </a:p>
          <a:p>
            <a:pPr defTabSz="180000" fontAlgn="base" latinLnBrk="0"/>
            <a:r>
              <a:rPr lang="ko-KR" altLang="en-US" sz="1600" dirty="0" smtClean="0">
                <a:latin typeface="+mj-ea"/>
                <a:ea typeface="+mj-ea"/>
              </a:rPr>
              <a:t> </a:t>
            </a:r>
            <a:endParaRPr lang="ko-KR" altLang="en-US" sz="1600" dirty="0">
              <a:latin typeface="+mj-ea"/>
              <a:ea typeface="+mj-ea"/>
            </a:endParaRPr>
          </a:p>
          <a:p>
            <a:pPr defTabSz="180000" fontAlgn="base" latinLnBrk="0"/>
            <a:r>
              <a:rPr lang="ko-KR" altLang="en-US" sz="1600" dirty="0">
                <a:latin typeface="+mj-ea"/>
                <a:ea typeface="+mj-ea"/>
              </a:rPr>
              <a:t>	</a:t>
            </a:r>
            <a:r>
              <a:rPr lang="en-US" altLang="ko-KR" sz="1600" dirty="0">
                <a:latin typeface="+mj-ea"/>
                <a:ea typeface="+mj-ea"/>
              </a:rPr>
              <a:t>Base* </a:t>
            </a:r>
            <a:r>
              <a:rPr lang="en-US" altLang="ko-KR" sz="1600" dirty="0" err="1">
                <a:latin typeface="+mj-ea"/>
                <a:ea typeface="+mj-ea"/>
              </a:rPr>
              <a:t>pBase</a:t>
            </a:r>
            <a:r>
              <a:rPr lang="en-US" altLang="ko-KR" sz="1600" dirty="0">
                <a:latin typeface="+mj-ea"/>
                <a:ea typeface="+mj-ea"/>
              </a:rPr>
              <a:t>;</a:t>
            </a:r>
          </a:p>
          <a:p>
            <a:pPr defTabSz="180000" fontAlgn="base" latinLnBrk="0"/>
            <a:r>
              <a:rPr lang="en-US" altLang="ko-KR" sz="1600" dirty="0">
                <a:latin typeface="+mj-ea"/>
                <a:ea typeface="+mj-ea"/>
              </a:rPr>
              <a:t>	</a:t>
            </a:r>
            <a:r>
              <a:rPr lang="en-US" altLang="ko-KR" sz="1600" dirty="0" err="1">
                <a:latin typeface="+mj-ea"/>
                <a:ea typeface="+mj-ea"/>
              </a:rPr>
              <a:t>pBase</a:t>
            </a:r>
            <a:r>
              <a:rPr lang="en-US" altLang="ko-KR" sz="1600" dirty="0">
                <a:latin typeface="+mj-ea"/>
                <a:ea typeface="+mj-ea"/>
              </a:rPr>
              <a:t> = </a:t>
            </a:r>
            <a:r>
              <a:rPr lang="en-US" altLang="ko-KR" sz="1600" dirty="0" err="1">
                <a:latin typeface="+mj-ea"/>
                <a:ea typeface="+mj-ea"/>
              </a:rPr>
              <a:t>pDer</a:t>
            </a:r>
            <a:r>
              <a:rPr lang="en-US" altLang="ko-KR" sz="1600" dirty="0">
                <a:latin typeface="+mj-ea"/>
                <a:ea typeface="+mj-ea"/>
              </a:rPr>
              <a:t>; // </a:t>
            </a:r>
            <a:r>
              <a:rPr lang="ko-KR" altLang="en-US" sz="1600" dirty="0" err="1">
                <a:latin typeface="+mj-ea"/>
                <a:ea typeface="+mj-ea"/>
              </a:rPr>
              <a:t>업캐스팅</a:t>
            </a:r>
            <a:endParaRPr lang="ko-KR" altLang="en-US" sz="1600" dirty="0">
              <a:latin typeface="+mj-ea"/>
              <a:ea typeface="+mj-ea"/>
            </a:endParaRPr>
          </a:p>
          <a:p>
            <a:pPr defTabSz="180000" fontAlgn="base" latinLnBrk="0"/>
            <a:r>
              <a:rPr lang="ko-KR" altLang="en-US" sz="1600" dirty="0">
                <a:latin typeface="+mj-ea"/>
                <a:ea typeface="+mj-ea"/>
              </a:rPr>
              <a:t>	</a:t>
            </a:r>
            <a:r>
              <a:rPr lang="en-US" altLang="ko-KR" sz="1600" b="1" dirty="0" err="1">
                <a:latin typeface="+mj-ea"/>
                <a:ea typeface="+mj-ea"/>
              </a:rPr>
              <a:t>pBase</a:t>
            </a:r>
            <a:r>
              <a:rPr lang="en-US" altLang="ko-KR" sz="1600" b="1" dirty="0">
                <a:latin typeface="+mj-ea"/>
                <a:ea typeface="+mj-ea"/>
              </a:rPr>
              <a:t>-&gt;f(); // Base::f() </a:t>
            </a:r>
            <a:r>
              <a:rPr lang="ko-KR" altLang="en-US" sz="1600" b="1" dirty="0">
                <a:latin typeface="+mj-ea"/>
                <a:ea typeface="+mj-ea"/>
              </a:rPr>
              <a:t>호출</a:t>
            </a:r>
          </a:p>
          <a:p>
            <a:pPr defTabSz="180000" fontAlgn="base" latinLnBrk="0"/>
            <a:r>
              <a:rPr lang="en-US" altLang="ko-KR" sz="1600" dirty="0">
                <a:latin typeface="+mj-ea"/>
                <a:ea typeface="+mj-ea"/>
              </a:rPr>
              <a:t>}</a:t>
            </a:r>
            <a:endParaRPr lang="ko-KR" altLang="en-US" sz="1600" dirty="0">
              <a:latin typeface="+mj-ea"/>
              <a:ea typeface="+mj-ea"/>
            </a:endParaRPr>
          </a:p>
          <a:p>
            <a:pPr defTabSz="180000" fontAlgn="base" latinLnBrk="0"/>
            <a:endParaRPr lang="en-US" altLang="ko-KR" sz="1600" dirty="0">
              <a:latin typeface="+mj-ea"/>
              <a:ea typeface="+mj-ea"/>
            </a:endParaRPr>
          </a:p>
        </p:txBody>
      </p:sp>
      <p:sp>
        <p:nvSpPr>
          <p:cNvPr id="8" name="양쪽 모서리가 둥근 사각형 7"/>
          <p:cNvSpPr/>
          <p:nvPr/>
        </p:nvSpPr>
        <p:spPr>
          <a:xfrm rot="10800000">
            <a:off x="6589250" y="2320360"/>
            <a:ext cx="864615" cy="451834"/>
          </a:xfrm>
          <a:prstGeom prst="round2Same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0000"/>
            <a:endParaRPr lang="ko-KR" altLang="en-US" sz="1200" b="1">
              <a:latin typeface="+mj-ea"/>
              <a:ea typeface="+mj-ea"/>
            </a:endParaRPr>
          </a:p>
        </p:txBody>
      </p:sp>
      <p:sp>
        <p:nvSpPr>
          <p:cNvPr id="9" name="양쪽 모서리가 둥근 사각형 8"/>
          <p:cNvSpPr/>
          <p:nvPr/>
        </p:nvSpPr>
        <p:spPr>
          <a:xfrm>
            <a:off x="6589152" y="1840130"/>
            <a:ext cx="865569" cy="480231"/>
          </a:xfrm>
          <a:prstGeom prst="round2Same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>
              <a:latin typeface="+mj-ea"/>
              <a:ea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10902" y="1926355"/>
            <a:ext cx="71739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b="1" dirty="0" smtClean="0">
                <a:latin typeface="+mj-ea"/>
                <a:ea typeface="+mj-ea"/>
              </a:rPr>
              <a:t>void f()</a:t>
            </a:r>
            <a:endParaRPr lang="ko-KR" altLang="en-US" sz="1200" b="1" dirty="0">
              <a:latin typeface="+mj-ea"/>
              <a:ea typeface="+mj-ea"/>
            </a:endParaRPr>
          </a:p>
        </p:txBody>
      </p:sp>
      <p:sp>
        <p:nvSpPr>
          <p:cNvPr id="11" name="오른쪽 중괄호 10"/>
          <p:cNvSpPr/>
          <p:nvPr/>
        </p:nvSpPr>
        <p:spPr>
          <a:xfrm>
            <a:off x="7444432" y="1857305"/>
            <a:ext cx="288032" cy="459577"/>
          </a:xfrm>
          <a:prstGeom prst="rightBrace">
            <a:avLst>
              <a:gd name="adj1" fmla="val 3184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latin typeface="+mj-ea"/>
              <a:ea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60456" y="1967551"/>
            <a:ext cx="8835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+mj-ea"/>
                <a:ea typeface="+mj-ea"/>
              </a:rPr>
              <a:t>Base</a:t>
            </a:r>
            <a:r>
              <a:rPr lang="ko-KR" altLang="en-US" sz="1200" b="1" dirty="0" smtClean="0">
                <a:latin typeface="+mj-ea"/>
                <a:ea typeface="+mj-ea"/>
              </a:rPr>
              <a:t> 멤버</a:t>
            </a:r>
            <a:endParaRPr lang="ko-KR" altLang="en-US" sz="1200" b="1" dirty="0">
              <a:latin typeface="+mj-ea"/>
              <a:ea typeface="+mj-ea"/>
            </a:endParaRPr>
          </a:p>
        </p:txBody>
      </p:sp>
      <p:sp>
        <p:nvSpPr>
          <p:cNvPr id="13" name="오른쪽 중괄호 12"/>
          <p:cNvSpPr/>
          <p:nvPr/>
        </p:nvSpPr>
        <p:spPr>
          <a:xfrm>
            <a:off x="7444432" y="2316882"/>
            <a:ext cx="288032" cy="451834"/>
          </a:xfrm>
          <a:prstGeom prst="rightBrace">
            <a:avLst>
              <a:gd name="adj1" fmla="val 3184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latin typeface="+mj-ea"/>
              <a:ea typeface="+mj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60456" y="2423166"/>
            <a:ext cx="1113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+mj-ea"/>
                <a:ea typeface="+mj-ea"/>
              </a:rPr>
              <a:t>Derived</a:t>
            </a:r>
            <a:r>
              <a:rPr lang="ko-KR" altLang="en-US" sz="1200" b="1" dirty="0" smtClean="0">
                <a:latin typeface="+mj-ea"/>
                <a:ea typeface="+mj-ea"/>
              </a:rPr>
              <a:t> 멤버</a:t>
            </a:r>
            <a:endParaRPr lang="ko-KR" altLang="en-US" sz="1200" b="1" dirty="0">
              <a:latin typeface="+mj-ea"/>
              <a:ea typeface="+mj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135737" y="1815063"/>
            <a:ext cx="61747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 err="1" smtClean="0">
                <a:latin typeface="+mj-ea"/>
                <a:ea typeface="+mj-ea"/>
              </a:rPr>
              <a:t>pBase</a:t>
            </a:r>
            <a:endParaRPr lang="ko-KR" altLang="en-US" sz="1200" b="1" dirty="0">
              <a:latin typeface="+mj-ea"/>
              <a:ea typeface="+mj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724047" y="1860939"/>
            <a:ext cx="358942" cy="216024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+mj-ea"/>
                <a:ea typeface="+mj-ea"/>
                <a:sym typeface="Wingdings"/>
              </a:rPr>
              <a:t></a:t>
            </a:r>
            <a:endParaRPr lang="ko-KR" altLang="en-US" sz="12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143439" y="2092062"/>
            <a:ext cx="5421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 err="1" smtClean="0">
                <a:latin typeface="+mj-ea"/>
                <a:ea typeface="+mj-ea"/>
              </a:rPr>
              <a:t>pDer</a:t>
            </a:r>
            <a:endParaRPr lang="ko-KR" altLang="en-US" sz="1200" b="1" dirty="0">
              <a:latin typeface="+mj-ea"/>
              <a:ea typeface="+mj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724047" y="2137938"/>
            <a:ext cx="358942" cy="216024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+mj-ea"/>
                <a:ea typeface="+mj-ea"/>
                <a:sym typeface="Wingdings"/>
              </a:rPr>
              <a:t></a:t>
            </a:r>
            <a:endParaRPr lang="ko-KR" altLang="en-US" sz="12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651145" y="2423188"/>
            <a:ext cx="79208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b="1" dirty="0" smtClean="0">
                <a:latin typeface="+mj-ea"/>
                <a:ea typeface="+mj-ea"/>
              </a:rPr>
              <a:t>void f()</a:t>
            </a:r>
            <a:endParaRPr lang="ko-KR" altLang="en-US" sz="1200" b="1" dirty="0">
              <a:latin typeface="+mj-ea"/>
              <a:ea typeface="+mj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765321" y="1566933"/>
            <a:ext cx="6431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+mj-ea"/>
                <a:ea typeface="+mj-ea"/>
              </a:rPr>
              <a:t>객체 </a:t>
            </a:r>
            <a:r>
              <a:rPr lang="en-US" altLang="ko-KR" sz="1200" b="1" dirty="0" smtClean="0">
                <a:latin typeface="+mj-ea"/>
                <a:ea typeface="+mj-ea"/>
              </a:rPr>
              <a:t>d</a:t>
            </a:r>
            <a:endParaRPr lang="ko-KR" altLang="en-US" sz="1200" b="1" dirty="0">
              <a:latin typeface="+mj-ea"/>
              <a:ea typeface="+mj-ea"/>
            </a:endParaRPr>
          </a:p>
        </p:txBody>
      </p:sp>
      <p:sp>
        <p:nvSpPr>
          <p:cNvPr id="21" name="자유형 20"/>
          <p:cNvSpPr/>
          <p:nvPr/>
        </p:nvSpPr>
        <p:spPr>
          <a:xfrm>
            <a:off x="5939908" y="1968630"/>
            <a:ext cx="646545" cy="0"/>
          </a:xfrm>
          <a:custGeom>
            <a:avLst/>
            <a:gdLst>
              <a:gd name="connsiteX0" fmla="*/ 0 w 646545"/>
              <a:gd name="connsiteY0" fmla="*/ 0 h 0"/>
              <a:gd name="connsiteX1" fmla="*/ 646545 w 64654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6545">
                <a:moveTo>
                  <a:pt x="0" y="0"/>
                </a:moveTo>
                <a:lnTo>
                  <a:pt x="646545" y="0"/>
                </a:ln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>
              <a:latin typeface="+mj-ea"/>
              <a:ea typeface="+mj-ea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 flipV="1">
            <a:off x="5939908" y="1967552"/>
            <a:ext cx="662077" cy="27839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양쪽 모서리가 둥근 사각형 22"/>
          <p:cNvSpPr/>
          <p:nvPr/>
        </p:nvSpPr>
        <p:spPr>
          <a:xfrm rot="10800000">
            <a:off x="6603252" y="4013420"/>
            <a:ext cx="864615" cy="451834"/>
          </a:xfrm>
          <a:prstGeom prst="round2Same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0000"/>
            <a:endParaRPr lang="ko-KR" altLang="en-US" sz="1200" b="1">
              <a:latin typeface="+mj-ea"/>
              <a:ea typeface="+mj-ea"/>
            </a:endParaRPr>
          </a:p>
        </p:txBody>
      </p:sp>
      <p:sp>
        <p:nvSpPr>
          <p:cNvPr id="24" name="양쪽 모서리가 둥근 사각형 23"/>
          <p:cNvSpPr/>
          <p:nvPr/>
        </p:nvSpPr>
        <p:spPr>
          <a:xfrm>
            <a:off x="6603154" y="3533190"/>
            <a:ext cx="865569" cy="480231"/>
          </a:xfrm>
          <a:prstGeom prst="round2Same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>
              <a:latin typeface="+mj-ea"/>
              <a:ea typeface="+mj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624904" y="3619415"/>
            <a:ext cx="71739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b="1" dirty="0" smtClean="0">
                <a:latin typeface="+mj-ea"/>
                <a:ea typeface="+mj-ea"/>
              </a:rPr>
              <a:t>void f()</a:t>
            </a:r>
            <a:endParaRPr lang="ko-KR" altLang="en-US" sz="1200" b="1" dirty="0">
              <a:latin typeface="+mj-ea"/>
              <a:ea typeface="+mj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665147" y="4116248"/>
            <a:ext cx="79208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b="1" dirty="0" smtClean="0">
                <a:latin typeface="+mj-ea"/>
                <a:ea typeface="+mj-ea"/>
              </a:rPr>
              <a:t>void f()</a:t>
            </a:r>
            <a:endParaRPr lang="ko-KR" altLang="en-US" sz="1200" b="1" dirty="0">
              <a:latin typeface="+mj-ea"/>
              <a:ea typeface="+mj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779323" y="3259993"/>
            <a:ext cx="6431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+mj-ea"/>
                <a:ea typeface="+mj-ea"/>
              </a:rPr>
              <a:t>객체 </a:t>
            </a:r>
            <a:r>
              <a:rPr lang="en-US" altLang="ko-KR" sz="1200" b="1" dirty="0" smtClean="0">
                <a:latin typeface="+mj-ea"/>
                <a:ea typeface="+mj-ea"/>
              </a:rPr>
              <a:t>d</a:t>
            </a:r>
            <a:endParaRPr lang="ko-KR" altLang="en-US" sz="1200" b="1" dirty="0">
              <a:latin typeface="+mj-ea"/>
              <a:ea typeface="+mj-ea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211960" y="3911167"/>
            <a:ext cx="969561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defTabSz="180000"/>
            <a:r>
              <a:rPr lang="en-US" altLang="ko-KR" sz="1200" b="1" dirty="0" err="1" smtClean="0">
                <a:latin typeface="+mj-ea"/>
                <a:ea typeface="+mj-ea"/>
              </a:rPr>
              <a:t>pDer</a:t>
            </a:r>
            <a:r>
              <a:rPr lang="en-US" altLang="ko-KR" sz="1200" b="1" dirty="0" smtClean="0">
                <a:latin typeface="+mj-ea"/>
                <a:ea typeface="+mj-ea"/>
              </a:rPr>
              <a:t>-</a:t>
            </a:r>
            <a:r>
              <a:rPr lang="en-US" altLang="ko-KR" sz="1200" b="1" dirty="0">
                <a:latin typeface="+mj-ea"/>
                <a:ea typeface="+mj-ea"/>
              </a:rPr>
              <a:t>&gt;f(); </a:t>
            </a:r>
            <a:endParaRPr lang="ko-KR" altLang="en-US" sz="1200" b="1" dirty="0">
              <a:latin typeface="+mj-ea"/>
              <a:ea typeface="+mj-ea"/>
            </a:endParaRPr>
          </a:p>
        </p:txBody>
      </p:sp>
      <p:sp>
        <p:nvSpPr>
          <p:cNvPr id="33" name="자유형 32"/>
          <p:cNvSpPr/>
          <p:nvPr/>
        </p:nvSpPr>
        <p:spPr>
          <a:xfrm>
            <a:off x="4959494" y="4049667"/>
            <a:ext cx="1785673" cy="245456"/>
          </a:xfrm>
          <a:custGeom>
            <a:avLst/>
            <a:gdLst>
              <a:gd name="connsiteX0" fmla="*/ 0 w 2697018"/>
              <a:gd name="connsiteY0" fmla="*/ 23366 h 213913"/>
              <a:gd name="connsiteX1" fmla="*/ 1200727 w 2697018"/>
              <a:gd name="connsiteY1" fmla="*/ 14130 h 213913"/>
              <a:gd name="connsiteX2" fmla="*/ 2225963 w 2697018"/>
              <a:gd name="connsiteY2" fmla="*/ 189621 h 213913"/>
              <a:gd name="connsiteX3" fmla="*/ 2697018 w 2697018"/>
              <a:gd name="connsiteY3" fmla="*/ 208093 h 213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7018" h="213913">
                <a:moveTo>
                  <a:pt x="0" y="23366"/>
                </a:moveTo>
                <a:cubicBezTo>
                  <a:pt x="414866" y="4893"/>
                  <a:pt x="829733" y="-13579"/>
                  <a:pt x="1200727" y="14130"/>
                </a:cubicBezTo>
                <a:cubicBezTo>
                  <a:pt x="1571721" y="41839"/>
                  <a:pt x="1976581" y="157294"/>
                  <a:pt x="2225963" y="189621"/>
                </a:cubicBezTo>
                <a:cubicBezTo>
                  <a:pt x="2475345" y="221948"/>
                  <a:pt x="2586181" y="215020"/>
                  <a:pt x="2697018" y="208093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>
              <a:latin typeface="+mj-ea"/>
              <a:ea typeface="+mj-ea"/>
            </a:endParaRPr>
          </a:p>
        </p:txBody>
      </p:sp>
      <p:sp>
        <p:nvSpPr>
          <p:cNvPr id="34" name="양쪽 모서리가 둥근 사각형 33"/>
          <p:cNvSpPr/>
          <p:nvPr/>
        </p:nvSpPr>
        <p:spPr>
          <a:xfrm rot="10800000">
            <a:off x="6603252" y="5563909"/>
            <a:ext cx="864615" cy="451834"/>
          </a:xfrm>
          <a:prstGeom prst="round2Same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0000"/>
            <a:endParaRPr lang="ko-KR" altLang="en-US" sz="1200" b="1">
              <a:latin typeface="+mj-ea"/>
              <a:ea typeface="+mj-ea"/>
            </a:endParaRPr>
          </a:p>
        </p:txBody>
      </p:sp>
      <p:sp>
        <p:nvSpPr>
          <p:cNvPr id="35" name="양쪽 모서리가 둥근 사각형 34"/>
          <p:cNvSpPr/>
          <p:nvPr/>
        </p:nvSpPr>
        <p:spPr>
          <a:xfrm>
            <a:off x="6603154" y="5083679"/>
            <a:ext cx="865569" cy="480231"/>
          </a:xfrm>
          <a:prstGeom prst="round2Same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>
              <a:latin typeface="+mj-ea"/>
              <a:ea typeface="+mj-ea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624904" y="5169904"/>
            <a:ext cx="71739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b="1" dirty="0" smtClean="0">
                <a:latin typeface="+mj-ea"/>
                <a:ea typeface="+mj-ea"/>
              </a:rPr>
              <a:t>void f()</a:t>
            </a:r>
            <a:endParaRPr lang="ko-KR" altLang="en-US" sz="1200" b="1" dirty="0">
              <a:latin typeface="+mj-ea"/>
              <a:ea typeface="+mj-e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665147" y="5666737"/>
            <a:ext cx="79208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b="1" dirty="0" smtClean="0">
                <a:latin typeface="+mj-ea"/>
                <a:ea typeface="+mj-ea"/>
              </a:rPr>
              <a:t>void f()</a:t>
            </a:r>
            <a:endParaRPr lang="ko-KR" altLang="en-US" sz="1200" b="1" dirty="0">
              <a:latin typeface="+mj-ea"/>
              <a:ea typeface="+mj-e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779323" y="4810482"/>
            <a:ext cx="6431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+mj-ea"/>
                <a:ea typeface="+mj-ea"/>
              </a:rPr>
              <a:t>객체 </a:t>
            </a:r>
            <a:r>
              <a:rPr lang="en-US" altLang="ko-KR" sz="1200" b="1" dirty="0" smtClean="0">
                <a:latin typeface="+mj-ea"/>
                <a:ea typeface="+mj-ea"/>
              </a:rPr>
              <a:t>d</a:t>
            </a:r>
            <a:endParaRPr lang="ko-KR" altLang="en-US" sz="1200" b="1" dirty="0">
              <a:latin typeface="+mj-ea"/>
              <a:ea typeface="+mj-ea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211960" y="5461656"/>
            <a:ext cx="1053494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defTabSz="180000"/>
            <a:r>
              <a:rPr lang="en-US" altLang="ko-KR" sz="1200" b="1" dirty="0" err="1" smtClean="0">
                <a:latin typeface="+mj-ea"/>
                <a:ea typeface="+mj-ea"/>
              </a:rPr>
              <a:t>pBase</a:t>
            </a:r>
            <a:r>
              <a:rPr lang="en-US" altLang="ko-KR" sz="1200" b="1" dirty="0" smtClean="0">
                <a:latin typeface="+mj-ea"/>
                <a:ea typeface="+mj-ea"/>
              </a:rPr>
              <a:t>-</a:t>
            </a:r>
            <a:r>
              <a:rPr lang="en-US" altLang="ko-KR" sz="1200" b="1" dirty="0">
                <a:latin typeface="+mj-ea"/>
                <a:ea typeface="+mj-ea"/>
              </a:rPr>
              <a:t>&gt;</a:t>
            </a:r>
            <a:r>
              <a:rPr lang="en-US" altLang="ko-KR" sz="1200" b="1" dirty="0" smtClean="0">
                <a:latin typeface="+mj-ea"/>
                <a:ea typeface="+mj-ea"/>
              </a:rPr>
              <a:t>f(); </a:t>
            </a:r>
            <a:endParaRPr lang="ko-KR" altLang="en-US" sz="1200" b="1" dirty="0">
              <a:latin typeface="+mj-ea"/>
              <a:ea typeface="+mj-ea"/>
            </a:endParaRPr>
          </a:p>
        </p:txBody>
      </p:sp>
      <p:sp>
        <p:nvSpPr>
          <p:cNvPr id="43" name="자유형 42"/>
          <p:cNvSpPr/>
          <p:nvPr/>
        </p:nvSpPr>
        <p:spPr>
          <a:xfrm flipV="1">
            <a:off x="4959494" y="5308402"/>
            <a:ext cx="1785673" cy="291753"/>
          </a:xfrm>
          <a:custGeom>
            <a:avLst/>
            <a:gdLst>
              <a:gd name="connsiteX0" fmla="*/ 0 w 2697018"/>
              <a:gd name="connsiteY0" fmla="*/ 23366 h 213913"/>
              <a:gd name="connsiteX1" fmla="*/ 1200727 w 2697018"/>
              <a:gd name="connsiteY1" fmla="*/ 14130 h 213913"/>
              <a:gd name="connsiteX2" fmla="*/ 2225963 w 2697018"/>
              <a:gd name="connsiteY2" fmla="*/ 189621 h 213913"/>
              <a:gd name="connsiteX3" fmla="*/ 2697018 w 2697018"/>
              <a:gd name="connsiteY3" fmla="*/ 208093 h 213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7018" h="213913">
                <a:moveTo>
                  <a:pt x="0" y="23366"/>
                </a:moveTo>
                <a:cubicBezTo>
                  <a:pt x="414866" y="4893"/>
                  <a:pt x="829733" y="-13579"/>
                  <a:pt x="1200727" y="14130"/>
                </a:cubicBezTo>
                <a:cubicBezTo>
                  <a:pt x="1571721" y="41839"/>
                  <a:pt x="1976581" y="157294"/>
                  <a:pt x="2225963" y="189621"/>
                </a:cubicBezTo>
                <a:cubicBezTo>
                  <a:pt x="2475345" y="221948"/>
                  <a:pt x="2586181" y="215020"/>
                  <a:pt x="2697018" y="208093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>
              <a:latin typeface="+mj-ea"/>
              <a:ea typeface="+mj-ea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216896" y="2043362"/>
            <a:ext cx="941733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defTabSz="180000"/>
            <a:r>
              <a:rPr lang="en-US" altLang="ko-KR" sz="1200" b="1" dirty="0" smtClean="0">
                <a:latin typeface="+mj-ea"/>
                <a:ea typeface="+mj-ea"/>
              </a:rPr>
              <a:t>Derived d;</a:t>
            </a:r>
            <a:endParaRPr lang="ko-KR" altLang="en-US" sz="1200" b="1" dirty="0">
              <a:latin typeface="+mj-ea"/>
              <a:ea typeface="+mj-ea"/>
            </a:endParaRPr>
          </a:p>
        </p:txBody>
      </p:sp>
      <p:sp>
        <p:nvSpPr>
          <p:cNvPr id="45" name="모서리가 둥근 사각형 설명선 44"/>
          <p:cNvSpPr/>
          <p:nvPr/>
        </p:nvSpPr>
        <p:spPr>
          <a:xfrm>
            <a:off x="7520314" y="4121207"/>
            <a:ext cx="542230" cy="302091"/>
          </a:xfrm>
          <a:prstGeom prst="wedgeRoundRectCallout">
            <a:avLst>
              <a:gd name="adj1" fmla="val -89698"/>
              <a:gd name="adj2" fmla="val -632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>
                <a:solidFill>
                  <a:schemeClr val="tx1"/>
                </a:solidFill>
                <a:latin typeface="+mj-ea"/>
                <a:ea typeface="+mj-ea"/>
              </a:rPr>
              <a:t>실행</a:t>
            </a:r>
            <a:endParaRPr lang="ko-KR" altLang="en-US" sz="12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6" name="모서리가 둥근 사각형 설명선 45"/>
          <p:cNvSpPr/>
          <p:nvPr/>
        </p:nvSpPr>
        <p:spPr>
          <a:xfrm>
            <a:off x="7522988" y="5169466"/>
            <a:ext cx="542230" cy="302091"/>
          </a:xfrm>
          <a:prstGeom prst="wedgeRoundRectCallout">
            <a:avLst>
              <a:gd name="adj1" fmla="val -89698"/>
              <a:gd name="adj2" fmla="val -632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>
                <a:solidFill>
                  <a:schemeClr val="tx1"/>
                </a:solidFill>
                <a:latin typeface="+mj-ea"/>
                <a:ea typeface="+mj-ea"/>
              </a:rPr>
              <a:t>실행</a:t>
            </a:r>
            <a:endParaRPr lang="ko-KR" altLang="en-US" sz="12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0750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>
                <a:latin typeface="+mj-ea"/>
              </a:rPr>
              <a:t>1. </a:t>
            </a:r>
            <a:r>
              <a:rPr lang="ko-KR" altLang="en-US" dirty="0" smtClean="0">
                <a:latin typeface="+mj-ea"/>
              </a:rPr>
              <a:t>가상 함수를 가진 기본 클래스의 목적</a:t>
            </a:r>
            <a:endParaRPr lang="ko-KR" altLang="en-US" dirty="0">
              <a:latin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19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783172" y="2092869"/>
            <a:ext cx="2286000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b="1" dirty="0">
                <a:latin typeface="+mj-ea"/>
                <a:ea typeface="+mj-ea"/>
              </a:rPr>
              <a:t>class Shape </a:t>
            </a:r>
            <a:r>
              <a:rPr lang="en-US" altLang="ko-KR" sz="1000" dirty="0">
                <a:latin typeface="+mj-ea"/>
                <a:ea typeface="+mj-ea"/>
              </a:rPr>
              <a:t>{</a:t>
            </a:r>
          </a:p>
          <a:p>
            <a:pPr defTabSz="180000"/>
            <a:r>
              <a:rPr lang="en-US" altLang="ko-KR" sz="1000" dirty="0">
                <a:latin typeface="+mj-ea"/>
                <a:ea typeface="+mj-ea"/>
              </a:rPr>
              <a:t>	Shape* next;</a:t>
            </a:r>
          </a:p>
          <a:p>
            <a:pPr defTabSz="180000"/>
            <a:r>
              <a:rPr lang="en-US" altLang="ko-KR" sz="1000" dirty="0">
                <a:latin typeface="+mj-ea"/>
                <a:ea typeface="+mj-ea"/>
              </a:rPr>
              <a:t>protected:</a:t>
            </a:r>
          </a:p>
          <a:p>
            <a:pPr defTabSz="180000"/>
            <a:r>
              <a:rPr lang="en-US" altLang="ko-KR" sz="1000" dirty="0">
                <a:latin typeface="+mj-ea"/>
                <a:ea typeface="+mj-ea"/>
              </a:rPr>
              <a:t>	</a:t>
            </a:r>
            <a:r>
              <a:rPr lang="en-US" altLang="ko-KR" sz="1200" b="1" dirty="0">
                <a:latin typeface="+mj-ea"/>
                <a:ea typeface="+mj-ea"/>
              </a:rPr>
              <a:t>virtual void draw();</a:t>
            </a:r>
          </a:p>
          <a:p>
            <a:pPr defTabSz="180000"/>
            <a:r>
              <a:rPr lang="en-US" altLang="ko-KR" sz="1000" dirty="0">
                <a:latin typeface="+mj-ea"/>
                <a:ea typeface="+mj-ea"/>
              </a:rPr>
              <a:t>public:</a:t>
            </a:r>
          </a:p>
          <a:p>
            <a:pPr defTabSz="180000"/>
            <a:r>
              <a:rPr lang="en-US" altLang="ko-KR" sz="1000" dirty="0">
                <a:latin typeface="+mj-ea"/>
                <a:ea typeface="+mj-ea"/>
              </a:rPr>
              <a:t>	Shape() { next = NULL</a:t>
            </a:r>
            <a:r>
              <a:rPr lang="en-US" altLang="ko-KR" sz="1000" dirty="0" smtClean="0">
                <a:latin typeface="+mj-ea"/>
                <a:ea typeface="+mj-ea"/>
              </a:rPr>
              <a:t>; } </a:t>
            </a:r>
          </a:p>
          <a:p>
            <a:pPr defTabSz="180000"/>
            <a:r>
              <a:rPr lang="en-US" altLang="ko-KR" sz="1000" dirty="0">
                <a:latin typeface="+mj-ea"/>
                <a:ea typeface="+mj-ea"/>
              </a:rPr>
              <a:t>	</a:t>
            </a:r>
            <a:r>
              <a:rPr lang="en-US" altLang="ko-KR" sz="1000" dirty="0" smtClean="0">
                <a:latin typeface="+mj-ea"/>
                <a:ea typeface="+mj-ea"/>
              </a:rPr>
              <a:t>virtual ~Shape() { }</a:t>
            </a:r>
            <a:endParaRPr lang="en-US" altLang="ko-KR" sz="1000" dirty="0">
              <a:latin typeface="+mj-ea"/>
              <a:ea typeface="+mj-ea"/>
            </a:endParaRPr>
          </a:p>
          <a:p>
            <a:pPr defTabSz="180000"/>
            <a:r>
              <a:rPr lang="en-US" altLang="ko-KR" sz="1000" dirty="0">
                <a:latin typeface="+mj-ea"/>
                <a:ea typeface="+mj-ea"/>
              </a:rPr>
              <a:t>	void paint();</a:t>
            </a:r>
          </a:p>
          <a:p>
            <a:pPr defTabSz="180000"/>
            <a:r>
              <a:rPr lang="en-US" altLang="ko-KR" sz="1000" dirty="0">
                <a:latin typeface="+mj-ea"/>
                <a:ea typeface="+mj-ea"/>
              </a:rPr>
              <a:t>	Shape* add(Shape* p);</a:t>
            </a:r>
          </a:p>
          <a:p>
            <a:pPr defTabSz="180000"/>
            <a:r>
              <a:rPr lang="en-US" altLang="ko-KR" sz="1000" dirty="0">
                <a:latin typeface="+mj-ea"/>
                <a:ea typeface="+mj-ea"/>
              </a:rPr>
              <a:t>	Shape* </a:t>
            </a:r>
            <a:r>
              <a:rPr lang="en-US" altLang="ko-KR" sz="1000" dirty="0" err="1">
                <a:latin typeface="+mj-ea"/>
                <a:ea typeface="+mj-ea"/>
              </a:rPr>
              <a:t>getNext</a:t>
            </a:r>
            <a:r>
              <a:rPr lang="en-US" altLang="ko-KR" sz="1000" dirty="0">
                <a:latin typeface="+mj-ea"/>
                <a:ea typeface="+mj-ea"/>
              </a:rPr>
              <a:t>() { return next;}</a:t>
            </a:r>
          </a:p>
          <a:p>
            <a:pPr defTabSz="180000"/>
            <a:r>
              <a:rPr lang="en-US" altLang="ko-KR" sz="1000" dirty="0">
                <a:latin typeface="+mj-ea"/>
                <a:ea typeface="+mj-ea"/>
              </a:rPr>
              <a:t>};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227014" y="1354206"/>
            <a:ext cx="2286000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>
                <a:latin typeface="+mj-ea"/>
                <a:ea typeface="+mj-ea"/>
              </a:rPr>
              <a:t>#include &lt;</a:t>
            </a:r>
            <a:r>
              <a:rPr lang="en-US" altLang="ko-KR" sz="1000" dirty="0" err="1">
                <a:latin typeface="+mj-ea"/>
                <a:ea typeface="+mj-ea"/>
              </a:rPr>
              <a:t>iostream</a:t>
            </a:r>
            <a:r>
              <a:rPr lang="en-US" altLang="ko-KR" sz="1000" dirty="0">
                <a:latin typeface="+mj-ea"/>
                <a:ea typeface="+mj-ea"/>
              </a:rPr>
              <a:t>&gt;</a:t>
            </a:r>
          </a:p>
          <a:p>
            <a:pPr defTabSz="180000"/>
            <a:r>
              <a:rPr lang="en-US" altLang="ko-KR" sz="1000" dirty="0">
                <a:latin typeface="+mj-ea"/>
                <a:ea typeface="+mj-ea"/>
              </a:rPr>
              <a:t>#include "</a:t>
            </a:r>
            <a:r>
              <a:rPr lang="en-US" altLang="ko-KR" sz="1000" dirty="0" err="1">
                <a:latin typeface="+mj-ea"/>
                <a:ea typeface="+mj-ea"/>
              </a:rPr>
              <a:t>Shape.h</a:t>
            </a:r>
            <a:r>
              <a:rPr lang="en-US" altLang="ko-KR" sz="1000" dirty="0" smtClean="0">
                <a:latin typeface="+mj-ea"/>
                <a:ea typeface="+mj-ea"/>
              </a:rPr>
              <a:t>"</a:t>
            </a:r>
            <a:endParaRPr lang="en-US" altLang="ko-KR" sz="1000" dirty="0">
              <a:latin typeface="+mj-ea"/>
              <a:ea typeface="+mj-ea"/>
            </a:endParaRPr>
          </a:p>
          <a:p>
            <a:pPr defTabSz="180000"/>
            <a:r>
              <a:rPr lang="en-US" altLang="ko-KR" sz="1000" dirty="0">
                <a:latin typeface="+mj-ea"/>
                <a:ea typeface="+mj-ea"/>
              </a:rPr>
              <a:t>using namespace </a:t>
            </a:r>
            <a:r>
              <a:rPr lang="en-US" altLang="ko-KR" sz="1000" dirty="0" err="1">
                <a:latin typeface="+mj-ea"/>
                <a:ea typeface="+mj-ea"/>
              </a:rPr>
              <a:t>std</a:t>
            </a:r>
            <a:r>
              <a:rPr lang="en-US" altLang="ko-KR" sz="1000" dirty="0">
                <a:latin typeface="+mj-ea"/>
                <a:ea typeface="+mj-ea"/>
              </a:rPr>
              <a:t>;</a:t>
            </a:r>
          </a:p>
          <a:p>
            <a:pPr defTabSz="180000"/>
            <a:endParaRPr lang="en-US" altLang="ko-KR" sz="1000" dirty="0">
              <a:latin typeface="+mj-ea"/>
              <a:ea typeface="+mj-ea"/>
            </a:endParaRPr>
          </a:p>
          <a:p>
            <a:pPr defTabSz="180000"/>
            <a:r>
              <a:rPr lang="en-US" altLang="ko-KR" sz="1000" b="1" dirty="0">
                <a:latin typeface="+mj-ea"/>
                <a:ea typeface="+mj-ea"/>
              </a:rPr>
              <a:t>void Shape::paint() {</a:t>
            </a:r>
          </a:p>
          <a:p>
            <a:pPr defTabSz="180000"/>
            <a:r>
              <a:rPr lang="en-US" altLang="ko-KR" sz="1000" b="1" dirty="0">
                <a:latin typeface="+mj-ea"/>
                <a:ea typeface="+mj-ea"/>
              </a:rPr>
              <a:t>	draw();</a:t>
            </a:r>
          </a:p>
          <a:p>
            <a:pPr defTabSz="180000"/>
            <a:r>
              <a:rPr lang="en-US" altLang="ko-KR" sz="1000" b="1" dirty="0">
                <a:latin typeface="+mj-ea"/>
                <a:ea typeface="+mj-ea"/>
              </a:rPr>
              <a:t>}</a:t>
            </a:r>
          </a:p>
          <a:p>
            <a:pPr defTabSz="180000"/>
            <a:endParaRPr lang="en-US" altLang="ko-KR" sz="1000" dirty="0">
              <a:latin typeface="+mj-ea"/>
              <a:ea typeface="+mj-ea"/>
            </a:endParaRPr>
          </a:p>
          <a:p>
            <a:pPr defTabSz="180000"/>
            <a:r>
              <a:rPr lang="en-US" altLang="ko-KR" sz="1000" dirty="0">
                <a:latin typeface="+mj-ea"/>
                <a:ea typeface="+mj-ea"/>
              </a:rPr>
              <a:t>void Shape::draw() {</a:t>
            </a:r>
          </a:p>
          <a:p>
            <a:pPr defTabSz="180000"/>
            <a:r>
              <a:rPr lang="en-US" altLang="ko-KR" sz="1000" dirty="0">
                <a:latin typeface="+mj-ea"/>
                <a:ea typeface="+mj-ea"/>
              </a:rPr>
              <a:t>	</a:t>
            </a:r>
            <a:r>
              <a:rPr lang="en-US" altLang="ko-KR" sz="1000" dirty="0" err="1">
                <a:latin typeface="+mj-ea"/>
                <a:ea typeface="+mj-ea"/>
              </a:rPr>
              <a:t>cout</a:t>
            </a:r>
            <a:r>
              <a:rPr lang="en-US" altLang="ko-KR" sz="1000" dirty="0">
                <a:latin typeface="+mj-ea"/>
                <a:ea typeface="+mj-ea"/>
              </a:rPr>
              <a:t> &lt;&lt; </a:t>
            </a:r>
            <a:r>
              <a:rPr lang="en-US" altLang="ko-KR" sz="1000" dirty="0" smtClean="0">
                <a:latin typeface="+mj-ea"/>
                <a:ea typeface="+mj-ea"/>
              </a:rPr>
              <a:t>"--Shape--" </a:t>
            </a:r>
            <a:r>
              <a:rPr lang="en-US" altLang="ko-KR" sz="1000" dirty="0">
                <a:latin typeface="+mj-ea"/>
                <a:ea typeface="+mj-ea"/>
              </a:rPr>
              <a:t>&lt;&lt; </a:t>
            </a:r>
            <a:r>
              <a:rPr lang="en-US" altLang="ko-KR" sz="1000" dirty="0" err="1">
                <a:latin typeface="+mj-ea"/>
                <a:ea typeface="+mj-ea"/>
              </a:rPr>
              <a:t>endl</a:t>
            </a:r>
            <a:r>
              <a:rPr lang="en-US" altLang="ko-KR" sz="1000" dirty="0">
                <a:latin typeface="+mj-ea"/>
                <a:ea typeface="+mj-ea"/>
              </a:rPr>
              <a:t>;</a:t>
            </a:r>
          </a:p>
          <a:p>
            <a:pPr defTabSz="180000"/>
            <a:r>
              <a:rPr lang="en-US" altLang="ko-KR" sz="1000" dirty="0">
                <a:latin typeface="+mj-ea"/>
                <a:ea typeface="+mj-ea"/>
              </a:rPr>
              <a:t>}</a:t>
            </a:r>
          </a:p>
          <a:p>
            <a:pPr defTabSz="180000"/>
            <a:endParaRPr lang="en-US" altLang="ko-KR" sz="1000" dirty="0">
              <a:latin typeface="+mj-ea"/>
              <a:ea typeface="+mj-ea"/>
            </a:endParaRPr>
          </a:p>
          <a:p>
            <a:pPr defTabSz="180000"/>
            <a:r>
              <a:rPr lang="en-US" altLang="ko-KR" sz="1000" dirty="0">
                <a:latin typeface="+mj-ea"/>
                <a:ea typeface="+mj-ea"/>
              </a:rPr>
              <a:t>Shape* Shape::add(Shape *p) {</a:t>
            </a:r>
          </a:p>
          <a:p>
            <a:pPr defTabSz="180000"/>
            <a:r>
              <a:rPr lang="en-US" altLang="ko-KR" sz="1000" dirty="0">
                <a:latin typeface="+mj-ea"/>
                <a:ea typeface="+mj-ea"/>
              </a:rPr>
              <a:t>	this-&gt;next = p;</a:t>
            </a:r>
          </a:p>
          <a:p>
            <a:pPr defTabSz="180000"/>
            <a:r>
              <a:rPr lang="en-US" altLang="ko-KR" sz="1000" dirty="0">
                <a:latin typeface="+mj-ea"/>
                <a:ea typeface="+mj-ea"/>
              </a:rPr>
              <a:t>	return p;</a:t>
            </a:r>
          </a:p>
          <a:p>
            <a:pPr defTabSz="180000"/>
            <a:r>
              <a:rPr lang="en-US" altLang="ko-KR" sz="1000" dirty="0">
                <a:latin typeface="+mj-ea"/>
                <a:ea typeface="+mj-ea"/>
              </a:rPr>
              <a:t>}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38712" y="4350736"/>
            <a:ext cx="1909586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b="1" dirty="0" smtClean="0">
                <a:latin typeface="+mj-ea"/>
                <a:ea typeface="+mj-ea"/>
              </a:rPr>
              <a:t>class Circle </a:t>
            </a:r>
            <a:r>
              <a:rPr lang="en-US" altLang="ko-KR" sz="1000" dirty="0" smtClean="0">
                <a:latin typeface="+mj-ea"/>
                <a:ea typeface="+mj-ea"/>
              </a:rPr>
              <a:t>: public Shape {</a:t>
            </a:r>
          </a:p>
          <a:p>
            <a:pPr defTabSz="180000"/>
            <a:r>
              <a:rPr lang="en-US" altLang="ko-KR" sz="1000" dirty="0" smtClean="0">
                <a:latin typeface="+mj-ea"/>
                <a:ea typeface="+mj-ea"/>
              </a:rPr>
              <a:t>protected:</a:t>
            </a:r>
          </a:p>
          <a:p>
            <a:pPr defTabSz="180000"/>
            <a:r>
              <a:rPr lang="en-US" altLang="ko-KR" sz="1000" dirty="0" smtClean="0">
                <a:latin typeface="+mj-ea"/>
                <a:ea typeface="+mj-ea"/>
              </a:rPr>
              <a:t>	</a:t>
            </a:r>
            <a:r>
              <a:rPr lang="en-US" altLang="ko-KR" sz="1000" b="1" dirty="0" smtClean="0">
                <a:latin typeface="+mj-ea"/>
                <a:ea typeface="+mj-ea"/>
              </a:rPr>
              <a:t>virtual void draw();</a:t>
            </a:r>
          </a:p>
          <a:p>
            <a:pPr defTabSz="180000"/>
            <a:r>
              <a:rPr lang="en-US" altLang="ko-KR" sz="1000" dirty="0" smtClean="0">
                <a:latin typeface="+mj-ea"/>
                <a:ea typeface="+mj-ea"/>
              </a:rPr>
              <a:t>};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438712" y="5153220"/>
            <a:ext cx="1909586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>
                <a:latin typeface="+mj-ea"/>
                <a:ea typeface="+mj-ea"/>
              </a:rPr>
              <a:t>#include &lt;</a:t>
            </a:r>
            <a:r>
              <a:rPr lang="en-US" altLang="ko-KR" sz="1000" dirty="0" err="1">
                <a:latin typeface="+mj-ea"/>
                <a:ea typeface="+mj-ea"/>
              </a:rPr>
              <a:t>iostream</a:t>
            </a:r>
            <a:r>
              <a:rPr lang="en-US" altLang="ko-KR" sz="1000" dirty="0">
                <a:latin typeface="+mj-ea"/>
                <a:ea typeface="+mj-ea"/>
              </a:rPr>
              <a:t>&gt;</a:t>
            </a:r>
          </a:p>
          <a:p>
            <a:pPr defTabSz="180000"/>
            <a:r>
              <a:rPr lang="en-US" altLang="ko-KR" sz="1000" dirty="0">
                <a:latin typeface="+mj-ea"/>
                <a:ea typeface="+mj-ea"/>
              </a:rPr>
              <a:t>#include "</a:t>
            </a:r>
            <a:r>
              <a:rPr lang="en-US" altLang="ko-KR" sz="1000" dirty="0" err="1">
                <a:latin typeface="+mj-ea"/>
                <a:ea typeface="+mj-ea"/>
              </a:rPr>
              <a:t>Shape.h</a:t>
            </a:r>
            <a:r>
              <a:rPr lang="en-US" altLang="ko-KR" sz="1000" dirty="0">
                <a:latin typeface="+mj-ea"/>
                <a:ea typeface="+mj-ea"/>
              </a:rPr>
              <a:t>"</a:t>
            </a:r>
          </a:p>
          <a:p>
            <a:pPr defTabSz="180000"/>
            <a:r>
              <a:rPr lang="en-US" altLang="ko-KR" sz="1000" dirty="0">
                <a:latin typeface="+mj-ea"/>
                <a:ea typeface="+mj-ea"/>
              </a:rPr>
              <a:t>#include "</a:t>
            </a:r>
            <a:r>
              <a:rPr lang="en-US" altLang="ko-KR" sz="1000" dirty="0" err="1">
                <a:latin typeface="+mj-ea"/>
                <a:ea typeface="+mj-ea"/>
              </a:rPr>
              <a:t>Circle.h</a:t>
            </a:r>
            <a:r>
              <a:rPr lang="en-US" altLang="ko-KR" sz="1000" dirty="0" smtClean="0">
                <a:latin typeface="+mj-ea"/>
                <a:ea typeface="+mj-ea"/>
              </a:rPr>
              <a:t>"</a:t>
            </a:r>
            <a:endParaRPr lang="en-US" altLang="ko-KR" sz="1000" dirty="0">
              <a:latin typeface="+mj-ea"/>
              <a:ea typeface="+mj-ea"/>
            </a:endParaRPr>
          </a:p>
          <a:p>
            <a:pPr defTabSz="180000"/>
            <a:r>
              <a:rPr lang="en-US" altLang="ko-KR" sz="1000" dirty="0">
                <a:latin typeface="+mj-ea"/>
                <a:ea typeface="+mj-ea"/>
              </a:rPr>
              <a:t>using namespace </a:t>
            </a:r>
            <a:r>
              <a:rPr lang="en-US" altLang="ko-KR" sz="1000" dirty="0" err="1">
                <a:latin typeface="+mj-ea"/>
                <a:ea typeface="+mj-ea"/>
              </a:rPr>
              <a:t>std</a:t>
            </a:r>
            <a:r>
              <a:rPr lang="en-US" altLang="ko-KR" sz="1000" dirty="0">
                <a:latin typeface="+mj-ea"/>
                <a:ea typeface="+mj-ea"/>
              </a:rPr>
              <a:t>;</a:t>
            </a:r>
          </a:p>
          <a:p>
            <a:pPr defTabSz="180000"/>
            <a:endParaRPr lang="en-US" altLang="ko-KR" sz="1000" dirty="0">
              <a:latin typeface="+mj-ea"/>
              <a:ea typeface="+mj-ea"/>
            </a:endParaRPr>
          </a:p>
          <a:p>
            <a:pPr defTabSz="180000"/>
            <a:r>
              <a:rPr lang="en-US" altLang="ko-KR" sz="1000" dirty="0">
                <a:latin typeface="+mj-ea"/>
                <a:ea typeface="+mj-ea"/>
              </a:rPr>
              <a:t>void Circle::draw() {</a:t>
            </a:r>
          </a:p>
          <a:p>
            <a:pPr defTabSz="180000"/>
            <a:r>
              <a:rPr lang="en-US" altLang="ko-KR" sz="1000" dirty="0">
                <a:latin typeface="+mj-ea"/>
                <a:ea typeface="+mj-ea"/>
              </a:rPr>
              <a:t>	</a:t>
            </a:r>
            <a:r>
              <a:rPr lang="en-US" altLang="ko-KR" sz="1000" dirty="0" err="1">
                <a:latin typeface="+mj-ea"/>
                <a:ea typeface="+mj-ea"/>
              </a:rPr>
              <a:t>cout</a:t>
            </a:r>
            <a:r>
              <a:rPr lang="en-US" altLang="ko-KR" sz="1000" dirty="0">
                <a:latin typeface="+mj-ea"/>
                <a:ea typeface="+mj-ea"/>
              </a:rPr>
              <a:t> &lt;&lt; "Circle" &lt;&lt; </a:t>
            </a:r>
            <a:r>
              <a:rPr lang="en-US" altLang="ko-KR" sz="1000" dirty="0" err="1">
                <a:latin typeface="+mj-ea"/>
                <a:ea typeface="+mj-ea"/>
              </a:rPr>
              <a:t>endl</a:t>
            </a:r>
            <a:r>
              <a:rPr lang="en-US" altLang="ko-KR" sz="1000" dirty="0">
                <a:latin typeface="+mj-ea"/>
                <a:ea typeface="+mj-ea"/>
              </a:rPr>
              <a:t>;</a:t>
            </a:r>
          </a:p>
          <a:p>
            <a:pPr defTabSz="180000"/>
            <a:r>
              <a:rPr lang="en-US" altLang="ko-KR" sz="1000" dirty="0">
                <a:latin typeface="+mj-ea"/>
                <a:ea typeface="+mj-ea"/>
              </a:rPr>
              <a:t>}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868065" y="4350735"/>
            <a:ext cx="2103512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b="1" dirty="0" smtClean="0">
                <a:latin typeface="+mj-ea"/>
                <a:ea typeface="+mj-ea"/>
              </a:rPr>
              <a:t>class </a:t>
            </a:r>
            <a:r>
              <a:rPr lang="en-US" altLang="ko-KR" sz="1000" b="1" dirty="0" err="1" smtClean="0">
                <a:latin typeface="+mj-ea"/>
                <a:ea typeface="+mj-ea"/>
              </a:rPr>
              <a:t>Rect</a:t>
            </a:r>
            <a:r>
              <a:rPr lang="en-US" altLang="ko-KR" sz="1000" b="1" dirty="0" smtClean="0">
                <a:latin typeface="+mj-ea"/>
                <a:ea typeface="+mj-ea"/>
              </a:rPr>
              <a:t> </a:t>
            </a:r>
            <a:r>
              <a:rPr lang="en-US" altLang="ko-KR" sz="1000" dirty="0" smtClean="0">
                <a:latin typeface="+mj-ea"/>
                <a:ea typeface="+mj-ea"/>
              </a:rPr>
              <a:t>: public Shape {</a:t>
            </a:r>
          </a:p>
          <a:p>
            <a:pPr defTabSz="180000"/>
            <a:r>
              <a:rPr lang="en-US" altLang="ko-KR" sz="1000" dirty="0" smtClean="0">
                <a:latin typeface="+mj-ea"/>
                <a:ea typeface="+mj-ea"/>
              </a:rPr>
              <a:t>protected:</a:t>
            </a:r>
          </a:p>
          <a:p>
            <a:pPr defTabSz="180000"/>
            <a:r>
              <a:rPr lang="en-US" altLang="ko-KR" sz="1000" dirty="0" smtClean="0">
                <a:latin typeface="+mj-ea"/>
                <a:ea typeface="+mj-ea"/>
              </a:rPr>
              <a:t>	</a:t>
            </a:r>
            <a:r>
              <a:rPr lang="en-US" altLang="ko-KR" sz="1000" b="1" dirty="0" smtClean="0">
                <a:latin typeface="+mj-ea"/>
                <a:ea typeface="+mj-ea"/>
              </a:rPr>
              <a:t>virtual void draw();</a:t>
            </a:r>
          </a:p>
          <a:p>
            <a:pPr defTabSz="180000"/>
            <a:r>
              <a:rPr lang="en-US" altLang="ko-KR" sz="1000" dirty="0" smtClean="0">
                <a:latin typeface="+mj-ea"/>
                <a:ea typeface="+mj-ea"/>
              </a:rPr>
              <a:t>};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874416" y="5173282"/>
            <a:ext cx="2103512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>
                <a:latin typeface="+mj-ea"/>
                <a:ea typeface="+mj-ea"/>
              </a:rPr>
              <a:t>#include &lt;</a:t>
            </a:r>
            <a:r>
              <a:rPr lang="en-US" altLang="ko-KR" sz="1000" dirty="0" err="1">
                <a:latin typeface="+mj-ea"/>
                <a:ea typeface="+mj-ea"/>
              </a:rPr>
              <a:t>iostream</a:t>
            </a:r>
            <a:r>
              <a:rPr lang="en-US" altLang="ko-KR" sz="1000" dirty="0">
                <a:latin typeface="+mj-ea"/>
                <a:ea typeface="+mj-ea"/>
              </a:rPr>
              <a:t>&gt;</a:t>
            </a:r>
          </a:p>
          <a:p>
            <a:pPr defTabSz="180000"/>
            <a:r>
              <a:rPr lang="en-US" altLang="ko-KR" sz="1000" dirty="0">
                <a:latin typeface="+mj-ea"/>
                <a:ea typeface="+mj-ea"/>
              </a:rPr>
              <a:t>#include "</a:t>
            </a:r>
            <a:r>
              <a:rPr lang="en-US" altLang="ko-KR" sz="1000" dirty="0" err="1">
                <a:latin typeface="+mj-ea"/>
                <a:ea typeface="+mj-ea"/>
              </a:rPr>
              <a:t>Shape.h</a:t>
            </a:r>
            <a:r>
              <a:rPr lang="en-US" altLang="ko-KR" sz="1000" dirty="0">
                <a:latin typeface="+mj-ea"/>
                <a:ea typeface="+mj-ea"/>
              </a:rPr>
              <a:t>"</a:t>
            </a:r>
          </a:p>
          <a:p>
            <a:pPr defTabSz="180000"/>
            <a:r>
              <a:rPr lang="en-US" altLang="ko-KR" sz="1000" dirty="0">
                <a:latin typeface="+mj-ea"/>
                <a:ea typeface="+mj-ea"/>
              </a:rPr>
              <a:t>#include "</a:t>
            </a:r>
            <a:r>
              <a:rPr lang="en-US" altLang="ko-KR" sz="1000" dirty="0" err="1">
                <a:latin typeface="+mj-ea"/>
                <a:ea typeface="+mj-ea"/>
              </a:rPr>
              <a:t>Rect.h</a:t>
            </a:r>
            <a:r>
              <a:rPr lang="en-US" altLang="ko-KR" sz="1000" dirty="0" smtClean="0">
                <a:latin typeface="+mj-ea"/>
                <a:ea typeface="+mj-ea"/>
              </a:rPr>
              <a:t>"</a:t>
            </a:r>
            <a:endParaRPr lang="en-US" altLang="ko-KR" sz="1000" dirty="0">
              <a:latin typeface="+mj-ea"/>
              <a:ea typeface="+mj-ea"/>
            </a:endParaRPr>
          </a:p>
          <a:p>
            <a:pPr defTabSz="180000"/>
            <a:r>
              <a:rPr lang="en-US" altLang="ko-KR" sz="1000" dirty="0">
                <a:latin typeface="+mj-ea"/>
                <a:ea typeface="+mj-ea"/>
              </a:rPr>
              <a:t>using namespace </a:t>
            </a:r>
            <a:r>
              <a:rPr lang="en-US" altLang="ko-KR" sz="1000" dirty="0" err="1">
                <a:latin typeface="+mj-ea"/>
                <a:ea typeface="+mj-ea"/>
              </a:rPr>
              <a:t>std</a:t>
            </a:r>
            <a:r>
              <a:rPr lang="en-US" altLang="ko-KR" sz="1000" dirty="0">
                <a:latin typeface="+mj-ea"/>
                <a:ea typeface="+mj-ea"/>
              </a:rPr>
              <a:t>;</a:t>
            </a:r>
          </a:p>
          <a:p>
            <a:pPr defTabSz="180000"/>
            <a:endParaRPr lang="en-US" altLang="ko-KR" sz="1000" dirty="0">
              <a:latin typeface="+mj-ea"/>
              <a:ea typeface="+mj-ea"/>
            </a:endParaRPr>
          </a:p>
          <a:p>
            <a:pPr defTabSz="180000"/>
            <a:r>
              <a:rPr lang="en-US" altLang="ko-KR" sz="1000" dirty="0">
                <a:latin typeface="+mj-ea"/>
                <a:ea typeface="+mj-ea"/>
              </a:rPr>
              <a:t>void </a:t>
            </a:r>
            <a:r>
              <a:rPr lang="en-US" altLang="ko-KR" sz="1000" dirty="0" err="1">
                <a:latin typeface="+mj-ea"/>
                <a:ea typeface="+mj-ea"/>
              </a:rPr>
              <a:t>Rect</a:t>
            </a:r>
            <a:r>
              <a:rPr lang="en-US" altLang="ko-KR" sz="1000" dirty="0">
                <a:latin typeface="+mj-ea"/>
                <a:ea typeface="+mj-ea"/>
              </a:rPr>
              <a:t>::draw() {</a:t>
            </a:r>
          </a:p>
          <a:p>
            <a:pPr defTabSz="180000"/>
            <a:r>
              <a:rPr lang="en-US" altLang="ko-KR" sz="1000" dirty="0">
                <a:latin typeface="+mj-ea"/>
                <a:ea typeface="+mj-ea"/>
              </a:rPr>
              <a:t>	</a:t>
            </a:r>
            <a:r>
              <a:rPr lang="en-US" altLang="ko-KR" sz="1000" dirty="0" err="1">
                <a:latin typeface="+mj-ea"/>
                <a:ea typeface="+mj-ea"/>
              </a:rPr>
              <a:t>cout</a:t>
            </a:r>
            <a:r>
              <a:rPr lang="en-US" altLang="ko-KR" sz="1000" dirty="0">
                <a:latin typeface="+mj-ea"/>
                <a:ea typeface="+mj-ea"/>
              </a:rPr>
              <a:t> &lt;&lt; "Rectangle" &lt;&lt; </a:t>
            </a:r>
            <a:r>
              <a:rPr lang="en-US" altLang="ko-KR" sz="1000" dirty="0" err="1">
                <a:latin typeface="+mj-ea"/>
                <a:ea typeface="+mj-ea"/>
              </a:rPr>
              <a:t>endl</a:t>
            </a:r>
            <a:r>
              <a:rPr lang="en-US" altLang="ko-KR" sz="1000" dirty="0">
                <a:latin typeface="+mj-ea"/>
                <a:ea typeface="+mj-ea"/>
              </a:rPr>
              <a:t>;</a:t>
            </a:r>
          </a:p>
          <a:p>
            <a:pPr defTabSz="180000"/>
            <a:r>
              <a:rPr lang="en-US" altLang="ko-KR" sz="1000" dirty="0">
                <a:latin typeface="+mj-ea"/>
                <a:ea typeface="+mj-ea"/>
              </a:rPr>
              <a:t>}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427758" y="4358287"/>
            <a:ext cx="2103512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b="1" dirty="0" smtClean="0">
                <a:latin typeface="+mj-ea"/>
                <a:ea typeface="+mj-ea"/>
              </a:rPr>
              <a:t>class Line </a:t>
            </a:r>
            <a:r>
              <a:rPr lang="en-US" altLang="ko-KR" sz="1000" dirty="0" smtClean="0">
                <a:latin typeface="+mj-ea"/>
                <a:ea typeface="+mj-ea"/>
              </a:rPr>
              <a:t>: public Shape {</a:t>
            </a:r>
          </a:p>
          <a:p>
            <a:pPr defTabSz="180000"/>
            <a:r>
              <a:rPr lang="en-US" altLang="ko-KR" sz="1000" dirty="0" smtClean="0">
                <a:latin typeface="+mj-ea"/>
                <a:ea typeface="+mj-ea"/>
              </a:rPr>
              <a:t>protected:</a:t>
            </a:r>
          </a:p>
          <a:p>
            <a:pPr defTabSz="180000"/>
            <a:r>
              <a:rPr lang="en-US" altLang="ko-KR" sz="1000" dirty="0" smtClean="0">
                <a:latin typeface="+mj-ea"/>
                <a:ea typeface="+mj-ea"/>
              </a:rPr>
              <a:t>	</a:t>
            </a:r>
            <a:r>
              <a:rPr lang="en-US" altLang="ko-KR" sz="1000" b="1" dirty="0" smtClean="0">
                <a:latin typeface="+mj-ea"/>
                <a:ea typeface="+mj-ea"/>
              </a:rPr>
              <a:t>virtual void draw();</a:t>
            </a:r>
          </a:p>
          <a:p>
            <a:pPr defTabSz="180000"/>
            <a:r>
              <a:rPr lang="en-US" altLang="ko-KR" sz="1000" dirty="0" smtClean="0">
                <a:latin typeface="+mj-ea"/>
                <a:ea typeface="+mj-ea"/>
              </a:rPr>
              <a:t>};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427758" y="5180834"/>
            <a:ext cx="2103512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>
                <a:latin typeface="+mj-ea"/>
                <a:ea typeface="+mj-ea"/>
              </a:rPr>
              <a:t>#include &lt;</a:t>
            </a:r>
            <a:r>
              <a:rPr lang="en-US" altLang="ko-KR" sz="1000" dirty="0" err="1">
                <a:latin typeface="+mj-ea"/>
                <a:ea typeface="+mj-ea"/>
              </a:rPr>
              <a:t>iostream</a:t>
            </a:r>
            <a:r>
              <a:rPr lang="en-US" altLang="ko-KR" sz="1000" dirty="0">
                <a:latin typeface="+mj-ea"/>
                <a:ea typeface="+mj-ea"/>
              </a:rPr>
              <a:t>&gt;</a:t>
            </a:r>
          </a:p>
          <a:p>
            <a:pPr defTabSz="180000"/>
            <a:r>
              <a:rPr lang="en-US" altLang="ko-KR" sz="1000" dirty="0">
                <a:latin typeface="+mj-ea"/>
                <a:ea typeface="+mj-ea"/>
              </a:rPr>
              <a:t>#include "</a:t>
            </a:r>
            <a:r>
              <a:rPr lang="en-US" altLang="ko-KR" sz="1000" dirty="0" err="1">
                <a:latin typeface="+mj-ea"/>
                <a:ea typeface="+mj-ea"/>
              </a:rPr>
              <a:t>Shape.h</a:t>
            </a:r>
            <a:r>
              <a:rPr lang="en-US" altLang="ko-KR" sz="1000" dirty="0">
                <a:latin typeface="+mj-ea"/>
                <a:ea typeface="+mj-ea"/>
              </a:rPr>
              <a:t>"</a:t>
            </a:r>
          </a:p>
          <a:p>
            <a:pPr defTabSz="180000"/>
            <a:r>
              <a:rPr lang="en-US" altLang="ko-KR" sz="1000" dirty="0">
                <a:latin typeface="+mj-ea"/>
                <a:ea typeface="+mj-ea"/>
              </a:rPr>
              <a:t>#include </a:t>
            </a:r>
            <a:r>
              <a:rPr lang="en-US" altLang="ko-KR" sz="1000" dirty="0" smtClean="0">
                <a:latin typeface="+mj-ea"/>
                <a:ea typeface="+mj-ea"/>
              </a:rPr>
              <a:t>"</a:t>
            </a:r>
            <a:r>
              <a:rPr lang="en-US" altLang="ko-KR" sz="1000" dirty="0" err="1" smtClean="0">
                <a:latin typeface="+mj-ea"/>
                <a:ea typeface="+mj-ea"/>
              </a:rPr>
              <a:t>Line.h</a:t>
            </a:r>
            <a:r>
              <a:rPr lang="en-US" altLang="ko-KR" sz="1000" dirty="0" smtClean="0">
                <a:latin typeface="+mj-ea"/>
                <a:ea typeface="+mj-ea"/>
              </a:rPr>
              <a:t>"</a:t>
            </a:r>
            <a:endParaRPr lang="en-US" altLang="ko-KR" sz="1000" dirty="0">
              <a:latin typeface="+mj-ea"/>
              <a:ea typeface="+mj-ea"/>
            </a:endParaRPr>
          </a:p>
          <a:p>
            <a:pPr defTabSz="180000"/>
            <a:r>
              <a:rPr lang="en-US" altLang="ko-KR" sz="1000" dirty="0">
                <a:latin typeface="+mj-ea"/>
                <a:ea typeface="+mj-ea"/>
              </a:rPr>
              <a:t>using namespace </a:t>
            </a:r>
            <a:r>
              <a:rPr lang="en-US" altLang="ko-KR" sz="1000" dirty="0" err="1">
                <a:latin typeface="+mj-ea"/>
                <a:ea typeface="+mj-ea"/>
              </a:rPr>
              <a:t>std</a:t>
            </a:r>
            <a:r>
              <a:rPr lang="en-US" altLang="ko-KR" sz="1000" dirty="0">
                <a:latin typeface="+mj-ea"/>
                <a:ea typeface="+mj-ea"/>
              </a:rPr>
              <a:t>;</a:t>
            </a:r>
          </a:p>
          <a:p>
            <a:pPr defTabSz="180000"/>
            <a:endParaRPr lang="en-US" altLang="ko-KR" sz="1000" dirty="0">
              <a:latin typeface="+mj-ea"/>
              <a:ea typeface="+mj-ea"/>
            </a:endParaRPr>
          </a:p>
          <a:p>
            <a:pPr defTabSz="180000"/>
            <a:r>
              <a:rPr lang="en-US" altLang="ko-KR" sz="1000" dirty="0">
                <a:latin typeface="+mj-ea"/>
                <a:ea typeface="+mj-ea"/>
              </a:rPr>
              <a:t>void </a:t>
            </a:r>
            <a:r>
              <a:rPr lang="en-US" altLang="ko-KR" sz="1000" dirty="0" smtClean="0">
                <a:latin typeface="+mj-ea"/>
                <a:ea typeface="+mj-ea"/>
              </a:rPr>
              <a:t>Line::</a:t>
            </a:r>
            <a:r>
              <a:rPr lang="en-US" altLang="ko-KR" sz="1000" dirty="0">
                <a:latin typeface="+mj-ea"/>
                <a:ea typeface="+mj-ea"/>
              </a:rPr>
              <a:t>draw() {</a:t>
            </a:r>
          </a:p>
          <a:p>
            <a:pPr defTabSz="180000"/>
            <a:r>
              <a:rPr lang="en-US" altLang="ko-KR" sz="1000" dirty="0">
                <a:latin typeface="+mj-ea"/>
                <a:ea typeface="+mj-ea"/>
              </a:rPr>
              <a:t>	</a:t>
            </a:r>
            <a:r>
              <a:rPr lang="en-US" altLang="ko-KR" sz="1000" dirty="0" err="1">
                <a:latin typeface="+mj-ea"/>
                <a:ea typeface="+mj-ea"/>
              </a:rPr>
              <a:t>cout</a:t>
            </a:r>
            <a:r>
              <a:rPr lang="en-US" altLang="ko-KR" sz="1000" dirty="0">
                <a:latin typeface="+mj-ea"/>
                <a:ea typeface="+mj-ea"/>
              </a:rPr>
              <a:t> &lt;&lt; </a:t>
            </a:r>
            <a:r>
              <a:rPr lang="en-US" altLang="ko-KR" sz="1000" dirty="0" smtClean="0">
                <a:latin typeface="+mj-ea"/>
                <a:ea typeface="+mj-ea"/>
              </a:rPr>
              <a:t>"Line" </a:t>
            </a:r>
            <a:r>
              <a:rPr lang="en-US" altLang="ko-KR" sz="1000" dirty="0">
                <a:latin typeface="+mj-ea"/>
                <a:ea typeface="+mj-ea"/>
              </a:rPr>
              <a:t>&lt;&lt; </a:t>
            </a:r>
            <a:r>
              <a:rPr lang="en-US" altLang="ko-KR" sz="1000" dirty="0" err="1">
                <a:latin typeface="+mj-ea"/>
                <a:ea typeface="+mj-ea"/>
              </a:rPr>
              <a:t>endl</a:t>
            </a:r>
            <a:r>
              <a:rPr lang="en-US" altLang="ko-KR" sz="1000" dirty="0">
                <a:latin typeface="+mj-ea"/>
                <a:ea typeface="+mj-ea"/>
              </a:rPr>
              <a:t>;</a:t>
            </a:r>
          </a:p>
          <a:p>
            <a:pPr defTabSz="180000"/>
            <a:r>
              <a:rPr lang="en-US" altLang="ko-KR" sz="1000" dirty="0">
                <a:latin typeface="+mj-ea"/>
                <a:ea typeface="+mj-ea"/>
              </a:rPr>
              <a:t>}</a:t>
            </a:r>
            <a:endParaRPr lang="ko-KR" altLang="en-US" sz="1000" dirty="0">
              <a:latin typeface="+mj-ea"/>
              <a:ea typeface="+mj-ea"/>
            </a:endParaRPr>
          </a:p>
        </p:txBody>
      </p:sp>
      <p:cxnSp>
        <p:nvCxnSpPr>
          <p:cNvPr id="15" name="꺾인 연결선 14"/>
          <p:cNvCxnSpPr>
            <a:stCxn id="8" idx="0"/>
            <a:endCxn id="6" idx="2"/>
          </p:cNvCxnSpPr>
          <p:nvPr/>
        </p:nvCxnSpPr>
        <p:spPr>
          <a:xfrm rot="5400000" flipH="1" flipV="1">
            <a:off x="3438846" y="2863411"/>
            <a:ext cx="441985" cy="253266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 16"/>
          <p:cNvCxnSpPr>
            <a:stCxn id="10" idx="0"/>
            <a:endCxn id="6" idx="2"/>
          </p:cNvCxnSpPr>
          <p:nvPr/>
        </p:nvCxnSpPr>
        <p:spPr>
          <a:xfrm rot="5400000" flipH="1" flipV="1">
            <a:off x="4702004" y="4126568"/>
            <a:ext cx="441984" cy="635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stCxn id="12" idx="0"/>
            <a:endCxn id="6" idx="2"/>
          </p:cNvCxnSpPr>
          <p:nvPr/>
        </p:nvCxnSpPr>
        <p:spPr>
          <a:xfrm rot="16200000" flipV="1">
            <a:off x="5978075" y="2856848"/>
            <a:ext cx="449536" cy="255334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204681" y="1107985"/>
            <a:ext cx="7841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j-ea"/>
                <a:ea typeface="+mj-ea"/>
              </a:rPr>
              <a:t>Shape.cpp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783172" y="1846648"/>
            <a:ext cx="6431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>
                <a:latin typeface="+mj-ea"/>
                <a:ea typeface="+mj-ea"/>
              </a:rPr>
              <a:t>Shape.h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438712" y="4104514"/>
            <a:ext cx="6078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>
                <a:latin typeface="+mj-ea"/>
                <a:ea typeface="+mj-ea"/>
              </a:rPr>
              <a:t>Circle.h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430646" y="6490266"/>
            <a:ext cx="7489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j-ea"/>
                <a:ea typeface="+mj-ea"/>
              </a:rPr>
              <a:t>Circle.cpp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68065" y="4104513"/>
            <a:ext cx="5405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>
                <a:latin typeface="+mj-ea"/>
                <a:ea typeface="+mj-ea"/>
              </a:rPr>
              <a:t>Rect.h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476155" y="6495147"/>
            <a:ext cx="6815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j-ea"/>
                <a:ea typeface="+mj-ea"/>
              </a:rPr>
              <a:t>Rect.cpp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009540" y="4117194"/>
            <a:ext cx="5229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>
                <a:latin typeface="+mj-ea"/>
                <a:ea typeface="+mj-ea"/>
              </a:rPr>
              <a:t>Line.h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867306" y="6490266"/>
            <a:ext cx="6639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j-ea"/>
                <a:ea typeface="+mj-ea"/>
              </a:rPr>
              <a:t>Line.cpp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53543" y="846391"/>
            <a:ext cx="5567550" cy="954107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atin typeface="+mj-ea"/>
                <a:ea typeface="+mj-ea"/>
              </a:rPr>
              <a:t>Shape</a:t>
            </a:r>
            <a:r>
              <a:rPr lang="ko-KR" altLang="en-US" sz="1400" dirty="0" smtClean="0">
                <a:latin typeface="+mj-ea"/>
                <a:ea typeface="+mj-ea"/>
              </a:rPr>
              <a:t>은 상속을 위한 기본 클래스로의 역할</a:t>
            </a:r>
            <a:endParaRPr lang="en-US" altLang="ko-KR" sz="1400" dirty="0" smtClean="0">
              <a:latin typeface="+mj-ea"/>
              <a:ea typeface="+mj-ea"/>
            </a:endParaRPr>
          </a:p>
          <a:p>
            <a:pPr marL="285750" indent="-285750">
              <a:buClr>
                <a:schemeClr val="accent2">
                  <a:lumMod val="75000"/>
                </a:schemeClr>
              </a:buClr>
              <a:buFont typeface="Arial" pitchFamily="34" charset="0"/>
              <a:buChar char="•"/>
            </a:pPr>
            <a:r>
              <a:rPr lang="ko-KR" altLang="en-US" sz="1400" dirty="0" smtClean="0">
                <a:latin typeface="+mj-ea"/>
                <a:ea typeface="+mj-ea"/>
              </a:rPr>
              <a:t>가상 </a:t>
            </a:r>
            <a:r>
              <a:rPr lang="ko-KR" altLang="en-US" sz="1400" dirty="0">
                <a:latin typeface="+mj-ea"/>
                <a:ea typeface="+mj-ea"/>
              </a:rPr>
              <a:t>함수 </a:t>
            </a:r>
            <a:r>
              <a:rPr lang="en-US" altLang="ko-KR" sz="1400" dirty="0">
                <a:latin typeface="+mj-ea"/>
                <a:ea typeface="+mj-ea"/>
              </a:rPr>
              <a:t>draw</a:t>
            </a:r>
            <a:r>
              <a:rPr lang="en-US" altLang="ko-KR" sz="1400" dirty="0" smtClean="0">
                <a:latin typeface="+mj-ea"/>
                <a:ea typeface="+mj-ea"/>
              </a:rPr>
              <a:t>()</a:t>
            </a:r>
            <a:r>
              <a:rPr lang="ko-KR" altLang="en-US" sz="1400" dirty="0" smtClean="0">
                <a:latin typeface="+mj-ea"/>
                <a:ea typeface="+mj-ea"/>
              </a:rPr>
              <a:t>로 파생 클래스의 인터페이스를 보여줌</a:t>
            </a:r>
            <a:endParaRPr lang="en-US" altLang="ko-KR" sz="1400" dirty="0">
              <a:latin typeface="+mj-ea"/>
              <a:ea typeface="+mj-ea"/>
            </a:endParaRPr>
          </a:p>
          <a:p>
            <a:pPr marL="285750" indent="-285750">
              <a:buClr>
                <a:schemeClr val="accent2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altLang="ko-KR" sz="1400" dirty="0" smtClean="0">
                <a:latin typeface="+mj-ea"/>
                <a:ea typeface="+mj-ea"/>
              </a:rPr>
              <a:t>Shape </a:t>
            </a:r>
            <a:r>
              <a:rPr lang="ko-KR" altLang="en-US" sz="1400" dirty="0" smtClean="0">
                <a:latin typeface="+mj-ea"/>
                <a:ea typeface="+mj-ea"/>
              </a:rPr>
              <a:t>객체를 생성할 목적 아님</a:t>
            </a:r>
            <a:endParaRPr lang="en-US" altLang="ko-KR" sz="1400" dirty="0" smtClean="0">
              <a:latin typeface="+mj-ea"/>
              <a:ea typeface="+mj-ea"/>
            </a:endParaRPr>
          </a:p>
          <a:p>
            <a:pPr marL="285750" indent="-285750">
              <a:buClr>
                <a:schemeClr val="accent2">
                  <a:lumMod val="75000"/>
                </a:schemeClr>
              </a:buClr>
              <a:buFont typeface="Arial" pitchFamily="34" charset="0"/>
              <a:buChar char="•"/>
            </a:pPr>
            <a:r>
              <a:rPr lang="ko-KR" altLang="en-US" sz="1400" dirty="0" smtClean="0">
                <a:latin typeface="+mj-ea"/>
                <a:ea typeface="+mj-ea"/>
              </a:rPr>
              <a:t>파생 클래스에서 </a:t>
            </a:r>
            <a:r>
              <a:rPr lang="en-US" altLang="ko-KR" sz="1400" dirty="0" smtClean="0">
                <a:latin typeface="+mj-ea"/>
                <a:ea typeface="+mj-ea"/>
              </a:rPr>
              <a:t>draw()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ko-KR" altLang="en-US" sz="1400" dirty="0" smtClean="0">
                <a:latin typeface="+mj-ea"/>
                <a:ea typeface="+mj-ea"/>
              </a:rPr>
              <a:t>재정의</a:t>
            </a:r>
            <a:r>
              <a:rPr lang="en-US" altLang="ko-KR" sz="1400" dirty="0" smtClean="0">
                <a:latin typeface="+mj-ea"/>
                <a:ea typeface="+mj-ea"/>
              </a:rPr>
              <a:t>.  </a:t>
            </a:r>
            <a:r>
              <a:rPr lang="ko-KR" altLang="en-US" sz="1400" dirty="0" smtClean="0">
                <a:latin typeface="+mj-ea"/>
                <a:ea typeface="+mj-ea"/>
              </a:rPr>
              <a:t>자신의 도형을 그리도록 유도</a:t>
            </a:r>
            <a:endParaRPr lang="ko-KR" altLang="en-US" sz="1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0383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j-ea"/>
              </a:rPr>
              <a:t>2. </a:t>
            </a:r>
            <a:r>
              <a:rPr lang="ko-KR" altLang="en-US" dirty="0" smtClean="0">
                <a:latin typeface="+mj-ea"/>
              </a:rPr>
              <a:t>가상 함수 </a:t>
            </a:r>
            <a:r>
              <a:rPr lang="ko-KR" altLang="en-US" dirty="0" err="1" smtClean="0">
                <a:latin typeface="+mj-ea"/>
              </a:rPr>
              <a:t>오버라이딩</a:t>
            </a:r>
            <a:endParaRPr lang="ko-KR" altLang="en-US" dirty="0">
              <a:latin typeface="+mj-ea"/>
            </a:endParaRPr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>
                <a:latin typeface="+mn-ea"/>
              </a:rPr>
              <a:t>파생 클래스마다 다르게 구현하는 </a:t>
            </a:r>
            <a:r>
              <a:rPr lang="ko-KR" altLang="en-US" b="1" dirty="0" err="1" smtClean="0">
                <a:latin typeface="+mn-ea"/>
              </a:rPr>
              <a:t>다형성</a:t>
            </a:r>
            <a:endParaRPr lang="en-US" altLang="ko-KR" b="1" dirty="0" smtClean="0">
              <a:latin typeface="+mn-ea"/>
            </a:endParaRPr>
          </a:p>
          <a:p>
            <a:endParaRPr lang="en-US" altLang="ko-KR" b="1" dirty="0">
              <a:latin typeface="+mn-ea"/>
            </a:endParaRPr>
          </a:p>
          <a:p>
            <a:endParaRPr lang="en-US" altLang="ko-KR" b="1" dirty="0" smtClean="0">
              <a:latin typeface="+mn-ea"/>
            </a:endParaRPr>
          </a:p>
          <a:p>
            <a:endParaRPr lang="en-US" altLang="ko-KR" b="1" dirty="0">
              <a:latin typeface="+mn-ea"/>
            </a:endParaRPr>
          </a:p>
          <a:p>
            <a:endParaRPr lang="en-US" altLang="ko-KR" b="1" dirty="0" smtClean="0">
              <a:latin typeface="+mn-ea"/>
            </a:endParaRPr>
          </a:p>
          <a:p>
            <a:endParaRPr lang="en-US" altLang="ko-KR" b="1" dirty="0">
              <a:latin typeface="+mn-ea"/>
            </a:endParaRPr>
          </a:p>
          <a:p>
            <a:r>
              <a:rPr lang="ko-KR" altLang="en-US" b="1" dirty="0" smtClean="0">
                <a:latin typeface="+mn-ea"/>
              </a:rPr>
              <a:t>파생 클래스에서 가상 </a:t>
            </a:r>
            <a:r>
              <a:rPr lang="ko-KR" altLang="en-US" b="1" dirty="0" smtClean="0"/>
              <a:t>함수 </a:t>
            </a:r>
            <a:r>
              <a:rPr lang="en-US" altLang="ko-KR" b="1" dirty="0" smtClean="0"/>
              <a:t>draw()</a:t>
            </a:r>
            <a:r>
              <a:rPr lang="ko-KR" altLang="en-US" b="1" dirty="0" smtClean="0">
                <a:latin typeface="+mn-ea"/>
              </a:rPr>
              <a:t>의 재정의</a:t>
            </a:r>
            <a:endParaRPr lang="en-US" altLang="ko-KR" b="1" dirty="0" smtClean="0">
              <a:latin typeface="+mn-ea"/>
            </a:endParaRPr>
          </a:p>
          <a:p>
            <a:pPr lvl="1"/>
            <a:r>
              <a:rPr lang="ko-KR" altLang="en-US" b="1" dirty="0" smtClean="0">
                <a:latin typeface="+mn-ea"/>
              </a:rPr>
              <a:t>어떤 경우에도 자신이 만든 </a:t>
            </a:r>
            <a:r>
              <a:rPr lang="en-US" altLang="ko-KR" b="1" dirty="0" smtClean="0"/>
              <a:t>draw()</a:t>
            </a:r>
            <a:r>
              <a:rPr lang="ko-KR" altLang="en-US" b="1" dirty="0" smtClean="0">
                <a:latin typeface="+mn-ea"/>
              </a:rPr>
              <a:t>가 호출됨을 보장 받음 </a:t>
            </a:r>
            <a:r>
              <a:rPr lang="en-US" altLang="ko-KR" b="1" dirty="0" smtClean="0">
                <a:latin typeface="+mn-ea"/>
              </a:rPr>
              <a:t>- </a:t>
            </a:r>
            <a:r>
              <a:rPr lang="ko-KR" altLang="en-US" b="1" dirty="0" smtClean="0">
                <a:latin typeface="+mn-ea"/>
              </a:rPr>
              <a:t>동적 바인딩에 의해</a:t>
            </a:r>
            <a:endParaRPr lang="ko-KR" altLang="en-US" b="1" dirty="0">
              <a:latin typeface="+mn-ea"/>
            </a:endParaRPr>
          </a:p>
          <a:p>
            <a:endParaRPr lang="ko-KR" altLang="en-US" b="1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20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78192" y="1412776"/>
            <a:ext cx="7571592" cy="1938992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altLang="ko-KR" sz="2400" dirty="0">
                <a:latin typeface="+mj-ea"/>
                <a:ea typeface="+mj-ea"/>
              </a:rPr>
              <a:t>void Circle::draw() { </a:t>
            </a:r>
            <a:r>
              <a:rPr lang="fr-FR" altLang="ko-KR" sz="2400" dirty="0" smtClean="0">
                <a:latin typeface="+mj-ea"/>
                <a:ea typeface="+mj-ea"/>
              </a:rPr>
              <a:t>cout </a:t>
            </a:r>
            <a:r>
              <a:rPr lang="fr-FR" altLang="ko-KR" sz="2400" dirty="0">
                <a:latin typeface="+mj-ea"/>
                <a:ea typeface="+mj-ea"/>
              </a:rPr>
              <a:t>&lt;&lt; </a:t>
            </a:r>
            <a:r>
              <a:rPr lang="fr-FR" altLang="ko-KR" sz="2400" b="1" dirty="0">
                <a:latin typeface="+mj-ea"/>
                <a:ea typeface="+mj-ea"/>
              </a:rPr>
              <a:t>"Circle" </a:t>
            </a:r>
            <a:r>
              <a:rPr lang="fr-FR" altLang="ko-KR" sz="2400" dirty="0">
                <a:latin typeface="+mj-ea"/>
                <a:ea typeface="+mj-ea"/>
              </a:rPr>
              <a:t>&lt;&lt; endl; </a:t>
            </a:r>
            <a:r>
              <a:rPr lang="fr-FR" altLang="ko-KR" sz="2400" dirty="0" smtClean="0">
                <a:latin typeface="+mj-ea"/>
                <a:ea typeface="+mj-ea"/>
              </a:rPr>
              <a:t>}</a:t>
            </a:r>
          </a:p>
          <a:p>
            <a:endParaRPr lang="fr-FR" altLang="ko-KR" sz="2400" dirty="0">
              <a:latin typeface="+mj-ea"/>
              <a:ea typeface="+mj-ea"/>
            </a:endParaRPr>
          </a:p>
          <a:p>
            <a:r>
              <a:rPr lang="en-US" altLang="ko-KR" sz="2400" dirty="0">
                <a:latin typeface="+mj-ea"/>
                <a:ea typeface="+mj-ea"/>
              </a:rPr>
              <a:t>void </a:t>
            </a:r>
            <a:r>
              <a:rPr lang="en-US" altLang="ko-KR" sz="2400" dirty="0" err="1">
                <a:latin typeface="+mj-ea"/>
                <a:ea typeface="+mj-ea"/>
              </a:rPr>
              <a:t>Rect</a:t>
            </a:r>
            <a:r>
              <a:rPr lang="en-US" altLang="ko-KR" sz="2400" dirty="0">
                <a:latin typeface="+mj-ea"/>
                <a:ea typeface="+mj-ea"/>
              </a:rPr>
              <a:t>::draw() { </a:t>
            </a:r>
            <a:r>
              <a:rPr lang="en-US" altLang="ko-KR" sz="2400" dirty="0" err="1">
                <a:latin typeface="+mj-ea"/>
                <a:ea typeface="+mj-ea"/>
              </a:rPr>
              <a:t>cout</a:t>
            </a:r>
            <a:r>
              <a:rPr lang="en-US" altLang="ko-KR" sz="2400" dirty="0">
                <a:latin typeface="+mj-ea"/>
                <a:ea typeface="+mj-ea"/>
              </a:rPr>
              <a:t> &lt;&lt; </a:t>
            </a:r>
            <a:r>
              <a:rPr lang="en-US" altLang="ko-KR" sz="2400" b="1" dirty="0">
                <a:latin typeface="+mj-ea"/>
                <a:ea typeface="+mj-ea"/>
              </a:rPr>
              <a:t>"Rectangle" </a:t>
            </a:r>
            <a:r>
              <a:rPr lang="en-US" altLang="ko-KR" sz="2400" dirty="0">
                <a:latin typeface="+mj-ea"/>
                <a:ea typeface="+mj-ea"/>
              </a:rPr>
              <a:t>&lt;&lt; </a:t>
            </a:r>
            <a:r>
              <a:rPr lang="en-US" altLang="ko-KR" sz="2400" dirty="0" err="1">
                <a:latin typeface="+mj-ea"/>
                <a:ea typeface="+mj-ea"/>
              </a:rPr>
              <a:t>endl</a:t>
            </a:r>
            <a:r>
              <a:rPr lang="en-US" altLang="ko-KR" sz="2400" dirty="0">
                <a:latin typeface="+mj-ea"/>
                <a:ea typeface="+mj-ea"/>
              </a:rPr>
              <a:t>; </a:t>
            </a:r>
            <a:r>
              <a:rPr lang="en-US" altLang="ko-KR" sz="2400" dirty="0" smtClean="0">
                <a:latin typeface="+mj-ea"/>
                <a:ea typeface="+mj-ea"/>
              </a:rPr>
              <a:t>}</a:t>
            </a:r>
          </a:p>
          <a:p>
            <a:endParaRPr lang="en-US" altLang="ko-KR" sz="2400" dirty="0">
              <a:latin typeface="+mj-ea"/>
              <a:ea typeface="+mj-ea"/>
            </a:endParaRPr>
          </a:p>
          <a:p>
            <a:r>
              <a:rPr lang="en-US" altLang="ko-KR" sz="2400" dirty="0">
                <a:latin typeface="+mj-ea"/>
                <a:ea typeface="+mj-ea"/>
              </a:rPr>
              <a:t>void Line::draw() { </a:t>
            </a:r>
            <a:r>
              <a:rPr lang="en-US" altLang="ko-KR" sz="2400" dirty="0" err="1">
                <a:latin typeface="+mj-ea"/>
                <a:ea typeface="+mj-ea"/>
              </a:rPr>
              <a:t>cout</a:t>
            </a:r>
            <a:r>
              <a:rPr lang="en-US" altLang="ko-KR" sz="2400" dirty="0">
                <a:latin typeface="+mj-ea"/>
                <a:ea typeface="+mj-ea"/>
              </a:rPr>
              <a:t> &lt;&lt; </a:t>
            </a:r>
            <a:r>
              <a:rPr lang="en-US" altLang="ko-KR" sz="2400" b="1" dirty="0" smtClean="0">
                <a:latin typeface="+mj-ea"/>
                <a:ea typeface="+mj-ea"/>
              </a:rPr>
              <a:t>"Line" </a:t>
            </a:r>
            <a:r>
              <a:rPr lang="en-US" altLang="ko-KR" sz="2400" dirty="0">
                <a:latin typeface="+mj-ea"/>
                <a:ea typeface="+mj-ea"/>
              </a:rPr>
              <a:t>&lt;&lt; </a:t>
            </a:r>
            <a:r>
              <a:rPr lang="en-US" altLang="ko-KR" sz="2400" dirty="0" err="1">
                <a:latin typeface="+mj-ea"/>
                <a:ea typeface="+mj-ea"/>
              </a:rPr>
              <a:t>endl</a:t>
            </a:r>
            <a:r>
              <a:rPr lang="en-US" altLang="ko-KR" sz="2400" dirty="0">
                <a:latin typeface="+mj-ea"/>
                <a:ea typeface="+mj-ea"/>
              </a:rPr>
              <a:t>; }</a:t>
            </a:r>
            <a:endParaRPr lang="ko-KR" altLang="en-US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43346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0992" y="116632"/>
            <a:ext cx="8965504" cy="670351"/>
          </a:xfrm>
        </p:spPr>
        <p:txBody>
          <a:bodyPr>
            <a:noAutofit/>
          </a:bodyPr>
          <a:lstStyle/>
          <a:p>
            <a:r>
              <a:rPr lang="en-US" altLang="ko-KR" sz="2800" dirty="0" smtClean="0">
                <a:latin typeface="+mj-ea"/>
              </a:rPr>
              <a:t>3. </a:t>
            </a:r>
            <a:r>
              <a:rPr lang="ko-KR" altLang="en-US" sz="2800" dirty="0" smtClean="0">
                <a:latin typeface="+mj-ea"/>
              </a:rPr>
              <a:t>동적 바인딩 실행 </a:t>
            </a:r>
            <a:r>
              <a:rPr lang="en-US" altLang="ko-KR" sz="2800" dirty="0" smtClean="0">
                <a:latin typeface="+mj-ea"/>
              </a:rPr>
              <a:t>: </a:t>
            </a:r>
            <a:r>
              <a:rPr lang="ko-KR" altLang="en-US" sz="2800" dirty="0" smtClean="0">
                <a:latin typeface="+mj-ea"/>
              </a:rPr>
              <a:t>파생 클래스의 가상 함수실행</a:t>
            </a:r>
            <a:endParaRPr lang="ko-KR" altLang="en-US" sz="2800" dirty="0">
              <a:latin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21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95536" y="913090"/>
            <a:ext cx="5893904" cy="5755422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/>
            <a:r>
              <a:rPr lang="en-US" altLang="ko-KR" sz="1600" dirty="0">
                <a:latin typeface="+mj-ea"/>
                <a:ea typeface="+mj-ea"/>
              </a:rPr>
              <a:t>#include &lt;</a:t>
            </a:r>
            <a:r>
              <a:rPr lang="en-US" altLang="ko-KR" sz="1600" dirty="0" err="1">
                <a:latin typeface="+mj-ea"/>
                <a:ea typeface="+mj-ea"/>
              </a:rPr>
              <a:t>iostream</a:t>
            </a:r>
            <a:r>
              <a:rPr lang="en-US" altLang="ko-KR" sz="1600" dirty="0">
                <a:latin typeface="+mj-ea"/>
                <a:ea typeface="+mj-ea"/>
              </a:rPr>
              <a:t>&gt;</a:t>
            </a:r>
          </a:p>
          <a:p>
            <a:pPr defTabSz="180000"/>
            <a:r>
              <a:rPr lang="en-US" altLang="ko-KR" sz="1600" dirty="0">
                <a:latin typeface="+mj-ea"/>
                <a:ea typeface="+mj-ea"/>
              </a:rPr>
              <a:t>#include "</a:t>
            </a:r>
            <a:r>
              <a:rPr lang="en-US" altLang="ko-KR" sz="1600" dirty="0" err="1">
                <a:latin typeface="+mj-ea"/>
                <a:ea typeface="+mj-ea"/>
              </a:rPr>
              <a:t>Shape.h</a:t>
            </a:r>
            <a:r>
              <a:rPr lang="en-US" altLang="ko-KR" sz="1600" dirty="0">
                <a:latin typeface="+mj-ea"/>
                <a:ea typeface="+mj-ea"/>
              </a:rPr>
              <a:t>"</a:t>
            </a:r>
          </a:p>
          <a:p>
            <a:pPr defTabSz="180000"/>
            <a:r>
              <a:rPr lang="en-US" altLang="ko-KR" sz="1600" dirty="0">
                <a:latin typeface="+mj-ea"/>
                <a:ea typeface="+mj-ea"/>
              </a:rPr>
              <a:t>#include "</a:t>
            </a:r>
            <a:r>
              <a:rPr lang="en-US" altLang="ko-KR" sz="1600" dirty="0" err="1" smtClean="0">
                <a:latin typeface="+mj-ea"/>
                <a:ea typeface="+mj-ea"/>
              </a:rPr>
              <a:t>Circle.h</a:t>
            </a:r>
            <a:r>
              <a:rPr lang="en-US" altLang="ko-KR" sz="1600" dirty="0" smtClean="0">
                <a:latin typeface="+mj-ea"/>
                <a:ea typeface="+mj-ea"/>
              </a:rPr>
              <a:t>"</a:t>
            </a:r>
          </a:p>
          <a:p>
            <a:pPr defTabSz="180000"/>
            <a:r>
              <a:rPr lang="en-US" altLang="ko-KR" sz="1600" dirty="0">
                <a:latin typeface="+mj-ea"/>
                <a:ea typeface="+mj-ea"/>
              </a:rPr>
              <a:t>#include "</a:t>
            </a:r>
            <a:r>
              <a:rPr lang="en-US" altLang="ko-KR" sz="1600" dirty="0" err="1">
                <a:latin typeface="+mj-ea"/>
                <a:ea typeface="+mj-ea"/>
              </a:rPr>
              <a:t>Rect.h</a:t>
            </a:r>
            <a:r>
              <a:rPr lang="en-US" altLang="ko-KR" sz="1600" dirty="0" smtClean="0">
                <a:latin typeface="+mj-ea"/>
                <a:ea typeface="+mj-ea"/>
              </a:rPr>
              <a:t>"</a:t>
            </a:r>
          </a:p>
          <a:p>
            <a:pPr defTabSz="180000"/>
            <a:r>
              <a:rPr lang="en-US" altLang="ko-KR" sz="1600" dirty="0">
                <a:latin typeface="+mj-ea"/>
                <a:ea typeface="+mj-ea"/>
              </a:rPr>
              <a:t>#include </a:t>
            </a:r>
            <a:r>
              <a:rPr lang="en-US" altLang="ko-KR" sz="1600" dirty="0" smtClean="0">
                <a:latin typeface="+mj-ea"/>
                <a:ea typeface="+mj-ea"/>
              </a:rPr>
              <a:t>"</a:t>
            </a:r>
            <a:r>
              <a:rPr lang="en-US" altLang="ko-KR" sz="1600" dirty="0" err="1" smtClean="0">
                <a:latin typeface="+mj-ea"/>
                <a:ea typeface="+mj-ea"/>
              </a:rPr>
              <a:t>Line.h</a:t>
            </a:r>
            <a:r>
              <a:rPr lang="en-US" altLang="ko-KR" sz="1600" dirty="0" smtClean="0">
                <a:latin typeface="+mj-ea"/>
                <a:ea typeface="+mj-ea"/>
              </a:rPr>
              <a:t>"</a:t>
            </a:r>
            <a:endParaRPr lang="en-US" altLang="ko-KR" sz="1600" dirty="0">
              <a:latin typeface="+mj-ea"/>
              <a:ea typeface="+mj-ea"/>
            </a:endParaRPr>
          </a:p>
          <a:p>
            <a:pPr defTabSz="180000"/>
            <a:r>
              <a:rPr lang="en-US" altLang="ko-KR" sz="1600" dirty="0" smtClean="0">
                <a:latin typeface="+mj-ea"/>
                <a:ea typeface="+mj-ea"/>
              </a:rPr>
              <a:t>using </a:t>
            </a:r>
            <a:r>
              <a:rPr lang="en-US" altLang="ko-KR" sz="1600" dirty="0">
                <a:latin typeface="+mj-ea"/>
                <a:ea typeface="+mj-ea"/>
              </a:rPr>
              <a:t>namespace </a:t>
            </a:r>
            <a:r>
              <a:rPr lang="en-US" altLang="ko-KR" sz="1600" dirty="0" err="1">
                <a:latin typeface="+mj-ea"/>
                <a:ea typeface="+mj-ea"/>
              </a:rPr>
              <a:t>std</a:t>
            </a:r>
            <a:r>
              <a:rPr lang="en-US" altLang="ko-KR" sz="1600" dirty="0">
                <a:latin typeface="+mj-ea"/>
                <a:ea typeface="+mj-ea"/>
              </a:rPr>
              <a:t>;</a:t>
            </a:r>
          </a:p>
          <a:p>
            <a:pPr defTabSz="180000"/>
            <a:r>
              <a:rPr lang="en-US" altLang="ko-KR" sz="1600" dirty="0" err="1" smtClean="0">
                <a:latin typeface="+mj-ea"/>
                <a:ea typeface="+mj-ea"/>
              </a:rPr>
              <a:t>int</a:t>
            </a:r>
            <a:r>
              <a:rPr lang="en-US" altLang="ko-KR" sz="1600" dirty="0" smtClean="0">
                <a:latin typeface="+mj-ea"/>
                <a:ea typeface="+mj-ea"/>
              </a:rPr>
              <a:t> </a:t>
            </a:r>
            <a:r>
              <a:rPr lang="en-US" altLang="ko-KR" sz="1600" dirty="0">
                <a:latin typeface="+mj-ea"/>
                <a:ea typeface="+mj-ea"/>
              </a:rPr>
              <a:t>main() {</a:t>
            </a:r>
          </a:p>
          <a:p>
            <a:pPr defTabSz="180000"/>
            <a:r>
              <a:rPr lang="en-US" altLang="ko-KR" sz="1600" dirty="0">
                <a:latin typeface="+mj-ea"/>
                <a:ea typeface="+mj-ea"/>
              </a:rPr>
              <a:t>	Shape *</a:t>
            </a:r>
            <a:r>
              <a:rPr lang="en-US" altLang="ko-KR" sz="1600" dirty="0" err="1">
                <a:latin typeface="+mj-ea"/>
                <a:ea typeface="+mj-ea"/>
              </a:rPr>
              <a:t>pStart</a:t>
            </a:r>
            <a:r>
              <a:rPr lang="en-US" altLang="ko-KR" sz="1600" dirty="0">
                <a:latin typeface="+mj-ea"/>
                <a:ea typeface="+mj-ea"/>
              </a:rPr>
              <a:t>=NULL;</a:t>
            </a:r>
          </a:p>
          <a:p>
            <a:pPr defTabSz="180000"/>
            <a:r>
              <a:rPr lang="en-US" altLang="ko-KR" sz="1600" dirty="0">
                <a:latin typeface="+mj-ea"/>
                <a:ea typeface="+mj-ea"/>
              </a:rPr>
              <a:t>	Shape *</a:t>
            </a:r>
            <a:r>
              <a:rPr lang="en-US" altLang="ko-KR" sz="1600" dirty="0" err="1">
                <a:latin typeface="+mj-ea"/>
                <a:ea typeface="+mj-ea"/>
              </a:rPr>
              <a:t>pLast</a:t>
            </a:r>
            <a:r>
              <a:rPr lang="en-US" altLang="ko-KR" sz="1600" dirty="0">
                <a:latin typeface="+mj-ea"/>
                <a:ea typeface="+mj-ea"/>
              </a:rPr>
              <a:t>;</a:t>
            </a:r>
          </a:p>
          <a:p>
            <a:pPr defTabSz="180000"/>
            <a:endParaRPr lang="en-US" altLang="ko-KR" sz="1600" dirty="0">
              <a:latin typeface="+mj-ea"/>
              <a:ea typeface="+mj-ea"/>
            </a:endParaRPr>
          </a:p>
          <a:p>
            <a:pPr defTabSz="180000"/>
            <a:r>
              <a:rPr lang="en-US" altLang="ko-KR" sz="1600" dirty="0">
                <a:latin typeface="+mj-ea"/>
                <a:ea typeface="+mj-ea"/>
              </a:rPr>
              <a:t>	</a:t>
            </a:r>
            <a:r>
              <a:rPr lang="en-US" altLang="ko-KR" sz="1600" dirty="0" err="1">
                <a:latin typeface="+mj-ea"/>
                <a:ea typeface="+mj-ea"/>
              </a:rPr>
              <a:t>pStart</a:t>
            </a:r>
            <a:r>
              <a:rPr lang="en-US" altLang="ko-KR" sz="1600" dirty="0">
                <a:latin typeface="+mj-ea"/>
                <a:ea typeface="+mj-ea"/>
              </a:rPr>
              <a:t> = new Circle(); </a:t>
            </a:r>
            <a:r>
              <a:rPr lang="en-US" altLang="ko-KR" sz="1600" b="1" dirty="0">
                <a:solidFill>
                  <a:srgbClr val="00B050"/>
                </a:solidFill>
                <a:latin typeface="+mj-ea"/>
                <a:ea typeface="+mj-ea"/>
              </a:rPr>
              <a:t>// </a:t>
            </a:r>
            <a:r>
              <a:rPr lang="ko-KR" altLang="en-US" sz="1600" b="1" dirty="0">
                <a:solidFill>
                  <a:srgbClr val="00B050"/>
                </a:solidFill>
                <a:latin typeface="+mj-ea"/>
                <a:ea typeface="+mj-ea"/>
              </a:rPr>
              <a:t>처음에 원 도형을 생성한다</a:t>
            </a:r>
            <a:r>
              <a:rPr lang="en-US" altLang="ko-KR" sz="1600" b="1" dirty="0">
                <a:solidFill>
                  <a:srgbClr val="00B050"/>
                </a:solidFill>
                <a:latin typeface="+mj-ea"/>
                <a:ea typeface="+mj-ea"/>
              </a:rPr>
              <a:t>.</a:t>
            </a:r>
          </a:p>
          <a:p>
            <a:pPr defTabSz="180000"/>
            <a:r>
              <a:rPr lang="en-US" altLang="ko-KR" sz="1600" dirty="0">
                <a:latin typeface="+mj-ea"/>
                <a:ea typeface="+mj-ea"/>
              </a:rPr>
              <a:t>	</a:t>
            </a:r>
            <a:r>
              <a:rPr lang="en-US" altLang="ko-KR" sz="1600" dirty="0" err="1">
                <a:latin typeface="+mj-ea"/>
                <a:ea typeface="+mj-ea"/>
              </a:rPr>
              <a:t>pLast</a:t>
            </a:r>
            <a:r>
              <a:rPr lang="en-US" altLang="ko-KR" sz="1600" dirty="0">
                <a:latin typeface="+mj-ea"/>
                <a:ea typeface="+mj-ea"/>
              </a:rPr>
              <a:t> = </a:t>
            </a:r>
            <a:r>
              <a:rPr lang="en-US" altLang="ko-KR" sz="1600" dirty="0" err="1">
                <a:latin typeface="+mj-ea"/>
                <a:ea typeface="+mj-ea"/>
              </a:rPr>
              <a:t>pStart</a:t>
            </a:r>
            <a:r>
              <a:rPr lang="en-US" altLang="ko-KR" sz="1600" dirty="0">
                <a:latin typeface="+mj-ea"/>
                <a:ea typeface="+mj-ea"/>
              </a:rPr>
              <a:t>;</a:t>
            </a:r>
          </a:p>
          <a:p>
            <a:pPr defTabSz="180000"/>
            <a:endParaRPr lang="en-US" altLang="ko-KR" sz="1600" dirty="0">
              <a:latin typeface="+mj-ea"/>
              <a:ea typeface="+mj-ea"/>
            </a:endParaRPr>
          </a:p>
          <a:p>
            <a:pPr defTabSz="180000"/>
            <a:r>
              <a:rPr lang="en-US" altLang="ko-KR" sz="1600" dirty="0">
                <a:latin typeface="+mj-ea"/>
                <a:ea typeface="+mj-ea"/>
              </a:rPr>
              <a:t>	</a:t>
            </a:r>
            <a:r>
              <a:rPr lang="en-US" altLang="ko-KR" sz="1600" dirty="0" err="1">
                <a:latin typeface="+mj-ea"/>
                <a:ea typeface="+mj-ea"/>
              </a:rPr>
              <a:t>pLast</a:t>
            </a:r>
            <a:r>
              <a:rPr lang="en-US" altLang="ko-KR" sz="1600" dirty="0">
                <a:latin typeface="+mj-ea"/>
                <a:ea typeface="+mj-ea"/>
              </a:rPr>
              <a:t> = </a:t>
            </a:r>
            <a:r>
              <a:rPr lang="en-US" altLang="ko-KR" sz="1600" dirty="0" err="1">
                <a:latin typeface="+mj-ea"/>
                <a:ea typeface="+mj-ea"/>
              </a:rPr>
              <a:t>pLast</a:t>
            </a:r>
            <a:r>
              <a:rPr lang="en-US" altLang="ko-KR" sz="1600" dirty="0">
                <a:latin typeface="+mj-ea"/>
                <a:ea typeface="+mj-ea"/>
              </a:rPr>
              <a:t>-&gt;add(new </a:t>
            </a:r>
            <a:r>
              <a:rPr lang="en-US" altLang="ko-KR" sz="1600" dirty="0" err="1">
                <a:latin typeface="+mj-ea"/>
                <a:ea typeface="+mj-ea"/>
              </a:rPr>
              <a:t>Rect</a:t>
            </a:r>
            <a:r>
              <a:rPr lang="en-US" altLang="ko-KR" sz="1600" dirty="0">
                <a:latin typeface="+mj-ea"/>
                <a:ea typeface="+mj-ea"/>
              </a:rPr>
              <a:t>()); </a:t>
            </a:r>
            <a:r>
              <a:rPr lang="en-US" altLang="ko-KR" sz="1600" b="1" dirty="0">
                <a:solidFill>
                  <a:srgbClr val="00B050"/>
                </a:solidFill>
                <a:latin typeface="+mj-ea"/>
                <a:ea typeface="+mj-ea"/>
              </a:rPr>
              <a:t>// </a:t>
            </a:r>
            <a:r>
              <a:rPr lang="ko-KR" altLang="en-US" sz="1600" b="1" dirty="0">
                <a:solidFill>
                  <a:srgbClr val="00B050"/>
                </a:solidFill>
                <a:latin typeface="+mj-ea"/>
                <a:ea typeface="+mj-ea"/>
              </a:rPr>
              <a:t>사각형 </a:t>
            </a:r>
            <a:r>
              <a:rPr lang="ko-KR" altLang="en-US" sz="1600" b="1" dirty="0">
                <a:solidFill>
                  <a:srgbClr val="00B050"/>
                </a:solidFill>
                <a:latin typeface="+mj-ea"/>
                <a:ea typeface="+mj-ea"/>
              </a:rPr>
              <a:t>객체 생성</a:t>
            </a:r>
            <a:endParaRPr lang="en-US" altLang="ko-KR" sz="1600" b="1" dirty="0">
              <a:solidFill>
                <a:srgbClr val="00B050"/>
              </a:solidFill>
              <a:latin typeface="+mj-ea"/>
              <a:ea typeface="+mj-ea"/>
            </a:endParaRPr>
          </a:p>
          <a:p>
            <a:pPr defTabSz="180000"/>
            <a:r>
              <a:rPr lang="en-US" altLang="ko-KR" sz="1600" dirty="0">
                <a:latin typeface="+mj-ea"/>
                <a:ea typeface="+mj-ea"/>
              </a:rPr>
              <a:t>	</a:t>
            </a:r>
            <a:r>
              <a:rPr lang="en-US" altLang="ko-KR" sz="1600" dirty="0" err="1">
                <a:latin typeface="+mj-ea"/>
                <a:ea typeface="+mj-ea"/>
              </a:rPr>
              <a:t>pLast</a:t>
            </a:r>
            <a:r>
              <a:rPr lang="en-US" altLang="ko-KR" sz="1600" dirty="0">
                <a:latin typeface="+mj-ea"/>
                <a:ea typeface="+mj-ea"/>
              </a:rPr>
              <a:t> = </a:t>
            </a:r>
            <a:r>
              <a:rPr lang="en-US" altLang="ko-KR" sz="1600" dirty="0" err="1">
                <a:latin typeface="+mj-ea"/>
                <a:ea typeface="+mj-ea"/>
              </a:rPr>
              <a:t>pLast</a:t>
            </a:r>
            <a:r>
              <a:rPr lang="en-US" altLang="ko-KR" sz="1600" dirty="0">
                <a:latin typeface="+mj-ea"/>
                <a:ea typeface="+mj-ea"/>
              </a:rPr>
              <a:t>-&gt;add(new Circle()); </a:t>
            </a:r>
            <a:r>
              <a:rPr lang="en-US" altLang="ko-KR" sz="1600" b="1" dirty="0">
                <a:solidFill>
                  <a:srgbClr val="00B050"/>
                </a:solidFill>
                <a:latin typeface="+mj-ea"/>
                <a:ea typeface="+mj-ea"/>
              </a:rPr>
              <a:t>// </a:t>
            </a:r>
            <a:r>
              <a:rPr lang="ko-KR" altLang="en-US" sz="1600" b="1" dirty="0">
                <a:solidFill>
                  <a:srgbClr val="00B050"/>
                </a:solidFill>
                <a:latin typeface="+mj-ea"/>
                <a:ea typeface="+mj-ea"/>
              </a:rPr>
              <a:t>원 </a:t>
            </a:r>
            <a:r>
              <a:rPr lang="ko-KR" altLang="en-US" sz="1600" b="1" dirty="0">
                <a:solidFill>
                  <a:srgbClr val="00B050"/>
                </a:solidFill>
                <a:latin typeface="+mj-ea"/>
                <a:ea typeface="+mj-ea"/>
              </a:rPr>
              <a:t>객체 생성</a:t>
            </a:r>
            <a:endParaRPr lang="en-US" altLang="ko-KR" sz="1600" b="1" dirty="0">
              <a:solidFill>
                <a:srgbClr val="00B050"/>
              </a:solidFill>
              <a:latin typeface="+mj-ea"/>
              <a:ea typeface="+mj-ea"/>
            </a:endParaRPr>
          </a:p>
          <a:p>
            <a:pPr defTabSz="180000"/>
            <a:r>
              <a:rPr lang="en-US" altLang="ko-KR" sz="1600" dirty="0">
                <a:latin typeface="+mj-ea"/>
                <a:ea typeface="+mj-ea"/>
              </a:rPr>
              <a:t>	</a:t>
            </a:r>
            <a:r>
              <a:rPr lang="en-US" altLang="ko-KR" sz="1600" dirty="0" err="1">
                <a:latin typeface="+mj-ea"/>
                <a:ea typeface="+mj-ea"/>
              </a:rPr>
              <a:t>pLast</a:t>
            </a:r>
            <a:r>
              <a:rPr lang="en-US" altLang="ko-KR" sz="1600" dirty="0">
                <a:latin typeface="+mj-ea"/>
                <a:ea typeface="+mj-ea"/>
              </a:rPr>
              <a:t> = </a:t>
            </a:r>
            <a:r>
              <a:rPr lang="en-US" altLang="ko-KR" sz="1600" dirty="0" err="1">
                <a:latin typeface="+mj-ea"/>
                <a:ea typeface="+mj-ea"/>
              </a:rPr>
              <a:t>pLast</a:t>
            </a:r>
            <a:r>
              <a:rPr lang="en-US" altLang="ko-KR" sz="1600" dirty="0">
                <a:latin typeface="+mj-ea"/>
                <a:ea typeface="+mj-ea"/>
              </a:rPr>
              <a:t>-&gt;add(new </a:t>
            </a:r>
            <a:r>
              <a:rPr lang="en-US" altLang="ko-KR" sz="1600" dirty="0" smtClean="0">
                <a:latin typeface="+mj-ea"/>
                <a:ea typeface="+mj-ea"/>
              </a:rPr>
              <a:t>Line()); </a:t>
            </a:r>
            <a:r>
              <a:rPr lang="en-US" altLang="ko-KR" sz="1600" b="1" dirty="0">
                <a:solidFill>
                  <a:srgbClr val="00B050"/>
                </a:solidFill>
                <a:latin typeface="+mj-ea"/>
                <a:ea typeface="+mj-ea"/>
              </a:rPr>
              <a:t>// </a:t>
            </a:r>
            <a:r>
              <a:rPr lang="ko-KR" altLang="en-US" sz="1600" b="1" dirty="0">
                <a:solidFill>
                  <a:srgbClr val="00B050"/>
                </a:solidFill>
                <a:latin typeface="+mj-ea"/>
                <a:ea typeface="+mj-ea"/>
              </a:rPr>
              <a:t>선</a:t>
            </a:r>
            <a:r>
              <a:rPr lang="ko-KR" altLang="en-US" sz="1600" b="1" dirty="0">
                <a:solidFill>
                  <a:srgbClr val="00B050"/>
                </a:solidFill>
                <a:latin typeface="+mj-ea"/>
                <a:ea typeface="+mj-ea"/>
              </a:rPr>
              <a:t> 객체 생성</a:t>
            </a:r>
            <a:endParaRPr lang="en-US" altLang="ko-KR" sz="1600" b="1" dirty="0">
              <a:solidFill>
                <a:srgbClr val="00B050"/>
              </a:solidFill>
              <a:latin typeface="+mj-ea"/>
              <a:ea typeface="+mj-ea"/>
            </a:endParaRPr>
          </a:p>
          <a:p>
            <a:pPr defTabSz="180000"/>
            <a:r>
              <a:rPr lang="en-US" altLang="ko-KR" sz="1600" dirty="0">
                <a:latin typeface="+mj-ea"/>
                <a:ea typeface="+mj-ea"/>
              </a:rPr>
              <a:t>	</a:t>
            </a:r>
            <a:r>
              <a:rPr lang="en-US" altLang="ko-KR" sz="1600" dirty="0" err="1">
                <a:latin typeface="+mj-ea"/>
                <a:ea typeface="+mj-ea"/>
              </a:rPr>
              <a:t>pLast</a:t>
            </a:r>
            <a:r>
              <a:rPr lang="en-US" altLang="ko-KR" sz="1600" dirty="0">
                <a:latin typeface="+mj-ea"/>
                <a:ea typeface="+mj-ea"/>
              </a:rPr>
              <a:t> = </a:t>
            </a:r>
            <a:r>
              <a:rPr lang="en-US" altLang="ko-KR" sz="1600" dirty="0" err="1">
                <a:latin typeface="+mj-ea"/>
                <a:ea typeface="+mj-ea"/>
              </a:rPr>
              <a:t>pLast</a:t>
            </a:r>
            <a:r>
              <a:rPr lang="en-US" altLang="ko-KR" sz="1600" dirty="0">
                <a:latin typeface="+mj-ea"/>
                <a:ea typeface="+mj-ea"/>
              </a:rPr>
              <a:t>-&gt;add(new </a:t>
            </a:r>
            <a:r>
              <a:rPr lang="en-US" altLang="ko-KR" sz="1600" dirty="0" err="1">
                <a:latin typeface="+mj-ea"/>
                <a:ea typeface="+mj-ea"/>
              </a:rPr>
              <a:t>Rect</a:t>
            </a:r>
            <a:r>
              <a:rPr lang="en-US" altLang="ko-KR" sz="1600" dirty="0">
                <a:latin typeface="+mj-ea"/>
                <a:ea typeface="+mj-ea"/>
              </a:rPr>
              <a:t>()); </a:t>
            </a:r>
            <a:r>
              <a:rPr lang="en-US" altLang="ko-KR" sz="1600" b="1" dirty="0">
                <a:solidFill>
                  <a:srgbClr val="00B050"/>
                </a:solidFill>
                <a:latin typeface="+mj-ea"/>
                <a:ea typeface="+mj-ea"/>
              </a:rPr>
              <a:t>// </a:t>
            </a:r>
            <a:r>
              <a:rPr lang="ko-KR" altLang="en-US" sz="1600" b="1" dirty="0">
                <a:solidFill>
                  <a:srgbClr val="00B050"/>
                </a:solidFill>
                <a:latin typeface="+mj-ea"/>
                <a:ea typeface="+mj-ea"/>
              </a:rPr>
              <a:t>사각형 </a:t>
            </a:r>
            <a:r>
              <a:rPr lang="ko-KR" altLang="en-US" sz="1600" b="1" dirty="0">
                <a:solidFill>
                  <a:srgbClr val="00B050"/>
                </a:solidFill>
                <a:latin typeface="+mj-ea"/>
                <a:ea typeface="+mj-ea"/>
              </a:rPr>
              <a:t>객체 생성</a:t>
            </a:r>
            <a:endParaRPr lang="en-US" altLang="ko-KR" sz="1600" b="1" dirty="0">
              <a:solidFill>
                <a:srgbClr val="00B050"/>
              </a:solidFill>
              <a:latin typeface="+mj-ea"/>
              <a:ea typeface="+mj-ea"/>
            </a:endParaRPr>
          </a:p>
          <a:p>
            <a:pPr defTabSz="180000"/>
            <a:endParaRPr lang="en-US" altLang="ko-KR" sz="1600" dirty="0">
              <a:latin typeface="+mj-ea"/>
              <a:ea typeface="+mj-ea"/>
            </a:endParaRPr>
          </a:p>
          <a:p>
            <a:pPr defTabSz="180000"/>
            <a:r>
              <a:rPr lang="en-US" altLang="ko-KR" sz="1600" dirty="0">
                <a:latin typeface="+mj-ea"/>
                <a:ea typeface="+mj-ea"/>
              </a:rPr>
              <a:t>	</a:t>
            </a:r>
            <a:r>
              <a:rPr lang="en-US" altLang="ko-KR" sz="1600" b="1" dirty="0">
                <a:solidFill>
                  <a:srgbClr val="00B050"/>
                </a:solidFill>
                <a:latin typeface="+mj-ea"/>
                <a:ea typeface="+mj-ea"/>
              </a:rPr>
              <a:t>// </a:t>
            </a:r>
            <a:r>
              <a:rPr lang="ko-KR" altLang="en-US" sz="1600" b="1" dirty="0">
                <a:solidFill>
                  <a:srgbClr val="00B050"/>
                </a:solidFill>
                <a:latin typeface="+mj-ea"/>
                <a:ea typeface="+mj-ea"/>
              </a:rPr>
              <a:t>현재 연결된 모든 도형을 화면에 그린다</a:t>
            </a:r>
            <a:r>
              <a:rPr lang="en-US" altLang="ko-KR" sz="1600" b="1" dirty="0">
                <a:solidFill>
                  <a:srgbClr val="00B050"/>
                </a:solidFill>
                <a:latin typeface="+mj-ea"/>
                <a:ea typeface="+mj-ea"/>
              </a:rPr>
              <a:t>.</a:t>
            </a:r>
          </a:p>
          <a:p>
            <a:pPr defTabSz="180000"/>
            <a:r>
              <a:rPr lang="en-US" altLang="ko-KR" sz="1600" b="1" dirty="0">
                <a:latin typeface="+mj-ea"/>
                <a:ea typeface="+mj-ea"/>
              </a:rPr>
              <a:t>	</a:t>
            </a:r>
            <a:r>
              <a:rPr lang="en-US" altLang="ko-KR" sz="1600" b="1" dirty="0" smtClean="0">
                <a:latin typeface="+mj-ea"/>
                <a:ea typeface="+mj-ea"/>
              </a:rPr>
              <a:t>Shape* p </a:t>
            </a:r>
            <a:r>
              <a:rPr lang="en-US" altLang="ko-KR" sz="1600" b="1" dirty="0">
                <a:latin typeface="+mj-ea"/>
                <a:ea typeface="+mj-ea"/>
              </a:rPr>
              <a:t>= </a:t>
            </a:r>
            <a:r>
              <a:rPr lang="en-US" altLang="ko-KR" sz="1600" b="1" dirty="0" err="1">
                <a:latin typeface="+mj-ea"/>
                <a:ea typeface="+mj-ea"/>
              </a:rPr>
              <a:t>pStart</a:t>
            </a:r>
            <a:r>
              <a:rPr lang="en-US" altLang="ko-KR" sz="1600" b="1" dirty="0">
                <a:latin typeface="+mj-ea"/>
                <a:ea typeface="+mj-ea"/>
              </a:rPr>
              <a:t>;</a:t>
            </a:r>
          </a:p>
          <a:p>
            <a:pPr defTabSz="180000"/>
            <a:r>
              <a:rPr lang="en-US" altLang="ko-KR" sz="1600" b="1" dirty="0">
                <a:latin typeface="+mj-ea"/>
                <a:ea typeface="+mj-ea"/>
              </a:rPr>
              <a:t>	</a:t>
            </a:r>
            <a:r>
              <a:rPr lang="en-US" altLang="ko-KR" sz="1600" b="1" dirty="0" smtClean="0">
                <a:latin typeface="+mj-ea"/>
                <a:ea typeface="+mj-ea"/>
              </a:rPr>
              <a:t>while(p </a:t>
            </a:r>
            <a:r>
              <a:rPr lang="en-US" altLang="ko-KR" sz="1600" b="1" dirty="0">
                <a:latin typeface="+mj-ea"/>
                <a:ea typeface="+mj-ea"/>
              </a:rPr>
              <a:t>!= NULL) {</a:t>
            </a:r>
          </a:p>
          <a:p>
            <a:pPr defTabSz="180000"/>
            <a:r>
              <a:rPr lang="en-US" altLang="ko-KR" sz="1600" b="1" dirty="0">
                <a:latin typeface="+mj-ea"/>
                <a:ea typeface="+mj-ea"/>
              </a:rPr>
              <a:t>		</a:t>
            </a:r>
            <a:r>
              <a:rPr lang="en-US" altLang="ko-KR" sz="1600" b="1" dirty="0" smtClean="0">
                <a:latin typeface="+mj-ea"/>
                <a:ea typeface="+mj-ea"/>
              </a:rPr>
              <a:t>p-</a:t>
            </a:r>
            <a:r>
              <a:rPr lang="en-US" altLang="ko-KR" sz="1600" b="1" dirty="0">
                <a:latin typeface="+mj-ea"/>
                <a:ea typeface="+mj-ea"/>
              </a:rPr>
              <a:t>&gt;paint</a:t>
            </a:r>
            <a:r>
              <a:rPr lang="en-US" altLang="ko-KR" sz="1600" b="1" dirty="0" smtClean="0">
                <a:latin typeface="+mj-ea"/>
                <a:ea typeface="+mj-ea"/>
              </a:rPr>
              <a:t>(); </a:t>
            </a:r>
            <a:r>
              <a:rPr lang="en-US" altLang="ko-KR" sz="1600" b="1" dirty="0">
                <a:latin typeface="+mj-ea"/>
                <a:ea typeface="+mj-ea"/>
              </a:rPr>
              <a:t>		</a:t>
            </a:r>
            <a:r>
              <a:rPr lang="en-US" altLang="ko-KR" sz="1600" b="1" dirty="0" smtClean="0">
                <a:latin typeface="+mj-ea"/>
                <a:ea typeface="+mj-ea"/>
              </a:rPr>
              <a:t>p </a:t>
            </a:r>
            <a:r>
              <a:rPr lang="en-US" altLang="ko-KR" sz="1600" b="1" dirty="0">
                <a:latin typeface="+mj-ea"/>
                <a:ea typeface="+mj-ea"/>
              </a:rPr>
              <a:t>= </a:t>
            </a:r>
            <a:r>
              <a:rPr lang="en-US" altLang="ko-KR" sz="1600" b="1" dirty="0" smtClean="0">
                <a:latin typeface="+mj-ea"/>
                <a:ea typeface="+mj-ea"/>
              </a:rPr>
              <a:t>p-</a:t>
            </a:r>
            <a:r>
              <a:rPr lang="en-US" altLang="ko-KR" sz="1600" b="1" dirty="0">
                <a:latin typeface="+mj-ea"/>
                <a:ea typeface="+mj-ea"/>
              </a:rPr>
              <a:t>&gt;</a:t>
            </a:r>
            <a:r>
              <a:rPr lang="en-US" altLang="ko-KR" sz="1600" b="1" dirty="0" err="1">
                <a:latin typeface="+mj-ea"/>
                <a:ea typeface="+mj-ea"/>
              </a:rPr>
              <a:t>getNext</a:t>
            </a:r>
            <a:r>
              <a:rPr lang="en-US" altLang="ko-KR" sz="1600" b="1" dirty="0">
                <a:latin typeface="+mj-ea"/>
                <a:ea typeface="+mj-ea"/>
              </a:rPr>
              <a:t>();</a:t>
            </a:r>
          </a:p>
          <a:p>
            <a:pPr defTabSz="180000"/>
            <a:r>
              <a:rPr lang="en-US" altLang="ko-KR" sz="1600" b="1" dirty="0">
                <a:latin typeface="+mj-ea"/>
                <a:ea typeface="+mj-ea"/>
              </a:rPr>
              <a:t>	</a:t>
            </a:r>
            <a:r>
              <a:rPr lang="en-US" altLang="ko-KR" sz="1600" b="1" dirty="0" smtClean="0">
                <a:latin typeface="+mj-ea"/>
                <a:ea typeface="+mj-ea"/>
              </a:rPr>
              <a:t>}</a:t>
            </a:r>
            <a:endParaRPr lang="en-US" altLang="ko-KR" sz="1600" dirty="0" smtClean="0">
              <a:latin typeface="+mj-ea"/>
              <a:ea typeface="+mj-ea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6697624" y="5229200"/>
            <a:ext cx="1210000" cy="116955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base"/>
            <a:r>
              <a:rPr lang="en-US" altLang="ko-KR" sz="1400" b="1" dirty="0">
                <a:latin typeface="+mj-ea"/>
                <a:ea typeface="+mj-ea"/>
              </a:rPr>
              <a:t>Circle</a:t>
            </a:r>
          </a:p>
          <a:p>
            <a:pPr fontAlgn="base"/>
            <a:r>
              <a:rPr lang="en-US" altLang="ko-KR" sz="1400" b="1" dirty="0">
                <a:latin typeface="+mj-ea"/>
                <a:ea typeface="+mj-ea"/>
              </a:rPr>
              <a:t>Rectangle</a:t>
            </a:r>
          </a:p>
          <a:p>
            <a:pPr fontAlgn="base"/>
            <a:r>
              <a:rPr lang="en-US" altLang="ko-KR" sz="1400" b="1" dirty="0">
                <a:latin typeface="+mj-ea"/>
                <a:ea typeface="+mj-ea"/>
              </a:rPr>
              <a:t>Circle</a:t>
            </a:r>
          </a:p>
          <a:p>
            <a:pPr fontAlgn="base"/>
            <a:r>
              <a:rPr lang="en-US" altLang="ko-KR" sz="1400" b="1" dirty="0">
                <a:latin typeface="+mj-ea"/>
                <a:ea typeface="+mj-ea"/>
              </a:rPr>
              <a:t>Line</a:t>
            </a:r>
          </a:p>
          <a:p>
            <a:pPr fontAlgn="base"/>
            <a:r>
              <a:rPr lang="en-US" altLang="ko-KR" sz="1400" b="1" dirty="0">
                <a:latin typeface="+mj-ea"/>
                <a:ea typeface="+mj-ea"/>
              </a:rPr>
              <a:t>Rectangle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707904" y="925278"/>
            <a:ext cx="5328592" cy="2062103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/>
            <a:r>
              <a:rPr lang="ko-KR" altLang="en-US" sz="1600" b="1" dirty="0">
                <a:latin typeface="+mj-ea"/>
                <a:ea typeface="+mj-ea"/>
              </a:rPr>
              <a:t>	</a:t>
            </a:r>
            <a:r>
              <a:rPr lang="en-US" altLang="ko-KR" sz="1600" b="1" dirty="0">
                <a:solidFill>
                  <a:srgbClr val="00B050"/>
                </a:solidFill>
                <a:latin typeface="+mj-ea"/>
                <a:ea typeface="+mj-ea"/>
              </a:rPr>
              <a:t>// </a:t>
            </a:r>
            <a:r>
              <a:rPr lang="ko-KR" altLang="en-US" sz="1600" b="1" dirty="0">
                <a:solidFill>
                  <a:srgbClr val="00B050"/>
                </a:solidFill>
                <a:latin typeface="+mj-ea"/>
                <a:ea typeface="+mj-ea"/>
              </a:rPr>
              <a:t>현재 연결된 모든 도형을 삭제한다</a:t>
            </a:r>
            <a:r>
              <a:rPr lang="en-US" altLang="ko-KR" sz="1600" b="1" dirty="0">
                <a:latin typeface="+mj-ea"/>
                <a:ea typeface="+mj-ea"/>
              </a:rPr>
              <a:t>.</a:t>
            </a:r>
          </a:p>
          <a:p>
            <a:pPr defTabSz="180000"/>
            <a:r>
              <a:rPr lang="en-US" altLang="ko-KR" sz="1600" b="1" dirty="0">
                <a:latin typeface="+mj-ea"/>
                <a:ea typeface="+mj-ea"/>
              </a:rPr>
              <a:t>	p = </a:t>
            </a:r>
            <a:r>
              <a:rPr lang="en-US" altLang="ko-KR" sz="1600" b="1" dirty="0" err="1">
                <a:latin typeface="+mj-ea"/>
                <a:ea typeface="+mj-ea"/>
              </a:rPr>
              <a:t>pStart</a:t>
            </a:r>
            <a:r>
              <a:rPr lang="en-US" altLang="ko-KR" sz="1600" b="1" dirty="0">
                <a:latin typeface="+mj-ea"/>
                <a:ea typeface="+mj-ea"/>
              </a:rPr>
              <a:t>;</a:t>
            </a:r>
          </a:p>
          <a:p>
            <a:pPr defTabSz="180000"/>
            <a:r>
              <a:rPr lang="en-US" altLang="ko-KR" sz="1600" b="1" dirty="0">
                <a:latin typeface="+mj-ea"/>
                <a:ea typeface="+mj-ea"/>
              </a:rPr>
              <a:t>	while(p != NULL) {</a:t>
            </a:r>
          </a:p>
          <a:p>
            <a:pPr defTabSz="180000"/>
            <a:r>
              <a:rPr lang="en-US" altLang="ko-KR" sz="1600" b="1" dirty="0">
                <a:latin typeface="+mj-ea"/>
                <a:ea typeface="+mj-ea"/>
              </a:rPr>
              <a:t>		Shape* q = p-&gt;</a:t>
            </a:r>
            <a:r>
              <a:rPr lang="en-US" altLang="ko-KR" sz="1600" b="1" dirty="0" err="1">
                <a:latin typeface="+mj-ea"/>
                <a:ea typeface="+mj-ea"/>
              </a:rPr>
              <a:t>getNext</a:t>
            </a:r>
            <a:r>
              <a:rPr lang="en-US" altLang="ko-KR" sz="1600" b="1" dirty="0">
                <a:latin typeface="+mj-ea"/>
                <a:ea typeface="+mj-ea"/>
              </a:rPr>
              <a:t>(); </a:t>
            </a:r>
            <a:r>
              <a:rPr lang="en-US" altLang="ko-KR" sz="1600" b="1" dirty="0">
                <a:solidFill>
                  <a:srgbClr val="00B050"/>
                </a:solidFill>
                <a:latin typeface="+mj-ea"/>
                <a:ea typeface="+mj-ea"/>
              </a:rPr>
              <a:t>// </a:t>
            </a:r>
            <a:r>
              <a:rPr lang="ko-KR" altLang="en-US" sz="1600" b="1" dirty="0">
                <a:solidFill>
                  <a:srgbClr val="00B050"/>
                </a:solidFill>
                <a:latin typeface="+mj-ea"/>
                <a:ea typeface="+mj-ea"/>
              </a:rPr>
              <a:t>다음 도형 주소 기억</a:t>
            </a:r>
          </a:p>
          <a:p>
            <a:pPr defTabSz="180000"/>
            <a:r>
              <a:rPr lang="ko-KR" altLang="en-US" sz="1600" b="1" dirty="0">
                <a:latin typeface="+mj-ea"/>
                <a:ea typeface="+mj-ea"/>
              </a:rPr>
              <a:t>		</a:t>
            </a:r>
            <a:r>
              <a:rPr lang="en-US" altLang="ko-KR" sz="1600" b="1" dirty="0">
                <a:latin typeface="+mj-ea"/>
                <a:ea typeface="+mj-ea"/>
              </a:rPr>
              <a:t>delete p; </a:t>
            </a:r>
            <a:r>
              <a:rPr lang="en-US" altLang="ko-KR" sz="1600" b="1" dirty="0">
                <a:solidFill>
                  <a:srgbClr val="00B050"/>
                </a:solidFill>
                <a:latin typeface="+mj-ea"/>
                <a:ea typeface="+mj-ea"/>
              </a:rPr>
              <a:t>// </a:t>
            </a:r>
            <a:r>
              <a:rPr lang="ko-KR" altLang="en-US" sz="1600" b="1" dirty="0">
                <a:solidFill>
                  <a:srgbClr val="00B050"/>
                </a:solidFill>
                <a:latin typeface="+mj-ea"/>
                <a:ea typeface="+mj-ea"/>
              </a:rPr>
              <a:t>기본 클래스의 가상 </a:t>
            </a:r>
            <a:r>
              <a:rPr lang="ko-KR" altLang="en-US" sz="1600" b="1" dirty="0" err="1">
                <a:solidFill>
                  <a:srgbClr val="00B050"/>
                </a:solidFill>
                <a:latin typeface="+mj-ea"/>
                <a:ea typeface="+mj-ea"/>
              </a:rPr>
              <a:t>소멸자</a:t>
            </a:r>
            <a:r>
              <a:rPr lang="ko-KR" altLang="en-US" sz="1600" b="1" dirty="0">
                <a:solidFill>
                  <a:srgbClr val="00B050"/>
                </a:solidFill>
                <a:latin typeface="+mj-ea"/>
                <a:ea typeface="+mj-ea"/>
              </a:rPr>
              <a:t> 호출</a:t>
            </a:r>
          </a:p>
          <a:p>
            <a:pPr defTabSz="180000"/>
            <a:r>
              <a:rPr lang="ko-KR" altLang="en-US" sz="1600" b="1" dirty="0">
                <a:latin typeface="+mj-ea"/>
                <a:ea typeface="+mj-ea"/>
              </a:rPr>
              <a:t>		</a:t>
            </a:r>
            <a:r>
              <a:rPr lang="en-US" altLang="ko-KR" sz="1600" b="1" dirty="0">
                <a:latin typeface="+mj-ea"/>
                <a:ea typeface="+mj-ea"/>
              </a:rPr>
              <a:t>p = q; </a:t>
            </a:r>
            <a:r>
              <a:rPr lang="en-US" altLang="ko-KR" sz="1600" b="1" dirty="0">
                <a:solidFill>
                  <a:srgbClr val="00B050"/>
                </a:solidFill>
                <a:latin typeface="+mj-ea"/>
                <a:ea typeface="+mj-ea"/>
              </a:rPr>
              <a:t>// </a:t>
            </a:r>
            <a:r>
              <a:rPr lang="ko-KR" altLang="en-US" sz="1600" b="1" dirty="0">
                <a:solidFill>
                  <a:srgbClr val="00B050"/>
                </a:solidFill>
                <a:latin typeface="+mj-ea"/>
                <a:ea typeface="+mj-ea"/>
              </a:rPr>
              <a:t>다음 도형 주소를 </a:t>
            </a:r>
            <a:r>
              <a:rPr lang="en-US" altLang="ko-KR" sz="1600" b="1" dirty="0">
                <a:solidFill>
                  <a:srgbClr val="00B050"/>
                </a:solidFill>
                <a:latin typeface="+mj-ea"/>
                <a:ea typeface="+mj-ea"/>
              </a:rPr>
              <a:t>p</a:t>
            </a:r>
            <a:r>
              <a:rPr lang="ko-KR" altLang="en-US" sz="1600" b="1" dirty="0">
                <a:solidFill>
                  <a:srgbClr val="00B050"/>
                </a:solidFill>
                <a:latin typeface="+mj-ea"/>
                <a:ea typeface="+mj-ea"/>
              </a:rPr>
              <a:t>에 저장</a:t>
            </a:r>
          </a:p>
          <a:p>
            <a:pPr defTabSz="180000"/>
            <a:r>
              <a:rPr lang="ko-KR" altLang="en-US" sz="1600" b="1" dirty="0">
                <a:latin typeface="+mj-ea"/>
                <a:ea typeface="+mj-ea"/>
              </a:rPr>
              <a:t>	</a:t>
            </a:r>
            <a:r>
              <a:rPr lang="en-US" altLang="ko-KR" sz="1600" b="1" dirty="0">
                <a:latin typeface="+mj-ea"/>
                <a:ea typeface="+mj-ea"/>
              </a:rPr>
              <a:t>}</a:t>
            </a:r>
          </a:p>
          <a:p>
            <a:pPr defTabSz="180000"/>
            <a:r>
              <a:rPr lang="en-US" altLang="ko-KR" sz="1600" b="1" dirty="0">
                <a:latin typeface="+mj-ea"/>
                <a:ea typeface="+mj-ea"/>
              </a:rPr>
              <a:t>}</a:t>
            </a:r>
            <a:endParaRPr lang="ko-KR" altLang="en-US" sz="16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0040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4937" y="116632"/>
            <a:ext cx="8372047" cy="670351"/>
          </a:xfrm>
        </p:spPr>
        <p:txBody>
          <a:bodyPr>
            <a:normAutofit fontScale="90000"/>
          </a:bodyPr>
          <a:lstStyle/>
          <a:p>
            <a:r>
              <a:rPr lang="en-US" altLang="ko-KR" cap="none" dirty="0" smtClean="0">
                <a:latin typeface="+mj-ea"/>
              </a:rPr>
              <a:t>main(</a:t>
            </a:r>
            <a:r>
              <a:rPr lang="en-US" altLang="ko-KR" dirty="0" smtClean="0">
                <a:latin typeface="+mj-ea"/>
              </a:rPr>
              <a:t>) </a:t>
            </a:r>
            <a:r>
              <a:rPr lang="ko-KR" altLang="en-US" dirty="0" smtClean="0">
                <a:latin typeface="+mj-ea"/>
              </a:rPr>
              <a:t>함수가 실행될 때 구성된 객체의 연결</a:t>
            </a:r>
            <a:endParaRPr lang="ko-KR" altLang="en-US" dirty="0">
              <a:latin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22</a:t>
            </a:fld>
            <a:endParaRPr lang="ko-KR" altLang="en-US" dirty="0"/>
          </a:p>
        </p:txBody>
      </p:sp>
      <p:sp>
        <p:nvSpPr>
          <p:cNvPr id="5" name="양쪽 모서리가 둥근 사각형 4"/>
          <p:cNvSpPr/>
          <p:nvPr/>
        </p:nvSpPr>
        <p:spPr>
          <a:xfrm rot="10800000">
            <a:off x="1375514" y="3706347"/>
            <a:ext cx="1046185" cy="584796"/>
          </a:xfrm>
          <a:prstGeom prst="round2Same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0000"/>
            <a:endParaRPr lang="ko-KR" altLang="en-US" sz="1400" b="1">
              <a:latin typeface="+mj-ea"/>
              <a:ea typeface="+mj-ea"/>
            </a:endParaRPr>
          </a:p>
        </p:txBody>
      </p:sp>
      <p:sp>
        <p:nvSpPr>
          <p:cNvPr id="6" name="양쪽 모서리가 둥근 사각형 5"/>
          <p:cNvSpPr/>
          <p:nvPr/>
        </p:nvSpPr>
        <p:spPr>
          <a:xfrm>
            <a:off x="1375317" y="2698235"/>
            <a:ext cx="1040726" cy="1008114"/>
          </a:xfrm>
          <a:prstGeom prst="round2Same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63957" y="3363501"/>
            <a:ext cx="100306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b="1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void draw()</a:t>
            </a:r>
            <a:endParaRPr lang="ko-KR" altLang="en-US" sz="1200" b="1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83010" y="4298590"/>
            <a:ext cx="8210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latin typeface="+mj-ea"/>
                <a:ea typeface="+mj-ea"/>
              </a:rPr>
              <a:t>Circle </a:t>
            </a:r>
            <a:r>
              <a:rPr lang="ko-KR" altLang="en-US" sz="1000" b="1" dirty="0" smtClean="0">
                <a:latin typeface="+mj-ea"/>
                <a:ea typeface="+mj-ea"/>
              </a:rPr>
              <a:t>객</a:t>
            </a:r>
            <a:r>
              <a:rPr lang="ko-KR" altLang="en-US" sz="1000" b="1" dirty="0">
                <a:latin typeface="+mj-ea"/>
                <a:ea typeface="+mj-ea"/>
              </a:rPr>
              <a:t>체</a:t>
            </a:r>
          </a:p>
        </p:txBody>
      </p:sp>
      <p:sp>
        <p:nvSpPr>
          <p:cNvPr id="9" name="타원 8"/>
          <p:cNvSpPr/>
          <p:nvPr/>
        </p:nvSpPr>
        <p:spPr>
          <a:xfrm>
            <a:off x="1363958" y="3870106"/>
            <a:ext cx="997428" cy="2770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j-ea"/>
              <a:ea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63958" y="3114191"/>
            <a:ext cx="100306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b="1" dirty="0" smtClean="0">
                <a:latin typeface="+mj-ea"/>
                <a:ea typeface="+mj-ea"/>
              </a:rPr>
              <a:t>void paint()</a:t>
            </a:r>
            <a:endParaRPr lang="ko-KR" altLang="en-US" sz="1200" b="1" dirty="0">
              <a:latin typeface="+mj-ea"/>
              <a:ea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75515" y="3854717"/>
            <a:ext cx="110684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b="1" dirty="0" smtClean="0">
                <a:latin typeface="+mj-ea"/>
                <a:ea typeface="+mj-ea"/>
              </a:rPr>
              <a:t>void draw()</a:t>
            </a:r>
            <a:endParaRPr lang="ko-KR" altLang="en-US" sz="1200" b="1" dirty="0">
              <a:latin typeface="+mj-ea"/>
              <a:ea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22684" y="2833519"/>
            <a:ext cx="47997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b="1" dirty="0" smtClean="0">
                <a:latin typeface="+mj-ea"/>
                <a:ea typeface="+mj-ea"/>
              </a:rPr>
              <a:t>....</a:t>
            </a:r>
            <a:endParaRPr lang="ko-KR" altLang="en-US" sz="1200" b="1" dirty="0">
              <a:latin typeface="+mj-ea"/>
              <a:ea typeface="+mj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78026" y="2677416"/>
            <a:ext cx="55091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b="1" dirty="0" smtClean="0">
                <a:latin typeface="+mj-ea"/>
                <a:ea typeface="+mj-ea"/>
              </a:rPr>
              <a:t>next</a:t>
            </a:r>
            <a:endParaRPr lang="ko-KR" altLang="en-US" sz="1200" b="1" dirty="0">
              <a:latin typeface="+mj-ea"/>
              <a:ea typeface="+mj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932940" y="2725507"/>
            <a:ext cx="358942" cy="216024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+mj-ea"/>
                <a:ea typeface="+mj-ea"/>
                <a:sym typeface="Wingdings"/>
              </a:rPr>
              <a:t></a:t>
            </a:r>
            <a:endParaRPr lang="ko-KR" altLang="en-US" sz="12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45758" y="2727228"/>
            <a:ext cx="358942" cy="216024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+mj-ea"/>
                <a:ea typeface="+mj-ea"/>
                <a:sym typeface="Wingdings"/>
              </a:rPr>
              <a:t></a:t>
            </a:r>
            <a:endParaRPr lang="ko-KR" altLang="en-US" sz="12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85248" y="2712130"/>
            <a:ext cx="5549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err="1" smtClean="0">
                <a:latin typeface="+mj-ea"/>
                <a:ea typeface="+mj-ea"/>
              </a:rPr>
              <a:t>pStart</a:t>
            </a:r>
            <a:endParaRPr lang="ko-KR" altLang="en-US" sz="1000" b="1" dirty="0">
              <a:latin typeface="+mj-ea"/>
              <a:ea typeface="+mj-ea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925427" y="2835240"/>
            <a:ext cx="450088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양쪽 모서리가 둥근 사각형 17"/>
          <p:cNvSpPr/>
          <p:nvPr/>
        </p:nvSpPr>
        <p:spPr>
          <a:xfrm rot="10800000">
            <a:off x="2850810" y="3695291"/>
            <a:ext cx="1046185" cy="1029852"/>
          </a:xfrm>
          <a:prstGeom prst="round2Same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0000"/>
            <a:endParaRPr lang="ko-KR" altLang="en-US" sz="1400" b="1">
              <a:latin typeface="+mj-ea"/>
              <a:ea typeface="+mj-ea"/>
            </a:endParaRPr>
          </a:p>
        </p:txBody>
      </p:sp>
      <p:sp>
        <p:nvSpPr>
          <p:cNvPr id="19" name="양쪽 모서리가 둥근 사각형 18"/>
          <p:cNvSpPr/>
          <p:nvPr/>
        </p:nvSpPr>
        <p:spPr>
          <a:xfrm>
            <a:off x="2850616" y="2687181"/>
            <a:ext cx="1047339" cy="1008114"/>
          </a:xfrm>
          <a:prstGeom prst="round2Same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latin typeface="+mj-ea"/>
              <a:ea typeface="+mj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39256" y="3352447"/>
            <a:ext cx="100306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b="1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void draw()</a:t>
            </a:r>
            <a:endParaRPr lang="ko-KR" altLang="en-US" sz="1200" b="1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027876" y="4725143"/>
            <a:ext cx="7521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err="1" smtClean="0">
                <a:latin typeface="+mj-ea"/>
                <a:ea typeface="+mj-ea"/>
              </a:rPr>
              <a:t>Rect</a:t>
            </a:r>
            <a:r>
              <a:rPr lang="en-US" altLang="ko-KR" sz="1000" b="1" dirty="0" smtClean="0">
                <a:latin typeface="+mj-ea"/>
                <a:ea typeface="+mj-ea"/>
              </a:rPr>
              <a:t> </a:t>
            </a:r>
            <a:r>
              <a:rPr lang="ko-KR" altLang="en-US" sz="1000" b="1" dirty="0" smtClean="0">
                <a:latin typeface="+mj-ea"/>
                <a:ea typeface="+mj-ea"/>
              </a:rPr>
              <a:t>객</a:t>
            </a:r>
            <a:r>
              <a:rPr lang="ko-KR" altLang="en-US" sz="1000" b="1" dirty="0">
                <a:latin typeface="+mj-ea"/>
                <a:ea typeface="+mj-ea"/>
              </a:rPr>
              <a:t>체</a:t>
            </a:r>
          </a:p>
        </p:txBody>
      </p:sp>
      <p:sp>
        <p:nvSpPr>
          <p:cNvPr id="22" name="타원 21"/>
          <p:cNvSpPr/>
          <p:nvPr/>
        </p:nvSpPr>
        <p:spPr>
          <a:xfrm>
            <a:off x="2839257" y="4160091"/>
            <a:ext cx="997428" cy="2770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j-ea"/>
              <a:ea typeface="+mj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839257" y="3103137"/>
            <a:ext cx="100306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b="1" dirty="0" smtClean="0">
                <a:latin typeface="+mj-ea"/>
                <a:ea typeface="+mj-ea"/>
              </a:rPr>
              <a:t>void paint()</a:t>
            </a:r>
            <a:endParaRPr lang="ko-KR" altLang="en-US" sz="1200" b="1" dirty="0">
              <a:latin typeface="+mj-ea"/>
              <a:ea typeface="+mj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850814" y="4144702"/>
            <a:ext cx="110684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b="1" dirty="0" smtClean="0">
                <a:latin typeface="+mj-ea"/>
                <a:ea typeface="+mj-ea"/>
              </a:rPr>
              <a:t>void draw()</a:t>
            </a:r>
            <a:endParaRPr lang="ko-KR" altLang="en-US" sz="1200" b="1" dirty="0">
              <a:latin typeface="+mj-ea"/>
              <a:ea typeface="+mj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097983" y="2822465"/>
            <a:ext cx="47997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b="1" dirty="0" smtClean="0">
                <a:latin typeface="+mj-ea"/>
                <a:ea typeface="+mj-ea"/>
              </a:rPr>
              <a:t>....</a:t>
            </a:r>
            <a:endParaRPr lang="ko-KR" altLang="en-US" sz="1200" b="1" dirty="0">
              <a:latin typeface="+mj-ea"/>
              <a:ea typeface="+mj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862735" y="2666362"/>
            <a:ext cx="5415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b="1" dirty="0" smtClean="0">
                <a:latin typeface="+mj-ea"/>
                <a:ea typeface="+mj-ea"/>
              </a:rPr>
              <a:t>next</a:t>
            </a:r>
            <a:endParaRPr lang="ko-KR" altLang="en-US" sz="1200" b="1" dirty="0">
              <a:latin typeface="+mj-ea"/>
              <a:ea typeface="+mj-ea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408239" y="2714453"/>
            <a:ext cx="358942" cy="216024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+mj-ea"/>
                <a:ea typeface="+mj-ea"/>
                <a:sym typeface="Wingdings"/>
              </a:rPr>
              <a:t></a:t>
            </a:r>
            <a:endParaRPr lang="ko-KR" altLang="en-US" sz="12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8" name="양쪽 모서리가 둥근 사각형 27"/>
          <p:cNvSpPr/>
          <p:nvPr/>
        </p:nvSpPr>
        <p:spPr>
          <a:xfrm rot="10800000">
            <a:off x="4329253" y="3695291"/>
            <a:ext cx="1046185" cy="595851"/>
          </a:xfrm>
          <a:prstGeom prst="round2Same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0000"/>
            <a:endParaRPr lang="ko-KR" altLang="en-US" sz="1400" b="1">
              <a:latin typeface="+mj-ea"/>
              <a:ea typeface="+mj-ea"/>
            </a:endParaRPr>
          </a:p>
        </p:txBody>
      </p:sp>
      <p:sp>
        <p:nvSpPr>
          <p:cNvPr id="29" name="양쪽 모서리가 둥근 사각형 28"/>
          <p:cNvSpPr/>
          <p:nvPr/>
        </p:nvSpPr>
        <p:spPr>
          <a:xfrm>
            <a:off x="4329056" y="2687180"/>
            <a:ext cx="1047339" cy="1008114"/>
          </a:xfrm>
          <a:prstGeom prst="round2Same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latin typeface="+mj-ea"/>
              <a:ea typeface="+mj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317696" y="3352446"/>
            <a:ext cx="100306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b="1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void draw()</a:t>
            </a:r>
            <a:endParaRPr lang="ko-KR" altLang="en-US" sz="1200" b="1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479359" y="4298589"/>
            <a:ext cx="8210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latin typeface="+mj-ea"/>
                <a:ea typeface="+mj-ea"/>
              </a:rPr>
              <a:t>Circle </a:t>
            </a:r>
            <a:r>
              <a:rPr lang="ko-KR" altLang="en-US" sz="1000" b="1" dirty="0" smtClean="0">
                <a:latin typeface="+mj-ea"/>
                <a:ea typeface="+mj-ea"/>
              </a:rPr>
              <a:t>객체</a:t>
            </a:r>
            <a:endParaRPr lang="ko-KR" altLang="en-US" sz="1000" b="1" dirty="0">
              <a:latin typeface="+mj-ea"/>
              <a:ea typeface="+mj-ea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4317697" y="3870106"/>
            <a:ext cx="997428" cy="2770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j-ea"/>
              <a:ea typeface="+mj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317697" y="3103136"/>
            <a:ext cx="100306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b="1" dirty="0" smtClean="0">
                <a:latin typeface="+mj-ea"/>
                <a:ea typeface="+mj-ea"/>
              </a:rPr>
              <a:t>void paint()</a:t>
            </a:r>
            <a:endParaRPr lang="ko-KR" altLang="en-US" sz="1200" b="1" dirty="0">
              <a:latin typeface="+mj-ea"/>
              <a:ea typeface="+mj-ea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329254" y="3854717"/>
            <a:ext cx="110684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b="1" dirty="0" smtClean="0">
                <a:latin typeface="+mj-ea"/>
                <a:ea typeface="+mj-ea"/>
              </a:rPr>
              <a:t>void draw()</a:t>
            </a:r>
            <a:endParaRPr lang="ko-KR" altLang="en-US" sz="1200" b="1" dirty="0">
              <a:latin typeface="+mj-ea"/>
              <a:ea typeface="+mj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576423" y="2822464"/>
            <a:ext cx="47997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b="1" dirty="0" smtClean="0">
                <a:latin typeface="+mj-ea"/>
                <a:ea typeface="+mj-ea"/>
              </a:rPr>
              <a:t>....</a:t>
            </a:r>
            <a:endParaRPr lang="ko-KR" altLang="en-US" sz="1200" b="1" dirty="0">
              <a:latin typeface="+mj-ea"/>
              <a:ea typeface="+mj-ea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359895" y="2666361"/>
            <a:ext cx="52278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b="1" dirty="0" smtClean="0">
                <a:latin typeface="+mj-ea"/>
                <a:ea typeface="+mj-ea"/>
              </a:rPr>
              <a:t>next</a:t>
            </a:r>
            <a:endParaRPr lang="ko-KR" altLang="en-US" sz="1200" b="1" dirty="0">
              <a:latin typeface="+mj-ea"/>
              <a:ea typeface="+mj-ea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886679" y="2714452"/>
            <a:ext cx="358942" cy="216024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+mj-ea"/>
                <a:ea typeface="+mj-ea"/>
                <a:sym typeface="Wingdings"/>
              </a:rPr>
              <a:t></a:t>
            </a:r>
            <a:endParaRPr lang="ko-KR" altLang="en-US" sz="12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8" name="양쪽 모서리가 둥근 사각형 37"/>
          <p:cNvSpPr/>
          <p:nvPr/>
        </p:nvSpPr>
        <p:spPr>
          <a:xfrm rot="10800000">
            <a:off x="5769414" y="3695292"/>
            <a:ext cx="1046185" cy="451834"/>
          </a:xfrm>
          <a:prstGeom prst="round2Same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0000"/>
            <a:endParaRPr lang="ko-KR" altLang="en-US" sz="1400" b="1">
              <a:latin typeface="+mj-ea"/>
              <a:ea typeface="+mj-ea"/>
            </a:endParaRPr>
          </a:p>
        </p:txBody>
      </p:sp>
      <p:sp>
        <p:nvSpPr>
          <p:cNvPr id="39" name="양쪽 모서리가 둥근 사각형 38"/>
          <p:cNvSpPr/>
          <p:nvPr/>
        </p:nvSpPr>
        <p:spPr>
          <a:xfrm>
            <a:off x="5769216" y="2687180"/>
            <a:ext cx="1047339" cy="1008114"/>
          </a:xfrm>
          <a:prstGeom prst="round2Same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latin typeface="+mj-ea"/>
              <a:ea typeface="+mj-e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757856" y="3352446"/>
            <a:ext cx="100306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b="1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void draw()</a:t>
            </a:r>
            <a:endParaRPr lang="ko-KR" altLang="en-US" sz="1200" b="1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932049" y="4158540"/>
            <a:ext cx="7360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latin typeface="+mj-ea"/>
                <a:ea typeface="+mj-ea"/>
              </a:rPr>
              <a:t>Line </a:t>
            </a:r>
            <a:r>
              <a:rPr lang="ko-KR" altLang="en-US" sz="1000" b="1" dirty="0" smtClean="0">
                <a:latin typeface="+mj-ea"/>
                <a:ea typeface="+mj-ea"/>
              </a:rPr>
              <a:t>객</a:t>
            </a:r>
            <a:r>
              <a:rPr lang="ko-KR" altLang="en-US" sz="1000" b="1" dirty="0">
                <a:latin typeface="+mj-ea"/>
                <a:ea typeface="+mj-ea"/>
              </a:rPr>
              <a:t>체</a:t>
            </a:r>
          </a:p>
        </p:txBody>
      </p:sp>
      <p:sp>
        <p:nvSpPr>
          <p:cNvPr id="42" name="타원 41"/>
          <p:cNvSpPr/>
          <p:nvPr/>
        </p:nvSpPr>
        <p:spPr>
          <a:xfrm>
            <a:off x="5757857" y="3798098"/>
            <a:ext cx="997428" cy="2770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j-ea"/>
              <a:ea typeface="+mj-ea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757857" y="3103136"/>
            <a:ext cx="100306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b="1" dirty="0" smtClean="0">
                <a:latin typeface="+mj-ea"/>
                <a:ea typeface="+mj-ea"/>
              </a:rPr>
              <a:t>void paint()</a:t>
            </a:r>
            <a:endParaRPr lang="ko-KR" altLang="en-US" sz="1200" b="1" dirty="0">
              <a:latin typeface="+mj-ea"/>
              <a:ea typeface="+mj-ea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769414" y="3782709"/>
            <a:ext cx="110684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b="1" dirty="0" smtClean="0">
                <a:latin typeface="+mj-ea"/>
                <a:ea typeface="+mj-ea"/>
              </a:rPr>
              <a:t>void draw()</a:t>
            </a:r>
            <a:endParaRPr lang="ko-KR" altLang="en-US" sz="1200" b="1" dirty="0">
              <a:latin typeface="+mj-ea"/>
              <a:ea typeface="+mj-ea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016583" y="2822464"/>
            <a:ext cx="47997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b="1" dirty="0" smtClean="0">
                <a:latin typeface="+mj-ea"/>
                <a:ea typeface="+mj-ea"/>
              </a:rPr>
              <a:t>....</a:t>
            </a:r>
            <a:endParaRPr lang="ko-KR" altLang="en-US" sz="1200" b="1" dirty="0">
              <a:latin typeface="+mj-ea"/>
              <a:ea typeface="+mj-e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782706" y="2666361"/>
            <a:ext cx="54012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b="1" dirty="0" smtClean="0">
                <a:latin typeface="+mj-ea"/>
                <a:ea typeface="+mj-ea"/>
              </a:rPr>
              <a:t>next</a:t>
            </a:r>
            <a:endParaRPr lang="ko-KR" altLang="en-US" sz="1200" b="1" dirty="0">
              <a:latin typeface="+mj-ea"/>
              <a:ea typeface="+mj-ea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6326839" y="2714452"/>
            <a:ext cx="358942" cy="216024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+mj-ea"/>
                <a:ea typeface="+mj-ea"/>
                <a:sym typeface="Wingdings"/>
              </a:rPr>
              <a:t></a:t>
            </a:r>
            <a:endParaRPr lang="ko-KR" altLang="en-US" sz="12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8" name="양쪽 모서리가 둥근 사각형 47"/>
          <p:cNvSpPr/>
          <p:nvPr/>
        </p:nvSpPr>
        <p:spPr>
          <a:xfrm rot="10800000">
            <a:off x="7209571" y="3695289"/>
            <a:ext cx="1046185" cy="1029853"/>
          </a:xfrm>
          <a:prstGeom prst="round2Same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0000"/>
            <a:endParaRPr lang="ko-KR" altLang="en-US" sz="1400" b="1">
              <a:latin typeface="+mj-ea"/>
              <a:ea typeface="+mj-ea"/>
            </a:endParaRPr>
          </a:p>
        </p:txBody>
      </p:sp>
      <p:sp>
        <p:nvSpPr>
          <p:cNvPr id="49" name="양쪽 모서리가 둥근 사각형 48"/>
          <p:cNvSpPr/>
          <p:nvPr/>
        </p:nvSpPr>
        <p:spPr>
          <a:xfrm>
            <a:off x="7209376" y="2687180"/>
            <a:ext cx="1047339" cy="1008114"/>
          </a:xfrm>
          <a:prstGeom prst="round2Same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latin typeface="+mj-ea"/>
              <a:ea typeface="+mj-ea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198016" y="3352446"/>
            <a:ext cx="100306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b="1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void draw()</a:t>
            </a:r>
            <a:endParaRPr lang="ko-KR" altLang="en-US" sz="1200" b="1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397346" y="4714355"/>
            <a:ext cx="7521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err="1" smtClean="0">
                <a:latin typeface="+mj-ea"/>
                <a:ea typeface="+mj-ea"/>
              </a:rPr>
              <a:t>Rect</a:t>
            </a:r>
            <a:r>
              <a:rPr lang="en-US" altLang="ko-KR" sz="1000" b="1" dirty="0" smtClean="0">
                <a:latin typeface="+mj-ea"/>
                <a:ea typeface="+mj-ea"/>
              </a:rPr>
              <a:t> </a:t>
            </a:r>
            <a:r>
              <a:rPr lang="ko-KR" altLang="en-US" sz="1000" b="1" dirty="0" smtClean="0">
                <a:latin typeface="+mj-ea"/>
                <a:ea typeface="+mj-ea"/>
              </a:rPr>
              <a:t>객</a:t>
            </a:r>
            <a:r>
              <a:rPr lang="ko-KR" altLang="en-US" sz="1000" b="1" dirty="0">
                <a:latin typeface="+mj-ea"/>
                <a:ea typeface="+mj-ea"/>
              </a:rPr>
              <a:t>체</a:t>
            </a:r>
          </a:p>
        </p:txBody>
      </p:sp>
      <p:sp>
        <p:nvSpPr>
          <p:cNvPr id="52" name="타원 51"/>
          <p:cNvSpPr/>
          <p:nvPr/>
        </p:nvSpPr>
        <p:spPr>
          <a:xfrm>
            <a:off x="7198017" y="4160091"/>
            <a:ext cx="997428" cy="2770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j-ea"/>
              <a:ea typeface="+mj-ea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198017" y="3103136"/>
            <a:ext cx="100306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b="1" dirty="0" smtClean="0">
                <a:latin typeface="+mj-ea"/>
                <a:ea typeface="+mj-ea"/>
              </a:rPr>
              <a:t>void paint()</a:t>
            </a:r>
            <a:endParaRPr lang="ko-KR" altLang="en-US" sz="1200" b="1" dirty="0">
              <a:latin typeface="+mj-ea"/>
              <a:ea typeface="+mj-ea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209574" y="4144702"/>
            <a:ext cx="110684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b="1" dirty="0" smtClean="0">
                <a:latin typeface="+mj-ea"/>
                <a:ea typeface="+mj-ea"/>
              </a:rPr>
              <a:t>void draw()</a:t>
            </a:r>
            <a:endParaRPr lang="ko-KR" altLang="en-US" sz="1200" b="1" dirty="0">
              <a:latin typeface="+mj-ea"/>
              <a:ea typeface="+mj-ea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456743" y="2822464"/>
            <a:ext cx="47997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b="1" dirty="0" smtClean="0">
                <a:latin typeface="+mj-ea"/>
                <a:ea typeface="+mj-ea"/>
              </a:rPr>
              <a:t>....</a:t>
            </a:r>
            <a:endParaRPr lang="ko-KR" altLang="en-US" sz="1200" b="1" dirty="0">
              <a:latin typeface="+mj-ea"/>
              <a:ea typeface="+mj-ea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222866" y="2666361"/>
            <a:ext cx="54012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b="1" dirty="0" smtClean="0">
                <a:latin typeface="+mj-ea"/>
                <a:ea typeface="+mj-ea"/>
              </a:rPr>
              <a:t>next</a:t>
            </a:r>
            <a:endParaRPr lang="ko-KR" altLang="en-US" sz="1200" b="1" dirty="0">
              <a:latin typeface="+mj-ea"/>
              <a:ea typeface="+mj-ea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7766999" y="2714452"/>
            <a:ext cx="358942" cy="216024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+mj-ea"/>
                <a:ea typeface="+mj-ea"/>
                <a:sym typeface="Wingdings"/>
              </a:rPr>
              <a:t></a:t>
            </a:r>
            <a:endParaRPr lang="ko-KR" altLang="en-US" sz="12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58" name="직선 화살표 연결선 57"/>
          <p:cNvCxnSpPr/>
          <p:nvPr/>
        </p:nvCxnSpPr>
        <p:spPr>
          <a:xfrm>
            <a:off x="2113521" y="2833113"/>
            <a:ext cx="725735" cy="212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>
            <a:off x="3603519" y="2813788"/>
            <a:ext cx="725735" cy="212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>
            <a:off x="5025993" y="2820337"/>
            <a:ext cx="725735" cy="212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>
            <a:off x="6513388" y="2819273"/>
            <a:ext cx="725735" cy="212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6924077" y="1859922"/>
            <a:ext cx="358942" cy="216024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+mj-ea"/>
                <a:ea typeface="+mj-ea"/>
                <a:sym typeface="Wingdings"/>
              </a:rPr>
              <a:t></a:t>
            </a:r>
            <a:endParaRPr lang="ko-KR" altLang="en-US" sz="12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463567" y="1844824"/>
            <a:ext cx="5084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err="1" smtClean="0">
                <a:latin typeface="+mj-ea"/>
                <a:ea typeface="+mj-ea"/>
              </a:rPr>
              <a:t>pLast</a:t>
            </a:r>
            <a:endParaRPr lang="ko-KR" altLang="en-US" sz="1000" b="1" dirty="0">
              <a:latin typeface="+mj-ea"/>
              <a:ea typeface="+mj-ea"/>
            </a:endParaRPr>
          </a:p>
        </p:txBody>
      </p:sp>
      <p:sp>
        <p:nvSpPr>
          <p:cNvPr id="64" name="자유형 63"/>
          <p:cNvSpPr/>
          <p:nvPr/>
        </p:nvSpPr>
        <p:spPr>
          <a:xfrm>
            <a:off x="7104771" y="2025646"/>
            <a:ext cx="175737" cy="674254"/>
          </a:xfrm>
          <a:custGeom>
            <a:avLst/>
            <a:gdLst>
              <a:gd name="connsiteX0" fmla="*/ 246 w 175737"/>
              <a:gd name="connsiteY0" fmla="*/ 0 h 674254"/>
              <a:gd name="connsiteX1" fmla="*/ 27955 w 175737"/>
              <a:gd name="connsiteY1" fmla="*/ 508000 h 674254"/>
              <a:gd name="connsiteX2" fmla="*/ 175737 w 175737"/>
              <a:gd name="connsiteY2" fmla="*/ 674254 h 674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5737" h="674254">
                <a:moveTo>
                  <a:pt x="246" y="0"/>
                </a:moveTo>
                <a:cubicBezTo>
                  <a:pt x="-524" y="197812"/>
                  <a:pt x="-1293" y="395624"/>
                  <a:pt x="27955" y="508000"/>
                </a:cubicBezTo>
                <a:cubicBezTo>
                  <a:pt x="57203" y="620376"/>
                  <a:pt x="116470" y="647315"/>
                  <a:pt x="175737" y="674254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j-ea"/>
              <a:ea typeface="+mj-ea"/>
            </a:endParaRPr>
          </a:p>
        </p:txBody>
      </p:sp>
      <p:sp>
        <p:nvSpPr>
          <p:cNvPr id="65" name="자유형 64"/>
          <p:cNvSpPr/>
          <p:nvPr/>
        </p:nvSpPr>
        <p:spPr>
          <a:xfrm>
            <a:off x="2274399" y="3235608"/>
            <a:ext cx="222342" cy="685599"/>
          </a:xfrm>
          <a:custGeom>
            <a:avLst/>
            <a:gdLst>
              <a:gd name="connsiteX0" fmla="*/ 0 w 222342"/>
              <a:gd name="connsiteY0" fmla="*/ 0 h 655782"/>
              <a:gd name="connsiteX1" fmla="*/ 221672 w 222342"/>
              <a:gd name="connsiteY1" fmla="*/ 332509 h 655782"/>
              <a:gd name="connsiteX2" fmla="*/ 55418 w 222342"/>
              <a:gd name="connsiteY2" fmla="*/ 655782 h 655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2342" h="655782">
                <a:moveTo>
                  <a:pt x="0" y="0"/>
                </a:moveTo>
                <a:cubicBezTo>
                  <a:pt x="106218" y="111606"/>
                  <a:pt x="212436" y="223212"/>
                  <a:pt x="221672" y="332509"/>
                </a:cubicBezTo>
                <a:cubicBezTo>
                  <a:pt x="230908" y="441806"/>
                  <a:pt x="143163" y="548794"/>
                  <a:pt x="55418" y="655782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j-ea"/>
              <a:ea typeface="+mj-ea"/>
            </a:endParaRPr>
          </a:p>
        </p:txBody>
      </p:sp>
      <p:sp>
        <p:nvSpPr>
          <p:cNvPr id="66" name="자유형 65"/>
          <p:cNvSpPr/>
          <p:nvPr/>
        </p:nvSpPr>
        <p:spPr>
          <a:xfrm>
            <a:off x="3720693" y="3241634"/>
            <a:ext cx="232803" cy="968583"/>
          </a:xfrm>
          <a:custGeom>
            <a:avLst/>
            <a:gdLst>
              <a:gd name="connsiteX0" fmla="*/ 0 w 222342"/>
              <a:gd name="connsiteY0" fmla="*/ 0 h 655782"/>
              <a:gd name="connsiteX1" fmla="*/ 221672 w 222342"/>
              <a:gd name="connsiteY1" fmla="*/ 332509 h 655782"/>
              <a:gd name="connsiteX2" fmla="*/ 55418 w 222342"/>
              <a:gd name="connsiteY2" fmla="*/ 655782 h 655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2342" h="655782">
                <a:moveTo>
                  <a:pt x="0" y="0"/>
                </a:moveTo>
                <a:cubicBezTo>
                  <a:pt x="106218" y="111606"/>
                  <a:pt x="212436" y="223212"/>
                  <a:pt x="221672" y="332509"/>
                </a:cubicBezTo>
                <a:cubicBezTo>
                  <a:pt x="230908" y="441806"/>
                  <a:pt x="143163" y="548794"/>
                  <a:pt x="55418" y="655782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j-ea"/>
              <a:ea typeface="+mj-ea"/>
            </a:endParaRPr>
          </a:p>
        </p:txBody>
      </p:sp>
      <p:sp>
        <p:nvSpPr>
          <p:cNvPr id="67" name="자유형 66"/>
          <p:cNvSpPr/>
          <p:nvPr/>
        </p:nvSpPr>
        <p:spPr>
          <a:xfrm>
            <a:off x="5213754" y="3231405"/>
            <a:ext cx="222342" cy="685599"/>
          </a:xfrm>
          <a:custGeom>
            <a:avLst/>
            <a:gdLst>
              <a:gd name="connsiteX0" fmla="*/ 0 w 222342"/>
              <a:gd name="connsiteY0" fmla="*/ 0 h 655782"/>
              <a:gd name="connsiteX1" fmla="*/ 221672 w 222342"/>
              <a:gd name="connsiteY1" fmla="*/ 332509 h 655782"/>
              <a:gd name="connsiteX2" fmla="*/ 55418 w 222342"/>
              <a:gd name="connsiteY2" fmla="*/ 655782 h 655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2342" h="655782">
                <a:moveTo>
                  <a:pt x="0" y="0"/>
                </a:moveTo>
                <a:cubicBezTo>
                  <a:pt x="106218" y="111606"/>
                  <a:pt x="212436" y="223212"/>
                  <a:pt x="221672" y="332509"/>
                </a:cubicBezTo>
                <a:cubicBezTo>
                  <a:pt x="230908" y="441806"/>
                  <a:pt x="143163" y="548794"/>
                  <a:pt x="55418" y="655782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j-ea"/>
              <a:ea typeface="+mj-ea"/>
            </a:endParaRPr>
          </a:p>
        </p:txBody>
      </p:sp>
      <p:sp>
        <p:nvSpPr>
          <p:cNvPr id="68" name="자유형 67"/>
          <p:cNvSpPr/>
          <p:nvPr/>
        </p:nvSpPr>
        <p:spPr>
          <a:xfrm>
            <a:off x="6649754" y="3231404"/>
            <a:ext cx="166801" cy="623313"/>
          </a:xfrm>
          <a:custGeom>
            <a:avLst/>
            <a:gdLst>
              <a:gd name="connsiteX0" fmla="*/ 0 w 222342"/>
              <a:gd name="connsiteY0" fmla="*/ 0 h 655782"/>
              <a:gd name="connsiteX1" fmla="*/ 221672 w 222342"/>
              <a:gd name="connsiteY1" fmla="*/ 332509 h 655782"/>
              <a:gd name="connsiteX2" fmla="*/ 55418 w 222342"/>
              <a:gd name="connsiteY2" fmla="*/ 655782 h 655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2342" h="655782">
                <a:moveTo>
                  <a:pt x="0" y="0"/>
                </a:moveTo>
                <a:cubicBezTo>
                  <a:pt x="106218" y="111606"/>
                  <a:pt x="212436" y="223212"/>
                  <a:pt x="221672" y="332509"/>
                </a:cubicBezTo>
                <a:cubicBezTo>
                  <a:pt x="230908" y="441806"/>
                  <a:pt x="143163" y="548794"/>
                  <a:pt x="55418" y="655782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j-ea"/>
              <a:ea typeface="+mj-ea"/>
            </a:endParaRPr>
          </a:p>
        </p:txBody>
      </p:sp>
      <p:sp>
        <p:nvSpPr>
          <p:cNvPr id="69" name="자유형 68"/>
          <p:cNvSpPr/>
          <p:nvPr/>
        </p:nvSpPr>
        <p:spPr>
          <a:xfrm>
            <a:off x="8079453" y="3260380"/>
            <a:ext cx="232803" cy="949837"/>
          </a:xfrm>
          <a:custGeom>
            <a:avLst/>
            <a:gdLst>
              <a:gd name="connsiteX0" fmla="*/ 0 w 222342"/>
              <a:gd name="connsiteY0" fmla="*/ 0 h 655782"/>
              <a:gd name="connsiteX1" fmla="*/ 221672 w 222342"/>
              <a:gd name="connsiteY1" fmla="*/ 332509 h 655782"/>
              <a:gd name="connsiteX2" fmla="*/ 55418 w 222342"/>
              <a:gd name="connsiteY2" fmla="*/ 655782 h 655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2342" h="655782">
                <a:moveTo>
                  <a:pt x="0" y="0"/>
                </a:moveTo>
                <a:cubicBezTo>
                  <a:pt x="106218" y="111606"/>
                  <a:pt x="212436" y="223212"/>
                  <a:pt x="221672" y="332509"/>
                </a:cubicBezTo>
                <a:cubicBezTo>
                  <a:pt x="230908" y="441806"/>
                  <a:pt x="143163" y="548794"/>
                  <a:pt x="55418" y="655782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j-ea"/>
              <a:ea typeface="+mj-ea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788609" y="2145910"/>
            <a:ext cx="358942" cy="216024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+mj-ea"/>
                <a:ea typeface="+mj-ea"/>
                <a:sym typeface="Wingdings"/>
              </a:rPr>
              <a:t></a:t>
            </a:r>
            <a:endParaRPr lang="ko-KR" altLang="en-US" sz="12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71" name="직선 화살표 연결선 70"/>
          <p:cNvCxnSpPr/>
          <p:nvPr/>
        </p:nvCxnSpPr>
        <p:spPr>
          <a:xfrm>
            <a:off x="968278" y="2253922"/>
            <a:ext cx="514732" cy="433259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484937" y="2132856"/>
            <a:ext cx="2648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latin typeface="+mj-ea"/>
                <a:ea typeface="+mj-ea"/>
              </a:rPr>
              <a:t>p</a:t>
            </a:r>
            <a:endParaRPr lang="ko-KR" altLang="en-US" sz="1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3702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j-ea"/>
              </a:rPr>
              <a:t>4. </a:t>
            </a:r>
            <a:r>
              <a:rPr lang="ko-KR" altLang="en-US" dirty="0" smtClean="0">
                <a:latin typeface="+mj-ea"/>
              </a:rPr>
              <a:t>기본 클래스의 포인터 활용</a:t>
            </a:r>
            <a:endParaRPr lang="ko-KR" altLang="en-US" dirty="0"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0527" y="835864"/>
            <a:ext cx="8928992" cy="5832648"/>
          </a:xfrm>
        </p:spPr>
        <p:txBody>
          <a:bodyPr/>
          <a:lstStyle/>
          <a:p>
            <a:r>
              <a:rPr lang="ko-KR" altLang="en-US" b="1" dirty="0" smtClean="0"/>
              <a:t>기본 클래스의 포인터로 파생 클래스 접근</a:t>
            </a:r>
            <a:endParaRPr lang="en-US" altLang="ko-KR" b="1" dirty="0" smtClean="0"/>
          </a:p>
          <a:p>
            <a:pPr lvl="1"/>
            <a:r>
              <a:rPr lang="en-US" altLang="ko-KR" b="1" dirty="0" err="1" smtClean="0"/>
              <a:t>pStart</a:t>
            </a:r>
            <a:r>
              <a:rPr lang="en-US" altLang="ko-KR" b="1" dirty="0" smtClean="0"/>
              <a:t>, </a:t>
            </a:r>
            <a:r>
              <a:rPr lang="en-US" altLang="ko-KR" b="1" dirty="0" err="1" smtClean="0"/>
              <a:t>pLast</a:t>
            </a:r>
            <a:r>
              <a:rPr lang="en-US" altLang="ko-KR" b="1" dirty="0" smtClean="0"/>
              <a:t>, p</a:t>
            </a:r>
            <a:r>
              <a:rPr lang="ko-KR" altLang="en-US" b="1" dirty="0" smtClean="0"/>
              <a:t>의 타입이 </a:t>
            </a:r>
            <a:r>
              <a:rPr lang="en-US" altLang="ko-KR" b="1" dirty="0" smtClean="0"/>
              <a:t>Shape*</a:t>
            </a:r>
          </a:p>
          <a:p>
            <a:pPr lvl="1"/>
            <a:r>
              <a:rPr lang="ko-KR" altLang="en-US" b="1" dirty="0" err="1" smtClean="0"/>
              <a:t>링크드</a:t>
            </a:r>
            <a:r>
              <a:rPr lang="ko-KR" altLang="en-US" b="1" dirty="0" smtClean="0"/>
              <a:t> 리스트를 따라 </a:t>
            </a:r>
            <a:r>
              <a:rPr lang="en-US" altLang="ko-KR" b="1" dirty="0" smtClean="0"/>
              <a:t>Shape</a:t>
            </a:r>
            <a:r>
              <a:rPr lang="ko-KR" altLang="en-US" b="1" dirty="0" smtClean="0"/>
              <a:t>을 상속받은 파생 객체들 접근</a:t>
            </a:r>
            <a:endParaRPr lang="en-US" altLang="ko-KR" b="1" dirty="0" smtClean="0"/>
          </a:p>
          <a:p>
            <a:pPr lvl="1"/>
            <a:r>
              <a:rPr lang="en-US" altLang="ko-KR" b="1" dirty="0" smtClean="0"/>
              <a:t>p-&gt;paint()</a:t>
            </a:r>
            <a:r>
              <a:rPr lang="ko-KR" altLang="en-US" b="1" dirty="0" smtClean="0"/>
              <a:t>의 간단한 호출로 파생 객</a:t>
            </a:r>
            <a:r>
              <a:rPr lang="ko-KR" altLang="en-US" b="1" dirty="0"/>
              <a:t>체</a:t>
            </a:r>
            <a:r>
              <a:rPr lang="ko-KR" altLang="en-US" b="1" dirty="0" smtClean="0"/>
              <a:t>에 </a:t>
            </a:r>
            <a:r>
              <a:rPr lang="ko-KR" altLang="en-US" b="1" dirty="0" err="1" smtClean="0"/>
              <a:t>오버라이딩</a:t>
            </a:r>
            <a:r>
              <a:rPr lang="ko-KR" altLang="en-US" b="1" dirty="0" smtClean="0"/>
              <a:t> 된 </a:t>
            </a:r>
            <a:r>
              <a:rPr lang="en-US" altLang="ko-KR" b="1" dirty="0" smtClean="0"/>
              <a:t>draw() </a:t>
            </a:r>
            <a:r>
              <a:rPr lang="ko-KR" altLang="en-US" b="1" dirty="0" smtClean="0"/>
              <a:t>함수 호출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695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순수 가상 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smtClean="0"/>
              <a:t>기본 클래스의 가상 함수 목적</a:t>
            </a:r>
            <a:endParaRPr lang="en-US" altLang="ko-KR" b="1" dirty="0" smtClean="0"/>
          </a:p>
          <a:p>
            <a:pPr lvl="1"/>
            <a:r>
              <a:rPr lang="ko-KR" altLang="en-US" b="1" dirty="0" smtClean="0"/>
              <a:t>파생 클래스에서 재정의할 함수를 알려주는 역할</a:t>
            </a:r>
            <a:endParaRPr lang="en-US" altLang="ko-KR" b="1" dirty="0" smtClean="0"/>
          </a:p>
          <a:p>
            <a:pPr lvl="2"/>
            <a:r>
              <a:rPr lang="ko-KR" altLang="en-US" b="1" dirty="0" smtClean="0"/>
              <a:t>실행할 코드를 작성할 목적이 아님</a:t>
            </a:r>
            <a:endParaRPr lang="en-US" altLang="ko-KR" b="1" dirty="0" smtClean="0"/>
          </a:p>
          <a:p>
            <a:pPr lvl="1"/>
            <a:r>
              <a:rPr lang="ko-KR" altLang="en-US" b="1" i="1" dirty="0" smtClean="0">
                <a:solidFill>
                  <a:srgbClr val="C00000"/>
                </a:solidFill>
              </a:rPr>
              <a:t>기본 클래스의 가상 함수를 굳이 구현할 필요가 있을까</a:t>
            </a:r>
            <a:r>
              <a:rPr lang="en-US" altLang="ko-KR" b="1" i="1" dirty="0" smtClean="0">
                <a:solidFill>
                  <a:srgbClr val="C00000"/>
                </a:solidFill>
              </a:rPr>
              <a:t>?</a:t>
            </a:r>
          </a:p>
          <a:p>
            <a:r>
              <a:rPr lang="ko-KR" altLang="en-US" b="1" dirty="0" smtClean="0"/>
              <a:t>순수 가상 함수</a:t>
            </a:r>
            <a:endParaRPr lang="en-US" altLang="ko-KR" b="1" dirty="0" smtClean="0"/>
          </a:p>
          <a:p>
            <a:pPr lvl="1"/>
            <a:r>
              <a:rPr lang="en-US" altLang="ko-KR" b="1" dirty="0" smtClean="0"/>
              <a:t>pure virtual function</a:t>
            </a:r>
          </a:p>
          <a:p>
            <a:pPr lvl="1"/>
            <a:r>
              <a:rPr lang="ko-KR" altLang="en-US" b="1" dirty="0" smtClean="0"/>
              <a:t>함수의 </a:t>
            </a:r>
            <a:r>
              <a:rPr lang="ko-KR" altLang="en-US" b="1" dirty="0" smtClean="0">
                <a:solidFill>
                  <a:srgbClr val="FF0000"/>
                </a:solidFill>
              </a:rPr>
              <a:t>코드가 없고 </a:t>
            </a:r>
            <a:r>
              <a:rPr lang="ko-KR" altLang="en-US" b="1" dirty="0" smtClean="0"/>
              <a:t>선언만 있는 </a:t>
            </a:r>
            <a:r>
              <a:rPr lang="ko-KR" altLang="en-US" b="1" dirty="0" smtClean="0">
                <a:solidFill>
                  <a:srgbClr val="FF0000"/>
                </a:solidFill>
              </a:rPr>
              <a:t>가상 멤버</a:t>
            </a:r>
            <a:r>
              <a:rPr lang="ko-KR" altLang="en-US" b="1" dirty="0" smtClean="0"/>
              <a:t> 함수</a:t>
            </a:r>
            <a:endParaRPr lang="en-US" altLang="ko-KR" b="1" dirty="0" smtClean="0"/>
          </a:p>
          <a:p>
            <a:pPr lvl="1"/>
            <a:r>
              <a:rPr lang="ko-KR" altLang="en-US" b="1" dirty="0" smtClean="0"/>
              <a:t>선언 방법</a:t>
            </a:r>
            <a:endParaRPr lang="en-US" altLang="ko-KR" b="1" dirty="0" smtClean="0"/>
          </a:p>
          <a:p>
            <a:pPr lvl="2"/>
            <a:r>
              <a:rPr lang="ko-KR" altLang="en-US" b="1" dirty="0" smtClean="0"/>
              <a:t>멤버 함수의 원형</a:t>
            </a:r>
            <a:r>
              <a:rPr lang="en-US" altLang="ko-KR" b="1" dirty="0" smtClean="0">
                <a:solidFill>
                  <a:srgbClr val="FF0000"/>
                </a:solidFill>
              </a:rPr>
              <a:t>=0;</a:t>
            </a:r>
            <a:r>
              <a:rPr lang="ko-KR" altLang="en-US" b="1" dirty="0" smtClean="0"/>
              <a:t>으로 선언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24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619672" y="5344964"/>
            <a:ext cx="6264696" cy="132343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2000" dirty="0">
                <a:latin typeface="+mj-ea"/>
                <a:ea typeface="+mj-ea"/>
              </a:rPr>
              <a:t>class Shape </a:t>
            </a:r>
            <a:r>
              <a:rPr lang="en-US" altLang="ko-KR" sz="2000" dirty="0" smtClean="0">
                <a:latin typeface="+mj-ea"/>
                <a:ea typeface="+mj-ea"/>
              </a:rPr>
              <a:t>{</a:t>
            </a:r>
          </a:p>
          <a:p>
            <a:pPr defTabSz="180000" fontAlgn="base" latinLnBrk="0"/>
            <a:r>
              <a:rPr lang="en-US" altLang="ko-KR" sz="2000" dirty="0" smtClean="0">
                <a:latin typeface="+mj-ea"/>
                <a:ea typeface="+mj-ea"/>
              </a:rPr>
              <a:t>public:</a:t>
            </a:r>
            <a:endParaRPr lang="en-US" altLang="ko-KR" sz="2000" dirty="0">
              <a:latin typeface="+mj-ea"/>
              <a:ea typeface="+mj-ea"/>
            </a:endParaRPr>
          </a:p>
          <a:p>
            <a:pPr defTabSz="180000" fontAlgn="base" latinLnBrk="0"/>
            <a:r>
              <a:rPr lang="en-US" altLang="ko-KR" sz="2000" dirty="0">
                <a:latin typeface="+mj-ea"/>
                <a:ea typeface="+mj-ea"/>
              </a:rPr>
              <a:t>	</a:t>
            </a:r>
            <a:r>
              <a:rPr lang="en-US" altLang="ko-KR" sz="2000" b="1" dirty="0">
                <a:latin typeface="+mj-ea"/>
                <a:ea typeface="+mj-ea"/>
              </a:rPr>
              <a:t>virtual void draw()=0; </a:t>
            </a:r>
            <a:r>
              <a:rPr lang="en-US" altLang="ko-KR" sz="2000" dirty="0">
                <a:latin typeface="+mj-ea"/>
                <a:ea typeface="+mj-ea"/>
              </a:rPr>
              <a:t>// </a:t>
            </a:r>
            <a:r>
              <a:rPr lang="ko-KR" altLang="en-US" sz="2000" dirty="0">
                <a:latin typeface="+mj-ea"/>
                <a:ea typeface="+mj-ea"/>
              </a:rPr>
              <a:t>순수 가상 함수 선언</a:t>
            </a:r>
          </a:p>
          <a:p>
            <a:pPr defTabSz="180000" fontAlgn="base" latinLnBrk="0"/>
            <a:r>
              <a:rPr lang="en-US" altLang="ko-KR" sz="2000" dirty="0">
                <a:latin typeface="+mj-ea"/>
                <a:ea typeface="+mj-ea"/>
              </a:rPr>
              <a:t>};</a:t>
            </a:r>
            <a:endParaRPr lang="ko-KR" altLang="en-US" sz="2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4862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추상 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4016" y="847769"/>
            <a:ext cx="8964488" cy="5832648"/>
          </a:xfrm>
        </p:spPr>
        <p:txBody>
          <a:bodyPr>
            <a:normAutofit lnSpcReduction="10000"/>
          </a:bodyPr>
          <a:lstStyle/>
          <a:p>
            <a:r>
              <a:rPr lang="ko-KR" altLang="en-US" b="1" dirty="0" smtClean="0">
                <a:latin typeface="+mn-ea"/>
              </a:rPr>
              <a:t>추상 클래스 </a:t>
            </a:r>
            <a:r>
              <a:rPr lang="en-US" altLang="ko-KR" b="1" dirty="0" smtClean="0">
                <a:latin typeface="+mn-ea"/>
              </a:rPr>
              <a:t>: </a:t>
            </a:r>
            <a:r>
              <a:rPr lang="ko-KR" altLang="en-US" b="1" dirty="0" smtClean="0">
                <a:latin typeface="+mn-ea"/>
              </a:rPr>
              <a:t>최소한 하나의 순수 가상 함수를</a:t>
            </a:r>
            <a:r>
              <a:rPr lang="en-US" altLang="ko-KR" b="1" dirty="0" smtClean="0">
                <a:latin typeface="+mn-ea"/>
              </a:rPr>
              <a:t>  </a:t>
            </a:r>
            <a:r>
              <a:rPr lang="ko-KR" altLang="en-US" b="1" dirty="0" smtClean="0">
                <a:latin typeface="+mn-ea"/>
              </a:rPr>
              <a:t>가진 클래스</a:t>
            </a:r>
            <a:endParaRPr lang="en-US" altLang="ko-KR" b="1" dirty="0">
              <a:latin typeface="+mn-ea"/>
            </a:endParaRPr>
          </a:p>
          <a:p>
            <a:endParaRPr lang="en-US" altLang="ko-KR" b="1" dirty="0" smtClean="0">
              <a:latin typeface="+mn-ea"/>
            </a:endParaRPr>
          </a:p>
          <a:p>
            <a:endParaRPr lang="en-US" altLang="ko-KR" b="1" dirty="0">
              <a:latin typeface="+mn-ea"/>
            </a:endParaRPr>
          </a:p>
          <a:p>
            <a:endParaRPr lang="en-US" altLang="ko-KR" b="1" dirty="0" smtClean="0">
              <a:latin typeface="+mn-ea"/>
            </a:endParaRPr>
          </a:p>
          <a:p>
            <a:endParaRPr lang="en-US" altLang="ko-KR" b="1" dirty="0">
              <a:latin typeface="+mn-ea"/>
            </a:endParaRPr>
          </a:p>
          <a:p>
            <a:endParaRPr lang="en-US" altLang="ko-KR" b="1" dirty="0" smtClean="0">
              <a:latin typeface="+mn-ea"/>
            </a:endParaRPr>
          </a:p>
          <a:p>
            <a:endParaRPr lang="en-US" altLang="ko-KR" b="1" dirty="0" smtClean="0">
              <a:latin typeface="+mn-ea"/>
            </a:endParaRPr>
          </a:p>
          <a:p>
            <a:r>
              <a:rPr lang="ko-KR" altLang="en-US" b="1" dirty="0" smtClean="0">
                <a:latin typeface="+mn-ea"/>
              </a:rPr>
              <a:t>추상 클래스의 특징</a:t>
            </a:r>
            <a:endParaRPr lang="en-US" altLang="ko-KR" b="1" dirty="0" smtClean="0">
              <a:latin typeface="+mn-ea"/>
            </a:endParaRPr>
          </a:p>
          <a:p>
            <a:pPr lvl="1"/>
            <a:r>
              <a:rPr lang="ko-KR" altLang="en-US" b="1" dirty="0" smtClean="0">
                <a:latin typeface="+mn-ea"/>
              </a:rPr>
              <a:t>온전한 클래스가 아니므로 객체 생성 불가능</a:t>
            </a:r>
            <a:endParaRPr lang="en-US" altLang="ko-KR" b="1" dirty="0" smtClean="0">
              <a:latin typeface="+mn-ea"/>
            </a:endParaRPr>
          </a:p>
          <a:p>
            <a:pPr lvl="1"/>
            <a:endParaRPr lang="en-US" altLang="ko-KR" b="1" dirty="0" smtClean="0">
              <a:latin typeface="+mn-ea"/>
            </a:endParaRPr>
          </a:p>
          <a:p>
            <a:pPr lvl="1"/>
            <a:endParaRPr lang="en-US" altLang="ko-KR" b="1" dirty="0" smtClean="0">
              <a:latin typeface="+mn-ea"/>
            </a:endParaRPr>
          </a:p>
          <a:p>
            <a:pPr lvl="1"/>
            <a:r>
              <a:rPr lang="ko-KR" altLang="en-US" b="1" dirty="0" smtClean="0">
                <a:latin typeface="+mn-ea"/>
              </a:rPr>
              <a:t>추상 </a:t>
            </a:r>
            <a:r>
              <a:rPr lang="ko-KR" altLang="en-US" b="1" dirty="0">
                <a:latin typeface="+mn-ea"/>
              </a:rPr>
              <a:t>클래스의 포인터는 </a:t>
            </a:r>
            <a:r>
              <a:rPr lang="ko-KR" altLang="en-US" b="1" dirty="0" smtClean="0">
                <a:latin typeface="+mn-ea"/>
              </a:rPr>
              <a:t>선</a:t>
            </a:r>
            <a:r>
              <a:rPr lang="ko-KR" altLang="en-US" b="1" dirty="0">
                <a:latin typeface="+mn-ea"/>
              </a:rPr>
              <a:t>언</a:t>
            </a:r>
            <a:r>
              <a:rPr lang="ko-KR" altLang="en-US" b="1" dirty="0" smtClean="0">
                <a:latin typeface="+mn-ea"/>
              </a:rPr>
              <a:t> 가능</a:t>
            </a:r>
            <a:endParaRPr lang="en-US" altLang="ko-KR" b="1" dirty="0" smtClean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828710" y="6638980"/>
            <a:ext cx="323528" cy="318412"/>
          </a:xfrm>
        </p:spPr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25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763688" y="1367157"/>
            <a:ext cx="5544616" cy="2308324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600" b="1" dirty="0">
                <a:latin typeface="+mj-ea"/>
                <a:ea typeface="+mj-ea"/>
              </a:rPr>
              <a:t>class Shape </a:t>
            </a:r>
            <a:r>
              <a:rPr lang="en-US" altLang="ko-KR" sz="1600" dirty="0">
                <a:latin typeface="+mj-ea"/>
                <a:ea typeface="+mj-ea"/>
              </a:rPr>
              <a:t>{ // Shape</a:t>
            </a:r>
            <a:r>
              <a:rPr lang="ko-KR" altLang="en-US" sz="1600" dirty="0">
                <a:latin typeface="+mj-ea"/>
                <a:ea typeface="+mj-ea"/>
              </a:rPr>
              <a:t>은 추상 클래스</a:t>
            </a:r>
          </a:p>
          <a:p>
            <a:pPr defTabSz="180000" fontAlgn="base" latinLnBrk="0"/>
            <a:r>
              <a:rPr lang="ko-KR" altLang="en-US" sz="1600" dirty="0" smtClean="0">
                <a:latin typeface="+mj-ea"/>
                <a:ea typeface="+mj-ea"/>
              </a:rPr>
              <a:t>	</a:t>
            </a:r>
            <a:r>
              <a:rPr lang="en-US" altLang="ko-KR" sz="1600" dirty="0" smtClean="0">
                <a:latin typeface="+mj-ea"/>
                <a:ea typeface="+mj-ea"/>
              </a:rPr>
              <a:t>Shape *next;</a:t>
            </a:r>
          </a:p>
          <a:p>
            <a:pPr defTabSz="180000" fontAlgn="base" latinLnBrk="0"/>
            <a:r>
              <a:rPr lang="en-US" altLang="ko-KR" sz="1600" dirty="0" smtClean="0">
                <a:latin typeface="+mj-ea"/>
                <a:ea typeface="+mj-ea"/>
              </a:rPr>
              <a:t>public</a:t>
            </a:r>
            <a:r>
              <a:rPr lang="en-US" altLang="ko-KR" sz="1600" dirty="0">
                <a:latin typeface="+mj-ea"/>
                <a:ea typeface="+mj-ea"/>
              </a:rPr>
              <a:t>:</a:t>
            </a:r>
          </a:p>
          <a:p>
            <a:pPr defTabSz="180000" fontAlgn="base" latinLnBrk="0"/>
            <a:r>
              <a:rPr lang="en-US" altLang="ko-KR" sz="1600" dirty="0" smtClean="0">
                <a:latin typeface="+mj-ea"/>
                <a:ea typeface="+mj-ea"/>
              </a:rPr>
              <a:t>	void paint() { 		draw();   </a:t>
            </a:r>
            <a:r>
              <a:rPr lang="en-US" altLang="ko-KR" sz="1600" dirty="0">
                <a:latin typeface="+mj-ea"/>
                <a:ea typeface="+mj-ea"/>
              </a:rPr>
              <a:t>	</a:t>
            </a:r>
            <a:r>
              <a:rPr lang="en-US" altLang="ko-KR" sz="1600" dirty="0" smtClean="0">
                <a:latin typeface="+mj-ea"/>
                <a:ea typeface="+mj-ea"/>
              </a:rPr>
              <a:t>}</a:t>
            </a:r>
          </a:p>
          <a:p>
            <a:pPr defTabSz="180000" fontAlgn="base" latinLnBrk="0"/>
            <a:r>
              <a:rPr lang="en-US" altLang="ko-KR" sz="1600" dirty="0">
                <a:latin typeface="+mj-ea"/>
                <a:ea typeface="+mj-ea"/>
              </a:rPr>
              <a:t>	</a:t>
            </a:r>
            <a:r>
              <a:rPr lang="en-US" altLang="ko-KR" sz="1600" b="1" dirty="0">
                <a:latin typeface="+mj-ea"/>
                <a:ea typeface="+mj-ea"/>
              </a:rPr>
              <a:t>virtual void draw() = 0; </a:t>
            </a:r>
            <a:r>
              <a:rPr lang="en-US" altLang="ko-KR" sz="1600" dirty="0">
                <a:latin typeface="+mj-ea"/>
                <a:ea typeface="+mj-ea"/>
              </a:rPr>
              <a:t>// </a:t>
            </a:r>
            <a:r>
              <a:rPr lang="ko-KR" altLang="en-US" sz="1600" dirty="0">
                <a:latin typeface="+mj-ea"/>
                <a:ea typeface="+mj-ea"/>
              </a:rPr>
              <a:t>순수 가상 함수</a:t>
            </a:r>
          </a:p>
          <a:p>
            <a:pPr defTabSz="180000" fontAlgn="base" latinLnBrk="0"/>
            <a:r>
              <a:rPr lang="en-US" altLang="ko-KR" sz="1600" dirty="0" smtClean="0">
                <a:latin typeface="+mj-ea"/>
                <a:ea typeface="+mj-ea"/>
              </a:rPr>
              <a:t>};</a:t>
            </a:r>
          </a:p>
          <a:p>
            <a:pPr defTabSz="180000" fontAlgn="base" latinLnBrk="0"/>
            <a:r>
              <a:rPr lang="en-US" altLang="ko-KR" sz="1600" dirty="0" smtClean="0">
                <a:latin typeface="+mj-ea"/>
                <a:ea typeface="+mj-ea"/>
              </a:rPr>
              <a:t>void </a:t>
            </a:r>
            <a:r>
              <a:rPr lang="en-US" altLang="ko-KR" sz="1600" dirty="0">
                <a:latin typeface="+mj-ea"/>
                <a:ea typeface="+mj-ea"/>
              </a:rPr>
              <a:t>Shape::paint() {</a:t>
            </a:r>
          </a:p>
          <a:p>
            <a:pPr defTabSz="180000" fontAlgn="base" latinLnBrk="0"/>
            <a:r>
              <a:rPr lang="en-US" altLang="ko-KR" sz="1600" dirty="0">
                <a:latin typeface="+mj-ea"/>
                <a:ea typeface="+mj-ea"/>
              </a:rPr>
              <a:t>	draw(); // </a:t>
            </a:r>
            <a:r>
              <a:rPr lang="ko-KR" altLang="en-US" sz="1600" dirty="0">
                <a:latin typeface="+mj-ea"/>
                <a:ea typeface="+mj-ea"/>
              </a:rPr>
              <a:t>순수 가상 함수라도 호출은 할 수 있다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  <a:endParaRPr lang="ko-KR" altLang="en-US" sz="1600" dirty="0">
              <a:latin typeface="+mj-ea"/>
              <a:ea typeface="+mj-ea"/>
            </a:endParaRPr>
          </a:p>
          <a:p>
            <a:pPr defTabSz="180000" fontAlgn="base" latinLnBrk="0"/>
            <a:r>
              <a:rPr lang="en-US" altLang="ko-KR" sz="1600" dirty="0">
                <a:latin typeface="+mj-ea"/>
                <a:ea typeface="+mj-ea"/>
              </a:rPr>
              <a:t>}</a:t>
            </a:r>
            <a:endParaRPr lang="ko-KR" altLang="en-US" sz="1600" dirty="0"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27584" y="4963701"/>
            <a:ext cx="4653135" cy="646331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dk1"/>
                </a:solidFill>
                <a:latin typeface="+mj-ea"/>
                <a:ea typeface="+mj-ea"/>
              </a:rPr>
              <a:t>Shape </a:t>
            </a:r>
            <a:r>
              <a:rPr lang="en-US" altLang="ko-KR" b="1" dirty="0" err="1">
                <a:solidFill>
                  <a:schemeClr val="dk1"/>
                </a:solidFill>
                <a:latin typeface="+mj-ea"/>
                <a:ea typeface="+mj-ea"/>
              </a:rPr>
              <a:t>shape</a:t>
            </a:r>
            <a:r>
              <a:rPr lang="en-US" altLang="ko-KR" b="1" dirty="0">
                <a:solidFill>
                  <a:schemeClr val="dk1"/>
                </a:solidFill>
                <a:latin typeface="+mj-ea"/>
                <a:ea typeface="+mj-ea"/>
              </a:rPr>
              <a:t>; // </a:t>
            </a:r>
            <a:r>
              <a:rPr lang="ko-KR" altLang="en-US" b="1" dirty="0">
                <a:solidFill>
                  <a:schemeClr val="dk1"/>
                </a:solidFill>
                <a:latin typeface="+mj-ea"/>
                <a:ea typeface="+mj-ea"/>
              </a:rPr>
              <a:t>컴파일 오류</a:t>
            </a:r>
          </a:p>
          <a:p>
            <a:r>
              <a:rPr lang="en-US" altLang="ko-KR" b="1" dirty="0">
                <a:solidFill>
                  <a:schemeClr val="dk1"/>
                </a:solidFill>
                <a:latin typeface="+mj-ea"/>
                <a:ea typeface="+mj-ea"/>
              </a:rPr>
              <a:t>Shape *p = new Shape(); // </a:t>
            </a:r>
            <a:r>
              <a:rPr lang="ko-KR" altLang="en-US" b="1" dirty="0">
                <a:solidFill>
                  <a:schemeClr val="dk1"/>
                </a:solidFill>
                <a:latin typeface="+mj-ea"/>
                <a:ea typeface="+mj-ea"/>
              </a:rPr>
              <a:t>컴파일 오류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716623" y="4991037"/>
            <a:ext cx="28174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  <a:latin typeface="+mj-ea"/>
                <a:ea typeface="+mj-ea"/>
              </a:rPr>
              <a:t>error C2259: 'Shape' : </a:t>
            </a:r>
            <a:r>
              <a:rPr lang="ko-KR" altLang="en-US" sz="1200" b="1" dirty="0">
                <a:solidFill>
                  <a:srgbClr val="FF0000"/>
                </a:solidFill>
                <a:latin typeface="+mj-ea"/>
                <a:ea typeface="+mj-ea"/>
              </a:rPr>
              <a:t>추상 </a:t>
            </a:r>
            <a:r>
              <a:rPr lang="ko-KR" altLang="en-US" sz="1200" b="1" dirty="0" smtClean="0">
                <a:solidFill>
                  <a:srgbClr val="FF0000"/>
                </a:solidFill>
                <a:latin typeface="+mj-ea"/>
                <a:ea typeface="+mj-ea"/>
              </a:rPr>
              <a:t>클래스를</a:t>
            </a:r>
            <a:endParaRPr lang="en-US" altLang="ko-KR" sz="1200" b="1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ko-KR" altLang="en-US" sz="1200" b="1" dirty="0" err="1" smtClean="0">
                <a:solidFill>
                  <a:srgbClr val="FF0000"/>
                </a:solidFill>
                <a:latin typeface="+mj-ea"/>
                <a:ea typeface="+mj-ea"/>
              </a:rPr>
              <a:t>인스턴스화할</a:t>
            </a:r>
            <a:r>
              <a:rPr lang="ko-KR" altLang="en-US" sz="1200" b="1" dirty="0" smtClean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ko-KR" altLang="en-US" sz="1200" b="1" dirty="0">
                <a:solidFill>
                  <a:srgbClr val="FF0000"/>
                </a:solidFill>
                <a:latin typeface="+mj-ea"/>
                <a:ea typeface="+mj-ea"/>
              </a:rPr>
              <a:t>수 없습니다</a:t>
            </a:r>
            <a:r>
              <a:rPr lang="en-US" altLang="ko-KR" sz="1200" b="1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  <a:endParaRPr lang="ko-KR" altLang="en-US" sz="12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4838807" y="5095507"/>
            <a:ext cx="864096" cy="117594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endCxn id="7" idx="1"/>
          </p:cNvCxnSpPr>
          <p:nvPr/>
        </p:nvCxnSpPr>
        <p:spPr>
          <a:xfrm flipV="1">
            <a:off x="4852527" y="5221870"/>
            <a:ext cx="864096" cy="129208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904219" y="6295241"/>
            <a:ext cx="3582144" cy="369332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b="1" dirty="0">
                <a:latin typeface="+mj-ea"/>
                <a:ea typeface="+mj-ea"/>
              </a:rPr>
              <a:t>Shape *p</a:t>
            </a:r>
            <a:r>
              <a:rPr lang="en-US" altLang="ko-KR" b="1" dirty="0" smtClean="0">
                <a:latin typeface="+mj-ea"/>
                <a:ea typeface="+mj-ea"/>
              </a:rPr>
              <a:t>; </a:t>
            </a:r>
            <a:endParaRPr lang="ko-KR" altLang="en-US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4050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추상 클래스의 목적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ko-KR" altLang="en-US" b="1" dirty="0">
                <a:latin typeface="+mn-ea"/>
              </a:rPr>
              <a:t>추상 클래스의 목적</a:t>
            </a:r>
            <a:endParaRPr lang="en-US" altLang="ko-KR" b="1" dirty="0">
              <a:latin typeface="+mn-ea"/>
            </a:endParaRPr>
          </a:p>
          <a:p>
            <a:pPr lvl="1">
              <a:spcBef>
                <a:spcPts val="600"/>
              </a:spcBef>
            </a:pPr>
            <a:r>
              <a:rPr lang="ko-KR" altLang="en-US" b="1" dirty="0" smtClean="0">
                <a:latin typeface="+mn-ea"/>
              </a:rPr>
              <a:t>추상 클래스의 </a:t>
            </a:r>
            <a:r>
              <a:rPr lang="ko-KR" altLang="en-US" b="1" dirty="0" err="1" smtClean="0">
                <a:latin typeface="+mn-ea"/>
              </a:rPr>
              <a:t>인스턴스를</a:t>
            </a:r>
            <a:r>
              <a:rPr lang="ko-KR" altLang="en-US" b="1" dirty="0" smtClean="0">
                <a:latin typeface="+mn-ea"/>
              </a:rPr>
              <a:t> </a:t>
            </a:r>
            <a:r>
              <a:rPr lang="ko-KR" altLang="en-US" b="1" dirty="0">
                <a:latin typeface="+mn-ea"/>
              </a:rPr>
              <a:t>생성할 </a:t>
            </a:r>
            <a:r>
              <a:rPr lang="ko-KR" altLang="en-US" b="1" dirty="0" smtClean="0">
                <a:latin typeface="+mn-ea"/>
              </a:rPr>
              <a:t>목적 </a:t>
            </a:r>
            <a:r>
              <a:rPr lang="ko-KR" altLang="en-US" b="1" dirty="0">
                <a:latin typeface="+mn-ea"/>
              </a:rPr>
              <a:t>아님</a:t>
            </a:r>
            <a:endParaRPr lang="en-US" altLang="ko-KR" b="1" dirty="0">
              <a:latin typeface="+mn-ea"/>
            </a:endParaRPr>
          </a:p>
          <a:p>
            <a:pPr lvl="1">
              <a:spcBef>
                <a:spcPts val="600"/>
              </a:spcBef>
            </a:pPr>
            <a:r>
              <a:rPr lang="ko-KR" altLang="en-US" b="1" dirty="0">
                <a:latin typeface="+mn-ea"/>
              </a:rPr>
              <a:t>상속에서 기본 클래스의 역할을 하기 </a:t>
            </a:r>
            <a:r>
              <a:rPr lang="ko-KR" altLang="en-US" b="1" dirty="0" smtClean="0">
                <a:latin typeface="+mn-ea"/>
              </a:rPr>
              <a:t>위함</a:t>
            </a:r>
            <a:endParaRPr lang="en-US" altLang="ko-KR" b="1" dirty="0" smtClean="0">
              <a:latin typeface="+mn-ea"/>
            </a:endParaRPr>
          </a:p>
          <a:p>
            <a:pPr lvl="2">
              <a:spcBef>
                <a:spcPts val="600"/>
              </a:spcBef>
            </a:pPr>
            <a:r>
              <a:rPr lang="ko-KR" altLang="en-US" b="1" dirty="0" smtClean="0">
                <a:latin typeface="+mn-ea"/>
              </a:rPr>
              <a:t>순수 가상 함수를 통해 파생 </a:t>
            </a:r>
            <a:r>
              <a:rPr lang="ko-KR" altLang="en-US" b="1" dirty="0">
                <a:latin typeface="+mn-ea"/>
              </a:rPr>
              <a:t>클래스에서 구현할 함수의 형태</a:t>
            </a:r>
            <a:r>
              <a:rPr lang="en-US" altLang="ko-KR" b="1" dirty="0">
                <a:latin typeface="+mn-ea"/>
              </a:rPr>
              <a:t>(</a:t>
            </a:r>
            <a:r>
              <a:rPr lang="ko-KR" altLang="en-US" b="1" dirty="0">
                <a:latin typeface="+mn-ea"/>
              </a:rPr>
              <a:t>원형</a:t>
            </a:r>
            <a:r>
              <a:rPr lang="en-US" altLang="ko-KR" b="1" dirty="0">
                <a:latin typeface="+mn-ea"/>
              </a:rPr>
              <a:t>)</a:t>
            </a:r>
            <a:r>
              <a:rPr lang="ko-KR" altLang="en-US" b="1" dirty="0">
                <a:latin typeface="+mn-ea"/>
              </a:rPr>
              <a:t>을 보여주는 인터페이스 </a:t>
            </a:r>
            <a:r>
              <a:rPr lang="ko-KR" altLang="en-US" b="1" dirty="0" smtClean="0">
                <a:latin typeface="+mn-ea"/>
              </a:rPr>
              <a:t>역할</a:t>
            </a:r>
            <a:endParaRPr lang="en-US" altLang="ko-KR" b="1" dirty="0" smtClean="0">
              <a:latin typeface="+mn-ea"/>
            </a:endParaRPr>
          </a:p>
          <a:p>
            <a:pPr lvl="2">
              <a:spcBef>
                <a:spcPts val="600"/>
              </a:spcBef>
            </a:pPr>
            <a:r>
              <a:rPr lang="ko-KR" altLang="en-US" b="1" dirty="0" smtClean="0">
                <a:latin typeface="+mn-ea"/>
              </a:rPr>
              <a:t>추상 클래스의 모든 멤버 함수를 순수 가상 함수로 선언할 필요 없음</a:t>
            </a:r>
            <a:endParaRPr lang="en-US" altLang="ko-KR" b="1" dirty="0" smtClean="0">
              <a:latin typeface="+mn-ea"/>
            </a:endParaRPr>
          </a:p>
          <a:p>
            <a:pPr lvl="2">
              <a:spcBef>
                <a:spcPts val="600"/>
              </a:spcBef>
            </a:pPr>
            <a:endParaRPr lang="en-US" altLang="ko-KR" b="1" dirty="0">
              <a:latin typeface="+mn-ea"/>
            </a:endParaRPr>
          </a:p>
          <a:p>
            <a:pPr lvl="1">
              <a:spcBef>
                <a:spcPts val="600"/>
              </a:spcBef>
            </a:pPr>
            <a:endParaRPr lang="en-US" altLang="ko-KR" b="1" dirty="0">
              <a:latin typeface="+mn-ea"/>
            </a:endParaRPr>
          </a:p>
          <a:p>
            <a:pPr>
              <a:spcBef>
                <a:spcPts val="600"/>
              </a:spcBef>
            </a:pPr>
            <a:endParaRPr lang="ko-KR" altLang="en-US" b="1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4192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추상 클래스의 상속과 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836712"/>
            <a:ext cx="8712968" cy="583264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b="1" dirty="0" smtClean="0">
                <a:latin typeface="+mn-ea"/>
              </a:rPr>
              <a:t>추상 클래스의 상속</a:t>
            </a:r>
            <a:endParaRPr lang="en-US" altLang="ko-KR" b="1" dirty="0" smtClean="0">
              <a:latin typeface="+mn-ea"/>
            </a:endParaRPr>
          </a:p>
          <a:p>
            <a:pPr lvl="1">
              <a:lnSpc>
                <a:spcPct val="100000"/>
              </a:lnSpc>
            </a:pPr>
            <a:r>
              <a:rPr lang="ko-KR" altLang="en-US" b="1" dirty="0" smtClean="0">
                <a:latin typeface="+mn-ea"/>
              </a:rPr>
              <a:t>추상 클래스를 단순 상속하면 자동 추상 클래스</a:t>
            </a:r>
            <a:endParaRPr lang="en-US" altLang="ko-KR" b="1" dirty="0" smtClean="0">
              <a:latin typeface="+mn-ea"/>
            </a:endParaRPr>
          </a:p>
          <a:p>
            <a:pPr>
              <a:lnSpc>
                <a:spcPct val="100000"/>
              </a:lnSpc>
            </a:pPr>
            <a:r>
              <a:rPr lang="ko-KR" altLang="en-US" b="1" dirty="0">
                <a:latin typeface="+mn-ea"/>
              </a:rPr>
              <a:t>추상 클래스의 구현</a:t>
            </a:r>
            <a:endParaRPr lang="en-US" altLang="ko-KR" b="1" dirty="0">
              <a:latin typeface="+mn-ea"/>
            </a:endParaRPr>
          </a:p>
          <a:p>
            <a:pPr lvl="1">
              <a:lnSpc>
                <a:spcPct val="100000"/>
              </a:lnSpc>
            </a:pPr>
            <a:r>
              <a:rPr lang="ko-KR" altLang="en-US" b="1" dirty="0" smtClean="0">
                <a:latin typeface="+mn-ea"/>
              </a:rPr>
              <a:t>추상 클래스를 상속받아 순수 </a:t>
            </a:r>
            <a:r>
              <a:rPr lang="ko-KR" altLang="en-US" b="1" dirty="0">
                <a:latin typeface="+mn-ea"/>
              </a:rPr>
              <a:t>가상 </a:t>
            </a:r>
            <a:r>
              <a:rPr lang="ko-KR" altLang="en-US" b="1" dirty="0" smtClean="0">
                <a:latin typeface="+mn-ea"/>
              </a:rPr>
              <a:t>함수를 </a:t>
            </a:r>
            <a:r>
              <a:rPr lang="ko-KR" altLang="en-US" b="1" dirty="0" err="1" smtClean="0">
                <a:latin typeface="+mn-ea"/>
              </a:rPr>
              <a:t>오버라이딩</a:t>
            </a:r>
            <a:endParaRPr lang="en-US" altLang="ko-KR" b="1" dirty="0" smtClean="0">
              <a:latin typeface="+mn-ea"/>
            </a:endParaRPr>
          </a:p>
          <a:p>
            <a:pPr lvl="2">
              <a:lnSpc>
                <a:spcPct val="100000"/>
              </a:lnSpc>
            </a:pPr>
            <a:r>
              <a:rPr lang="ko-KR" altLang="en-US" b="1" dirty="0" smtClean="0">
                <a:latin typeface="+mn-ea"/>
              </a:rPr>
              <a:t>파생 클래스는 추상 클래스가 아님</a:t>
            </a:r>
            <a:endParaRPr lang="ko-KR" altLang="en-US" b="1" dirty="0">
              <a:latin typeface="+mn-ea"/>
            </a:endParaRPr>
          </a:p>
          <a:p>
            <a:pPr lvl="1">
              <a:lnSpc>
                <a:spcPct val="100000"/>
              </a:lnSpc>
            </a:pPr>
            <a:endParaRPr lang="en-US" altLang="ko-KR" b="1" dirty="0" smtClean="0">
              <a:latin typeface="+mn-ea"/>
            </a:endParaRPr>
          </a:p>
          <a:p>
            <a:pPr lvl="1">
              <a:lnSpc>
                <a:spcPct val="100000"/>
              </a:lnSpc>
            </a:pPr>
            <a:endParaRPr lang="en-US" altLang="ko-KR" b="1" dirty="0">
              <a:latin typeface="+mn-ea"/>
            </a:endParaRPr>
          </a:p>
          <a:p>
            <a:pPr lvl="1">
              <a:lnSpc>
                <a:spcPct val="100000"/>
              </a:lnSpc>
            </a:pPr>
            <a:endParaRPr lang="en-US" altLang="ko-KR" b="1" dirty="0" smtClean="0">
              <a:latin typeface="+mn-ea"/>
            </a:endParaRPr>
          </a:p>
          <a:p>
            <a:pPr lvl="1">
              <a:lnSpc>
                <a:spcPct val="100000"/>
              </a:lnSpc>
            </a:pPr>
            <a:endParaRPr lang="en-US" altLang="ko-KR" b="1" dirty="0">
              <a:latin typeface="+mn-ea"/>
            </a:endParaRPr>
          </a:p>
          <a:p>
            <a:pPr lvl="1">
              <a:lnSpc>
                <a:spcPct val="100000"/>
              </a:lnSpc>
            </a:pPr>
            <a:endParaRPr lang="en-US" altLang="ko-KR" b="1" dirty="0" smtClean="0">
              <a:latin typeface="+mn-ea"/>
            </a:endParaRPr>
          </a:p>
          <a:p>
            <a:pPr lvl="1">
              <a:lnSpc>
                <a:spcPct val="100000"/>
              </a:lnSpc>
            </a:pPr>
            <a:endParaRPr lang="en-US" altLang="ko-KR" b="1" dirty="0">
              <a:latin typeface="+mn-ea"/>
            </a:endParaRPr>
          </a:p>
          <a:p>
            <a:pPr lvl="1">
              <a:lnSpc>
                <a:spcPct val="100000"/>
              </a:lnSpc>
            </a:pPr>
            <a:endParaRPr lang="en-US" altLang="ko-KR" b="1" dirty="0" smtClean="0">
              <a:latin typeface="+mn-ea"/>
            </a:endParaRPr>
          </a:p>
          <a:p>
            <a:pPr lvl="1">
              <a:lnSpc>
                <a:spcPct val="100000"/>
              </a:lnSpc>
            </a:pPr>
            <a:endParaRPr lang="en-US" altLang="ko-KR" b="1" dirty="0">
              <a:latin typeface="+mn-ea"/>
            </a:endParaRPr>
          </a:p>
          <a:p>
            <a:pPr>
              <a:lnSpc>
                <a:spcPct val="100000"/>
              </a:lnSpc>
            </a:pPr>
            <a:endParaRPr lang="en-US" altLang="ko-KR" b="1" dirty="0" smtClean="0">
              <a:latin typeface="+mn-ea"/>
            </a:endParaRPr>
          </a:p>
          <a:p>
            <a:pPr>
              <a:lnSpc>
                <a:spcPct val="100000"/>
              </a:lnSpc>
            </a:pPr>
            <a:endParaRPr lang="en-US" altLang="ko-KR" b="1" dirty="0" smtClean="0">
              <a:latin typeface="+mn-ea"/>
            </a:endParaRPr>
          </a:p>
          <a:p>
            <a:pPr>
              <a:lnSpc>
                <a:spcPct val="100000"/>
              </a:lnSpc>
            </a:pPr>
            <a:endParaRPr lang="en-US" altLang="ko-KR" b="1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27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59994" y="3083593"/>
            <a:ext cx="4074514" cy="304698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600" b="1" dirty="0">
                <a:solidFill>
                  <a:srgbClr val="FF6600"/>
                </a:solidFill>
                <a:latin typeface="+mj-ea"/>
                <a:ea typeface="+mj-ea"/>
              </a:rPr>
              <a:t>class Shape </a:t>
            </a:r>
            <a:r>
              <a:rPr lang="en-US" altLang="ko-KR" sz="1600" dirty="0" smtClean="0">
                <a:latin typeface="+mj-ea"/>
                <a:ea typeface="+mj-ea"/>
              </a:rPr>
              <a:t>{ </a:t>
            </a:r>
            <a:r>
              <a:rPr lang="en-US" altLang="ko-KR" sz="1600" dirty="0" smtClean="0">
                <a:solidFill>
                  <a:srgbClr val="00B050"/>
                </a:solidFill>
                <a:latin typeface="+mj-ea"/>
                <a:ea typeface="+mj-ea"/>
              </a:rPr>
              <a:t>//</a:t>
            </a:r>
            <a:r>
              <a:rPr lang="ko-KR" altLang="en-US" sz="1600" dirty="0" smtClean="0">
                <a:solidFill>
                  <a:srgbClr val="00B050"/>
                </a:solidFill>
                <a:latin typeface="+mj-ea"/>
                <a:ea typeface="+mj-ea"/>
              </a:rPr>
              <a:t>추상 클래스</a:t>
            </a:r>
            <a:endParaRPr lang="en-US" altLang="ko-KR" sz="1600" dirty="0" smtClean="0">
              <a:solidFill>
                <a:srgbClr val="00B050"/>
              </a:solidFill>
              <a:latin typeface="+mj-ea"/>
              <a:ea typeface="+mj-ea"/>
            </a:endParaRPr>
          </a:p>
          <a:p>
            <a:pPr defTabSz="180000" fontAlgn="base" latinLnBrk="0"/>
            <a:r>
              <a:rPr lang="en-US" altLang="ko-KR" sz="1600" dirty="0" smtClean="0">
                <a:latin typeface="+mj-ea"/>
                <a:ea typeface="+mj-ea"/>
              </a:rPr>
              <a:t>public</a:t>
            </a:r>
            <a:r>
              <a:rPr lang="en-US" altLang="ko-KR" sz="1600" dirty="0">
                <a:latin typeface="+mj-ea"/>
                <a:ea typeface="+mj-ea"/>
              </a:rPr>
              <a:t>:</a:t>
            </a:r>
          </a:p>
          <a:p>
            <a:pPr defTabSz="180000" fontAlgn="base" latinLnBrk="0"/>
            <a:r>
              <a:rPr lang="en-US" altLang="ko-KR" sz="1600" dirty="0">
                <a:latin typeface="+mj-ea"/>
                <a:ea typeface="+mj-ea"/>
              </a:rPr>
              <a:t>	</a:t>
            </a:r>
            <a:r>
              <a:rPr lang="en-US" altLang="ko-KR" sz="1600" b="1" dirty="0">
                <a:solidFill>
                  <a:srgbClr val="7030A0"/>
                </a:solidFill>
                <a:latin typeface="+mj-ea"/>
                <a:ea typeface="+mj-ea"/>
              </a:rPr>
              <a:t>virtual void draw() = 0</a:t>
            </a:r>
            <a:r>
              <a:rPr lang="en-US" altLang="ko-KR" sz="1600" b="1" dirty="0" smtClean="0">
                <a:solidFill>
                  <a:srgbClr val="7030A0"/>
                </a:solidFill>
                <a:latin typeface="+mj-ea"/>
                <a:ea typeface="+mj-ea"/>
              </a:rPr>
              <a:t>;</a:t>
            </a:r>
          </a:p>
          <a:p>
            <a:pPr defTabSz="180000" fontAlgn="base" latinLnBrk="0"/>
            <a:r>
              <a:rPr lang="en-US" altLang="ko-KR" sz="1600" dirty="0" smtClean="0">
                <a:latin typeface="+mj-ea"/>
                <a:ea typeface="+mj-ea"/>
              </a:rPr>
              <a:t>};</a:t>
            </a:r>
          </a:p>
          <a:p>
            <a:pPr defTabSz="180000" fontAlgn="base" latinLnBrk="0"/>
            <a:endParaRPr lang="ko-KR" altLang="en-US" sz="1600" dirty="0">
              <a:latin typeface="+mj-ea"/>
              <a:ea typeface="+mj-ea"/>
            </a:endParaRPr>
          </a:p>
          <a:p>
            <a:pPr defTabSz="180000" fontAlgn="base" latinLnBrk="0"/>
            <a:r>
              <a:rPr lang="en-US" altLang="ko-KR" sz="1600" b="1" dirty="0">
                <a:solidFill>
                  <a:srgbClr val="FF6600"/>
                </a:solidFill>
                <a:latin typeface="+mj-ea"/>
                <a:ea typeface="+mj-ea"/>
              </a:rPr>
              <a:t>class Circle </a:t>
            </a:r>
            <a:r>
              <a:rPr lang="en-US" altLang="ko-KR" sz="1600" dirty="0">
                <a:latin typeface="+mj-ea"/>
                <a:ea typeface="+mj-ea"/>
              </a:rPr>
              <a:t>: public Shape </a:t>
            </a:r>
            <a:r>
              <a:rPr lang="en-US" altLang="ko-KR" sz="1600" dirty="0" smtClean="0">
                <a:latin typeface="+mj-ea"/>
                <a:ea typeface="+mj-ea"/>
              </a:rPr>
              <a:t>{ </a:t>
            </a:r>
            <a:r>
              <a:rPr lang="en-US" altLang="ko-KR" sz="1600" dirty="0">
                <a:solidFill>
                  <a:srgbClr val="00B050"/>
                </a:solidFill>
                <a:latin typeface="+mj-ea"/>
                <a:ea typeface="+mj-ea"/>
              </a:rPr>
              <a:t>//</a:t>
            </a:r>
            <a:r>
              <a:rPr lang="ko-KR" altLang="en-US" sz="1600" dirty="0" err="1">
                <a:solidFill>
                  <a:srgbClr val="00B050"/>
                </a:solidFill>
                <a:latin typeface="+mj-ea"/>
                <a:ea typeface="+mj-ea"/>
              </a:rPr>
              <a:t>추상클래스</a:t>
            </a:r>
            <a:endParaRPr lang="en-US" altLang="ko-KR" sz="1600" dirty="0">
              <a:solidFill>
                <a:srgbClr val="00B050"/>
              </a:solidFill>
              <a:latin typeface="+mj-ea"/>
              <a:ea typeface="+mj-ea"/>
            </a:endParaRPr>
          </a:p>
          <a:p>
            <a:pPr defTabSz="180000" fontAlgn="base" latinLnBrk="0"/>
            <a:r>
              <a:rPr lang="en-US" altLang="ko-KR" sz="1600" dirty="0" smtClean="0">
                <a:latin typeface="+mj-ea"/>
                <a:ea typeface="+mj-ea"/>
              </a:rPr>
              <a:t>public</a:t>
            </a:r>
            <a:r>
              <a:rPr lang="en-US" altLang="ko-KR" sz="1600" dirty="0">
                <a:latin typeface="+mj-ea"/>
                <a:ea typeface="+mj-ea"/>
              </a:rPr>
              <a:t>:</a:t>
            </a:r>
          </a:p>
          <a:p>
            <a:pPr defTabSz="180000" fontAlgn="base" latinLnBrk="0"/>
            <a:r>
              <a:rPr lang="en-US" altLang="ko-KR" sz="1600" dirty="0">
                <a:latin typeface="+mj-ea"/>
                <a:ea typeface="+mj-ea"/>
              </a:rPr>
              <a:t>	</a:t>
            </a:r>
            <a:r>
              <a:rPr lang="en-US" altLang="ko-KR" sz="1600" dirty="0" smtClean="0">
                <a:latin typeface="+mj-ea"/>
                <a:ea typeface="+mj-ea"/>
              </a:rPr>
              <a:t>string </a:t>
            </a:r>
            <a:r>
              <a:rPr lang="en-US" altLang="ko-KR" sz="1600" dirty="0" err="1" smtClean="0">
                <a:latin typeface="+mj-ea"/>
                <a:ea typeface="+mj-ea"/>
              </a:rPr>
              <a:t>toString</a:t>
            </a:r>
            <a:r>
              <a:rPr lang="en-US" altLang="ko-KR" sz="1600" dirty="0" smtClean="0">
                <a:latin typeface="+mj-ea"/>
                <a:ea typeface="+mj-ea"/>
              </a:rPr>
              <a:t>() { return </a:t>
            </a:r>
            <a:r>
              <a:rPr lang="en-US" altLang="ko-KR" sz="1600" dirty="0">
                <a:latin typeface="+mj-ea"/>
                <a:ea typeface="+mj-ea"/>
              </a:rPr>
              <a:t>"Circle </a:t>
            </a:r>
            <a:r>
              <a:rPr lang="ko-KR" altLang="en-US" sz="1600" dirty="0" smtClean="0">
                <a:latin typeface="+mj-ea"/>
                <a:ea typeface="+mj-ea"/>
              </a:rPr>
              <a:t>객체</a:t>
            </a:r>
            <a:r>
              <a:rPr lang="en-US" altLang="ko-KR" sz="1600" dirty="0">
                <a:latin typeface="+mj-ea"/>
                <a:ea typeface="+mj-ea"/>
              </a:rPr>
              <a:t>"; </a:t>
            </a:r>
            <a:r>
              <a:rPr lang="en-US" altLang="ko-KR" sz="1600" dirty="0" smtClean="0">
                <a:latin typeface="+mj-ea"/>
                <a:ea typeface="+mj-ea"/>
              </a:rPr>
              <a:t>}</a:t>
            </a:r>
          </a:p>
          <a:p>
            <a:pPr defTabSz="180000" fontAlgn="base" latinLnBrk="0"/>
            <a:r>
              <a:rPr lang="en-US" altLang="ko-KR" sz="1600" dirty="0" smtClean="0">
                <a:latin typeface="+mj-ea"/>
                <a:ea typeface="+mj-ea"/>
              </a:rPr>
              <a:t>};</a:t>
            </a:r>
          </a:p>
          <a:p>
            <a:pPr defTabSz="180000" fontAlgn="base" latinLnBrk="0"/>
            <a:endParaRPr lang="en-US" altLang="ko-KR" sz="1600" dirty="0" smtClean="0">
              <a:latin typeface="+mj-ea"/>
              <a:ea typeface="+mj-ea"/>
            </a:endParaRPr>
          </a:p>
          <a:p>
            <a:pPr defTabSz="180000" fontAlgn="base" latinLnBrk="0"/>
            <a:r>
              <a:rPr lang="en-US" altLang="ko-KR" sz="1600" b="1" dirty="0">
                <a:solidFill>
                  <a:srgbClr val="FF6600"/>
                </a:solidFill>
                <a:latin typeface="+mj-ea"/>
                <a:ea typeface="+mj-ea"/>
              </a:rPr>
              <a:t>Shape </a:t>
            </a:r>
            <a:r>
              <a:rPr lang="en-US" altLang="ko-KR" sz="1600" b="1" dirty="0" err="1">
                <a:solidFill>
                  <a:srgbClr val="FF6600"/>
                </a:solidFill>
                <a:latin typeface="+mj-ea"/>
                <a:ea typeface="+mj-ea"/>
              </a:rPr>
              <a:t>shape</a:t>
            </a:r>
            <a:r>
              <a:rPr lang="en-US" altLang="ko-KR" sz="1600" b="1" dirty="0">
                <a:solidFill>
                  <a:srgbClr val="FF6600"/>
                </a:solidFill>
                <a:latin typeface="+mj-ea"/>
                <a:ea typeface="+mj-ea"/>
              </a:rPr>
              <a:t>; </a:t>
            </a:r>
            <a:r>
              <a:rPr lang="en-US" altLang="ko-KR" sz="1600" dirty="0">
                <a:solidFill>
                  <a:srgbClr val="00B050"/>
                </a:solidFill>
                <a:latin typeface="+mj-ea"/>
                <a:ea typeface="+mj-ea"/>
              </a:rPr>
              <a:t>// </a:t>
            </a:r>
            <a:r>
              <a:rPr lang="ko-KR" altLang="en-US" sz="1600" dirty="0">
                <a:solidFill>
                  <a:srgbClr val="00B050"/>
                </a:solidFill>
                <a:latin typeface="+mj-ea"/>
                <a:ea typeface="+mj-ea"/>
              </a:rPr>
              <a:t>객체 생성 오류</a:t>
            </a:r>
            <a:endParaRPr lang="en-US" altLang="ko-KR" sz="1600" dirty="0">
              <a:solidFill>
                <a:srgbClr val="00B050"/>
              </a:solidFill>
              <a:latin typeface="+mj-ea"/>
              <a:ea typeface="+mj-ea"/>
            </a:endParaRPr>
          </a:p>
          <a:p>
            <a:pPr defTabSz="180000" fontAlgn="base" latinLnBrk="0"/>
            <a:r>
              <a:rPr lang="en-US" altLang="ko-KR" sz="1600" b="1" dirty="0">
                <a:solidFill>
                  <a:srgbClr val="FF6600"/>
                </a:solidFill>
                <a:latin typeface="+mj-ea"/>
                <a:ea typeface="+mj-ea"/>
              </a:rPr>
              <a:t>Circle waffle; </a:t>
            </a:r>
            <a:r>
              <a:rPr lang="en-US" altLang="ko-KR" sz="1600" dirty="0">
                <a:solidFill>
                  <a:srgbClr val="00B050"/>
                </a:solidFill>
                <a:latin typeface="+mj-ea"/>
                <a:ea typeface="+mj-ea"/>
              </a:rPr>
              <a:t>// </a:t>
            </a:r>
            <a:r>
              <a:rPr lang="ko-KR" altLang="en-US" sz="1600" dirty="0">
                <a:solidFill>
                  <a:srgbClr val="00B050"/>
                </a:solidFill>
                <a:latin typeface="+mj-ea"/>
                <a:ea typeface="+mj-ea"/>
              </a:rPr>
              <a:t>객체 생성 오류</a:t>
            </a:r>
            <a:endParaRPr lang="en-US" altLang="ko-KR" sz="1600" dirty="0">
              <a:solidFill>
                <a:srgbClr val="00B050"/>
              </a:solidFill>
              <a:latin typeface="+mj-ea"/>
              <a:ea typeface="+mj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494050" y="3072270"/>
            <a:ext cx="4332558" cy="3662541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 latinLnBrk="0"/>
            <a:r>
              <a:rPr lang="en-US" altLang="ko-KR" sz="1600" b="1" dirty="0">
                <a:solidFill>
                  <a:srgbClr val="FF6600"/>
                </a:solidFill>
                <a:latin typeface="+mj-ea"/>
                <a:ea typeface="+mj-ea"/>
              </a:rPr>
              <a:t>class Shape </a:t>
            </a:r>
            <a:r>
              <a:rPr lang="en-US" altLang="ko-KR" sz="1400" b="1" dirty="0">
                <a:solidFill>
                  <a:schemeClr val="dk1"/>
                </a:solidFill>
                <a:latin typeface="+mj-ea"/>
                <a:ea typeface="+mj-ea"/>
              </a:rPr>
              <a:t>{ </a:t>
            </a:r>
            <a:r>
              <a:rPr lang="en-US" altLang="ko-KR" sz="1600" dirty="0">
                <a:solidFill>
                  <a:srgbClr val="00B050"/>
                </a:solidFill>
                <a:latin typeface="+mj-ea"/>
                <a:ea typeface="+mj-ea"/>
              </a:rPr>
              <a:t>//</a:t>
            </a:r>
            <a:r>
              <a:rPr lang="ko-KR" altLang="en-US" sz="1600" dirty="0">
                <a:solidFill>
                  <a:srgbClr val="00B050"/>
                </a:solidFill>
                <a:latin typeface="+mj-ea"/>
                <a:ea typeface="+mj-ea"/>
              </a:rPr>
              <a:t>추상 클래스</a:t>
            </a:r>
            <a:endParaRPr lang="en-US" altLang="ko-KR" sz="1600" dirty="0">
              <a:solidFill>
                <a:srgbClr val="00B050"/>
              </a:solidFill>
              <a:latin typeface="+mj-ea"/>
              <a:ea typeface="+mj-ea"/>
            </a:endParaRPr>
          </a:p>
          <a:p>
            <a:pPr defTabSz="180000" latinLnBrk="0"/>
            <a:r>
              <a:rPr lang="en-US" altLang="ko-KR" sz="1400" b="1" dirty="0">
                <a:solidFill>
                  <a:schemeClr val="dk1"/>
                </a:solidFill>
                <a:latin typeface="+mj-ea"/>
                <a:ea typeface="+mj-ea"/>
              </a:rPr>
              <a:t>public:</a:t>
            </a:r>
          </a:p>
          <a:p>
            <a:pPr defTabSz="180000" latinLnBrk="0"/>
            <a:r>
              <a:rPr lang="en-US" altLang="ko-KR" sz="1400" b="1" dirty="0">
                <a:solidFill>
                  <a:schemeClr val="dk1"/>
                </a:solidFill>
                <a:latin typeface="+mj-ea"/>
                <a:ea typeface="+mj-ea"/>
              </a:rPr>
              <a:t>	virtual void draw() = 0;</a:t>
            </a:r>
          </a:p>
          <a:p>
            <a:pPr defTabSz="180000" latinLnBrk="0"/>
            <a:r>
              <a:rPr lang="en-US" altLang="ko-KR" sz="1400" b="1" dirty="0">
                <a:solidFill>
                  <a:schemeClr val="dk1"/>
                </a:solidFill>
                <a:latin typeface="+mj-ea"/>
                <a:ea typeface="+mj-ea"/>
              </a:rPr>
              <a:t>};</a:t>
            </a:r>
          </a:p>
          <a:p>
            <a:pPr defTabSz="180000" latinLnBrk="0"/>
            <a:endParaRPr lang="ko-KR" altLang="en-US" sz="1400" b="1" dirty="0">
              <a:solidFill>
                <a:schemeClr val="dk1"/>
              </a:solidFill>
              <a:latin typeface="+mj-ea"/>
              <a:ea typeface="+mj-ea"/>
            </a:endParaRPr>
          </a:p>
          <a:p>
            <a:pPr defTabSz="180000" latinLnBrk="0"/>
            <a:r>
              <a:rPr lang="en-US" altLang="ko-KR" sz="1400" b="1" dirty="0">
                <a:solidFill>
                  <a:schemeClr val="dk1"/>
                </a:solidFill>
                <a:latin typeface="+mj-ea"/>
                <a:ea typeface="+mj-ea"/>
              </a:rPr>
              <a:t>class Circle : public Shape { </a:t>
            </a:r>
            <a:r>
              <a:rPr lang="en-US" altLang="ko-KR" sz="1600" dirty="0">
                <a:solidFill>
                  <a:srgbClr val="00B050"/>
                </a:solidFill>
                <a:latin typeface="+mj-ea"/>
                <a:ea typeface="+mj-ea"/>
              </a:rPr>
              <a:t>//</a:t>
            </a:r>
            <a:r>
              <a:rPr lang="ko-KR" altLang="en-US" sz="1600" dirty="0">
                <a:solidFill>
                  <a:srgbClr val="00B050"/>
                </a:solidFill>
                <a:latin typeface="+mj-ea"/>
                <a:ea typeface="+mj-ea"/>
              </a:rPr>
              <a:t>추상 클래스 아님</a:t>
            </a:r>
            <a:endParaRPr lang="en-US" altLang="ko-KR" sz="1600" dirty="0">
              <a:solidFill>
                <a:srgbClr val="00B050"/>
              </a:solidFill>
              <a:latin typeface="+mj-ea"/>
              <a:ea typeface="+mj-ea"/>
            </a:endParaRPr>
          </a:p>
          <a:p>
            <a:pPr defTabSz="180000" latinLnBrk="0"/>
            <a:r>
              <a:rPr lang="en-US" altLang="ko-KR" sz="1400" b="1" dirty="0">
                <a:solidFill>
                  <a:schemeClr val="dk1"/>
                </a:solidFill>
                <a:latin typeface="+mj-ea"/>
                <a:ea typeface="+mj-ea"/>
              </a:rPr>
              <a:t>public</a:t>
            </a:r>
            <a:r>
              <a:rPr lang="en-US" altLang="ko-KR" sz="1400" b="1" dirty="0" smtClean="0">
                <a:solidFill>
                  <a:schemeClr val="dk1"/>
                </a:solidFill>
                <a:latin typeface="+mj-ea"/>
                <a:ea typeface="+mj-ea"/>
              </a:rPr>
              <a:t>:</a:t>
            </a:r>
          </a:p>
          <a:p>
            <a:pPr defTabSz="180000" latinLnBrk="0"/>
            <a:r>
              <a:rPr lang="en-US" altLang="ko-KR" sz="1400" b="1" dirty="0" smtClean="0">
                <a:latin typeface="+mj-ea"/>
                <a:ea typeface="+mj-ea"/>
              </a:rPr>
              <a:t>   </a:t>
            </a:r>
            <a:r>
              <a:rPr lang="en-US" altLang="ko-KR" sz="1600" dirty="0">
                <a:solidFill>
                  <a:srgbClr val="00B050"/>
                </a:solidFill>
                <a:latin typeface="+mj-ea"/>
                <a:ea typeface="+mj-ea"/>
              </a:rPr>
              <a:t>//</a:t>
            </a:r>
            <a:r>
              <a:rPr lang="ko-KR" altLang="en-US" sz="1600" dirty="0">
                <a:solidFill>
                  <a:srgbClr val="00B050"/>
                </a:solidFill>
                <a:latin typeface="+mj-ea"/>
                <a:ea typeface="+mj-ea"/>
              </a:rPr>
              <a:t>순수 가상 </a:t>
            </a:r>
            <a:r>
              <a:rPr lang="ko-KR" altLang="en-US" sz="1600" dirty="0">
                <a:solidFill>
                  <a:srgbClr val="00B050"/>
                </a:solidFill>
                <a:latin typeface="+mj-ea"/>
                <a:ea typeface="+mj-ea"/>
              </a:rPr>
              <a:t>함수 </a:t>
            </a:r>
            <a:r>
              <a:rPr lang="ko-KR" altLang="en-US" sz="1600" dirty="0" err="1">
                <a:solidFill>
                  <a:srgbClr val="00B050"/>
                </a:solidFill>
                <a:latin typeface="+mj-ea"/>
                <a:ea typeface="+mj-ea"/>
              </a:rPr>
              <a:t>오버라이딩</a:t>
            </a:r>
            <a:endParaRPr lang="en-US" altLang="ko-KR" sz="1600" dirty="0">
              <a:solidFill>
                <a:srgbClr val="00B050"/>
              </a:solidFill>
              <a:latin typeface="+mj-ea"/>
              <a:ea typeface="+mj-ea"/>
            </a:endParaRPr>
          </a:p>
          <a:p>
            <a:pPr defTabSz="180000" latinLnBrk="0"/>
            <a:r>
              <a:rPr lang="en-US" altLang="ko-KR" sz="1400" b="1" dirty="0">
                <a:solidFill>
                  <a:schemeClr val="dk1"/>
                </a:solidFill>
                <a:latin typeface="+mj-ea"/>
                <a:ea typeface="+mj-ea"/>
              </a:rPr>
              <a:t>	</a:t>
            </a:r>
            <a:r>
              <a:rPr lang="en-US" altLang="ko-KR" sz="1400" b="1" dirty="0">
                <a:solidFill>
                  <a:srgbClr val="7030A0"/>
                </a:solidFill>
                <a:latin typeface="+mj-ea"/>
                <a:ea typeface="+mj-ea"/>
              </a:rPr>
              <a:t>virtual void draw() </a:t>
            </a:r>
            <a:r>
              <a:rPr lang="en-US" altLang="ko-KR" sz="1400" b="1" dirty="0" smtClean="0">
                <a:solidFill>
                  <a:srgbClr val="7030A0"/>
                </a:solidFill>
                <a:latin typeface="+mj-ea"/>
                <a:ea typeface="+mj-ea"/>
              </a:rPr>
              <a:t>{</a:t>
            </a:r>
            <a:endParaRPr lang="en-US" altLang="ko-KR" sz="1400" b="1" dirty="0">
              <a:solidFill>
                <a:srgbClr val="7030A0"/>
              </a:solidFill>
              <a:latin typeface="+mj-ea"/>
              <a:ea typeface="+mj-ea"/>
            </a:endParaRPr>
          </a:p>
          <a:p>
            <a:pPr defTabSz="180000" latinLnBrk="0"/>
            <a:r>
              <a:rPr lang="en-US" altLang="ko-KR" sz="1400" b="1" dirty="0">
                <a:solidFill>
                  <a:srgbClr val="7030A0"/>
                </a:solidFill>
                <a:latin typeface="+mj-ea"/>
                <a:ea typeface="+mj-ea"/>
              </a:rPr>
              <a:t>		</a:t>
            </a:r>
            <a:r>
              <a:rPr lang="en-US" altLang="ko-KR" sz="1400" b="1" dirty="0" err="1">
                <a:solidFill>
                  <a:srgbClr val="7030A0"/>
                </a:solidFill>
                <a:latin typeface="+mj-ea"/>
                <a:ea typeface="+mj-ea"/>
              </a:rPr>
              <a:t>cout</a:t>
            </a:r>
            <a:r>
              <a:rPr lang="en-US" altLang="ko-KR" sz="1400" b="1" dirty="0">
                <a:solidFill>
                  <a:srgbClr val="7030A0"/>
                </a:solidFill>
                <a:latin typeface="+mj-ea"/>
                <a:ea typeface="+mj-ea"/>
              </a:rPr>
              <a:t> &lt;&lt; "Circle";</a:t>
            </a:r>
          </a:p>
          <a:p>
            <a:pPr defTabSz="180000" latinLnBrk="0"/>
            <a:r>
              <a:rPr lang="en-US" altLang="ko-KR" sz="1400" b="1" dirty="0">
                <a:solidFill>
                  <a:srgbClr val="7030A0"/>
                </a:solidFill>
                <a:latin typeface="+mj-ea"/>
                <a:ea typeface="+mj-ea"/>
              </a:rPr>
              <a:t>	}</a:t>
            </a:r>
          </a:p>
          <a:p>
            <a:pPr defTabSz="180000" latinLnBrk="0"/>
            <a:r>
              <a:rPr lang="en-US" altLang="ko-KR" sz="1400" b="1" dirty="0">
                <a:solidFill>
                  <a:schemeClr val="dk1"/>
                </a:solidFill>
                <a:latin typeface="+mj-ea"/>
                <a:ea typeface="+mj-ea"/>
              </a:rPr>
              <a:t>	string </a:t>
            </a:r>
            <a:r>
              <a:rPr lang="en-US" altLang="ko-KR" sz="1400" b="1" dirty="0" err="1">
                <a:solidFill>
                  <a:schemeClr val="dk1"/>
                </a:solidFill>
                <a:latin typeface="+mj-ea"/>
                <a:ea typeface="+mj-ea"/>
              </a:rPr>
              <a:t>toString</a:t>
            </a:r>
            <a:r>
              <a:rPr lang="en-US" altLang="ko-KR" sz="1400" b="1" dirty="0">
                <a:solidFill>
                  <a:schemeClr val="dk1"/>
                </a:solidFill>
                <a:latin typeface="+mj-ea"/>
                <a:ea typeface="+mj-ea"/>
              </a:rPr>
              <a:t>() { return "Circle </a:t>
            </a:r>
            <a:r>
              <a:rPr lang="ko-KR" altLang="en-US" sz="1400" b="1" dirty="0">
                <a:solidFill>
                  <a:schemeClr val="dk1"/>
                </a:solidFill>
                <a:latin typeface="+mj-ea"/>
                <a:ea typeface="+mj-ea"/>
              </a:rPr>
              <a:t>객체</a:t>
            </a:r>
            <a:r>
              <a:rPr lang="en-US" altLang="ko-KR" sz="1400" b="1" dirty="0">
                <a:solidFill>
                  <a:schemeClr val="dk1"/>
                </a:solidFill>
                <a:latin typeface="+mj-ea"/>
                <a:ea typeface="+mj-ea"/>
              </a:rPr>
              <a:t>"; }</a:t>
            </a:r>
          </a:p>
          <a:p>
            <a:pPr defTabSz="180000" latinLnBrk="0"/>
            <a:r>
              <a:rPr lang="en-US" altLang="ko-KR" sz="1400" b="1" dirty="0">
                <a:solidFill>
                  <a:schemeClr val="dk1"/>
                </a:solidFill>
                <a:latin typeface="+mj-ea"/>
                <a:ea typeface="+mj-ea"/>
              </a:rPr>
              <a:t>};</a:t>
            </a:r>
          </a:p>
          <a:p>
            <a:pPr defTabSz="180000" latinLnBrk="0"/>
            <a:endParaRPr lang="en-US" altLang="ko-KR" sz="1400" b="1" dirty="0">
              <a:solidFill>
                <a:schemeClr val="dk1"/>
              </a:solidFill>
              <a:latin typeface="+mj-ea"/>
              <a:ea typeface="+mj-ea"/>
            </a:endParaRPr>
          </a:p>
          <a:p>
            <a:pPr defTabSz="180000" latinLnBrk="0"/>
            <a:r>
              <a:rPr lang="en-US" altLang="ko-KR" sz="1600" b="1" dirty="0">
                <a:solidFill>
                  <a:srgbClr val="FF6600"/>
                </a:solidFill>
                <a:latin typeface="+mj-ea"/>
                <a:ea typeface="+mj-ea"/>
              </a:rPr>
              <a:t>Shape </a:t>
            </a:r>
            <a:r>
              <a:rPr lang="en-US" altLang="ko-KR" sz="1600" b="1" dirty="0" err="1">
                <a:solidFill>
                  <a:srgbClr val="FF6600"/>
                </a:solidFill>
                <a:latin typeface="+mj-ea"/>
                <a:ea typeface="+mj-ea"/>
              </a:rPr>
              <a:t>shape</a:t>
            </a:r>
            <a:r>
              <a:rPr lang="en-US" altLang="ko-KR" sz="1600" b="1" dirty="0">
                <a:solidFill>
                  <a:srgbClr val="FF6600"/>
                </a:solidFill>
                <a:latin typeface="+mj-ea"/>
                <a:ea typeface="+mj-ea"/>
              </a:rPr>
              <a:t>; </a:t>
            </a:r>
            <a:r>
              <a:rPr lang="en-US" altLang="ko-KR" sz="1600" dirty="0">
                <a:solidFill>
                  <a:srgbClr val="00B050"/>
                </a:solidFill>
                <a:latin typeface="+mj-ea"/>
                <a:ea typeface="+mj-ea"/>
              </a:rPr>
              <a:t>// </a:t>
            </a:r>
            <a:r>
              <a:rPr lang="ko-KR" altLang="en-US" sz="1600" dirty="0">
                <a:solidFill>
                  <a:srgbClr val="00B050"/>
                </a:solidFill>
                <a:latin typeface="+mj-ea"/>
                <a:ea typeface="+mj-ea"/>
              </a:rPr>
              <a:t>객체 생성 오류</a:t>
            </a:r>
            <a:endParaRPr lang="en-US" altLang="ko-KR" sz="1600" dirty="0">
              <a:solidFill>
                <a:srgbClr val="00B050"/>
              </a:solidFill>
              <a:latin typeface="+mj-ea"/>
              <a:ea typeface="+mj-ea"/>
            </a:endParaRPr>
          </a:p>
          <a:p>
            <a:pPr defTabSz="180000" latinLnBrk="0"/>
            <a:r>
              <a:rPr lang="en-US" altLang="ko-KR" sz="1400" b="1" dirty="0">
                <a:solidFill>
                  <a:srgbClr val="002060"/>
                </a:solidFill>
                <a:latin typeface="+mj-ea"/>
                <a:ea typeface="+mj-ea"/>
              </a:rPr>
              <a:t>Circle waffle; </a:t>
            </a:r>
            <a:r>
              <a:rPr lang="en-US" altLang="ko-KR" sz="1600" dirty="0">
                <a:solidFill>
                  <a:srgbClr val="00B050"/>
                </a:solidFill>
                <a:latin typeface="+mj-ea"/>
                <a:ea typeface="+mj-ea"/>
              </a:rPr>
              <a:t>//</a:t>
            </a:r>
            <a:r>
              <a:rPr lang="ko-KR" altLang="en-US" sz="1600" dirty="0">
                <a:solidFill>
                  <a:srgbClr val="00B050"/>
                </a:solidFill>
                <a:latin typeface="+mj-ea"/>
                <a:ea typeface="+mj-ea"/>
              </a:rPr>
              <a:t> 정상적인 객체 생성</a:t>
            </a:r>
            <a:endParaRPr lang="en-US" altLang="ko-KR" sz="1600" dirty="0">
              <a:solidFill>
                <a:srgbClr val="00B050"/>
              </a:solidFill>
              <a:latin typeface="+mj-ea"/>
              <a:ea typeface="+mj-ea"/>
            </a:endParaRPr>
          </a:p>
        </p:txBody>
      </p:sp>
      <p:sp>
        <p:nvSpPr>
          <p:cNvPr id="12" name="오른쪽 화살표 11"/>
          <p:cNvSpPr/>
          <p:nvPr/>
        </p:nvSpPr>
        <p:spPr>
          <a:xfrm>
            <a:off x="4078064" y="3933056"/>
            <a:ext cx="417868" cy="36004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3528" y="6180310"/>
            <a:ext cx="24529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0070C0"/>
                </a:solidFill>
                <a:latin typeface="+mj-ea"/>
                <a:ea typeface="+mj-ea"/>
              </a:rPr>
              <a:t>추상 클래스의 단순 상속</a:t>
            </a:r>
            <a:endParaRPr lang="ko-KR" altLang="en-US" sz="1600" b="1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79118" y="3933056"/>
            <a:ext cx="1745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rgbClr val="0070C0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 dirty="0">
                <a:latin typeface="+mj-ea"/>
                <a:ea typeface="+mj-ea"/>
              </a:rPr>
              <a:t>추상 클래스의 구현</a:t>
            </a:r>
          </a:p>
        </p:txBody>
      </p:sp>
    </p:spTree>
    <p:extLst>
      <p:ext uri="{BB962C8B-B14F-4D97-AF65-F5344CB8AC3E}">
        <p14:creationId xmlns:p14="http://schemas.microsoft.com/office/powerpoint/2010/main" val="314307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cap="none" dirty="0" smtClean="0">
                <a:latin typeface="+mj-ea"/>
              </a:rPr>
              <a:t>Shape</a:t>
            </a:r>
            <a:r>
              <a:rPr lang="ko-KR" altLang="en-US" dirty="0" smtClean="0">
                <a:latin typeface="+mj-ea"/>
              </a:rPr>
              <a:t>을 추상 클래스로 수정</a:t>
            </a:r>
            <a:endParaRPr lang="ko-KR" altLang="en-US" dirty="0">
              <a:latin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28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366120" y="1872239"/>
            <a:ext cx="2286000" cy="17851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b="1" dirty="0">
                <a:latin typeface="+mj-ea"/>
                <a:ea typeface="+mj-ea"/>
              </a:rPr>
              <a:t>class Shape </a:t>
            </a:r>
            <a:r>
              <a:rPr lang="en-US" altLang="ko-KR" sz="1000" dirty="0">
                <a:latin typeface="+mj-ea"/>
                <a:ea typeface="+mj-ea"/>
              </a:rPr>
              <a:t>{</a:t>
            </a:r>
          </a:p>
          <a:p>
            <a:pPr defTabSz="180000"/>
            <a:r>
              <a:rPr lang="en-US" altLang="ko-KR" sz="1000" dirty="0">
                <a:latin typeface="+mj-ea"/>
                <a:ea typeface="+mj-ea"/>
              </a:rPr>
              <a:t>	Shape* next;</a:t>
            </a:r>
          </a:p>
          <a:p>
            <a:pPr defTabSz="180000"/>
            <a:r>
              <a:rPr lang="en-US" altLang="ko-KR" sz="1000" dirty="0">
                <a:latin typeface="+mj-ea"/>
                <a:ea typeface="+mj-ea"/>
              </a:rPr>
              <a:t>protected:</a:t>
            </a:r>
          </a:p>
          <a:p>
            <a:pPr defTabSz="180000"/>
            <a:r>
              <a:rPr lang="en-US" altLang="ko-KR" sz="1000" dirty="0">
                <a:solidFill>
                  <a:srgbClr val="FF0000"/>
                </a:solidFill>
                <a:latin typeface="+mj-ea"/>
                <a:ea typeface="+mj-ea"/>
              </a:rPr>
              <a:t>	</a:t>
            </a:r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virtual void draw</a:t>
            </a:r>
            <a:r>
              <a:rPr lang="en-US" altLang="ko-KR" sz="1000" b="1" dirty="0" smtClean="0">
                <a:solidFill>
                  <a:srgbClr val="FF0000"/>
                </a:solidFill>
                <a:latin typeface="+mj-ea"/>
                <a:ea typeface="+mj-ea"/>
              </a:rPr>
              <a:t>() = 0;</a:t>
            </a:r>
            <a:endParaRPr lang="en-US" altLang="ko-KR" sz="1000" b="1" dirty="0">
              <a:solidFill>
                <a:srgbClr val="FF0000"/>
              </a:solidFill>
              <a:latin typeface="+mj-ea"/>
              <a:ea typeface="+mj-ea"/>
            </a:endParaRPr>
          </a:p>
          <a:p>
            <a:pPr defTabSz="180000"/>
            <a:r>
              <a:rPr lang="en-US" altLang="ko-KR" sz="1000" dirty="0">
                <a:latin typeface="+mj-ea"/>
                <a:ea typeface="+mj-ea"/>
              </a:rPr>
              <a:t>public:</a:t>
            </a:r>
          </a:p>
          <a:p>
            <a:pPr defTabSz="180000"/>
            <a:r>
              <a:rPr lang="en-US" altLang="ko-KR" sz="1000" dirty="0">
                <a:latin typeface="+mj-ea"/>
                <a:ea typeface="+mj-ea"/>
              </a:rPr>
              <a:t>	Shape() { next = NULL</a:t>
            </a:r>
            <a:r>
              <a:rPr lang="en-US" altLang="ko-KR" sz="1000" dirty="0" smtClean="0">
                <a:latin typeface="+mj-ea"/>
                <a:ea typeface="+mj-ea"/>
              </a:rPr>
              <a:t>; }</a:t>
            </a:r>
          </a:p>
          <a:p>
            <a:pPr defTabSz="180000"/>
            <a:r>
              <a:rPr lang="en-US" altLang="ko-KR" sz="1000" dirty="0">
                <a:latin typeface="+mj-ea"/>
                <a:ea typeface="+mj-ea"/>
              </a:rPr>
              <a:t>	</a:t>
            </a:r>
            <a:r>
              <a:rPr lang="en-US" altLang="ko-KR" sz="1000" dirty="0" smtClean="0">
                <a:latin typeface="+mj-ea"/>
                <a:ea typeface="+mj-ea"/>
              </a:rPr>
              <a:t>virtual ~Shape() { }</a:t>
            </a:r>
            <a:endParaRPr lang="en-US" altLang="ko-KR" sz="1000" dirty="0">
              <a:latin typeface="+mj-ea"/>
              <a:ea typeface="+mj-ea"/>
            </a:endParaRPr>
          </a:p>
          <a:p>
            <a:pPr defTabSz="180000"/>
            <a:r>
              <a:rPr lang="en-US" altLang="ko-KR" sz="1000" dirty="0">
                <a:latin typeface="+mj-ea"/>
                <a:ea typeface="+mj-ea"/>
              </a:rPr>
              <a:t>	void paint();</a:t>
            </a:r>
          </a:p>
          <a:p>
            <a:pPr defTabSz="180000"/>
            <a:r>
              <a:rPr lang="en-US" altLang="ko-KR" sz="1000" dirty="0">
                <a:latin typeface="+mj-ea"/>
                <a:ea typeface="+mj-ea"/>
              </a:rPr>
              <a:t>	Shape* add(Shape* p);</a:t>
            </a:r>
          </a:p>
          <a:p>
            <a:pPr defTabSz="180000"/>
            <a:r>
              <a:rPr lang="en-US" altLang="ko-KR" sz="1000" dirty="0">
                <a:latin typeface="+mj-ea"/>
                <a:ea typeface="+mj-ea"/>
              </a:rPr>
              <a:t>	Shape* </a:t>
            </a:r>
            <a:r>
              <a:rPr lang="en-US" altLang="ko-KR" sz="1000" dirty="0" err="1">
                <a:latin typeface="+mj-ea"/>
                <a:ea typeface="+mj-ea"/>
              </a:rPr>
              <a:t>getNext</a:t>
            </a:r>
            <a:r>
              <a:rPr lang="en-US" altLang="ko-KR" sz="1000" dirty="0">
                <a:latin typeface="+mj-ea"/>
                <a:ea typeface="+mj-ea"/>
              </a:rPr>
              <a:t>() { return next;}</a:t>
            </a:r>
          </a:p>
          <a:p>
            <a:pPr defTabSz="180000"/>
            <a:r>
              <a:rPr lang="en-US" altLang="ko-KR" sz="1000" dirty="0">
                <a:latin typeface="+mj-ea"/>
                <a:ea typeface="+mj-ea"/>
              </a:rPr>
              <a:t>};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789372" y="1124267"/>
            <a:ext cx="2286000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>
                <a:latin typeface="+mj-ea"/>
                <a:ea typeface="+mj-ea"/>
              </a:rPr>
              <a:t>#include &lt;</a:t>
            </a:r>
            <a:r>
              <a:rPr lang="en-US" altLang="ko-KR" sz="1000" dirty="0" err="1">
                <a:latin typeface="+mj-ea"/>
                <a:ea typeface="+mj-ea"/>
              </a:rPr>
              <a:t>iostream</a:t>
            </a:r>
            <a:r>
              <a:rPr lang="en-US" altLang="ko-KR" sz="1000" dirty="0">
                <a:latin typeface="+mj-ea"/>
                <a:ea typeface="+mj-ea"/>
              </a:rPr>
              <a:t>&gt;</a:t>
            </a:r>
          </a:p>
          <a:p>
            <a:pPr defTabSz="180000"/>
            <a:r>
              <a:rPr lang="en-US" altLang="ko-KR" sz="1000" dirty="0">
                <a:latin typeface="+mj-ea"/>
                <a:ea typeface="+mj-ea"/>
              </a:rPr>
              <a:t>#include "</a:t>
            </a:r>
            <a:r>
              <a:rPr lang="en-US" altLang="ko-KR" sz="1000" dirty="0" err="1">
                <a:latin typeface="+mj-ea"/>
                <a:ea typeface="+mj-ea"/>
              </a:rPr>
              <a:t>Shape.h</a:t>
            </a:r>
            <a:r>
              <a:rPr lang="en-US" altLang="ko-KR" sz="1000" dirty="0" smtClean="0">
                <a:latin typeface="+mj-ea"/>
                <a:ea typeface="+mj-ea"/>
              </a:rPr>
              <a:t>"</a:t>
            </a:r>
            <a:endParaRPr lang="en-US" altLang="ko-KR" sz="1000" dirty="0">
              <a:latin typeface="+mj-ea"/>
              <a:ea typeface="+mj-ea"/>
            </a:endParaRPr>
          </a:p>
          <a:p>
            <a:pPr defTabSz="180000"/>
            <a:r>
              <a:rPr lang="en-US" altLang="ko-KR" sz="1000" dirty="0">
                <a:latin typeface="+mj-ea"/>
                <a:ea typeface="+mj-ea"/>
              </a:rPr>
              <a:t>using namespace </a:t>
            </a:r>
            <a:r>
              <a:rPr lang="en-US" altLang="ko-KR" sz="1000" dirty="0" err="1">
                <a:latin typeface="+mj-ea"/>
                <a:ea typeface="+mj-ea"/>
              </a:rPr>
              <a:t>std</a:t>
            </a:r>
            <a:r>
              <a:rPr lang="en-US" altLang="ko-KR" sz="1000" dirty="0">
                <a:latin typeface="+mj-ea"/>
                <a:ea typeface="+mj-ea"/>
              </a:rPr>
              <a:t>;</a:t>
            </a:r>
          </a:p>
          <a:p>
            <a:pPr defTabSz="180000"/>
            <a:endParaRPr lang="en-US" altLang="ko-KR" sz="1000" dirty="0">
              <a:latin typeface="+mj-ea"/>
              <a:ea typeface="+mj-ea"/>
            </a:endParaRPr>
          </a:p>
          <a:p>
            <a:pPr defTabSz="180000"/>
            <a:r>
              <a:rPr lang="en-US" altLang="ko-KR" sz="1000" b="1" dirty="0">
                <a:latin typeface="+mj-ea"/>
                <a:ea typeface="+mj-ea"/>
              </a:rPr>
              <a:t>void Shape::paint() {</a:t>
            </a:r>
          </a:p>
          <a:p>
            <a:pPr defTabSz="180000"/>
            <a:r>
              <a:rPr lang="en-US" altLang="ko-KR" sz="1000" b="1" dirty="0">
                <a:latin typeface="+mj-ea"/>
                <a:ea typeface="+mj-ea"/>
              </a:rPr>
              <a:t>	draw();</a:t>
            </a:r>
          </a:p>
          <a:p>
            <a:pPr defTabSz="180000"/>
            <a:r>
              <a:rPr lang="en-US" altLang="ko-KR" sz="1000" b="1" dirty="0">
                <a:latin typeface="+mj-ea"/>
                <a:ea typeface="+mj-ea"/>
              </a:rPr>
              <a:t>}</a:t>
            </a:r>
          </a:p>
          <a:p>
            <a:pPr defTabSz="180000"/>
            <a:endParaRPr lang="en-US" altLang="ko-KR" sz="1000" dirty="0">
              <a:latin typeface="+mj-ea"/>
              <a:ea typeface="+mj-ea"/>
            </a:endParaRPr>
          </a:p>
          <a:p>
            <a:pPr defTabSz="180000"/>
            <a:r>
              <a:rPr lang="en-US" altLang="ko-KR" sz="1000" dirty="0">
                <a:solidFill>
                  <a:srgbClr val="FF0000"/>
                </a:solidFill>
                <a:latin typeface="+mj-ea"/>
                <a:ea typeface="+mj-ea"/>
              </a:rPr>
              <a:t>void Shape::draw() {</a:t>
            </a:r>
          </a:p>
          <a:p>
            <a:pPr defTabSz="180000"/>
            <a:r>
              <a:rPr lang="en-US" altLang="ko-KR" sz="1000" dirty="0">
                <a:solidFill>
                  <a:srgbClr val="FF0000"/>
                </a:solidFill>
                <a:latin typeface="+mj-ea"/>
                <a:ea typeface="+mj-ea"/>
              </a:rPr>
              <a:t>	</a:t>
            </a:r>
            <a:r>
              <a:rPr lang="en-US" altLang="ko-KR" sz="1000" dirty="0" err="1">
                <a:solidFill>
                  <a:srgbClr val="FF0000"/>
                </a:solidFill>
                <a:latin typeface="+mj-ea"/>
                <a:ea typeface="+mj-ea"/>
              </a:rPr>
              <a:t>cout</a:t>
            </a:r>
            <a:r>
              <a:rPr lang="en-US" altLang="ko-KR" sz="1000" dirty="0">
                <a:solidFill>
                  <a:srgbClr val="FF0000"/>
                </a:solidFill>
                <a:latin typeface="+mj-ea"/>
                <a:ea typeface="+mj-ea"/>
              </a:rPr>
              <a:t> &lt;&lt; </a:t>
            </a:r>
            <a:r>
              <a:rPr lang="en-US" altLang="ko-KR" sz="1000" dirty="0" smtClean="0">
                <a:solidFill>
                  <a:srgbClr val="FF0000"/>
                </a:solidFill>
                <a:latin typeface="+mj-ea"/>
                <a:ea typeface="+mj-ea"/>
              </a:rPr>
              <a:t>“--Shape--" </a:t>
            </a:r>
            <a:r>
              <a:rPr lang="en-US" altLang="ko-KR" sz="1000" dirty="0">
                <a:solidFill>
                  <a:srgbClr val="FF0000"/>
                </a:solidFill>
                <a:latin typeface="+mj-ea"/>
                <a:ea typeface="+mj-ea"/>
              </a:rPr>
              <a:t>&lt;&lt; </a:t>
            </a:r>
            <a:r>
              <a:rPr lang="en-US" altLang="ko-KR" sz="1000" dirty="0" err="1">
                <a:solidFill>
                  <a:srgbClr val="FF0000"/>
                </a:solidFill>
                <a:latin typeface="+mj-ea"/>
                <a:ea typeface="+mj-ea"/>
              </a:rPr>
              <a:t>endl</a:t>
            </a:r>
            <a:r>
              <a:rPr lang="en-US" altLang="ko-KR" sz="1000" dirty="0">
                <a:solidFill>
                  <a:srgbClr val="FF0000"/>
                </a:solidFill>
                <a:latin typeface="+mj-ea"/>
                <a:ea typeface="+mj-ea"/>
              </a:rPr>
              <a:t>;</a:t>
            </a:r>
          </a:p>
          <a:p>
            <a:pPr defTabSz="180000"/>
            <a:r>
              <a:rPr lang="en-US" altLang="ko-KR" sz="1000" dirty="0">
                <a:solidFill>
                  <a:srgbClr val="FF0000"/>
                </a:solidFill>
                <a:latin typeface="+mj-ea"/>
                <a:ea typeface="+mj-ea"/>
              </a:rPr>
              <a:t>}</a:t>
            </a:r>
          </a:p>
          <a:p>
            <a:pPr defTabSz="180000"/>
            <a:endParaRPr lang="en-US" altLang="ko-KR" sz="1000" dirty="0">
              <a:latin typeface="+mj-ea"/>
              <a:ea typeface="+mj-ea"/>
            </a:endParaRPr>
          </a:p>
          <a:p>
            <a:pPr defTabSz="180000"/>
            <a:r>
              <a:rPr lang="en-US" altLang="ko-KR" sz="1000" dirty="0">
                <a:latin typeface="+mj-ea"/>
                <a:ea typeface="+mj-ea"/>
              </a:rPr>
              <a:t>Shape* Shape::add(Shape *p) {</a:t>
            </a:r>
          </a:p>
          <a:p>
            <a:pPr defTabSz="180000"/>
            <a:r>
              <a:rPr lang="en-US" altLang="ko-KR" sz="1000" dirty="0">
                <a:latin typeface="+mj-ea"/>
                <a:ea typeface="+mj-ea"/>
              </a:rPr>
              <a:t>	this-&gt;next = p;</a:t>
            </a:r>
          </a:p>
          <a:p>
            <a:pPr defTabSz="180000"/>
            <a:r>
              <a:rPr lang="en-US" altLang="ko-KR" sz="1000" dirty="0">
                <a:latin typeface="+mj-ea"/>
                <a:ea typeface="+mj-ea"/>
              </a:rPr>
              <a:t>	return p;</a:t>
            </a:r>
          </a:p>
          <a:p>
            <a:pPr defTabSz="180000"/>
            <a:r>
              <a:rPr lang="en-US" altLang="ko-KR" sz="1000" dirty="0">
                <a:latin typeface="+mj-ea"/>
                <a:ea typeface="+mj-ea"/>
              </a:rPr>
              <a:t>}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01070" y="4120797"/>
            <a:ext cx="1909586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b="1" dirty="0" smtClean="0">
                <a:latin typeface="+mj-ea"/>
                <a:ea typeface="+mj-ea"/>
              </a:rPr>
              <a:t>class Circle </a:t>
            </a:r>
            <a:r>
              <a:rPr lang="en-US" altLang="ko-KR" sz="1000" dirty="0" smtClean="0">
                <a:latin typeface="+mj-ea"/>
                <a:ea typeface="+mj-ea"/>
              </a:rPr>
              <a:t>: public Shape {</a:t>
            </a:r>
          </a:p>
          <a:p>
            <a:pPr defTabSz="180000"/>
            <a:r>
              <a:rPr lang="en-US" altLang="ko-KR" sz="1000" dirty="0" smtClean="0">
                <a:latin typeface="+mj-ea"/>
                <a:ea typeface="+mj-ea"/>
              </a:rPr>
              <a:t>protected:</a:t>
            </a:r>
          </a:p>
          <a:p>
            <a:pPr defTabSz="180000"/>
            <a:r>
              <a:rPr lang="en-US" altLang="ko-KR" sz="1000" dirty="0" smtClean="0">
                <a:latin typeface="+mj-ea"/>
                <a:ea typeface="+mj-ea"/>
              </a:rPr>
              <a:t>	</a:t>
            </a:r>
            <a:r>
              <a:rPr lang="en-US" altLang="ko-KR" sz="1000" b="1" dirty="0" smtClean="0">
                <a:latin typeface="+mj-ea"/>
                <a:ea typeface="+mj-ea"/>
              </a:rPr>
              <a:t>virtual void draw();</a:t>
            </a:r>
          </a:p>
          <a:p>
            <a:pPr defTabSz="180000"/>
            <a:r>
              <a:rPr lang="en-US" altLang="ko-KR" sz="1000" dirty="0" smtClean="0">
                <a:latin typeface="+mj-ea"/>
                <a:ea typeface="+mj-ea"/>
              </a:rPr>
              <a:t>};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01070" y="4923281"/>
            <a:ext cx="1909586" cy="1477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>
                <a:latin typeface="+mj-ea"/>
                <a:ea typeface="+mj-ea"/>
              </a:rPr>
              <a:t>#include &lt;</a:t>
            </a:r>
            <a:r>
              <a:rPr lang="en-US" altLang="ko-KR" sz="1000" dirty="0" err="1">
                <a:latin typeface="+mj-ea"/>
                <a:ea typeface="+mj-ea"/>
              </a:rPr>
              <a:t>iostream</a:t>
            </a:r>
            <a:r>
              <a:rPr lang="en-US" altLang="ko-KR" sz="1000" dirty="0" smtClean="0">
                <a:latin typeface="+mj-ea"/>
                <a:ea typeface="+mj-ea"/>
              </a:rPr>
              <a:t>&gt;</a:t>
            </a:r>
          </a:p>
          <a:p>
            <a:pPr defTabSz="180000"/>
            <a:r>
              <a:rPr lang="en-US" altLang="ko-KR" sz="1000" dirty="0">
                <a:latin typeface="+mj-ea"/>
                <a:ea typeface="+mj-ea"/>
              </a:rPr>
              <a:t>using namespace </a:t>
            </a:r>
            <a:r>
              <a:rPr lang="en-US" altLang="ko-KR" sz="1000" dirty="0" err="1">
                <a:latin typeface="+mj-ea"/>
                <a:ea typeface="+mj-ea"/>
              </a:rPr>
              <a:t>std</a:t>
            </a:r>
            <a:r>
              <a:rPr lang="en-US" altLang="ko-KR" sz="1000" dirty="0">
                <a:latin typeface="+mj-ea"/>
                <a:ea typeface="+mj-ea"/>
              </a:rPr>
              <a:t>;</a:t>
            </a:r>
          </a:p>
          <a:p>
            <a:pPr defTabSz="180000"/>
            <a:endParaRPr lang="en-US" altLang="ko-KR" sz="1000" dirty="0">
              <a:latin typeface="+mj-ea"/>
              <a:ea typeface="+mj-ea"/>
            </a:endParaRPr>
          </a:p>
          <a:p>
            <a:pPr defTabSz="180000"/>
            <a:r>
              <a:rPr lang="en-US" altLang="ko-KR" sz="1000" dirty="0">
                <a:latin typeface="+mj-ea"/>
                <a:ea typeface="+mj-ea"/>
              </a:rPr>
              <a:t>#include "</a:t>
            </a:r>
            <a:r>
              <a:rPr lang="en-US" altLang="ko-KR" sz="1000" dirty="0" err="1">
                <a:latin typeface="+mj-ea"/>
                <a:ea typeface="+mj-ea"/>
              </a:rPr>
              <a:t>Shape.h</a:t>
            </a:r>
            <a:r>
              <a:rPr lang="en-US" altLang="ko-KR" sz="1000" dirty="0">
                <a:latin typeface="+mj-ea"/>
                <a:ea typeface="+mj-ea"/>
              </a:rPr>
              <a:t>"</a:t>
            </a:r>
          </a:p>
          <a:p>
            <a:pPr defTabSz="180000"/>
            <a:r>
              <a:rPr lang="en-US" altLang="ko-KR" sz="1000" dirty="0">
                <a:latin typeface="+mj-ea"/>
                <a:ea typeface="+mj-ea"/>
              </a:rPr>
              <a:t>#include "</a:t>
            </a:r>
            <a:r>
              <a:rPr lang="en-US" altLang="ko-KR" sz="1000" dirty="0" err="1">
                <a:latin typeface="+mj-ea"/>
                <a:ea typeface="+mj-ea"/>
              </a:rPr>
              <a:t>Circle.h</a:t>
            </a:r>
            <a:r>
              <a:rPr lang="en-US" altLang="ko-KR" sz="1000" dirty="0" smtClean="0">
                <a:latin typeface="+mj-ea"/>
                <a:ea typeface="+mj-ea"/>
              </a:rPr>
              <a:t>"</a:t>
            </a:r>
            <a:endParaRPr lang="en-US" altLang="ko-KR" sz="1000" dirty="0">
              <a:latin typeface="+mj-ea"/>
              <a:ea typeface="+mj-ea"/>
            </a:endParaRPr>
          </a:p>
          <a:p>
            <a:pPr defTabSz="180000"/>
            <a:endParaRPr lang="en-US" altLang="ko-KR" sz="1000" dirty="0">
              <a:latin typeface="+mj-ea"/>
              <a:ea typeface="+mj-ea"/>
            </a:endParaRPr>
          </a:p>
          <a:p>
            <a:pPr defTabSz="180000"/>
            <a:r>
              <a:rPr lang="en-US" altLang="ko-KR" sz="1000" dirty="0">
                <a:latin typeface="+mj-ea"/>
                <a:ea typeface="+mj-ea"/>
              </a:rPr>
              <a:t>void Circle::draw() {</a:t>
            </a:r>
          </a:p>
          <a:p>
            <a:pPr defTabSz="180000"/>
            <a:r>
              <a:rPr lang="en-US" altLang="ko-KR" sz="1000" dirty="0">
                <a:latin typeface="+mj-ea"/>
                <a:ea typeface="+mj-ea"/>
              </a:rPr>
              <a:t>	</a:t>
            </a:r>
            <a:r>
              <a:rPr lang="en-US" altLang="ko-KR" sz="1000" dirty="0" err="1">
                <a:latin typeface="+mj-ea"/>
                <a:ea typeface="+mj-ea"/>
              </a:rPr>
              <a:t>cout</a:t>
            </a:r>
            <a:r>
              <a:rPr lang="en-US" altLang="ko-KR" sz="1000" dirty="0">
                <a:latin typeface="+mj-ea"/>
                <a:ea typeface="+mj-ea"/>
              </a:rPr>
              <a:t> &lt;&lt; "Circle" &lt;&lt; </a:t>
            </a:r>
            <a:r>
              <a:rPr lang="en-US" altLang="ko-KR" sz="1000" dirty="0" err="1">
                <a:latin typeface="+mj-ea"/>
                <a:ea typeface="+mj-ea"/>
              </a:rPr>
              <a:t>endl</a:t>
            </a:r>
            <a:r>
              <a:rPr lang="en-US" altLang="ko-KR" sz="1000" dirty="0">
                <a:latin typeface="+mj-ea"/>
                <a:ea typeface="+mj-ea"/>
              </a:rPr>
              <a:t>;</a:t>
            </a:r>
          </a:p>
          <a:p>
            <a:pPr defTabSz="180000"/>
            <a:r>
              <a:rPr lang="en-US" altLang="ko-KR" sz="1000" dirty="0">
                <a:latin typeface="+mj-ea"/>
                <a:ea typeface="+mj-ea"/>
              </a:rPr>
              <a:t>}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430423" y="4120796"/>
            <a:ext cx="2103512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b="1" dirty="0" smtClean="0">
                <a:latin typeface="+mj-ea"/>
                <a:ea typeface="+mj-ea"/>
              </a:rPr>
              <a:t>class </a:t>
            </a:r>
            <a:r>
              <a:rPr lang="en-US" altLang="ko-KR" sz="1000" b="1" dirty="0" err="1" smtClean="0">
                <a:latin typeface="+mj-ea"/>
                <a:ea typeface="+mj-ea"/>
              </a:rPr>
              <a:t>Rect</a:t>
            </a:r>
            <a:r>
              <a:rPr lang="en-US" altLang="ko-KR" sz="1000" b="1" dirty="0" smtClean="0">
                <a:latin typeface="+mj-ea"/>
                <a:ea typeface="+mj-ea"/>
              </a:rPr>
              <a:t> </a:t>
            </a:r>
            <a:r>
              <a:rPr lang="en-US" altLang="ko-KR" sz="1000" dirty="0" smtClean="0">
                <a:latin typeface="+mj-ea"/>
                <a:ea typeface="+mj-ea"/>
              </a:rPr>
              <a:t>: public Shape {</a:t>
            </a:r>
          </a:p>
          <a:p>
            <a:pPr defTabSz="180000"/>
            <a:r>
              <a:rPr lang="en-US" altLang="ko-KR" sz="1000" dirty="0" smtClean="0">
                <a:latin typeface="+mj-ea"/>
                <a:ea typeface="+mj-ea"/>
              </a:rPr>
              <a:t>protected:</a:t>
            </a:r>
          </a:p>
          <a:p>
            <a:pPr defTabSz="180000"/>
            <a:r>
              <a:rPr lang="en-US" altLang="ko-KR" sz="1000" dirty="0" smtClean="0">
                <a:latin typeface="+mj-ea"/>
                <a:ea typeface="+mj-ea"/>
              </a:rPr>
              <a:t>	</a:t>
            </a:r>
            <a:r>
              <a:rPr lang="en-US" altLang="ko-KR" sz="1000" b="1" dirty="0" smtClean="0">
                <a:latin typeface="+mj-ea"/>
                <a:ea typeface="+mj-ea"/>
              </a:rPr>
              <a:t>virtual void draw();</a:t>
            </a:r>
          </a:p>
          <a:p>
            <a:pPr defTabSz="180000"/>
            <a:r>
              <a:rPr lang="en-US" altLang="ko-KR" sz="1000" dirty="0" smtClean="0">
                <a:latin typeface="+mj-ea"/>
                <a:ea typeface="+mj-ea"/>
              </a:rPr>
              <a:t>};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436774" y="4943343"/>
            <a:ext cx="2103512" cy="1477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>
                <a:latin typeface="+mj-ea"/>
                <a:ea typeface="+mj-ea"/>
              </a:rPr>
              <a:t>#include &lt;</a:t>
            </a:r>
            <a:r>
              <a:rPr lang="en-US" altLang="ko-KR" sz="1000" dirty="0" err="1">
                <a:latin typeface="+mj-ea"/>
                <a:ea typeface="+mj-ea"/>
              </a:rPr>
              <a:t>iostream</a:t>
            </a:r>
            <a:r>
              <a:rPr lang="en-US" altLang="ko-KR" sz="1000" dirty="0" smtClean="0">
                <a:latin typeface="+mj-ea"/>
                <a:ea typeface="+mj-ea"/>
              </a:rPr>
              <a:t>&gt;</a:t>
            </a:r>
          </a:p>
          <a:p>
            <a:pPr defTabSz="180000"/>
            <a:r>
              <a:rPr lang="en-US" altLang="ko-KR" sz="1000" dirty="0">
                <a:latin typeface="+mj-ea"/>
                <a:ea typeface="+mj-ea"/>
              </a:rPr>
              <a:t>using namespace </a:t>
            </a:r>
            <a:r>
              <a:rPr lang="en-US" altLang="ko-KR" sz="1000" dirty="0" err="1">
                <a:latin typeface="+mj-ea"/>
                <a:ea typeface="+mj-ea"/>
              </a:rPr>
              <a:t>std</a:t>
            </a:r>
            <a:r>
              <a:rPr lang="en-US" altLang="ko-KR" sz="1000" dirty="0">
                <a:latin typeface="+mj-ea"/>
                <a:ea typeface="+mj-ea"/>
              </a:rPr>
              <a:t>;</a:t>
            </a:r>
          </a:p>
          <a:p>
            <a:pPr defTabSz="180000"/>
            <a:endParaRPr lang="en-US" altLang="ko-KR" sz="1000" dirty="0">
              <a:latin typeface="+mj-ea"/>
              <a:ea typeface="+mj-ea"/>
            </a:endParaRPr>
          </a:p>
          <a:p>
            <a:pPr defTabSz="180000"/>
            <a:r>
              <a:rPr lang="en-US" altLang="ko-KR" sz="1000" dirty="0">
                <a:latin typeface="+mj-ea"/>
                <a:ea typeface="+mj-ea"/>
              </a:rPr>
              <a:t>#include "</a:t>
            </a:r>
            <a:r>
              <a:rPr lang="en-US" altLang="ko-KR" sz="1000" dirty="0" err="1">
                <a:latin typeface="+mj-ea"/>
                <a:ea typeface="+mj-ea"/>
              </a:rPr>
              <a:t>Shape.h</a:t>
            </a:r>
            <a:r>
              <a:rPr lang="en-US" altLang="ko-KR" sz="1000" dirty="0">
                <a:latin typeface="+mj-ea"/>
                <a:ea typeface="+mj-ea"/>
              </a:rPr>
              <a:t>"</a:t>
            </a:r>
          </a:p>
          <a:p>
            <a:pPr defTabSz="180000"/>
            <a:r>
              <a:rPr lang="en-US" altLang="ko-KR" sz="1000" dirty="0">
                <a:latin typeface="+mj-ea"/>
                <a:ea typeface="+mj-ea"/>
              </a:rPr>
              <a:t>#include "</a:t>
            </a:r>
            <a:r>
              <a:rPr lang="en-US" altLang="ko-KR" sz="1000" dirty="0" err="1">
                <a:latin typeface="+mj-ea"/>
                <a:ea typeface="+mj-ea"/>
              </a:rPr>
              <a:t>Rect.h</a:t>
            </a:r>
            <a:r>
              <a:rPr lang="en-US" altLang="ko-KR" sz="1000" dirty="0" smtClean="0">
                <a:latin typeface="+mj-ea"/>
                <a:ea typeface="+mj-ea"/>
              </a:rPr>
              <a:t>"</a:t>
            </a:r>
            <a:endParaRPr lang="en-US" altLang="ko-KR" sz="1000" dirty="0">
              <a:latin typeface="+mj-ea"/>
              <a:ea typeface="+mj-ea"/>
            </a:endParaRPr>
          </a:p>
          <a:p>
            <a:pPr defTabSz="180000"/>
            <a:endParaRPr lang="en-US" altLang="ko-KR" sz="1000" dirty="0">
              <a:latin typeface="+mj-ea"/>
              <a:ea typeface="+mj-ea"/>
            </a:endParaRPr>
          </a:p>
          <a:p>
            <a:pPr defTabSz="180000"/>
            <a:r>
              <a:rPr lang="en-US" altLang="ko-KR" sz="1000" dirty="0">
                <a:latin typeface="+mj-ea"/>
                <a:ea typeface="+mj-ea"/>
              </a:rPr>
              <a:t>void </a:t>
            </a:r>
            <a:r>
              <a:rPr lang="en-US" altLang="ko-KR" sz="1000" dirty="0" err="1">
                <a:latin typeface="+mj-ea"/>
                <a:ea typeface="+mj-ea"/>
              </a:rPr>
              <a:t>Rect</a:t>
            </a:r>
            <a:r>
              <a:rPr lang="en-US" altLang="ko-KR" sz="1000" dirty="0">
                <a:latin typeface="+mj-ea"/>
                <a:ea typeface="+mj-ea"/>
              </a:rPr>
              <a:t>::draw() {</a:t>
            </a:r>
          </a:p>
          <a:p>
            <a:pPr defTabSz="180000"/>
            <a:r>
              <a:rPr lang="en-US" altLang="ko-KR" sz="1000" dirty="0">
                <a:latin typeface="+mj-ea"/>
                <a:ea typeface="+mj-ea"/>
              </a:rPr>
              <a:t>	</a:t>
            </a:r>
            <a:r>
              <a:rPr lang="en-US" altLang="ko-KR" sz="1000" dirty="0" err="1">
                <a:latin typeface="+mj-ea"/>
                <a:ea typeface="+mj-ea"/>
              </a:rPr>
              <a:t>cout</a:t>
            </a:r>
            <a:r>
              <a:rPr lang="en-US" altLang="ko-KR" sz="1000" dirty="0">
                <a:latin typeface="+mj-ea"/>
                <a:ea typeface="+mj-ea"/>
              </a:rPr>
              <a:t> &lt;&lt; "Rectangle" &lt;&lt; </a:t>
            </a:r>
            <a:r>
              <a:rPr lang="en-US" altLang="ko-KR" sz="1000" dirty="0" err="1">
                <a:latin typeface="+mj-ea"/>
                <a:ea typeface="+mj-ea"/>
              </a:rPr>
              <a:t>endl</a:t>
            </a:r>
            <a:r>
              <a:rPr lang="en-US" altLang="ko-KR" sz="1000" dirty="0">
                <a:latin typeface="+mj-ea"/>
                <a:ea typeface="+mj-ea"/>
              </a:rPr>
              <a:t>;</a:t>
            </a:r>
          </a:p>
          <a:p>
            <a:pPr defTabSz="180000"/>
            <a:r>
              <a:rPr lang="en-US" altLang="ko-KR" sz="1000" dirty="0">
                <a:latin typeface="+mj-ea"/>
                <a:ea typeface="+mj-ea"/>
              </a:rPr>
              <a:t>}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990116" y="4128348"/>
            <a:ext cx="2103512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b="1" dirty="0" smtClean="0">
                <a:latin typeface="+mj-ea"/>
                <a:ea typeface="+mj-ea"/>
              </a:rPr>
              <a:t>class Line </a:t>
            </a:r>
            <a:r>
              <a:rPr lang="en-US" altLang="ko-KR" sz="1000" dirty="0" smtClean="0">
                <a:latin typeface="+mj-ea"/>
                <a:ea typeface="+mj-ea"/>
              </a:rPr>
              <a:t>: public Shape {</a:t>
            </a:r>
          </a:p>
          <a:p>
            <a:pPr defTabSz="180000"/>
            <a:r>
              <a:rPr lang="en-US" altLang="ko-KR" sz="1000" dirty="0" smtClean="0">
                <a:latin typeface="+mj-ea"/>
                <a:ea typeface="+mj-ea"/>
              </a:rPr>
              <a:t>protected:</a:t>
            </a:r>
          </a:p>
          <a:p>
            <a:pPr defTabSz="180000"/>
            <a:r>
              <a:rPr lang="en-US" altLang="ko-KR" sz="1000" dirty="0" smtClean="0">
                <a:latin typeface="+mj-ea"/>
                <a:ea typeface="+mj-ea"/>
              </a:rPr>
              <a:t>	</a:t>
            </a:r>
            <a:r>
              <a:rPr lang="en-US" altLang="ko-KR" sz="1000" b="1" dirty="0" smtClean="0">
                <a:latin typeface="+mj-ea"/>
                <a:ea typeface="+mj-ea"/>
              </a:rPr>
              <a:t>virtual void draw();</a:t>
            </a:r>
          </a:p>
          <a:p>
            <a:pPr defTabSz="180000"/>
            <a:r>
              <a:rPr lang="en-US" altLang="ko-KR" sz="1000" dirty="0" smtClean="0">
                <a:latin typeface="+mj-ea"/>
                <a:ea typeface="+mj-ea"/>
              </a:rPr>
              <a:t>};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990116" y="4950895"/>
            <a:ext cx="2103512" cy="1477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>
                <a:latin typeface="+mj-ea"/>
                <a:ea typeface="+mj-ea"/>
              </a:rPr>
              <a:t>#include &lt;</a:t>
            </a:r>
            <a:r>
              <a:rPr lang="en-US" altLang="ko-KR" sz="1000" dirty="0" err="1">
                <a:latin typeface="+mj-ea"/>
                <a:ea typeface="+mj-ea"/>
              </a:rPr>
              <a:t>iostream</a:t>
            </a:r>
            <a:r>
              <a:rPr lang="en-US" altLang="ko-KR" sz="1000" dirty="0" smtClean="0">
                <a:latin typeface="+mj-ea"/>
                <a:ea typeface="+mj-ea"/>
              </a:rPr>
              <a:t>&gt;</a:t>
            </a:r>
          </a:p>
          <a:p>
            <a:pPr defTabSz="180000"/>
            <a:r>
              <a:rPr lang="en-US" altLang="ko-KR" sz="1000" dirty="0">
                <a:latin typeface="+mj-ea"/>
                <a:ea typeface="+mj-ea"/>
              </a:rPr>
              <a:t>using namespace </a:t>
            </a:r>
            <a:r>
              <a:rPr lang="en-US" altLang="ko-KR" sz="1000" dirty="0" err="1">
                <a:latin typeface="+mj-ea"/>
                <a:ea typeface="+mj-ea"/>
              </a:rPr>
              <a:t>std</a:t>
            </a:r>
            <a:r>
              <a:rPr lang="en-US" altLang="ko-KR" sz="1000" dirty="0">
                <a:latin typeface="+mj-ea"/>
                <a:ea typeface="+mj-ea"/>
              </a:rPr>
              <a:t>;</a:t>
            </a:r>
          </a:p>
          <a:p>
            <a:pPr defTabSz="180000"/>
            <a:endParaRPr lang="en-US" altLang="ko-KR" sz="1000" dirty="0">
              <a:latin typeface="+mj-ea"/>
              <a:ea typeface="+mj-ea"/>
            </a:endParaRPr>
          </a:p>
          <a:p>
            <a:pPr defTabSz="180000"/>
            <a:r>
              <a:rPr lang="en-US" altLang="ko-KR" sz="1000" dirty="0">
                <a:latin typeface="+mj-ea"/>
                <a:ea typeface="+mj-ea"/>
              </a:rPr>
              <a:t>#include "</a:t>
            </a:r>
            <a:r>
              <a:rPr lang="en-US" altLang="ko-KR" sz="1000" dirty="0" err="1">
                <a:latin typeface="+mj-ea"/>
                <a:ea typeface="+mj-ea"/>
              </a:rPr>
              <a:t>Shape.h</a:t>
            </a:r>
            <a:r>
              <a:rPr lang="en-US" altLang="ko-KR" sz="1000" dirty="0">
                <a:latin typeface="+mj-ea"/>
                <a:ea typeface="+mj-ea"/>
              </a:rPr>
              <a:t>"</a:t>
            </a:r>
          </a:p>
          <a:p>
            <a:pPr defTabSz="180000"/>
            <a:r>
              <a:rPr lang="en-US" altLang="ko-KR" sz="1000" dirty="0">
                <a:latin typeface="+mj-ea"/>
                <a:ea typeface="+mj-ea"/>
              </a:rPr>
              <a:t>#include </a:t>
            </a:r>
            <a:r>
              <a:rPr lang="en-US" altLang="ko-KR" sz="1000" dirty="0" smtClean="0">
                <a:latin typeface="+mj-ea"/>
                <a:ea typeface="+mj-ea"/>
              </a:rPr>
              <a:t>"</a:t>
            </a:r>
            <a:r>
              <a:rPr lang="en-US" altLang="ko-KR" sz="1000" dirty="0" err="1" smtClean="0">
                <a:latin typeface="+mj-ea"/>
                <a:ea typeface="+mj-ea"/>
              </a:rPr>
              <a:t>Line.h</a:t>
            </a:r>
            <a:r>
              <a:rPr lang="en-US" altLang="ko-KR" sz="1000" dirty="0" smtClean="0">
                <a:latin typeface="+mj-ea"/>
                <a:ea typeface="+mj-ea"/>
              </a:rPr>
              <a:t>“</a:t>
            </a:r>
          </a:p>
          <a:p>
            <a:pPr defTabSz="180000"/>
            <a:endParaRPr lang="en-US" altLang="ko-KR" sz="1000" dirty="0">
              <a:latin typeface="+mj-ea"/>
              <a:ea typeface="+mj-ea"/>
            </a:endParaRPr>
          </a:p>
          <a:p>
            <a:pPr defTabSz="180000"/>
            <a:r>
              <a:rPr lang="en-US" altLang="ko-KR" sz="1000" dirty="0" smtClean="0">
                <a:latin typeface="+mj-ea"/>
                <a:ea typeface="+mj-ea"/>
              </a:rPr>
              <a:t>void Line::</a:t>
            </a:r>
            <a:r>
              <a:rPr lang="en-US" altLang="ko-KR" sz="1000" dirty="0">
                <a:latin typeface="+mj-ea"/>
                <a:ea typeface="+mj-ea"/>
              </a:rPr>
              <a:t>draw() {</a:t>
            </a:r>
          </a:p>
          <a:p>
            <a:pPr defTabSz="180000"/>
            <a:r>
              <a:rPr lang="en-US" altLang="ko-KR" sz="1000" dirty="0">
                <a:latin typeface="+mj-ea"/>
                <a:ea typeface="+mj-ea"/>
              </a:rPr>
              <a:t>	</a:t>
            </a:r>
            <a:r>
              <a:rPr lang="en-US" altLang="ko-KR" sz="1000" dirty="0" err="1">
                <a:latin typeface="+mj-ea"/>
                <a:ea typeface="+mj-ea"/>
              </a:rPr>
              <a:t>cout</a:t>
            </a:r>
            <a:r>
              <a:rPr lang="en-US" altLang="ko-KR" sz="1000" dirty="0">
                <a:latin typeface="+mj-ea"/>
                <a:ea typeface="+mj-ea"/>
              </a:rPr>
              <a:t> &lt;&lt; </a:t>
            </a:r>
            <a:r>
              <a:rPr lang="en-US" altLang="ko-KR" sz="1000" dirty="0" smtClean="0">
                <a:latin typeface="+mj-ea"/>
                <a:ea typeface="+mj-ea"/>
              </a:rPr>
              <a:t>"Line" </a:t>
            </a:r>
            <a:r>
              <a:rPr lang="en-US" altLang="ko-KR" sz="1000" dirty="0">
                <a:latin typeface="+mj-ea"/>
                <a:ea typeface="+mj-ea"/>
              </a:rPr>
              <a:t>&lt;&lt; </a:t>
            </a:r>
            <a:r>
              <a:rPr lang="en-US" altLang="ko-KR" sz="1000" dirty="0" err="1">
                <a:latin typeface="+mj-ea"/>
                <a:ea typeface="+mj-ea"/>
              </a:rPr>
              <a:t>endl</a:t>
            </a:r>
            <a:r>
              <a:rPr lang="en-US" altLang="ko-KR" sz="1000" dirty="0">
                <a:latin typeface="+mj-ea"/>
                <a:ea typeface="+mj-ea"/>
              </a:rPr>
              <a:t>;</a:t>
            </a:r>
          </a:p>
          <a:p>
            <a:pPr defTabSz="180000"/>
            <a:r>
              <a:rPr lang="en-US" altLang="ko-KR" sz="1000" dirty="0">
                <a:latin typeface="+mj-ea"/>
                <a:ea typeface="+mj-ea"/>
              </a:rPr>
              <a:t>}</a:t>
            </a:r>
            <a:endParaRPr lang="ko-KR" altLang="en-US" sz="1000" dirty="0">
              <a:latin typeface="+mj-ea"/>
              <a:ea typeface="+mj-ea"/>
            </a:endParaRPr>
          </a:p>
        </p:txBody>
      </p:sp>
      <p:cxnSp>
        <p:nvCxnSpPr>
          <p:cNvPr id="13" name="꺾인 연결선 12"/>
          <p:cNvCxnSpPr>
            <a:stCxn id="7" idx="0"/>
            <a:endCxn id="5" idx="2"/>
          </p:cNvCxnSpPr>
          <p:nvPr/>
        </p:nvCxnSpPr>
        <p:spPr>
          <a:xfrm rot="5400000" flipH="1" flipV="1">
            <a:off x="3000764" y="2612442"/>
            <a:ext cx="463454" cy="255325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13"/>
          <p:cNvCxnSpPr>
            <a:stCxn id="9" idx="0"/>
            <a:endCxn id="5" idx="2"/>
          </p:cNvCxnSpPr>
          <p:nvPr/>
        </p:nvCxnSpPr>
        <p:spPr>
          <a:xfrm rot="5400000" flipH="1" flipV="1">
            <a:off x="4263923" y="3875600"/>
            <a:ext cx="463453" cy="2694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 14"/>
          <p:cNvCxnSpPr>
            <a:stCxn id="11" idx="0"/>
            <a:endCxn id="5" idx="2"/>
          </p:cNvCxnSpPr>
          <p:nvPr/>
        </p:nvCxnSpPr>
        <p:spPr>
          <a:xfrm rot="16200000" flipV="1">
            <a:off x="5539994" y="2626470"/>
            <a:ext cx="471005" cy="25327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767039" y="878046"/>
            <a:ext cx="7841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j-ea"/>
                <a:ea typeface="+mj-ea"/>
              </a:rPr>
              <a:t>Shape.cpp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366120" y="1628800"/>
            <a:ext cx="6431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>
                <a:latin typeface="+mj-ea"/>
                <a:ea typeface="+mj-ea"/>
              </a:rPr>
              <a:t>Shape.h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01070" y="3874575"/>
            <a:ext cx="6078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>
                <a:latin typeface="+mj-ea"/>
                <a:ea typeface="+mj-ea"/>
              </a:rPr>
              <a:t>Circle.h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93004" y="6418258"/>
            <a:ext cx="7489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j-ea"/>
                <a:ea typeface="+mj-ea"/>
              </a:rPr>
              <a:t>Circle.cpp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430423" y="3874574"/>
            <a:ext cx="5405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>
                <a:latin typeface="+mj-ea"/>
                <a:ea typeface="+mj-ea"/>
              </a:rPr>
              <a:t>Rect.h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038513" y="6423139"/>
            <a:ext cx="6815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j-ea"/>
                <a:ea typeface="+mj-ea"/>
              </a:rPr>
              <a:t>Rect.cpp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571898" y="3887255"/>
            <a:ext cx="5229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>
                <a:latin typeface="+mj-ea"/>
                <a:ea typeface="+mj-ea"/>
              </a:rPr>
              <a:t>Line.h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429664" y="6423139"/>
            <a:ext cx="6639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j-ea"/>
                <a:ea typeface="+mj-ea"/>
              </a:rPr>
              <a:t>Line.cpp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24" name="곱셈 기호 23"/>
          <p:cNvSpPr/>
          <p:nvPr/>
        </p:nvSpPr>
        <p:spPr>
          <a:xfrm>
            <a:off x="5148064" y="2204214"/>
            <a:ext cx="3240360" cy="792088"/>
          </a:xfrm>
          <a:prstGeom prst="mathMultiply">
            <a:avLst>
              <a:gd name="adj1" fmla="val 4850"/>
            </a:avLst>
          </a:prstGeom>
          <a:solidFill>
            <a:srgbClr val="00B0F0">
              <a:alpha val="5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25" name="자유형 24"/>
          <p:cNvSpPr/>
          <p:nvPr/>
        </p:nvSpPr>
        <p:spPr>
          <a:xfrm>
            <a:off x="5804085" y="1532313"/>
            <a:ext cx="2290713" cy="1338770"/>
          </a:xfrm>
          <a:custGeom>
            <a:avLst/>
            <a:gdLst>
              <a:gd name="connsiteX0" fmla="*/ 1150070 w 2290713"/>
              <a:gd name="connsiteY0" fmla="*/ 820132 h 1338770"/>
              <a:gd name="connsiteX1" fmla="*/ 1564849 w 2290713"/>
              <a:gd name="connsiteY1" fmla="*/ 838986 h 1338770"/>
              <a:gd name="connsiteX2" fmla="*/ 1602556 w 2290713"/>
              <a:gd name="connsiteY2" fmla="*/ 857839 h 1338770"/>
              <a:gd name="connsiteX3" fmla="*/ 1611983 w 2290713"/>
              <a:gd name="connsiteY3" fmla="*/ 914400 h 1338770"/>
              <a:gd name="connsiteX4" fmla="*/ 1583703 w 2290713"/>
              <a:gd name="connsiteY4" fmla="*/ 923827 h 1338770"/>
              <a:gd name="connsiteX5" fmla="*/ 1555422 w 2290713"/>
              <a:gd name="connsiteY5" fmla="*/ 914400 h 1338770"/>
              <a:gd name="connsiteX6" fmla="*/ 1602556 w 2290713"/>
              <a:gd name="connsiteY6" fmla="*/ 904973 h 1338770"/>
              <a:gd name="connsiteX7" fmla="*/ 1715678 w 2290713"/>
              <a:gd name="connsiteY7" fmla="*/ 914400 h 1338770"/>
              <a:gd name="connsiteX8" fmla="*/ 1772239 w 2290713"/>
              <a:gd name="connsiteY8" fmla="*/ 933254 h 1338770"/>
              <a:gd name="connsiteX9" fmla="*/ 1894787 w 2290713"/>
              <a:gd name="connsiteY9" fmla="*/ 1008668 h 1338770"/>
              <a:gd name="connsiteX10" fmla="*/ 1941921 w 2290713"/>
              <a:gd name="connsiteY10" fmla="*/ 1036949 h 1338770"/>
              <a:gd name="connsiteX11" fmla="*/ 1960775 w 2290713"/>
              <a:gd name="connsiteY11" fmla="*/ 1065229 h 1338770"/>
              <a:gd name="connsiteX12" fmla="*/ 1951348 w 2290713"/>
              <a:gd name="connsiteY12" fmla="*/ 1150070 h 1338770"/>
              <a:gd name="connsiteX13" fmla="*/ 1904214 w 2290713"/>
              <a:gd name="connsiteY13" fmla="*/ 1168924 h 1338770"/>
              <a:gd name="connsiteX14" fmla="*/ 1875934 w 2290713"/>
              <a:gd name="connsiteY14" fmla="*/ 1253765 h 1338770"/>
              <a:gd name="connsiteX15" fmla="*/ 1838226 w 2290713"/>
              <a:gd name="connsiteY15" fmla="*/ 1282046 h 1338770"/>
              <a:gd name="connsiteX16" fmla="*/ 1621410 w 2290713"/>
              <a:gd name="connsiteY16" fmla="*/ 1338606 h 1338770"/>
              <a:gd name="connsiteX17" fmla="*/ 1385740 w 2290713"/>
              <a:gd name="connsiteY17" fmla="*/ 1310326 h 1338770"/>
              <a:gd name="connsiteX18" fmla="*/ 1319752 w 2290713"/>
              <a:gd name="connsiteY18" fmla="*/ 1263192 h 1338770"/>
              <a:gd name="connsiteX19" fmla="*/ 1282045 w 2290713"/>
              <a:gd name="connsiteY19" fmla="*/ 1244338 h 1338770"/>
              <a:gd name="connsiteX20" fmla="*/ 1225484 w 2290713"/>
              <a:gd name="connsiteY20" fmla="*/ 1206631 h 1338770"/>
              <a:gd name="connsiteX21" fmla="*/ 1216057 w 2290713"/>
              <a:gd name="connsiteY21" fmla="*/ 1253765 h 1338770"/>
              <a:gd name="connsiteX22" fmla="*/ 1206631 w 2290713"/>
              <a:gd name="connsiteY22" fmla="*/ 1282046 h 1338770"/>
              <a:gd name="connsiteX23" fmla="*/ 1084082 w 2290713"/>
              <a:gd name="connsiteY23" fmla="*/ 1310326 h 1338770"/>
              <a:gd name="connsiteX24" fmla="*/ 867266 w 2290713"/>
              <a:gd name="connsiteY24" fmla="*/ 1272619 h 1338770"/>
              <a:gd name="connsiteX25" fmla="*/ 848412 w 2290713"/>
              <a:gd name="connsiteY25" fmla="*/ 1244338 h 1338770"/>
              <a:gd name="connsiteX26" fmla="*/ 838985 w 2290713"/>
              <a:gd name="connsiteY26" fmla="*/ 1282046 h 1338770"/>
              <a:gd name="connsiteX27" fmla="*/ 725864 w 2290713"/>
              <a:gd name="connsiteY27" fmla="*/ 1338606 h 1338770"/>
              <a:gd name="connsiteX28" fmla="*/ 527901 w 2290713"/>
              <a:gd name="connsiteY28" fmla="*/ 1300899 h 1338770"/>
              <a:gd name="connsiteX29" fmla="*/ 509047 w 2290713"/>
              <a:gd name="connsiteY29" fmla="*/ 1272619 h 1338770"/>
              <a:gd name="connsiteX30" fmla="*/ 499620 w 2290713"/>
              <a:gd name="connsiteY30" fmla="*/ 1300899 h 1338770"/>
              <a:gd name="connsiteX31" fmla="*/ 461913 w 2290713"/>
              <a:gd name="connsiteY31" fmla="*/ 1319753 h 1338770"/>
              <a:gd name="connsiteX32" fmla="*/ 122548 w 2290713"/>
              <a:gd name="connsiteY32" fmla="*/ 1300899 h 1338770"/>
              <a:gd name="connsiteX33" fmla="*/ 75414 w 2290713"/>
              <a:gd name="connsiteY33" fmla="*/ 1291472 h 1338770"/>
              <a:gd name="connsiteX34" fmla="*/ 37707 w 2290713"/>
              <a:gd name="connsiteY34" fmla="*/ 1263192 h 1338770"/>
              <a:gd name="connsiteX35" fmla="*/ 18853 w 2290713"/>
              <a:gd name="connsiteY35" fmla="*/ 1225485 h 1338770"/>
              <a:gd name="connsiteX36" fmla="*/ 0 w 2290713"/>
              <a:gd name="connsiteY36" fmla="*/ 1140643 h 1338770"/>
              <a:gd name="connsiteX37" fmla="*/ 28280 w 2290713"/>
              <a:gd name="connsiteY37" fmla="*/ 1008668 h 1338770"/>
              <a:gd name="connsiteX38" fmla="*/ 226243 w 2290713"/>
              <a:gd name="connsiteY38" fmla="*/ 999241 h 1338770"/>
              <a:gd name="connsiteX39" fmla="*/ 254523 w 2290713"/>
              <a:gd name="connsiteY39" fmla="*/ 952107 h 1338770"/>
              <a:gd name="connsiteX40" fmla="*/ 282804 w 2290713"/>
              <a:gd name="connsiteY40" fmla="*/ 923827 h 1338770"/>
              <a:gd name="connsiteX41" fmla="*/ 348791 w 2290713"/>
              <a:gd name="connsiteY41" fmla="*/ 904973 h 1338770"/>
              <a:gd name="connsiteX42" fmla="*/ 518474 w 2290713"/>
              <a:gd name="connsiteY42" fmla="*/ 876693 h 1338770"/>
              <a:gd name="connsiteX43" fmla="*/ 697583 w 2290713"/>
              <a:gd name="connsiteY43" fmla="*/ 895547 h 1338770"/>
              <a:gd name="connsiteX44" fmla="*/ 754144 w 2290713"/>
              <a:gd name="connsiteY44" fmla="*/ 923827 h 1338770"/>
              <a:gd name="connsiteX45" fmla="*/ 763571 w 2290713"/>
              <a:gd name="connsiteY45" fmla="*/ 952107 h 1338770"/>
              <a:gd name="connsiteX46" fmla="*/ 744717 w 2290713"/>
              <a:gd name="connsiteY46" fmla="*/ 914400 h 1338770"/>
              <a:gd name="connsiteX47" fmla="*/ 754144 w 2290713"/>
              <a:gd name="connsiteY47" fmla="*/ 857839 h 1338770"/>
              <a:gd name="connsiteX48" fmla="*/ 801278 w 2290713"/>
              <a:gd name="connsiteY48" fmla="*/ 810705 h 1338770"/>
              <a:gd name="connsiteX49" fmla="*/ 867266 w 2290713"/>
              <a:gd name="connsiteY49" fmla="*/ 801279 h 1338770"/>
              <a:gd name="connsiteX50" fmla="*/ 970960 w 2290713"/>
              <a:gd name="connsiteY50" fmla="*/ 848413 h 1338770"/>
              <a:gd name="connsiteX51" fmla="*/ 980387 w 2290713"/>
              <a:gd name="connsiteY51" fmla="*/ 886120 h 1338770"/>
              <a:gd name="connsiteX52" fmla="*/ 1008668 w 2290713"/>
              <a:gd name="connsiteY52" fmla="*/ 848413 h 1338770"/>
              <a:gd name="connsiteX53" fmla="*/ 1112363 w 2290713"/>
              <a:gd name="connsiteY53" fmla="*/ 810705 h 1338770"/>
              <a:gd name="connsiteX54" fmla="*/ 1300899 w 2290713"/>
              <a:gd name="connsiteY54" fmla="*/ 838986 h 1338770"/>
              <a:gd name="connsiteX55" fmla="*/ 1329179 w 2290713"/>
              <a:gd name="connsiteY55" fmla="*/ 867266 h 1338770"/>
              <a:gd name="connsiteX56" fmla="*/ 1319752 w 2290713"/>
              <a:gd name="connsiteY56" fmla="*/ 838986 h 1338770"/>
              <a:gd name="connsiteX57" fmla="*/ 1395167 w 2290713"/>
              <a:gd name="connsiteY57" fmla="*/ 772998 h 1338770"/>
              <a:gd name="connsiteX58" fmla="*/ 1593130 w 2290713"/>
              <a:gd name="connsiteY58" fmla="*/ 744718 h 1338770"/>
              <a:gd name="connsiteX59" fmla="*/ 1687398 w 2290713"/>
              <a:gd name="connsiteY59" fmla="*/ 754145 h 1338770"/>
              <a:gd name="connsiteX60" fmla="*/ 1725105 w 2290713"/>
              <a:gd name="connsiteY60" fmla="*/ 631596 h 1338770"/>
              <a:gd name="connsiteX61" fmla="*/ 1753385 w 2290713"/>
              <a:gd name="connsiteY61" fmla="*/ 622169 h 1338770"/>
              <a:gd name="connsiteX62" fmla="*/ 1809946 w 2290713"/>
              <a:gd name="connsiteY62" fmla="*/ 612742 h 1338770"/>
              <a:gd name="connsiteX63" fmla="*/ 1866507 w 2290713"/>
              <a:gd name="connsiteY63" fmla="*/ 622169 h 1338770"/>
              <a:gd name="connsiteX64" fmla="*/ 1857080 w 2290713"/>
              <a:gd name="connsiteY64" fmla="*/ 575035 h 1338770"/>
              <a:gd name="connsiteX65" fmla="*/ 1885360 w 2290713"/>
              <a:gd name="connsiteY65" fmla="*/ 518474 h 1338770"/>
              <a:gd name="connsiteX66" fmla="*/ 1951348 w 2290713"/>
              <a:gd name="connsiteY66" fmla="*/ 480767 h 1338770"/>
              <a:gd name="connsiteX67" fmla="*/ 2007909 w 2290713"/>
              <a:gd name="connsiteY67" fmla="*/ 509048 h 1338770"/>
              <a:gd name="connsiteX68" fmla="*/ 1998482 w 2290713"/>
              <a:gd name="connsiteY68" fmla="*/ 480767 h 1338770"/>
              <a:gd name="connsiteX69" fmla="*/ 2045616 w 2290713"/>
              <a:gd name="connsiteY69" fmla="*/ 320512 h 1338770"/>
              <a:gd name="connsiteX70" fmla="*/ 2083323 w 2290713"/>
              <a:gd name="connsiteY70" fmla="*/ 292231 h 1338770"/>
              <a:gd name="connsiteX71" fmla="*/ 2111604 w 2290713"/>
              <a:gd name="connsiteY71" fmla="*/ 282804 h 1338770"/>
              <a:gd name="connsiteX72" fmla="*/ 2121031 w 2290713"/>
              <a:gd name="connsiteY72" fmla="*/ 245097 h 1338770"/>
              <a:gd name="connsiteX73" fmla="*/ 2187018 w 2290713"/>
              <a:gd name="connsiteY73" fmla="*/ 122549 h 1338770"/>
              <a:gd name="connsiteX74" fmla="*/ 2224725 w 2290713"/>
              <a:gd name="connsiteY74" fmla="*/ 84841 h 1338770"/>
              <a:gd name="connsiteX75" fmla="*/ 2262433 w 2290713"/>
              <a:gd name="connsiteY75" fmla="*/ 28281 h 1338770"/>
              <a:gd name="connsiteX76" fmla="*/ 2290713 w 2290713"/>
              <a:gd name="connsiteY76" fmla="*/ 0 h 1338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2290713" h="1338770">
                <a:moveTo>
                  <a:pt x="1150070" y="820132"/>
                </a:moveTo>
                <a:cubicBezTo>
                  <a:pt x="1316330" y="792422"/>
                  <a:pt x="1240524" y="800376"/>
                  <a:pt x="1564849" y="838986"/>
                </a:cubicBezTo>
                <a:cubicBezTo>
                  <a:pt x="1578803" y="840647"/>
                  <a:pt x="1589987" y="851555"/>
                  <a:pt x="1602556" y="857839"/>
                </a:cubicBezTo>
                <a:cubicBezTo>
                  <a:pt x="1615055" y="876588"/>
                  <a:pt x="1635400" y="890983"/>
                  <a:pt x="1611983" y="914400"/>
                </a:cubicBezTo>
                <a:cubicBezTo>
                  <a:pt x="1604957" y="921426"/>
                  <a:pt x="1593130" y="920685"/>
                  <a:pt x="1583703" y="923827"/>
                </a:cubicBezTo>
                <a:cubicBezTo>
                  <a:pt x="1574276" y="920685"/>
                  <a:pt x="1548396" y="921427"/>
                  <a:pt x="1555422" y="914400"/>
                </a:cubicBezTo>
                <a:cubicBezTo>
                  <a:pt x="1566751" y="903070"/>
                  <a:pt x="1586534" y="904973"/>
                  <a:pt x="1602556" y="904973"/>
                </a:cubicBezTo>
                <a:cubicBezTo>
                  <a:pt x="1640394" y="904973"/>
                  <a:pt x="1677971" y="911258"/>
                  <a:pt x="1715678" y="914400"/>
                </a:cubicBezTo>
                <a:cubicBezTo>
                  <a:pt x="1734532" y="920685"/>
                  <a:pt x="1754230" y="924850"/>
                  <a:pt x="1772239" y="933254"/>
                </a:cubicBezTo>
                <a:cubicBezTo>
                  <a:pt x="1881554" y="984268"/>
                  <a:pt x="1825983" y="962798"/>
                  <a:pt x="1894787" y="1008668"/>
                </a:cubicBezTo>
                <a:cubicBezTo>
                  <a:pt x="1910032" y="1018832"/>
                  <a:pt x="1926210" y="1027522"/>
                  <a:pt x="1941921" y="1036949"/>
                </a:cubicBezTo>
                <a:cubicBezTo>
                  <a:pt x="1948206" y="1046376"/>
                  <a:pt x="1956312" y="1054816"/>
                  <a:pt x="1960775" y="1065229"/>
                </a:cubicBezTo>
                <a:cubicBezTo>
                  <a:pt x="1972918" y="1093562"/>
                  <a:pt x="1976827" y="1124591"/>
                  <a:pt x="1951348" y="1150070"/>
                </a:cubicBezTo>
                <a:cubicBezTo>
                  <a:pt x="1939383" y="1162035"/>
                  <a:pt x="1919925" y="1162639"/>
                  <a:pt x="1904214" y="1168924"/>
                </a:cubicBezTo>
                <a:cubicBezTo>
                  <a:pt x="1894787" y="1197204"/>
                  <a:pt x="1890954" y="1228016"/>
                  <a:pt x="1875934" y="1253765"/>
                </a:cubicBezTo>
                <a:cubicBezTo>
                  <a:pt x="1868017" y="1267336"/>
                  <a:pt x="1852754" y="1276064"/>
                  <a:pt x="1838226" y="1282046"/>
                </a:cubicBezTo>
                <a:cubicBezTo>
                  <a:pt x="1760328" y="1314122"/>
                  <a:pt x="1701146" y="1322659"/>
                  <a:pt x="1621410" y="1338606"/>
                </a:cubicBezTo>
                <a:cubicBezTo>
                  <a:pt x="1550895" y="1335081"/>
                  <a:pt x="1455014" y="1350736"/>
                  <a:pt x="1385740" y="1310326"/>
                </a:cubicBezTo>
                <a:cubicBezTo>
                  <a:pt x="1362391" y="1296706"/>
                  <a:pt x="1342557" y="1277704"/>
                  <a:pt x="1319752" y="1263192"/>
                </a:cubicBezTo>
                <a:cubicBezTo>
                  <a:pt x="1307896" y="1255647"/>
                  <a:pt x="1294095" y="1251568"/>
                  <a:pt x="1282045" y="1244338"/>
                </a:cubicBezTo>
                <a:cubicBezTo>
                  <a:pt x="1262615" y="1232680"/>
                  <a:pt x="1225484" y="1206631"/>
                  <a:pt x="1225484" y="1206631"/>
                </a:cubicBezTo>
                <a:cubicBezTo>
                  <a:pt x="1222342" y="1222342"/>
                  <a:pt x="1219943" y="1238221"/>
                  <a:pt x="1216057" y="1253765"/>
                </a:cubicBezTo>
                <a:cubicBezTo>
                  <a:pt x="1213647" y="1263405"/>
                  <a:pt x="1214717" y="1276270"/>
                  <a:pt x="1206631" y="1282046"/>
                </a:cubicBezTo>
                <a:cubicBezTo>
                  <a:pt x="1180753" y="1300530"/>
                  <a:pt x="1111871" y="1306356"/>
                  <a:pt x="1084082" y="1310326"/>
                </a:cubicBezTo>
                <a:cubicBezTo>
                  <a:pt x="1069776" y="1308820"/>
                  <a:pt x="916820" y="1313914"/>
                  <a:pt x="867266" y="1272619"/>
                </a:cubicBezTo>
                <a:cubicBezTo>
                  <a:pt x="858562" y="1265366"/>
                  <a:pt x="854697" y="1253765"/>
                  <a:pt x="848412" y="1244338"/>
                </a:cubicBezTo>
                <a:cubicBezTo>
                  <a:pt x="845270" y="1256907"/>
                  <a:pt x="849254" y="1274146"/>
                  <a:pt x="838985" y="1282046"/>
                </a:cubicBezTo>
                <a:cubicBezTo>
                  <a:pt x="805570" y="1307750"/>
                  <a:pt x="725864" y="1338606"/>
                  <a:pt x="725864" y="1338606"/>
                </a:cubicBezTo>
                <a:cubicBezTo>
                  <a:pt x="687371" y="1334329"/>
                  <a:pt x="575172" y="1348170"/>
                  <a:pt x="527901" y="1300899"/>
                </a:cubicBezTo>
                <a:cubicBezTo>
                  <a:pt x="519890" y="1292888"/>
                  <a:pt x="515332" y="1282046"/>
                  <a:pt x="509047" y="1272619"/>
                </a:cubicBezTo>
                <a:cubicBezTo>
                  <a:pt x="505905" y="1282046"/>
                  <a:pt x="506646" y="1293873"/>
                  <a:pt x="499620" y="1300899"/>
                </a:cubicBezTo>
                <a:cubicBezTo>
                  <a:pt x="489683" y="1310836"/>
                  <a:pt x="475966" y="1319753"/>
                  <a:pt x="461913" y="1319753"/>
                </a:cubicBezTo>
                <a:cubicBezTo>
                  <a:pt x="348617" y="1319753"/>
                  <a:pt x="235670" y="1307184"/>
                  <a:pt x="122548" y="1300899"/>
                </a:cubicBezTo>
                <a:cubicBezTo>
                  <a:pt x="106837" y="1297757"/>
                  <a:pt x="90056" y="1297979"/>
                  <a:pt x="75414" y="1291472"/>
                </a:cubicBezTo>
                <a:cubicBezTo>
                  <a:pt x="61057" y="1285091"/>
                  <a:pt x="47932" y="1275121"/>
                  <a:pt x="37707" y="1263192"/>
                </a:cubicBezTo>
                <a:cubicBezTo>
                  <a:pt x="28562" y="1252522"/>
                  <a:pt x="23787" y="1238643"/>
                  <a:pt x="18853" y="1225485"/>
                </a:cubicBezTo>
                <a:cubicBezTo>
                  <a:pt x="13145" y="1210265"/>
                  <a:pt x="2561" y="1153449"/>
                  <a:pt x="0" y="1140643"/>
                </a:cubicBezTo>
                <a:cubicBezTo>
                  <a:pt x="9427" y="1096651"/>
                  <a:pt x="7230" y="1048430"/>
                  <a:pt x="28280" y="1008668"/>
                </a:cubicBezTo>
                <a:cubicBezTo>
                  <a:pt x="59314" y="950049"/>
                  <a:pt x="217477" y="998072"/>
                  <a:pt x="226243" y="999241"/>
                </a:cubicBezTo>
                <a:cubicBezTo>
                  <a:pt x="265134" y="1057578"/>
                  <a:pt x="230310" y="1018692"/>
                  <a:pt x="254523" y="952107"/>
                </a:cubicBezTo>
                <a:cubicBezTo>
                  <a:pt x="259079" y="939578"/>
                  <a:pt x="270880" y="929789"/>
                  <a:pt x="282804" y="923827"/>
                </a:cubicBezTo>
                <a:cubicBezTo>
                  <a:pt x="303265" y="913597"/>
                  <a:pt x="326460" y="909935"/>
                  <a:pt x="348791" y="904973"/>
                </a:cubicBezTo>
                <a:cubicBezTo>
                  <a:pt x="410417" y="891278"/>
                  <a:pt x="458141" y="885312"/>
                  <a:pt x="518474" y="876693"/>
                </a:cubicBezTo>
                <a:cubicBezTo>
                  <a:pt x="578177" y="882978"/>
                  <a:pt x="638716" y="883774"/>
                  <a:pt x="697583" y="895547"/>
                </a:cubicBezTo>
                <a:cubicBezTo>
                  <a:pt x="718253" y="899681"/>
                  <a:pt x="738140" y="910109"/>
                  <a:pt x="754144" y="923827"/>
                </a:cubicBezTo>
                <a:cubicBezTo>
                  <a:pt x="761689" y="930294"/>
                  <a:pt x="770597" y="959133"/>
                  <a:pt x="763571" y="952107"/>
                </a:cubicBezTo>
                <a:cubicBezTo>
                  <a:pt x="753634" y="942170"/>
                  <a:pt x="751002" y="926969"/>
                  <a:pt x="744717" y="914400"/>
                </a:cubicBezTo>
                <a:cubicBezTo>
                  <a:pt x="747859" y="895546"/>
                  <a:pt x="748100" y="875972"/>
                  <a:pt x="754144" y="857839"/>
                </a:cubicBezTo>
                <a:cubicBezTo>
                  <a:pt x="760195" y="839685"/>
                  <a:pt x="782659" y="816291"/>
                  <a:pt x="801278" y="810705"/>
                </a:cubicBezTo>
                <a:cubicBezTo>
                  <a:pt x="822560" y="804320"/>
                  <a:pt x="845270" y="804421"/>
                  <a:pt x="867266" y="801279"/>
                </a:cubicBezTo>
                <a:cubicBezTo>
                  <a:pt x="923357" y="809291"/>
                  <a:pt x="939537" y="798135"/>
                  <a:pt x="970960" y="848413"/>
                </a:cubicBezTo>
                <a:cubicBezTo>
                  <a:pt x="977827" y="859400"/>
                  <a:pt x="977245" y="873551"/>
                  <a:pt x="980387" y="886120"/>
                </a:cubicBezTo>
                <a:cubicBezTo>
                  <a:pt x="989814" y="873551"/>
                  <a:pt x="996844" y="858759"/>
                  <a:pt x="1008668" y="848413"/>
                </a:cubicBezTo>
                <a:cubicBezTo>
                  <a:pt x="1047531" y="814408"/>
                  <a:pt x="1063455" y="818857"/>
                  <a:pt x="1112363" y="810705"/>
                </a:cubicBezTo>
                <a:cubicBezTo>
                  <a:pt x="1179681" y="814912"/>
                  <a:pt x="1245345" y="799305"/>
                  <a:pt x="1300899" y="838986"/>
                </a:cubicBezTo>
                <a:cubicBezTo>
                  <a:pt x="1311747" y="846735"/>
                  <a:pt x="1319752" y="857839"/>
                  <a:pt x="1329179" y="867266"/>
                </a:cubicBezTo>
                <a:cubicBezTo>
                  <a:pt x="1326037" y="857839"/>
                  <a:pt x="1317342" y="848626"/>
                  <a:pt x="1319752" y="838986"/>
                </a:cubicBezTo>
                <a:cubicBezTo>
                  <a:pt x="1331141" y="793429"/>
                  <a:pt x="1354662" y="783799"/>
                  <a:pt x="1395167" y="772998"/>
                </a:cubicBezTo>
                <a:cubicBezTo>
                  <a:pt x="1474798" y="751763"/>
                  <a:pt x="1510236" y="752254"/>
                  <a:pt x="1593130" y="744718"/>
                </a:cubicBezTo>
                <a:cubicBezTo>
                  <a:pt x="1624553" y="747860"/>
                  <a:pt x="1663421" y="774697"/>
                  <a:pt x="1687398" y="754145"/>
                </a:cubicBezTo>
                <a:cubicBezTo>
                  <a:pt x="1719848" y="726330"/>
                  <a:pt x="1705991" y="669824"/>
                  <a:pt x="1725105" y="631596"/>
                </a:cubicBezTo>
                <a:cubicBezTo>
                  <a:pt x="1729549" y="622708"/>
                  <a:pt x="1743685" y="624325"/>
                  <a:pt x="1753385" y="622169"/>
                </a:cubicBezTo>
                <a:cubicBezTo>
                  <a:pt x="1772044" y="618023"/>
                  <a:pt x="1791092" y="615884"/>
                  <a:pt x="1809946" y="612742"/>
                </a:cubicBezTo>
                <a:cubicBezTo>
                  <a:pt x="1828800" y="615884"/>
                  <a:pt x="1851582" y="634109"/>
                  <a:pt x="1866507" y="622169"/>
                </a:cubicBezTo>
                <a:cubicBezTo>
                  <a:pt x="1879018" y="612160"/>
                  <a:pt x="1854214" y="590799"/>
                  <a:pt x="1857080" y="575035"/>
                </a:cubicBezTo>
                <a:cubicBezTo>
                  <a:pt x="1860851" y="554296"/>
                  <a:pt x="1872713" y="535337"/>
                  <a:pt x="1885360" y="518474"/>
                </a:cubicBezTo>
                <a:cubicBezTo>
                  <a:pt x="1893353" y="507817"/>
                  <a:pt x="1943175" y="484854"/>
                  <a:pt x="1951348" y="480767"/>
                </a:cubicBezTo>
                <a:cubicBezTo>
                  <a:pt x="1970202" y="490194"/>
                  <a:pt x="1986830" y="509048"/>
                  <a:pt x="2007909" y="509048"/>
                </a:cubicBezTo>
                <a:cubicBezTo>
                  <a:pt x="2017846" y="509048"/>
                  <a:pt x="1998482" y="480767"/>
                  <a:pt x="1998482" y="480767"/>
                </a:cubicBezTo>
                <a:cubicBezTo>
                  <a:pt x="2009560" y="414303"/>
                  <a:pt x="2002840" y="369400"/>
                  <a:pt x="2045616" y="320512"/>
                </a:cubicBezTo>
                <a:cubicBezTo>
                  <a:pt x="2055962" y="308688"/>
                  <a:pt x="2069682" y="300026"/>
                  <a:pt x="2083323" y="292231"/>
                </a:cubicBezTo>
                <a:cubicBezTo>
                  <a:pt x="2091951" y="287301"/>
                  <a:pt x="2102177" y="285946"/>
                  <a:pt x="2111604" y="282804"/>
                </a:cubicBezTo>
                <a:cubicBezTo>
                  <a:pt x="2114746" y="270235"/>
                  <a:pt x="2116934" y="257388"/>
                  <a:pt x="2121031" y="245097"/>
                </a:cubicBezTo>
                <a:cubicBezTo>
                  <a:pt x="2136812" y="197754"/>
                  <a:pt x="2155584" y="164462"/>
                  <a:pt x="2187018" y="122549"/>
                </a:cubicBezTo>
                <a:cubicBezTo>
                  <a:pt x="2197683" y="108329"/>
                  <a:pt x="2213621" y="98721"/>
                  <a:pt x="2224725" y="84841"/>
                </a:cubicBezTo>
                <a:cubicBezTo>
                  <a:pt x="2238880" y="67147"/>
                  <a:pt x="2248522" y="46167"/>
                  <a:pt x="2262433" y="28281"/>
                </a:cubicBezTo>
                <a:cubicBezTo>
                  <a:pt x="2270618" y="17758"/>
                  <a:pt x="2290713" y="0"/>
                  <a:pt x="2290713" y="0"/>
                </a:cubicBezTo>
              </a:path>
            </a:pathLst>
          </a:cu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26" name="모서리가 둥근 사각형 설명선 25"/>
          <p:cNvSpPr/>
          <p:nvPr/>
        </p:nvSpPr>
        <p:spPr>
          <a:xfrm>
            <a:off x="2116963" y="2111580"/>
            <a:ext cx="968241" cy="392366"/>
          </a:xfrm>
          <a:prstGeom prst="wedgeRoundRectCallout">
            <a:avLst>
              <a:gd name="adj1" fmla="val 96758"/>
              <a:gd name="adj2" fmla="val 3644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  <a:latin typeface="+mj-ea"/>
                <a:ea typeface="+mj-ea"/>
              </a:rPr>
              <a:t>Shape</a:t>
            </a:r>
            <a:r>
              <a:rPr lang="ko-KR" altLang="en-US" sz="1000" dirty="0">
                <a:solidFill>
                  <a:schemeClr val="tx1"/>
                </a:solidFill>
                <a:latin typeface="+mj-ea"/>
                <a:ea typeface="+mj-ea"/>
              </a:rPr>
              <a:t>은 </a:t>
            </a:r>
            <a:endParaRPr lang="en-US" altLang="ko-KR" sz="1000" dirty="0">
              <a:solidFill>
                <a:schemeClr val="tx1"/>
              </a:solidFill>
              <a:latin typeface="+mj-ea"/>
              <a:ea typeface="+mj-ea"/>
            </a:endParaRPr>
          </a:p>
          <a:p>
            <a:r>
              <a:rPr lang="ko-KR" altLang="en-US" sz="1000" dirty="0">
                <a:solidFill>
                  <a:schemeClr val="tx1"/>
                </a:solidFill>
                <a:latin typeface="+mj-ea"/>
                <a:ea typeface="+mj-ea"/>
              </a:rPr>
              <a:t>추상 클래스</a:t>
            </a:r>
          </a:p>
        </p:txBody>
      </p:sp>
    </p:spTree>
    <p:extLst>
      <p:ext uri="{BB962C8B-B14F-4D97-AF65-F5344CB8AC3E}">
        <p14:creationId xmlns:p14="http://schemas.microsoft.com/office/powerpoint/2010/main" val="238210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가상 함수와 </a:t>
            </a:r>
            <a:r>
              <a:rPr lang="ko-KR" altLang="en-US" dirty="0" err="1" smtClean="0"/>
              <a:t>오버라이딩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264" y="865353"/>
            <a:ext cx="9008232" cy="583264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ko-KR" altLang="en-US" sz="2200" b="1" dirty="0" smtClean="0"/>
              <a:t>가상 함수</a:t>
            </a:r>
            <a:r>
              <a:rPr lang="en-US" altLang="ko-KR" sz="2200" b="1" dirty="0" smtClean="0"/>
              <a:t>(virtual function)</a:t>
            </a:r>
          </a:p>
          <a:p>
            <a:pPr lvl="1">
              <a:spcBef>
                <a:spcPts val="0"/>
              </a:spcBef>
            </a:pPr>
            <a:r>
              <a:rPr lang="en-US" altLang="ko-KR" sz="2200" b="1" dirty="0" smtClean="0"/>
              <a:t>virtual </a:t>
            </a:r>
            <a:r>
              <a:rPr lang="ko-KR" altLang="en-US" sz="2200" b="1" dirty="0" smtClean="0"/>
              <a:t>키워드로 선언된 멤버 함</a:t>
            </a:r>
            <a:r>
              <a:rPr lang="ko-KR" altLang="en-US" sz="2200" b="1" dirty="0"/>
              <a:t>수</a:t>
            </a:r>
            <a:endParaRPr lang="en-US" altLang="ko-KR" sz="2200" b="1" dirty="0" smtClean="0"/>
          </a:p>
          <a:p>
            <a:pPr lvl="1">
              <a:spcBef>
                <a:spcPts val="0"/>
              </a:spcBef>
            </a:pPr>
            <a:r>
              <a:rPr lang="en-US" altLang="ko-KR" sz="2200" b="1" dirty="0" smtClean="0"/>
              <a:t>virtual </a:t>
            </a:r>
            <a:r>
              <a:rPr lang="ko-KR" altLang="en-US" sz="2200" b="1" dirty="0" smtClean="0"/>
              <a:t>키워드의 의미</a:t>
            </a:r>
            <a:endParaRPr lang="en-US" altLang="ko-KR" sz="2200" b="1" dirty="0" smtClean="0"/>
          </a:p>
          <a:p>
            <a:pPr lvl="2">
              <a:spcBef>
                <a:spcPts val="0"/>
              </a:spcBef>
            </a:pPr>
            <a:r>
              <a:rPr lang="ko-KR" altLang="en-US" sz="2200" b="1" dirty="0"/>
              <a:t>동적 바인딩 </a:t>
            </a:r>
            <a:r>
              <a:rPr lang="ko-KR" altLang="en-US" sz="2200" b="1" dirty="0" smtClean="0"/>
              <a:t>지시어 </a:t>
            </a:r>
            <a:r>
              <a:rPr lang="en-US" altLang="ko-KR" sz="2200" b="1" dirty="0" smtClean="0"/>
              <a:t>- </a:t>
            </a:r>
            <a:r>
              <a:rPr lang="ko-KR" altLang="en-US" sz="2200" b="1" dirty="0" smtClean="0"/>
              <a:t>컴파일러에게 함수에 대한 호출 바인딩을 실행 시간까지 미루도록 지시</a:t>
            </a:r>
            <a:endParaRPr lang="en-US" altLang="ko-KR" sz="2200" b="1" dirty="0" smtClean="0"/>
          </a:p>
          <a:p>
            <a:pPr lvl="3">
              <a:spcBef>
                <a:spcPts val="0"/>
              </a:spcBef>
            </a:pPr>
            <a:endParaRPr lang="en-US" altLang="ko-KR" sz="2200" b="1" dirty="0" smtClean="0"/>
          </a:p>
          <a:p>
            <a:pPr lvl="3">
              <a:spcBef>
                <a:spcPts val="0"/>
              </a:spcBef>
            </a:pPr>
            <a:endParaRPr lang="en-US" altLang="ko-KR" sz="2200" b="1" dirty="0"/>
          </a:p>
          <a:p>
            <a:pPr lvl="3">
              <a:spcBef>
                <a:spcPts val="0"/>
              </a:spcBef>
            </a:pPr>
            <a:endParaRPr lang="en-US" altLang="ko-KR" sz="2200" b="1" dirty="0"/>
          </a:p>
          <a:p>
            <a:pPr lvl="3">
              <a:spcBef>
                <a:spcPts val="0"/>
              </a:spcBef>
            </a:pPr>
            <a:endParaRPr lang="en-US" altLang="ko-KR" sz="2200" b="1" dirty="0" smtClean="0"/>
          </a:p>
          <a:p>
            <a:pPr>
              <a:spcBef>
                <a:spcPts val="0"/>
              </a:spcBef>
            </a:pPr>
            <a:r>
              <a:rPr lang="ko-KR" altLang="en-US" sz="2200" b="1" dirty="0" smtClean="0"/>
              <a:t>함수 </a:t>
            </a:r>
            <a:r>
              <a:rPr lang="ko-KR" altLang="en-US" sz="2200" b="1" dirty="0" err="1" smtClean="0"/>
              <a:t>오버라이딩</a:t>
            </a:r>
            <a:r>
              <a:rPr lang="en-US" altLang="ko-KR" sz="2200" b="1" dirty="0" smtClean="0"/>
              <a:t>(function overriding)</a:t>
            </a:r>
          </a:p>
          <a:p>
            <a:pPr lvl="1">
              <a:spcBef>
                <a:spcPts val="0"/>
              </a:spcBef>
            </a:pPr>
            <a:r>
              <a:rPr lang="ko-KR" altLang="en-US" sz="2200" b="1" dirty="0" smtClean="0"/>
              <a:t>파생 클래스에서 기본 클래스의 가상 함수와 동일한 이름의 함수 선언</a:t>
            </a:r>
            <a:endParaRPr lang="en-US" altLang="ko-KR" sz="2200" b="1" dirty="0" smtClean="0"/>
          </a:p>
          <a:p>
            <a:pPr lvl="2">
              <a:spcBef>
                <a:spcPts val="0"/>
              </a:spcBef>
            </a:pPr>
            <a:r>
              <a:rPr lang="ko-KR" altLang="en-US" sz="2200" b="1" dirty="0" smtClean="0"/>
              <a:t>기본 클래스의 가상 함수의 존재감 상실시킴</a:t>
            </a:r>
            <a:endParaRPr lang="en-US" altLang="ko-KR" sz="2200" b="1" dirty="0" smtClean="0"/>
          </a:p>
          <a:p>
            <a:pPr lvl="2">
              <a:spcBef>
                <a:spcPts val="0"/>
              </a:spcBef>
            </a:pPr>
            <a:r>
              <a:rPr lang="ko-KR" altLang="en-US" sz="2200" b="1" dirty="0" smtClean="0"/>
              <a:t>파생 클래스에서 </a:t>
            </a:r>
            <a:r>
              <a:rPr lang="ko-KR" altLang="en-US" sz="2200" b="1" dirty="0" err="1" smtClean="0"/>
              <a:t>오버라이딩</a:t>
            </a:r>
            <a:r>
              <a:rPr lang="ko-KR" altLang="en-US" sz="2200" b="1" dirty="0" smtClean="0"/>
              <a:t> 한 함수가 호출되도록 동적 바인딩</a:t>
            </a:r>
            <a:endParaRPr lang="en-US" altLang="ko-KR" sz="2200" b="1" dirty="0" smtClean="0"/>
          </a:p>
          <a:p>
            <a:pPr lvl="2">
              <a:spcBef>
                <a:spcPts val="0"/>
              </a:spcBef>
            </a:pPr>
            <a:r>
              <a:rPr lang="ko-KR" altLang="en-US" sz="2200" b="1" dirty="0" smtClean="0"/>
              <a:t>함수 </a:t>
            </a:r>
            <a:r>
              <a:rPr lang="ko-KR" altLang="en-US" sz="2200" b="1" dirty="0"/>
              <a:t>재정의라고도 </a:t>
            </a:r>
            <a:r>
              <a:rPr lang="ko-KR" altLang="en-US" sz="2200" b="1" dirty="0" smtClean="0"/>
              <a:t>부름 </a:t>
            </a:r>
            <a:r>
              <a:rPr lang="en-US" altLang="ko-KR" sz="2200" b="1" dirty="0" smtClean="0"/>
              <a:t>- </a:t>
            </a:r>
            <a:r>
              <a:rPr lang="ko-KR" altLang="en-US" sz="2200" b="1" dirty="0" err="1" smtClean="0"/>
              <a:t>다형성의</a:t>
            </a:r>
            <a:r>
              <a:rPr lang="ko-KR" altLang="en-US" sz="2200" b="1" dirty="0" smtClean="0"/>
              <a:t> </a:t>
            </a:r>
            <a:r>
              <a:rPr lang="ko-KR" altLang="en-US" sz="2200" b="1" dirty="0"/>
              <a:t>한 종류</a:t>
            </a:r>
            <a:endParaRPr lang="en-US" altLang="ko-KR" sz="2200" b="1" dirty="0"/>
          </a:p>
          <a:p>
            <a:pPr lvl="2">
              <a:spcBef>
                <a:spcPts val="0"/>
              </a:spcBef>
            </a:pPr>
            <a:endParaRPr lang="en-US" altLang="ko-KR" sz="2200" b="1" dirty="0"/>
          </a:p>
          <a:p>
            <a:pPr marL="685800" lvl="2" indent="0">
              <a:spcBef>
                <a:spcPts val="0"/>
              </a:spcBef>
              <a:buNone/>
            </a:pPr>
            <a:endParaRPr lang="en-US" altLang="ko-KR" sz="2200" b="1" dirty="0" smtClean="0"/>
          </a:p>
          <a:p>
            <a:pPr marL="365760" lvl="1" indent="0">
              <a:spcBef>
                <a:spcPts val="0"/>
              </a:spcBef>
              <a:buNone/>
            </a:pPr>
            <a:endParaRPr lang="ko-KR" altLang="en-US" sz="22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331640" y="2924944"/>
            <a:ext cx="4572000" cy="107721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defTabSz="180000" fontAlgn="base" latinLnBrk="0"/>
            <a:r>
              <a:rPr lang="en-US" altLang="ko-KR" sz="1600" b="1" dirty="0">
                <a:latin typeface="+mj-ea"/>
                <a:ea typeface="+mj-ea"/>
              </a:rPr>
              <a:t>class Base </a:t>
            </a:r>
            <a:r>
              <a:rPr lang="en-US" altLang="ko-KR" sz="1600" b="1" dirty="0" smtClean="0">
                <a:latin typeface="+mj-ea"/>
                <a:ea typeface="+mj-ea"/>
              </a:rPr>
              <a:t>{</a:t>
            </a:r>
          </a:p>
          <a:p>
            <a:pPr defTabSz="180000" fontAlgn="base" latinLnBrk="0"/>
            <a:r>
              <a:rPr lang="en-US" altLang="ko-KR" sz="1600" b="1" dirty="0" smtClean="0">
                <a:latin typeface="+mj-ea"/>
                <a:ea typeface="+mj-ea"/>
              </a:rPr>
              <a:t>public:</a:t>
            </a:r>
            <a:endParaRPr lang="en-US" altLang="ko-KR" sz="1600" b="1" dirty="0">
              <a:latin typeface="+mj-ea"/>
              <a:ea typeface="+mj-ea"/>
            </a:endParaRPr>
          </a:p>
          <a:p>
            <a:pPr defTabSz="180000" fontAlgn="base" latinLnBrk="0"/>
            <a:r>
              <a:rPr lang="en-US" altLang="ko-KR" sz="1600" b="1" dirty="0">
                <a:latin typeface="+mj-ea"/>
                <a:ea typeface="+mj-ea"/>
              </a:rPr>
              <a:t>	</a:t>
            </a:r>
            <a:r>
              <a:rPr lang="en-US" altLang="ko-KR" sz="1600" b="1" dirty="0">
                <a:solidFill>
                  <a:srgbClr val="7030A0"/>
                </a:solidFill>
                <a:latin typeface="+mj-ea"/>
                <a:ea typeface="+mj-ea"/>
              </a:rPr>
              <a:t>virtual</a:t>
            </a:r>
            <a:r>
              <a:rPr lang="en-US" altLang="ko-KR" sz="1600" b="1" dirty="0">
                <a:latin typeface="+mj-ea"/>
                <a:ea typeface="+mj-ea"/>
              </a:rPr>
              <a:t> void f(); </a:t>
            </a:r>
            <a:r>
              <a:rPr lang="en-US" altLang="ko-KR" sz="1600" b="1" dirty="0">
                <a:solidFill>
                  <a:srgbClr val="7030A0"/>
                </a:solidFill>
                <a:latin typeface="+mj-ea"/>
                <a:ea typeface="+mj-ea"/>
              </a:rPr>
              <a:t>// f()</a:t>
            </a:r>
            <a:r>
              <a:rPr lang="ko-KR" altLang="en-US" sz="1600" b="1" dirty="0">
                <a:solidFill>
                  <a:srgbClr val="7030A0"/>
                </a:solidFill>
                <a:latin typeface="+mj-ea"/>
                <a:ea typeface="+mj-ea"/>
              </a:rPr>
              <a:t>는 가상 함수</a:t>
            </a:r>
          </a:p>
          <a:p>
            <a:pPr defTabSz="180000" fontAlgn="base" latinLnBrk="0"/>
            <a:r>
              <a:rPr lang="en-US" altLang="ko-KR" sz="1600" b="1" dirty="0">
                <a:latin typeface="+mj-ea"/>
                <a:ea typeface="+mj-ea"/>
              </a:rPr>
              <a:t>};</a:t>
            </a:r>
            <a:endParaRPr lang="ko-KR" altLang="en-US" sz="16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59659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+mj-ea"/>
              </a:rPr>
              <a:t>추상 </a:t>
            </a:r>
            <a:r>
              <a:rPr lang="ko-KR" altLang="en-US" dirty="0" smtClean="0">
                <a:latin typeface="+mj-ea"/>
              </a:rPr>
              <a:t>클래스 구현 연</a:t>
            </a:r>
            <a:r>
              <a:rPr lang="ko-KR" altLang="en-US" dirty="0">
                <a:latin typeface="+mj-ea"/>
              </a:rPr>
              <a:t>습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29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23528" y="2795175"/>
            <a:ext cx="5832648" cy="369844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>
              <a:spcBef>
                <a:spcPts val="200"/>
              </a:spcBef>
            </a:pPr>
            <a:r>
              <a:rPr lang="en-US" altLang="ko-KR" b="1" dirty="0" smtClean="0">
                <a:latin typeface="+mj-ea"/>
                <a:ea typeface="+mj-ea"/>
              </a:rPr>
              <a:t>class </a:t>
            </a:r>
            <a:r>
              <a:rPr lang="en-US" altLang="ko-KR" b="1" dirty="0" err="1">
                <a:latin typeface="+mj-ea"/>
                <a:ea typeface="+mj-ea"/>
              </a:rPr>
              <a:t>GoodCalc</a:t>
            </a:r>
            <a:r>
              <a:rPr lang="en-US" altLang="ko-KR" b="1" dirty="0">
                <a:latin typeface="+mj-ea"/>
                <a:ea typeface="+mj-ea"/>
              </a:rPr>
              <a:t> : public Calculator </a:t>
            </a:r>
            <a:r>
              <a:rPr lang="en-US" altLang="ko-KR" dirty="0">
                <a:latin typeface="+mj-ea"/>
                <a:ea typeface="+mj-ea"/>
              </a:rPr>
              <a:t>{</a:t>
            </a:r>
          </a:p>
          <a:p>
            <a:pPr defTabSz="180000">
              <a:spcBef>
                <a:spcPts val="200"/>
              </a:spcBef>
            </a:pPr>
            <a:r>
              <a:rPr lang="en-US" altLang="ko-KR" dirty="0">
                <a:latin typeface="+mj-ea"/>
                <a:ea typeface="+mj-ea"/>
              </a:rPr>
              <a:t>public</a:t>
            </a:r>
            <a:r>
              <a:rPr lang="en-US" altLang="ko-KR" dirty="0" smtClean="0">
                <a:latin typeface="+mj-ea"/>
                <a:ea typeface="+mj-ea"/>
              </a:rPr>
              <a:t>:</a:t>
            </a:r>
          </a:p>
          <a:p>
            <a:pPr defTabSz="180000">
              <a:spcBef>
                <a:spcPts val="200"/>
              </a:spcBef>
            </a:pP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en-US" altLang="ko-KR" dirty="0" smtClean="0">
                <a:latin typeface="+mj-ea"/>
                <a:ea typeface="+mj-ea"/>
              </a:rPr>
              <a:t>//</a:t>
            </a:r>
            <a:r>
              <a:rPr lang="ko-KR" altLang="en-US" dirty="0" smtClean="0">
                <a:latin typeface="+mj-ea"/>
                <a:ea typeface="+mj-ea"/>
              </a:rPr>
              <a:t>순수 가상 함수 구현</a:t>
            </a:r>
            <a:endParaRPr lang="en-US" altLang="ko-KR" dirty="0">
              <a:latin typeface="+mj-ea"/>
              <a:ea typeface="+mj-ea"/>
            </a:endParaRPr>
          </a:p>
          <a:p>
            <a:pPr defTabSz="180000">
              <a:spcBef>
                <a:spcPts val="200"/>
              </a:spcBef>
            </a:pPr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en-US" altLang="ko-KR" b="1" dirty="0" err="1">
                <a:latin typeface="+mj-ea"/>
                <a:ea typeface="+mj-ea"/>
              </a:rPr>
              <a:t>int</a:t>
            </a:r>
            <a:r>
              <a:rPr lang="en-US" altLang="ko-KR" b="1" dirty="0">
                <a:latin typeface="+mj-ea"/>
                <a:ea typeface="+mj-ea"/>
              </a:rPr>
              <a:t> add(</a:t>
            </a:r>
            <a:r>
              <a:rPr lang="en-US" altLang="ko-KR" b="1" dirty="0" err="1">
                <a:latin typeface="+mj-ea"/>
                <a:ea typeface="+mj-ea"/>
              </a:rPr>
              <a:t>int</a:t>
            </a:r>
            <a:r>
              <a:rPr lang="en-US" altLang="ko-KR" b="1" dirty="0">
                <a:latin typeface="+mj-ea"/>
                <a:ea typeface="+mj-ea"/>
              </a:rPr>
              <a:t> a, </a:t>
            </a:r>
            <a:r>
              <a:rPr lang="en-US" altLang="ko-KR" b="1" dirty="0" err="1">
                <a:latin typeface="+mj-ea"/>
                <a:ea typeface="+mj-ea"/>
              </a:rPr>
              <a:t>int</a:t>
            </a:r>
            <a:r>
              <a:rPr lang="en-US" altLang="ko-KR" b="1" dirty="0">
                <a:latin typeface="+mj-ea"/>
                <a:ea typeface="+mj-ea"/>
              </a:rPr>
              <a:t> b) </a:t>
            </a:r>
            <a:r>
              <a:rPr lang="en-US" altLang="ko-KR" dirty="0">
                <a:latin typeface="+mj-ea"/>
                <a:ea typeface="+mj-ea"/>
              </a:rPr>
              <a:t>{ return a + b; }	</a:t>
            </a:r>
          </a:p>
          <a:p>
            <a:pPr defTabSz="180000">
              <a:spcBef>
                <a:spcPts val="200"/>
              </a:spcBef>
            </a:pPr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en-US" altLang="ko-KR" b="1" dirty="0" err="1">
                <a:latin typeface="+mj-ea"/>
                <a:ea typeface="+mj-ea"/>
              </a:rPr>
              <a:t>int</a:t>
            </a:r>
            <a:r>
              <a:rPr lang="en-US" altLang="ko-KR" b="1" dirty="0">
                <a:latin typeface="+mj-ea"/>
                <a:ea typeface="+mj-ea"/>
              </a:rPr>
              <a:t> subtract(</a:t>
            </a:r>
            <a:r>
              <a:rPr lang="en-US" altLang="ko-KR" b="1" dirty="0" err="1">
                <a:latin typeface="+mj-ea"/>
                <a:ea typeface="+mj-ea"/>
              </a:rPr>
              <a:t>int</a:t>
            </a:r>
            <a:r>
              <a:rPr lang="en-US" altLang="ko-KR" b="1" dirty="0">
                <a:latin typeface="+mj-ea"/>
                <a:ea typeface="+mj-ea"/>
              </a:rPr>
              <a:t> a, </a:t>
            </a:r>
            <a:r>
              <a:rPr lang="en-US" altLang="ko-KR" b="1" dirty="0" err="1">
                <a:latin typeface="+mj-ea"/>
                <a:ea typeface="+mj-ea"/>
              </a:rPr>
              <a:t>int</a:t>
            </a:r>
            <a:r>
              <a:rPr lang="en-US" altLang="ko-KR" b="1" dirty="0">
                <a:latin typeface="+mj-ea"/>
                <a:ea typeface="+mj-ea"/>
              </a:rPr>
              <a:t> b) </a:t>
            </a:r>
            <a:r>
              <a:rPr lang="en-US" altLang="ko-KR" dirty="0">
                <a:latin typeface="+mj-ea"/>
                <a:ea typeface="+mj-ea"/>
              </a:rPr>
              <a:t>{ return a - b; }	</a:t>
            </a:r>
          </a:p>
          <a:p>
            <a:pPr defTabSz="180000">
              <a:spcBef>
                <a:spcPts val="200"/>
              </a:spcBef>
            </a:pPr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en-US" altLang="ko-KR" b="1" dirty="0">
                <a:latin typeface="+mj-ea"/>
                <a:ea typeface="+mj-ea"/>
              </a:rPr>
              <a:t>double average(</a:t>
            </a:r>
            <a:r>
              <a:rPr lang="en-US" altLang="ko-KR" b="1" dirty="0" err="1">
                <a:latin typeface="+mj-ea"/>
                <a:ea typeface="+mj-ea"/>
              </a:rPr>
              <a:t>int</a:t>
            </a:r>
            <a:r>
              <a:rPr lang="en-US" altLang="ko-KR" b="1" dirty="0">
                <a:latin typeface="+mj-ea"/>
                <a:ea typeface="+mj-ea"/>
              </a:rPr>
              <a:t> a [], </a:t>
            </a:r>
            <a:r>
              <a:rPr lang="en-US" altLang="ko-KR" b="1" dirty="0" err="1">
                <a:latin typeface="+mj-ea"/>
                <a:ea typeface="+mj-ea"/>
              </a:rPr>
              <a:t>int</a:t>
            </a:r>
            <a:r>
              <a:rPr lang="en-US" altLang="ko-KR" b="1" dirty="0">
                <a:latin typeface="+mj-ea"/>
                <a:ea typeface="+mj-ea"/>
              </a:rPr>
              <a:t> size) </a:t>
            </a:r>
            <a:r>
              <a:rPr lang="en-US" altLang="ko-KR" dirty="0">
                <a:latin typeface="+mj-ea"/>
                <a:ea typeface="+mj-ea"/>
              </a:rPr>
              <a:t>{</a:t>
            </a:r>
          </a:p>
          <a:p>
            <a:pPr defTabSz="180000">
              <a:spcBef>
                <a:spcPts val="200"/>
              </a:spcBef>
            </a:pPr>
            <a:r>
              <a:rPr lang="en-US" altLang="ko-KR" dirty="0">
                <a:latin typeface="+mj-ea"/>
                <a:ea typeface="+mj-ea"/>
              </a:rPr>
              <a:t>		double sum = 0;</a:t>
            </a:r>
          </a:p>
          <a:p>
            <a:pPr defTabSz="180000">
              <a:spcBef>
                <a:spcPts val="200"/>
              </a:spcBef>
            </a:pPr>
            <a:r>
              <a:rPr lang="en-US" altLang="ko-KR" dirty="0">
                <a:latin typeface="+mj-ea"/>
                <a:ea typeface="+mj-ea"/>
              </a:rPr>
              <a:t>		for(</a:t>
            </a:r>
            <a:r>
              <a:rPr lang="en-US" altLang="ko-KR" dirty="0" err="1">
                <a:latin typeface="+mj-ea"/>
                <a:ea typeface="+mj-ea"/>
              </a:rPr>
              <a:t>int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en-US" altLang="ko-KR" dirty="0" err="1">
                <a:latin typeface="+mj-ea"/>
                <a:ea typeface="+mj-ea"/>
              </a:rPr>
              <a:t>i</a:t>
            </a:r>
            <a:r>
              <a:rPr lang="en-US" altLang="ko-KR" dirty="0">
                <a:latin typeface="+mj-ea"/>
                <a:ea typeface="+mj-ea"/>
              </a:rPr>
              <a:t>=0; </a:t>
            </a:r>
            <a:r>
              <a:rPr lang="en-US" altLang="ko-KR" dirty="0" err="1">
                <a:latin typeface="+mj-ea"/>
                <a:ea typeface="+mj-ea"/>
              </a:rPr>
              <a:t>i</a:t>
            </a:r>
            <a:r>
              <a:rPr lang="en-US" altLang="ko-KR" dirty="0">
                <a:latin typeface="+mj-ea"/>
                <a:ea typeface="+mj-ea"/>
              </a:rPr>
              <a:t>&lt;size; </a:t>
            </a:r>
            <a:r>
              <a:rPr lang="en-US" altLang="ko-KR" dirty="0" err="1">
                <a:latin typeface="+mj-ea"/>
                <a:ea typeface="+mj-ea"/>
              </a:rPr>
              <a:t>i</a:t>
            </a:r>
            <a:r>
              <a:rPr lang="en-US" altLang="ko-KR" dirty="0">
                <a:latin typeface="+mj-ea"/>
                <a:ea typeface="+mj-ea"/>
              </a:rPr>
              <a:t>++) </a:t>
            </a:r>
          </a:p>
          <a:p>
            <a:pPr defTabSz="180000">
              <a:spcBef>
                <a:spcPts val="200"/>
              </a:spcBef>
            </a:pPr>
            <a:r>
              <a:rPr lang="en-US" altLang="ko-KR" dirty="0">
                <a:latin typeface="+mj-ea"/>
                <a:ea typeface="+mj-ea"/>
              </a:rPr>
              <a:t>			sum += a[</a:t>
            </a:r>
            <a:r>
              <a:rPr lang="en-US" altLang="ko-KR" dirty="0" err="1">
                <a:latin typeface="+mj-ea"/>
                <a:ea typeface="+mj-ea"/>
              </a:rPr>
              <a:t>i</a:t>
            </a:r>
            <a:r>
              <a:rPr lang="en-US" altLang="ko-KR" dirty="0">
                <a:latin typeface="+mj-ea"/>
                <a:ea typeface="+mj-ea"/>
              </a:rPr>
              <a:t>];</a:t>
            </a:r>
          </a:p>
          <a:p>
            <a:pPr defTabSz="180000">
              <a:spcBef>
                <a:spcPts val="200"/>
              </a:spcBef>
            </a:pPr>
            <a:r>
              <a:rPr lang="en-US" altLang="ko-KR" dirty="0">
                <a:latin typeface="+mj-ea"/>
                <a:ea typeface="+mj-ea"/>
              </a:rPr>
              <a:t>		return </a:t>
            </a:r>
            <a:r>
              <a:rPr lang="en-US" altLang="ko-KR" dirty="0" smtClean="0">
                <a:latin typeface="+mj-ea"/>
                <a:ea typeface="+mj-ea"/>
              </a:rPr>
              <a:t>sum/size;</a:t>
            </a:r>
            <a:endParaRPr lang="en-US" altLang="ko-KR" dirty="0">
              <a:latin typeface="+mj-ea"/>
              <a:ea typeface="+mj-ea"/>
            </a:endParaRPr>
          </a:p>
          <a:p>
            <a:pPr defTabSz="180000">
              <a:spcBef>
                <a:spcPts val="200"/>
              </a:spcBef>
            </a:pPr>
            <a:r>
              <a:rPr lang="en-US" altLang="ko-KR" dirty="0">
                <a:latin typeface="+mj-ea"/>
                <a:ea typeface="+mj-ea"/>
              </a:rPr>
              <a:t>	}	</a:t>
            </a:r>
          </a:p>
          <a:p>
            <a:pPr defTabSz="180000">
              <a:spcBef>
                <a:spcPts val="200"/>
              </a:spcBef>
            </a:pPr>
            <a:r>
              <a:rPr lang="en-US" altLang="ko-KR" dirty="0" smtClean="0">
                <a:latin typeface="+mj-ea"/>
                <a:ea typeface="+mj-ea"/>
              </a:rPr>
              <a:t>};</a:t>
            </a:r>
            <a:endParaRPr lang="en-US" altLang="ko-KR" dirty="0"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042419" y="2732550"/>
            <a:ext cx="3944488" cy="2062103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/>
            <a:r>
              <a:rPr lang="en-US" altLang="ko-KR" sz="1600" b="1" dirty="0" err="1">
                <a:latin typeface="+mj-ea"/>
                <a:ea typeface="+mj-ea"/>
              </a:rPr>
              <a:t>int</a:t>
            </a:r>
            <a:r>
              <a:rPr lang="en-US" altLang="ko-KR" sz="1600" b="1" dirty="0">
                <a:latin typeface="+mj-ea"/>
                <a:ea typeface="+mj-ea"/>
              </a:rPr>
              <a:t> main() {</a:t>
            </a:r>
          </a:p>
          <a:p>
            <a:pPr defTabSz="180000"/>
            <a:r>
              <a:rPr lang="en-US" altLang="ko-KR" sz="1600" b="1" dirty="0">
                <a:latin typeface="+mj-ea"/>
                <a:ea typeface="+mj-ea"/>
              </a:rPr>
              <a:t>	</a:t>
            </a:r>
            <a:r>
              <a:rPr lang="en-US" altLang="ko-KR" sz="1600" b="1" dirty="0" err="1">
                <a:latin typeface="+mj-ea"/>
                <a:ea typeface="+mj-ea"/>
              </a:rPr>
              <a:t>int</a:t>
            </a:r>
            <a:r>
              <a:rPr lang="en-US" altLang="ko-KR" sz="1600" b="1" dirty="0">
                <a:latin typeface="+mj-ea"/>
                <a:ea typeface="+mj-ea"/>
              </a:rPr>
              <a:t> a[] = {1,2,3,4,5};</a:t>
            </a:r>
          </a:p>
          <a:p>
            <a:pPr defTabSz="180000"/>
            <a:r>
              <a:rPr lang="en-US" altLang="ko-KR" sz="1600" b="1" dirty="0">
                <a:latin typeface="+mj-ea"/>
                <a:ea typeface="+mj-ea"/>
              </a:rPr>
              <a:t>	Calculator *p = new </a:t>
            </a:r>
            <a:r>
              <a:rPr lang="en-US" altLang="ko-KR" sz="1600" b="1" dirty="0" err="1">
                <a:latin typeface="+mj-ea"/>
                <a:ea typeface="+mj-ea"/>
              </a:rPr>
              <a:t>GoodCalc</a:t>
            </a:r>
            <a:r>
              <a:rPr lang="en-US" altLang="ko-KR" sz="1600" b="1" dirty="0">
                <a:latin typeface="+mj-ea"/>
                <a:ea typeface="+mj-ea"/>
              </a:rPr>
              <a:t>();</a:t>
            </a:r>
          </a:p>
          <a:p>
            <a:pPr defTabSz="180000"/>
            <a:r>
              <a:rPr lang="en-US" altLang="ko-KR" sz="1600" b="1" dirty="0">
                <a:latin typeface="+mj-ea"/>
                <a:ea typeface="+mj-ea"/>
              </a:rPr>
              <a:t>	</a:t>
            </a:r>
            <a:r>
              <a:rPr lang="en-US" altLang="ko-KR" sz="1600" b="1" dirty="0" err="1">
                <a:latin typeface="+mj-ea"/>
                <a:ea typeface="+mj-ea"/>
              </a:rPr>
              <a:t>cout</a:t>
            </a:r>
            <a:r>
              <a:rPr lang="en-US" altLang="ko-KR" sz="1600" b="1" dirty="0">
                <a:latin typeface="+mj-ea"/>
                <a:ea typeface="+mj-ea"/>
              </a:rPr>
              <a:t> &lt;&lt; p-&gt;add(2, 3) &lt;&lt; </a:t>
            </a:r>
            <a:r>
              <a:rPr lang="en-US" altLang="ko-KR" sz="1600" b="1" dirty="0" err="1">
                <a:latin typeface="+mj-ea"/>
                <a:ea typeface="+mj-ea"/>
              </a:rPr>
              <a:t>endl</a:t>
            </a:r>
            <a:r>
              <a:rPr lang="en-US" altLang="ko-KR" sz="1600" b="1" dirty="0">
                <a:latin typeface="+mj-ea"/>
                <a:ea typeface="+mj-ea"/>
              </a:rPr>
              <a:t>;</a:t>
            </a:r>
          </a:p>
          <a:p>
            <a:pPr defTabSz="180000"/>
            <a:r>
              <a:rPr lang="en-US" altLang="ko-KR" sz="1600" b="1" dirty="0">
                <a:latin typeface="+mj-ea"/>
                <a:ea typeface="+mj-ea"/>
              </a:rPr>
              <a:t>	</a:t>
            </a:r>
            <a:r>
              <a:rPr lang="en-US" altLang="ko-KR" sz="1600" b="1" dirty="0" err="1">
                <a:latin typeface="+mj-ea"/>
                <a:ea typeface="+mj-ea"/>
              </a:rPr>
              <a:t>cout</a:t>
            </a:r>
            <a:r>
              <a:rPr lang="en-US" altLang="ko-KR" sz="1600" b="1" dirty="0">
                <a:latin typeface="+mj-ea"/>
                <a:ea typeface="+mj-ea"/>
              </a:rPr>
              <a:t> &lt;&lt; p-&gt;subtract(2, 3) &lt;&lt; </a:t>
            </a:r>
            <a:r>
              <a:rPr lang="en-US" altLang="ko-KR" sz="1600" b="1" dirty="0" err="1">
                <a:latin typeface="+mj-ea"/>
                <a:ea typeface="+mj-ea"/>
              </a:rPr>
              <a:t>endl</a:t>
            </a:r>
            <a:r>
              <a:rPr lang="en-US" altLang="ko-KR" sz="1600" b="1" dirty="0">
                <a:latin typeface="+mj-ea"/>
                <a:ea typeface="+mj-ea"/>
              </a:rPr>
              <a:t>;</a:t>
            </a:r>
          </a:p>
          <a:p>
            <a:pPr defTabSz="180000"/>
            <a:r>
              <a:rPr lang="en-US" altLang="ko-KR" sz="1600" b="1" dirty="0">
                <a:latin typeface="+mj-ea"/>
                <a:ea typeface="+mj-ea"/>
              </a:rPr>
              <a:t>	</a:t>
            </a:r>
            <a:r>
              <a:rPr lang="en-US" altLang="ko-KR" sz="1600" b="1" dirty="0" err="1">
                <a:latin typeface="+mj-ea"/>
                <a:ea typeface="+mj-ea"/>
              </a:rPr>
              <a:t>cout</a:t>
            </a:r>
            <a:r>
              <a:rPr lang="en-US" altLang="ko-KR" sz="1600" b="1" dirty="0">
                <a:latin typeface="+mj-ea"/>
                <a:ea typeface="+mj-ea"/>
              </a:rPr>
              <a:t> &lt;&lt; p-&gt;average(a, 5) &lt;&lt; </a:t>
            </a:r>
            <a:r>
              <a:rPr lang="en-US" altLang="ko-KR" sz="1600" b="1" dirty="0" err="1">
                <a:latin typeface="+mj-ea"/>
                <a:ea typeface="+mj-ea"/>
              </a:rPr>
              <a:t>endl</a:t>
            </a:r>
            <a:r>
              <a:rPr lang="en-US" altLang="ko-KR" sz="1600" b="1" dirty="0">
                <a:latin typeface="+mj-ea"/>
                <a:ea typeface="+mj-ea"/>
              </a:rPr>
              <a:t>;</a:t>
            </a:r>
          </a:p>
          <a:p>
            <a:pPr defTabSz="180000"/>
            <a:r>
              <a:rPr lang="en-US" altLang="ko-KR" sz="1600" b="1" dirty="0">
                <a:latin typeface="+mj-ea"/>
                <a:ea typeface="+mj-ea"/>
              </a:rPr>
              <a:t>	delete p;</a:t>
            </a:r>
          </a:p>
          <a:p>
            <a:pPr defTabSz="180000"/>
            <a:r>
              <a:rPr lang="en-US" altLang="ko-KR" sz="1600" b="1" dirty="0">
                <a:latin typeface="+mj-ea"/>
                <a:ea typeface="+mj-ea"/>
              </a:rPr>
              <a:t>}</a:t>
            </a:r>
            <a:endParaRPr lang="ko-KR" altLang="en-US" sz="1600" b="1" dirty="0">
              <a:latin typeface="+mj-ea"/>
              <a:ea typeface="+mj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132484" y="4947149"/>
            <a:ext cx="3467599" cy="738664"/>
          </a:xfrm>
          <a:prstGeom prst="rect">
            <a:avLst/>
          </a:prstGeom>
          <a:solidFill>
            <a:srgbClr val="DAEEC4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1400" b="1" dirty="0">
                <a:latin typeface="+mj-ea"/>
                <a:ea typeface="+mj-ea"/>
              </a:rPr>
              <a:t>5</a:t>
            </a:r>
          </a:p>
          <a:p>
            <a:pPr fontAlgn="base"/>
            <a:r>
              <a:rPr lang="en-US" altLang="ko-KR" sz="1400" b="1" dirty="0">
                <a:latin typeface="+mj-ea"/>
                <a:ea typeface="+mj-ea"/>
              </a:rPr>
              <a:t>-1</a:t>
            </a:r>
          </a:p>
          <a:p>
            <a:pPr fontAlgn="base"/>
            <a:r>
              <a:rPr lang="en-US" altLang="ko-KR" sz="1400" b="1" dirty="0">
                <a:latin typeface="+mj-ea"/>
                <a:ea typeface="+mj-ea"/>
              </a:rPr>
              <a:t>3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34392" y="1257684"/>
            <a:ext cx="8146299" cy="1384995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b="1" dirty="0">
                <a:latin typeface="+mj-ea"/>
                <a:ea typeface="+mj-ea"/>
              </a:rPr>
              <a:t>class Calculator {</a:t>
            </a:r>
          </a:p>
          <a:p>
            <a:pPr defTabSz="180000"/>
            <a:r>
              <a:rPr lang="en-US" altLang="ko-KR" sz="1400" b="1" dirty="0">
                <a:latin typeface="+mj-ea"/>
                <a:ea typeface="+mj-ea"/>
              </a:rPr>
              <a:t>public:</a:t>
            </a:r>
          </a:p>
          <a:p>
            <a:pPr defTabSz="180000"/>
            <a:r>
              <a:rPr lang="en-US" altLang="ko-KR" sz="1400" b="1" dirty="0">
                <a:latin typeface="+mj-ea"/>
                <a:ea typeface="+mj-ea"/>
              </a:rPr>
              <a:t>	virtual </a:t>
            </a:r>
            <a:r>
              <a:rPr lang="en-US" altLang="ko-KR" sz="1400" b="1" dirty="0" err="1">
                <a:latin typeface="+mj-ea"/>
                <a:ea typeface="+mj-ea"/>
              </a:rPr>
              <a:t>int</a:t>
            </a:r>
            <a:r>
              <a:rPr lang="en-US" altLang="ko-KR" sz="1400" b="1" dirty="0">
                <a:latin typeface="+mj-ea"/>
                <a:ea typeface="+mj-ea"/>
              </a:rPr>
              <a:t> add(</a:t>
            </a:r>
            <a:r>
              <a:rPr lang="en-US" altLang="ko-KR" sz="1400" b="1" dirty="0" err="1">
                <a:latin typeface="+mj-ea"/>
                <a:ea typeface="+mj-ea"/>
              </a:rPr>
              <a:t>int</a:t>
            </a:r>
            <a:r>
              <a:rPr lang="en-US" altLang="ko-KR" sz="1400" b="1" dirty="0">
                <a:latin typeface="+mj-ea"/>
                <a:ea typeface="+mj-ea"/>
              </a:rPr>
              <a:t> a, </a:t>
            </a:r>
            <a:r>
              <a:rPr lang="en-US" altLang="ko-KR" sz="1400" b="1" dirty="0" err="1">
                <a:latin typeface="+mj-ea"/>
                <a:ea typeface="+mj-ea"/>
              </a:rPr>
              <a:t>int</a:t>
            </a:r>
            <a:r>
              <a:rPr lang="en-US" altLang="ko-KR" sz="1400" b="1" dirty="0">
                <a:latin typeface="+mj-ea"/>
                <a:ea typeface="+mj-ea"/>
              </a:rPr>
              <a:t> b) = 0; // </a:t>
            </a:r>
            <a:r>
              <a:rPr lang="ko-KR" altLang="en-US" sz="1400" b="1" dirty="0">
                <a:latin typeface="+mj-ea"/>
                <a:ea typeface="+mj-ea"/>
              </a:rPr>
              <a:t>두 정수의 합 리턴</a:t>
            </a:r>
          </a:p>
          <a:p>
            <a:pPr defTabSz="180000"/>
            <a:r>
              <a:rPr lang="ko-KR" altLang="en-US" sz="1400" b="1" dirty="0">
                <a:latin typeface="+mj-ea"/>
                <a:ea typeface="+mj-ea"/>
              </a:rPr>
              <a:t>	</a:t>
            </a:r>
            <a:r>
              <a:rPr lang="en-US" altLang="ko-KR" sz="1400" b="1" dirty="0">
                <a:latin typeface="+mj-ea"/>
                <a:ea typeface="+mj-ea"/>
              </a:rPr>
              <a:t>virtual </a:t>
            </a:r>
            <a:r>
              <a:rPr lang="en-US" altLang="ko-KR" sz="1400" b="1" dirty="0" err="1">
                <a:latin typeface="+mj-ea"/>
                <a:ea typeface="+mj-ea"/>
              </a:rPr>
              <a:t>int</a:t>
            </a:r>
            <a:r>
              <a:rPr lang="en-US" altLang="ko-KR" sz="1400" b="1" dirty="0">
                <a:latin typeface="+mj-ea"/>
                <a:ea typeface="+mj-ea"/>
              </a:rPr>
              <a:t> subtract(</a:t>
            </a:r>
            <a:r>
              <a:rPr lang="en-US" altLang="ko-KR" sz="1400" b="1" dirty="0" err="1">
                <a:latin typeface="+mj-ea"/>
                <a:ea typeface="+mj-ea"/>
              </a:rPr>
              <a:t>int</a:t>
            </a:r>
            <a:r>
              <a:rPr lang="en-US" altLang="ko-KR" sz="1400" b="1" dirty="0">
                <a:latin typeface="+mj-ea"/>
                <a:ea typeface="+mj-ea"/>
              </a:rPr>
              <a:t> a, </a:t>
            </a:r>
            <a:r>
              <a:rPr lang="en-US" altLang="ko-KR" sz="1400" b="1" dirty="0" err="1">
                <a:latin typeface="+mj-ea"/>
                <a:ea typeface="+mj-ea"/>
              </a:rPr>
              <a:t>int</a:t>
            </a:r>
            <a:r>
              <a:rPr lang="en-US" altLang="ko-KR" sz="1400" b="1" dirty="0">
                <a:latin typeface="+mj-ea"/>
                <a:ea typeface="+mj-ea"/>
              </a:rPr>
              <a:t> b) = 0; // </a:t>
            </a:r>
            <a:r>
              <a:rPr lang="ko-KR" altLang="en-US" sz="1400" b="1" dirty="0">
                <a:latin typeface="+mj-ea"/>
                <a:ea typeface="+mj-ea"/>
              </a:rPr>
              <a:t>두 정수의 차 리턴</a:t>
            </a:r>
          </a:p>
          <a:p>
            <a:pPr defTabSz="180000"/>
            <a:r>
              <a:rPr lang="ko-KR" altLang="en-US" sz="1400" b="1" dirty="0">
                <a:latin typeface="+mj-ea"/>
                <a:ea typeface="+mj-ea"/>
              </a:rPr>
              <a:t>	</a:t>
            </a:r>
            <a:r>
              <a:rPr lang="en-US" altLang="ko-KR" sz="1400" b="1" dirty="0">
                <a:latin typeface="+mj-ea"/>
                <a:ea typeface="+mj-ea"/>
              </a:rPr>
              <a:t>virtual double average(</a:t>
            </a:r>
            <a:r>
              <a:rPr lang="en-US" altLang="ko-KR" sz="1400" b="1" dirty="0" err="1">
                <a:latin typeface="+mj-ea"/>
                <a:ea typeface="+mj-ea"/>
              </a:rPr>
              <a:t>int</a:t>
            </a:r>
            <a:r>
              <a:rPr lang="en-US" altLang="ko-KR" sz="1400" b="1" dirty="0">
                <a:latin typeface="+mj-ea"/>
                <a:ea typeface="+mj-ea"/>
              </a:rPr>
              <a:t> a [], </a:t>
            </a:r>
            <a:r>
              <a:rPr lang="en-US" altLang="ko-KR" sz="1400" b="1" dirty="0" err="1">
                <a:latin typeface="+mj-ea"/>
                <a:ea typeface="+mj-ea"/>
              </a:rPr>
              <a:t>int</a:t>
            </a:r>
            <a:r>
              <a:rPr lang="en-US" altLang="ko-KR" sz="1400" b="1" dirty="0">
                <a:latin typeface="+mj-ea"/>
                <a:ea typeface="+mj-ea"/>
              </a:rPr>
              <a:t> size) = 0; // </a:t>
            </a:r>
            <a:r>
              <a:rPr lang="ko-KR" altLang="en-US" sz="1400" b="1" dirty="0">
                <a:latin typeface="+mj-ea"/>
                <a:ea typeface="+mj-ea"/>
              </a:rPr>
              <a:t>배열 </a:t>
            </a:r>
            <a:r>
              <a:rPr lang="en-US" altLang="ko-KR" sz="1400" b="1" dirty="0">
                <a:latin typeface="+mj-ea"/>
                <a:ea typeface="+mj-ea"/>
              </a:rPr>
              <a:t>a</a:t>
            </a:r>
            <a:r>
              <a:rPr lang="ko-KR" altLang="en-US" sz="1400" b="1" dirty="0">
                <a:latin typeface="+mj-ea"/>
                <a:ea typeface="+mj-ea"/>
              </a:rPr>
              <a:t>의 평균 리턴</a:t>
            </a:r>
            <a:r>
              <a:rPr lang="en-US" altLang="ko-KR" sz="1400" b="1" dirty="0">
                <a:latin typeface="+mj-ea"/>
                <a:ea typeface="+mj-ea"/>
              </a:rPr>
              <a:t>. size</a:t>
            </a:r>
            <a:r>
              <a:rPr lang="ko-KR" altLang="en-US" sz="1400" b="1" dirty="0">
                <a:latin typeface="+mj-ea"/>
                <a:ea typeface="+mj-ea"/>
              </a:rPr>
              <a:t>는 배열의 크기</a:t>
            </a:r>
          </a:p>
          <a:p>
            <a:pPr defTabSz="180000"/>
            <a:r>
              <a:rPr lang="en-US" altLang="ko-KR" sz="1400" b="1" dirty="0">
                <a:latin typeface="+mj-ea"/>
                <a:ea typeface="+mj-ea"/>
              </a:rPr>
              <a:t>};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876793"/>
            <a:ext cx="5849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다음 추상 클래스 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Calculator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를 상속받아 </a:t>
            </a:r>
            <a:r>
              <a:rPr lang="en-US" altLang="ko-KR" sz="1400" dirty="0" err="1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GoodCalc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클래스를 구현하라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58734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400" dirty="0" smtClean="0">
                <a:latin typeface="+mj-ea"/>
              </a:rPr>
              <a:t>추상 </a:t>
            </a:r>
            <a:r>
              <a:rPr lang="ko-KR" altLang="en-US" sz="2400" dirty="0" smtClean="0">
                <a:latin typeface="+mj-ea"/>
              </a:rPr>
              <a:t>클래스를 상속받는 파생 클래스 구현 연습</a:t>
            </a:r>
            <a:endParaRPr lang="ko-KR" altLang="en-US" sz="2400" dirty="0">
              <a:latin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30</a:t>
            </a:fld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523874" y="1029915"/>
            <a:ext cx="5339344" cy="526297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/>
            <a:r>
              <a:rPr lang="en-US" altLang="ko-KR" sz="1600" b="1" dirty="0" smtClean="0">
                <a:solidFill>
                  <a:srgbClr val="FF6600"/>
                </a:solidFill>
                <a:latin typeface="+mj-ea"/>
                <a:ea typeface="+mj-ea"/>
              </a:rPr>
              <a:t>class </a:t>
            </a:r>
            <a:r>
              <a:rPr lang="en-US" altLang="ko-KR" sz="1600" b="1" dirty="0">
                <a:solidFill>
                  <a:srgbClr val="FF6600"/>
                </a:solidFill>
                <a:latin typeface="+mj-ea"/>
                <a:ea typeface="+mj-ea"/>
              </a:rPr>
              <a:t>Calculator </a:t>
            </a:r>
            <a:r>
              <a:rPr lang="en-US" altLang="ko-KR" sz="1600" dirty="0">
                <a:latin typeface="+mj-ea"/>
                <a:ea typeface="+mj-ea"/>
              </a:rPr>
              <a:t>{</a:t>
            </a:r>
          </a:p>
          <a:p>
            <a:pPr defTabSz="180000"/>
            <a:r>
              <a:rPr lang="en-US" altLang="ko-KR" sz="1600" dirty="0">
                <a:latin typeface="+mj-ea"/>
                <a:ea typeface="+mj-ea"/>
              </a:rPr>
              <a:t>	void input() {</a:t>
            </a:r>
          </a:p>
          <a:p>
            <a:pPr defTabSz="180000"/>
            <a:r>
              <a:rPr lang="en-US" altLang="ko-KR" sz="1600" dirty="0">
                <a:latin typeface="+mj-ea"/>
                <a:ea typeface="+mj-ea"/>
              </a:rPr>
              <a:t>		</a:t>
            </a:r>
            <a:r>
              <a:rPr lang="en-US" altLang="ko-KR" sz="1600" dirty="0" err="1">
                <a:latin typeface="+mj-ea"/>
                <a:ea typeface="+mj-ea"/>
              </a:rPr>
              <a:t>cout</a:t>
            </a:r>
            <a:r>
              <a:rPr lang="en-US" altLang="ko-KR" sz="1600" dirty="0">
                <a:latin typeface="+mj-ea"/>
                <a:ea typeface="+mj-ea"/>
              </a:rPr>
              <a:t> &lt;&lt; "</a:t>
            </a:r>
            <a:r>
              <a:rPr lang="ko-KR" altLang="en-US" sz="1600" dirty="0">
                <a:latin typeface="+mj-ea"/>
                <a:ea typeface="+mj-ea"/>
              </a:rPr>
              <a:t>정수 </a:t>
            </a:r>
            <a:r>
              <a:rPr lang="en-US" altLang="ko-KR" sz="1600" dirty="0">
                <a:latin typeface="+mj-ea"/>
                <a:ea typeface="+mj-ea"/>
              </a:rPr>
              <a:t>2 </a:t>
            </a:r>
            <a:r>
              <a:rPr lang="ko-KR" altLang="en-US" sz="1600" dirty="0">
                <a:latin typeface="+mj-ea"/>
                <a:ea typeface="+mj-ea"/>
              </a:rPr>
              <a:t>개를 입력하세요</a:t>
            </a:r>
            <a:r>
              <a:rPr lang="en-US" altLang="ko-KR" sz="1600" dirty="0">
                <a:latin typeface="+mj-ea"/>
                <a:ea typeface="+mj-ea"/>
              </a:rPr>
              <a:t>&gt;&gt; ";</a:t>
            </a:r>
            <a:endParaRPr lang="ko-KR" altLang="en-US" sz="1600" dirty="0">
              <a:latin typeface="+mj-ea"/>
              <a:ea typeface="+mj-ea"/>
            </a:endParaRPr>
          </a:p>
          <a:p>
            <a:pPr defTabSz="180000"/>
            <a:r>
              <a:rPr lang="ko-KR" altLang="en-US" sz="1600" dirty="0">
                <a:latin typeface="+mj-ea"/>
                <a:ea typeface="+mj-ea"/>
              </a:rPr>
              <a:t>		</a:t>
            </a:r>
            <a:r>
              <a:rPr lang="en-US" altLang="ko-KR" sz="1600" dirty="0" err="1">
                <a:latin typeface="+mj-ea"/>
                <a:ea typeface="+mj-ea"/>
              </a:rPr>
              <a:t>cin</a:t>
            </a:r>
            <a:r>
              <a:rPr lang="en-US" altLang="ko-KR" sz="1600" dirty="0">
                <a:latin typeface="+mj-ea"/>
                <a:ea typeface="+mj-ea"/>
              </a:rPr>
              <a:t> &gt;&gt; a &gt;&gt; b;</a:t>
            </a:r>
          </a:p>
          <a:p>
            <a:pPr defTabSz="180000"/>
            <a:r>
              <a:rPr lang="en-US" altLang="ko-KR" sz="1600" dirty="0">
                <a:latin typeface="+mj-ea"/>
                <a:ea typeface="+mj-ea"/>
              </a:rPr>
              <a:t>	}</a:t>
            </a:r>
          </a:p>
          <a:p>
            <a:pPr defTabSz="180000"/>
            <a:r>
              <a:rPr lang="en-US" altLang="ko-KR" sz="1600" dirty="0">
                <a:latin typeface="+mj-ea"/>
                <a:ea typeface="+mj-ea"/>
              </a:rPr>
              <a:t>protected:</a:t>
            </a:r>
          </a:p>
          <a:p>
            <a:pPr defTabSz="180000"/>
            <a:r>
              <a:rPr lang="en-US" altLang="ko-KR" sz="1600" dirty="0">
                <a:latin typeface="+mj-ea"/>
                <a:ea typeface="+mj-ea"/>
              </a:rPr>
              <a:t>	</a:t>
            </a:r>
            <a:r>
              <a:rPr lang="en-US" altLang="ko-KR" sz="1600" dirty="0" err="1">
                <a:latin typeface="+mj-ea"/>
                <a:ea typeface="+mj-ea"/>
              </a:rPr>
              <a:t>int</a:t>
            </a:r>
            <a:r>
              <a:rPr lang="en-US" altLang="ko-KR" sz="1600" dirty="0">
                <a:latin typeface="+mj-ea"/>
                <a:ea typeface="+mj-ea"/>
              </a:rPr>
              <a:t> a, b;	</a:t>
            </a:r>
          </a:p>
          <a:p>
            <a:pPr defTabSz="180000"/>
            <a:r>
              <a:rPr lang="en-US" altLang="ko-KR" sz="1600" dirty="0">
                <a:latin typeface="+mj-ea"/>
                <a:ea typeface="+mj-ea"/>
              </a:rPr>
              <a:t>	</a:t>
            </a:r>
            <a:r>
              <a:rPr lang="en-US" altLang="ko-KR" sz="1600" b="1" dirty="0">
                <a:solidFill>
                  <a:srgbClr val="7030A0"/>
                </a:solidFill>
                <a:latin typeface="+mj-ea"/>
                <a:ea typeface="+mj-ea"/>
              </a:rPr>
              <a:t>virtual </a:t>
            </a:r>
            <a:r>
              <a:rPr lang="en-US" altLang="ko-KR" sz="1600" b="1" dirty="0" err="1">
                <a:solidFill>
                  <a:srgbClr val="7030A0"/>
                </a:solidFill>
                <a:latin typeface="+mj-ea"/>
                <a:ea typeface="+mj-ea"/>
              </a:rPr>
              <a:t>int</a:t>
            </a:r>
            <a:r>
              <a:rPr lang="en-US" altLang="ko-KR" sz="1600" b="1" dirty="0">
                <a:solidFill>
                  <a:srgbClr val="7030A0"/>
                </a:solidFill>
                <a:latin typeface="+mj-ea"/>
                <a:ea typeface="+mj-ea"/>
              </a:rPr>
              <a:t> </a:t>
            </a:r>
            <a:r>
              <a:rPr lang="en-US" altLang="ko-KR" sz="1600" b="1" dirty="0" err="1">
                <a:solidFill>
                  <a:srgbClr val="7030A0"/>
                </a:solidFill>
                <a:latin typeface="+mj-ea"/>
                <a:ea typeface="+mj-ea"/>
              </a:rPr>
              <a:t>calc</a:t>
            </a:r>
            <a:r>
              <a:rPr lang="en-US" altLang="ko-KR" sz="1600" b="1" dirty="0">
                <a:solidFill>
                  <a:srgbClr val="7030A0"/>
                </a:solidFill>
                <a:latin typeface="+mj-ea"/>
                <a:ea typeface="+mj-ea"/>
              </a:rPr>
              <a:t>(</a:t>
            </a:r>
            <a:r>
              <a:rPr lang="en-US" altLang="ko-KR" sz="1600" b="1" dirty="0" err="1">
                <a:solidFill>
                  <a:srgbClr val="7030A0"/>
                </a:solidFill>
                <a:latin typeface="+mj-ea"/>
                <a:ea typeface="+mj-ea"/>
              </a:rPr>
              <a:t>int</a:t>
            </a:r>
            <a:r>
              <a:rPr lang="en-US" altLang="ko-KR" sz="1600" b="1" dirty="0">
                <a:solidFill>
                  <a:srgbClr val="7030A0"/>
                </a:solidFill>
                <a:latin typeface="+mj-ea"/>
                <a:ea typeface="+mj-ea"/>
              </a:rPr>
              <a:t> a, </a:t>
            </a:r>
            <a:r>
              <a:rPr lang="en-US" altLang="ko-KR" sz="1600" b="1" dirty="0" err="1">
                <a:solidFill>
                  <a:srgbClr val="7030A0"/>
                </a:solidFill>
                <a:latin typeface="+mj-ea"/>
                <a:ea typeface="+mj-ea"/>
              </a:rPr>
              <a:t>int</a:t>
            </a:r>
            <a:r>
              <a:rPr lang="en-US" altLang="ko-KR" sz="1600" b="1" dirty="0">
                <a:solidFill>
                  <a:srgbClr val="7030A0"/>
                </a:solidFill>
                <a:latin typeface="+mj-ea"/>
                <a:ea typeface="+mj-ea"/>
              </a:rPr>
              <a:t> b) = 0; </a:t>
            </a:r>
            <a:r>
              <a:rPr lang="en-US" altLang="ko-KR" sz="1600" dirty="0">
                <a:latin typeface="+mj-ea"/>
                <a:ea typeface="+mj-ea"/>
              </a:rPr>
              <a:t>// </a:t>
            </a:r>
            <a:r>
              <a:rPr lang="ko-KR" altLang="en-US" sz="1600" dirty="0">
                <a:latin typeface="+mj-ea"/>
                <a:ea typeface="+mj-ea"/>
              </a:rPr>
              <a:t>두 정수의 합 리턴</a:t>
            </a:r>
          </a:p>
          <a:p>
            <a:pPr defTabSz="180000"/>
            <a:r>
              <a:rPr lang="en-US" altLang="ko-KR" sz="1600" dirty="0">
                <a:latin typeface="+mj-ea"/>
                <a:ea typeface="+mj-ea"/>
              </a:rPr>
              <a:t>public:</a:t>
            </a:r>
          </a:p>
          <a:p>
            <a:pPr defTabSz="180000"/>
            <a:r>
              <a:rPr lang="en-US" altLang="ko-KR" sz="1600" dirty="0">
                <a:latin typeface="+mj-ea"/>
                <a:ea typeface="+mj-ea"/>
              </a:rPr>
              <a:t>	void run() {</a:t>
            </a:r>
          </a:p>
          <a:p>
            <a:pPr defTabSz="180000"/>
            <a:r>
              <a:rPr lang="en-US" altLang="ko-KR" sz="1600" dirty="0">
                <a:latin typeface="+mj-ea"/>
                <a:ea typeface="+mj-ea"/>
              </a:rPr>
              <a:t>		input();</a:t>
            </a:r>
          </a:p>
          <a:p>
            <a:pPr defTabSz="180000"/>
            <a:r>
              <a:rPr lang="en-US" altLang="ko-KR" sz="1600" dirty="0">
                <a:latin typeface="+mj-ea"/>
                <a:ea typeface="+mj-ea"/>
              </a:rPr>
              <a:t>		</a:t>
            </a:r>
            <a:r>
              <a:rPr lang="en-US" altLang="ko-KR" sz="1600" dirty="0" err="1">
                <a:latin typeface="+mj-ea"/>
                <a:ea typeface="+mj-ea"/>
              </a:rPr>
              <a:t>cout</a:t>
            </a:r>
            <a:r>
              <a:rPr lang="en-US" altLang="ko-KR" sz="1600" dirty="0">
                <a:latin typeface="+mj-ea"/>
                <a:ea typeface="+mj-ea"/>
              </a:rPr>
              <a:t> &lt;&lt; "</a:t>
            </a:r>
            <a:r>
              <a:rPr lang="ko-KR" altLang="en-US" sz="1600" dirty="0">
                <a:latin typeface="+mj-ea"/>
                <a:ea typeface="+mj-ea"/>
              </a:rPr>
              <a:t>계산된 값은 </a:t>
            </a:r>
            <a:r>
              <a:rPr lang="en-US" altLang="ko-KR" sz="1600" dirty="0">
                <a:latin typeface="+mj-ea"/>
                <a:ea typeface="+mj-ea"/>
              </a:rPr>
              <a:t>" &lt;&lt; </a:t>
            </a:r>
            <a:r>
              <a:rPr lang="en-US" altLang="ko-KR" sz="1600" dirty="0" err="1">
                <a:latin typeface="+mj-ea"/>
                <a:ea typeface="+mj-ea"/>
              </a:rPr>
              <a:t>calc</a:t>
            </a:r>
            <a:r>
              <a:rPr lang="en-US" altLang="ko-KR" sz="1600" dirty="0">
                <a:latin typeface="+mj-ea"/>
                <a:ea typeface="+mj-ea"/>
              </a:rPr>
              <a:t>(a, b) &lt;&lt; </a:t>
            </a:r>
            <a:r>
              <a:rPr lang="en-US" altLang="ko-KR" sz="1600" dirty="0" err="1">
                <a:latin typeface="+mj-ea"/>
                <a:ea typeface="+mj-ea"/>
              </a:rPr>
              <a:t>endl</a:t>
            </a:r>
            <a:r>
              <a:rPr lang="en-US" altLang="ko-KR" sz="1600" dirty="0">
                <a:latin typeface="+mj-ea"/>
                <a:ea typeface="+mj-ea"/>
              </a:rPr>
              <a:t>;</a:t>
            </a:r>
          </a:p>
          <a:p>
            <a:pPr defTabSz="180000"/>
            <a:r>
              <a:rPr lang="en-US" altLang="ko-KR" sz="1600" dirty="0">
                <a:latin typeface="+mj-ea"/>
                <a:ea typeface="+mj-ea"/>
              </a:rPr>
              <a:t>	}</a:t>
            </a:r>
          </a:p>
          <a:p>
            <a:pPr defTabSz="180000"/>
            <a:r>
              <a:rPr lang="en-US" altLang="ko-KR" sz="1600" dirty="0" smtClean="0">
                <a:latin typeface="+mj-ea"/>
                <a:ea typeface="+mj-ea"/>
              </a:rPr>
              <a:t>};</a:t>
            </a:r>
          </a:p>
          <a:p>
            <a:pPr defTabSz="180000"/>
            <a:endParaRPr lang="en-US" altLang="ko-KR" sz="1600" dirty="0">
              <a:latin typeface="+mj-ea"/>
              <a:ea typeface="+mj-ea"/>
            </a:endParaRPr>
          </a:p>
          <a:p>
            <a:pPr defTabSz="180000"/>
            <a:r>
              <a:rPr lang="en-US" altLang="ko-KR" sz="1600" dirty="0" err="1">
                <a:latin typeface="+mj-ea"/>
                <a:ea typeface="+mj-ea"/>
              </a:rPr>
              <a:t>int</a:t>
            </a:r>
            <a:r>
              <a:rPr lang="en-US" altLang="ko-KR" sz="1600" dirty="0">
                <a:latin typeface="+mj-ea"/>
                <a:ea typeface="+mj-ea"/>
              </a:rPr>
              <a:t> main() {</a:t>
            </a:r>
          </a:p>
          <a:p>
            <a:pPr defTabSz="180000"/>
            <a:r>
              <a:rPr lang="en-US" altLang="ko-KR" sz="1600" dirty="0">
                <a:latin typeface="+mj-ea"/>
                <a:ea typeface="+mj-ea"/>
              </a:rPr>
              <a:t>	</a:t>
            </a:r>
            <a:r>
              <a:rPr lang="en-US" altLang="ko-KR" sz="1600" b="1" dirty="0">
                <a:latin typeface="+mj-ea"/>
                <a:ea typeface="+mj-ea"/>
              </a:rPr>
              <a:t>Adder </a:t>
            </a:r>
            <a:r>
              <a:rPr lang="en-US" altLang="ko-KR" sz="1600" b="1" dirty="0" err="1">
                <a:latin typeface="+mj-ea"/>
                <a:ea typeface="+mj-ea"/>
              </a:rPr>
              <a:t>adder</a:t>
            </a:r>
            <a:r>
              <a:rPr lang="en-US" altLang="ko-KR" sz="1600" b="1" dirty="0">
                <a:latin typeface="+mj-ea"/>
                <a:ea typeface="+mj-ea"/>
              </a:rPr>
              <a:t>;</a:t>
            </a:r>
          </a:p>
          <a:p>
            <a:pPr defTabSz="180000"/>
            <a:r>
              <a:rPr lang="en-US" altLang="ko-KR" sz="1600" b="1" dirty="0">
                <a:latin typeface="+mj-ea"/>
                <a:ea typeface="+mj-ea"/>
              </a:rPr>
              <a:t>	</a:t>
            </a:r>
            <a:r>
              <a:rPr lang="en-US" altLang="ko-KR" sz="1600" b="1" dirty="0" err="1">
                <a:latin typeface="+mj-ea"/>
                <a:ea typeface="+mj-ea"/>
              </a:rPr>
              <a:t>Subtractor</a:t>
            </a:r>
            <a:r>
              <a:rPr lang="en-US" altLang="ko-KR" sz="1600" b="1" dirty="0">
                <a:latin typeface="+mj-ea"/>
                <a:ea typeface="+mj-ea"/>
              </a:rPr>
              <a:t> </a:t>
            </a:r>
            <a:r>
              <a:rPr lang="en-US" altLang="ko-KR" sz="1600" b="1" dirty="0" err="1">
                <a:latin typeface="+mj-ea"/>
                <a:ea typeface="+mj-ea"/>
              </a:rPr>
              <a:t>subtractor</a:t>
            </a:r>
            <a:r>
              <a:rPr lang="en-US" altLang="ko-KR" sz="1600" b="1" dirty="0">
                <a:latin typeface="+mj-ea"/>
                <a:ea typeface="+mj-ea"/>
              </a:rPr>
              <a:t>;</a:t>
            </a:r>
          </a:p>
          <a:p>
            <a:pPr defTabSz="180000"/>
            <a:r>
              <a:rPr lang="en-US" altLang="ko-KR" sz="1600" dirty="0">
                <a:latin typeface="+mj-ea"/>
                <a:ea typeface="+mj-ea"/>
              </a:rPr>
              <a:t>	</a:t>
            </a:r>
            <a:r>
              <a:rPr lang="en-US" altLang="ko-KR" sz="1600" dirty="0" err="1">
                <a:latin typeface="+mj-ea"/>
                <a:ea typeface="+mj-ea"/>
              </a:rPr>
              <a:t>adder.run</a:t>
            </a:r>
            <a:r>
              <a:rPr lang="en-US" altLang="ko-KR" sz="1600" dirty="0">
                <a:latin typeface="+mj-ea"/>
                <a:ea typeface="+mj-ea"/>
              </a:rPr>
              <a:t>();</a:t>
            </a:r>
          </a:p>
          <a:p>
            <a:pPr defTabSz="180000"/>
            <a:r>
              <a:rPr lang="en-US" altLang="ko-KR" sz="1600" dirty="0">
                <a:latin typeface="+mj-ea"/>
                <a:ea typeface="+mj-ea"/>
              </a:rPr>
              <a:t>	</a:t>
            </a:r>
            <a:r>
              <a:rPr lang="en-US" altLang="ko-KR" sz="1600" dirty="0" err="1">
                <a:latin typeface="+mj-ea"/>
                <a:ea typeface="+mj-ea"/>
              </a:rPr>
              <a:t>subtractor.run</a:t>
            </a:r>
            <a:r>
              <a:rPr lang="en-US" altLang="ko-KR" sz="1600" dirty="0">
                <a:latin typeface="+mj-ea"/>
                <a:ea typeface="+mj-ea"/>
              </a:rPr>
              <a:t>();</a:t>
            </a:r>
          </a:p>
          <a:p>
            <a:pPr defTabSz="180000"/>
            <a:r>
              <a:rPr lang="en-US" altLang="ko-KR" sz="1600" dirty="0">
                <a:latin typeface="+mj-ea"/>
                <a:ea typeface="+mj-ea"/>
              </a:rPr>
              <a:t>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40387" y="2224869"/>
            <a:ext cx="2801643" cy="1569660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ko-KR" altLang="en-US" sz="1600" b="1" dirty="0">
                <a:latin typeface="+mj-ea"/>
                <a:ea typeface="+mj-ea"/>
              </a:rPr>
              <a:t>정수 </a:t>
            </a:r>
            <a:r>
              <a:rPr lang="en-US" altLang="ko-KR" sz="1600" b="1" dirty="0">
                <a:latin typeface="+mj-ea"/>
                <a:ea typeface="+mj-ea"/>
              </a:rPr>
              <a:t>2 </a:t>
            </a:r>
            <a:r>
              <a:rPr lang="ko-KR" altLang="en-US" sz="1600" b="1" dirty="0">
                <a:latin typeface="+mj-ea"/>
                <a:ea typeface="+mj-ea"/>
              </a:rPr>
              <a:t>개를 입력하세요</a:t>
            </a:r>
            <a:r>
              <a:rPr lang="en-US" altLang="ko-KR" sz="1600" b="1" dirty="0">
                <a:latin typeface="+mj-ea"/>
                <a:ea typeface="+mj-ea"/>
              </a:rPr>
              <a:t>&gt;&gt;</a:t>
            </a:r>
            <a:r>
              <a:rPr lang="ko-KR" altLang="en-US" sz="1600" b="1" dirty="0">
                <a:latin typeface="+mj-ea"/>
                <a:ea typeface="+mj-ea"/>
              </a:rPr>
              <a:t> </a:t>
            </a:r>
            <a:r>
              <a:rPr lang="en-US" altLang="ko-KR" sz="1600" b="1" dirty="0">
                <a:solidFill>
                  <a:srgbClr val="00B050"/>
                </a:solidFill>
                <a:latin typeface="+mj-ea"/>
                <a:ea typeface="+mj-ea"/>
              </a:rPr>
              <a:t>5 3</a:t>
            </a:r>
            <a:endParaRPr lang="ko-KR" altLang="en-US" sz="1600" b="1" dirty="0">
              <a:solidFill>
                <a:srgbClr val="00B050"/>
              </a:solidFill>
              <a:latin typeface="+mj-ea"/>
              <a:ea typeface="+mj-ea"/>
            </a:endParaRPr>
          </a:p>
          <a:p>
            <a:pPr fontAlgn="base"/>
            <a:r>
              <a:rPr lang="ko-KR" altLang="en-US" sz="1600" b="1" dirty="0">
                <a:latin typeface="+mj-ea"/>
                <a:ea typeface="+mj-ea"/>
              </a:rPr>
              <a:t>계산된 값은 </a:t>
            </a:r>
            <a:r>
              <a:rPr lang="en-US" altLang="ko-KR" sz="1600" b="1" dirty="0">
                <a:latin typeface="+mj-ea"/>
                <a:ea typeface="+mj-ea"/>
              </a:rPr>
              <a:t>8</a:t>
            </a:r>
            <a:endParaRPr lang="ko-KR" altLang="en-US" sz="1600" b="1" dirty="0">
              <a:latin typeface="+mj-ea"/>
              <a:ea typeface="+mj-ea"/>
            </a:endParaRPr>
          </a:p>
          <a:p>
            <a:pPr fontAlgn="base"/>
            <a:r>
              <a:rPr lang="ko-KR" altLang="en-US" sz="1600" b="1" dirty="0">
                <a:latin typeface="+mj-ea"/>
                <a:ea typeface="+mj-ea"/>
              </a:rPr>
              <a:t>정수 </a:t>
            </a:r>
            <a:r>
              <a:rPr lang="en-US" altLang="ko-KR" sz="1600" b="1" dirty="0">
                <a:latin typeface="+mj-ea"/>
                <a:ea typeface="+mj-ea"/>
              </a:rPr>
              <a:t>2 </a:t>
            </a:r>
            <a:r>
              <a:rPr lang="ko-KR" altLang="en-US" sz="1600" b="1" dirty="0">
                <a:latin typeface="+mj-ea"/>
                <a:ea typeface="+mj-ea"/>
              </a:rPr>
              <a:t>개를 입력하세요</a:t>
            </a:r>
            <a:r>
              <a:rPr lang="en-US" altLang="ko-KR" sz="1600" b="1" dirty="0">
                <a:latin typeface="+mj-ea"/>
                <a:ea typeface="+mj-ea"/>
              </a:rPr>
              <a:t>&gt;&gt; </a:t>
            </a:r>
            <a:r>
              <a:rPr lang="en-US" altLang="ko-KR" sz="1600" b="1" dirty="0">
                <a:solidFill>
                  <a:srgbClr val="00B050"/>
                </a:solidFill>
                <a:latin typeface="+mj-ea"/>
                <a:ea typeface="+mj-ea"/>
              </a:rPr>
              <a:t>5 3</a:t>
            </a:r>
            <a:endParaRPr lang="ko-KR" altLang="en-US" sz="1600" b="1" dirty="0">
              <a:solidFill>
                <a:srgbClr val="00B050"/>
              </a:solidFill>
              <a:latin typeface="+mj-ea"/>
              <a:ea typeface="+mj-ea"/>
            </a:endParaRPr>
          </a:p>
          <a:p>
            <a:pPr fontAlgn="base"/>
            <a:r>
              <a:rPr lang="ko-KR" altLang="en-US" sz="1600" b="1" dirty="0">
                <a:latin typeface="+mj-ea"/>
                <a:ea typeface="+mj-ea"/>
              </a:rPr>
              <a:t>계산된 값은 </a:t>
            </a:r>
            <a:r>
              <a:rPr lang="en-US" altLang="ko-KR" sz="1600" b="1" dirty="0">
                <a:latin typeface="+mj-ea"/>
                <a:ea typeface="+mj-ea"/>
              </a:rPr>
              <a:t>2</a:t>
            </a:r>
            <a:endParaRPr lang="ko-KR" altLang="en-US" sz="1600" b="1" dirty="0"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0387" y="980728"/>
            <a:ext cx="31077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다음 코드와 실행 결과를 참고하여 추상 클래스 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Calculator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를 상속받는 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Adder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와 </a:t>
            </a:r>
            <a:r>
              <a:rPr lang="en-US" altLang="ko-KR" sz="1600" dirty="0" err="1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Subractor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클래스를 구현하라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526991" y="1029915"/>
            <a:ext cx="5333110" cy="532453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/>
            <a:endParaRPr lang="en-US" altLang="ko-KR" sz="2000" dirty="0" smtClean="0">
              <a:latin typeface="+mj-ea"/>
              <a:ea typeface="+mj-ea"/>
            </a:endParaRPr>
          </a:p>
          <a:p>
            <a:pPr defTabSz="180000"/>
            <a:r>
              <a:rPr lang="en-US" altLang="ko-KR" sz="2000" dirty="0" smtClean="0">
                <a:latin typeface="+mj-ea"/>
                <a:ea typeface="+mj-ea"/>
              </a:rPr>
              <a:t>class </a:t>
            </a:r>
            <a:r>
              <a:rPr lang="en-US" altLang="ko-KR" sz="2000" dirty="0">
                <a:latin typeface="+mj-ea"/>
                <a:ea typeface="+mj-ea"/>
              </a:rPr>
              <a:t>Adder : public Calculator {</a:t>
            </a:r>
          </a:p>
          <a:p>
            <a:pPr defTabSz="180000"/>
            <a:r>
              <a:rPr lang="en-US" altLang="ko-KR" sz="2000" dirty="0">
                <a:latin typeface="+mj-ea"/>
                <a:ea typeface="+mj-ea"/>
              </a:rPr>
              <a:t>protected</a:t>
            </a:r>
            <a:r>
              <a:rPr lang="en-US" altLang="ko-KR" sz="2000" dirty="0" smtClean="0">
                <a:latin typeface="+mj-ea"/>
                <a:ea typeface="+mj-ea"/>
              </a:rPr>
              <a:t>:</a:t>
            </a:r>
          </a:p>
          <a:p>
            <a:pPr defTabSz="180000"/>
            <a:r>
              <a:rPr lang="en-US" altLang="ko-KR" sz="2000" dirty="0">
                <a:latin typeface="+mj-ea"/>
                <a:ea typeface="+mj-ea"/>
              </a:rPr>
              <a:t> </a:t>
            </a:r>
            <a:r>
              <a:rPr lang="en-US" altLang="ko-KR" sz="2000" dirty="0" smtClean="0">
                <a:latin typeface="+mj-ea"/>
                <a:ea typeface="+mj-ea"/>
              </a:rPr>
              <a:t> </a:t>
            </a:r>
            <a:r>
              <a:rPr lang="en-US" altLang="ko-KR" sz="2000" dirty="0">
                <a:solidFill>
                  <a:srgbClr val="00B050"/>
                </a:solidFill>
                <a:latin typeface="+mj-ea"/>
                <a:ea typeface="+mj-ea"/>
              </a:rPr>
              <a:t>// </a:t>
            </a:r>
            <a:r>
              <a:rPr lang="ko-KR" altLang="en-US" sz="2000" dirty="0">
                <a:solidFill>
                  <a:srgbClr val="00B050"/>
                </a:solidFill>
                <a:latin typeface="+mj-ea"/>
                <a:ea typeface="+mj-ea"/>
              </a:rPr>
              <a:t>순수 가상 함수 구현</a:t>
            </a:r>
          </a:p>
          <a:p>
            <a:pPr defTabSz="180000"/>
            <a:r>
              <a:rPr lang="en-US" altLang="ko-KR" sz="2000" dirty="0">
                <a:latin typeface="+mj-ea"/>
                <a:ea typeface="+mj-ea"/>
              </a:rPr>
              <a:t>	</a:t>
            </a:r>
            <a:r>
              <a:rPr lang="en-US" altLang="ko-KR" sz="2000" b="1" dirty="0" err="1">
                <a:solidFill>
                  <a:srgbClr val="7030A0"/>
                </a:solidFill>
                <a:latin typeface="+mj-ea"/>
                <a:ea typeface="+mj-ea"/>
              </a:rPr>
              <a:t>int</a:t>
            </a:r>
            <a:r>
              <a:rPr lang="en-US" altLang="ko-KR" sz="2000" b="1" dirty="0">
                <a:solidFill>
                  <a:srgbClr val="7030A0"/>
                </a:solidFill>
                <a:latin typeface="+mj-ea"/>
                <a:ea typeface="+mj-ea"/>
              </a:rPr>
              <a:t> </a:t>
            </a:r>
            <a:r>
              <a:rPr lang="en-US" altLang="ko-KR" sz="2000" b="1" dirty="0" err="1">
                <a:solidFill>
                  <a:srgbClr val="7030A0"/>
                </a:solidFill>
                <a:latin typeface="+mj-ea"/>
                <a:ea typeface="+mj-ea"/>
              </a:rPr>
              <a:t>calc</a:t>
            </a:r>
            <a:r>
              <a:rPr lang="en-US" altLang="ko-KR" sz="2000" b="1" dirty="0">
                <a:solidFill>
                  <a:srgbClr val="7030A0"/>
                </a:solidFill>
                <a:latin typeface="+mj-ea"/>
                <a:ea typeface="+mj-ea"/>
              </a:rPr>
              <a:t>(</a:t>
            </a:r>
            <a:r>
              <a:rPr lang="en-US" altLang="ko-KR" sz="2000" b="1" dirty="0" err="1">
                <a:solidFill>
                  <a:srgbClr val="7030A0"/>
                </a:solidFill>
                <a:latin typeface="+mj-ea"/>
                <a:ea typeface="+mj-ea"/>
              </a:rPr>
              <a:t>int</a:t>
            </a:r>
            <a:r>
              <a:rPr lang="en-US" altLang="ko-KR" sz="2000" b="1" dirty="0">
                <a:solidFill>
                  <a:srgbClr val="7030A0"/>
                </a:solidFill>
                <a:latin typeface="+mj-ea"/>
                <a:ea typeface="+mj-ea"/>
              </a:rPr>
              <a:t> a, </a:t>
            </a:r>
            <a:r>
              <a:rPr lang="en-US" altLang="ko-KR" sz="2000" b="1" dirty="0" err="1">
                <a:solidFill>
                  <a:srgbClr val="7030A0"/>
                </a:solidFill>
                <a:latin typeface="+mj-ea"/>
                <a:ea typeface="+mj-ea"/>
              </a:rPr>
              <a:t>int</a:t>
            </a:r>
            <a:r>
              <a:rPr lang="en-US" altLang="ko-KR" sz="2000" b="1" dirty="0">
                <a:solidFill>
                  <a:srgbClr val="7030A0"/>
                </a:solidFill>
                <a:latin typeface="+mj-ea"/>
                <a:ea typeface="+mj-ea"/>
              </a:rPr>
              <a:t> b) </a:t>
            </a:r>
            <a:r>
              <a:rPr lang="en-US" altLang="ko-KR" sz="2000" dirty="0" smtClean="0">
                <a:latin typeface="+mj-ea"/>
                <a:ea typeface="+mj-ea"/>
              </a:rPr>
              <a:t>{</a:t>
            </a:r>
            <a:r>
              <a:rPr lang="ko-KR" altLang="en-US" sz="2000" dirty="0">
                <a:latin typeface="+mj-ea"/>
                <a:ea typeface="+mj-ea"/>
              </a:rPr>
              <a:t>		</a:t>
            </a:r>
            <a:endParaRPr lang="en-US" altLang="ko-KR" sz="2000" dirty="0" smtClean="0">
              <a:latin typeface="+mj-ea"/>
              <a:ea typeface="+mj-ea"/>
            </a:endParaRPr>
          </a:p>
          <a:p>
            <a:pPr defTabSz="180000"/>
            <a:r>
              <a:rPr lang="en-US" altLang="ko-KR" sz="2000" dirty="0">
                <a:latin typeface="+mj-ea"/>
                <a:ea typeface="+mj-ea"/>
              </a:rPr>
              <a:t> </a:t>
            </a:r>
            <a:r>
              <a:rPr lang="en-US" altLang="ko-KR" sz="2000" dirty="0" smtClean="0">
                <a:latin typeface="+mj-ea"/>
                <a:ea typeface="+mj-ea"/>
              </a:rPr>
              <a:t>       </a:t>
            </a:r>
            <a:r>
              <a:rPr lang="en-US" altLang="ko-KR" sz="2000" dirty="0" smtClean="0">
                <a:latin typeface="+mj-ea"/>
                <a:ea typeface="+mj-ea"/>
              </a:rPr>
              <a:t>return </a:t>
            </a:r>
            <a:r>
              <a:rPr lang="en-US" altLang="ko-KR" sz="2000" dirty="0">
                <a:latin typeface="+mj-ea"/>
                <a:ea typeface="+mj-ea"/>
              </a:rPr>
              <a:t>a + b;</a:t>
            </a:r>
          </a:p>
          <a:p>
            <a:pPr defTabSz="180000"/>
            <a:r>
              <a:rPr lang="en-US" altLang="ko-KR" sz="2000" dirty="0">
                <a:latin typeface="+mj-ea"/>
                <a:ea typeface="+mj-ea"/>
              </a:rPr>
              <a:t>	}</a:t>
            </a:r>
          </a:p>
          <a:p>
            <a:pPr defTabSz="180000"/>
            <a:r>
              <a:rPr lang="en-US" altLang="ko-KR" sz="2000" dirty="0" smtClean="0">
                <a:latin typeface="+mj-ea"/>
                <a:ea typeface="+mj-ea"/>
              </a:rPr>
              <a:t>};</a:t>
            </a:r>
          </a:p>
          <a:p>
            <a:pPr defTabSz="180000"/>
            <a:endParaRPr lang="en-US" altLang="ko-KR" sz="2000" dirty="0">
              <a:latin typeface="+mj-ea"/>
              <a:ea typeface="+mj-ea"/>
            </a:endParaRPr>
          </a:p>
          <a:p>
            <a:pPr defTabSz="180000"/>
            <a:r>
              <a:rPr lang="en-US" altLang="ko-KR" sz="2000" dirty="0">
                <a:latin typeface="+mj-ea"/>
                <a:ea typeface="+mj-ea"/>
              </a:rPr>
              <a:t>class </a:t>
            </a:r>
            <a:r>
              <a:rPr lang="en-US" altLang="ko-KR" sz="2000" dirty="0" err="1">
                <a:latin typeface="+mj-ea"/>
                <a:ea typeface="+mj-ea"/>
              </a:rPr>
              <a:t>Subtractor</a:t>
            </a:r>
            <a:r>
              <a:rPr lang="en-US" altLang="ko-KR" sz="2000" dirty="0">
                <a:latin typeface="+mj-ea"/>
                <a:ea typeface="+mj-ea"/>
              </a:rPr>
              <a:t> : public Calculator { </a:t>
            </a:r>
          </a:p>
          <a:p>
            <a:pPr defTabSz="180000"/>
            <a:r>
              <a:rPr lang="en-US" altLang="ko-KR" sz="2000" dirty="0">
                <a:latin typeface="+mj-ea"/>
                <a:ea typeface="+mj-ea"/>
              </a:rPr>
              <a:t>protected</a:t>
            </a:r>
            <a:r>
              <a:rPr lang="en-US" altLang="ko-KR" sz="2000" dirty="0" smtClean="0">
                <a:latin typeface="+mj-ea"/>
                <a:ea typeface="+mj-ea"/>
              </a:rPr>
              <a:t>:</a:t>
            </a:r>
          </a:p>
          <a:p>
            <a:pPr defTabSz="180000"/>
            <a:r>
              <a:rPr lang="en-US" altLang="ko-KR" sz="2000" dirty="0" smtClean="0">
                <a:latin typeface="+mj-ea"/>
                <a:ea typeface="+mj-ea"/>
              </a:rPr>
              <a:t>  </a:t>
            </a:r>
            <a:r>
              <a:rPr lang="en-US" altLang="ko-KR" sz="2000" dirty="0">
                <a:solidFill>
                  <a:srgbClr val="00B050"/>
                </a:solidFill>
                <a:latin typeface="+mj-ea"/>
                <a:ea typeface="+mj-ea"/>
              </a:rPr>
              <a:t>// </a:t>
            </a:r>
            <a:r>
              <a:rPr lang="ko-KR" altLang="en-US" sz="2000" dirty="0">
                <a:solidFill>
                  <a:srgbClr val="00B050"/>
                </a:solidFill>
                <a:latin typeface="+mj-ea"/>
                <a:ea typeface="+mj-ea"/>
              </a:rPr>
              <a:t>순수 가상 함수 구현</a:t>
            </a:r>
            <a:endParaRPr lang="en-US" altLang="ko-KR" sz="2000" dirty="0">
              <a:solidFill>
                <a:srgbClr val="00B050"/>
              </a:solidFill>
              <a:latin typeface="+mj-ea"/>
              <a:ea typeface="+mj-ea"/>
            </a:endParaRPr>
          </a:p>
          <a:p>
            <a:pPr defTabSz="180000"/>
            <a:r>
              <a:rPr lang="en-US" altLang="ko-KR" sz="2000" dirty="0">
                <a:latin typeface="+mj-ea"/>
                <a:ea typeface="+mj-ea"/>
              </a:rPr>
              <a:t>	</a:t>
            </a:r>
            <a:r>
              <a:rPr lang="en-US" altLang="ko-KR" sz="2000" b="1" dirty="0" err="1">
                <a:solidFill>
                  <a:srgbClr val="7030A0"/>
                </a:solidFill>
                <a:latin typeface="+mj-ea"/>
                <a:ea typeface="+mj-ea"/>
              </a:rPr>
              <a:t>int</a:t>
            </a:r>
            <a:r>
              <a:rPr lang="en-US" altLang="ko-KR" sz="2000" b="1" dirty="0">
                <a:solidFill>
                  <a:srgbClr val="7030A0"/>
                </a:solidFill>
                <a:latin typeface="+mj-ea"/>
                <a:ea typeface="+mj-ea"/>
              </a:rPr>
              <a:t> </a:t>
            </a:r>
            <a:r>
              <a:rPr lang="en-US" altLang="ko-KR" sz="2000" b="1" dirty="0" err="1">
                <a:solidFill>
                  <a:srgbClr val="7030A0"/>
                </a:solidFill>
                <a:latin typeface="+mj-ea"/>
                <a:ea typeface="+mj-ea"/>
              </a:rPr>
              <a:t>calc</a:t>
            </a:r>
            <a:r>
              <a:rPr lang="en-US" altLang="ko-KR" sz="2000" b="1" dirty="0">
                <a:solidFill>
                  <a:srgbClr val="7030A0"/>
                </a:solidFill>
                <a:latin typeface="+mj-ea"/>
                <a:ea typeface="+mj-ea"/>
              </a:rPr>
              <a:t>(</a:t>
            </a:r>
            <a:r>
              <a:rPr lang="en-US" altLang="ko-KR" sz="2000" b="1" dirty="0" err="1">
                <a:solidFill>
                  <a:srgbClr val="7030A0"/>
                </a:solidFill>
                <a:latin typeface="+mj-ea"/>
                <a:ea typeface="+mj-ea"/>
              </a:rPr>
              <a:t>int</a:t>
            </a:r>
            <a:r>
              <a:rPr lang="en-US" altLang="ko-KR" sz="2000" b="1" dirty="0">
                <a:solidFill>
                  <a:srgbClr val="7030A0"/>
                </a:solidFill>
                <a:latin typeface="+mj-ea"/>
                <a:ea typeface="+mj-ea"/>
              </a:rPr>
              <a:t> a, </a:t>
            </a:r>
            <a:r>
              <a:rPr lang="en-US" altLang="ko-KR" sz="2000" b="1" dirty="0" err="1">
                <a:solidFill>
                  <a:srgbClr val="7030A0"/>
                </a:solidFill>
                <a:latin typeface="+mj-ea"/>
                <a:ea typeface="+mj-ea"/>
              </a:rPr>
              <a:t>int</a:t>
            </a:r>
            <a:r>
              <a:rPr lang="en-US" altLang="ko-KR" sz="2000" b="1" dirty="0">
                <a:solidFill>
                  <a:srgbClr val="7030A0"/>
                </a:solidFill>
                <a:latin typeface="+mj-ea"/>
                <a:ea typeface="+mj-ea"/>
              </a:rPr>
              <a:t> b) </a:t>
            </a:r>
            <a:r>
              <a:rPr lang="en-US" altLang="ko-KR" sz="2000" dirty="0">
                <a:latin typeface="+mj-ea"/>
                <a:ea typeface="+mj-ea"/>
              </a:rPr>
              <a:t>{ </a:t>
            </a:r>
            <a:endParaRPr lang="ko-KR" altLang="en-US" sz="2000" dirty="0">
              <a:latin typeface="+mj-ea"/>
              <a:ea typeface="+mj-ea"/>
            </a:endParaRPr>
          </a:p>
          <a:p>
            <a:pPr defTabSz="180000"/>
            <a:r>
              <a:rPr lang="ko-KR" altLang="en-US" sz="2000" dirty="0">
                <a:latin typeface="+mj-ea"/>
                <a:ea typeface="+mj-ea"/>
              </a:rPr>
              <a:t>		</a:t>
            </a:r>
            <a:r>
              <a:rPr lang="ko-KR" altLang="en-US" sz="2000" dirty="0" smtClean="0">
                <a:latin typeface="+mj-ea"/>
                <a:ea typeface="+mj-ea"/>
              </a:rPr>
              <a:t>     </a:t>
            </a:r>
            <a:r>
              <a:rPr lang="en-US" altLang="ko-KR" sz="2000" dirty="0" smtClean="0">
                <a:latin typeface="+mj-ea"/>
                <a:ea typeface="+mj-ea"/>
              </a:rPr>
              <a:t>return </a:t>
            </a:r>
            <a:r>
              <a:rPr lang="en-US" altLang="ko-KR" sz="2000" dirty="0">
                <a:latin typeface="+mj-ea"/>
                <a:ea typeface="+mj-ea"/>
              </a:rPr>
              <a:t>a - b;</a:t>
            </a:r>
          </a:p>
          <a:p>
            <a:pPr defTabSz="180000"/>
            <a:r>
              <a:rPr lang="en-US" altLang="ko-KR" sz="2000" dirty="0">
                <a:latin typeface="+mj-ea"/>
                <a:ea typeface="+mj-ea"/>
              </a:rPr>
              <a:t>	}</a:t>
            </a:r>
          </a:p>
          <a:p>
            <a:pPr defTabSz="180000"/>
            <a:r>
              <a:rPr lang="en-US" altLang="ko-KR" sz="2000" dirty="0" smtClean="0">
                <a:latin typeface="+mj-ea"/>
                <a:ea typeface="+mj-ea"/>
              </a:rPr>
              <a:t>};</a:t>
            </a:r>
          </a:p>
          <a:p>
            <a:pPr defTabSz="180000"/>
            <a:endParaRPr lang="en-US" altLang="ko-KR" sz="2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59254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재정의와 </a:t>
            </a:r>
            <a:r>
              <a:rPr lang="ko-KR" altLang="en-US" dirty="0" err="1" smtClean="0"/>
              <a:t>오버라이딩</a:t>
            </a:r>
            <a:r>
              <a:rPr lang="ko-KR" altLang="en-US" dirty="0" smtClean="0"/>
              <a:t> 사례 비교</a:t>
            </a:r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3741" y="883336"/>
            <a:ext cx="4289249" cy="329320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600" b="1" dirty="0" smtClean="0">
                <a:latin typeface="+mj-ea"/>
                <a:ea typeface="+mj-ea"/>
              </a:rPr>
              <a:t>class Base {</a:t>
            </a:r>
          </a:p>
          <a:p>
            <a:pPr defTabSz="180000" fontAlgn="base" latinLnBrk="0"/>
            <a:r>
              <a:rPr lang="en-US" altLang="ko-KR" sz="1600" b="1" dirty="0" smtClean="0">
                <a:latin typeface="+mj-ea"/>
                <a:ea typeface="+mj-ea"/>
              </a:rPr>
              <a:t>public</a:t>
            </a:r>
            <a:r>
              <a:rPr lang="en-US" altLang="ko-KR" sz="1600" b="1" dirty="0">
                <a:latin typeface="+mj-ea"/>
                <a:ea typeface="+mj-ea"/>
              </a:rPr>
              <a:t>:</a:t>
            </a:r>
          </a:p>
          <a:p>
            <a:pPr defTabSz="180000" fontAlgn="base" latinLnBrk="0"/>
            <a:r>
              <a:rPr lang="en-US" altLang="ko-KR" sz="1600" b="1" dirty="0">
                <a:latin typeface="+mj-ea"/>
                <a:ea typeface="+mj-ea"/>
              </a:rPr>
              <a:t>	void f() </a:t>
            </a:r>
            <a:r>
              <a:rPr lang="en-US" altLang="ko-KR" sz="1600" b="1" dirty="0" smtClean="0">
                <a:latin typeface="+mj-ea"/>
                <a:ea typeface="+mj-ea"/>
              </a:rPr>
              <a:t>{</a:t>
            </a:r>
          </a:p>
          <a:p>
            <a:pPr defTabSz="180000" fontAlgn="base" latinLnBrk="0"/>
            <a:r>
              <a:rPr lang="en-US" altLang="ko-KR" sz="1600" b="1" dirty="0">
                <a:latin typeface="+mj-ea"/>
                <a:ea typeface="+mj-ea"/>
              </a:rPr>
              <a:t>	</a:t>
            </a:r>
            <a:r>
              <a:rPr lang="en-US" altLang="ko-KR" sz="1600" b="1" dirty="0" smtClean="0">
                <a:latin typeface="+mj-ea"/>
                <a:ea typeface="+mj-ea"/>
              </a:rPr>
              <a:t>	</a:t>
            </a:r>
            <a:r>
              <a:rPr lang="en-US" altLang="ko-KR" sz="1600" b="1" dirty="0" err="1" smtClean="0">
                <a:latin typeface="+mj-ea"/>
                <a:ea typeface="+mj-ea"/>
              </a:rPr>
              <a:t>cout</a:t>
            </a:r>
            <a:r>
              <a:rPr lang="en-US" altLang="ko-KR" sz="1600" b="1" dirty="0" smtClean="0">
                <a:latin typeface="+mj-ea"/>
                <a:ea typeface="+mj-ea"/>
              </a:rPr>
              <a:t> </a:t>
            </a:r>
            <a:r>
              <a:rPr lang="en-US" altLang="ko-KR" sz="1600" b="1" dirty="0">
                <a:latin typeface="+mj-ea"/>
                <a:ea typeface="+mj-ea"/>
              </a:rPr>
              <a:t>&lt;&lt; "Base::f() called</a:t>
            </a:r>
            <a:r>
              <a:rPr lang="en-US" altLang="ko-KR" sz="1600" b="1" dirty="0" smtClean="0">
                <a:latin typeface="+mj-ea"/>
                <a:ea typeface="+mj-ea"/>
              </a:rPr>
              <a:t>" </a:t>
            </a:r>
            <a:r>
              <a:rPr lang="en-US" altLang="ko-KR" sz="1600" b="1" dirty="0">
                <a:latin typeface="+mj-ea"/>
                <a:ea typeface="+mj-ea"/>
              </a:rPr>
              <a:t>&lt;&lt; </a:t>
            </a:r>
            <a:r>
              <a:rPr lang="en-US" altLang="ko-KR" sz="1600" b="1" dirty="0" err="1">
                <a:latin typeface="+mj-ea"/>
                <a:ea typeface="+mj-ea"/>
              </a:rPr>
              <a:t>endl</a:t>
            </a:r>
            <a:r>
              <a:rPr lang="en-US" altLang="ko-KR" sz="1600" b="1" dirty="0">
                <a:latin typeface="+mj-ea"/>
                <a:ea typeface="+mj-ea"/>
              </a:rPr>
              <a:t>; </a:t>
            </a:r>
            <a:endParaRPr lang="en-US" altLang="ko-KR" sz="1600" b="1" dirty="0" smtClean="0">
              <a:latin typeface="+mj-ea"/>
              <a:ea typeface="+mj-ea"/>
            </a:endParaRPr>
          </a:p>
          <a:p>
            <a:pPr defTabSz="180000" fontAlgn="base" latinLnBrk="0"/>
            <a:r>
              <a:rPr lang="en-US" altLang="ko-KR" sz="1600" b="1" dirty="0">
                <a:latin typeface="+mj-ea"/>
                <a:ea typeface="+mj-ea"/>
              </a:rPr>
              <a:t>	</a:t>
            </a:r>
            <a:r>
              <a:rPr lang="en-US" altLang="ko-KR" sz="1600" b="1" dirty="0" smtClean="0">
                <a:latin typeface="+mj-ea"/>
                <a:ea typeface="+mj-ea"/>
              </a:rPr>
              <a:t>}</a:t>
            </a:r>
            <a:endParaRPr lang="en-US" altLang="ko-KR" sz="1600" b="1" dirty="0">
              <a:latin typeface="+mj-ea"/>
              <a:ea typeface="+mj-ea"/>
            </a:endParaRPr>
          </a:p>
          <a:p>
            <a:pPr defTabSz="180000" fontAlgn="base" latinLnBrk="0"/>
            <a:r>
              <a:rPr lang="en-US" altLang="ko-KR" sz="1600" b="1" dirty="0" smtClean="0">
                <a:latin typeface="+mj-ea"/>
                <a:ea typeface="+mj-ea"/>
              </a:rPr>
              <a:t>};</a:t>
            </a:r>
          </a:p>
          <a:p>
            <a:pPr defTabSz="180000" fontAlgn="base" latinLnBrk="0"/>
            <a:endParaRPr lang="en-US" altLang="ko-KR" sz="1600" b="1" dirty="0">
              <a:latin typeface="+mj-ea"/>
              <a:ea typeface="+mj-ea"/>
            </a:endParaRPr>
          </a:p>
          <a:p>
            <a:pPr defTabSz="180000" fontAlgn="base" latinLnBrk="0"/>
            <a:r>
              <a:rPr lang="en-US" altLang="ko-KR" sz="1600" b="1" dirty="0">
                <a:latin typeface="+mj-ea"/>
                <a:ea typeface="+mj-ea"/>
              </a:rPr>
              <a:t>class Derived : public Base {</a:t>
            </a:r>
          </a:p>
          <a:p>
            <a:pPr defTabSz="180000" fontAlgn="base" latinLnBrk="0"/>
            <a:r>
              <a:rPr lang="en-US" altLang="ko-KR" sz="1600" b="1" dirty="0">
                <a:latin typeface="+mj-ea"/>
                <a:ea typeface="+mj-ea"/>
              </a:rPr>
              <a:t>public:</a:t>
            </a:r>
          </a:p>
          <a:p>
            <a:pPr defTabSz="180000" fontAlgn="base" latinLnBrk="0"/>
            <a:r>
              <a:rPr lang="en-US" altLang="ko-KR" sz="1600" b="1" dirty="0">
                <a:latin typeface="+mj-ea"/>
                <a:ea typeface="+mj-ea"/>
              </a:rPr>
              <a:t>	void f() { </a:t>
            </a:r>
            <a:r>
              <a:rPr lang="en-US" altLang="ko-KR" sz="1600" b="1" dirty="0" smtClean="0">
                <a:solidFill>
                  <a:srgbClr val="00B050"/>
                </a:solidFill>
                <a:latin typeface="+mj-ea"/>
                <a:ea typeface="+mj-ea"/>
              </a:rPr>
              <a:t>//</a:t>
            </a:r>
            <a:r>
              <a:rPr lang="ko-KR" altLang="en-US" sz="1600" b="1" dirty="0" smtClean="0">
                <a:solidFill>
                  <a:srgbClr val="00B050"/>
                </a:solidFill>
                <a:latin typeface="+mj-ea"/>
                <a:ea typeface="+mj-ea"/>
              </a:rPr>
              <a:t>함수 재정의</a:t>
            </a:r>
            <a:endParaRPr lang="en-US" altLang="ko-KR" sz="1600" b="1" dirty="0" smtClean="0">
              <a:solidFill>
                <a:srgbClr val="00B050"/>
              </a:solidFill>
              <a:latin typeface="+mj-ea"/>
              <a:ea typeface="+mj-ea"/>
            </a:endParaRPr>
          </a:p>
          <a:p>
            <a:pPr defTabSz="180000" fontAlgn="base" latinLnBrk="0"/>
            <a:r>
              <a:rPr lang="en-US" altLang="ko-KR" sz="1600" b="1" dirty="0">
                <a:latin typeface="+mj-ea"/>
                <a:ea typeface="+mj-ea"/>
              </a:rPr>
              <a:t>	</a:t>
            </a:r>
            <a:r>
              <a:rPr lang="en-US" altLang="ko-KR" sz="1600" b="1" dirty="0" smtClean="0">
                <a:latin typeface="+mj-ea"/>
                <a:ea typeface="+mj-ea"/>
              </a:rPr>
              <a:t>	</a:t>
            </a:r>
            <a:r>
              <a:rPr lang="en-US" altLang="ko-KR" sz="1600" b="1" dirty="0" err="1" smtClean="0">
                <a:latin typeface="+mj-ea"/>
                <a:ea typeface="+mj-ea"/>
              </a:rPr>
              <a:t>cout</a:t>
            </a:r>
            <a:r>
              <a:rPr lang="en-US" altLang="ko-KR" sz="1600" b="1" dirty="0" smtClean="0">
                <a:latin typeface="+mj-ea"/>
                <a:ea typeface="+mj-ea"/>
              </a:rPr>
              <a:t> </a:t>
            </a:r>
            <a:r>
              <a:rPr lang="en-US" altLang="ko-KR" sz="1600" b="1" dirty="0">
                <a:latin typeface="+mj-ea"/>
                <a:ea typeface="+mj-ea"/>
              </a:rPr>
              <a:t>&lt;&lt; "Derived::f() called" &lt;&lt; </a:t>
            </a:r>
            <a:r>
              <a:rPr lang="en-US" altLang="ko-KR" sz="1600" b="1" dirty="0" err="1">
                <a:latin typeface="+mj-ea"/>
                <a:ea typeface="+mj-ea"/>
              </a:rPr>
              <a:t>endl</a:t>
            </a:r>
            <a:r>
              <a:rPr lang="en-US" altLang="ko-KR" sz="1600" b="1" dirty="0">
                <a:latin typeface="+mj-ea"/>
                <a:ea typeface="+mj-ea"/>
              </a:rPr>
              <a:t>; </a:t>
            </a:r>
            <a:endParaRPr lang="en-US" altLang="ko-KR" sz="1600" b="1" dirty="0" smtClean="0">
              <a:latin typeface="+mj-ea"/>
              <a:ea typeface="+mj-ea"/>
            </a:endParaRPr>
          </a:p>
          <a:p>
            <a:pPr defTabSz="180000" fontAlgn="base" latinLnBrk="0"/>
            <a:r>
              <a:rPr lang="en-US" altLang="ko-KR" sz="1600" b="1" dirty="0">
                <a:latin typeface="+mj-ea"/>
                <a:ea typeface="+mj-ea"/>
              </a:rPr>
              <a:t>	</a:t>
            </a:r>
            <a:r>
              <a:rPr lang="en-US" altLang="ko-KR" sz="1600" b="1" dirty="0" smtClean="0">
                <a:latin typeface="+mj-ea"/>
                <a:ea typeface="+mj-ea"/>
              </a:rPr>
              <a:t>}</a:t>
            </a:r>
            <a:endParaRPr lang="en-US" altLang="ko-KR" sz="1600" b="1" dirty="0">
              <a:latin typeface="+mj-ea"/>
              <a:ea typeface="+mj-ea"/>
            </a:endParaRPr>
          </a:p>
          <a:p>
            <a:pPr defTabSz="180000" fontAlgn="base" latinLnBrk="0"/>
            <a:r>
              <a:rPr lang="en-US" altLang="ko-KR" sz="1600" b="1" dirty="0">
                <a:latin typeface="+mj-ea"/>
                <a:ea typeface="+mj-ea"/>
              </a:rPr>
              <a:t>};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216414" y="871768"/>
            <a:ext cx="4820082" cy="329320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600" b="1" dirty="0">
                <a:latin typeface="+mj-ea"/>
                <a:ea typeface="+mj-ea"/>
              </a:rPr>
              <a:t>class Base {</a:t>
            </a:r>
          </a:p>
          <a:p>
            <a:pPr defTabSz="180000" fontAlgn="base" latinLnBrk="0"/>
            <a:r>
              <a:rPr lang="en-US" altLang="ko-KR" sz="1600" b="1" dirty="0">
                <a:latin typeface="+mj-ea"/>
                <a:ea typeface="+mj-ea"/>
              </a:rPr>
              <a:t>public:</a:t>
            </a:r>
          </a:p>
          <a:p>
            <a:pPr defTabSz="180000" fontAlgn="base" latinLnBrk="0"/>
            <a:r>
              <a:rPr lang="en-US" altLang="ko-KR" sz="1600" b="1" dirty="0">
                <a:latin typeface="+mj-ea"/>
                <a:ea typeface="+mj-ea"/>
              </a:rPr>
              <a:t>	</a:t>
            </a:r>
            <a:r>
              <a:rPr lang="en-US" altLang="ko-KR" sz="1600" b="1" dirty="0" smtClean="0">
                <a:solidFill>
                  <a:srgbClr val="FF0000"/>
                </a:solidFill>
                <a:latin typeface="+mj-ea"/>
                <a:ea typeface="+mj-ea"/>
              </a:rPr>
              <a:t>virtual</a:t>
            </a:r>
            <a:r>
              <a:rPr lang="en-US" altLang="ko-KR" sz="1600" b="1" dirty="0" smtClean="0">
                <a:latin typeface="+mj-ea"/>
                <a:ea typeface="+mj-ea"/>
              </a:rPr>
              <a:t> void </a:t>
            </a:r>
            <a:r>
              <a:rPr lang="en-US" altLang="ko-KR" sz="1600" b="1" dirty="0">
                <a:latin typeface="+mj-ea"/>
                <a:ea typeface="+mj-ea"/>
              </a:rPr>
              <a:t>f() { </a:t>
            </a:r>
            <a:r>
              <a:rPr lang="en-US" altLang="ko-KR" sz="1600" b="1" dirty="0" smtClean="0">
                <a:solidFill>
                  <a:srgbClr val="00B050"/>
                </a:solidFill>
                <a:latin typeface="+mj-ea"/>
                <a:ea typeface="+mj-ea"/>
              </a:rPr>
              <a:t>//</a:t>
            </a:r>
            <a:r>
              <a:rPr lang="ko-KR" altLang="en-US" sz="1600" b="1" dirty="0" smtClean="0">
                <a:solidFill>
                  <a:srgbClr val="00B050"/>
                </a:solidFill>
                <a:latin typeface="+mj-ea"/>
                <a:ea typeface="+mj-ea"/>
              </a:rPr>
              <a:t>가상 함수</a:t>
            </a:r>
            <a:endParaRPr lang="en-US" altLang="ko-KR" sz="1600" b="1" dirty="0" smtClean="0">
              <a:solidFill>
                <a:srgbClr val="00B050"/>
              </a:solidFill>
              <a:latin typeface="+mj-ea"/>
              <a:ea typeface="+mj-ea"/>
            </a:endParaRPr>
          </a:p>
          <a:p>
            <a:pPr defTabSz="180000" fontAlgn="base" latinLnBrk="0"/>
            <a:r>
              <a:rPr lang="en-US" altLang="ko-KR" sz="1600" b="1" dirty="0">
                <a:latin typeface="+mj-ea"/>
                <a:ea typeface="+mj-ea"/>
              </a:rPr>
              <a:t>	</a:t>
            </a:r>
            <a:r>
              <a:rPr lang="en-US" altLang="ko-KR" sz="1600" b="1" dirty="0" smtClean="0">
                <a:latin typeface="+mj-ea"/>
                <a:ea typeface="+mj-ea"/>
              </a:rPr>
              <a:t>	</a:t>
            </a:r>
            <a:r>
              <a:rPr lang="en-US" altLang="ko-KR" sz="1600" b="1" dirty="0" err="1" smtClean="0">
                <a:latin typeface="+mj-ea"/>
                <a:ea typeface="+mj-ea"/>
              </a:rPr>
              <a:t>cout</a:t>
            </a:r>
            <a:r>
              <a:rPr lang="en-US" altLang="ko-KR" sz="1600" b="1" dirty="0" smtClean="0">
                <a:latin typeface="+mj-ea"/>
                <a:ea typeface="+mj-ea"/>
              </a:rPr>
              <a:t> </a:t>
            </a:r>
            <a:r>
              <a:rPr lang="en-US" altLang="ko-KR" sz="1600" b="1" dirty="0">
                <a:latin typeface="+mj-ea"/>
                <a:ea typeface="+mj-ea"/>
              </a:rPr>
              <a:t>&lt;&lt; "Base::f() called</a:t>
            </a:r>
            <a:r>
              <a:rPr lang="en-US" altLang="ko-KR" sz="1600" b="1" dirty="0" smtClean="0">
                <a:latin typeface="+mj-ea"/>
                <a:ea typeface="+mj-ea"/>
              </a:rPr>
              <a:t>" </a:t>
            </a:r>
            <a:r>
              <a:rPr lang="en-US" altLang="ko-KR" sz="1600" b="1" dirty="0">
                <a:latin typeface="+mj-ea"/>
                <a:ea typeface="+mj-ea"/>
              </a:rPr>
              <a:t>&lt;&lt; </a:t>
            </a:r>
            <a:r>
              <a:rPr lang="en-US" altLang="ko-KR" sz="1600" b="1" dirty="0" err="1">
                <a:latin typeface="+mj-ea"/>
                <a:ea typeface="+mj-ea"/>
              </a:rPr>
              <a:t>endl</a:t>
            </a:r>
            <a:r>
              <a:rPr lang="en-US" altLang="ko-KR" sz="1600" b="1" dirty="0">
                <a:latin typeface="+mj-ea"/>
                <a:ea typeface="+mj-ea"/>
              </a:rPr>
              <a:t>; </a:t>
            </a:r>
            <a:endParaRPr lang="en-US" altLang="ko-KR" sz="1600" b="1" dirty="0" smtClean="0">
              <a:latin typeface="+mj-ea"/>
              <a:ea typeface="+mj-ea"/>
            </a:endParaRPr>
          </a:p>
          <a:p>
            <a:pPr defTabSz="180000" fontAlgn="base" latinLnBrk="0"/>
            <a:r>
              <a:rPr lang="en-US" altLang="ko-KR" sz="1600" b="1" dirty="0">
                <a:latin typeface="+mj-ea"/>
                <a:ea typeface="+mj-ea"/>
              </a:rPr>
              <a:t>	</a:t>
            </a:r>
            <a:r>
              <a:rPr lang="en-US" altLang="ko-KR" sz="1600" b="1" dirty="0" smtClean="0">
                <a:latin typeface="+mj-ea"/>
                <a:ea typeface="+mj-ea"/>
              </a:rPr>
              <a:t>}</a:t>
            </a:r>
            <a:endParaRPr lang="en-US" altLang="ko-KR" sz="1600" b="1" dirty="0">
              <a:latin typeface="+mj-ea"/>
              <a:ea typeface="+mj-ea"/>
            </a:endParaRPr>
          </a:p>
          <a:p>
            <a:pPr defTabSz="180000" fontAlgn="base" latinLnBrk="0"/>
            <a:r>
              <a:rPr lang="en-US" altLang="ko-KR" sz="1600" b="1" dirty="0" smtClean="0">
                <a:latin typeface="+mj-ea"/>
                <a:ea typeface="+mj-ea"/>
              </a:rPr>
              <a:t>};</a:t>
            </a:r>
          </a:p>
          <a:p>
            <a:pPr defTabSz="180000" fontAlgn="base" latinLnBrk="0"/>
            <a:endParaRPr lang="en-US" altLang="ko-KR" sz="1600" b="1" dirty="0">
              <a:latin typeface="+mj-ea"/>
              <a:ea typeface="+mj-ea"/>
            </a:endParaRPr>
          </a:p>
          <a:p>
            <a:pPr defTabSz="180000" fontAlgn="base" latinLnBrk="0"/>
            <a:r>
              <a:rPr lang="en-US" altLang="ko-KR" sz="1600" b="1" dirty="0">
                <a:latin typeface="+mj-ea"/>
                <a:ea typeface="+mj-ea"/>
              </a:rPr>
              <a:t>class Derived : public Base {</a:t>
            </a:r>
          </a:p>
          <a:p>
            <a:pPr defTabSz="180000" fontAlgn="base" latinLnBrk="0"/>
            <a:r>
              <a:rPr lang="en-US" altLang="ko-KR" sz="1600" b="1" dirty="0">
                <a:latin typeface="+mj-ea"/>
                <a:ea typeface="+mj-ea"/>
              </a:rPr>
              <a:t>public:</a:t>
            </a:r>
          </a:p>
          <a:p>
            <a:pPr defTabSz="180000" fontAlgn="base" latinLnBrk="0"/>
            <a:r>
              <a:rPr lang="en-US" altLang="ko-KR" sz="1600" b="1" dirty="0">
                <a:latin typeface="+mj-ea"/>
                <a:ea typeface="+mj-ea"/>
              </a:rPr>
              <a:t>	</a:t>
            </a:r>
            <a:r>
              <a:rPr lang="en-US" altLang="ko-KR" sz="1600" b="1" dirty="0" smtClean="0">
                <a:solidFill>
                  <a:srgbClr val="FF0000"/>
                </a:solidFill>
                <a:latin typeface="+mj-ea"/>
                <a:ea typeface="+mj-ea"/>
              </a:rPr>
              <a:t>virtual</a:t>
            </a:r>
            <a:r>
              <a:rPr lang="en-US" altLang="ko-KR" sz="1600" b="1" dirty="0" smtClean="0">
                <a:latin typeface="+mj-ea"/>
                <a:ea typeface="+mj-ea"/>
              </a:rPr>
              <a:t> void </a:t>
            </a:r>
            <a:r>
              <a:rPr lang="en-US" altLang="ko-KR" sz="1600" b="1" dirty="0">
                <a:latin typeface="+mj-ea"/>
                <a:ea typeface="+mj-ea"/>
              </a:rPr>
              <a:t>f() { </a:t>
            </a:r>
            <a:r>
              <a:rPr lang="en-US" altLang="ko-KR" sz="1600" b="1" dirty="0">
                <a:solidFill>
                  <a:srgbClr val="00B050"/>
                </a:solidFill>
                <a:latin typeface="+mj-ea"/>
                <a:ea typeface="+mj-ea"/>
              </a:rPr>
              <a:t>//</a:t>
            </a:r>
            <a:r>
              <a:rPr lang="ko-KR" altLang="en-US" sz="1600" b="1" dirty="0" err="1" smtClean="0">
                <a:solidFill>
                  <a:srgbClr val="00B050"/>
                </a:solidFill>
                <a:latin typeface="+mj-ea"/>
                <a:ea typeface="+mj-ea"/>
              </a:rPr>
              <a:t>오버라이딩</a:t>
            </a:r>
            <a:r>
              <a:rPr lang="en-US" altLang="ko-KR" sz="1600" b="1" dirty="0" smtClean="0">
                <a:solidFill>
                  <a:srgbClr val="00B050"/>
                </a:solidFill>
                <a:latin typeface="+mj-ea"/>
                <a:ea typeface="+mj-ea"/>
              </a:rPr>
              <a:t>, virtual </a:t>
            </a:r>
            <a:r>
              <a:rPr lang="ko-KR" altLang="en-US" sz="1600" b="1" dirty="0" err="1" smtClean="0">
                <a:solidFill>
                  <a:srgbClr val="00B050"/>
                </a:solidFill>
                <a:latin typeface="+mj-ea"/>
                <a:ea typeface="+mj-ea"/>
              </a:rPr>
              <a:t>생략가능</a:t>
            </a:r>
            <a:endParaRPr lang="en-US" altLang="ko-KR" sz="1600" b="1" dirty="0">
              <a:solidFill>
                <a:srgbClr val="00B050"/>
              </a:solidFill>
              <a:latin typeface="+mj-ea"/>
              <a:ea typeface="+mj-ea"/>
            </a:endParaRPr>
          </a:p>
          <a:p>
            <a:pPr defTabSz="180000" fontAlgn="base" latinLnBrk="0"/>
            <a:r>
              <a:rPr lang="en-US" altLang="ko-KR" sz="1600" b="1" dirty="0">
                <a:latin typeface="+mj-ea"/>
                <a:ea typeface="+mj-ea"/>
              </a:rPr>
              <a:t>	</a:t>
            </a:r>
            <a:r>
              <a:rPr lang="en-US" altLang="ko-KR" sz="1600" b="1" dirty="0" smtClean="0">
                <a:latin typeface="+mj-ea"/>
                <a:ea typeface="+mj-ea"/>
              </a:rPr>
              <a:t>	</a:t>
            </a:r>
            <a:r>
              <a:rPr lang="en-US" altLang="ko-KR" sz="1600" b="1" dirty="0" err="1" smtClean="0">
                <a:latin typeface="+mj-ea"/>
                <a:ea typeface="+mj-ea"/>
              </a:rPr>
              <a:t>cout</a:t>
            </a:r>
            <a:r>
              <a:rPr lang="en-US" altLang="ko-KR" sz="1600" b="1" dirty="0" smtClean="0">
                <a:latin typeface="+mj-ea"/>
                <a:ea typeface="+mj-ea"/>
              </a:rPr>
              <a:t> </a:t>
            </a:r>
            <a:r>
              <a:rPr lang="en-US" altLang="ko-KR" sz="1600" b="1" dirty="0">
                <a:latin typeface="+mj-ea"/>
                <a:ea typeface="+mj-ea"/>
              </a:rPr>
              <a:t>&lt;&lt; </a:t>
            </a:r>
            <a:r>
              <a:rPr lang="en-US" altLang="ko-KR" sz="1600" b="1" dirty="0" smtClean="0">
                <a:latin typeface="+mj-ea"/>
                <a:ea typeface="+mj-ea"/>
              </a:rPr>
              <a:t>"Derived</a:t>
            </a:r>
            <a:r>
              <a:rPr lang="en-US" altLang="ko-KR" sz="1600" b="1" dirty="0">
                <a:latin typeface="+mj-ea"/>
                <a:ea typeface="+mj-ea"/>
              </a:rPr>
              <a:t>::f() called" &lt;&lt; </a:t>
            </a:r>
            <a:r>
              <a:rPr lang="en-US" altLang="ko-KR" sz="1600" b="1" dirty="0" err="1">
                <a:latin typeface="+mj-ea"/>
                <a:ea typeface="+mj-ea"/>
              </a:rPr>
              <a:t>endl</a:t>
            </a:r>
            <a:r>
              <a:rPr lang="en-US" altLang="ko-KR" sz="1600" b="1" dirty="0">
                <a:latin typeface="+mj-ea"/>
                <a:ea typeface="+mj-ea"/>
              </a:rPr>
              <a:t>; </a:t>
            </a:r>
            <a:endParaRPr lang="en-US" altLang="ko-KR" sz="1600" b="1" dirty="0" smtClean="0">
              <a:latin typeface="+mj-ea"/>
              <a:ea typeface="+mj-ea"/>
            </a:endParaRPr>
          </a:p>
          <a:p>
            <a:pPr defTabSz="180000" fontAlgn="base" latinLnBrk="0"/>
            <a:r>
              <a:rPr lang="en-US" altLang="ko-KR" sz="1600" b="1" dirty="0">
                <a:latin typeface="+mj-ea"/>
                <a:ea typeface="+mj-ea"/>
              </a:rPr>
              <a:t>	</a:t>
            </a:r>
            <a:r>
              <a:rPr lang="en-US" altLang="ko-KR" sz="1600" b="1" dirty="0" smtClean="0">
                <a:latin typeface="+mj-ea"/>
                <a:ea typeface="+mj-ea"/>
              </a:rPr>
              <a:t>}</a:t>
            </a:r>
            <a:endParaRPr lang="en-US" altLang="ko-KR" sz="1600" b="1" dirty="0">
              <a:latin typeface="+mj-ea"/>
              <a:ea typeface="+mj-ea"/>
            </a:endParaRPr>
          </a:p>
          <a:p>
            <a:pPr defTabSz="180000" fontAlgn="base" latinLnBrk="0"/>
            <a:r>
              <a:rPr lang="en-US" altLang="ko-KR" sz="1600" b="1" dirty="0">
                <a:latin typeface="+mj-ea"/>
                <a:ea typeface="+mj-ea"/>
              </a:rPr>
              <a:t>};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3926" y="4221908"/>
            <a:ext cx="1979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+mj-ea"/>
                <a:ea typeface="+mj-ea"/>
              </a:rPr>
              <a:t>함수 재정의</a:t>
            </a:r>
            <a:r>
              <a:rPr lang="en-US" altLang="ko-KR" sz="1400" b="1" dirty="0" smtClean="0">
                <a:latin typeface="+mj-ea"/>
                <a:ea typeface="+mj-ea"/>
              </a:rPr>
              <a:t>(redefine)</a:t>
            </a:r>
            <a:endParaRPr lang="ko-KR" altLang="en-US" sz="1400" b="1" dirty="0"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55865" y="4168384"/>
            <a:ext cx="20893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 smtClean="0">
                <a:latin typeface="+mj-ea"/>
                <a:ea typeface="+mj-ea"/>
              </a:rPr>
              <a:t>오버라이딩</a:t>
            </a:r>
            <a:r>
              <a:rPr lang="en-US" altLang="ko-KR" sz="1400" b="1" dirty="0" smtClean="0">
                <a:latin typeface="+mj-ea"/>
                <a:ea typeface="+mj-ea"/>
              </a:rPr>
              <a:t>(overriding)</a:t>
            </a:r>
            <a:endParaRPr lang="ko-KR" altLang="en-US" sz="1400" b="1" dirty="0"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71237" y="4520152"/>
            <a:ext cx="9002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ea"/>
                <a:ea typeface="+mj-ea"/>
              </a:rPr>
              <a:t>Derived b;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98490" y="4520153"/>
            <a:ext cx="8874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ea"/>
                <a:ea typeface="+mj-ea"/>
              </a:rPr>
              <a:t>Derived a;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12" name="양쪽 모서리가 둥근 사각형 11"/>
          <p:cNvSpPr/>
          <p:nvPr/>
        </p:nvSpPr>
        <p:spPr>
          <a:xfrm rot="10800000">
            <a:off x="5626051" y="5331618"/>
            <a:ext cx="1046185" cy="451834"/>
          </a:xfrm>
          <a:prstGeom prst="round2Same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0000"/>
            <a:endParaRPr lang="ko-KR" altLang="en-US" sz="1400">
              <a:latin typeface="+mj-ea"/>
              <a:ea typeface="+mj-ea"/>
            </a:endParaRPr>
          </a:p>
        </p:txBody>
      </p:sp>
      <p:sp>
        <p:nvSpPr>
          <p:cNvPr id="13" name="양쪽 모서리가 둥근 사각형 12"/>
          <p:cNvSpPr/>
          <p:nvPr/>
        </p:nvSpPr>
        <p:spPr>
          <a:xfrm>
            <a:off x="5625853" y="4851388"/>
            <a:ext cx="1047339" cy="480231"/>
          </a:xfrm>
          <a:prstGeom prst="round2Same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+mj-ea"/>
              <a:ea typeface="+mj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713236" y="4937613"/>
            <a:ext cx="71739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void f()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5" name="오른쪽 중괄호 14"/>
          <p:cNvSpPr/>
          <p:nvPr/>
        </p:nvSpPr>
        <p:spPr>
          <a:xfrm>
            <a:off x="6716305" y="4868563"/>
            <a:ext cx="288032" cy="459577"/>
          </a:xfrm>
          <a:prstGeom prst="rightBrace">
            <a:avLst>
              <a:gd name="adj1" fmla="val 3184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932329" y="4978809"/>
            <a:ext cx="15584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j-ea"/>
                <a:ea typeface="+mj-ea"/>
              </a:rPr>
              <a:t>Base</a:t>
            </a:r>
            <a:r>
              <a:rPr lang="ko-KR" altLang="en-US" sz="1000" dirty="0" smtClean="0">
                <a:latin typeface="+mj-ea"/>
                <a:ea typeface="+mj-ea"/>
              </a:rPr>
              <a:t> 멤버 </a:t>
            </a:r>
            <a:r>
              <a:rPr lang="en-US" altLang="ko-KR" sz="1000" dirty="0" smtClean="0">
                <a:latin typeface="+mj-ea"/>
                <a:ea typeface="+mj-ea"/>
              </a:rPr>
              <a:t>: </a:t>
            </a:r>
            <a:r>
              <a:rPr lang="ko-KR" altLang="en-US" sz="1000" dirty="0" smtClean="0">
                <a:latin typeface="+mj-ea"/>
                <a:ea typeface="+mj-ea"/>
              </a:rPr>
              <a:t>존재감 상실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17" name="오른쪽 중괄호 16"/>
          <p:cNvSpPr/>
          <p:nvPr/>
        </p:nvSpPr>
        <p:spPr>
          <a:xfrm>
            <a:off x="6716305" y="5328140"/>
            <a:ext cx="288032" cy="451834"/>
          </a:xfrm>
          <a:prstGeom prst="rightBrace">
            <a:avLst>
              <a:gd name="adj1" fmla="val 3184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932329" y="5434424"/>
            <a:ext cx="9316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j-ea"/>
                <a:ea typeface="+mj-ea"/>
              </a:rPr>
              <a:t>Derived</a:t>
            </a:r>
            <a:r>
              <a:rPr lang="ko-KR" altLang="en-US" sz="1000" dirty="0" smtClean="0">
                <a:latin typeface="+mj-ea"/>
                <a:ea typeface="+mj-ea"/>
              </a:rPr>
              <a:t> 멤버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753479" y="5434446"/>
            <a:ext cx="79208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b="1" dirty="0" smtClean="0">
                <a:latin typeface="+mj-ea"/>
                <a:ea typeface="+mj-ea"/>
              </a:rPr>
              <a:t>void f()</a:t>
            </a:r>
            <a:endParaRPr lang="ko-KR" altLang="en-US" sz="1400" b="1" dirty="0">
              <a:latin typeface="+mj-ea"/>
              <a:ea typeface="+mj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845213" y="5824970"/>
            <a:ext cx="6078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+mj-ea"/>
                <a:ea typeface="+mj-ea"/>
              </a:rPr>
              <a:t>객체 </a:t>
            </a:r>
            <a:r>
              <a:rPr lang="en-US" altLang="ko-KR" sz="1000" dirty="0" smtClean="0">
                <a:latin typeface="+mj-ea"/>
                <a:ea typeface="+mj-ea"/>
              </a:rPr>
              <a:t>b 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22" name="양쪽 모서리가 둥근 사각형 21"/>
          <p:cNvSpPr/>
          <p:nvPr/>
        </p:nvSpPr>
        <p:spPr>
          <a:xfrm rot="10800000">
            <a:off x="1361707" y="5331618"/>
            <a:ext cx="1046185" cy="451834"/>
          </a:xfrm>
          <a:prstGeom prst="round2Same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0000"/>
            <a:endParaRPr lang="ko-KR" altLang="en-US" sz="1400">
              <a:latin typeface="+mj-ea"/>
              <a:ea typeface="+mj-ea"/>
            </a:endParaRPr>
          </a:p>
        </p:txBody>
      </p:sp>
      <p:sp>
        <p:nvSpPr>
          <p:cNvPr id="23" name="양쪽 모서리가 둥근 사각형 22"/>
          <p:cNvSpPr/>
          <p:nvPr/>
        </p:nvSpPr>
        <p:spPr>
          <a:xfrm>
            <a:off x="1361509" y="4851388"/>
            <a:ext cx="1047339" cy="480231"/>
          </a:xfrm>
          <a:prstGeom prst="round2Same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+mj-ea"/>
              <a:ea typeface="+mj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448892" y="4937613"/>
            <a:ext cx="71739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>
                <a:latin typeface="+mj-ea"/>
                <a:ea typeface="+mj-ea"/>
              </a:rPr>
              <a:t>void f()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25" name="오른쪽 중괄호 24"/>
          <p:cNvSpPr/>
          <p:nvPr/>
        </p:nvSpPr>
        <p:spPr>
          <a:xfrm>
            <a:off x="2451961" y="4868563"/>
            <a:ext cx="288032" cy="459577"/>
          </a:xfrm>
          <a:prstGeom prst="rightBrace">
            <a:avLst>
              <a:gd name="adj1" fmla="val 3184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667985" y="4978809"/>
            <a:ext cx="7537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j-ea"/>
                <a:ea typeface="+mj-ea"/>
              </a:rPr>
              <a:t>Base</a:t>
            </a:r>
            <a:r>
              <a:rPr lang="ko-KR" altLang="en-US" sz="1000" dirty="0" smtClean="0">
                <a:latin typeface="+mj-ea"/>
                <a:ea typeface="+mj-ea"/>
              </a:rPr>
              <a:t> 멤버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27" name="오른쪽 중괄호 26"/>
          <p:cNvSpPr/>
          <p:nvPr/>
        </p:nvSpPr>
        <p:spPr>
          <a:xfrm>
            <a:off x="2451961" y="5328140"/>
            <a:ext cx="288032" cy="451834"/>
          </a:xfrm>
          <a:prstGeom prst="rightBrace">
            <a:avLst>
              <a:gd name="adj1" fmla="val 3184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667985" y="5434424"/>
            <a:ext cx="9316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j-ea"/>
                <a:ea typeface="+mj-ea"/>
              </a:rPr>
              <a:t>Derived</a:t>
            </a:r>
            <a:r>
              <a:rPr lang="ko-KR" altLang="en-US" sz="1000" dirty="0" smtClean="0">
                <a:latin typeface="+mj-ea"/>
                <a:ea typeface="+mj-ea"/>
              </a:rPr>
              <a:t> 멤버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489135" y="5434446"/>
            <a:ext cx="79208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>
                <a:latin typeface="+mj-ea"/>
                <a:ea typeface="+mj-ea"/>
              </a:rPr>
              <a:t>void f()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608120" y="5783453"/>
            <a:ext cx="5533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+mj-ea"/>
                <a:ea typeface="+mj-ea"/>
              </a:rPr>
              <a:t>객체 </a:t>
            </a:r>
            <a:r>
              <a:rPr lang="en-US" altLang="ko-KR" sz="1000" dirty="0" smtClean="0">
                <a:latin typeface="+mj-ea"/>
                <a:ea typeface="+mj-ea"/>
              </a:rPr>
              <a:t>a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899592" y="6183293"/>
            <a:ext cx="25571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latin typeface="+mj-ea"/>
                <a:ea typeface="+mj-ea"/>
              </a:rPr>
              <a:t>(a) a </a:t>
            </a:r>
            <a:r>
              <a:rPr lang="ko-KR" altLang="en-US" sz="1200" dirty="0" smtClean="0">
                <a:latin typeface="+mj-ea"/>
                <a:ea typeface="+mj-ea"/>
              </a:rPr>
              <a:t>객체에는 동등한 호출 기회를</a:t>
            </a:r>
            <a:endParaRPr lang="en-US" altLang="ko-KR" sz="1200" dirty="0" smtClean="0">
              <a:latin typeface="+mj-ea"/>
              <a:ea typeface="+mj-ea"/>
            </a:endParaRPr>
          </a:p>
          <a:p>
            <a:r>
              <a:rPr lang="ko-KR" altLang="en-US" sz="1200" dirty="0" smtClean="0">
                <a:latin typeface="+mj-ea"/>
                <a:ea typeface="+mj-ea"/>
              </a:rPr>
              <a:t>    가진 함수 </a:t>
            </a:r>
            <a:r>
              <a:rPr lang="en-US" altLang="ko-KR" sz="1200" dirty="0" smtClean="0">
                <a:latin typeface="+mj-ea"/>
                <a:ea typeface="+mj-ea"/>
              </a:rPr>
              <a:t>f()</a:t>
            </a:r>
            <a:r>
              <a:rPr lang="ko-KR" altLang="en-US" sz="1200" dirty="0" smtClean="0">
                <a:latin typeface="+mj-ea"/>
                <a:ea typeface="+mj-ea"/>
              </a:rPr>
              <a:t>가 두 개 존재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856572" y="6183293"/>
            <a:ext cx="38302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latin typeface="+mj-ea"/>
                <a:ea typeface="+mj-ea"/>
              </a:rPr>
              <a:t>(b) b  </a:t>
            </a:r>
            <a:r>
              <a:rPr lang="ko-KR" altLang="en-US" sz="1200" dirty="0" smtClean="0">
                <a:latin typeface="+mj-ea"/>
                <a:ea typeface="+mj-ea"/>
              </a:rPr>
              <a:t>객체에는 두 개의 함수 </a:t>
            </a:r>
            <a:r>
              <a:rPr lang="en-US" altLang="ko-KR" sz="1200" dirty="0" smtClean="0">
                <a:latin typeface="+mj-ea"/>
                <a:ea typeface="+mj-ea"/>
              </a:rPr>
              <a:t>f()</a:t>
            </a:r>
            <a:r>
              <a:rPr lang="ko-KR" altLang="en-US" sz="1200" dirty="0" smtClean="0">
                <a:latin typeface="+mj-ea"/>
                <a:ea typeface="+mj-ea"/>
              </a:rPr>
              <a:t>가 존재하지만</a:t>
            </a:r>
            <a:r>
              <a:rPr lang="en-US" altLang="ko-KR" sz="1200" dirty="0" smtClean="0">
                <a:latin typeface="+mj-ea"/>
                <a:ea typeface="+mj-ea"/>
              </a:rPr>
              <a:t>, </a:t>
            </a:r>
          </a:p>
          <a:p>
            <a:r>
              <a:rPr lang="en-US" altLang="ko-KR" sz="1200" dirty="0">
                <a:latin typeface="+mj-ea"/>
                <a:ea typeface="+mj-ea"/>
              </a:rPr>
              <a:t> </a:t>
            </a:r>
            <a:r>
              <a:rPr lang="en-US" altLang="ko-KR" sz="1200" dirty="0" smtClean="0">
                <a:latin typeface="+mj-ea"/>
                <a:ea typeface="+mj-ea"/>
              </a:rPr>
              <a:t>    Base</a:t>
            </a:r>
            <a:r>
              <a:rPr lang="ko-KR" altLang="en-US" sz="1200" dirty="0" smtClean="0">
                <a:latin typeface="+mj-ea"/>
                <a:ea typeface="+mj-ea"/>
              </a:rPr>
              <a:t>의 </a:t>
            </a:r>
            <a:r>
              <a:rPr lang="en-US" altLang="ko-KR" sz="1200" dirty="0" smtClean="0">
                <a:latin typeface="+mj-ea"/>
                <a:ea typeface="+mj-ea"/>
              </a:rPr>
              <a:t>f()</a:t>
            </a:r>
            <a:r>
              <a:rPr lang="ko-KR" altLang="en-US" sz="1200" dirty="0" smtClean="0">
                <a:latin typeface="+mj-ea"/>
                <a:ea typeface="+mj-ea"/>
              </a:rPr>
              <a:t>는 존재감을 잃고</a:t>
            </a:r>
            <a:r>
              <a:rPr lang="en-US" altLang="ko-KR" sz="1200" dirty="0" smtClean="0">
                <a:latin typeface="+mj-ea"/>
                <a:ea typeface="+mj-ea"/>
              </a:rPr>
              <a:t>, </a:t>
            </a:r>
            <a:r>
              <a:rPr lang="ko-KR" altLang="en-US" sz="1200" dirty="0" smtClean="0">
                <a:latin typeface="+mj-ea"/>
                <a:ea typeface="+mj-ea"/>
              </a:rPr>
              <a:t>항상 </a:t>
            </a:r>
            <a:r>
              <a:rPr lang="en-US" altLang="ko-KR" sz="1200" dirty="0" smtClean="0">
                <a:latin typeface="+mj-ea"/>
                <a:ea typeface="+mj-ea"/>
              </a:rPr>
              <a:t>Derived</a:t>
            </a:r>
            <a:r>
              <a:rPr lang="ko-KR" altLang="en-US" sz="1200" dirty="0" smtClean="0">
                <a:latin typeface="+mj-ea"/>
                <a:ea typeface="+mj-ea"/>
              </a:rPr>
              <a:t>의</a:t>
            </a:r>
            <a:r>
              <a:rPr lang="en-US" altLang="ko-KR" sz="1200" dirty="0" smtClean="0">
                <a:latin typeface="+mj-ea"/>
                <a:ea typeface="+mj-ea"/>
              </a:rPr>
              <a:t> </a:t>
            </a:r>
          </a:p>
          <a:p>
            <a:r>
              <a:rPr lang="en-US" altLang="ko-KR" sz="1200" dirty="0">
                <a:latin typeface="+mj-ea"/>
                <a:ea typeface="+mj-ea"/>
              </a:rPr>
              <a:t> </a:t>
            </a:r>
            <a:r>
              <a:rPr lang="en-US" altLang="ko-KR" sz="1200" dirty="0" smtClean="0">
                <a:latin typeface="+mj-ea"/>
                <a:ea typeface="+mj-ea"/>
              </a:rPr>
              <a:t>    f()</a:t>
            </a:r>
            <a:r>
              <a:rPr lang="ko-KR" altLang="en-US" sz="1200" dirty="0" smtClean="0">
                <a:latin typeface="+mj-ea"/>
                <a:ea typeface="+mj-ea"/>
              </a:rPr>
              <a:t>가 호출</a:t>
            </a:r>
            <a:r>
              <a:rPr lang="ko-KR" altLang="en-US" sz="1200" dirty="0">
                <a:latin typeface="+mj-ea"/>
                <a:ea typeface="+mj-ea"/>
              </a:rPr>
              <a:t>됨</a:t>
            </a:r>
          </a:p>
        </p:txBody>
      </p:sp>
    </p:spTree>
    <p:extLst>
      <p:ext uri="{BB962C8B-B14F-4D97-AF65-F5344CB8AC3E}">
        <p14:creationId xmlns:p14="http://schemas.microsoft.com/office/powerpoint/2010/main" val="911504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함수 재정의와 </a:t>
            </a:r>
            <a:r>
              <a:rPr lang="ko-KR" altLang="en-US" dirty="0" err="1" smtClean="0"/>
              <a:t>오버라이딩</a:t>
            </a:r>
            <a:r>
              <a:rPr lang="ko-KR" altLang="en-US" dirty="0" smtClean="0"/>
              <a:t> 용어의 혼란 정리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51520" y="896202"/>
            <a:ext cx="8435280" cy="5493812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000000"/>
                </a:solidFill>
                <a:latin typeface="+mj-ea"/>
                <a:ea typeface="+mj-ea"/>
              </a:rPr>
              <a:t>함수 </a:t>
            </a:r>
            <a:r>
              <a:rPr lang="ko-KR" altLang="en-US" b="1" dirty="0" err="1">
                <a:solidFill>
                  <a:srgbClr val="000000"/>
                </a:solidFill>
                <a:latin typeface="+mj-ea"/>
                <a:ea typeface="+mj-ea"/>
              </a:rPr>
              <a:t>재정의</a:t>
            </a:r>
            <a:r>
              <a:rPr lang="ko-KR" altLang="en-US" dirty="0" err="1">
                <a:solidFill>
                  <a:srgbClr val="000000"/>
                </a:solidFill>
                <a:latin typeface="+mj-ea"/>
                <a:ea typeface="+mj-ea"/>
              </a:rPr>
              <a:t>라는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+mj-ea"/>
              </a:rPr>
              <a:t> 용어를 사용할 때 신중을 기해야 한다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+mj-ea"/>
              </a:rPr>
              <a:t>. 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+mj-ea"/>
              </a:rPr>
              <a:t>가상 함수를 재정의하는 경우와 아닌 경우에 </a:t>
            </a:r>
            <a:r>
              <a:rPr lang="ko-KR" altLang="en-US" dirty="0" smtClean="0">
                <a:solidFill>
                  <a:srgbClr val="000000"/>
                </a:solidFill>
                <a:latin typeface="+mj-ea"/>
                <a:ea typeface="+mj-ea"/>
              </a:rPr>
              <a:t>따라 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+mj-ea"/>
              </a:rPr>
              <a:t>프로그램의 실행이 완전히 달라지기 때문이다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+mj-ea"/>
              </a:rPr>
              <a:t>(</a:t>
            </a:r>
            <a:r>
              <a:rPr lang="en-US" altLang="ko-KR" dirty="0">
                <a:solidFill>
                  <a:srgbClr val="FF00FF"/>
                </a:solidFill>
                <a:latin typeface="+mj-ea"/>
                <a:ea typeface="+mj-ea"/>
              </a:rPr>
              <a:t>[</a:t>
            </a:r>
            <a:r>
              <a:rPr lang="ko-KR" altLang="en-US" dirty="0">
                <a:solidFill>
                  <a:srgbClr val="FF00FF"/>
                </a:solidFill>
                <a:latin typeface="+mj-ea"/>
                <a:ea typeface="+mj-ea"/>
              </a:rPr>
              <a:t>그림 </a:t>
            </a:r>
            <a:r>
              <a:rPr lang="en-US" altLang="ko-KR" dirty="0">
                <a:solidFill>
                  <a:srgbClr val="FF00FF"/>
                </a:solidFill>
                <a:latin typeface="+mj-ea"/>
                <a:ea typeface="+mj-ea"/>
              </a:rPr>
              <a:t>9-3] 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+mj-ea"/>
              </a:rPr>
              <a:t>참고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+mj-ea"/>
              </a:rPr>
              <a:t>). </a:t>
            </a:r>
            <a:endParaRPr lang="en-US" altLang="ko-KR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rgbClr val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000000"/>
                </a:solidFill>
                <a:latin typeface="+mj-ea"/>
                <a:ea typeface="+mj-ea"/>
              </a:rPr>
              <a:t>가상 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+mj-ea"/>
              </a:rPr>
              <a:t>함수를 재정의하는 </a:t>
            </a:r>
            <a:r>
              <a:rPr lang="ko-KR" altLang="en-US" b="1" dirty="0" smtClean="0">
                <a:solidFill>
                  <a:srgbClr val="000000"/>
                </a:solidFill>
                <a:latin typeface="+mj-ea"/>
                <a:ea typeface="+mj-ea"/>
              </a:rPr>
              <a:t>오버라이딩</a:t>
            </a:r>
            <a:r>
              <a:rPr lang="ko-KR" altLang="en-US" dirty="0" smtClean="0">
                <a:solidFill>
                  <a:srgbClr val="000000"/>
                </a:solidFill>
                <a:latin typeface="+mj-ea"/>
                <a:ea typeface="+mj-ea"/>
              </a:rPr>
              <a:t>의 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+mj-ea"/>
              </a:rPr>
              <a:t>경우 함수가 호출되는 실행 시간에 </a:t>
            </a:r>
            <a:r>
              <a:rPr lang="ko-KR" altLang="en-US" b="1" dirty="0">
                <a:solidFill>
                  <a:srgbClr val="000000"/>
                </a:solidFill>
                <a:latin typeface="+mj-ea"/>
                <a:ea typeface="+mj-ea"/>
              </a:rPr>
              <a:t>동적 바인딩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+mj-ea"/>
              </a:rPr>
              <a:t>이 일어나지만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+mj-ea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+mj-ea"/>
              </a:rPr>
              <a:t>그렇지 않은 경우 컴파일 시간에 </a:t>
            </a:r>
            <a:r>
              <a:rPr lang="ko-KR" altLang="en-US" dirty="0" smtClean="0">
                <a:solidFill>
                  <a:srgbClr val="000000"/>
                </a:solidFill>
                <a:latin typeface="+mj-ea"/>
                <a:ea typeface="+mj-ea"/>
              </a:rPr>
              <a:t>결정된 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+mj-ea"/>
              </a:rPr>
              <a:t>함수가 단순히 호출된다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+mj-ea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+mj-ea"/>
              </a:rPr>
              <a:t>정적 바인딩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+mj-ea"/>
              </a:rPr>
              <a:t>). </a:t>
            </a:r>
            <a:endParaRPr lang="en-US" altLang="ko-KR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rgbClr val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000000"/>
                </a:solidFill>
                <a:latin typeface="+mj-ea"/>
                <a:ea typeface="+mj-ea"/>
              </a:rPr>
              <a:t>저자는 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+mj-ea"/>
              </a:rPr>
              <a:t>가상 함수를 재정의하는 것을 </a:t>
            </a:r>
            <a:r>
              <a:rPr lang="ko-KR" altLang="en-US" b="1" dirty="0">
                <a:solidFill>
                  <a:srgbClr val="000000"/>
                </a:solidFill>
                <a:latin typeface="+mj-ea"/>
                <a:ea typeface="+mj-ea"/>
              </a:rPr>
              <a:t>오버라이딩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+mj-ea"/>
              </a:rPr>
              <a:t>으로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+mj-ea"/>
              </a:rPr>
              <a:t>, </a:t>
            </a:r>
            <a:r>
              <a:rPr lang="ko-KR" altLang="en-US" dirty="0" smtClean="0">
                <a:solidFill>
                  <a:srgbClr val="000000"/>
                </a:solidFill>
                <a:latin typeface="+mj-ea"/>
                <a:ea typeface="+mj-ea"/>
              </a:rPr>
              <a:t>그렇지 않는 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+mj-ea"/>
              </a:rPr>
              <a:t>경우를 </a:t>
            </a:r>
            <a:r>
              <a:rPr lang="ko-KR" altLang="en-US" b="1" dirty="0">
                <a:solidFill>
                  <a:srgbClr val="000000"/>
                </a:solidFill>
                <a:latin typeface="+mj-ea"/>
                <a:ea typeface="+mj-ea"/>
              </a:rPr>
              <a:t>함수 재정의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+mj-ea"/>
              </a:rPr>
              <a:t>로 구분하고자 한다</a:t>
            </a:r>
            <a:r>
              <a:rPr lang="en-US" altLang="ko-KR" dirty="0" smtClean="0">
                <a:solidFill>
                  <a:srgbClr val="000000"/>
                </a:solidFill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rgbClr val="000000"/>
                </a:solidFill>
                <a:latin typeface="+mj-ea"/>
                <a:ea typeface="+mj-ea"/>
              </a:rPr>
              <a:t>Java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+mj-ea"/>
              </a:rPr>
              <a:t>의 경우 이런 혼란은 없다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+mj-ea"/>
              </a:rPr>
              <a:t>. 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+mj-ea"/>
              </a:rPr>
              <a:t>멤버 함수가 가상이냐 </a:t>
            </a:r>
            <a:r>
              <a:rPr lang="ko-KR" altLang="en-US" dirty="0" smtClean="0">
                <a:solidFill>
                  <a:srgbClr val="000000"/>
                </a:solidFill>
                <a:latin typeface="+mj-ea"/>
                <a:ea typeface="+mj-ea"/>
              </a:rPr>
              <a:t>아니냐로 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+mj-ea"/>
              </a:rPr>
              <a:t>구분되지 않으며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+mj-ea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+mj-ea"/>
              </a:rPr>
              <a:t>함수 재정의는 곧 </a:t>
            </a:r>
            <a:r>
              <a:rPr lang="ko-KR" altLang="en-US" dirty="0" err="1">
                <a:solidFill>
                  <a:srgbClr val="000000"/>
                </a:solidFill>
                <a:latin typeface="+mj-ea"/>
                <a:ea typeface="+mj-ea"/>
              </a:rPr>
              <a:t>오버라이딩이며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+mj-ea"/>
              </a:rPr>
              <a:t>, </a:t>
            </a:r>
            <a:r>
              <a:rPr lang="ko-KR" altLang="en-US" b="1" dirty="0">
                <a:solidFill>
                  <a:srgbClr val="000000"/>
                </a:solidFill>
                <a:latin typeface="+mj-ea"/>
                <a:ea typeface="+mj-ea"/>
              </a:rPr>
              <a:t>무조건 동적 바인딩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+mj-ea"/>
              </a:rPr>
              <a:t>이 일어난다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+mj-ea"/>
              </a:rPr>
              <a:t>.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40252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+mj-ea"/>
              </a:rPr>
              <a:t>오버라이딩과 가상 함수 호출</a:t>
            </a:r>
            <a:endParaRPr lang="ko-KR" altLang="en-US" dirty="0">
              <a:latin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14399" y="1041967"/>
            <a:ext cx="6443198" cy="5355312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/>
            <a:r>
              <a:rPr lang="en-US" altLang="ko-KR" b="1" dirty="0" smtClean="0">
                <a:latin typeface="+mj-ea"/>
                <a:ea typeface="+mj-ea"/>
              </a:rPr>
              <a:t>class </a:t>
            </a:r>
            <a:r>
              <a:rPr lang="en-US" altLang="ko-KR" b="1" dirty="0">
                <a:latin typeface="+mj-ea"/>
                <a:ea typeface="+mj-ea"/>
              </a:rPr>
              <a:t>Base </a:t>
            </a:r>
            <a:r>
              <a:rPr lang="en-US" altLang="ko-KR" dirty="0">
                <a:latin typeface="+mj-ea"/>
                <a:ea typeface="+mj-ea"/>
              </a:rPr>
              <a:t>{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public</a:t>
            </a:r>
            <a:r>
              <a:rPr lang="en-US" altLang="ko-KR" dirty="0" smtClean="0">
                <a:latin typeface="+mj-ea"/>
                <a:ea typeface="+mj-ea"/>
              </a:rPr>
              <a:t>:  </a:t>
            </a:r>
            <a:r>
              <a:rPr lang="en-US" altLang="ko-KR" dirty="0" smtClean="0">
                <a:solidFill>
                  <a:srgbClr val="00B050"/>
                </a:solidFill>
                <a:latin typeface="+mj-ea"/>
                <a:ea typeface="+mj-ea"/>
              </a:rPr>
              <a:t>//</a:t>
            </a:r>
            <a:r>
              <a:rPr lang="ko-KR" altLang="en-US" dirty="0" smtClean="0">
                <a:solidFill>
                  <a:srgbClr val="00B050"/>
                </a:solidFill>
                <a:latin typeface="+mj-ea"/>
                <a:ea typeface="+mj-ea"/>
              </a:rPr>
              <a:t>가상 함수 선언</a:t>
            </a:r>
            <a:endParaRPr lang="en-US" altLang="ko-KR" dirty="0">
              <a:solidFill>
                <a:srgbClr val="00B050"/>
              </a:solidFill>
              <a:latin typeface="+mj-ea"/>
              <a:ea typeface="+mj-ea"/>
            </a:endParaRP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en-US" altLang="ko-KR" b="1" dirty="0">
                <a:solidFill>
                  <a:srgbClr val="7030A0"/>
                </a:solidFill>
                <a:latin typeface="+mj-ea"/>
                <a:ea typeface="+mj-ea"/>
              </a:rPr>
              <a:t>virtua</a:t>
            </a:r>
            <a:r>
              <a:rPr lang="en-US" altLang="ko-KR" dirty="0">
                <a:solidFill>
                  <a:srgbClr val="7030A0"/>
                </a:solidFill>
                <a:latin typeface="+mj-ea"/>
                <a:ea typeface="+mj-ea"/>
              </a:rPr>
              <a:t>l</a:t>
            </a:r>
            <a:r>
              <a:rPr lang="en-US" altLang="ko-KR" dirty="0">
                <a:latin typeface="+mj-ea"/>
                <a:ea typeface="+mj-ea"/>
              </a:rPr>
              <a:t> void f() { </a:t>
            </a:r>
            <a:r>
              <a:rPr lang="en-US" altLang="ko-KR" dirty="0" err="1">
                <a:latin typeface="+mj-ea"/>
                <a:ea typeface="+mj-ea"/>
              </a:rPr>
              <a:t>cout</a:t>
            </a:r>
            <a:r>
              <a:rPr lang="en-US" altLang="ko-KR" dirty="0">
                <a:latin typeface="+mj-ea"/>
                <a:ea typeface="+mj-ea"/>
              </a:rPr>
              <a:t> &lt;&lt; "Base::f() called" &lt;&lt; </a:t>
            </a:r>
            <a:r>
              <a:rPr lang="en-US" altLang="ko-KR" dirty="0" err="1">
                <a:latin typeface="+mj-ea"/>
                <a:ea typeface="+mj-ea"/>
              </a:rPr>
              <a:t>endl</a:t>
            </a:r>
            <a:r>
              <a:rPr lang="en-US" altLang="ko-KR" dirty="0">
                <a:latin typeface="+mj-ea"/>
                <a:ea typeface="+mj-ea"/>
              </a:rPr>
              <a:t>; }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};</a:t>
            </a:r>
          </a:p>
          <a:p>
            <a:pPr defTabSz="180000"/>
            <a:endParaRPr lang="en-US" altLang="ko-KR" dirty="0">
              <a:latin typeface="+mj-ea"/>
              <a:ea typeface="+mj-ea"/>
            </a:endParaRPr>
          </a:p>
          <a:p>
            <a:pPr defTabSz="180000"/>
            <a:r>
              <a:rPr lang="en-US" altLang="ko-KR" b="1" dirty="0">
                <a:latin typeface="+mj-ea"/>
                <a:ea typeface="+mj-ea"/>
              </a:rPr>
              <a:t>class Derived : public Base </a:t>
            </a:r>
            <a:r>
              <a:rPr lang="en-US" altLang="ko-KR" dirty="0">
                <a:latin typeface="+mj-ea"/>
                <a:ea typeface="+mj-ea"/>
              </a:rPr>
              <a:t>{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public: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en-US" altLang="ko-KR" b="1" dirty="0">
                <a:solidFill>
                  <a:srgbClr val="7030A0"/>
                </a:solidFill>
                <a:latin typeface="+mj-ea"/>
                <a:ea typeface="+mj-ea"/>
              </a:rPr>
              <a:t>virtual</a:t>
            </a:r>
            <a:r>
              <a:rPr lang="en-US" altLang="ko-KR" dirty="0">
                <a:latin typeface="+mj-ea"/>
                <a:ea typeface="+mj-ea"/>
              </a:rPr>
              <a:t> void f</a:t>
            </a:r>
            <a:r>
              <a:rPr lang="en-US" altLang="ko-KR" dirty="0" smtClean="0">
                <a:latin typeface="+mj-ea"/>
                <a:ea typeface="+mj-ea"/>
              </a:rPr>
              <a:t>() { </a:t>
            </a:r>
            <a:r>
              <a:rPr lang="en-US" altLang="ko-KR" dirty="0" err="1">
                <a:latin typeface="+mj-ea"/>
                <a:ea typeface="+mj-ea"/>
              </a:rPr>
              <a:t>cout</a:t>
            </a:r>
            <a:r>
              <a:rPr lang="en-US" altLang="ko-KR" dirty="0">
                <a:latin typeface="+mj-ea"/>
                <a:ea typeface="+mj-ea"/>
              </a:rPr>
              <a:t> &lt;&lt; "Derived::f() called" &lt;&lt; </a:t>
            </a:r>
            <a:r>
              <a:rPr lang="en-US" altLang="ko-KR" dirty="0" err="1">
                <a:latin typeface="+mj-ea"/>
                <a:ea typeface="+mj-ea"/>
              </a:rPr>
              <a:t>endl</a:t>
            </a:r>
            <a:r>
              <a:rPr lang="en-US" altLang="ko-KR" dirty="0">
                <a:latin typeface="+mj-ea"/>
                <a:ea typeface="+mj-ea"/>
              </a:rPr>
              <a:t>; }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};</a:t>
            </a:r>
          </a:p>
          <a:p>
            <a:pPr defTabSz="180000"/>
            <a:endParaRPr lang="en-US" altLang="ko-KR" dirty="0">
              <a:latin typeface="+mj-ea"/>
              <a:ea typeface="+mj-ea"/>
            </a:endParaRPr>
          </a:p>
          <a:p>
            <a:pPr defTabSz="180000"/>
            <a:r>
              <a:rPr lang="en-US" altLang="ko-KR" dirty="0" err="1">
                <a:latin typeface="+mj-ea"/>
                <a:ea typeface="+mj-ea"/>
              </a:rPr>
              <a:t>int</a:t>
            </a:r>
            <a:r>
              <a:rPr lang="en-US" altLang="ko-KR" dirty="0">
                <a:latin typeface="+mj-ea"/>
                <a:ea typeface="+mj-ea"/>
              </a:rPr>
              <a:t> main() {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en-US" altLang="ko-KR" b="1" dirty="0">
                <a:solidFill>
                  <a:srgbClr val="FF0000"/>
                </a:solidFill>
                <a:latin typeface="+mj-ea"/>
                <a:ea typeface="+mj-ea"/>
              </a:rPr>
              <a:t>Derived </a:t>
            </a:r>
            <a:r>
              <a:rPr lang="en-US" altLang="ko-KR" b="1" dirty="0" smtClean="0">
                <a:solidFill>
                  <a:srgbClr val="FF0000"/>
                </a:solidFill>
                <a:latin typeface="+mj-ea"/>
                <a:ea typeface="+mj-ea"/>
              </a:rPr>
              <a:t>d</a:t>
            </a:r>
            <a:r>
              <a:rPr lang="en-US" altLang="ko-KR" dirty="0" smtClean="0">
                <a:latin typeface="+mj-ea"/>
                <a:ea typeface="+mj-ea"/>
              </a:rPr>
              <a:t>, *</a:t>
            </a:r>
            <a:r>
              <a:rPr lang="en-US" altLang="ko-KR" dirty="0" err="1" smtClean="0">
                <a:latin typeface="+mj-ea"/>
                <a:ea typeface="+mj-ea"/>
              </a:rPr>
              <a:t>pDer</a:t>
            </a:r>
            <a:r>
              <a:rPr lang="en-US" altLang="ko-KR" dirty="0" smtClean="0">
                <a:latin typeface="+mj-ea"/>
                <a:ea typeface="+mj-ea"/>
              </a:rPr>
              <a:t>;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en-US" altLang="ko-KR" dirty="0" err="1" smtClean="0">
                <a:latin typeface="+mj-ea"/>
                <a:ea typeface="+mj-ea"/>
              </a:rPr>
              <a:t>pDer</a:t>
            </a:r>
            <a:r>
              <a:rPr lang="en-US" altLang="ko-KR" dirty="0" smtClean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= </a:t>
            </a:r>
            <a:r>
              <a:rPr lang="en-US" altLang="ko-KR" dirty="0" smtClean="0">
                <a:latin typeface="+mj-ea"/>
                <a:ea typeface="+mj-ea"/>
              </a:rPr>
              <a:t>&amp;d;</a:t>
            </a:r>
            <a:endParaRPr lang="en-US" altLang="ko-KR" dirty="0">
              <a:latin typeface="+mj-ea"/>
              <a:ea typeface="+mj-ea"/>
            </a:endParaRP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en-US" altLang="ko-KR" b="1" dirty="0" err="1" smtClean="0">
                <a:latin typeface="+mj-ea"/>
                <a:ea typeface="+mj-ea"/>
              </a:rPr>
              <a:t>pDer</a:t>
            </a:r>
            <a:r>
              <a:rPr lang="en-US" altLang="ko-KR" b="1" dirty="0" smtClean="0">
                <a:latin typeface="+mj-ea"/>
                <a:ea typeface="+mj-ea"/>
              </a:rPr>
              <a:t>-</a:t>
            </a:r>
            <a:r>
              <a:rPr lang="en-US" altLang="ko-KR" b="1" dirty="0">
                <a:latin typeface="+mj-ea"/>
                <a:ea typeface="+mj-ea"/>
              </a:rPr>
              <a:t>&gt;f(); </a:t>
            </a:r>
            <a:r>
              <a:rPr lang="en-US" altLang="ko-KR" b="1" dirty="0">
                <a:solidFill>
                  <a:srgbClr val="7030A0"/>
                </a:solidFill>
                <a:latin typeface="+mj-ea"/>
                <a:ea typeface="+mj-ea"/>
              </a:rPr>
              <a:t>// Derived::f() </a:t>
            </a:r>
            <a:r>
              <a:rPr lang="ko-KR" altLang="en-US" b="1" dirty="0">
                <a:solidFill>
                  <a:srgbClr val="7030A0"/>
                </a:solidFill>
                <a:latin typeface="+mj-ea"/>
                <a:ea typeface="+mj-ea"/>
              </a:rPr>
              <a:t>호출</a:t>
            </a:r>
          </a:p>
          <a:p>
            <a:pPr defTabSz="180000"/>
            <a:endParaRPr lang="ko-KR" altLang="en-US" dirty="0">
              <a:latin typeface="+mj-ea"/>
              <a:ea typeface="+mj-ea"/>
            </a:endParaRPr>
          </a:p>
          <a:p>
            <a:pPr defTabSz="180000"/>
            <a:r>
              <a:rPr lang="ko-KR" altLang="en-US" dirty="0">
                <a:latin typeface="+mj-ea"/>
                <a:ea typeface="+mj-ea"/>
              </a:rPr>
              <a:t>	</a:t>
            </a:r>
            <a:r>
              <a:rPr lang="en-US" altLang="ko-KR" dirty="0">
                <a:latin typeface="+mj-ea"/>
                <a:ea typeface="+mj-ea"/>
              </a:rPr>
              <a:t>Base * </a:t>
            </a:r>
            <a:r>
              <a:rPr lang="en-US" altLang="ko-KR" dirty="0" err="1">
                <a:latin typeface="+mj-ea"/>
                <a:ea typeface="+mj-ea"/>
              </a:rPr>
              <a:t>pBase</a:t>
            </a:r>
            <a:r>
              <a:rPr lang="en-US" altLang="ko-KR" dirty="0">
                <a:latin typeface="+mj-ea"/>
                <a:ea typeface="+mj-ea"/>
              </a:rPr>
              <a:t>;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en-US" altLang="ko-KR" dirty="0" err="1">
                <a:latin typeface="+mj-ea"/>
                <a:ea typeface="+mj-ea"/>
              </a:rPr>
              <a:t>pBase</a:t>
            </a:r>
            <a:r>
              <a:rPr lang="en-US" altLang="ko-KR" dirty="0">
                <a:latin typeface="+mj-ea"/>
                <a:ea typeface="+mj-ea"/>
              </a:rPr>
              <a:t> = </a:t>
            </a:r>
            <a:r>
              <a:rPr lang="en-US" altLang="ko-KR" dirty="0" err="1" smtClean="0">
                <a:latin typeface="+mj-ea"/>
                <a:ea typeface="+mj-ea"/>
              </a:rPr>
              <a:t>pDer</a:t>
            </a:r>
            <a:r>
              <a:rPr lang="en-US" altLang="ko-KR" dirty="0" smtClean="0">
                <a:latin typeface="+mj-ea"/>
                <a:ea typeface="+mj-ea"/>
              </a:rPr>
              <a:t>; </a:t>
            </a:r>
            <a:r>
              <a:rPr lang="en-US" altLang="ko-KR" b="1" dirty="0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</a:rPr>
              <a:t>// </a:t>
            </a:r>
            <a:r>
              <a:rPr lang="ko-KR" altLang="en-US" b="1" dirty="0" smtClean="0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</a:rPr>
              <a:t>업 캐스팅</a:t>
            </a:r>
            <a:endParaRPr lang="ko-KR" altLang="en-US" b="1" dirty="0">
              <a:solidFill>
                <a:schemeClr val="accent3">
                  <a:lumMod val="75000"/>
                </a:schemeClr>
              </a:solidFill>
              <a:latin typeface="+mj-ea"/>
              <a:ea typeface="+mj-ea"/>
            </a:endParaRPr>
          </a:p>
          <a:p>
            <a:pPr defTabSz="180000"/>
            <a:r>
              <a:rPr lang="ko-KR" altLang="en-US" dirty="0">
                <a:latin typeface="+mj-ea"/>
                <a:ea typeface="+mj-ea"/>
              </a:rPr>
              <a:t>	</a:t>
            </a:r>
            <a:r>
              <a:rPr lang="en-US" altLang="ko-KR" b="1" dirty="0" err="1">
                <a:latin typeface="+mj-ea"/>
                <a:ea typeface="+mj-ea"/>
              </a:rPr>
              <a:t>pBase</a:t>
            </a:r>
            <a:r>
              <a:rPr lang="en-US" altLang="ko-KR" b="1" dirty="0">
                <a:latin typeface="+mj-ea"/>
                <a:ea typeface="+mj-ea"/>
              </a:rPr>
              <a:t>-&gt;f(); </a:t>
            </a:r>
            <a:r>
              <a:rPr lang="en-US" altLang="ko-KR" b="1" dirty="0">
                <a:solidFill>
                  <a:srgbClr val="FF6600"/>
                </a:solidFill>
                <a:latin typeface="+mj-ea"/>
                <a:ea typeface="+mj-ea"/>
              </a:rPr>
              <a:t>// </a:t>
            </a:r>
            <a:r>
              <a:rPr lang="ko-KR" altLang="en-US" b="1" dirty="0">
                <a:solidFill>
                  <a:srgbClr val="FF6600"/>
                </a:solidFill>
                <a:latin typeface="+mj-ea"/>
                <a:ea typeface="+mj-ea"/>
              </a:rPr>
              <a:t>동적 바인딩 발생</a:t>
            </a:r>
            <a:r>
              <a:rPr lang="en-US" altLang="ko-KR" b="1" dirty="0">
                <a:solidFill>
                  <a:srgbClr val="FF6600"/>
                </a:solidFill>
                <a:latin typeface="+mj-ea"/>
                <a:ea typeface="+mj-ea"/>
              </a:rPr>
              <a:t>!! Derived::f() </a:t>
            </a:r>
            <a:r>
              <a:rPr lang="ko-KR" altLang="en-US" b="1" dirty="0">
                <a:solidFill>
                  <a:srgbClr val="FF6600"/>
                </a:solidFill>
                <a:latin typeface="+mj-ea"/>
                <a:ea typeface="+mj-ea"/>
              </a:rPr>
              <a:t>실행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}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양쪽 모서리가 둥근 사각형 5"/>
          <p:cNvSpPr/>
          <p:nvPr/>
        </p:nvSpPr>
        <p:spPr>
          <a:xfrm rot="10800000">
            <a:off x="6806079" y="2329094"/>
            <a:ext cx="951077" cy="451834"/>
          </a:xfrm>
          <a:prstGeom prst="round2Same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0000"/>
            <a:endParaRPr lang="ko-KR" altLang="en-US" sz="1400">
              <a:latin typeface="+mj-ea"/>
              <a:ea typeface="+mj-ea"/>
            </a:endParaRPr>
          </a:p>
        </p:txBody>
      </p:sp>
      <p:sp>
        <p:nvSpPr>
          <p:cNvPr id="7" name="양쪽 모서리가 둥근 사각형 6"/>
          <p:cNvSpPr/>
          <p:nvPr/>
        </p:nvSpPr>
        <p:spPr>
          <a:xfrm>
            <a:off x="6805934" y="1848864"/>
            <a:ext cx="952126" cy="480231"/>
          </a:xfrm>
          <a:prstGeom prst="round2Same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45711" y="1935089"/>
            <a:ext cx="71739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void f()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오른쪽 중괄호 8"/>
          <p:cNvSpPr/>
          <p:nvPr/>
        </p:nvSpPr>
        <p:spPr>
          <a:xfrm>
            <a:off x="7740352" y="1866039"/>
            <a:ext cx="288032" cy="459577"/>
          </a:xfrm>
          <a:prstGeom prst="rightBrace">
            <a:avLst>
              <a:gd name="adj1" fmla="val 3184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56376" y="1976285"/>
            <a:ext cx="7537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j-ea"/>
                <a:ea typeface="+mj-ea"/>
              </a:rPr>
              <a:t>Base</a:t>
            </a:r>
            <a:r>
              <a:rPr lang="ko-KR" altLang="en-US" sz="1000" dirty="0" smtClean="0">
                <a:latin typeface="+mj-ea"/>
                <a:ea typeface="+mj-ea"/>
              </a:rPr>
              <a:t> 멤버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11" name="오른쪽 중괄호 10"/>
          <p:cNvSpPr/>
          <p:nvPr/>
        </p:nvSpPr>
        <p:spPr>
          <a:xfrm>
            <a:off x="7740352" y="2325616"/>
            <a:ext cx="288032" cy="451834"/>
          </a:xfrm>
          <a:prstGeom prst="rightBrace">
            <a:avLst>
              <a:gd name="adj1" fmla="val 3184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956376" y="2431900"/>
            <a:ext cx="9316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j-ea"/>
                <a:ea typeface="+mj-ea"/>
              </a:rPr>
              <a:t>Derived</a:t>
            </a:r>
            <a:r>
              <a:rPr lang="ko-KR" altLang="en-US" sz="1000" dirty="0" smtClean="0">
                <a:latin typeface="+mj-ea"/>
                <a:ea typeface="+mj-ea"/>
              </a:rPr>
              <a:t> 멤버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351761" y="1823797"/>
            <a:ext cx="5966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err="1" smtClean="0">
                <a:latin typeface="+mj-ea"/>
                <a:ea typeface="+mj-ea"/>
              </a:rPr>
              <a:t>pBase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940071" y="1869673"/>
            <a:ext cx="358942" cy="216024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  <a:sym typeface="Wingdings"/>
              </a:rPr>
              <a:t></a:t>
            </a:r>
            <a:endParaRPr lang="ko-KR" altLang="en-US" sz="12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359463" y="2100796"/>
            <a:ext cx="5245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err="1" smtClean="0">
                <a:latin typeface="+mj-ea"/>
                <a:ea typeface="+mj-ea"/>
              </a:rPr>
              <a:t>pDer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940071" y="2146672"/>
            <a:ext cx="358942" cy="216024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  <a:sym typeface="Wingdings"/>
              </a:rPr>
              <a:t></a:t>
            </a:r>
            <a:endParaRPr lang="ko-KR" altLang="en-US" sz="12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85954" y="2431922"/>
            <a:ext cx="79208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b="1" dirty="0" smtClean="0">
                <a:latin typeface="+mj-ea"/>
                <a:ea typeface="+mj-ea"/>
              </a:rPr>
              <a:t>void f()</a:t>
            </a:r>
            <a:endParaRPr lang="ko-KR" altLang="en-US" sz="1400" b="1" dirty="0">
              <a:latin typeface="+mj-ea"/>
              <a:ea typeface="+mj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000130" y="1575667"/>
            <a:ext cx="562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+mj-ea"/>
                <a:ea typeface="+mj-ea"/>
              </a:rPr>
              <a:t>객체 </a:t>
            </a:r>
            <a:r>
              <a:rPr lang="en-US" altLang="ko-KR" sz="1000" dirty="0" smtClean="0">
                <a:latin typeface="+mj-ea"/>
                <a:ea typeface="+mj-ea"/>
              </a:rPr>
              <a:t>d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6888215" y="2431900"/>
            <a:ext cx="850047" cy="2770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20" name="자유형 19"/>
          <p:cNvSpPr/>
          <p:nvPr/>
        </p:nvSpPr>
        <p:spPr>
          <a:xfrm>
            <a:off x="6155932" y="1977364"/>
            <a:ext cx="646545" cy="0"/>
          </a:xfrm>
          <a:custGeom>
            <a:avLst/>
            <a:gdLst>
              <a:gd name="connsiteX0" fmla="*/ 0 w 646545"/>
              <a:gd name="connsiteY0" fmla="*/ 0 h 0"/>
              <a:gd name="connsiteX1" fmla="*/ 646545 w 64654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6545">
                <a:moveTo>
                  <a:pt x="0" y="0"/>
                </a:moveTo>
                <a:lnTo>
                  <a:pt x="646545" y="0"/>
                </a:ln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 flipV="1">
            <a:off x="6155932" y="1976286"/>
            <a:ext cx="662077" cy="27839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양쪽 모서리가 둥근 사각형 21"/>
          <p:cNvSpPr/>
          <p:nvPr/>
        </p:nvSpPr>
        <p:spPr>
          <a:xfrm rot="10800000">
            <a:off x="6820081" y="3821876"/>
            <a:ext cx="951077" cy="451834"/>
          </a:xfrm>
          <a:prstGeom prst="round2Same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0000"/>
            <a:endParaRPr lang="ko-KR" altLang="en-US" sz="1400">
              <a:latin typeface="+mj-ea"/>
              <a:ea typeface="+mj-ea"/>
            </a:endParaRPr>
          </a:p>
        </p:txBody>
      </p:sp>
      <p:sp>
        <p:nvSpPr>
          <p:cNvPr id="23" name="양쪽 모서리가 둥근 사각형 22"/>
          <p:cNvSpPr/>
          <p:nvPr/>
        </p:nvSpPr>
        <p:spPr>
          <a:xfrm>
            <a:off x="6819936" y="3341646"/>
            <a:ext cx="952126" cy="480231"/>
          </a:xfrm>
          <a:prstGeom prst="round2Same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+mj-ea"/>
              <a:ea typeface="+mj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859713" y="3427871"/>
            <a:ext cx="71739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void f()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899956" y="3924704"/>
            <a:ext cx="79208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b="1" dirty="0" smtClean="0">
                <a:latin typeface="+mj-ea"/>
                <a:ea typeface="+mj-ea"/>
              </a:rPr>
              <a:t>void f()</a:t>
            </a:r>
            <a:endParaRPr lang="ko-KR" altLang="en-US" sz="1400" b="1" dirty="0">
              <a:latin typeface="+mj-ea"/>
              <a:ea typeface="+mj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014132" y="3068449"/>
            <a:ext cx="562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+mj-ea"/>
                <a:ea typeface="+mj-ea"/>
              </a:rPr>
              <a:t>객체 </a:t>
            </a:r>
            <a:r>
              <a:rPr lang="en-US" altLang="ko-KR" sz="1000" dirty="0" smtClean="0">
                <a:latin typeface="+mj-ea"/>
                <a:ea typeface="+mj-ea"/>
              </a:rPr>
              <a:t>d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355976" y="3719623"/>
            <a:ext cx="913199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defTabSz="180000"/>
            <a:r>
              <a:rPr lang="en-US" altLang="ko-KR" sz="1200" dirty="0" err="1" smtClean="0">
                <a:latin typeface="+mj-ea"/>
                <a:ea typeface="+mj-ea"/>
              </a:rPr>
              <a:t>pDer</a:t>
            </a:r>
            <a:r>
              <a:rPr lang="en-US" altLang="ko-KR" sz="1200" dirty="0" smtClean="0">
                <a:latin typeface="+mj-ea"/>
                <a:ea typeface="+mj-ea"/>
              </a:rPr>
              <a:t>-</a:t>
            </a:r>
            <a:r>
              <a:rPr lang="en-US" altLang="ko-KR" sz="1200" dirty="0">
                <a:latin typeface="+mj-ea"/>
                <a:ea typeface="+mj-ea"/>
              </a:rPr>
              <a:t>&gt;f(); 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31" name="자유형 30"/>
          <p:cNvSpPr/>
          <p:nvPr/>
        </p:nvSpPr>
        <p:spPr>
          <a:xfrm>
            <a:off x="5135736" y="3858122"/>
            <a:ext cx="1767555" cy="217215"/>
          </a:xfrm>
          <a:custGeom>
            <a:avLst/>
            <a:gdLst>
              <a:gd name="connsiteX0" fmla="*/ 0 w 2697018"/>
              <a:gd name="connsiteY0" fmla="*/ 23366 h 213913"/>
              <a:gd name="connsiteX1" fmla="*/ 1200727 w 2697018"/>
              <a:gd name="connsiteY1" fmla="*/ 14130 h 213913"/>
              <a:gd name="connsiteX2" fmla="*/ 2225963 w 2697018"/>
              <a:gd name="connsiteY2" fmla="*/ 189621 h 213913"/>
              <a:gd name="connsiteX3" fmla="*/ 2697018 w 2697018"/>
              <a:gd name="connsiteY3" fmla="*/ 208093 h 213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7018" h="213913">
                <a:moveTo>
                  <a:pt x="0" y="23366"/>
                </a:moveTo>
                <a:cubicBezTo>
                  <a:pt x="414866" y="4893"/>
                  <a:pt x="829733" y="-13579"/>
                  <a:pt x="1200727" y="14130"/>
                </a:cubicBezTo>
                <a:cubicBezTo>
                  <a:pt x="1571721" y="41839"/>
                  <a:pt x="1976581" y="157294"/>
                  <a:pt x="2225963" y="189621"/>
                </a:cubicBezTo>
                <a:cubicBezTo>
                  <a:pt x="2475345" y="221948"/>
                  <a:pt x="2586181" y="215020"/>
                  <a:pt x="2697018" y="208093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32" name="양쪽 모서리가 둥근 사각형 31"/>
          <p:cNvSpPr/>
          <p:nvPr/>
        </p:nvSpPr>
        <p:spPr>
          <a:xfrm rot="10800000">
            <a:off x="6820081" y="5372365"/>
            <a:ext cx="951077" cy="451834"/>
          </a:xfrm>
          <a:prstGeom prst="round2Same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0000"/>
            <a:endParaRPr lang="ko-KR" altLang="en-US" sz="1400">
              <a:latin typeface="+mj-ea"/>
              <a:ea typeface="+mj-ea"/>
            </a:endParaRPr>
          </a:p>
        </p:txBody>
      </p:sp>
      <p:sp>
        <p:nvSpPr>
          <p:cNvPr id="33" name="양쪽 모서리가 둥근 사각형 32"/>
          <p:cNvSpPr/>
          <p:nvPr/>
        </p:nvSpPr>
        <p:spPr>
          <a:xfrm>
            <a:off x="6819936" y="4892135"/>
            <a:ext cx="952126" cy="480231"/>
          </a:xfrm>
          <a:prstGeom prst="round2Same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+mj-ea"/>
              <a:ea typeface="+mj-ea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859713" y="4978360"/>
            <a:ext cx="71739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void f()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899956" y="5475193"/>
            <a:ext cx="79208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b="1" dirty="0" smtClean="0">
                <a:latin typeface="+mj-ea"/>
                <a:ea typeface="+mj-ea"/>
              </a:rPr>
              <a:t>void f()</a:t>
            </a:r>
            <a:endParaRPr lang="ko-KR" altLang="en-US" sz="1400" b="1" dirty="0">
              <a:latin typeface="+mj-ea"/>
              <a:ea typeface="+mj-e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014132" y="4618938"/>
            <a:ext cx="562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+mj-ea"/>
                <a:ea typeface="+mj-ea"/>
              </a:rPr>
              <a:t>객체 </a:t>
            </a:r>
            <a:r>
              <a:rPr lang="en-US" altLang="ko-KR" sz="1000" dirty="0" smtClean="0">
                <a:latin typeface="+mj-ea"/>
                <a:ea typeface="+mj-ea"/>
              </a:rPr>
              <a:t>d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355976" y="5270112"/>
            <a:ext cx="995785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defTabSz="180000"/>
            <a:r>
              <a:rPr lang="en-US" altLang="ko-KR" sz="1200" dirty="0" err="1" smtClean="0">
                <a:latin typeface="+mj-ea"/>
                <a:ea typeface="+mj-ea"/>
              </a:rPr>
              <a:t>pBase</a:t>
            </a:r>
            <a:r>
              <a:rPr lang="en-US" altLang="ko-KR" sz="1200" dirty="0" smtClean="0">
                <a:latin typeface="+mj-ea"/>
                <a:ea typeface="+mj-ea"/>
              </a:rPr>
              <a:t>-</a:t>
            </a:r>
            <a:r>
              <a:rPr lang="en-US" altLang="ko-KR" sz="1200" dirty="0">
                <a:latin typeface="+mj-ea"/>
                <a:ea typeface="+mj-ea"/>
              </a:rPr>
              <a:t>&gt;</a:t>
            </a:r>
            <a:r>
              <a:rPr lang="en-US" altLang="ko-KR" sz="1200" dirty="0" smtClean="0">
                <a:latin typeface="+mj-ea"/>
                <a:ea typeface="+mj-ea"/>
              </a:rPr>
              <a:t>f(); 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42" name="자유형 41"/>
          <p:cNvSpPr/>
          <p:nvPr/>
        </p:nvSpPr>
        <p:spPr>
          <a:xfrm flipV="1">
            <a:off x="5135736" y="5116858"/>
            <a:ext cx="1783657" cy="358334"/>
          </a:xfrm>
          <a:custGeom>
            <a:avLst/>
            <a:gdLst>
              <a:gd name="connsiteX0" fmla="*/ 0 w 2697018"/>
              <a:gd name="connsiteY0" fmla="*/ 23366 h 213913"/>
              <a:gd name="connsiteX1" fmla="*/ 1200727 w 2697018"/>
              <a:gd name="connsiteY1" fmla="*/ 14130 h 213913"/>
              <a:gd name="connsiteX2" fmla="*/ 2225963 w 2697018"/>
              <a:gd name="connsiteY2" fmla="*/ 189621 h 213913"/>
              <a:gd name="connsiteX3" fmla="*/ 2697018 w 2697018"/>
              <a:gd name="connsiteY3" fmla="*/ 208093 h 213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7018" h="213913">
                <a:moveTo>
                  <a:pt x="0" y="23366"/>
                </a:moveTo>
                <a:cubicBezTo>
                  <a:pt x="414866" y="4893"/>
                  <a:pt x="829733" y="-13579"/>
                  <a:pt x="1200727" y="14130"/>
                </a:cubicBezTo>
                <a:cubicBezTo>
                  <a:pt x="1571721" y="41839"/>
                  <a:pt x="1976581" y="157294"/>
                  <a:pt x="2225963" y="189621"/>
                </a:cubicBezTo>
                <a:cubicBezTo>
                  <a:pt x="2475345" y="221948"/>
                  <a:pt x="2586181" y="215020"/>
                  <a:pt x="2697018" y="208093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43" name="자유형 42"/>
          <p:cNvSpPr/>
          <p:nvPr/>
        </p:nvSpPr>
        <p:spPr>
          <a:xfrm>
            <a:off x="7474232" y="5118480"/>
            <a:ext cx="306532" cy="397163"/>
          </a:xfrm>
          <a:custGeom>
            <a:avLst/>
            <a:gdLst>
              <a:gd name="connsiteX0" fmla="*/ 0 w 306532"/>
              <a:gd name="connsiteY0" fmla="*/ 0 h 397163"/>
              <a:gd name="connsiteX1" fmla="*/ 304800 w 306532"/>
              <a:gd name="connsiteY1" fmla="*/ 138545 h 397163"/>
              <a:gd name="connsiteX2" fmla="*/ 101600 w 306532"/>
              <a:gd name="connsiteY2" fmla="*/ 397163 h 397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6532" h="397163">
                <a:moveTo>
                  <a:pt x="0" y="0"/>
                </a:moveTo>
                <a:cubicBezTo>
                  <a:pt x="143933" y="36175"/>
                  <a:pt x="287867" y="72351"/>
                  <a:pt x="304800" y="138545"/>
                </a:cubicBezTo>
                <a:cubicBezTo>
                  <a:pt x="321733" y="204739"/>
                  <a:pt x="211666" y="300951"/>
                  <a:pt x="101600" y="397163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44" name="모서리가 둥근 사각형 설명선 43"/>
          <p:cNvSpPr/>
          <p:nvPr/>
        </p:nvSpPr>
        <p:spPr>
          <a:xfrm>
            <a:off x="8028384" y="5034236"/>
            <a:ext cx="857856" cy="302091"/>
          </a:xfrm>
          <a:prstGeom prst="wedgeRoundRectCallout">
            <a:avLst>
              <a:gd name="adj1" fmla="val -89104"/>
              <a:gd name="adj2" fmla="val -457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  <a:latin typeface="+mj-ea"/>
                <a:ea typeface="+mj-ea"/>
              </a:rPr>
              <a:t>동적바인딩</a:t>
            </a:r>
            <a:endParaRPr lang="ko-KR" altLang="en-US" sz="1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360912" y="2048618"/>
            <a:ext cx="900246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defTabSz="180000"/>
            <a:r>
              <a:rPr lang="en-US" altLang="ko-KR" sz="1200" dirty="0" smtClean="0">
                <a:latin typeface="+mj-ea"/>
                <a:ea typeface="+mj-ea"/>
              </a:rPr>
              <a:t>Derived d;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46" name="모서리가 둥근 사각형 설명선 45"/>
          <p:cNvSpPr/>
          <p:nvPr/>
        </p:nvSpPr>
        <p:spPr>
          <a:xfrm>
            <a:off x="7650705" y="1393552"/>
            <a:ext cx="936104" cy="302091"/>
          </a:xfrm>
          <a:prstGeom prst="wedgeRoundRectCallout">
            <a:avLst>
              <a:gd name="adj1" fmla="val -68357"/>
              <a:gd name="adj2" fmla="val 15800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  <a:latin typeface="+mj-ea"/>
                <a:ea typeface="+mj-ea"/>
              </a:rPr>
              <a:t>존재감 상실</a:t>
            </a:r>
            <a:endParaRPr lang="ko-KR" altLang="en-US" sz="1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6870596" y="3940081"/>
            <a:ext cx="850047" cy="2770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6894469" y="5511324"/>
            <a:ext cx="850047" cy="2770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49" name="모서리가 둥근 사각형 설명선 48"/>
          <p:cNvSpPr/>
          <p:nvPr/>
        </p:nvSpPr>
        <p:spPr>
          <a:xfrm>
            <a:off x="7990210" y="3924704"/>
            <a:ext cx="542230" cy="302091"/>
          </a:xfrm>
          <a:prstGeom prst="wedgeRoundRectCallout">
            <a:avLst>
              <a:gd name="adj1" fmla="val -89698"/>
              <a:gd name="adj2" fmla="val -632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  <a:latin typeface="+mj-ea"/>
                <a:ea typeface="+mj-ea"/>
              </a:rPr>
              <a:t>실행</a:t>
            </a:r>
            <a:endParaRPr lang="ko-KR" altLang="en-US" sz="1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0" name="모서리가 둥근 사각형 설명선 49"/>
          <p:cNvSpPr/>
          <p:nvPr/>
        </p:nvSpPr>
        <p:spPr>
          <a:xfrm>
            <a:off x="7987303" y="5498788"/>
            <a:ext cx="542230" cy="302091"/>
          </a:xfrm>
          <a:prstGeom prst="wedgeRoundRectCallout">
            <a:avLst>
              <a:gd name="adj1" fmla="val -89698"/>
              <a:gd name="adj2" fmla="val -632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  <a:latin typeface="+mj-ea"/>
                <a:ea typeface="+mj-ea"/>
              </a:rPr>
              <a:t>실행</a:t>
            </a:r>
            <a:endParaRPr lang="ko-KR" altLang="en-US" sz="1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4810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오버라이딩과 가상 함수 호출</a:t>
            </a:r>
            <a:endParaRPr lang="ko-KR" altLang="en-US" dirty="0"/>
          </a:p>
        </p:txBody>
      </p:sp>
      <p:sp>
        <p:nvSpPr>
          <p:cNvPr id="12" name="내용 개체 틀 11"/>
          <p:cNvSpPr>
            <a:spLocks noGrp="1"/>
          </p:cNvSpPr>
          <p:nvPr>
            <p:ph idx="1"/>
          </p:nvPr>
        </p:nvSpPr>
        <p:spPr>
          <a:xfrm>
            <a:off x="74276" y="865129"/>
            <a:ext cx="8962220" cy="5832648"/>
          </a:xfrm>
        </p:spPr>
        <p:txBody>
          <a:bodyPr/>
          <a:lstStyle/>
          <a:p>
            <a:r>
              <a:rPr lang="ko-KR" altLang="en-US" b="1" dirty="0"/>
              <a:t>오버라이딩의 </a:t>
            </a:r>
            <a:r>
              <a:rPr lang="ko-KR" altLang="en-US" b="1" dirty="0" smtClean="0"/>
              <a:t>목적</a:t>
            </a:r>
            <a:endParaRPr lang="en-US" altLang="ko-KR" b="1" dirty="0" smtClean="0"/>
          </a:p>
          <a:p>
            <a:pPr lvl="1"/>
            <a:r>
              <a:rPr lang="ko-KR" altLang="en-US" b="1" dirty="0" smtClean="0"/>
              <a:t>파생 </a:t>
            </a:r>
            <a:r>
              <a:rPr lang="ko-KR" altLang="en-US" b="1" dirty="0"/>
              <a:t>클래스에서 구현할 함수 인터페이스 제공</a:t>
            </a:r>
            <a:r>
              <a:rPr lang="en-US" altLang="ko-KR" b="1" dirty="0"/>
              <a:t>(</a:t>
            </a:r>
            <a:r>
              <a:rPr lang="ko-KR" altLang="en-US" b="1" dirty="0"/>
              <a:t>파생 클래스의 </a:t>
            </a:r>
            <a:r>
              <a:rPr lang="ko-KR" altLang="en-US" b="1" dirty="0" err="1"/>
              <a:t>다형성</a:t>
            </a:r>
            <a:r>
              <a:rPr lang="en-US" altLang="ko-KR" b="1" dirty="0"/>
              <a:t>) 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6</a:t>
            </a:fld>
            <a:endParaRPr lang="ko-KR" altLang="en-US" dirty="0"/>
          </a:p>
        </p:txBody>
      </p:sp>
      <p:grpSp>
        <p:nvGrpSpPr>
          <p:cNvPr id="15" name="그룹 14"/>
          <p:cNvGrpSpPr/>
          <p:nvPr/>
        </p:nvGrpSpPr>
        <p:grpSpPr>
          <a:xfrm>
            <a:off x="553769" y="2012897"/>
            <a:ext cx="8003232" cy="4529252"/>
            <a:chOff x="683568" y="1988840"/>
            <a:chExt cx="8003232" cy="4529252"/>
          </a:xfrm>
        </p:grpSpPr>
        <p:sp>
          <p:nvSpPr>
            <p:cNvPr id="5" name="직사각형 4"/>
            <p:cNvSpPr/>
            <p:nvPr/>
          </p:nvSpPr>
          <p:spPr>
            <a:xfrm>
              <a:off x="3383333" y="1988840"/>
              <a:ext cx="2286000" cy="954107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defTabSz="180000"/>
              <a:r>
                <a:rPr lang="en-US" altLang="ko-KR" sz="1400" dirty="0">
                  <a:latin typeface="+mj-ea"/>
                  <a:ea typeface="+mj-ea"/>
                </a:rPr>
                <a:t>class Shape {</a:t>
              </a:r>
            </a:p>
            <a:p>
              <a:pPr defTabSz="180000"/>
              <a:r>
                <a:rPr lang="en-US" altLang="ko-KR" sz="1400" dirty="0" smtClean="0">
                  <a:latin typeface="+mj-ea"/>
                  <a:ea typeface="+mj-ea"/>
                </a:rPr>
                <a:t>protected</a:t>
              </a:r>
              <a:r>
                <a:rPr lang="en-US" altLang="ko-KR" sz="1400" dirty="0">
                  <a:latin typeface="+mj-ea"/>
                  <a:ea typeface="+mj-ea"/>
                </a:rPr>
                <a:t>:</a:t>
              </a:r>
            </a:p>
            <a:p>
              <a:pPr defTabSz="180000"/>
              <a:r>
                <a:rPr lang="en-US" altLang="ko-KR" sz="1400" dirty="0">
                  <a:latin typeface="+mj-ea"/>
                  <a:ea typeface="+mj-ea"/>
                </a:rPr>
                <a:t>	</a:t>
              </a:r>
              <a:r>
                <a:rPr lang="en-US" altLang="ko-KR" sz="1400" b="1" dirty="0">
                  <a:latin typeface="+mj-ea"/>
                  <a:ea typeface="+mj-ea"/>
                </a:rPr>
                <a:t>virtual void draw</a:t>
              </a:r>
              <a:r>
                <a:rPr lang="en-US" altLang="ko-KR" sz="1400" b="1" dirty="0" smtClean="0">
                  <a:latin typeface="+mj-ea"/>
                  <a:ea typeface="+mj-ea"/>
                </a:rPr>
                <a:t>() { }</a:t>
              </a:r>
              <a:endParaRPr lang="en-US" altLang="ko-KR" sz="1400" b="1" dirty="0">
                <a:latin typeface="+mj-ea"/>
                <a:ea typeface="+mj-ea"/>
              </a:endParaRPr>
            </a:p>
            <a:p>
              <a:pPr defTabSz="180000"/>
              <a:r>
                <a:rPr lang="en-US" altLang="ko-KR" sz="1400" dirty="0" smtClean="0">
                  <a:latin typeface="+mj-ea"/>
                  <a:ea typeface="+mj-ea"/>
                </a:rPr>
                <a:t>};</a:t>
              </a:r>
              <a:endParaRPr lang="ko-KR" altLang="en-US" sz="1400" dirty="0">
                <a:latin typeface="+mj-ea"/>
                <a:ea typeface="+mj-ea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683568" y="3546944"/>
              <a:ext cx="2271242" cy="1600438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defTabSz="180000"/>
              <a:r>
                <a:rPr lang="en-US" altLang="ko-KR" sz="1400" dirty="0">
                  <a:solidFill>
                    <a:schemeClr val="dk1"/>
                  </a:solidFill>
                  <a:latin typeface="+mj-ea"/>
                  <a:ea typeface="+mj-ea"/>
                </a:rPr>
                <a:t>class Circle : public Shape {</a:t>
              </a:r>
            </a:p>
            <a:p>
              <a:pPr defTabSz="180000"/>
              <a:r>
                <a:rPr lang="en-US" altLang="ko-KR" sz="1400" dirty="0">
                  <a:solidFill>
                    <a:schemeClr val="dk1"/>
                  </a:solidFill>
                  <a:latin typeface="+mj-ea"/>
                  <a:ea typeface="+mj-ea"/>
                </a:rPr>
                <a:t>protected:</a:t>
              </a:r>
            </a:p>
            <a:p>
              <a:pPr defTabSz="180000"/>
              <a:r>
                <a:rPr lang="en-US" altLang="ko-KR" sz="1400" dirty="0">
                  <a:solidFill>
                    <a:schemeClr val="dk1"/>
                  </a:solidFill>
                  <a:latin typeface="+mj-ea"/>
                  <a:ea typeface="+mj-ea"/>
                </a:rPr>
                <a:t>	virtual void draw() {</a:t>
              </a:r>
            </a:p>
            <a:p>
              <a:pPr defTabSz="180000"/>
              <a:r>
                <a:rPr lang="en-US" altLang="ko-KR" sz="1400" dirty="0">
                  <a:solidFill>
                    <a:schemeClr val="dk1"/>
                  </a:solidFill>
                  <a:latin typeface="+mj-ea"/>
                  <a:ea typeface="+mj-ea"/>
                </a:rPr>
                <a:t>		// Circle</a:t>
              </a:r>
              <a:r>
                <a:rPr lang="ko-KR" altLang="en-US" sz="1400" dirty="0">
                  <a:solidFill>
                    <a:schemeClr val="dk1"/>
                  </a:solidFill>
                  <a:latin typeface="+mj-ea"/>
                  <a:ea typeface="+mj-ea"/>
                </a:rPr>
                <a:t>을 그린다</a:t>
              </a:r>
              <a:r>
                <a:rPr lang="en-US" altLang="ko-KR" sz="1400" dirty="0">
                  <a:solidFill>
                    <a:schemeClr val="dk1"/>
                  </a:solidFill>
                  <a:latin typeface="+mj-ea"/>
                  <a:ea typeface="+mj-ea"/>
                </a:rPr>
                <a:t>.</a:t>
              </a:r>
            </a:p>
            <a:p>
              <a:pPr defTabSz="180000"/>
              <a:r>
                <a:rPr lang="en-US" altLang="ko-KR" sz="1400" dirty="0">
                  <a:solidFill>
                    <a:schemeClr val="dk1"/>
                  </a:solidFill>
                  <a:latin typeface="+mj-ea"/>
                  <a:ea typeface="+mj-ea"/>
                </a:rPr>
                <a:t>	}</a:t>
              </a:r>
            </a:p>
            <a:p>
              <a:pPr defTabSz="180000"/>
              <a:r>
                <a:rPr lang="en-US" altLang="ko-KR" sz="1400" dirty="0">
                  <a:solidFill>
                    <a:schemeClr val="dk1"/>
                  </a:solidFill>
                  <a:latin typeface="+mj-ea"/>
                  <a:ea typeface="+mj-ea"/>
                </a:rPr>
                <a:t>};</a:t>
              </a:r>
              <a:endParaRPr lang="ko-KR" altLang="en-US" sz="1400" dirty="0">
                <a:solidFill>
                  <a:schemeClr val="dk1"/>
                </a:solidFill>
                <a:latin typeface="+mj-ea"/>
                <a:ea typeface="+mj-ea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474577" y="3546943"/>
              <a:ext cx="2103512" cy="1600438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defTabSz="180000"/>
              <a:r>
                <a:rPr lang="en-US" altLang="ko-KR" sz="1400" dirty="0">
                  <a:solidFill>
                    <a:schemeClr val="dk1"/>
                  </a:solidFill>
                  <a:latin typeface="+mj-ea"/>
                  <a:ea typeface="+mj-ea"/>
                </a:rPr>
                <a:t>class </a:t>
              </a:r>
              <a:r>
                <a:rPr lang="en-US" altLang="ko-KR" sz="1400" dirty="0" err="1">
                  <a:solidFill>
                    <a:schemeClr val="dk1"/>
                  </a:solidFill>
                  <a:latin typeface="+mj-ea"/>
                  <a:ea typeface="+mj-ea"/>
                </a:rPr>
                <a:t>Rect</a:t>
              </a:r>
              <a:r>
                <a:rPr lang="en-US" altLang="ko-KR" sz="1400" dirty="0">
                  <a:solidFill>
                    <a:schemeClr val="dk1"/>
                  </a:solidFill>
                  <a:latin typeface="+mj-ea"/>
                  <a:ea typeface="+mj-ea"/>
                </a:rPr>
                <a:t> : public Shape {</a:t>
              </a:r>
            </a:p>
            <a:p>
              <a:pPr defTabSz="180000"/>
              <a:r>
                <a:rPr lang="en-US" altLang="ko-KR" sz="1400" dirty="0">
                  <a:solidFill>
                    <a:schemeClr val="dk1"/>
                  </a:solidFill>
                  <a:latin typeface="+mj-ea"/>
                  <a:ea typeface="+mj-ea"/>
                </a:rPr>
                <a:t>protected:</a:t>
              </a:r>
            </a:p>
            <a:p>
              <a:pPr defTabSz="180000"/>
              <a:r>
                <a:rPr lang="en-US" altLang="ko-KR" sz="1400" dirty="0">
                  <a:solidFill>
                    <a:schemeClr val="dk1"/>
                  </a:solidFill>
                  <a:latin typeface="+mj-ea"/>
                  <a:ea typeface="+mj-ea"/>
                </a:rPr>
                <a:t>	virtual void draw() {</a:t>
              </a:r>
            </a:p>
            <a:p>
              <a:pPr defTabSz="180000"/>
              <a:r>
                <a:rPr lang="en-US" altLang="ko-KR" sz="1400" dirty="0">
                  <a:solidFill>
                    <a:schemeClr val="dk1"/>
                  </a:solidFill>
                  <a:latin typeface="+mj-ea"/>
                  <a:ea typeface="+mj-ea"/>
                </a:rPr>
                <a:t>		// </a:t>
              </a:r>
              <a:r>
                <a:rPr lang="en-US" altLang="ko-KR" sz="1400" dirty="0" err="1">
                  <a:solidFill>
                    <a:schemeClr val="dk1"/>
                  </a:solidFill>
                  <a:latin typeface="+mj-ea"/>
                  <a:ea typeface="+mj-ea"/>
                </a:rPr>
                <a:t>Rect</a:t>
              </a:r>
              <a:r>
                <a:rPr lang="ko-KR" altLang="en-US" sz="1400" dirty="0">
                  <a:solidFill>
                    <a:schemeClr val="dk1"/>
                  </a:solidFill>
                  <a:latin typeface="+mj-ea"/>
                  <a:ea typeface="+mj-ea"/>
                </a:rPr>
                <a:t>을 그린다</a:t>
              </a:r>
              <a:r>
                <a:rPr lang="en-US" altLang="ko-KR" sz="1400" dirty="0">
                  <a:solidFill>
                    <a:schemeClr val="dk1"/>
                  </a:solidFill>
                  <a:latin typeface="+mj-ea"/>
                  <a:ea typeface="+mj-ea"/>
                </a:rPr>
                <a:t>.</a:t>
              </a:r>
            </a:p>
            <a:p>
              <a:pPr defTabSz="180000"/>
              <a:r>
                <a:rPr lang="en-US" altLang="ko-KR" sz="1400" dirty="0">
                  <a:solidFill>
                    <a:schemeClr val="dk1"/>
                  </a:solidFill>
                  <a:latin typeface="+mj-ea"/>
                  <a:ea typeface="+mj-ea"/>
                </a:rPr>
                <a:t>	}</a:t>
              </a:r>
            </a:p>
            <a:p>
              <a:pPr defTabSz="180000"/>
              <a:r>
                <a:rPr lang="en-US" altLang="ko-KR" sz="1400" dirty="0">
                  <a:solidFill>
                    <a:schemeClr val="dk1"/>
                  </a:solidFill>
                  <a:latin typeface="+mj-ea"/>
                  <a:ea typeface="+mj-ea"/>
                </a:rPr>
                <a:t>};</a:t>
              </a:r>
              <a:endParaRPr lang="ko-KR" altLang="en-US" sz="1400" dirty="0">
                <a:solidFill>
                  <a:schemeClr val="dk1"/>
                </a:solidFill>
                <a:latin typeface="+mj-ea"/>
                <a:ea typeface="+mj-ea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034270" y="3554495"/>
              <a:ext cx="2103512" cy="1600438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defTabSz="180000"/>
              <a:r>
                <a:rPr lang="en-US" altLang="ko-KR" sz="1400" dirty="0">
                  <a:solidFill>
                    <a:schemeClr val="dk1"/>
                  </a:solidFill>
                  <a:latin typeface="+mj-ea"/>
                  <a:ea typeface="+mj-ea"/>
                </a:rPr>
                <a:t>class Line : public Shape {</a:t>
              </a:r>
            </a:p>
            <a:p>
              <a:pPr defTabSz="180000"/>
              <a:r>
                <a:rPr lang="en-US" altLang="ko-KR" sz="1400" dirty="0">
                  <a:solidFill>
                    <a:schemeClr val="dk1"/>
                  </a:solidFill>
                  <a:latin typeface="+mj-ea"/>
                  <a:ea typeface="+mj-ea"/>
                </a:rPr>
                <a:t>protected:</a:t>
              </a:r>
            </a:p>
            <a:p>
              <a:pPr defTabSz="180000"/>
              <a:r>
                <a:rPr lang="en-US" altLang="ko-KR" sz="1400" dirty="0">
                  <a:solidFill>
                    <a:schemeClr val="dk1"/>
                  </a:solidFill>
                  <a:latin typeface="+mj-ea"/>
                  <a:ea typeface="+mj-ea"/>
                </a:rPr>
                <a:t>	virtual void draw() {</a:t>
              </a:r>
            </a:p>
            <a:p>
              <a:pPr defTabSz="180000"/>
              <a:r>
                <a:rPr lang="en-US" altLang="ko-KR" sz="1400" dirty="0">
                  <a:solidFill>
                    <a:schemeClr val="dk1"/>
                  </a:solidFill>
                  <a:latin typeface="+mj-ea"/>
                  <a:ea typeface="+mj-ea"/>
                </a:rPr>
                <a:t>		// Line</a:t>
              </a:r>
              <a:r>
                <a:rPr lang="ko-KR" altLang="en-US" sz="1400" dirty="0">
                  <a:solidFill>
                    <a:schemeClr val="dk1"/>
                  </a:solidFill>
                  <a:latin typeface="+mj-ea"/>
                  <a:ea typeface="+mj-ea"/>
                </a:rPr>
                <a:t>을 그린다</a:t>
              </a:r>
              <a:r>
                <a:rPr lang="en-US" altLang="ko-KR" sz="1400" dirty="0">
                  <a:solidFill>
                    <a:schemeClr val="dk1"/>
                  </a:solidFill>
                  <a:latin typeface="+mj-ea"/>
                  <a:ea typeface="+mj-ea"/>
                </a:rPr>
                <a:t>.</a:t>
              </a:r>
            </a:p>
            <a:p>
              <a:pPr defTabSz="180000"/>
              <a:r>
                <a:rPr lang="en-US" altLang="ko-KR" sz="1400" dirty="0">
                  <a:solidFill>
                    <a:schemeClr val="dk1"/>
                  </a:solidFill>
                  <a:latin typeface="+mj-ea"/>
                  <a:ea typeface="+mj-ea"/>
                </a:rPr>
                <a:t>	}</a:t>
              </a:r>
            </a:p>
            <a:p>
              <a:pPr defTabSz="180000"/>
              <a:r>
                <a:rPr lang="en-US" altLang="ko-KR" sz="1400" dirty="0">
                  <a:solidFill>
                    <a:schemeClr val="dk1"/>
                  </a:solidFill>
                  <a:latin typeface="+mj-ea"/>
                  <a:ea typeface="+mj-ea"/>
                </a:rPr>
                <a:t>};</a:t>
              </a:r>
              <a:endParaRPr lang="ko-KR" altLang="en-US" sz="1400" dirty="0">
                <a:solidFill>
                  <a:schemeClr val="dk1"/>
                </a:solidFill>
                <a:latin typeface="+mj-ea"/>
                <a:ea typeface="+mj-ea"/>
              </a:endParaRPr>
            </a:p>
          </p:txBody>
        </p:sp>
        <p:cxnSp>
          <p:nvCxnSpPr>
            <p:cNvPr id="9" name="꺾인 연결선 8"/>
            <p:cNvCxnSpPr>
              <a:stCxn id="6" idx="0"/>
              <a:endCxn id="5" idx="2"/>
            </p:cNvCxnSpPr>
            <p:nvPr/>
          </p:nvCxnSpPr>
          <p:spPr>
            <a:xfrm rot="5400000" flipH="1" flipV="1">
              <a:off x="2870763" y="1891374"/>
              <a:ext cx="603997" cy="2707144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꺾인 연결선 9"/>
            <p:cNvCxnSpPr/>
            <p:nvPr/>
          </p:nvCxnSpPr>
          <p:spPr>
            <a:xfrm rot="5400000" flipH="1" flipV="1">
              <a:off x="4212572" y="3257416"/>
              <a:ext cx="603996" cy="12700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꺾인 연결선 10"/>
            <p:cNvCxnSpPr>
              <a:stCxn id="8" idx="0"/>
              <a:endCxn id="5" idx="2"/>
            </p:cNvCxnSpPr>
            <p:nvPr/>
          </p:nvCxnSpPr>
          <p:spPr>
            <a:xfrm rot="16200000" flipV="1">
              <a:off x="5500406" y="1968874"/>
              <a:ext cx="611548" cy="2559693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2726493" y="4917654"/>
              <a:ext cx="5411289" cy="1600438"/>
            </a:xfrm>
            <a:prstGeom prst="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defTabSz="180000"/>
              <a:r>
                <a:rPr lang="en-US" altLang="ko-KR" sz="1400" dirty="0" smtClean="0">
                  <a:latin typeface="+mj-ea"/>
                  <a:ea typeface="+mj-ea"/>
                </a:rPr>
                <a:t>void paint(Shape* p) {</a:t>
              </a:r>
            </a:p>
            <a:p>
              <a:pPr defTabSz="180000"/>
              <a:r>
                <a:rPr lang="en-US" altLang="ko-KR" sz="1400" dirty="0">
                  <a:latin typeface="+mj-ea"/>
                  <a:ea typeface="+mj-ea"/>
                </a:rPr>
                <a:t>	</a:t>
              </a:r>
              <a:r>
                <a:rPr lang="en-US" altLang="ko-KR" sz="1400" b="1" dirty="0" smtClean="0">
                  <a:latin typeface="+mj-ea"/>
                  <a:ea typeface="+mj-ea"/>
                </a:rPr>
                <a:t>p-&gt;draw(); //p</a:t>
              </a:r>
              <a:r>
                <a:rPr lang="ko-KR" altLang="en-US" sz="1400" b="1" dirty="0" smtClean="0">
                  <a:latin typeface="+mj-ea"/>
                  <a:ea typeface="+mj-ea"/>
                </a:rPr>
                <a:t>가 가리키는 객체에 오버라이딩된 </a:t>
              </a:r>
              <a:r>
                <a:rPr lang="en-US" altLang="ko-KR" sz="1400" b="1" dirty="0" smtClean="0">
                  <a:latin typeface="+mj-ea"/>
                  <a:ea typeface="+mj-ea"/>
                </a:rPr>
                <a:t>draw() </a:t>
              </a:r>
              <a:r>
                <a:rPr lang="ko-KR" altLang="en-US" sz="1400" b="1" dirty="0" smtClean="0">
                  <a:latin typeface="+mj-ea"/>
                  <a:ea typeface="+mj-ea"/>
                </a:rPr>
                <a:t>호출</a:t>
              </a:r>
              <a:endParaRPr lang="en-US" altLang="ko-KR" sz="1400" b="1" dirty="0" smtClean="0">
                <a:latin typeface="+mj-ea"/>
                <a:ea typeface="+mj-ea"/>
              </a:endParaRPr>
            </a:p>
            <a:p>
              <a:pPr defTabSz="180000"/>
              <a:r>
                <a:rPr lang="en-US" altLang="ko-KR" sz="1400" dirty="0" smtClean="0">
                  <a:latin typeface="+mj-ea"/>
                  <a:ea typeface="+mj-ea"/>
                </a:rPr>
                <a:t>}</a:t>
              </a:r>
            </a:p>
            <a:p>
              <a:pPr defTabSz="180000"/>
              <a:endParaRPr lang="en-US" altLang="ko-KR" sz="1400" dirty="0">
                <a:latin typeface="+mj-ea"/>
                <a:ea typeface="+mj-ea"/>
              </a:endParaRPr>
            </a:p>
            <a:p>
              <a:pPr defTabSz="180000"/>
              <a:r>
                <a:rPr lang="en-US" altLang="ko-KR" sz="1400" dirty="0" smtClean="0">
                  <a:latin typeface="+mj-ea"/>
                  <a:ea typeface="+mj-ea"/>
                </a:rPr>
                <a:t>paint(new Circle()); // Circle</a:t>
              </a:r>
              <a:r>
                <a:rPr lang="ko-KR" altLang="en-US" sz="1400" dirty="0" smtClean="0">
                  <a:latin typeface="+mj-ea"/>
                  <a:ea typeface="+mj-ea"/>
                </a:rPr>
                <a:t>을 그린다</a:t>
              </a:r>
              <a:r>
                <a:rPr lang="en-US" altLang="ko-KR" sz="1400" dirty="0" smtClean="0">
                  <a:latin typeface="+mj-ea"/>
                  <a:ea typeface="+mj-ea"/>
                </a:rPr>
                <a:t>.</a:t>
              </a:r>
            </a:p>
            <a:p>
              <a:pPr defTabSz="180000"/>
              <a:r>
                <a:rPr lang="en-US" altLang="ko-KR" sz="1400" dirty="0" smtClean="0">
                  <a:latin typeface="+mj-ea"/>
                  <a:ea typeface="+mj-ea"/>
                </a:rPr>
                <a:t>paint(new </a:t>
              </a:r>
              <a:r>
                <a:rPr lang="en-US" altLang="ko-KR" sz="1400" dirty="0" err="1" smtClean="0">
                  <a:latin typeface="+mj-ea"/>
                  <a:ea typeface="+mj-ea"/>
                </a:rPr>
                <a:t>Rect</a:t>
              </a:r>
              <a:r>
                <a:rPr lang="en-US" altLang="ko-KR" sz="1400" dirty="0" smtClean="0">
                  <a:latin typeface="+mj-ea"/>
                  <a:ea typeface="+mj-ea"/>
                </a:rPr>
                <a:t>()); </a:t>
              </a:r>
              <a:r>
                <a:rPr lang="en-US" altLang="ko-KR" sz="1400" dirty="0">
                  <a:latin typeface="+mj-ea"/>
                  <a:ea typeface="+mj-ea"/>
                </a:rPr>
                <a:t>// </a:t>
              </a:r>
              <a:r>
                <a:rPr lang="en-US" altLang="ko-KR" sz="1400" dirty="0" err="1" smtClean="0">
                  <a:latin typeface="+mj-ea"/>
                  <a:ea typeface="+mj-ea"/>
                </a:rPr>
                <a:t>Rect</a:t>
              </a:r>
              <a:r>
                <a:rPr lang="ko-KR" altLang="en-US" sz="1400" dirty="0" smtClean="0">
                  <a:latin typeface="+mj-ea"/>
                  <a:ea typeface="+mj-ea"/>
                </a:rPr>
                <a:t>을 </a:t>
              </a:r>
              <a:r>
                <a:rPr lang="ko-KR" altLang="en-US" sz="1400" dirty="0">
                  <a:latin typeface="+mj-ea"/>
                  <a:ea typeface="+mj-ea"/>
                </a:rPr>
                <a:t>그린다</a:t>
              </a:r>
              <a:r>
                <a:rPr lang="en-US" altLang="ko-KR" sz="1400" dirty="0">
                  <a:latin typeface="+mj-ea"/>
                  <a:ea typeface="+mj-ea"/>
                </a:rPr>
                <a:t>.</a:t>
              </a:r>
              <a:endParaRPr lang="en-US" altLang="ko-KR" sz="1400" dirty="0" smtClean="0">
                <a:latin typeface="+mj-ea"/>
                <a:ea typeface="+mj-ea"/>
              </a:endParaRPr>
            </a:p>
            <a:p>
              <a:pPr defTabSz="180000"/>
              <a:r>
                <a:rPr lang="en-US" altLang="ko-KR" sz="1400" dirty="0">
                  <a:latin typeface="+mj-ea"/>
                  <a:ea typeface="+mj-ea"/>
                </a:rPr>
                <a:t>paint(new </a:t>
              </a:r>
              <a:r>
                <a:rPr lang="en-US" altLang="ko-KR" sz="1400" dirty="0" smtClean="0">
                  <a:latin typeface="+mj-ea"/>
                  <a:ea typeface="+mj-ea"/>
                </a:rPr>
                <a:t>Line()); </a:t>
              </a:r>
              <a:r>
                <a:rPr lang="en-US" altLang="ko-KR" sz="1400" dirty="0">
                  <a:latin typeface="+mj-ea"/>
                  <a:ea typeface="+mj-ea"/>
                </a:rPr>
                <a:t>// </a:t>
              </a:r>
              <a:r>
                <a:rPr lang="en-US" altLang="ko-KR" sz="1400" dirty="0" smtClean="0">
                  <a:latin typeface="+mj-ea"/>
                  <a:ea typeface="+mj-ea"/>
                </a:rPr>
                <a:t>Line</a:t>
              </a:r>
              <a:r>
                <a:rPr lang="ko-KR" altLang="en-US" sz="1400" dirty="0" smtClean="0">
                  <a:latin typeface="+mj-ea"/>
                  <a:ea typeface="+mj-ea"/>
                </a:rPr>
                <a:t>을 </a:t>
              </a:r>
              <a:r>
                <a:rPr lang="ko-KR" altLang="en-US" sz="1400" dirty="0">
                  <a:latin typeface="+mj-ea"/>
                  <a:ea typeface="+mj-ea"/>
                </a:rPr>
                <a:t>그린다</a:t>
              </a:r>
              <a:r>
                <a:rPr lang="en-US" altLang="ko-KR" sz="1400" dirty="0">
                  <a:latin typeface="+mj-ea"/>
                  <a:ea typeface="+mj-ea"/>
                </a:rPr>
                <a:t>.</a:t>
              </a:r>
              <a:endParaRPr lang="ko-KR" altLang="en-US" sz="1400" dirty="0">
                <a:latin typeface="+mj-ea"/>
                <a:ea typeface="+mj-ea"/>
              </a:endParaRPr>
            </a:p>
          </p:txBody>
        </p:sp>
        <p:sp>
          <p:nvSpPr>
            <p:cNvPr id="27" name="모서리가 둥근 사각형 설명선 26"/>
            <p:cNvSpPr/>
            <p:nvPr/>
          </p:nvSpPr>
          <p:spPr>
            <a:xfrm>
              <a:off x="782276" y="2930387"/>
              <a:ext cx="1512168" cy="470350"/>
            </a:xfrm>
            <a:prstGeom prst="wedgeRoundRectCallout">
              <a:avLst>
                <a:gd name="adj1" fmla="val 9774"/>
                <a:gd name="adj2" fmla="val 219074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 smtClean="0">
                  <a:solidFill>
                    <a:schemeClr val="tx1"/>
                  </a:solidFill>
                  <a:latin typeface="+mj-ea"/>
                  <a:ea typeface="+mj-ea"/>
                </a:rPr>
                <a:t>오버라이딩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+mj-ea"/>
                  <a:ea typeface="+mj-ea"/>
                </a:rPr>
                <a:t>,</a:t>
              </a:r>
            </a:p>
            <a:p>
              <a:r>
                <a:rPr lang="ko-KR" altLang="en-US" sz="1400" dirty="0" err="1" smtClean="0">
                  <a:solidFill>
                    <a:schemeClr val="tx1"/>
                  </a:solidFill>
                  <a:latin typeface="+mj-ea"/>
                  <a:ea typeface="+mj-ea"/>
                </a:rPr>
                <a:t>다형성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+mj-ea"/>
                  <a:ea typeface="+mj-ea"/>
                </a:rPr>
                <a:t> 실현</a:t>
              </a:r>
              <a:endParaRPr lang="ko-KR" altLang="en-US" sz="1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28" name="모서리가 둥근 사각형 설명선 27"/>
            <p:cNvSpPr/>
            <p:nvPr/>
          </p:nvSpPr>
          <p:spPr>
            <a:xfrm>
              <a:off x="6002524" y="2120510"/>
              <a:ext cx="2684276" cy="876894"/>
            </a:xfrm>
            <a:prstGeom prst="wedgeRoundRectCallout">
              <a:avLst>
                <a:gd name="adj1" fmla="val -64614"/>
                <a:gd name="adj2" fmla="val 6458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chemeClr val="tx1"/>
                  </a:solidFill>
                  <a:latin typeface="+mj-ea"/>
                  <a:ea typeface="+mj-ea"/>
                </a:rPr>
                <a:t>가상 함수 선언</a:t>
              </a:r>
              <a:r>
                <a:rPr lang="en-US" altLang="ko-KR" sz="1400" dirty="0">
                  <a:solidFill>
                    <a:schemeClr val="tx1"/>
                  </a:solidFill>
                  <a:latin typeface="+mj-ea"/>
                  <a:ea typeface="+mj-ea"/>
                </a:rPr>
                <a:t>. </a:t>
              </a:r>
              <a:endParaRPr lang="en-US" altLang="ko-KR" sz="1400" dirty="0" smtClean="0">
                <a:solidFill>
                  <a:schemeClr val="tx1"/>
                </a:solidFill>
                <a:latin typeface="+mj-ea"/>
                <a:ea typeface="+mj-ea"/>
              </a:endParaRPr>
            </a:p>
            <a:p>
              <a:r>
                <a:rPr lang="ko-KR" altLang="en-US" sz="1400" dirty="0" smtClean="0">
                  <a:solidFill>
                    <a:schemeClr val="tx1"/>
                  </a:solidFill>
                  <a:latin typeface="+mj-ea"/>
                  <a:ea typeface="+mj-ea"/>
                </a:rPr>
                <a:t>파생 </a:t>
              </a:r>
              <a:r>
                <a:rPr lang="ko-KR" altLang="en-US" sz="1400" dirty="0">
                  <a:solidFill>
                    <a:schemeClr val="tx1"/>
                  </a:solidFill>
                  <a:latin typeface="+mj-ea"/>
                  <a:ea typeface="+mj-ea"/>
                </a:rPr>
                <a:t>클래스에서 재정의할 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+mj-ea"/>
                  <a:ea typeface="+mj-ea"/>
                </a:rPr>
                <a:t>함수에 </a:t>
              </a:r>
              <a:r>
                <a:rPr lang="ko-KR" altLang="en-US" sz="1400" dirty="0">
                  <a:solidFill>
                    <a:schemeClr val="tx1"/>
                  </a:solidFill>
                  <a:latin typeface="+mj-ea"/>
                  <a:ea typeface="+mj-ea"/>
                </a:rPr>
                <a:t>대한 </a:t>
              </a:r>
              <a:r>
                <a:rPr lang="ko-KR" altLang="en-US" sz="1400" b="1" dirty="0">
                  <a:solidFill>
                    <a:schemeClr val="tx1"/>
                  </a:solidFill>
                  <a:latin typeface="+mj-ea"/>
                  <a:ea typeface="+mj-ea"/>
                </a:rPr>
                <a:t>인터페이스</a:t>
              </a:r>
              <a:r>
                <a:rPr lang="ko-KR" altLang="en-US" sz="1400" dirty="0">
                  <a:solidFill>
                    <a:schemeClr val="tx1"/>
                  </a:solidFill>
                  <a:latin typeface="+mj-ea"/>
                  <a:ea typeface="+mj-ea"/>
                </a:rPr>
                <a:t> 역할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15223" y="919088"/>
            <a:ext cx="8680325" cy="101566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다형성의 실현</a:t>
            </a:r>
            <a:endParaRPr lang="en-US" altLang="ko-KR" sz="2000" b="1" dirty="0" smtClean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draw() </a:t>
            </a:r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가상 함수를 가진 기본 클래스 </a:t>
            </a: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Shape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b="1" dirty="0" err="1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오버라이딩을</a:t>
            </a:r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통해 </a:t>
            </a: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Circle, </a:t>
            </a:r>
            <a:r>
              <a:rPr lang="en-US" altLang="ko-KR" sz="2000" b="1" dirty="0" err="1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Rect</a:t>
            </a: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, Line </a:t>
            </a:r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클래스에서 자신만의 </a:t>
            </a: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draw() </a:t>
            </a:r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구현</a:t>
            </a:r>
            <a:endParaRPr lang="ko-KR" altLang="en-US" sz="2000" b="1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7310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동적 바인딩</a:t>
            </a:r>
            <a:endParaRPr lang="ko-KR" alt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idx="1"/>
          </p:nvPr>
        </p:nvSpPr>
        <p:spPr>
          <a:xfrm>
            <a:off x="54608" y="908720"/>
            <a:ext cx="8909879" cy="5832648"/>
          </a:xfrm>
        </p:spPr>
        <p:txBody>
          <a:bodyPr/>
          <a:lstStyle/>
          <a:p>
            <a:r>
              <a:rPr lang="ko-KR" altLang="en-US" b="1" dirty="0" smtClean="0">
                <a:latin typeface="+mn-ea"/>
              </a:rPr>
              <a:t>동적 바인딩</a:t>
            </a:r>
            <a:endParaRPr lang="en-US" altLang="ko-KR" b="1" dirty="0" smtClean="0">
              <a:latin typeface="+mn-ea"/>
            </a:endParaRPr>
          </a:p>
          <a:p>
            <a:pPr lvl="1"/>
            <a:r>
              <a:rPr lang="ko-KR" altLang="en-US" b="1" dirty="0" smtClean="0">
                <a:latin typeface="+mn-ea"/>
              </a:rPr>
              <a:t>파생 클래스에 대해 기본 클래스에 대한 포인터로 가상 함수를 호출하는 경우</a:t>
            </a:r>
            <a:endParaRPr lang="en-US" altLang="ko-KR" b="1" dirty="0" smtClean="0">
              <a:latin typeface="+mn-ea"/>
            </a:endParaRPr>
          </a:p>
          <a:p>
            <a:pPr lvl="1"/>
            <a:r>
              <a:rPr lang="ko-KR" altLang="en-US" b="1" dirty="0" smtClean="0">
                <a:latin typeface="+mn-ea"/>
              </a:rPr>
              <a:t>객체 내에 </a:t>
            </a:r>
            <a:r>
              <a:rPr lang="ko-KR" altLang="en-US" b="1" dirty="0" err="1" smtClean="0">
                <a:latin typeface="+mn-ea"/>
              </a:rPr>
              <a:t>오버라이딩</a:t>
            </a:r>
            <a:r>
              <a:rPr lang="ko-KR" altLang="en-US" b="1" dirty="0" smtClean="0">
                <a:latin typeface="+mn-ea"/>
              </a:rPr>
              <a:t> 한 파생 클래스의 함수를 찾아 실행</a:t>
            </a:r>
            <a:endParaRPr lang="en-US" altLang="ko-KR" b="1" dirty="0" smtClean="0">
              <a:latin typeface="+mn-ea"/>
            </a:endParaRPr>
          </a:p>
          <a:p>
            <a:pPr lvl="2"/>
            <a:r>
              <a:rPr lang="ko-KR" altLang="en-US" b="1" dirty="0">
                <a:latin typeface="+mn-ea"/>
              </a:rPr>
              <a:t>실행 </a:t>
            </a:r>
            <a:r>
              <a:rPr lang="ko-KR" altLang="en-US" b="1" dirty="0" smtClean="0">
                <a:latin typeface="+mn-ea"/>
              </a:rPr>
              <a:t>중에 이루어짐</a:t>
            </a:r>
            <a:endParaRPr lang="en-US" altLang="ko-KR" b="1" dirty="0">
              <a:latin typeface="+mn-ea"/>
            </a:endParaRPr>
          </a:p>
          <a:p>
            <a:pPr lvl="3"/>
            <a:r>
              <a:rPr lang="ko-KR" altLang="en-US" b="1" dirty="0" smtClean="0">
                <a:latin typeface="+mn-ea"/>
              </a:rPr>
              <a:t>실행시간 바인딩</a:t>
            </a:r>
            <a:r>
              <a:rPr lang="en-US" altLang="ko-KR" b="1" dirty="0" smtClean="0">
                <a:latin typeface="+mn-ea"/>
              </a:rPr>
              <a:t>, </a:t>
            </a:r>
            <a:r>
              <a:rPr lang="ko-KR" altLang="en-US" b="1" dirty="0" smtClean="0">
                <a:latin typeface="+mn-ea"/>
              </a:rPr>
              <a:t>런타임 바인딩</a:t>
            </a:r>
            <a:r>
              <a:rPr lang="en-US" altLang="ko-KR" b="1" dirty="0" smtClean="0">
                <a:latin typeface="+mn-ea"/>
              </a:rPr>
              <a:t>, </a:t>
            </a:r>
            <a:r>
              <a:rPr lang="ko-KR" altLang="en-US" b="1" dirty="0" smtClean="0">
                <a:latin typeface="+mn-ea"/>
              </a:rPr>
              <a:t>늦은 바인딩으로 불림</a:t>
            </a:r>
            <a:endParaRPr lang="ko-KR" altLang="en-US" b="1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367828" y="4232121"/>
            <a:ext cx="1865148" cy="864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+mj-ea"/>
                <a:ea typeface="+mj-ea"/>
              </a:rPr>
              <a:t>function1()</a:t>
            </a:r>
          </a:p>
          <a:p>
            <a:pPr algn="ctr"/>
            <a:endParaRPr lang="en-US" altLang="ko-KR" sz="1200" b="1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+mj-ea"/>
                <a:ea typeface="+mj-ea"/>
              </a:rPr>
              <a:t>virtual</a:t>
            </a:r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1200" b="1" dirty="0" smtClean="0">
                <a:solidFill>
                  <a:schemeClr val="tx1"/>
                </a:solidFill>
                <a:latin typeface="+mj-ea"/>
                <a:ea typeface="+mj-ea"/>
              </a:rPr>
              <a:t>function2()</a:t>
            </a: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+mj-ea"/>
                <a:ea typeface="+mj-ea"/>
              </a:rPr>
              <a:t>......</a:t>
            </a:r>
            <a:endParaRPr lang="ko-KR" altLang="en-US" sz="12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367828" y="5405370"/>
            <a:ext cx="1865148" cy="6480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+mj-ea"/>
                <a:ea typeface="+mj-ea"/>
              </a:rPr>
              <a:t>function2()</a:t>
            </a: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+mj-ea"/>
                <a:ea typeface="+mj-ea"/>
              </a:rPr>
              <a:t>......</a:t>
            </a:r>
            <a:endParaRPr lang="ko-KR" altLang="en-US" sz="12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8" name="직선 화살표 연결선 7"/>
          <p:cNvCxnSpPr>
            <a:stCxn id="6" idx="0"/>
            <a:endCxn id="5" idx="2"/>
          </p:cNvCxnSpPr>
          <p:nvPr/>
        </p:nvCxnSpPr>
        <p:spPr>
          <a:xfrm flipV="1">
            <a:off x="5300402" y="5096217"/>
            <a:ext cx="0" cy="3091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328552" y="5096217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+mj-ea"/>
                <a:ea typeface="+mj-ea"/>
              </a:rPr>
              <a:t>상</a:t>
            </a:r>
            <a:r>
              <a:rPr lang="ko-KR" altLang="en-US" sz="1200" b="1" dirty="0">
                <a:latin typeface="+mj-ea"/>
                <a:ea typeface="+mj-ea"/>
              </a:rPr>
              <a:t>속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223812" y="4088105"/>
            <a:ext cx="2160240" cy="2088232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>
              <a:latin typeface="+mj-ea"/>
              <a:ea typeface="+mj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78226" y="6176337"/>
            <a:ext cx="4187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 smtClean="0">
                <a:latin typeface="+mj-ea"/>
                <a:ea typeface="+mj-ea"/>
              </a:rPr>
              <a:t>obj</a:t>
            </a:r>
            <a:endParaRPr lang="ko-KR" altLang="en-US" sz="1200" b="1" dirty="0">
              <a:latin typeface="+mj-ea"/>
              <a:ea typeface="+mj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87624" y="4912337"/>
            <a:ext cx="150073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+mj-ea"/>
                <a:ea typeface="+mj-ea"/>
              </a:rPr>
              <a:t>Base *p= &amp;</a:t>
            </a:r>
            <a:r>
              <a:rPr lang="en-US" altLang="ko-KR" sz="1400" b="1" dirty="0" err="1" smtClean="0">
                <a:latin typeface="+mj-ea"/>
                <a:ea typeface="+mj-ea"/>
              </a:rPr>
              <a:t>obj</a:t>
            </a:r>
            <a:r>
              <a:rPr lang="en-US" altLang="ko-KR" sz="1400" b="1" dirty="0" smtClean="0">
                <a:latin typeface="+mj-ea"/>
                <a:ea typeface="+mj-ea"/>
              </a:rPr>
              <a:t>;</a:t>
            </a:r>
          </a:p>
          <a:p>
            <a:endParaRPr lang="en-US" altLang="ko-KR" sz="1400" b="1" dirty="0" smtClean="0">
              <a:latin typeface="+mj-ea"/>
              <a:ea typeface="+mj-ea"/>
            </a:endParaRPr>
          </a:p>
          <a:p>
            <a:r>
              <a:rPr lang="en-US" altLang="ko-KR" sz="1400" b="1" dirty="0" smtClean="0">
                <a:latin typeface="+mj-ea"/>
                <a:ea typeface="+mj-ea"/>
              </a:rPr>
              <a:t>p-&gt;function2();</a:t>
            </a:r>
            <a:endParaRPr lang="ko-KR" altLang="en-US" sz="1400" b="1" dirty="0">
              <a:latin typeface="+mj-ea"/>
              <a:ea typeface="+mj-ea"/>
            </a:endParaRPr>
          </a:p>
        </p:txBody>
      </p:sp>
      <p:sp>
        <p:nvSpPr>
          <p:cNvPr id="16" name="오른쪽 중괄호 15"/>
          <p:cNvSpPr/>
          <p:nvPr/>
        </p:nvSpPr>
        <p:spPr>
          <a:xfrm>
            <a:off x="6312044" y="4232121"/>
            <a:ext cx="288032" cy="870211"/>
          </a:xfrm>
          <a:prstGeom prst="rightBrace">
            <a:avLst>
              <a:gd name="adj1" fmla="val 3184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latin typeface="+mj-ea"/>
              <a:ea typeface="+mj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624907" y="4518818"/>
            <a:ext cx="5212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+mj-ea"/>
                <a:ea typeface="+mj-ea"/>
              </a:rPr>
              <a:t>Base</a:t>
            </a:r>
            <a:endParaRPr lang="ko-KR" altLang="en-US" sz="1200" b="1" dirty="0">
              <a:latin typeface="+mj-ea"/>
              <a:ea typeface="+mj-ea"/>
            </a:endParaRPr>
          </a:p>
        </p:txBody>
      </p:sp>
      <p:sp>
        <p:nvSpPr>
          <p:cNvPr id="18" name="오른쪽 중괄호 17"/>
          <p:cNvSpPr/>
          <p:nvPr/>
        </p:nvSpPr>
        <p:spPr>
          <a:xfrm>
            <a:off x="6304984" y="5400535"/>
            <a:ext cx="288032" cy="631786"/>
          </a:xfrm>
          <a:prstGeom prst="rightBrace">
            <a:avLst>
              <a:gd name="adj1" fmla="val 3184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latin typeface="+mj-ea"/>
              <a:ea typeface="+mj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617847" y="5601459"/>
            <a:ext cx="7509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+mj-ea"/>
                <a:ea typeface="+mj-ea"/>
              </a:rPr>
              <a:t>Derived</a:t>
            </a:r>
            <a:endParaRPr lang="ko-KR" altLang="en-US" sz="1200" b="1" dirty="0">
              <a:latin typeface="+mj-ea"/>
              <a:ea typeface="+mj-ea"/>
            </a:endParaRPr>
          </a:p>
        </p:txBody>
      </p:sp>
      <p:sp>
        <p:nvSpPr>
          <p:cNvPr id="21" name="자유형 20"/>
          <p:cNvSpPr/>
          <p:nvPr/>
        </p:nvSpPr>
        <p:spPr>
          <a:xfrm>
            <a:off x="2653631" y="4765039"/>
            <a:ext cx="1865273" cy="722088"/>
          </a:xfrm>
          <a:custGeom>
            <a:avLst/>
            <a:gdLst>
              <a:gd name="connsiteX0" fmla="*/ 0 w 2041237"/>
              <a:gd name="connsiteY0" fmla="*/ 905164 h 905164"/>
              <a:gd name="connsiteX1" fmla="*/ 877455 w 2041237"/>
              <a:gd name="connsiteY1" fmla="*/ 295564 h 905164"/>
              <a:gd name="connsiteX2" fmla="*/ 2041237 w 2041237"/>
              <a:gd name="connsiteY2" fmla="*/ 0 h 905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41237" h="905164">
                <a:moveTo>
                  <a:pt x="0" y="905164"/>
                </a:moveTo>
                <a:cubicBezTo>
                  <a:pt x="268624" y="675794"/>
                  <a:pt x="537249" y="446425"/>
                  <a:pt x="877455" y="295564"/>
                </a:cubicBezTo>
                <a:cubicBezTo>
                  <a:pt x="1217661" y="144703"/>
                  <a:pt x="1629449" y="72351"/>
                  <a:pt x="2041237" y="0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>
              <a:latin typeface="+mj-ea"/>
              <a:ea typeface="+mj-ea"/>
            </a:endParaRPr>
          </a:p>
        </p:txBody>
      </p:sp>
      <p:sp>
        <p:nvSpPr>
          <p:cNvPr id="25" name="모서리가 둥근 사각형 설명선 24"/>
          <p:cNvSpPr/>
          <p:nvPr/>
        </p:nvSpPr>
        <p:spPr>
          <a:xfrm>
            <a:off x="2832127" y="4273253"/>
            <a:ext cx="1280286" cy="302091"/>
          </a:xfrm>
          <a:prstGeom prst="wedgeRoundRectCallout">
            <a:avLst>
              <a:gd name="adj1" fmla="val 51941"/>
              <a:gd name="adj2" fmla="val 17275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err="1">
                <a:solidFill>
                  <a:schemeClr val="tx1"/>
                </a:solidFill>
                <a:latin typeface="+mj-ea"/>
                <a:ea typeface="+mj-ea"/>
              </a:rPr>
              <a:t>동적바인딩</a:t>
            </a:r>
            <a:endParaRPr lang="ko-KR" altLang="en-US" sz="12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" name="자유형 2"/>
          <p:cNvSpPr/>
          <p:nvPr/>
        </p:nvSpPr>
        <p:spPr>
          <a:xfrm>
            <a:off x="4135905" y="4838915"/>
            <a:ext cx="382999" cy="717343"/>
          </a:xfrm>
          <a:custGeom>
            <a:avLst/>
            <a:gdLst>
              <a:gd name="connsiteX0" fmla="*/ 453302 w 545666"/>
              <a:gd name="connsiteY0" fmla="*/ 0 h 886691"/>
              <a:gd name="connsiteX1" fmla="*/ 720 w 545666"/>
              <a:gd name="connsiteY1" fmla="*/ 314036 h 886691"/>
              <a:gd name="connsiteX2" fmla="*/ 545666 w 545666"/>
              <a:gd name="connsiteY2" fmla="*/ 886691 h 886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5666" h="886691">
                <a:moveTo>
                  <a:pt x="453302" y="0"/>
                </a:moveTo>
                <a:cubicBezTo>
                  <a:pt x="219314" y="83127"/>
                  <a:pt x="-14674" y="166254"/>
                  <a:pt x="720" y="314036"/>
                </a:cubicBezTo>
                <a:cubicBezTo>
                  <a:pt x="16114" y="461818"/>
                  <a:pt x="280890" y="674254"/>
                  <a:pt x="545666" y="886691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23812" y="5192687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  <a:latin typeface="+mj-ea"/>
                <a:ea typeface="+mj-ea"/>
              </a:rPr>
              <a:t>실행</a:t>
            </a:r>
            <a:endParaRPr lang="ko-KR" altLang="en-US" sz="1200" b="1" dirty="0">
              <a:solidFill>
                <a:srgbClr val="00B0F0"/>
              </a:solidFill>
              <a:latin typeface="+mj-ea"/>
              <a:ea typeface="+mj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123104" y="509001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  <a:latin typeface="+mj-ea"/>
                <a:ea typeface="+mj-ea"/>
              </a:rPr>
              <a:t>호출</a:t>
            </a:r>
            <a:endParaRPr lang="ko-KR" altLang="en-US" sz="1200" b="1" dirty="0">
              <a:solidFill>
                <a:srgbClr val="00B0F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38878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ko-KR" altLang="en-US" dirty="0" smtClean="0"/>
              <a:t>오버라이딩된 함수를 호출하는 동적 바인딩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29957" y="906209"/>
            <a:ext cx="6984774" cy="5632311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2000" dirty="0">
                <a:latin typeface="+mj-ea"/>
                <a:ea typeface="+mj-ea"/>
              </a:rPr>
              <a:t>#include &lt;</a:t>
            </a:r>
            <a:r>
              <a:rPr lang="en-US" altLang="ko-KR" sz="2000" dirty="0" err="1">
                <a:latin typeface="+mj-ea"/>
                <a:ea typeface="+mj-ea"/>
              </a:rPr>
              <a:t>iostream</a:t>
            </a:r>
            <a:r>
              <a:rPr lang="en-US" altLang="ko-KR" sz="2000" dirty="0">
                <a:latin typeface="+mj-ea"/>
                <a:ea typeface="+mj-ea"/>
              </a:rPr>
              <a:t>&gt;</a:t>
            </a:r>
          </a:p>
          <a:p>
            <a:pPr defTabSz="180000" fontAlgn="base" latinLnBrk="0"/>
            <a:r>
              <a:rPr lang="en-US" altLang="ko-KR" sz="2000" dirty="0">
                <a:latin typeface="+mj-ea"/>
                <a:ea typeface="+mj-ea"/>
              </a:rPr>
              <a:t>using namespace </a:t>
            </a:r>
            <a:r>
              <a:rPr lang="en-US" altLang="ko-KR" sz="2000" dirty="0" err="1">
                <a:latin typeface="+mj-ea"/>
                <a:ea typeface="+mj-ea"/>
              </a:rPr>
              <a:t>std</a:t>
            </a:r>
            <a:r>
              <a:rPr lang="en-US" altLang="ko-KR" sz="2000" dirty="0">
                <a:latin typeface="+mj-ea"/>
                <a:ea typeface="+mj-ea"/>
              </a:rPr>
              <a:t>;</a:t>
            </a:r>
          </a:p>
          <a:p>
            <a:pPr defTabSz="180000" fontAlgn="base" latinLnBrk="0"/>
            <a:endParaRPr lang="en-US" altLang="ko-KR" sz="2000" dirty="0">
              <a:latin typeface="+mj-ea"/>
              <a:ea typeface="+mj-ea"/>
            </a:endParaRPr>
          </a:p>
          <a:p>
            <a:pPr defTabSz="180000" fontAlgn="base" latinLnBrk="0"/>
            <a:r>
              <a:rPr lang="en-US" altLang="ko-KR" sz="2000" b="1" dirty="0">
                <a:solidFill>
                  <a:srgbClr val="FF0000"/>
                </a:solidFill>
                <a:latin typeface="+mj-ea"/>
                <a:ea typeface="+mj-ea"/>
              </a:rPr>
              <a:t>class Shape </a:t>
            </a:r>
            <a:r>
              <a:rPr lang="en-US" altLang="ko-KR" sz="2000" dirty="0">
                <a:latin typeface="+mj-ea"/>
                <a:ea typeface="+mj-ea"/>
              </a:rPr>
              <a:t>{</a:t>
            </a:r>
          </a:p>
          <a:p>
            <a:pPr defTabSz="180000" fontAlgn="base" latinLnBrk="0"/>
            <a:r>
              <a:rPr lang="en-US" altLang="ko-KR" sz="2000" dirty="0">
                <a:latin typeface="+mj-ea"/>
                <a:ea typeface="+mj-ea"/>
              </a:rPr>
              <a:t>public:</a:t>
            </a:r>
          </a:p>
          <a:p>
            <a:pPr defTabSz="180000" fontAlgn="base" latinLnBrk="0"/>
            <a:r>
              <a:rPr lang="en-US" altLang="ko-KR" sz="2000" dirty="0">
                <a:latin typeface="+mj-ea"/>
                <a:ea typeface="+mj-ea"/>
              </a:rPr>
              <a:t>	</a:t>
            </a:r>
            <a:r>
              <a:rPr lang="en-US" altLang="ko-KR" sz="2000" b="1" dirty="0">
                <a:latin typeface="+mj-ea"/>
                <a:ea typeface="+mj-ea"/>
              </a:rPr>
              <a:t>void paint() </a:t>
            </a:r>
            <a:r>
              <a:rPr lang="en-US" altLang="ko-KR" sz="2000" dirty="0">
                <a:latin typeface="+mj-ea"/>
                <a:ea typeface="+mj-ea"/>
              </a:rPr>
              <a:t>{ </a:t>
            </a:r>
          </a:p>
          <a:p>
            <a:pPr defTabSz="180000" fontAlgn="base" latinLnBrk="0"/>
            <a:r>
              <a:rPr lang="en-US" altLang="ko-KR" sz="2000" dirty="0">
                <a:latin typeface="+mj-ea"/>
                <a:ea typeface="+mj-ea"/>
              </a:rPr>
              <a:t>		draw(); </a:t>
            </a:r>
          </a:p>
          <a:p>
            <a:pPr defTabSz="180000" fontAlgn="base" latinLnBrk="0"/>
            <a:r>
              <a:rPr lang="en-US" altLang="ko-KR" sz="2000" dirty="0">
                <a:latin typeface="+mj-ea"/>
                <a:ea typeface="+mj-ea"/>
              </a:rPr>
              <a:t>	}</a:t>
            </a:r>
          </a:p>
          <a:p>
            <a:pPr defTabSz="180000" fontAlgn="base" latinLnBrk="0"/>
            <a:r>
              <a:rPr lang="en-US" altLang="ko-KR" sz="2000" dirty="0">
                <a:latin typeface="+mj-ea"/>
                <a:ea typeface="+mj-ea"/>
              </a:rPr>
              <a:t>	</a:t>
            </a:r>
            <a:r>
              <a:rPr lang="en-US" altLang="ko-KR" sz="2000" b="1" dirty="0">
                <a:latin typeface="+mj-ea"/>
                <a:ea typeface="+mj-ea"/>
              </a:rPr>
              <a:t>virtual void draw() </a:t>
            </a:r>
            <a:r>
              <a:rPr lang="en-US" altLang="ko-KR" sz="2000" dirty="0">
                <a:latin typeface="+mj-ea"/>
                <a:ea typeface="+mj-ea"/>
              </a:rPr>
              <a:t>{ </a:t>
            </a:r>
            <a:endParaRPr lang="en-US" altLang="ko-KR" sz="2000" dirty="0" smtClean="0">
              <a:latin typeface="+mj-ea"/>
              <a:ea typeface="+mj-ea"/>
            </a:endParaRPr>
          </a:p>
          <a:p>
            <a:pPr defTabSz="180000" fontAlgn="base" latinLnBrk="0"/>
            <a:r>
              <a:rPr lang="en-US" altLang="ko-KR" sz="2000" dirty="0">
                <a:latin typeface="+mj-ea"/>
                <a:ea typeface="+mj-ea"/>
              </a:rPr>
              <a:t>	</a:t>
            </a:r>
            <a:r>
              <a:rPr lang="en-US" altLang="ko-KR" sz="2000" dirty="0" smtClean="0">
                <a:latin typeface="+mj-ea"/>
                <a:ea typeface="+mj-ea"/>
              </a:rPr>
              <a:t>	</a:t>
            </a:r>
            <a:r>
              <a:rPr lang="en-US" altLang="ko-KR" sz="2000" dirty="0" err="1" smtClean="0">
                <a:latin typeface="+mj-ea"/>
                <a:ea typeface="+mj-ea"/>
              </a:rPr>
              <a:t>cout</a:t>
            </a:r>
            <a:r>
              <a:rPr lang="en-US" altLang="ko-KR" sz="2000" dirty="0" smtClean="0">
                <a:latin typeface="+mj-ea"/>
                <a:ea typeface="+mj-ea"/>
              </a:rPr>
              <a:t> </a:t>
            </a:r>
            <a:r>
              <a:rPr lang="en-US" altLang="ko-KR" sz="2000" dirty="0">
                <a:latin typeface="+mj-ea"/>
                <a:ea typeface="+mj-ea"/>
              </a:rPr>
              <a:t>&lt;&lt; "Shape::draw() called" &lt;&lt; </a:t>
            </a:r>
            <a:r>
              <a:rPr lang="en-US" altLang="ko-KR" sz="2000" dirty="0" err="1">
                <a:latin typeface="+mj-ea"/>
                <a:ea typeface="+mj-ea"/>
              </a:rPr>
              <a:t>endl</a:t>
            </a:r>
            <a:r>
              <a:rPr lang="en-US" altLang="ko-KR" sz="2000" dirty="0">
                <a:latin typeface="+mj-ea"/>
                <a:ea typeface="+mj-ea"/>
              </a:rPr>
              <a:t>; </a:t>
            </a:r>
            <a:endParaRPr lang="en-US" altLang="ko-KR" sz="2000" dirty="0" smtClean="0">
              <a:latin typeface="+mj-ea"/>
              <a:ea typeface="+mj-ea"/>
            </a:endParaRPr>
          </a:p>
          <a:p>
            <a:pPr defTabSz="180000" fontAlgn="base" latinLnBrk="0"/>
            <a:r>
              <a:rPr lang="en-US" altLang="ko-KR" sz="2000" dirty="0">
                <a:latin typeface="+mj-ea"/>
                <a:ea typeface="+mj-ea"/>
              </a:rPr>
              <a:t>	</a:t>
            </a:r>
            <a:r>
              <a:rPr lang="en-US" altLang="ko-KR" sz="2000" dirty="0" smtClean="0">
                <a:latin typeface="+mj-ea"/>
                <a:ea typeface="+mj-ea"/>
              </a:rPr>
              <a:t>}</a:t>
            </a:r>
            <a:endParaRPr lang="en-US" altLang="ko-KR" sz="2000" dirty="0">
              <a:latin typeface="+mj-ea"/>
              <a:ea typeface="+mj-ea"/>
            </a:endParaRPr>
          </a:p>
          <a:p>
            <a:pPr defTabSz="180000" fontAlgn="base" latinLnBrk="0"/>
            <a:r>
              <a:rPr lang="en-US" altLang="ko-KR" sz="2000" dirty="0">
                <a:latin typeface="+mj-ea"/>
                <a:ea typeface="+mj-ea"/>
              </a:rPr>
              <a:t>};</a:t>
            </a:r>
          </a:p>
          <a:p>
            <a:pPr defTabSz="180000" fontAlgn="base" latinLnBrk="0"/>
            <a:endParaRPr lang="en-US" altLang="ko-KR" sz="2000" dirty="0">
              <a:latin typeface="+mj-ea"/>
              <a:ea typeface="+mj-ea"/>
            </a:endParaRPr>
          </a:p>
          <a:p>
            <a:pPr defTabSz="180000" fontAlgn="base" latinLnBrk="0"/>
            <a:r>
              <a:rPr lang="en-US" altLang="ko-KR" sz="2000" dirty="0" err="1" smtClean="0">
                <a:latin typeface="+mj-ea"/>
                <a:ea typeface="+mj-ea"/>
              </a:rPr>
              <a:t>int</a:t>
            </a:r>
            <a:r>
              <a:rPr lang="en-US" altLang="ko-KR" sz="2000" dirty="0" smtClean="0">
                <a:latin typeface="+mj-ea"/>
                <a:ea typeface="+mj-ea"/>
              </a:rPr>
              <a:t> </a:t>
            </a:r>
            <a:r>
              <a:rPr lang="en-US" altLang="ko-KR" sz="2000" dirty="0">
                <a:latin typeface="+mj-ea"/>
                <a:ea typeface="+mj-ea"/>
              </a:rPr>
              <a:t>main() {</a:t>
            </a:r>
          </a:p>
          <a:p>
            <a:pPr defTabSz="180000" fontAlgn="base" latinLnBrk="0"/>
            <a:r>
              <a:rPr lang="en-US" altLang="ko-KR" sz="2000" dirty="0">
                <a:latin typeface="+mj-ea"/>
                <a:ea typeface="+mj-ea"/>
              </a:rPr>
              <a:t>	Shape </a:t>
            </a:r>
            <a:r>
              <a:rPr lang="en-US" altLang="ko-KR" sz="2000" dirty="0" smtClean="0">
                <a:latin typeface="+mj-ea"/>
                <a:ea typeface="+mj-ea"/>
              </a:rPr>
              <a:t>*</a:t>
            </a:r>
            <a:r>
              <a:rPr lang="en-US" altLang="ko-KR" sz="2000" dirty="0" err="1" smtClean="0">
                <a:latin typeface="+mj-ea"/>
                <a:ea typeface="+mj-ea"/>
              </a:rPr>
              <a:t>pShape</a:t>
            </a:r>
            <a:r>
              <a:rPr lang="en-US" altLang="ko-KR" sz="2000" dirty="0" smtClean="0">
                <a:latin typeface="+mj-ea"/>
                <a:ea typeface="+mj-ea"/>
              </a:rPr>
              <a:t> </a:t>
            </a:r>
            <a:r>
              <a:rPr lang="en-US" altLang="ko-KR" sz="2000" dirty="0">
                <a:latin typeface="+mj-ea"/>
                <a:ea typeface="+mj-ea"/>
              </a:rPr>
              <a:t>= </a:t>
            </a:r>
            <a:r>
              <a:rPr lang="en-US" altLang="ko-KR" sz="2000" b="1" dirty="0">
                <a:solidFill>
                  <a:srgbClr val="0070C0"/>
                </a:solidFill>
                <a:latin typeface="+mj-ea"/>
                <a:ea typeface="+mj-ea"/>
              </a:rPr>
              <a:t>new Shape();</a:t>
            </a:r>
          </a:p>
          <a:p>
            <a:pPr defTabSz="180000" fontAlgn="base" latinLnBrk="0"/>
            <a:r>
              <a:rPr lang="en-US" altLang="ko-KR" sz="2000" dirty="0">
                <a:latin typeface="+mj-ea"/>
                <a:ea typeface="+mj-ea"/>
              </a:rPr>
              <a:t>	</a:t>
            </a:r>
            <a:r>
              <a:rPr lang="en-US" altLang="ko-KR" sz="2000" b="1" dirty="0" err="1">
                <a:latin typeface="+mj-ea"/>
                <a:ea typeface="+mj-ea"/>
              </a:rPr>
              <a:t>pShape</a:t>
            </a:r>
            <a:r>
              <a:rPr lang="en-US" altLang="ko-KR" sz="2000" b="1" dirty="0">
                <a:latin typeface="+mj-ea"/>
                <a:ea typeface="+mj-ea"/>
              </a:rPr>
              <a:t>-&gt;paint(); </a:t>
            </a:r>
            <a:endParaRPr lang="en-US" altLang="ko-KR" sz="2000" b="1" dirty="0" smtClean="0">
              <a:latin typeface="+mj-ea"/>
              <a:ea typeface="+mj-ea"/>
            </a:endParaRPr>
          </a:p>
          <a:p>
            <a:pPr defTabSz="180000" fontAlgn="base" latinLnBrk="0"/>
            <a:r>
              <a:rPr lang="en-US" altLang="ko-KR" sz="2000" dirty="0">
                <a:latin typeface="+mj-ea"/>
                <a:ea typeface="+mj-ea"/>
              </a:rPr>
              <a:t>	delete </a:t>
            </a:r>
            <a:r>
              <a:rPr lang="en-US" altLang="ko-KR" sz="2000" dirty="0" err="1">
                <a:latin typeface="+mj-ea"/>
                <a:ea typeface="+mj-ea"/>
              </a:rPr>
              <a:t>pShape</a:t>
            </a:r>
            <a:r>
              <a:rPr lang="en-US" altLang="ko-KR" sz="2000" dirty="0">
                <a:latin typeface="+mj-ea"/>
                <a:ea typeface="+mj-ea"/>
              </a:rPr>
              <a:t>;</a:t>
            </a:r>
          </a:p>
          <a:p>
            <a:pPr defTabSz="180000" fontAlgn="base" latinLnBrk="0"/>
            <a:r>
              <a:rPr lang="en-US" altLang="ko-KR" sz="2000" dirty="0" smtClean="0">
                <a:latin typeface="+mj-ea"/>
                <a:ea typeface="+mj-ea"/>
              </a:rPr>
              <a:t>}</a:t>
            </a:r>
            <a:endParaRPr lang="en-US" altLang="ko-KR" sz="2000" dirty="0"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851921" y="1196752"/>
            <a:ext cx="2232248" cy="307777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1400" dirty="0">
                <a:latin typeface="+mj-ea"/>
                <a:ea typeface="+mj-ea"/>
              </a:rPr>
              <a:t>Shape::draw() called</a:t>
            </a:r>
          </a:p>
        </p:txBody>
      </p:sp>
      <p:sp>
        <p:nvSpPr>
          <p:cNvPr id="62" name="모서리가 둥근 직사각형 61"/>
          <p:cNvSpPr/>
          <p:nvPr/>
        </p:nvSpPr>
        <p:spPr>
          <a:xfrm>
            <a:off x="5595303" y="2395832"/>
            <a:ext cx="1733598" cy="59524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+mj-ea"/>
              <a:ea typeface="+mj-ea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583943" y="2683302"/>
            <a:ext cx="140806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 smtClean="0">
                <a:latin typeface="+mj-ea"/>
                <a:ea typeface="+mj-ea"/>
              </a:rPr>
              <a:t>void draw()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64" name="오른쪽 중괄호 63"/>
          <p:cNvSpPr/>
          <p:nvPr/>
        </p:nvSpPr>
        <p:spPr>
          <a:xfrm>
            <a:off x="7354666" y="2463666"/>
            <a:ext cx="202163" cy="459577"/>
          </a:xfrm>
          <a:prstGeom prst="rightBrace">
            <a:avLst>
              <a:gd name="adj1" fmla="val 3184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479224" y="2463666"/>
            <a:ext cx="13539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+mj-ea"/>
                <a:ea typeface="+mj-ea"/>
              </a:rPr>
              <a:t>Shape</a:t>
            </a:r>
          </a:p>
          <a:p>
            <a:r>
              <a:rPr lang="ko-KR" altLang="en-US" sz="1400" dirty="0" smtClean="0">
                <a:latin typeface="+mj-ea"/>
                <a:ea typeface="+mj-ea"/>
              </a:rPr>
              <a:t> 멤버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3586415" y="2315493"/>
            <a:ext cx="11098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err="1" smtClean="0">
                <a:latin typeface="+mj-ea"/>
                <a:ea typeface="+mj-ea"/>
              </a:rPr>
              <a:t>pShape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4404598" y="2371731"/>
            <a:ext cx="503865" cy="216024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  <a:sym typeface="Wingdings"/>
              </a:rPr>
              <a:t></a:t>
            </a:r>
            <a:endParaRPr lang="ko-KR" altLang="en-US" sz="1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689648" y="2999833"/>
            <a:ext cx="1665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+mj-ea"/>
                <a:ea typeface="+mj-ea"/>
              </a:rPr>
              <a:t>new Shape()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69" name="자유형 68"/>
          <p:cNvSpPr/>
          <p:nvPr/>
        </p:nvSpPr>
        <p:spPr>
          <a:xfrm>
            <a:off x="4620460" y="2479422"/>
            <a:ext cx="907588" cy="0"/>
          </a:xfrm>
          <a:custGeom>
            <a:avLst/>
            <a:gdLst>
              <a:gd name="connsiteX0" fmla="*/ 0 w 646545"/>
              <a:gd name="connsiteY0" fmla="*/ 0 h 0"/>
              <a:gd name="connsiteX1" fmla="*/ 646545 w 64654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6545">
                <a:moveTo>
                  <a:pt x="0" y="0"/>
                </a:moveTo>
                <a:lnTo>
                  <a:pt x="646545" y="0"/>
                </a:ln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+mj-ea"/>
              <a:ea typeface="+mj-ea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583943" y="2435295"/>
            <a:ext cx="140806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 smtClean="0">
                <a:latin typeface="+mj-ea"/>
                <a:ea typeface="+mj-ea"/>
              </a:rPr>
              <a:t>void paint()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78" name="자유형 77"/>
          <p:cNvSpPr/>
          <p:nvPr/>
        </p:nvSpPr>
        <p:spPr>
          <a:xfrm>
            <a:off x="6617684" y="2600794"/>
            <a:ext cx="373162" cy="233916"/>
          </a:xfrm>
          <a:custGeom>
            <a:avLst/>
            <a:gdLst>
              <a:gd name="connsiteX0" fmla="*/ 10633 w 265832"/>
              <a:gd name="connsiteY0" fmla="*/ 0 h 233916"/>
              <a:gd name="connsiteX1" fmla="*/ 265814 w 265832"/>
              <a:gd name="connsiteY1" fmla="*/ 148856 h 233916"/>
              <a:gd name="connsiteX2" fmla="*/ 0 w 265832"/>
              <a:gd name="connsiteY2" fmla="*/ 233916 h 233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5832" h="233916">
                <a:moveTo>
                  <a:pt x="10633" y="0"/>
                </a:moveTo>
                <a:cubicBezTo>
                  <a:pt x="139109" y="54935"/>
                  <a:pt x="267586" y="109870"/>
                  <a:pt x="265814" y="148856"/>
                </a:cubicBezTo>
                <a:cubicBezTo>
                  <a:pt x="264042" y="187842"/>
                  <a:pt x="132021" y="210879"/>
                  <a:pt x="0" y="233916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+mj-ea"/>
              <a:ea typeface="+mj-ea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4976706" y="1655314"/>
            <a:ext cx="2923482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 err="1" smtClean="0">
                <a:latin typeface="+mj-ea"/>
                <a:ea typeface="+mj-ea"/>
              </a:rPr>
              <a:t>pShape</a:t>
            </a:r>
            <a:r>
              <a:rPr lang="en-US" altLang="ko-KR" sz="1400" dirty="0" smtClean="0">
                <a:latin typeface="+mj-ea"/>
                <a:ea typeface="+mj-ea"/>
              </a:rPr>
              <a:t> = new Shape();</a:t>
            </a:r>
          </a:p>
          <a:p>
            <a:pPr defTabSz="180000"/>
            <a:r>
              <a:rPr lang="en-US" altLang="ko-KR" sz="1400" dirty="0" err="1" smtClean="0">
                <a:latin typeface="+mj-ea"/>
                <a:ea typeface="+mj-ea"/>
              </a:rPr>
              <a:t>pShape</a:t>
            </a:r>
            <a:r>
              <a:rPr lang="en-US" altLang="ko-KR" sz="1400" dirty="0" smtClean="0">
                <a:latin typeface="+mj-ea"/>
                <a:ea typeface="+mj-ea"/>
              </a:rPr>
              <a:t>-&gt;</a:t>
            </a:r>
            <a:r>
              <a:rPr lang="en-US" altLang="ko-KR" sz="1400" b="1" dirty="0" smtClean="0">
                <a:latin typeface="+mj-ea"/>
                <a:ea typeface="+mj-ea"/>
              </a:rPr>
              <a:t>paint(); </a:t>
            </a:r>
            <a:endParaRPr lang="ko-KR" altLang="en-US" sz="1400" b="1" dirty="0">
              <a:latin typeface="+mj-ea"/>
              <a:ea typeface="+mj-ea"/>
            </a:endParaRPr>
          </a:p>
        </p:txBody>
      </p:sp>
      <p:sp>
        <p:nvSpPr>
          <p:cNvPr id="85" name="자유형 84"/>
          <p:cNvSpPr/>
          <p:nvPr/>
        </p:nvSpPr>
        <p:spPr>
          <a:xfrm>
            <a:off x="6149336" y="2073522"/>
            <a:ext cx="214655" cy="522144"/>
          </a:xfrm>
          <a:custGeom>
            <a:avLst/>
            <a:gdLst>
              <a:gd name="connsiteX0" fmla="*/ 0 w 1155390"/>
              <a:gd name="connsiteY0" fmla="*/ 0 h 779318"/>
              <a:gd name="connsiteX1" fmla="*/ 342900 w 1155390"/>
              <a:gd name="connsiteY1" fmla="*/ 415637 h 779318"/>
              <a:gd name="connsiteX2" fmla="*/ 1028700 w 1155390"/>
              <a:gd name="connsiteY2" fmla="*/ 519546 h 779318"/>
              <a:gd name="connsiteX3" fmla="*/ 1153391 w 1155390"/>
              <a:gd name="connsiteY3" fmla="*/ 779318 h 779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5390" h="779318">
                <a:moveTo>
                  <a:pt x="0" y="0"/>
                </a:moveTo>
                <a:cubicBezTo>
                  <a:pt x="85725" y="164523"/>
                  <a:pt x="171450" y="329046"/>
                  <a:pt x="342900" y="415637"/>
                </a:cubicBezTo>
                <a:cubicBezTo>
                  <a:pt x="514350" y="502228"/>
                  <a:pt x="893618" y="458933"/>
                  <a:pt x="1028700" y="519546"/>
                </a:cubicBezTo>
                <a:cubicBezTo>
                  <a:pt x="1163782" y="580160"/>
                  <a:pt x="1158586" y="679739"/>
                  <a:pt x="1153391" y="779318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5449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기본 디자인">
  <a:themeElements>
    <a:clrScheme name="1_기본 디자인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DDDDDD"/>
      </a:folHlink>
    </a:clrScheme>
    <a:fontScheme name="1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2">
            <a:schemeClr val="bg2">
              <a:alpha val="50000"/>
            </a:schemeClr>
          </a:prst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charset="-127"/>
            <a:ea typeface="굴림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2">
            <a:schemeClr val="bg2">
              <a:alpha val="50000"/>
            </a:schemeClr>
          </a:prst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charset="-127"/>
            <a:ea typeface="굴림" charset="-127"/>
          </a:defRPr>
        </a:defPPr>
      </a:lstStyle>
    </a:ln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java2</Template>
  <TotalTime>2637</TotalTime>
  <Words>1912</Words>
  <Application>Microsoft Office PowerPoint</Application>
  <PresentationFormat>화면 슬라이드 쇼(4:3)</PresentationFormat>
  <Paragraphs>937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31</vt:i4>
      </vt:variant>
    </vt:vector>
  </HeadingPairs>
  <TitlesOfParts>
    <vt:vector size="41" baseType="lpstr">
      <vt:lpstr>HY헤드라인M</vt:lpstr>
      <vt:lpstr>굴림</vt:lpstr>
      <vt:lpstr>맑은 고딕</vt:lpstr>
      <vt:lpstr>휴먼매직체</vt:lpstr>
      <vt:lpstr>Arial</vt:lpstr>
      <vt:lpstr>Gill Sans MT</vt:lpstr>
      <vt:lpstr>Impact</vt:lpstr>
      <vt:lpstr>Wingdings</vt:lpstr>
      <vt:lpstr>1_기본 디자인</vt:lpstr>
      <vt:lpstr>Badge</vt:lpstr>
      <vt:lpstr>가상함수와 추상클래스</vt:lpstr>
      <vt:lpstr>파생클래스에서 함수를 재정의하는사례</vt:lpstr>
      <vt:lpstr>가상 함수와 오버라이딩</vt:lpstr>
      <vt:lpstr>함수 재정의와 오버라이딩 사례 비교</vt:lpstr>
      <vt:lpstr>함수 재정의와 오버라이딩 용어의 혼란 정리</vt:lpstr>
      <vt:lpstr>오버라이딩과 가상 함수 호출</vt:lpstr>
      <vt:lpstr>오버라이딩과 가상 함수 호출</vt:lpstr>
      <vt:lpstr>동적 바인딩</vt:lpstr>
      <vt:lpstr>오버라이딩된 함수를 호출하는 동적 바인딩</vt:lpstr>
      <vt:lpstr>오버라이딩된 함수를 호출하는 동적 바인딩</vt:lpstr>
      <vt:lpstr>C++ 11에서 추가된 override 와 final 지시어</vt:lpstr>
      <vt:lpstr>C++ 오버라이딩의 특징</vt:lpstr>
      <vt:lpstr>상속이 반복되는 경우 가상 함수 호출</vt:lpstr>
      <vt:lpstr>오버라이딩과 범위 지정 연산자(::)</vt:lpstr>
      <vt:lpstr>범위 지정 연산자(::)를 이용한 기본 클래스의 가상 함수 호출</vt:lpstr>
      <vt:lpstr>가상 소멸자</vt:lpstr>
      <vt:lpstr>소멸자를 가상 함수로 선언</vt:lpstr>
      <vt:lpstr>오버로딩과 함수 재정의, 오버라이딩 비교</vt:lpstr>
      <vt:lpstr>가상 함수와  오버라이딩 활용 사례</vt:lpstr>
      <vt:lpstr>1. 가상 함수를 가진 기본 클래스의 목적</vt:lpstr>
      <vt:lpstr>2. 가상 함수 오버라이딩</vt:lpstr>
      <vt:lpstr>3. 동적 바인딩 실행 : 파생 클래스의 가상 함수실행</vt:lpstr>
      <vt:lpstr>main() 함수가 실행될 때 구성된 객체의 연결</vt:lpstr>
      <vt:lpstr>4. 기본 클래스의 포인터 활용</vt:lpstr>
      <vt:lpstr>순수 가상 함수</vt:lpstr>
      <vt:lpstr>추상 클래스</vt:lpstr>
      <vt:lpstr>추상 클래스의 목적</vt:lpstr>
      <vt:lpstr>추상 클래스의 상속과 구현</vt:lpstr>
      <vt:lpstr>Shape을 추상 클래스로 수정</vt:lpstr>
      <vt:lpstr>추상 클래스 구현 연습</vt:lpstr>
      <vt:lpstr>추상 클래스를 상속받는 파생 클래스 구현 연습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 programming</dc:title>
  <dc:subject>oop &amp; cpp</dc:subject>
  <dc:creator>hjsong</dc:creator>
  <cp:lastModifiedBy>hallym</cp:lastModifiedBy>
  <cp:revision>661</cp:revision>
  <dcterms:created xsi:type="dcterms:W3CDTF">1601-01-01T00:00:00Z</dcterms:created>
  <dcterms:modified xsi:type="dcterms:W3CDTF">2019-04-19T04:24:56Z</dcterms:modified>
</cp:coreProperties>
</file>