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7" r:id="rId1"/>
    <p:sldMasterId id="2147483961" r:id="rId2"/>
  </p:sldMasterIdLst>
  <p:notesMasterIdLst>
    <p:notesMasterId r:id="rId49"/>
  </p:notesMasterIdLst>
  <p:sldIdLst>
    <p:sldId id="267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B6AD"/>
    <a:srgbClr val="FF9933"/>
    <a:srgbClr val="3399FF"/>
    <a:srgbClr val="FFCC00"/>
    <a:srgbClr val="FF9966"/>
    <a:srgbClr val="FFCC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>
      <p:cViewPr varScale="1">
        <p:scale>
          <a:sx n="82" d="100"/>
          <a:sy n="82" d="100"/>
        </p:scale>
        <p:origin x="-1507" y="-9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9C8E7D-FFF5-4A67-9BC5-BFEBA39EA6A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1536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i_img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005263"/>
            <a:ext cx="1419225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0" y="1981200"/>
            <a:ext cx="9144000" cy="17526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545454">
                  <a:alpha val="0"/>
                </a:srgbClr>
              </a:gs>
              <a:gs pos="100000">
                <a:srgbClr val="EAEAEA">
                  <a:alpha val="79999"/>
                </a:srgbClr>
              </a:gs>
            </a:gsLst>
            <a:lin ang="2700000" scaled="1"/>
          </a:gradFill>
          <a:ln w="12700" algn="ctr">
            <a:solidFill>
              <a:srgbClr val="C0C0C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79388" cy="5229225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5229225"/>
            <a:ext cx="179388" cy="1628775"/>
          </a:xfrm>
          <a:prstGeom prst="rect">
            <a:avLst/>
          </a:prstGeom>
          <a:solidFill>
            <a:srgbClr val="0099CC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981895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FF020-DAF1-4251-99D3-9DB79DBAC2E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30162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34950"/>
            <a:ext cx="2057400" cy="6146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34950"/>
            <a:ext cx="6019800" cy="6146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ABD04-62BF-4514-9011-432CDFEA3F1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935840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altLang="ko-KR" smtClean="0"/>
              <a:t>2018_2_C++_chapt06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0795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4800" spc="6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66D777-4359-42E5-B284-18B58639FC5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4931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122" y="116632"/>
            <a:ext cx="7649862" cy="670351"/>
          </a:xfrm>
        </p:spPr>
        <p:txBody>
          <a:bodyPr anchor="ctr"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712968" cy="5832648"/>
          </a:xfrm>
        </p:spPr>
        <p:txBody>
          <a:bodyPr>
            <a:normAutofit/>
          </a:bodyPr>
          <a:lstStyle>
            <a:lvl1pPr marL="228600" indent="-228600">
              <a:buClr>
                <a:schemeClr val="accent1">
                  <a:lumMod val="50000"/>
                </a:schemeClr>
              </a:buClr>
              <a:buSzPct val="90000"/>
              <a:buFont typeface="맑은 고딕" panose="020B0503020000020004" pitchFamily="50" charset="-127"/>
              <a:buChar char="◎"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3pPr>
            <a:lvl4pP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4pPr>
            <a:lvl5pP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8710" y="6509306"/>
            <a:ext cx="323528" cy="318412"/>
          </a:xfrm>
        </p:spPr>
        <p:txBody>
          <a:bodyPr/>
          <a:lstStyle>
            <a:lvl1pPr algn="r">
              <a:defRPr sz="8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66D777-4359-42E5-B284-18B58639FC5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cxnSp>
        <p:nvCxnSpPr>
          <p:cNvPr id="14" name="직선 연결선 13"/>
          <p:cNvCxnSpPr/>
          <p:nvPr userDrawn="1"/>
        </p:nvCxnSpPr>
        <p:spPr>
          <a:xfrm flipH="1">
            <a:off x="1402632" y="786983"/>
            <a:ext cx="774136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47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272ACE-A2E0-4B15-9E00-14769F87BBD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62280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9C67-A753-47C6-B574-554953FE317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931761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6EB1-7BEA-454E-98B0-AAC0543AD1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038850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F6A7-E3DE-4B5E-820B-DA38874B6B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55746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5F0F-DB07-44AC-808C-B191F01DC4E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837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01FF9D-D8BD-4837-B675-2581F00216C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180123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74C71886-B5B5-4636-8A58-EE6CB1EAFDA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186035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DCDE1005-C856-41D0-97E2-5CD53282BFFE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6470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F020-DAF1-4251-99D3-9DB79DBAC2E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272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BD04-62BF-4514-9011-432CDFEA3F1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036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272ACE-A2E0-4B15-9E00-14769F87BBD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4511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889C67-A753-47C6-B574-554953FE317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761782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486EB1-7BEA-454E-98B0-AAC0543AD17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92138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EEF6A7-E3DE-4B5E-820B-DA38874B6BE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945953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E5F0F-DB07-44AC-808C-B191F01DC4E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502979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C71886-B5B5-4636-8A58-EE6CB1EAFD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591170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DE1005-C856-41D0-97E2-5CD53282BFF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45904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i_img_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260350"/>
            <a:ext cx="5540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0" y="188913"/>
            <a:ext cx="9144000" cy="5334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545454">
                  <a:alpha val="0"/>
                </a:srgbClr>
              </a:gs>
              <a:gs pos="100000">
                <a:srgbClr val="EAEAEA">
                  <a:alpha val="79999"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4950"/>
            <a:ext cx="82296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453188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112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666D777-4359-42E5-B284-18B58639FC5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79388" cy="5229225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5229225"/>
            <a:ext cx="179388" cy="1628775"/>
          </a:xfrm>
          <a:prstGeom prst="rect">
            <a:avLst/>
          </a:prstGeom>
          <a:solidFill>
            <a:srgbClr val="0099CC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9" r:id="rId12"/>
  </p:sldLayoutIdLst>
  <p:transition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10" name="Rectangle 9" title="right edge border"/>
          <p:cNvSpPr/>
          <p:nvPr/>
        </p:nvSpPr>
        <p:spPr>
          <a:xfrm>
            <a:off x="9038906" y="-12284"/>
            <a:ext cx="10509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구름 모양 설명선 6"/>
          <p:cNvSpPr/>
          <p:nvPr userDrawn="1"/>
        </p:nvSpPr>
        <p:spPr>
          <a:xfrm>
            <a:off x="8820472" y="6547468"/>
            <a:ext cx="319540" cy="265908"/>
          </a:xfrm>
          <a:prstGeom prst="cloudCallout">
            <a:avLst>
              <a:gd name="adj1" fmla="val 3350"/>
              <a:gd name="adj2" fmla="val 4312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2366" y="6499920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66D777-4359-42E5-B284-18B58639FC5B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921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템플릿과</a:t>
            </a:r>
            <a:r>
              <a:rPr lang="en-US" altLang="ko-KR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표준 템플릿 라이브러리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장점과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838976"/>
            <a:ext cx="9044734" cy="583264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ko-KR" altLang="en-US" sz="2200" b="1" dirty="0" smtClean="0"/>
              <a:t>템플릿 장점</a:t>
            </a:r>
            <a:endParaRPr lang="en-US" altLang="ko-KR" sz="2200" b="1" dirty="0" smtClean="0"/>
          </a:p>
          <a:p>
            <a:pPr lvl="1">
              <a:spcBef>
                <a:spcPts val="0"/>
              </a:spcBef>
            </a:pPr>
            <a:r>
              <a:rPr lang="ko-KR" altLang="en-US" sz="2200" b="1" dirty="0" smtClean="0"/>
              <a:t>함수 코드의 재사용</a:t>
            </a:r>
            <a:endParaRPr lang="en-US" altLang="ko-KR" sz="2200" b="1" dirty="0" smtClean="0"/>
          </a:p>
          <a:p>
            <a:pPr lvl="2">
              <a:spcBef>
                <a:spcPts val="0"/>
              </a:spcBef>
            </a:pPr>
            <a:r>
              <a:rPr lang="ko-KR" altLang="en-US" sz="2200" b="1" dirty="0" smtClean="0"/>
              <a:t>높은 소프트웨어의 생산성과 유용성</a:t>
            </a:r>
            <a:endParaRPr lang="en-US" altLang="ko-KR" sz="2200" b="1" dirty="0" smtClean="0"/>
          </a:p>
          <a:p>
            <a:pPr>
              <a:spcBef>
                <a:spcPts val="0"/>
              </a:spcBef>
            </a:pPr>
            <a:r>
              <a:rPr lang="ko-KR" altLang="en-US" sz="2200" b="1" dirty="0" smtClean="0"/>
              <a:t>템플릿 단점</a:t>
            </a:r>
            <a:endParaRPr lang="en-US" altLang="ko-KR" sz="2200" b="1" dirty="0" smtClean="0"/>
          </a:p>
          <a:p>
            <a:pPr lvl="1">
              <a:spcBef>
                <a:spcPts val="0"/>
              </a:spcBef>
            </a:pPr>
            <a:r>
              <a:rPr lang="ko-KR" altLang="en-US" sz="2200" b="1" dirty="0" err="1"/>
              <a:t>포팅에</a:t>
            </a:r>
            <a:r>
              <a:rPr lang="ko-KR" altLang="en-US" sz="2200" b="1" dirty="0"/>
              <a:t> 취약</a:t>
            </a:r>
            <a:endParaRPr lang="en-US" altLang="ko-KR" sz="2200" b="1" dirty="0"/>
          </a:p>
          <a:p>
            <a:pPr lvl="2">
              <a:spcBef>
                <a:spcPts val="0"/>
              </a:spcBef>
            </a:pPr>
            <a:r>
              <a:rPr lang="ko-KR" altLang="en-US" sz="2200" b="1" dirty="0" smtClean="0"/>
              <a:t>컴파일러에 따라 지원하지 않을 수 있음</a:t>
            </a:r>
            <a:endParaRPr lang="en-US" altLang="ko-KR" sz="2200" b="1" dirty="0" smtClean="0"/>
          </a:p>
          <a:p>
            <a:pPr lvl="1">
              <a:spcBef>
                <a:spcPts val="0"/>
              </a:spcBef>
            </a:pPr>
            <a:r>
              <a:rPr lang="ko-KR" altLang="en-US" sz="2200" b="1" dirty="0" smtClean="0"/>
              <a:t>컴파일 오류 메시지 빈약</a:t>
            </a:r>
            <a:r>
              <a:rPr lang="en-US" altLang="ko-KR" sz="2200" b="1" dirty="0" smtClean="0"/>
              <a:t>, </a:t>
            </a:r>
            <a:r>
              <a:rPr lang="ko-KR" altLang="en-US" sz="2200" b="1" dirty="0" smtClean="0"/>
              <a:t>디버깅에 많은 어려움</a:t>
            </a:r>
            <a:endParaRPr lang="en-US" altLang="ko-KR" sz="2200" b="1" dirty="0" smtClean="0"/>
          </a:p>
          <a:p>
            <a:pPr>
              <a:spcBef>
                <a:spcPts val="0"/>
              </a:spcBef>
            </a:pPr>
            <a:r>
              <a:rPr lang="ko-KR" altLang="en-US" sz="2200" b="1" dirty="0" err="1" smtClean="0"/>
              <a:t>제네릭</a:t>
            </a:r>
            <a:r>
              <a:rPr lang="ko-KR" altLang="en-US" sz="2200" b="1" dirty="0" smtClean="0"/>
              <a:t> 프로그래밍</a:t>
            </a:r>
            <a:endParaRPr lang="en-US" altLang="ko-KR" sz="2200" b="1" dirty="0" smtClean="0"/>
          </a:p>
          <a:p>
            <a:pPr lvl="1">
              <a:spcBef>
                <a:spcPts val="0"/>
              </a:spcBef>
            </a:pPr>
            <a:r>
              <a:rPr lang="en-US" altLang="ko-KR" sz="2200" b="1" dirty="0" smtClean="0"/>
              <a:t>generic programming</a:t>
            </a:r>
          </a:p>
          <a:p>
            <a:pPr lvl="2">
              <a:spcBef>
                <a:spcPts val="0"/>
              </a:spcBef>
            </a:pPr>
            <a:r>
              <a:rPr lang="ko-KR" altLang="en-US" sz="2200" b="1" dirty="0" smtClean="0"/>
              <a:t>일반화 프로그래밍이라고도 부름</a:t>
            </a:r>
            <a:endParaRPr lang="en-US" altLang="ko-KR" sz="2200" b="1" dirty="0" smtClean="0"/>
          </a:p>
          <a:p>
            <a:pPr lvl="2">
              <a:spcBef>
                <a:spcPts val="0"/>
              </a:spcBef>
            </a:pPr>
            <a:r>
              <a:rPr lang="ko-KR" altLang="en-US" sz="2200" b="1" dirty="0" err="1" smtClean="0"/>
              <a:t>제네릭</a:t>
            </a:r>
            <a:r>
              <a:rPr lang="ko-KR" altLang="en-US" sz="2200" b="1" dirty="0" smtClean="0"/>
              <a:t> 함수나 </a:t>
            </a:r>
            <a:r>
              <a:rPr lang="ko-KR" altLang="en-US" sz="2200" b="1" dirty="0" err="1" smtClean="0"/>
              <a:t>제네릭</a:t>
            </a:r>
            <a:r>
              <a:rPr lang="ko-KR" altLang="en-US" sz="2200" b="1" dirty="0" smtClean="0"/>
              <a:t> 클래스를 활용하는 프로그래밍 기법</a:t>
            </a:r>
            <a:endParaRPr lang="en-US" altLang="ko-KR" sz="2200" b="1" dirty="0" smtClean="0"/>
          </a:p>
          <a:p>
            <a:pPr lvl="2">
              <a:spcBef>
                <a:spcPts val="0"/>
              </a:spcBef>
            </a:pPr>
            <a:r>
              <a:rPr lang="en-US" altLang="ko-KR" sz="2200" b="1" dirty="0" smtClean="0"/>
              <a:t>C++</a:t>
            </a:r>
            <a:r>
              <a:rPr lang="ko-KR" altLang="en-US" sz="2200" b="1" dirty="0" smtClean="0"/>
              <a:t>에서 </a:t>
            </a:r>
            <a:r>
              <a:rPr lang="en-US" altLang="ko-KR" sz="2200" b="1" dirty="0" smtClean="0"/>
              <a:t>STL(Standard Template Library) </a:t>
            </a:r>
            <a:r>
              <a:rPr lang="ko-KR" altLang="en-US" sz="2200" b="1" dirty="0" smtClean="0"/>
              <a:t>제공</a:t>
            </a:r>
            <a:r>
              <a:rPr lang="en-US" altLang="ko-KR" sz="2200" b="1" dirty="0" smtClean="0"/>
              <a:t>. </a:t>
            </a:r>
            <a:r>
              <a:rPr lang="ko-KR" altLang="en-US" sz="2200" b="1" dirty="0" smtClean="0"/>
              <a:t>활용</a:t>
            </a:r>
            <a:endParaRPr lang="en-US" altLang="ko-KR" sz="2200" b="1" dirty="0" smtClean="0"/>
          </a:p>
          <a:p>
            <a:pPr lvl="1">
              <a:spcBef>
                <a:spcPts val="0"/>
              </a:spcBef>
            </a:pPr>
            <a:r>
              <a:rPr lang="ko-KR" altLang="en-US" sz="2200" b="1" dirty="0" smtClean="0"/>
              <a:t>보편화 추세</a:t>
            </a:r>
            <a:endParaRPr lang="en-US" altLang="ko-KR" sz="2200" b="1" dirty="0" smtClean="0"/>
          </a:p>
          <a:p>
            <a:pPr lvl="2">
              <a:spcBef>
                <a:spcPts val="0"/>
              </a:spcBef>
            </a:pPr>
            <a:r>
              <a:rPr lang="en-US" altLang="ko-KR" sz="2200" b="1" dirty="0" smtClean="0"/>
              <a:t>Java, C# </a:t>
            </a:r>
            <a:r>
              <a:rPr lang="ko-KR" altLang="en-US" sz="2200" b="1" dirty="0" smtClean="0"/>
              <a:t>등 많은 언어에서 활용</a:t>
            </a:r>
            <a:endParaRPr lang="ko-KR" altLang="en-US" sz="2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276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29400" cy="670351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+mj-ea"/>
              </a:rPr>
              <a:t>큰 </a:t>
            </a:r>
            <a:r>
              <a:rPr lang="ko-KR" altLang="en-US" sz="2800" dirty="0">
                <a:latin typeface="+mj-ea"/>
              </a:rPr>
              <a:t>값을 </a:t>
            </a:r>
            <a:r>
              <a:rPr lang="ko-KR" altLang="en-US" sz="2800" dirty="0" err="1">
                <a:latin typeface="+mj-ea"/>
              </a:rPr>
              <a:t>리턴하는</a:t>
            </a:r>
            <a:r>
              <a:rPr lang="ko-KR" altLang="en-US" sz="2800" dirty="0">
                <a:latin typeface="+mj-ea"/>
              </a:rPr>
              <a:t> </a:t>
            </a:r>
            <a:r>
              <a:rPr lang="en-US" altLang="ko-KR" sz="2800" cap="none" dirty="0">
                <a:latin typeface="+mj-ea"/>
              </a:rPr>
              <a:t>bigger</a:t>
            </a:r>
            <a:r>
              <a:rPr lang="en-US" altLang="ko-KR" sz="2800" dirty="0" smtClean="0">
                <a:latin typeface="+mj-ea"/>
              </a:rPr>
              <a:t>() </a:t>
            </a:r>
            <a:r>
              <a:rPr lang="ko-KR" altLang="en-US" sz="2800" dirty="0" smtClean="0">
                <a:latin typeface="+mj-ea"/>
              </a:rPr>
              <a:t>함수 만들기 연습</a:t>
            </a:r>
            <a:endParaRPr lang="ko-KR" altLang="en-US" sz="28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7421" y="980728"/>
            <a:ext cx="8461043" cy="48320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200" b="1" dirty="0" smtClean="0">
                <a:solidFill>
                  <a:srgbClr val="7030A0"/>
                </a:solidFill>
                <a:latin typeface="+mj-ea"/>
                <a:ea typeface="+mj-ea"/>
              </a:rPr>
              <a:t>template </a:t>
            </a:r>
            <a:r>
              <a:rPr lang="en-US" altLang="ko-KR" sz="2200" b="1" dirty="0">
                <a:solidFill>
                  <a:srgbClr val="7030A0"/>
                </a:solidFill>
                <a:latin typeface="+mj-ea"/>
                <a:ea typeface="+mj-ea"/>
              </a:rPr>
              <a:t>&lt;class T</a:t>
            </a:r>
            <a:r>
              <a:rPr lang="en-US" altLang="ko-KR" sz="2200" b="1" dirty="0" smtClean="0">
                <a:solidFill>
                  <a:srgbClr val="7030A0"/>
                </a:solidFill>
                <a:latin typeface="+mj-ea"/>
                <a:ea typeface="+mj-ea"/>
              </a:rPr>
              <a:t>&gt; T </a:t>
            </a:r>
            <a:r>
              <a:rPr lang="en-US" altLang="ko-KR" sz="2200" b="1" dirty="0">
                <a:solidFill>
                  <a:srgbClr val="7030A0"/>
                </a:solidFill>
                <a:latin typeface="+mj-ea"/>
                <a:ea typeface="+mj-ea"/>
              </a:rPr>
              <a:t>bigger(T a, T b) </a:t>
            </a:r>
            <a:r>
              <a:rPr lang="en-US" altLang="ko-KR" sz="2200" dirty="0">
                <a:latin typeface="+mj-ea"/>
                <a:ea typeface="+mj-ea"/>
              </a:rPr>
              <a:t>{ </a:t>
            </a:r>
            <a:endParaRPr lang="en-US" altLang="ko-KR" sz="22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200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200" dirty="0">
                <a:solidFill>
                  <a:srgbClr val="00B050"/>
                </a:solidFill>
                <a:latin typeface="+mj-ea"/>
                <a:ea typeface="+mj-ea"/>
              </a:rPr>
              <a:t>두 개의 매개 변수를 비교하여 큰 값을 리턴</a:t>
            </a:r>
          </a:p>
          <a:p>
            <a:pPr defTabSz="180000"/>
            <a:r>
              <a:rPr lang="ko-KR" altLang="en-US" sz="2200" dirty="0">
                <a:latin typeface="+mj-ea"/>
                <a:ea typeface="+mj-ea"/>
              </a:rPr>
              <a:t>	</a:t>
            </a:r>
            <a:r>
              <a:rPr lang="en-US" altLang="ko-KR" sz="2200" dirty="0">
                <a:latin typeface="+mj-ea"/>
                <a:ea typeface="+mj-ea"/>
              </a:rPr>
              <a:t>if(a &gt; b)</a:t>
            </a:r>
          </a:p>
          <a:p>
            <a:pPr defTabSz="180000"/>
            <a:r>
              <a:rPr lang="en-US" altLang="ko-KR" sz="2200" dirty="0">
                <a:latin typeface="+mj-ea"/>
                <a:ea typeface="+mj-ea"/>
              </a:rPr>
              <a:t>		return a; </a:t>
            </a:r>
          </a:p>
          <a:p>
            <a:pPr defTabSz="180000"/>
            <a:r>
              <a:rPr lang="en-US" altLang="ko-KR" sz="2200" dirty="0">
                <a:latin typeface="+mj-ea"/>
                <a:ea typeface="+mj-ea"/>
              </a:rPr>
              <a:t>	else</a:t>
            </a:r>
          </a:p>
          <a:p>
            <a:pPr defTabSz="180000"/>
            <a:r>
              <a:rPr lang="en-US" altLang="ko-KR" sz="2200" dirty="0">
                <a:latin typeface="+mj-ea"/>
                <a:ea typeface="+mj-ea"/>
              </a:rPr>
              <a:t>		return b;</a:t>
            </a:r>
          </a:p>
          <a:p>
            <a:pPr defTabSz="180000"/>
            <a:r>
              <a:rPr lang="en-US" altLang="ko-KR" sz="2200" dirty="0"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sz="2200" dirty="0">
              <a:latin typeface="+mj-ea"/>
              <a:ea typeface="+mj-ea"/>
            </a:endParaRPr>
          </a:p>
          <a:p>
            <a:pPr defTabSz="180000"/>
            <a:r>
              <a:rPr lang="en-US" altLang="ko-KR" sz="2200" dirty="0" err="1">
                <a:latin typeface="+mj-ea"/>
                <a:ea typeface="+mj-ea"/>
              </a:rPr>
              <a:t>int</a:t>
            </a:r>
            <a:r>
              <a:rPr lang="en-US" altLang="ko-KR" sz="2200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2200" dirty="0">
                <a:latin typeface="+mj-ea"/>
                <a:ea typeface="+mj-ea"/>
              </a:rPr>
              <a:t>	</a:t>
            </a:r>
            <a:r>
              <a:rPr lang="en-US" altLang="ko-KR" sz="2200" dirty="0" err="1">
                <a:latin typeface="+mj-ea"/>
                <a:ea typeface="+mj-ea"/>
              </a:rPr>
              <a:t>int</a:t>
            </a:r>
            <a:r>
              <a:rPr lang="en-US" altLang="ko-KR" sz="2200" dirty="0">
                <a:latin typeface="+mj-ea"/>
                <a:ea typeface="+mj-ea"/>
              </a:rPr>
              <a:t> a=20, b=50;</a:t>
            </a:r>
          </a:p>
          <a:p>
            <a:pPr defTabSz="180000"/>
            <a:r>
              <a:rPr lang="en-US" altLang="ko-KR" sz="2200" dirty="0">
                <a:latin typeface="+mj-ea"/>
                <a:ea typeface="+mj-ea"/>
              </a:rPr>
              <a:t>	char c='a', d='z';</a:t>
            </a:r>
          </a:p>
          <a:p>
            <a:pPr defTabSz="180000"/>
            <a:r>
              <a:rPr lang="en-US" altLang="ko-KR" sz="2200" dirty="0">
                <a:latin typeface="+mj-ea"/>
                <a:ea typeface="+mj-ea"/>
              </a:rPr>
              <a:t>	</a:t>
            </a:r>
            <a:r>
              <a:rPr lang="en-US" altLang="ko-KR" sz="2200" dirty="0" err="1">
                <a:latin typeface="+mj-ea"/>
                <a:ea typeface="+mj-ea"/>
              </a:rPr>
              <a:t>cout</a:t>
            </a:r>
            <a:r>
              <a:rPr lang="en-US" altLang="ko-KR" sz="2200" dirty="0">
                <a:latin typeface="+mj-ea"/>
                <a:ea typeface="+mj-ea"/>
              </a:rPr>
              <a:t> &lt;&lt; "bigger(20, 50)</a:t>
            </a:r>
            <a:r>
              <a:rPr lang="ko-KR" altLang="en-US" sz="2200" dirty="0">
                <a:latin typeface="+mj-ea"/>
                <a:ea typeface="+mj-ea"/>
              </a:rPr>
              <a:t>의 결과는 </a:t>
            </a:r>
            <a:r>
              <a:rPr lang="en-US" altLang="ko-KR" sz="2200" dirty="0">
                <a:latin typeface="+mj-ea"/>
                <a:ea typeface="+mj-ea"/>
              </a:rPr>
              <a:t>" &lt;&lt; </a:t>
            </a:r>
            <a:r>
              <a:rPr lang="en-US" altLang="ko-KR" sz="2200" b="1" dirty="0">
                <a:solidFill>
                  <a:srgbClr val="7030A0"/>
                </a:solidFill>
                <a:latin typeface="+mj-ea"/>
                <a:ea typeface="+mj-ea"/>
              </a:rPr>
              <a:t>bigger(a, b) </a:t>
            </a:r>
            <a:r>
              <a:rPr lang="en-US" altLang="ko-KR" sz="2200" dirty="0">
                <a:latin typeface="+mj-ea"/>
                <a:ea typeface="+mj-ea"/>
              </a:rPr>
              <a:t>&lt;&lt; </a:t>
            </a:r>
            <a:r>
              <a:rPr lang="en-US" altLang="ko-KR" sz="2200" dirty="0" err="1">
                <a:latin typeface="+mj-ea"/>
                <a:ea typeface="+mj-ea"/>
              </a:rPr>
              <a:t>endl</a:t>
            </a:r>
            <a:r>
              <a:rPr lang="en-US" altLang="ko-KR" sz="22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2200" dirty="0">
                <a:latin typeface="+mj-ea"/>
                <a:ea typeface="+mj-ea"/>
              </a:rPr>
              <a:t>	</a:t>
            </a:r>
            <a:r>
              <a:rPr lang="en-US" altLang="ko-KR" sz="2200" dirty="0" err="1">
                <a:latin typeface="+mj-ea"/>
                <a:ea typeface="+mj-ea"/>
              </a:rPr>
              <a:t>cout</a:t>
            </a:r>
            <a:r>
              <a:rPr lang="en-US" altLang="ko-KR" sz="2200" dirty="0">
                <a:latin typeface="+mj-ea"/>
                <a:ea typeface="+mj-ea"/>
              </a:rPr>
              <a:t> &lt;&lt; "bigger('a', 'z')</a:t>
            </a:r>
            <a:r>
              <a:rPr lang="ko-KR" altLang="en-US" sz="2200" dirty="0">
                <a:latin typeface="+mj-ea"/>
                <a:ea typeface="+mj-ea"/>
              </a:rPr>
              <a:t>의 결과는 </a:t>
            </a:r>
            <a:r>
              <a:rPr lang="en-US" altLang="ko-KR" sz="2200" dirty="0">
                <a:latin typeface="+mj-ea"/>
                <a:ea typeface="+mj-ea"/>
              </a:rPr>
              <a:t>" &lt;&lt; </a:t>
            </a:r>
            <a:r>
              <a:rPr lang="en-US" altLang="ko-KR" sz="2200" b="1" dirty="0">
                <a:solidFill>
                  <a:srgbClr val="7030A0"/>
                </a:solidFill>
                <a:latin typeface="+mj-ea"/>
                <a:ea typeface="+mj-ea"/>
              </a:rPr>
              <a:t>bigger(c, d) </a:t>
            </a:r>
            <a:r>
              <a:rPr lang="en-US" altLang="ko-KR" sz="2200" dirty="0">
                <a:latin typeface="+mj-ea"/>
                <a:ea typeface="+mj-ea"/>
              </a:rPr>
              <a:t>&lt;&lt; </a:t>
            </a:r>
            <a:r>
              <a:rPr lang="en-US" altLang="ko-KR" sz="2200" dirty="0" err="1">
                <a:latin typeface="+mj-ea"/>
                <a:ea typeface="+mj-ea"/>
              </a:rPr>
              <a:t>endl</a:t>
            </a:r>
            <a:r>
              <a:rPr lang="en-US" altLang="ko-KR" sz="2200" dirty="0" smtClean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2200" dirty="0" smtClean="0">
                <a:latin typeface="+mj-ea"/>
                <a:ea typeface="+mj-ea"/>
              </a:rPr>
              <a:t>}</a:t>
            </a:r>
            <a:endParaRPr lang="ko-KR" altLang="en-US" sz="2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353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741368" cy="670351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latin typeface="+mj-ea"/>
              </a:rPr>
              <a:t>배열의 합을 구하여 </a:t>
            </a:r>
            <a:r>
              <a:rPr lang="ko-KR" altLang="en-US" sz="2400" dirty="0" err="1" smtClean="0">
                <a:latin typeface="+mj-ea"/>
              </a:rPr>
              <a:t>리턴하는</a:t>
            </a:r>
            <a:r>
              <a:rPr lang="ko-KR" altLang="en-US" sz="2400" dirty="0" smtClean="0">
                <a:latin typeface="+mj-ea"/>
              </a:rPr>
              <a:t> 제네릭 </a:t>
            </a:r>
            <a:r>
              <a:rPr lang="en-US" altLang="ko-KR" sz="2400" cap="none" dirty="0" smtClean="0">
                <a:latin typeface="+mj-ea"/>
              </a:rPr>
              <a:t>add</a:t>
            </a:r>
            <a:r>
              <a:rPr lang="en-US" altLang="ko-KR" sz="2400" dirty="0" smtClean="0">
                <a:latin typeface="+mj-ea"/>
              </a:rPr>
              <a:t>()</a:t>
            </a:r>
            <a:r>
              <a:rPr lang="ko-KR" altLang="en-US" sz="2400" dirty="0">
                <a:latin typeface="+mj-ea"/>
              </a:rPr>
              <a:t> </a:t>
            </a:r>
            <a:r>
              <a:rPr lang="ko-KR" altLang="en-US" sz="2400" dirty="0" smtClean="0">
                <a:latin typeface="+mj-ea"/>
              </a:rPr>
              <a:t>함수 만들기 연습</a:t>
            </a:r>
            <a:endParaRPr lang="ko-KR" altLang="en-US" sz="24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888786"/>
            <a:ext cx="8172908" cy="563231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b="1" dirty="0" smtClean="0">
                <a:solidFill>
                  <a:srgbClr val="7030A0"/>
                </a:solidFill>
                <a:latin typeface="+mj-ea"/>
                <a:ea typeface="+mj-ea"/>
              </a:rPr>
              <a:t>template &lt;class T&gt;  T add(T data [], </a:t>
            </a:r>
            <a:r>
              <a:rPr lang="en-US" altLang="ko-KR" sz="2000" b="1" dirty="0" err="1" smtClean="0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 smtClean="0">
                <a:solidFill>
                  <a:srgbClr val="7030A0"/>
                </a:solidFill>
                <a:latin typeface="+mj-ea"/>
                <a:ea typeface="+mj-ea"/>
              </a:rPr>
              <a:t> n) </a:t>
            </a:r>
            <a:r>
              <a:rPr lang="en-US" altLang="ko-KR" sz="2000" dirty="0" smtClean="0">
                <a:latin typeface="+mj-ea"/>
                <a:ea typeface="+mj-ea"/>
              </a:rPr>
              <a:t>{ 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sz="2000" dirty="0" smtClean="0">
                <a:solidFill>
                  <a:srgbClr val="00B050"/>
                </a:solidFill>
                <a:latin typeface="+mj-ea"/>
                <a:ea typeface="+mj-ea"/>
              </a:rPr>
              <a:t>배열 </a:t>
            </a:r>
            <a:r>
              <a:rPr lang="en-US" altLang="ko-KR" sz="2000" dirty="0" smtClean="0">
                <a:solidFill>
                  <a:srgbClr val="00B050"/>
                </a:solidFill>
                <a:latin typeface="+mj-ea"/>
                <a:ea typeface="+mj-ea"/>
              </a:rPr>
              <a:t>data</a:t>
            </a:r>
            <a:r>
              <a:rPr lang="ko-KR" altLang="en-US" sz="2000" dirty="0" smtClean="0">
                <a:solidFill>
                  <a:srgbClr val="00B050"/>
                </a:solidFill>
                <a:latin typeface="+mj-ea"/>
                <a:ea typeface="+mj-ea"/>
              </a:rPr>
              <a:t>에서 </a:t>
            </a:r>
            <a:r>
              <a:rPr lang="en-US" altLang="ko-KR" sz="2000" dirty="0" smtClean="0">
                <a:solidFill>
                  <a:srgbClr val="00B050"/>
                </a:solidFill>
                <a:latin typeface="+mj-ea"/>
                <a:ea typeface="+mj-ea"/>
              </a:rPr>
              <a:t>n</a:t>
            </a:r>
            <a:r>
              <a:rPr lang="ko-KR" altLang="en-US" sz="2000" dirty="0" smtClean="0">
                <a:solidFill>
                  <a:srgbClr val="00B050"/>
                </a:solidFill>
                <a:latin typeface="+mj-ea"/>
                <a:ea typeface="+mj-ea"/>
              </a:rPr>
              <a:t>개의 원소를 합한 결과를 리턴</a:t>
            </a:r>
          </a:p>
          <a:p>
            <a:pPr defTabSz="180000"/>
            <a:r>
              <a:rPr lang="ko-KR" altLang="en-US" sz="2000" dirty="0" smtClean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T sum = 0;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for(</a:t>
            </a:r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 err="1" smtClean="0">
                <a:latin typeface="+mj-ea"/>
                <a:ea typeface="+mj-ea"/>
              </a:rPr>
              <a:t>i</a:t>
            </a:r>
            <a:r>
              <a:rPr lang="en-US" altLang="ko-KR" sz="2000" dirty="0" smtClean="0">
                <a:latin typeface="+mj-ea"/>
                <a:ea typeface="+mj-ea"/>
              </a:rPr>
              <a:t>=0;  </a:t>
            </a:r>
            <a:r>
              <a:rPr lang="en-US" altLang="ko-KR" sz="2000" dirty="0" err="1" smtClean="0">
                <a:latin typeface="+mj-ea"/>
                <a:ea typeface="+mj-ea"/>
              </a:rPr>
              <a:t>i</a:t>
            </a:r>
            <a:r>
              <a:rPr lang="en-US" altLang="ko-KR" sz="2000" dirty="0" smtClean="0">
                <a:latin typeface="+mj-ea"/>
                <a:ea typeface="+mj-ea"/>
              </a:rPr>
              <a:t>&lt;n; </a:t>
            </a:r>
            <a:r>
              <a:rPr lang="en-US" altLang="ko-KR" sz="2000" dirty="0" err="1" smtClean="0">
                <a:latin typeface="+mj-ea"/>
                <a:ea typeface="+mj-ea"/>
              </a:rPr>
              <a:t>i</a:t>
            </a:r>
            <a:r>
              <a:rPr lang="en-US" altLang="ko-KR" sz="2000" dirty="0" smtClean="0">
                <a:latin typeface="+mj-ea"/>
                <a:ea typeface="+mj-ea"/>
              </a:rPr>
              <a:t>++) {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	sum += data[</a:t>
            </a:r>
            <a:r>
              <a:rPr lang="en-US" altLang="ko-KR" sz="2000" dirty="0" err="1" smtClean="0">
                <a:latin typeface="+mj-ea"/>
                <a:ea typeface="+mj-ea"/>
              </a:rPr>
              <a:t>i</a:t>
            </a:r>
            <a:r>
              <a:rPr lang="en-US" altLang="ko-KR" sz="2000" dirty="0" smtClean="0">
                <a:latin typeface="+mj-ea"/>
                <a:ea typeface="+mj-ea"/>
              </a:rPr>
              <a:t>];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return sum;  </a:t>
            </a:r>
            <a:r>
              <a:rPr lang="en-US" altLang="ko-KR" sz="2000" dirty="0" smtClean="0">
                <a:solidFill>
                  <a:srgbClr val="00B050"/>
                </a:solidFill>
                <a:latin typeface="+mj-ea"/>
                <a:ea typeface="+mj-ea"/>
              </a:rPr>
              <a:t>//sum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와 타입과 리턴 타입이 모두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T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로 선언되어 있음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sz="20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</a:t>
            </a:r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x[] = {1,2,3,4,5};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double d[] = {1.2, 2.3, 3.4, 4.5, 5.6, 6.7};</a:t>
            </a:r>
          </a:p>
          <a:p>
            <a:pPr defTabSz="180000"/>
            <a:endParaRPr lang="en-US" altLang="ko-KR" sz="20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  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배열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x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와 원소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5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개의 합을 계산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</a:t>
            </a:r>
            <a:r>
              <a:rPr lang="en-US" altLang="ko-KR" sz="2000" dirty="0" err="1" smtClean="0">
                <a:latin typeface="+mj-ea"/>
                <a:ea typeface="+mj-ea"/>
              </a:rPr>
              <a:t>cout</a:t>
            </a:r>
            <a:r>
              <a:rPr lang="en-US" altLang="ko-KR" sz="2000" dirty="0" smtClean="0">
                <a:latin typeface="+mj-ea"/>
                <a:ea typeface="+mj-ea"/>
              </a:rPr>
              <a:t> &lt;&lt; "sum of x[] = " &lt;&lt; 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add(x, 5) </a:t>
            </a:r>
            <a:r>
              <a:rPr lang="en-US" altLang="ko-KR" sz="2000" dirty="0" smtClean="0">
                <a:latin typeface="+mj-ea"/>
                <a:ea typeface="+mj-ea"/>
              </a:rPr>
              <a:t>&lt;&lt; </a:t>
            </a:r>
            <a:r>
              <a:rPr lang="en-US" altLang="ko-KR" sz="2000" dirty="0" err="1" smtClean="0">
                <a:latin typeface="+mj-ea"/>
                <a:ea typeface="+mj-ea"/>
              </a:rPr>
              <a:t>endl</a:t>
            </a:r>
            <a:r>
              <a:rPr lang="en-US" altLang="ko-KR" sz="2000" dirty="0" smtClean="0">
                <a:latin typeface="+mj-ea"/>
                <a:ea typeface="+mj-ea"/>
              </a:rPr>
              <a:t>; </a:t>
            </a:r>
          </a:p>
          <a:p>
            <a:pPr defTabSz="180000"/>
            <a:r>
              <a:rPr lang="ko-KR" altLang="en-US" sz="2000" dirty="0" smtClean="0">
                <a:latin typeface="+mj-ea"/>
                <a:ea typeface="+mj-ea"/>
              </a:rPr>
              <a:t>	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 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배열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d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와 원소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6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개의 합을 계산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  </a:t>
            </a:r>
            <a:r>
              <a:rPr lang="en-US" altLang="ko-KR" sz="2000" dirty="0" err="1" smtClean="0">
                <a:latin typeface="+mj-ea"/>
                <a:ea typeface="+mj-ea"/>
              </a:rPr>
              <a:t>cout</a:t>
            </a:r>
            <a:r>
              <a:rPr lang="en-US" altLang="ko-KR" sz="2000" dirty="0" smtClean="0">
                <a:latin typeface="+mj-ea"/>
                <a:ea typeface="+mj-ea"/>
              </a:rPr>
              <a:t> &lt;&lt; "sum of d[] = " &lt;&lt; 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add(d, 6) </a:t>
            </a:r>
            <a:r>
              <a:rPr lang="en-US" altLang="ko-KR" sz="2000" dirty="0" smtClean="0">
                <a:latin typeface="+mj-ea"/>
                <a:ea typeface="+mj-ea"/>
              </a:rPr>
              <a:t>&lt;&lt; </a:t>
            </a:r>
            <a:r>
              <a:rPr lang="en-US" altLang="ko-KR" sz="2000" dirty="0" err="1" smtClean="0">
                <a:latin typeface="+mj-ea"/>
                <a:ea typeface="+mj-ea"/>
              </a:rPr>
              <a:t>endl</a:t>
            </a:r>
            <a:r>
              <a:rPr lang="en-US" altLang="ko-KR" sz="2000" dirty="0" smtClean="0">
                <a:latin typeface="+mj-ea"/>
                <a:ea typeface="+mj-ea"/>
              </a:rPr>
              <a:t>;}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99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 smtClean="0">
                <a:solidFill>
                  <a:schemeClr val="tx1"/>
                </a:solidFill>
                <a:latin typeface="+mj-ea"/>
              </a:rPr>
              <a:t>함수 템플릿의 특수화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</a:rPr>
              <a:t>(Specialization):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</a:rPr>
              <a:t>도입</a:t>
            </a:r>
            <a:endParaRPr lang="ko-KR" altLang="en-US" sz="2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0242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72862" y="6523012"/>
            <a:ext cx="471138" cy="318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C6D35BA-840A-4C5C-A247-974066F4EA5A}" type="slidenum">
              <a:rPr kumimoji="0" lang="ko-KR" altLang="en-US" sz="900">
                <a:latin typeface="+mj-ea"/>
                <a:ea typeface="+mj-ea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ko-KR" sz="900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24512" y="1082200"/>
            <a:ext cx="37203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대소비교 함수 템플릿</a:t>
            </a:r>
            <a:r>
              <a:rPr lang="en-US" altLang="ko-KR" sz="16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,  </a:t>
            </a:r>
            <a:r>
              <a:rPr lang="ko-KR" altLang="en-US" sz="16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큰 값을 반환</a:t>
            </a:r>
            <a:r>
              <a:rPr lang="en-US" altLang="ko-KR" sz="16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680843" y="1901559"/>
            <a:ext cx="4211637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정수</a:t>
            </a:r>
            <a:r>
              <a:rPr lang="en-US" altLang="ko-KR" sz="16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실수 그리고 문자를 대상으로는 </a:t>
            </a:r>
            <a:r>
              <a:rPr lang="en-US" altLang="ko-KR" sz="16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Max </a:t>
            </a:r>
            <a:r>
              <a:rPr lang="ko-KR" altLang="en-US" sz="16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함수 호출 처리</a:t>
            </a:r>
            <a:r>
              <a:rPr lang="en-US" altLang="ko-KR" sz="16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그러나 </a:t>
            </a:r>
            <a:r>
              <a:rPr lang="ko-KR" altLang="en-US" sz="16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문자열을 대상으로는</a:t>
            </a:r>
            <a:r>
              <a:rPr lang="en-US" altLang="ko-KR" sz="16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호출 처리 안됨</a:t>
            </a:r>
            <a:r>
              <a:rPr lang="en-US" altLang="ko-KR" sz="16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1520" y="3820139"/>
            <a:ext cx="61206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문자열의 길이 비교가 목적인 경우 어울리는 함수</a:t>
            </a:r>
            <a:endParaRPr lang="en-US" altLang="ko-KR" sz="1600" b="1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1144" y="5596575"/>
            <a:ext cx="8135938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987206"/>
                </a:solidFill>
                <a:latin typeface="+mj-ea"/>
                <a:ea typeface="+mj-ea"/>
              </a:rPr>
              <a:t>일반적인 상황에서는 </a:t>
            </a:r>
            <a:r>
              <a:rPr lang="en-US" altLang="ko-KR" sz="1600" b="1" dirty="0">
                <a:solidFill>
                  <a:srgbClr val="987206"/>
                </a:solidFill>
                <a:latin typeface="+mj-ea"/>
                <a:ea typeface="+mj-ea"/>
              </a:rPr>
              <a:t>Max </a:t>
            </a:r>
            <a:r>
              <a:rPr lang="ko-KR" altLang="en-US" sz="1600" b="1" dirty="0">
                <a:solidFill>
                  <a:srgbClr val="987206"/>
                </a:solidFill>
                <a:latin typeface="+mj-ea"/>
                <a:ea typeface="+mj-ea"/>
              </a:rPr>
              <a:t>템플릿 함수가 호출되고</a:t>
            </a:r>
            <a:r>
              <a:rPr lang="en-US" altLang="ko-KR" sz="1600" b="1" dirty="0">
                <a:solidFill>
                  <a:srgbClr val="987206"/>
                </a:solidFill>
                <a:latin typeface="+mj-ea"/>
                <a:ea typeface="+mj-ea"/>
              </a:rPr>
              <a:t>, </a:t>
            </a:r>
            <a:r>
              <a:rPr lang="ko-KR" altLang="en-US" sz="1600" b="1" dirty="0">
                <a:solidFill>
                  <a:srgbClr val="987206"/>
                </a:solidFill>
                <a:latin typeface="+mj-ea"/>
                <a:ea typeface="+mj-ea"/>
              </a:rPr>
              <a:t>문자열이 전달되는 경우에는 문자열의 길이를 비교하는 </a:t>
            </a:r>
            <a:r>
              <a:rPr lang="en-US" altLang="ko-KR" sz="1600" b="1" dirty="0">
                <a:solidFill>
                  <a:srgbClr val="987206"/>
                </a:solidFill>
                <a:latin typeface="+mj-ea"/>
                <a:ea typeface="+mj-ea"/>
              </a:rPr>
              <a:t>Max </a:t>
            </a:r>
            <a:r>
              <a:rPr lang="ko-KR" altLang="en-US" sz="1600" b="1" dirty="0">
                <a:solidFill>
                  <a:srgbClr val="987206"/>
                </a:solidFill>
                <a:latin typeface="+mj-ea"/>
                <a:ea typeface="+mj-ea"/>
              </a:rPr>
              <a:t>함수를 호출하게 할 수 없을까</a:t>
            </a:r>
            <a:r>
              <a:rPr lang="en-US" altLang="ko-KR" sz="1600" b="1" dirty="0">
                <a:solidFill>
                  <a:srgbClr val="987206"/>
                </a:solidFill>
                <a:latin typeface="+mj-ea"/>
                <a:ea typeface="+mj-ea"/>
              </a:rPr>
              <a:t>?  </a:t>
            </a:r>
            <a:r>
              <a:rPr lang="en-US" altLang="ko-KR" sz="1600" b="1" dirty="0">
                <a:solidFill>
                  <a:srgbClr val="668A00"/>
                </a:solidFill>
                <a:latin typeface="+mj-ea"/>
                <a:ea typeface="+mj-ea"/>
              </a:rPr>
              <a:t>→ </a:t>
            </a:r>
            <a:r>
              <a:rPr lang="ko-KR" altLang="en-US" sz="1600" b="1" dirty="0">
                <a:solidFill>
                  <a:srgbClr val="668A00"/>
                </a:solidFill>
                <a:latin typeface="+mj-ea"/>
                <a:ea typeface="+mj-ea"/>
              </a:rPr>
              <a:t>함수 템플릿의 특수화 등장 배경</a:t>
            </a:r>
            <a:endParaRPr lang="en-US" altLang="ko-KR" sz="1600" b="1" dirty="0">
              <a:solidFill>
                <a:srgbClr val="668A00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872" y="946463"/>
            <a:ext cx="4191084" cy="25545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template &lt;</a:t>
            </a:r>
            <a:r>
              <a:rPr lang="en-US" altLang="ko-KR" sz="1600" b="1" dirty="0" err="1">
                <a:latin typeface="+mj-ea"/>
                <a:ea typeface="+mj-ea"/>
              </a:rPr>
              <a:t>typename</a:t>
            </a:r>
            <a:r>
              <a:rPr lang="en-US" altLang="ko-KR" sz="1600" b="1" dirty="0">
                <a:latin typeface="+mj-ea"/>
                <a:ea typeface="+mj-ea"/>
              </a:rPr>
              <a:t> T&gt;</a:t>
            </a:r>
          </a:p>
          <a:p>
            <a:r>
              <a:rPr lang="fr-FR" altLang="ko-KR" sz="1600" b="1" dirty="0" smtClean="0">
                <a:latin typeface="+mj-ea"/>
                <a:ea typeface="+mj-ea"/>
              </a:rPr>
              <a:t>   T </a:t>
            </a:r>
            <a:r>
              <a:rPr lang="fr-FR" altLang="ko-KR" sz="1600" b="1" dirty="0">
                <a:latin typeface="+mj-ea"/>
                <a:ea typeface="+mj-ea"/>
              </a:rPr>
              <a:t>Max(T a, T b</a:t>
            </a:r>
            <a:r>
              <a:rPr lang="fr-FR" altLang="ko-KR" sz="1600" b="1" dirty="0" smtClean="0">
                <a:latin typeface="+mj-ea"/>
                <a:ea typeface="+mj-ea"/>
              </a:rPr>
              <a:t>)</a:t>
            </a:r>
            <a:r>
              <a:rPr lang="en-US" altLang="ko-KR" sz="1600" b="1" dirty="0" smtClean="0">
                <a:latin typeface="+mj-ea"/>
                <a:ea typeface="+mj-ea"/>
              </a:rPr>
              <a:t>{ return </a:t>
            </a:r>
            <a:r>
              <a:rPr lang="en-US" altLang="ko-KR" sz="1600" b="1" dirty="0">
                <a:latin typeface="+mj-ea"/>
                <a:ea typeface="+mj-ea"/>
              </a:rPr>
              <a:t>a &gt; b ? a : b</a:t>
            </a:r>
            <a:r>
              <a:rPr lang="en-US" altLang="ko-KR" sz="1600" b="1" dirty="0" smtClean="0">
                <a:latin typeface="+mj-ea"/>
                <a:ea typeface="+mj-ea"/>
              </a:rPr>
              <a:t>; }</a:t>
            </a:r>
          </a:p>
          <a:p>
            <a:endParaRPr lang="en-US" altLang="ko-KR" sz="1600" b="1" dirty="0" smtClean="0">
              <a:latin typeface="+mj-ea"/>
              <a:ea typeface="+mj-ea"/>
            </a:endParaRPr>
          </a:p>
          <a:p>
            <a:r>
              <a:rPr lang="en-US" altLang="ko-KR" sz="1600" b="1" dirty="0" err="1">
                <a:latin typeface="+mj-ea"/>
                <a:ea typeface="+mj-ea"/>
              </a:rPr>
              <a:t>int</a:t>
            </a:r>
            <a:r>
              <a:rPr lang="en-US" altLang="ko-KR" sz="1600" b="1" dirty="0">
                <a:latin typeface="+mj-ea"/>
                <a:ea typeface="+mj-ea"/>
              </a:rPr>
              <a:t> main(void</a:t>
            </a:r>
            <a:r>
              <a:rPr lang="en-US" altLang="ko-KR" sz="1600" b="1" dirty="0" smtClean="0">
                <a:latin typeface="+mj-ea"/>
                <a:ea typeface="+mj-ea"/>
              </a:rPr>
              <a:t>){</a:t>
            </a:r>
            <a:endParaRPr lang="en-US" altLang="ko-KR" sz="1600" b="1" dirty="0">
              <a:latin typeface="+mj-ea"/>
              <a:ea typeface="+mj-ea"/>
            </a:endParaRPr>
          </a:p>
          <a:p>
            <a:r>
              <a:rPr lang="en-US" altLang="ko-KR" sz="1600" b="1" dirty="0" smtClean="0">
                <a:latin typeface="+mj-ea"/>
                <a:ea typeface="+mj-ea"/>
              </a:rPr>
              <a:t> </a:t>
            </a:r>
            <a:r>
              <a:rPr lang="en-US" altLang="ko-KR" sz="1600" b="1" dirty="0" err="1" smtClean="0">
                <a:latin typeface="+mj-ea"/>
                <a:ea typeface="+mj-ea"/>
              </a:rPr>
              <a:t>cout</a:t>
            </a:r>
            <a:r>
              <a:rPr lang="en-US" altLang="ko-KR" sz="1600" b="1" dirty="0" smtClean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&lt;&lt; Max(11, 15) &lt;&lt; </a:t>
            </a:r>
            <a:r>
              <a:rPr lang="en-US" altLang="ko-KR" sz="1600" b="1" dirty="0" err="1">
                <a:latin typeface="+mj-ea"/>
                <a:ea typeface="+mj-ea"/>
              </a:rPr>
              <a:t>endl</a:t>
            </a:r>
            <a:r>
              <a:rPr lang="en-US" altLang="ko-KR" sz="1600" b="1" dirty="0">
                <a:latin typeface="+mj-ea"/>
                <a:ea typeface="+mj-ea"/>
              </a:rPr>
              <a:t>;</a:t>
            </a:r>
          </a:p>
          <a:p>
            <a:r>
              <a:rPr lang="fr-FR" altLang="ko-KR" sz="1600" b="1" dirty="0" smtClean="0">
                <a:latin typeface="+mj-ea"/>
                <a:ea typeface="+mj-ea"/>
              </a:rPr>
              <a:t> cout </a:t>
            </a:r>
            <a:r>
              <a:rPr lang="fr-FR" altLang="ko-KR" sz="1600" b="1" dirty="0">
                <a:latin typeface="+mj-ea"/>
                <a:ea typeface="+mj-ea"/>
              </a:rPr>
              <a:t>&lt;&lt; Max('T', 'Q') &lt;&lt; endl;</a:t>
            </a:r>
          </a:p>
          <a:p>
            <a:r>
              <a:rPr lang="en-US" altLang="ko-KR" sz="1600" b="1" dirty="0" smtClean="0">
                <a:latin typeface="+mj-ea"/>
                <a:ea typeface="+mj-ea"/>
              </a:rPr>
              <a:t> </a:t>
            </a:r>
            <a:r>
              <a:rPr lang="en-US" altLang="ko-KR" sz="1600" b="1" dirty="0" err="1" smtClean="0">
                <a:latin typeface="+mj-ea"/>
                <a:ea typeface="+mj-ea"/>
              </a:rPr>
              <a:t>cout</a:t>
            </a:r>
            <a:r>
              <a:rPr lang="en-US" altLang="ko-KR" sz="1600" b="1" dirty="0" smtClean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&lt;&lt; Max(3.5, 7.5) &lt;&lt; </a:t>
            </a:r>
            <a:r>
              <a:rPr lang="en-US" altLang="ko-KR" sz="1600" b="1" dirty="0" err="1">
                <a:latin typeface="+mj-ea"/>
                <a:ea typeface="+mj-ea"/>
              </a:rPr>
              <a:t>endl</a:t>
            </a:r>
            <a:r>
              <a:rPr lang="en-US" altLang="ko-KR" sz="1600" b="1" dirty="0">
                <a:latin typeface="+mj-ea"/>
                <a:ea typeface="+mj-ea"/>
              </a:rPr>
              <a:t>;</a:t>
            </a:r>
          </a:p>
          <a:p>
            <a:r>
              <a:rPr lang="en-US" altLang="ko-KR" sz="1600" b="1" dirty="0" smtClean="0">
                <a:latin typeface="+mj-ea"/>
                <a:ea typeface="+mj-ea"/>
              </a:rPr>
              <a:t> </a:t>
            </a:r>
            <a:r>
              <a:rPr lang="en-US" altLang="ko-KR" sz="1600" b="1" dirty="0" err="1" smtClean="0">
                <a:latin typeface="+mj-ea"/>
                <a:ea typeface="+mj-ea"/>
              </a:rPr>
              <a:t>cout</a:t>
            </a:r>
            <a:r>
              <a:rPr lang="en-US" altLang="ko-KR" sz="1600" b="1" dirty="0" smtClean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&lt;&lt; Max("Simple", "Best") &lt;&lt; </a:t>
            </a:r>
            <a:r>
              <a:rPr lang="en-US" altLang="ko-KR" sz="1600" b="1" dirty="0" err="1">
                <a:latin typeface="+mj-ea"/>
                <a:ea typeface="+mj-ea"/>
              </a:rPr>
              <a:t>endl</a:t>
            </a:r>
            <a:r>
              <a:rPr lang="en-US" altLang="ko-KR" sz="1600" b="1" dirty="0">
                <a:latin typeface="+mj-ea"/>
                <a:ea typeface="+mj-ea"/>
              </a:rPr>
              <a:t>;</a:t>
            </a:r>
          </a:p>
          <a:p>
            <a:r>
              <a:rPr lang="en-US" altLang="ko-KR" sz="1600" b="1" dirty="0" smtClean="0">
                <a:latin typeface="+mj-ea"/>
                <a:ea typeface="+mj-ea"/>
              </a:rPr>
              <a:t> return </a:t>
            </a:r>
            <a:r>
              <a:rPr lang="en-US" altLang="ko-KR" sz="1600" b="1" dirty="0">
                <a:latin typeface="+mj-ea"/>
                <a:ea typeface="+mj-ea"/>
              </a:rPr>
              <a:t>0;</a:t>
            </a:r>
          </a:p>
          <a:p>
            <a:r>
              <a:rPr lang="en-US" altLang="ko-KR" sz="1600" b="1" dirty="0">
                <a:latin typeface="+mj-ea"/>
                <a:ea typeface="+mj-ea"/>
              </a:rPr>
              <a:t>}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242703"/>
            <a:ext cx="6510115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altLang="ko-KR" b="1" dirty="0">
                <a:latin typeface="+mj-ea"/>
                <a:ea typeface="+mj-ea"/>
              </a:rPr>
              <a:t>char* Max(char* a, char* b</a:t>
            </a:r>
            <a:r>
              <a:rPr lang="fr-FR" altLang="ko-KR" b="1" dirty="0" smtClean="0">
                <a:latin typeface="+mj-ea"/>
                <a:ea typeface="+mj-ea"/>
              </a:rPr>
              <a:t>) </a:t>
            </a:r>
            <a:r>
              <a:rPr lang="en-US" altLang="ko-KR" b="1" dirty="0" smtClean="0">
                <a:latin typeface="+mj-ea"/>
                <a:ea typeface="+mj-ea"/>
              </a:rPr>
              <a:t>{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fr-FR" altLang="ko-KR" b="1" dirty="0" smtClean="0">
                <a:latin typeface="+mj-ea"/>
                <a:ea typeface="+mj-ea"/>
              </a:rPr>
              <a:t>  cout </a:t>
            </a:r>
            <a:r>
              <a:rPr lang="fr-FR" altLang="ko-KR" b="1" dirty="0">
                <a:latin typeface="+mj-ea"/>
                <a:ea typeface="+mj-ea"/>
              </a:rPr>
              <a:t>&lt;&lt; "char* Max&lt;char*&gt;(char* a, char* b)" &lt;&lt; endl;</a:t>
            </a:r>
          </a:p>
          <a:p>
            <a:r>
              <a:rPr lang="en-US" altLang="ko-KR" b="1" dirty="0" smtClean="0">
                <a:latin typeface="+mj-ea"/>
                <a:ea typeface="+mj-ea"/>
              </a:rPr>
              <a:t>  return </a:t>
            </a:r>
            <a:r>
              <a:rPr lang="en-US" altLang="ko-KR" b="1" dirty="0" err="1">
                <a:latin typeface="+mj-ea"/>
                <a:ea typeface="+mj-ea"/>
              </a:rPr>
              <a:t>strlen</a:t>
            </a:r>
            <a:r>
              <a:rPr lang="en-US" altLang="ko-KR" b="1" dirty="0">
                <a:latin typeface="+mj-ea"/>
                <a:ea typeface="+mj-ea"/>
              </a:rPr>
              <a:t>(a) &gt; </a:t>
            </a:r>
            <a:r>
              <a:rPr lang="en-US" altLang="ko-KR" b="1" dirty="0" err="1">
                <a:latin typeface="+mj-ea"/>
                <a:ea typeface="+mj-ea"/>
              </a:rPr>
              <a:t>strlen</a:t>
            </a:r>
            <a:r>
              <a:rPr lang="en-US" altLang="ko-KR" b="1" dirty="0">
                <a:latin typeface="+mj-ea"/>
                <a:ea typeface="+mj-ea"/>
              </a:rPr>
              <a:t>(b) ? a : b;</a:t>
            </a:r>
          </a:p>
          <a:p>
            <a:r>
              <a:rPr lang="en-US" altLang="ko-KR" b="1" dirty="0">
                <a:latin typeface="+mj-ea"/>
                <a:ea typeface="+mj-ea"/>
              </a:rPr>
              <a:t>}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7" name="오른쪽 중괄호 6"/>
          <p:cNvSpPr/>
          <p:nvPr/>
        </p:nvSpPr>
        <p:spPr>
          <a:xfrm>
            <a:off x="4463505" y="971693"/>
            <a:ext cx="217338" cy="624084"/>
          </a:xfrm>
          <a:prstGeom prst="rightBrac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오른쪽 중괄호 9"/>
          <p:cNvSpPr/>
          <p:nvPr/>
        </p:nvSpPr>
        <p:spPr>
          <a:xfrm>
            <a:off x="4464819" y="1887448"/>
            <a:ext cx="144822" cy="1393662"/>
          </a:xfrm>
          <a:prstGeom prst="rightBrac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369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05464" cy="670351"/>
          </a:xfrm>
        </p:spPr>
        <p:txBody>
          <a:bodyPr>
            <a:normAutofit fontScale="90000"/>
          </a:bodyPr>
          <a:lstStyle/>
          <a:p>
            <a:r>
              <a:rPr lang="ko-KR" altLang="en-US" sz="3200" dirty="0">
                <a:latin typeface="+mj-ea"/>
              </a:rPr>
              <a:t>함수 템플릿의 특수화</a:t>
            </a:r>
            <a:r>
              <a:rPr lang="en-US" altLang="ko-KR" sz="3200" dirty="0">
                <a:latin typeface="+mj-ea"/>
              </a:rPr>
              <a:t>(</a:t>
            </a:r>
            <a:r>
              <a:rPr lang="en-US" altLang="ko-KR" sz="3200" cap="none" dirty="0">
                <a:latin typeface="+mj-ea"/>
              </a:rPr>
              <a:t>Specialization</a:t>
            </a:r>
            <a:r>
              <a:rPr lang="en-US" altLang="ko-KR" sz="3200" dirty="0">
                <a:latin typeface="+mj-ea"/>
              </a:rPr>
              <a:t>): </a:t>
            </a:r>
            <a:r>
              <a:rPr lang="ko-KR" altLang="en-US" sz="3200" dirty="0">
                <a:latin typeface="+mj-ea"/>
              </a:rPr>
              <a:t>도입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D777-4359-42E5-B284-18B58639FC5B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107504" y="935817"/>
            <a:ext cx="8905002" cy="50783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template </a:t>
            </a:r>
            <a:r>
              <a:rPr lang="en-US" altLang="ko-KR" dirty="0">
                <a:latin typeface="+mj-ea"/>
                <a:ea typeface="+mj-ea"/>
              </a:rPr>
              <a:t>&lt;</a:t>
            </a:r>
            <a:r>
              <a:rPr lang="en-US" altLang="ko-KR" dirty="0" err="1">
                <a:latin typeface="+mj-ea"/>
                <a:ea typeface="+mj-ea"/>
              </a:rPr>
              <a:t>typename</a:t>
            </a:r>
            <a:r>
              <a:rPr lang="en-US" altLang="ko-KR" dirty="0">
                <a:latin typeface="+mj-ea"/>
                <a:ea typeface="+mj-ea"/>
              </a:rPr>
              <a:t> T&gt;</a:t>
            </a:r>
          </a:p>
          <a:p>
            <a:r>
              <a:rPr lang="en-US" altLang="ko-KR" dirty="0">
                <a:latin typeface="+mj-ea"/>
                <a:ea typeface="+mj-ea"/>
              </a:rPr>
              <a:t>T Max(T a, T b</a:t>
            </a:r>
            <a:r>
              <a:rPr lang="en-US" altLang="ko-KR" dirty="0" smtClean="0">
                <a:latin typeface="+mj-ea"/>
                <a:ea typeface="+mj-ea"/>
              </a:rPr>
              <a:t>){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    return </a:t>
            </a:r>
            <a:r>
              <a:rPr lang="en-US" altLang="ko-KR" dirty="0">
                <a:latin typeface="+mj-ea"/>
                <a:ea typeface="+mj-ea"/>
              </a:rPr>
              <a:t>a &gt; b ? a : b;</a:t>
            </a:r>
          </a:p>
          <a:p>
            <a:r>
              <a:rPr lang="en-US" altLang="ko-KR" dirty="0">
                <a:latin typeface="+mj-ea"/>
                <a:ea typeface="+mj-ea"/>
              </a:rPr>
              <a:t>}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latin typeface="+mj-ea"/>
                <a:ea typeface="+mj-ea"/>
              </a:rPr>
              <a:t>template &lt;&gt; 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함수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템플릿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Max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를 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char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*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형에 대해서 특수화</a:t>
            </a:r>
            <a:endParaRPr lang="en-US" altLang="ko-KR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char</a:t>
            </a:r>
            <a:r>
              <a:rPr lang="en-US" altLang="ko-KR" dirty="0">
                <a:latin typeface="+mj-ea"/>
                <a:ea typeface="+mj-ea"/>
              </a:rPr>
              <a:t>* Max(char* a, char* b</a:t>
            </a:r>
            <a:r>
              <a:rPr lang="en-US" altLang="ko-KR" dirty="0" smtClean="0">
                <a:latin typeface="+mj-ea"/>
                <a:ea typeface="+mj-ea"/>
              </a:rPr>
              <a:t>){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    </a:t>
            </a:r>
            <a:r>
              <a:rPr lang="en-US" altLang="ko-KR" dirty="0" err="1" smtClean="0">
                <a:latin typeface="+mj-ea"/>
                <a:ea typeface="+mj-ea"/>
              </a:rPr>
              <a:t>cout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&lt;&lt; "char* Max&lt;char*&gt;(char* a, char* b)"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    return </a:t>
            </a:r>
            <a:r>
              <a:rPr lang="en-US" altLang="ko-KR" dirty="0" err="1">
                <a:latin typeface="+mj-ea"/>
                <a:ea typeface="+mj-ea"/>
              </a:rPr>
              <a:t>strlen</a:t>
            </a:r>
            <a:r>
              <a:rPr lang="en-US" altLang="ko-KR" dirty="0">
                <a:latin typeface="+mj-ea"/>
                <a:ea typeface="+mj-ea"/>
              </a:rPr>
              <a:t>(a) &gt; </a:t>
            </a:r>
            <a:r>
              <a:rPr lang="en-US" altLang="ko-KR" dirty="0" err="1">
                <a:latin typeface="+mj-ea"/>
                <a:ea typeface="+mj-ea"/>
              </a:rPr>
              <a:t>strlen</a:t>
            </a:r>
            <a:r>
              <a:rPr lang="en-US" altLang="ko-KR" dirty="0">
                <a:latin typeface="+mj-ea"/>
                <a:ea typeface="+mj-ea"/>
              </a:rPr>
              <a:t>(b) ? a : b;</a:t>
            </a:r>
          </a:p>
          <a:p>
            <a:r>
              <a:rPr lang="en-US" altLang="ko-KR" dirty="0">
                <a:latin typeface="+mj-ea"/>
                <a:ea typeface="+mj-ea"/>
              </a:rPr>
              <a:t>}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latin typeface="+mj-ea"/>
                <a:ea typeface="+mj-ea"/>
              </a:rPr>
              <a:t>template &lt;&gt;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함수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템플릿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Max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를 </a:t>
            </a:r>
            <a:r>
              <a:rPr lang="en-US" altLang="ko-KR" dirty="0" err="1">
                <a:solidFill>
                  <a:srgbClr val="00B050"/>
                </a:solidFill>
                <a:latin typeface="+mj-ea"/>
                <a:ea typeface="+mj-ea"/>
              </a:rPr>
              <a:t>const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 char *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형에 대해서 특수화</a:t>
            </a:r>
            <a:endParaRPr lang="en-US" altLang="ko-KR" dirty="0">
              <a:solidFill>
                <a:srgbClr val="00B050"/>
              </a:solidFill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err="1">
                <a:latin typeface="+mj-ea"/>
                <a:ea typeface="+mj-ea"/>
              </a:rPr>
              <a:t>const</a:t>
            </a:r>
            <a:r>
              <a:rPr lang="en-US" altLang="ko-KR" dirty="0">
                <a:latin typeface="+mj-ea"/>
                <a:ea typeface="+mj-ea"/>
              </a:rPr>
              <a:t> char* Max(</a:t>
            </a:r>
            <a:r>
              <a:rPr lang="en-US" altLang="ko-KR" dirty="0" err="1">
                <a:latin typeface="+mj-ea"/>
                <a:ea typeface="+mj-ea"/>
              </a:rPr>
              <a:t>const</a:t>
            </a:r>
            <a:r>
              <a:rPr lang="en-US" altLang="ko-KR" dirty="0">
                <a:latin typeface="+mj-ea"/>
                <a:ea typeface="+mj-ea"/>
              </a:rPr>
              <a:t> char* a, </a:t>
            </a:r>
            <a:r>
              <a:rPr lang="en-US" altLang="ko-KR" dirty="0" err="1">
                <a:latin typeface="+mj-ea"/>
                <a:ea typeface="+mj-ea"/>
              </a:rPr>
              <a:t>const</a:t>
            </a:r>
            <a:r>
              <a:rPr lang="en-US" altLang="ko-KR" dirty="0">
                <a:latin typeface="+mj-ea"/>
                <a:ea typeface="+mj-ea"/>
              </a:rPr>
              <a:t> char* b</a:t>
            </a:r>
            <a:r>
              <a:rPr lang="en-US" altLang="ko-KR" dirty="0" smtClean="0">
                <a:latin typeface="+mj-ea"/>
                <a:ea typeface="+mj-ea"/>
              </a:rPr>
              <a:t>){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    </a:t>
            </a:r>
            <a:r>
              <a:rPr lang="en-US" altLang="ko-KR" dirty="0" err="1" smtClean="0">
                <a:latin typeface="+mj-ea"/>
                <a:ea typeface="+mj-ea"/>
              </a:rPr>
              <a:t>cout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&lt;&lt; "</a:t>
            </a:r>
            <a:r>
              <a:rPr lang="en-US" altLang="ko-KR" dirty="0" err="1">
                <a:latin typeface="+mj-ea"/>
                <a:ea typeface="+mj-ea"/>
              </a:rPr>
              <a:t>const</a:t>
            </a:r>
            <a:r>
              <a:rPr lang="en-US" altLang="ko-KR" dirty="0">
                <a:latin typeface="+mj-ea"/>
                <a:ea typeface="+mj-ea"/>
              </a:rPr>
              <a:t> char* Max&lt;</a:t>
            </a:r>
            <a:r>
              <a:rPr lang="en-US" altLang="ko-KR" dirty="0" err="1">
                <a:latin typeface="+mj-ea"/>
                <a:ea typeface="+mj-ea"/>
              </a:rPr>
              <a:t>const</a:t>
            </a:r>
            <a:r>
              <a:rPr lang="en-US" altLang="ko-KR" dirty="0">
                <a:latin typeface="+mj-ea"/>
                <a:ea typeface="+mj-ea"/>
              </a:rPr>
              <a:t> char*&gt;(</a:t>
            </a:r>
            <a:r>
              <a:rPr lang="en-US" altLang="ko-KR" dirty="0" err="1">
                <a:latin typeface="+mj-ea"/>
                <a:ea typeface="+mj-ea"/>
              </a:rPr>
              <a:t>const</a:t>
            </a:r>
            <a:r>
              <a:rPr lang="en-US" altLang="ko-KR" dirty="0">
                <a:latin typeface="+mj-ea"/>
                <a:ea typeface="+mj-ea"/>
              </a:rPr>
              <a:t> char* a, </a:t>
            </a:r>
            <a:r>
              <a:rPr lang="en-US" altLang="ko-KR" dirty="0" err="1">
                <a:latin typeface="+mj-ea"/>
                <a:ea typeface="+mj-ea"/>
              </a:rPr>
              <a:t>const</a:t>
            </a:r>
            <a:r>
              <a:rPr lang="en-US" altLang="ko-KR" dirty="0">
                <a:latin typeface="+mj-ea"/>
                <a:ea typeface="+mj-ea"/>
              </a:rPr>
              <a:t> char* b)"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    return </a:t>
            </a:r>
            <a:r>
              <a:rPr lang="en-US" altLang="ko-KR" dirty="0" err="1">
                <a:latin typeface="+mj-ea"/>
                <a:ea typeface="+mj-ea"/>
              </a:rPr>
              <a:t>strcmp</a:t>
            </a:r>
            <a:r>
              <a:rPr lang="en-US" altLang="ko-KR" dirty="0">
                <a:latin typeface="+mj-ea"/>
                <a:ea typeface="+mj-ea"/>
              </a:rPr>
              <a:t>(a, b) &gt; 0 ? a : b;</a:t>
            </a:r>
          </a:p>
          <a:p>
            <a:r>
              <a:rPr lang="en-US" altLang="ko-KR" dirty="0">
                <a:latin typeface="+mj-ea"/>
                <a:ea typeface="+mj-ea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81425" y="935817"/>
            <a:ext cx="4790286" cy="31393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main(void</a:t>
            </a:r>
            <a:r>
              <a:rPr lang="en-US" altLang="ko-KR" dirty="0" smtClean="0">
                <a:latin typeface="+mj-ea"/>
                <a:ea typeface="+mj-ea"/>
              </a:rPr>
              <a:t>){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Max(11, 15)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lvl="1"/>
            <a:r>
              <a:rPr lang="fr-FR" altLang="ko-KR" dirty="0">
                <a:latin typeface="+mj-ea"/>
                <a:ea typeface="+mj-ea"/>
              </a:rPr>
              <a:t>cout &lt;&lt; Max('T', 'Q') &lt;&lt; endl;</a:t>
            </a:r>
          </a:p>
          <a:p>
            <a:pPr lvl="1"/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Max(3.5, 7.5)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lvl="1"/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Max("Simple", "Best")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lvl="1"/>
            <a:endParaRPr lang="ko-KR" altLang="en-US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char str1[] = "Simple";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char str2[] = "Best";</a:t>
            </a:r>
          </a:p>
          <a:p>
            <a:pPr lvl="1"/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Max(str2, str1)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  return </a:t>
            </a:r>
            <a:r>
              <a:rPr lang="en-US" altLang="ko-KR" dirty="0">
                <a:latin typeface="+mj-ea"/>
                <a:ea typeface="+mj-ea"/>
              </a:rPr>
              <a:t>0;</a:t>
            </a:r>
          </a:p>
          <a:p>
            <a:r>
              <a:rPr lang="en-US" altLang="ko-KR" dirty="0">
                <a:latin typeface="+mj-ea"/>
                <a:ea typeface="+mj-ea"/>
              </a:rPr>
              <a:t>}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467064"/>
            <a:ext cx="4325938" cy="13668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13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912" y="838976"/>
            <a:ext cx="8712968" cy="5832648"/>
          </a:xfrm>
        </p:spPr>
        <p:txBody>
          <a:bodyPr/>
          <a:lstStyle/>
          <a:p>
            <a:r>
              <a:rPr lang="ko-KR" altLang="en-US" b="1" dirty="0" err="1" smtClean="0">
                <a:latin typeface="+mn-ea"/>
              </a:rPr>
              <a:t>제네릭</a:t>
            </a:r>
            <a:r>
              <a:rPr lang="ko-KR" altLang="en-US" b="1" dirty="0" smtClean="0">
                <a:latin typeface="+mn-ea"/>
              </a:rPr>
              <a:t> 클래스 선언</a:t>
            </a:r>
            <a:endParaRPr lang="en-US" altLang="ko-KR" b="1" dirty="0" smtClean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endParaRPr lang="en-US" altLang="ko-KR" b="1" dirty="0" smtClean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endParaRPr lang="en-US" altLang="ko-KR" b="1" dirty="0" smtClean="0">
              <a:latin typeface="+mn-ea"/>
            </a:endParaRPr>
          </a:p>
          <a:p>
            <a:endParaRPr lang="en-US" altLang="ko-KR" b="1" dirty="0" smtClean="0">
              <a:latin typeface="+mn-ea"/>
            </a:endParaRPr>
          </a:p>
          <a:p>
            <a:endParaRPr lang="en-US" altLang="ko-KR" b="1" dirty="0" smtClean="0">
              <a:latin typeface="+mn-ea"/>
            </a:endParaRPr>
          </a:p>
          <a:p>
            <a:r>
              <a:rPr lang="ko-KR" altLang="en-US" b="1" dirty="0" err="1" smtClean="0">
                <a:latin typeface="+mn-ea"/>
              </a:rPr>
              <a:t>제네릭</a:t>
            </a:r>
            <a:r>
              <a:rPr lang="ko-KR" altLang="en-US" b="1" dirty="0" smtClean="0">
                <a:latin typeface="+mn-ea"/>
              </a:rPr>
              <a:t> 클래스 구현</a:t>
            </a:r>
            <a:endParaRPr lang="en-US" altLang="ko-KR" b="1" dirty="0" smtClean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endParaRPr lang="en-US" altLang="ko-KR" b="1" dirty="0" smtClean="0">
              <a:latin typeface="+mn-ea"/>
            </a:endParaRPr>
          </a:p>
          <a:p>
            <a:endParaRPr lang="en-US" altLang="ko-KR" b="1" dirty="0" smtClean="0">
              <a:latin typeface="+mn-ea"/>
            </a:endParaRPr>
          </a:p>
          <a:p>
            <a:endParaRPr lang="en-US" altLang="ko-KR" b="1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07122" y="1254757"/>
            <a:ext cx="4248472" cy="28623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b="1" dirty="0">
                <a:latin typeface="+mj-ea"/>
                <a:ea typeface="+mj-ea"/>
              </a:rPr>
              <a:t>template &lt;class T&gt;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b="1" dirty="0">
                <a:latin typeface="+mj-ea"/>
                <a:ea typeface="+mj-ea"/>
              </a:rPr>
              <a:t>class </a:t>
            </a:r>
            <a:r>
              <a:rPr lang="en-US" altLang="ko-KR" sz="2000" b="1" dirty="0" err="1">
                <a:latin typeface="+mj-ea"/>
                <a:ea typeface="+mj-ea"/>
              </a:rPr>
              <a:t>MyStack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 err="1" smtClean="0">
                <a:latin typeface="+mj-ea"/>
                <a:ea typeface="+mj-ea"/>
              </a:rPr>
              <a:t>tos</a:t>
            </a:r>
            <a:r>
              <a:rPr lang="en-US" altLang="ko-KR" sz="2000" dirty="0" smtClean="0">
                <a:latin typeface="+mj-ea"/>
                <a:ea typeface="+mj-ea"/>
              </a:rPr>
              <a:t>;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>
                <a:latin typeface="+mj-ea"/>
                <a:ea typeface="+mj-ea"/>
              </a:rPr>
              <a:t>T</a:t>
            </a:r>
            <a:r>
              <a:rPr lang="en-US" altLang="ko-KR" sz="2000" dirty="0">
                <a:latin typeface="+mj-ea"/>
                <a:ea typeface="+mj-ea"/>
              </a:rPr>
              <a:t> data [100]; // T </a:t>
            </a:r>
            <a:r>
              <a:rPr lang="ko-KR" altLang="en-US" sz="2000" dirty="0">
                <a:latin typeface="+mj-ea"/>
                <a:ea typeface="+mj-ea"/>
              </a:rPr>
              <a:t>타입의 배열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public: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 smtClean="0">
                <a:latin typeface="+mj-ea"/>
                <a:ea typeface="+mj-ea"/>
              </a:rPr>
              <a:t>MyStack</a:t>
            </a:r>
            <a:r>
              <a:rPr lang="en-US" altLang="ko-KR" sz="2000" dirty="0" smtClean="0">
                <a:latin typeface="+mj-ea"/>
                <a:ea typeface="+mj-ea"/>
              </a:rPr>
              <a:t>();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void push(</a:t>
            </a:r>
            <a:r>
              <a:rPr lang="en-US" altLang="ko-KR" sz="2000" b="1" dirty="0">
                <a:latin typeface="+mj-ea"/>
                <a:ea typeface="+mj-ea"/>
              </a:rPr>
              <a:t>T</a:t>
            </a:r>
            <a:r>
              <a:rPr lang="en-US" altLang="ko-KR" sz="2000" dirty="0">
                <a:latin typeface="+mj-ea"/>
                <a:ea typeface="+mj-ea"/>
              </a:rPr>
              <a:t> element); 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b="1" dirty="0">
                <a:latin typeface="+mj-ea"/>
                <a:ea typeface="+mj-ea"/>
              </a:rPr>
              <a:t>T</a:t>
            </a:r>
            <a:r>
              <a:rPr lang="en-US" altLang="ko-KR" sz="2000" dirty="0">
                <a:latin typeface="+mj-ea"/>
                <a:ea typeface="+mj-ea"/>
              </a:rPr>
              <a:t> pop(); 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};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07122" y="4725144"/>
            <a:ext cx="4775204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latinLnBrk="0"/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template &lt;class T&gt;</a:t>
            </a:r>
          </a:p>
          <a:p>
            <a:pPr defTabSz="180000" latinLnBrk="0"/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void </a:t>
            </a:r>
            <a:r>
              <a:rPr lang="en-US" altLang="ko-KR" sz="2000" b="1" dirty="0" err="1">
                <a:solidFill>
                  <a:schemeClr val="dk1"/>
                </a:solidFill>
                <a:latin typeface="+mj-ea"/>
                <a:ea typeface="+mj-ea"/>
              </a:rPr>
              <a:t>MyStack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&lt;T&gt;::push(T element) {</a:t>
            </a:r>
          </a:p>
          <a:p>
            <a:pPr defTabSz="180000" latinLnBrk="0"/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	...</a:t>
            </a:r>
          </a:p>
          <a:p>
            <a:pPr defTabSz="180000" latinLnBrk="0"/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  <a:p>
            <a:pPr defTabSz="180000" latinLnBrk="0"/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template &lt;class T</a:t>
            </a:r>
            <a:r>
              <a:rPr lang="en-US" altLang="ko-KR" sz="2000" b="1">
                <a:solidFill>
                  <a:schemeClr val="dk1"/>
                </a:solidFill>
                <a:latin typeface="+mj-ea"/>
                <a:ea typeface="+mj-ea"/>
              </a:rPr>
              <a:t>&gt; </a:t>
            </a:r>
            <a:endParaRPr lang="en-US" altLang="ko-KR" sz="2000" b="1" smtClean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 latinLnBrk="0"/>
            <a:r>
              <a:rPr lang="en-US" altLang="ko-KR" sz="2000" b="1" smtClean="0">
                <a:solidFill>
                  <a:schemeClr val="dk1"/>
                </a:solidFill>
                <a:latin typeface="+mj-ea"/>
                <a:ea typeface="+mj-ea"/>
              </a:rPr>
              <a:t>T </a:t>
            </a:r>
            <a:r>
              <a:rPr lang="en-US" altLang="ko-KR" sz="2000" b="1" dirty="0" err="1">
                <a:solidFill>
                  <a:schemeClr val="dk1"/>
                </a:solidFill>
                <a:latin typeface="+mj-ea"/>
                <a:ea typeface="+mj-ea"/>
              </a:rPr>
              <a:t>MyStack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&lt;T&gt;::pop() </a:t>
            </a:r>
            <a:r>
              <a:rPr lang="en-US" altLang="ko-KR" sz="2000" b="1" dirty="0" smtClean="0">
                <a:solidFill>
                  <a:schemeClr val="dk1"/>
                </a:solidFill>
                <a:latin typeface="+mj-ea"/>
                <a:ea typeface="+mj-ea"/>
              </a:rPr>
              <a:t>{ 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2000" b="1" dirty="0" smtClean="0">
                <a:solidFill>
                  <a:schemeClr val="dk1"/>
                </a:solidFill>
                <a:latin typeface="+mj-ea"/>
                <a:ea typeface="+mj-ea"/>
              </a:rPr>
              <a:t>...  }</a:t>
            </a:r>
            <a:endParaRPr lang="en-US" altLang="ko-KR" sz="2000" b="1" dirty="0">
              <a:solidFill>
                <a:schemeClr val="dk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74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</a:rPr>
              <a:t>클래스 구체화 </a:t>
            </a:r>
            <a:r>
              <a:rPr lang="ko-KR" altLang="en-US" dirty="0" smtClean="0"/>
              <a:t>및 객체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39552" y="1348800"/>
            <a:ext cx="7560840" cy="50167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latinLnBrk="0"/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sz="2000" dirty="0" err="1">
                <a:solidFill>
                  <a:srgbClr val="00B050"/>
                </a:solidFill>
                <a:latin typeface="+mj-ea"/>
                <a:ea typeface="+mj-ea"/>
              </a:rPr>
              <a:t>int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타입을 다루는 스택 객체 생성</a:t>
            </a:r>
            <a:endParaRPr lang="en-US" altLang="ko-KR" sz="2000" dirty="0" smtClean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 err="1" smtClean="0">
                <a:latin typeface="+mj-ea"/>
                <a:ea typeface="+mj-ea"/>
              </a:rPr>
              <a:t>MyStack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  <a:latin typeface="+mj-ea"/>
                <a:ea typeface="+mj-ea"/>
              </a:rPr>
              <a:t>&lt;</a:t>
            </a:r>
            <a:r>
              <a:rPr lang="en-US" altLang="ko-KR" sz="2000" b="1" dirty="0" err="1" smtClean="0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&gt;</a:t>
            </a:r>
            <a:r>
              <a:rPr lang="en-US" altLang="ko-KR" sz="2000" dirty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iStack</a:t>
            </a:r>
            <a:r>
              <a:rPr lang="en-US" altLang="ko-KR" sz="2000" dirty="0">
                <a:latin typeface="+mj-ea"/>
                <a:ea typeface="+mj-ea"/>
              </a:rPr>
              <a:t>; 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 fontAlgn="base" latinLnBrk="0"/>
            <a:endParaRPr lang="en-US" altLang="ko-KR" sz="2000" dirty="0" smtClean="0">
              <a:latin typeface="+mj-ea"/>
              <a:ea typeface="+mj-ea"/>
            </a:endParaRPr>
          </a:p>
          <a:p>
            <a:pPr defTabSz="180000" latinLnBrk="0"/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// double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타입을 다루는 스택 객체 생성</a:t>
            </a:r>
            <a:endParaRPr lang="en-US" altLang="ko-KR" sz="2000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 err="1" smtClean="0">
                <a:latin typeface="+mj-ea"/>
                <a:ea typeface="+mj-ea"/>
              </a:rPr>
              <a:t>MyStack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&lt;double&gt; </a:t>
            </a:r>
            <a:r>
              <a:rPr lang="en-US" altLang="ko-KR" sz="2000" dirty="0" err="1">
                <a:latin typeface="+mj-ea"/>
                <a:ea typeface="+mj-ea"/>
              </a:rPr>
              <a:t>dStack</a:t>
            </a:r>
            <a:r>
              <a:rPr lang="en-US" altLang="ko-KR" sz="2000" dirty="0">
                <a:latin typeface="+mj-ea"/>
                <a:ea typeface="+mj-ea"/>
              </a:rPr>
              <a:t>; 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 fontAlgn="base" latinLnBrk="0"/>
            <a:endParaRPr lang="en-US" altLang="ko-KR" sz="2000" dirty="0">
              <a:latin typeface="+mj-ea"/>
              <a:ea typeface="+mj-ea"/>
            </a:endParaRPr>
          </a:p>
          <a:p>
            <a:pPr defTabSz="180000" latinLnBrk="0"/>
            <a:r>
              <a:rPr lang="en-US" altLang="ko-KR" sz="2000" dirty="0" err="1">
                <a:latin typeface="+mj-ea"/>
                <a:ea typeface="+mj-ea"/>
              </a:rPr>
              <a:t>iStack.push</a:t>
            </a:r>
            <a:r>
              <a:rPr lang="en-US" altLang="ko-KR" sz="2000" dirty="0">
                <a:latin typeface="+mj-ea"/>
                <a:ea typeface="+mj-ea"/>
              </a:rPr>
              <a:t>(3); </a:t>
            </a:r>
          </a:p>
          <a:p>
            <a:pPr defTabSz="180000" latinLnBrk="0"/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n = </a:t>
            </a:r>
            <a:r>
              <a:rPr lang="en-US" altLang="ko-KR" sz="2000" dirty="0" err="1">
                <a:latin typeface="+mj-ea"/>
                <a:ea typeface="+mj-ea"/>
              </a:rPr>
              <a:t>iStack.pop</a:t>
            </a:r>
            <a:r>
              <a:rPr lang="en-US" altLang="ko-KR" sz="2000" dirty="0">
                <a:latin typeface="+mj-ea"/>
                <a:ea typeface="+mj-ea"/>
              </a:rPr>
              <a:t>();</a:t>
            </a:r>
          </a:p>
          <a:p>
            <a:pPr defTabSz="180000" latinLnBrk="0"/>
            <a:endParaRPr lang="en-US" altLang="ko-KR" sz="2000" dirty="0">
              <a:latin typeface="+mj-ea"/>
              <a:ea typeface="+mj-ea"/>
            </a:endParaRPr>
          </a:p>
          <a:p>
            <a:pPr defTabSz="180000" latinLnBrk="0"/>
            <a:r>
              <a:rPr lang="en-US" altLang="ko-KR" sz="2000" dirty="0" err="1">
                <a:latin typeface="+mj-ea"/>
                <a:ea typeface="+mj-ea"/>
              </a:rPr>
              <a:t>dStack.push</a:t>
            </a:r>
            <a:r>
              <a:rPr lang="en-US" altLang="ko-KR" sz="2000" dirty="0">
                <a:latin typeface="+mj-ea"/>
                <a:ea typeface="+mj-ea"/>
              </a:rPr>
              <a:t>(3.5); </a:t>
            </a:r>
          </a:p>
          <a:p>
            <a:pPr defTabSz="180000" latinLnBrk="0"/>
            <a:r>
              <a:rPr lang="en-US" altLang="ko-KR" sz="2000" dirty="0">
                <a:latin typeface="+mj-ea"/>
                <a:ea typeface="+mj-ea"/>
              </a:rPr>
              <a:t>double d = </a:t>
            </a:r>
            <a:r>
              <a:rPr lang="en-US" altLang="ko-KR" sz="2000" dirty="0" err="1">
                <a:latin typeface="+mj-ea"/>
                <a:ea typeface="+mj-ea"/>
              </a:rPr>
              <a:t>dStack.pop</a:t>
            </a:r>
            <a:r>
              <a:rPr lang="en-US" altLang="ko-KR" sz="2000" dirty="0">
                <a:latin typeface="+mj-ea"/>
                <a:ea typeface="+mj-ea"/>
              </a:rPr>
              <a:t>();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 fontAlgn="base" latinLnBrk="0"/>
            <a:endParaRPr lang="en-US" altLang="ko-KR" sz="2000" dirty="0" smtClean="0">
              <a:latin typeface="+mj-ea"/>
              <a:ea typeface="+mj-ea"/>
            </a:endParaRPr>
          </a:p>
          <a:p>
            <a:pPr defTabSz="180000" latinLnBrk="0"/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제네릭 클래스 포인터 선언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&amp;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동적 객체 생성</a:t>
            </a:r>
            <a:endParaRPr lang="en-US" altLang="ko-KR" sz="2000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 err="1" smtClean="0">
                <a:latin typeface="+mj-ea"/>
                <a:ea typeface="+mj-ea"/>
              </a:rPr>
              <a:t>MyStack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&lt;char&gt; </a:t>
            </a:r>
            <a:r>
              <a:rPr lang="en-US" altLang="ko-KR" sz="2000" dirty="0" smtClean="0">
                <a:latin typeface="+mj-ea"/>
                <a:ea typeface="+mj-ea"/>
              </a:rPr>
              <a:t>*p = new </a:t>
            </a:r>
            <a:r>
              <a:rPr lang="en-US" altLang="ko-KR" sz="2000" dirty="0" err="1" smtClean="0">
                <a:latin typeface="+mj-ea"/>
                <a:ea typeface="+mj-ea"/>
              </a:rPr>
              <a:t>MyStack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&lt;char&gt; </a:t>
            </a:r>
            <a:r>
              <a:rPr lang="en-US" altLang="ko-KR" sz="2000" dirty="0" smtClean="0">
                <a:latin typeface="+mj-ea"/>
                <a:ea typeface="+mj-ea"/>
              </a:rPr>
              <a:t>();</a:t>
            </a: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p-&gt;push(‘a’);</a:t>
            </a: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delete p;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94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제네릭 스택 클래스 만들기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1506" y="920625"/>
            <a:ext cx="7272808" cy="440120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b="1" dirty="0" smtClean="0">
                <a:solidFill>
                  <a:srgbClr val="7030A0"/>
                </a:solidFill>
                <a:latin typeface="+mj-ea"/>
                <a:ea typeface="+mj-ea"/>
              </a:rPr>
              <a:t>template 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&lt;class T&gt;</a:t>
            </a:r>
          </a:p>
          <a:p>
            <a:pPr defTabSz="180000"/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class 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MyStack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tos</a:t>
            </a:r>
            <a:r>
              <a:rPr lang="en-US" altLang="ko-KR" sz="2000" dirty="0" smtClean="0">
                <a:latin typeface="+mj-ea"/>
                <a:ea typeface="+mj-ea"/>
              </a:rPr>
              <a:t>;   </a:t>
            </a:r>
            <a:r>
              <a:rPr lang="en-US" altLang="ko-KR" sz="2000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top of stack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T data [100]; 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// T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타입의 배열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. </a:t>
            </a:r>
            <a:r>
              <a:rPr lang="ko-KR" altLang="en-US" sz="2000" dirty="0" err="1">
                <a:solidFill>
                  <a:srgbClr val="00B050"/>
                </a:solidFill>
                <a:latin typeface="+mj-ea"/>
                <a:ea typeface="+mj-ea"/>
              </a:rPr>
              <a:t>스택의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 크기는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100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MyStack</a:t>
            </a:r>
            <a:r>
              <a:rPr lang="en-US" altLang="ko-KR" sz="2000" dirty="0"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void push(T element);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// element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를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data []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배열에 삽입</a:t>
            </a:r>
          </a:p>
          <a:p>
            <a:pPr defTabSz="18000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>
                <a:latin typeface="+mj-ea"/>
                <a:ea typeface="+mj-ea"/>
              </a:rPr>
              <a:t>T pop(); 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000" dirty="0" err="1">
                <a:solidFill>
                  <a:srgbClr val="00B050"/>
                </a:solidFill>
                <a:latin typeface="+mj-ea"/>
                <a:ea typeface="+mj-ea"/>
              </a:rPr>
              <a:t>스택의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 탑에 있는 데이터를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data[]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배열에서 리턴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template &lt;class T&gt;</a:t>
            </a:r>
          </a:p>
          <a:p>
            <a:pPr defTabSz="180000"/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MyStack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&lt;T&gt;::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MyStack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() </a:t>
            </a:r>
            <a:r>
              <a:rPr lang="en-US" altLang="ko-KR" sz="2000" dirty="0">
                <a:latin typeface="+mj-ea"/>
                <a:ea typeface="+mj-ea"/>
              </a:rPr>
              <a:t>{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000" dirty="0" err="1">
                <a:solidFill>
                  <a:srgbClr val="00B050"/>
                </a:solidFill>
                <a:latin typeface="+mj-ea"/>
                <a:ea typeface="+mj-ea"/>
              </a:rPr>
              <a:t>생성자</a:t>
            </a:r>
            <a:endParaRPr lang="ko-KR" altLang="en-US" sz="2000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tos</a:t>
            </a:r>
            <a:r>
              <a:rPr lang="en-US" altLang="ko-KR" sz="2000" dirty="0">
                <a:latin typeface="+mj-ea"/>
                <a:ea typeface="+mj-ea"/>
              </a:rPr>
              <a:t> = -1;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000" dirty="0" err="1">
                <a:solidFill>
                  <a:srgbClr val="00B050"/>
                </a:solidFill>
                <a:latin typeface="+mj-ea"/>
                <a:ea typeface="+mj-ea"/>
              </a:rPr>
              <a:t>스택은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 비어 있음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}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25978" y="924947"/>
            <a:ext cx="4464496" cy="535531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template &lt;class T&gt;</a:t>
            </a:r>
          </a:p>
          <a:p>
            <a:pPr defTabSz="180000"/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void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MyStack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&lt;T&gt;::push(T element) </a:t>
            </a:r>
            <a:r>
              <a:rPr lang="en-US" altLang="ko-KR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if(</a:t>
            </a:r>
            <a:r>
              <a:rPr lang="en-US" altLang="ko-KR" dirty="0" err="1">
                <a:latin typeface="+mj-ea"/>
                <a:ea typeface="+mj-ea"/>
              </a:rPr>
              <a:t>tos</a:t>
            </a:r>
            <a:r>
              <a:rPr lang="en-US" altLang="ko-KR" dirty="0">
                <a:latin typeface="+mj-ea"/>
                <a:ea typeface="+mj-ea"/>
              </a:rPr>
              <a:t> == 99)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"stack full";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return;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tos</a:t>
            </a:r>
            <a:r>
              <a:rPr lang="en-US" altLang="ko-KR" dirty="0">
                <a:latin typeface="+mj-ea"/>
                <a:ea typeface="+mj-ea"/>
              </a:rPr>
              <a:t>++;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data[</a:t>
            </a:r>
            <a:r>
              <a:rPr lang="en-US" altLang="ko-KR" dirty="0" err="1">
                <a:latin typeface="+mj-ea"/>
                <a:ea typeface="+mj-ea"/>
              </a:rPr>
              <a:t>tos</a:t>
            </a:r>
            <a:r>
              <a:rPr lang="en-US" altLang="ko-KR" dirty="0">
                <a:latin typeface="+mj-ea"/>
                <a:ea typeface="+mj-ea"/>
              </a:rPr>
              <a:t>] = element;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template &lt;class T&gt; </a:t>
            </a:r>
          </a:p>
          <a:p>
            <a:pPr defTabSz="180000"/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T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MyStack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&lt;T&gt;::pop() </a:t>
            </a:r>
            <a:r>
              <a:rPr lang="en-US" altLang="ko-KR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T </a:t>
            </a:r>
            <a:r>
              <a:rPr lang="en-US" altLang="ko-KR" dirty="0" err="1">
                <a:latin typeface="+mj-ea"/>
                <a:ea typeface="+mj-ea"/>
              </a:rPr>
              <a:t>retData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if(</a:t>
            </a:r>
            <a:r>
              <a:rPr lang="en-US" altLang="ko-KR" dirty="0" err="1">
                <a:latin typeface="+mj-ea"/>
                <a:ea typeface="+mj-ea"/>
              </a:rPr>
              <a:t>tos</a:t>
            </a:r>
            <a:r>
              <a:rPr lang="en-US" altLang="ko-KR" dirty="0">
                <a:latin typeface="+mj-ea"/>
                <a:ea typeface="+mj-ea"/>
              </a:rPr>
              <a:t> == -1)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"stack empty";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return 0; </a:t>
            </a:r>
            <a:r>
              <a:rPr lang="en-US" altLang="ko-KR" dirty="0" smtClean="0">
                <a:latin typeface="+mj-ea"/>
                <a:ea typeface="+mj-ea"/>
              </a:rPr>
              <a:t>  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  <a:latin typeface="+mj-ea"/>
                <a:ea typeface="+mj-ea"/>
              </a:rPr>
              <a:t>오류 표시</a:t>
            </a:r>
            <a:endParaRPr lang="en-US" altLang="ko-KR" dirty="0" smtClean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retData</a:t>
            </a:r>
            <a:r>
              <a:rPr lang="en-US" altLang="ko-KR" dirty="0">
                <a:latin typeface="+mj-ea"/>
                <a:ea typeface="+mj-ea"/>
              </a:rPr>
              <a:t> = data[</a:t>
            </a:r>
            <a:r>
              <a:rPr lang="en-US" altLang="ko-KR" dirty="0" err="1">
                <a:latin typeface="+mj-ea"/>
                <a:ea typeface="+mj-ea"/>
              </a:rPr>
              <a:t>tos</a:t>
            </a:r>
            <a:r>
              <a:rPr lang="en-US" altLang="ko-KR" dirty="0">
                <a:latin typeface="+mj-ea"/>
                <a:ea typeface="+mj-ea"/>
              </a:rPr>
              <a:t>--];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return </a:t>
            </a:r>
            <a:r>
              <a:rPr lang="en-US" altLang="ko-KR" dirty="0" err="1">
                <a:latin typeface="+mj-ea"/>
                <a:ea typeface="+mj-ea"/>
              </a:rPr>
              <a:t>retData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1506" y="1847777"/>
            <a:ext cx="8623960" cy="44012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main() {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MyStack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&lt;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&gt; 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iStack</a:t>
            </a:r>
            <a:r>
              <a:rPr lang="en-US" altLang="ko-KR" sz="2000" dirty="0">
                <a:latin typeface="+mj-ea"/>
                <a:ea typeface="+mj-ea"/>
              </a:rPr>
              <a:t>; </a:t>
            </a:r>
            <a:r>
              <a:rPr lang="en-US" altLang="ko-KR" sz="2000" dirty="0" smtClean="0">
                <a:latin typeface="+mj-ea"/>
                <a:ea typeface="+mj-ea"/>
              </a:rPr>
              <a:t>  </a:t>
            </a:r>
            <a:r>
              <a:rPr lang="en-US" altLang="ko-KR" sz="2000" dirty="0" smtClean="0">
                <a:solidFill>
                  <a:srgbClr val="FF6600"/>
                </a:solidFill>
                <a:latin typeface="+mj-ea"/>
                <a:ea typeface="+mj-ea"/>
              </a:rPr>
              <a:t>//</a:t>
            </a:r>
            <a:r>
              <a:rPr lang="en-US" altLang="ko-KR" sz="2000" dirty="0" err="1" smtClean="0">
                <a:solidFill>
                  <a:srgbClr val="FF6600"/>
                </a:solidFill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solidFill>
                  <a:srgbClr val="FF6600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FF6600"/>
                </a:solidFill>
                <a:latin typeface="+mj-ea"/>
                <a:ea typeface="+mj-ea"/>
              </a:rPr>
              <a:t>만 </a:t>
            </a:r>
            <a:r>
              <a:rPr lang="ko-KR" altLang="en-US" sz="2000" dirty="0" smtClean="0">
                <a:solidFill>
                  <a:srgbClr val="FF6600"/>
                </a:solidFill>
                <a:latin typeface="+mj-ea"/>
                <a:ea typeface="+mj-ea"/>
              </a:rPr>
              <a:t>저장하는 </a:t>
            </a:r>
            <a:r>
              <a:rPr lang="ko-KR" altLang="en-US" sz="2000" dirty="0" err="1" smtClean="0">
                <a:solidFill>
                  <a:srgbClr val="FF6600"/>
                </a:solidFill>
                <a:latin typeface="+mj-ea"/>
                <a:ea typeface="+mj-ea"/>
              </a:rPr>
              <a:t>스택</a:t>
            </a:r>
            <a:endParaRPr lang="ko-KR" altLang="en-US" sz="2000" dirty="0">
              <a:solidFill>
                <a:srgbClr val="FF6600"/>
              </a:solidFill>
              <a:latin typeface="+mj-ea"/>
              <a:ea typeface="+mj-ea"/>
            </a:endParaRPr>
          </a:p>
          <a:p>
            <a:pPr defTabSz="18000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iStack.push</a:t>
            </a:r>
            <a:r>
              <a:rPr lang="en-US" altLang="ko-KR" sz="2000" dirty="0">
                <a:latin typeface="+mj-ea"/>
                <a:ea typeface="+mj-ea"/>
              </a:rPr>
              <a:t>(3);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</a:t>
            </a:r>
            <a:r>
              <a:rPr lang="en-US" altLang="ko-KR" sz="2000" dirty="0" err="1">
                <a:latin typeface="+mj-ea"/>
                <a:ea typeface="+mj-ea"/>
              </a:rPr>
              <a:t>iStack.pop</a:t>
            </a:r>
            <a:r>
              <a:rPr lang="en-US" altLang="ko-KR" sz="2000" dirty="0">
                <a:latin typeface="+mj-ea"/>
                <a:ea typeface="+mj-ea"/>
              </a:rPr>
              <a:t>() &lt;&lt; </a:t>
            </a:r>
            <a:r>
              <a:rPr lang="en-US" altLang="ko-KR" sz="2000" dirty="0" err="1">
                <a:latin typeface="+mj-ea"/>
                <a:ea typeface="+mj-ea"/>
              </a:rPr>
              <a:t>endl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MyStack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&lt;double&gt; 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dStack</a:t>
            </a:r>
            <a:r>
              <a:rPr lang="en-US" altLang="ko-KR" sz="2000" b="1" dirty="0" smtClean="0">
                <a:solidFill>
                  <a:srgbClr val="7030A0"/>
                </a:solidFill>
                <a:latin typeface="+mj-ea"/>
                <a:ea typeface="+mj-ea"/>
              </a:rPr>
              <a:t>;   </a:t>
            </a:r>
            <a:r>
              <a:rPr lang="en-US" altLang="ko-KR" sz="2000" dirty="0" smtClean="0">
                <a:solidFill>
                  <a:srgbClr val="FF6600"/>
                </a:solidFill>
                <a:latin typeface="+mj-ea"/>
                <a:ea typeface="+mj-ea"/>
              </a:rPr>
              <a:t>//double </a:t>
            </a:r>
            <a:r>
              <a:rPr lang="ko-KR" altLang="en-US" sz="2000" dirty="0">
                <a:solidFill>
                  <a:srgbClr val="FF6600"/>
                </a:solidFill>
                <a:latin typeface="+mj-ea"/>
                <a:ea typeface="+mj-ea"/>
              </a:rPr>
              <a:t>만 저장하는 </a:t>
            </a:r>
            <a:r>
              <a:rPr lang="ko-KR" altLang="en-US" sz="2000" dirty="0" err="1">
                <a:solidFill>
                  <a:srgbClr val="FF6600"/>
                </a:solidFill>
                <a:latin typeface="+mj-ea"/>
                <a:ea typeface="+mj-ea"/>
              </a:rPr>
              <a:t>스택</a:t>
            </a:r>
            <a:endParaRPr lang="ko-KR" altLang="en-US" sz="2000" dirty="0">
              <a:solidFill>
                <a:srgbClr val="FF6600"/>
              </a:solidFill>
              <a:latin typeface="+mj-ea"/>
              <a:ea typeface="+mj-ea"/>
            </a:endParaRPr>
          </a:p>
          <a:p>
            <a:pPr defTabSz="18000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dStack.push</a:t>
            </a:r>
            <a:r>
              <a:rPr lang="en-US" altLang="ko-KR" sz="2000" dirty="0">
                <a:latin typeface="+mj-ea"/>
                <a:ea typeface="+mj-ea"/>
              </a:rPr>
              <a:t>(3.5);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</a:t>
            </a:r>
            <a:r>
              <a:rPr lang="en-US" altLang="ko-KR" sz="2000" dirty="0" err="1">
                <a:latin typeface="+mj-ea"/>
                <a:ea typeface="+mj-ea"/>
              </a:rPr>
              <a:t>dStack.pop</a:t>
            </a:r>
            <a:r>
              <a:rPr lang="en-US" altLang="ko-KR" sz="2000" dirty="0">
                <a:latin typeface="+mj-ea"/>
                <a:ea typeface="+mj-ea"/>
              </a:rPr>
              <a:t>() &lt;&lt; </a:t>
            </a:r>
            <a:r>
              <a:rPr lang="en-US" altLang="ko-KR" sz="2000" dirty="0" err="1">
                <a:latin typeface="+mj-ea"/>
                <a:ea typeface="+mj-ea"/>
              </a:rPr>
              <a:t>endl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MyStack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&lt;char&gt; *p = new 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MyStack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&lt;char</a:t>
            </a:r>
            <a:r>
              <a:rPr lang="en-US" altLang="ko-KR" sz="2000" b="1" dirty="0" smtClean="0">
                <a:solidFill>
                  <a:srgbClr val="7030A0"/>
                </a:solidFill>
                <a:latin typeface="+mj-ea"/>
                <a:ea typeface="+mj-ea"/>
              </a:rPr>
              <a:t>&gt;();  </a:t>
            </a:r>
            <a:r>
              <a:rPr lang="en-US" altLang="ko-KR" sz="2000" dirty="0" smtClean="0">
                <a:solidFill>
                  <a:srgbClr val="FF6600"/>
                </a:solidFill>
                <a:latin typeface="+mj-ea"/>
                <a:ea typeface="+mj-ea"/>
              </a:rPr>
              <a:t>//char</a:t>
            </a:r>
            <a:r>
              <a:rPr lang="ko-KR" altLang="en-US" sz="2000" dirty="0">
                <a:solidFill>
                  <a:srgbClr val="FF6600"/>
                </a:solidFill>
                <a:latin typeface="+mj-ea"/>
                <a:ea typeface="+mj-ea"/>
              </a:rPr>
              <a:t>만 저장하는 </a:t>
            </a:r>
            <a:r>
              <a:rPr lang="ko-KR" altLang="en-US" sz="2000" dirty="0" err="1">
                <a:solidFill>
                  <a:srgbClr val="FF6600"/>
                </a:solidFill>
                <a:latin typeface="+mj-ea"/>
                <a:ea typeface="+mj-ea"/>
              </a:rPr>
              <a:t>스택</a:t>
            </a:r>
            <a:endParaRPr lang="ko-KR" altLang="en-US" sz="2000" dirty="0">
              <a:solidFill>
                <a:srgbClr val="FF6600"/>
              </a:solidFill>
              <a:latin typeface="+mj-ea"/>
              <a:ea typeface="+mj-ea"/>
            </a:endParaRPr>
          </a:p>
          <a:p>
            <a:pPr defTabSz="18000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>
                <a:latin typeface="+mj-ea"/>
                <a:ea typeface="+mj-ea"/>
              </a:rPr>
              <a:t>p-&gt;push('a');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p-&gt;pop() &lt;&lt; </a:t>
            </a:r>
            <a:r>
              <a:rPr lang="en-US" altLang="ko-KR" sz="2000" dirty="0" err="1">
                <a:latin typeface="+mj-ea"/>
                <a:ea typeface="+mj-ea"/>
              </a:rPr>
              <a:t>endl</a:t>
            </a:r>
            <a:r>
              <a:rPr lang="en-US" altLang="ko-KR" sz="2000" dirty="0" smtClean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delete p;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}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828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670351"/>
          </a:xfrm>
        </p:spPr>
        <p:txBody>
          <a:bodyPr>
            <a:noAutofit/>
          </a:bodyPr>
          <a:lstStyle/>
          <a:p>
            <a:r>
              <a:rPr lang="ko-KR" altLang="en-US" sz="2000" dirty="0" smtClean="0">
                <a:latin typeface="+mj-ea"/>
              </a:rPr>
              <a:t>제네릭 </a:t>
            </a:r>
            <a:r>
              <a:rPr lang="ko-KR" altLang="en-US" sz="2000" dirty="0">
                <a:latin typeface="+mj-ea"/>
              </a:rPr>
              <a:t>스택의 제네릭 타입을 포인터나 클래스로 구체화하는 </a:t>
            </a:r>
            <a:r>
              <a:rPr lang="ko-KR" altLang="en-US" sz="2000" dirty="0" smtClean="0">
                <a:latin typeface="+mj-ea"/>
              </a:rPr>
              <a:t>예</a:t>
            </a:r>
            <a:endParaRPr lang="ko-KR" altLang="en-US" sz="2000" dirty="0"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2141" y="889603"/>
            <a:ext cx="8352928" cy="590931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b="1" dirty="0" smtClean="0">
                <a:latin typeface="+mj-ea"/>
                <a:ea typeface="+mj-ea"/>
              </a:rPr>
              <a:t>class </a:t>
            </a:r>
            <a:r>
              <a:rPr lang="en-US" altLang="ko-KR" b="1" dirty="0">
                <a:latin typeface="+mj-ea"/>
                <a:ea typeface="+mj-ea"/>
              </a:rPr>
              <a:t>Point </a:t>
            </a:r>
            <a:r>
              <a:rPr lang="en-US" altLang="ko-KR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x, y;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Point(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x=0,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y=0) { this-&gt;x = x; this-&gt;y = y; 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void show() { 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'(' &lt;&lt; x &lt;&lt; ',' &lt;&lt; y &lt;&lt; ')'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 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};</a:t>
            </a:r>
          </a:p>
          <a:p>
            <a:pPr defTabSz="180000"/>
            <a:r>
              <a:rPr lang="en-US" altLang="ko-KR" dirty="0" err="1" smtClean="0">
                <a:latin typeface="+mj-ea"/>
                <a:ea typeface="+mj-ea"/>
              </a:rPr>
              <a:t>int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MyStack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&lt;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 *&gt;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ipStack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; </a:t>
            </a:r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         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dirty="0" err="1">
                <a:solidFill>
                  <a:srgbClr val="00B050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*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만을 저장하는 </a:t>
            </a:r>
            <a:r>
              <a:rPr lang="ko-KR" altLang="en-US" dirty="0" err="1">
                <a:solidFill>
                  <a:srgbClr val="00B050"/>
                </a:solidFill>
                <a:latin typeface="+mj-ea"/>
                <a:ea typeface="+mj-ea"/>
              </a:rPr>
              <a:t>스택</a:t>
            </a:r>
            <a:endParaRPr lang="ko-KR" altLang="en-US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*p = new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[3];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for(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=0;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&lt;3;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++) p[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] =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*10; </a:t>
            </a:r>
            <a:r>
              <a:rPr lang="en-US" altLang="ko-KR" dirty="0" smtClean="0">
                <a:latin typeface="+mj-ea"/>
                <a:ea typeface="+mj-ea"/>
              </a:rPr>
              <a:t>   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0, 10, 20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으로 초기화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ipStack.push</a:t>
            </a:r>
            <a:r>
              <a:rPr lang="en-US" altLang="ko-KR" dirty="0">
                <a:latin typeface="+mj-ea"/>
                <a:ea typeface="+mj-ea"/>
              </a:rPr>
              <a:t>(p); </a:t>
            </a:r>
            <a:r>
              <a:rPr lang="en-US" altLang="ko-KR" dirty="0" smtClean="0">
                <a:latin typeface="+mj-ea"/>
                <a:ea typeface="+mj-ea"/>
              </a:rPr>
              <a:t>         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포인터 </a:t>
            </a:r>
            <a:r>
              <a:rPr lang="ko-KR" altLang="en-US" dirty="0" err="1">
                <a:solidFill>
                  <a:srgbClr val="00B050"/>
                </a:solidFill>
                <a:latin typeface="+mj-ea"/>
                <a:ea typeface="+mj-ea"/>
              </a:rPr>
              <a:t>푸시</a:t>
            </a:r>
            <a:endParaRPr lang="ko-KR" altLang="en-US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*q = </a:t>
            </a:r>
            <a:r>
              <a:rPr lang="en-US" altLang="ko-KR" dirty="0" err="1">
                <a:latin typeface="+mj-ea"/>
                <a:ea typeface="+mj-ea"/>
              </a:rPr>
              <a:t>ipStack.pop</a:t>
            </a:r>
            <a:r>
              <a:rPr lang="en-US" altLang="ko-KR" dirty="0" smtClean="0">
                <a:latin typeface="+mj-ea"/>
                <a:ea typeface="+mj-ea"/>
              </a:rPr>
              <a:t>(); 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포인터 팝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for(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=0;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&lt;3;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++) 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q[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] &lt;&lt; ' </a:t>
            </a:r>
            <a:r>
              <a:rPr lang="en-US" altLang="ko-KR" dirty="0" smtClean="0">
                <a:latin typeface="+mj-ea"/>
                <a:ea typeface="+mj-ea"/>
              </a:rPr>
              <a:t>';  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화면 출력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delete [] p;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MyStack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&lt;Point&gt;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pointStack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;     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Point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객체 저장 </a:t>
            </a:r>
            <a:r>
              <a:rPr lang="ko-KR" altLang="en-US" dirty="0" err="1">
                <a:solidFill>
                  <a:srgbClr val="00B050"/>
                </a:solidFill>
                <a:latin typeface="+mj-ea"/>
                <a:ea typeface="+mj-ea"/>
              </a:rPr>
              <a:t>스택</a:t>
            </a:r>
            <a:endParaRPr lang="ko-KR" altLang="en-US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Point a(2,3), b;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pointStack.push</a:t>
            </a:r>
            <a:r>
              <a:rPr lang="en-US" altLang="ko-KR" dirty="0">
                <a:latin typeface="+mj-ea"/>
                <a:ea typeface="+mj-ea"/>
              </a:rPr>
              <a:t>(a); </a:t>
            </a:r>
            <a:r>
              <a:rPr lang="en-US" altLang="ko-KR" dirty="0" smtClean="0">
                <a:latin typeface="+mj-ea"/>
                <a:ea typeface="+mj-ea"/>
              </a:rPr>
              <a:t>       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Point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객체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a </a:t>
            </a:r>
            <a:r>
              <a:rPr lang="ko-KR" altLang="en-US" dirty="0" err="1">
                <a:solidFill>
                  <a:srgbClr val="00B050"/>
                </a:solidFill>
                <a:latin typeface="+mj-ea"/>
                <a:ea typeface="+mj-ea"/>
              </a:rPr>
              <a:t>푸시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.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복사되어 저장 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b = </a:t>
            </a:r>
            <a:r>
              <a:rPr lang="en-US" altLang="ko-KR" dirty="0" err="1">
                <a:latin typeface="+mj-ea"/>
                <a:ea typeface="+mj-ea"/>
              </a:rPr>
              <a:t>pointStack.pop</a:t>
            </a:r>
            <a:r>
              <a:rPr lang="en-US" altLang="ko-KR" dirty="0">
                <a:latin typeface="+mj-ea"/>
                <a:ea typeface="+mj-ea"/>
              </a:rPr>
              <a:t>(); </a:t>
            </a:r>
            <a:r>
              <a:rPr lang="en-US" altLang="ko-KR" dirty="0" smtClean="0">
                <a:latin typeface="+mj-ea"/>
                <a:ea typeface="+mj-ea"/>
              </a:rPr>
              <a:t>   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Point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객체 팝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b.show</a:t>
            </a:r>
            <a:r>
              <a:rPr lang="en-US" altLang="ko-KR" dirty="0">
                <a:latin typeface="+mj-ea"/>
                <a:ea typeface="+mj-ea"/>
              </a:rPr>
              <a:t>(); </a:t>
            </a:r>
            <a:r>
              <a:rPr lang="en-US" altLang="ko-KR" dirty="0" smtClean="0">
                <a:latin typeface="+mj-ea"/>
                <a:ea typeface="+mj-ea"/>
              </a:rPr>
              <a:t>   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Point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객체 출력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6157" y="889603"/>
            <a:ext cx="8064896" cy="37856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b="1" dirty="0" err="1">
                <a:latin typeface="+mj-ea"/>
                <a:ea typeface="+mj-ea"/>
              </a:rPr>
              <a:t>MyStack</a:t>
            </a:r>
            <a:r>
              <a:rPr lang="en-US" altLang="ko-KR" sz="2000" b="1" dirty="0">
                <a:latin typeface="+mj-ea"/>
                <a:ea typeface="+mj-ea"/>
              </a:rPr>
              <a:t>&lt;Point*&gt; </a:t>
            </a:r>
            <a:r>
              <a:rPr lang="en-US" altLang="ko-KR" sz="2000" b="1" dirty="0" err="1">
                <a:latin typeface="+mj-ea"/>
                <a:ea typeface="+mj-ea"/>
              </a:rPr>
              <a:t>pStack</a:t>
            </a:r>
            <a:r>
              <a:rPr lang="en-US" altLang="ko-KR" sz="2000" b="1" dirty="0">
                <a:latin typeface="+mj-ea"/>
                <a:ea typeface="+mj-ea"/>
              </a:rPr>
              <a:t>; </a:t>
            </a:r>
            <a:r>
              <a:rPr lang="en-US" altLang="ko-KR" sz="2000" b="1" dirty="0" smtClean="0">
                <a:latin typeface="+mj-ea"/>
                <a:ea typeface="+mj-ea"/>
              </a:rPr>
              <a:t>        </a:t>
            </a:r>
            <a:r>
              <a:rPr lang="en-US" altLang="ko-KR" sz="2000" dirty="0" smtClean="0">
                <a:latin typeface="+mj-ea"/>
                <a:ea typeface="+mj-ea"/>
              </a:rPr>
              <a:t>// </a:t>
            </a:r>
            <a:r>
              <a:rPr lang="en-US" altLang="ko-KR" sz="2000" dirty="0">
                <a:latin typeface="+mj-ea"/>
                <a:ea typeface="+mj-ea"/>
              </a:rPr>
              <a:t>Point* </a:t>
            </a:r>
            <a:r>
              <a:rPr lang="ko-KR" altLang="en-US" sz="2000" dirty="0" smtClean="0">
                <a:latin typeface="+mj-ea"/>
                <a:ea typeface="+mj-ea"/>
              </a:rPr>
              <a:t>포인터 </a:t>
            </a:r>
            <a:r>
              <a:rPr lang="ko-KR" altLang="en-US" sz="2000" dirty="0" err="1">
                <a:latin typeface="+mj-ea"/>
                <a:ea typeface="+mj-ea"/>
              </a:rPr>
              <a:t>스택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pStack.push</a:t>
            </a:r>
            <a:r>
              <a:rPr lang="en-US" altLang="ko-KR" sz="2000" dirty="0">
                <a:latin typeface="+mj-ea"/>
                <a:ea typeface="+mj-ea"/>
              </a:rPr>
              <a:t>(new Point(10,20)); </a:t>
            </a:r>
            <a:r>
              <a:rPr lang="en-US" altLang="ko-KR" sz="2000" dirty="0" smtClean="0">
                <a:latin typeface="+mj-ea"/>
                <a:ea typeface="+mj-ea"/>
              </a:rPr>
              <a:t>   // Point </a:t>
            </a:r>
            <a:r>
              <a:rPr lang="ko-KR" altLang="en-US" sz="2000" dirty="0" smtClean="0">
                <a:latin typeface="+mj-ea"/>
                <a:ea typeface="+mj-ea"/>
              </a:rPr>
              <a:t>객체 </a:t>
            </a:r>
            <a:r>
              <a:rPr lang="ko-KR" altLang="en-US" sz="2000" dirty="0" err="1" smtClean="0">
                <a:latin typeface="+mj-ea"/>
                <a:ea typeface="+mj-ea"/>
              </a:rPr>
              <a:t>푸시</a:t>
            </a:r>
            <a:r>
              <a:rPr lang="ko-KR" altLang="en-US" sz="2000" dirty="0" smtClean="0">
                <a:latin typeface="+mj-ea"/>
                <a:ea typeface="+mj-ea"/>
              </a:rPr>
              <a:t> 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>
                <a:latin typeface="+mj-ea"/>
                <a:ea typeface="+mj-ea"/>
              </a:rPr>
              <a:t>Point* </a:t>
            </a:r>
            <a:r>
              <a:rPr lang="en-US" altLang="ko-KR" sz="2000" dirty="0" err="1">
                <a:latin typeface="+mj-ea"/>
                <a:ea typeface="+mj-ea"/>
              </a:rPr>
              <a:t>pPoint</a:t>
            </a:r>
            <a:r>
              <a:rPr lang="en-US" altLang="ko-KR" sz="2000" dirty="0">
                <a:latin typeface="+mj-ea"/>
                <a:ea typeface="+mj-ea"/>
              </a:rPr>
              <a:t> = </a:t>
            </a:r>
            <a:r>
              <a:rPr lang="en-US" altLang="ko-KR" sz="2000" dirty="0" err="1">
                <a:latin typeface="+mj-ea"/>
                <a:ea typeface="+mj-ea"/>
              </a:rPr>
              <a:t>pStack.pop</a:t>
            </a:r>
            <a:r>
              <a:rPr lang="en-US" altLang="ko-KR" sz="2000" dirty="0">
                <a:latin typeface="+mj-ea"/>
                <a:ea typeface="+mj-ea"/>
              </a:rPr>
              <a:t>(); </a:t>
            </a:r>
            <a:r>
              <a:rPr lang="en-US" altLang="ko-KR" sz="2000" dirty="0" smtClean="0">
                <a:latin typeface="+mj-ea"/>
                <a:ea typeface="+mj-ea"/>
              </a:rPr>
              <a:t>    // </a:t>
            </a:r>
            <a:r>
              <a:rPr lang="en-US" altLang="ko-KR" sz="2000" dirty="0">
                <a:latin typeface="+mj-ea"/>
                <a:ea typeface="+mj-ea"/>
              </a:rPr>
              <a:t>Point </a:t>
            </a:r>
            <a:r>
              <a:rPr lang="ko-KR" altLang="en-US" sz="2000" dirty="0">
                <a:latin typeface="+mj-ea"/>
                <a:ea typeface="+mj-ea"/>
              </a:rPr>
              <a:t>객체의 포인터 팝</a:t>
            </a:r>
          </a:p>
          <a:p>
            <a:pPr defTabSz="18000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pPoint</a:t>
            </a:r>
            <a:r>
              <a:rPr lang="en-US" altLang="ko-KR" sz="2000" dirty="0">
                <a:latin typeface="+mj-ea"/>
                <a:ea typeface="+mj-ea"/>
              </a:rPr>
              <a:t>-&gt;show(); </a:t>
            </a:r>
            <a:r>
              <a:rPr lang="en-US" altLang="ko-KR" sz="2000" dirty="0" smtClean="0">
                <a:latin typeface="+mj-ea"/>
                <a:ea typeface="+mj-ea"/>
              </a:rPr>
              <a:t>                      // </a:t>
            </a:r>
            <a:r>
              <a:rPr lang="en-US" altLang="ko-KR" sz="2000" dirty="0">
                <a:latin typeface="+mj-ea"/>
                <a:ea typeface="+mj-ea"/>
              </a:rPr>
              <a:t>Point </a:t>
            </a:r>
            <a:r>
              <a:rPr lang="ko-KR" altLang="en-US" sz="2000" dirty="0">
                <a:latin typeface="+mj-ea"/>
                <a:ea typeface="+mj-ea"/>
              </a:rPr>
              <a:t>객체 출력</a:t>
            </a:r>
          </a:p>
          <a:p>
            <a:pPr defTabSz="180000"/>
            <a:endParaRPr lang="ko-KR" altLang="en-US" sz="2000" dirty="0">
              <a:latin typeface="+mj-ea"/>
              <a:ea typeface="+mj-ea"/>
            </a:endParaRPr>
          </a:p>
          <a:p>
            <a:pPr defTabSz="18000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b="1" dirty="0" err="1">
                <a:latin typeface="+mj-ea"/>
                <a:ea typeface="+mj-ea"/>
              </a:rPr>
              <a:t>MyStack</a:t>
            </a:r>
            <a:r>
              <a:rPr lang="en-US" altLang="ko-KR" sz="2000" b="1" dirty="0">
                <a:latin typeface="+mj-ea"/>
                <a:ea typeface="+mj-ea"/>
              </a:rPr>
              <a:t>&lt;string&gt; </a:t>
            </a:r>
            <a:r>
              <a:rPr lang="en-US" altLang="ko-KR" sz="2000" b="1" dirty="0" err="1">
                <a:latin typeface="+mj-ea"/>
                <a:ea typeface="+mj-ea"/>
              </a:rPr>
              <a:t>stringStack</a:t>
            </a:r>
            <a:r>
              <a:rPr lang="en-US" altLang="ko-KR" sz="2000" b="1" dirty="0">
                <a:latin typeface="+mj-ea"/>
                <a:ea typeface="+mj-ea"/>
              </a:rPr>
              <a:t>; </a:t>
            </a:r>
            <a:r>
              <a:rPr lang="en-US" altLang="ko-KR" sz="2000" b="1" dirty="0" smtClean="0">
                <a:latin typeface="+mj-ea"/>
                <a:ea typeface="+mj-ea"/>
              </a:rPr>
              <a:t>  </a:t>
            </a:r>
            <a:r>
              <a:rPr lang="en-US" altLang="ko-KR" sz="2000" dirty="0" smtClean="0">
                <a:latin typeface="+mj-ea"/>
                <a:ea typeface="+mj-ea"/>
              </a:rPr>
              <a:t>//  </a:t>
            </a:r>
            <a:r>
              <a:rPr lang="ko-KR" altLang="en-US" sz="2000" dirty="0">
                <a:latin typeface="+mj-ea"/>
                <a:ea typeface="+mj-ea"/>
              </a:rPr>
              <a:t>문자열만 저장하는 </a:t>
            </a:r>
            <a:r>
              <a:rPr lang="ko-KR" altLang="en-US" sz="2000" dirty="0" err="1">
                <a:latin typeface="+mj-ea"/>
                <a:ea typeface="+mj-ea"/>
              </a:rPr>
              <a:t>스택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>
                <a:latin typeface="+mj-ea"/>
                <a:ea typeface="+mj-ea"/>
              </a:rPr>
              <a:t>string s="</a:t>
            </a:r>
            <a:r>
              <a:rPr lang="en-US" altLang="ko-KR" sz="2000" dirty="0" err="1">
                <a:latin typeface="+mj-ea"/>
                <a:ea typeface="+mj-ea"/>
              </a:rPr>
              <a:t>c++</a:t>
            </a:r>
            <a:r>
              <a:rPr lang="en-US" altLang="ko-KR" sz="2000" dirty="0">
                <a:latin typeface="+mj-ea"/>
                <a:ea typeface="+mj-ea"/>
              </a:rPr>
              <a:t>";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stringStack.push</a:t>
            </a:r>
            <a:r>
              <a:rPr lang="en-US" altLang="ko-KR" sz="2000" dirty="0">
                <a:latin typeface="+mj-ea"/>
                <a:ea typeface="+mj-ea"/>
              </a:rPr>
              <a:t>(s);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stringStack.push</a:t>
            </a:r>
            <a:r>
              <a:rPr lang="en-US" altLang="ko-KR" sz="2000" dirty="0">
                <a:latin typeface="+mj-ea"/>
                <a:ea typeface="+mj-ea"/>
              </a:rPr>
              <a:t>("java");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</a:t>
            </a:r>
            <a:r>
              <a:rPr lang="en-US" altLang="ko-KR" sz="2000" dirty="0" err="1">
                <a:latin typeface="+mj-ea"/>
                <a:ea typeface="+mj-ea"/>
              </a:rPr>
              <a:t>stringStack.pop</a:t>
            </a:r>
            <a:r>
              <a:rPr lang="en-US" altLang="ko-KR" sz="2000" dirty="0">
                <a:latin typeface="+mj-ea"/>
                <a:ea typeface="+mj-ea"/>
              </a:rPr>
              <a:t>() &lt;&lt; ' </a:t>
            </a:r>
            <a:r>
              <a:rPr lang="en-US" altLang="ko-KR" sz="2000" dirty="0" smtClean="0">
                <a:latin typeface="+mj-ea"/>
                <a:ea typeface="+mj-ea"/>
              </a:rPr>
              <a:t>‘;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 smtClean="0">
                <a:latin typeface="+mj-ea"/>
                <a:ea typeface="+mj-ea"/>
              </a:rPr>
              <a:t>cout</a:t>
            </a:r>
            <a:r>
              <a:rPr lang="en-US" altLang="ko-KR" sz="2000" dirty="0" smtClean="0">
                <a:latin typeface="+mj-ea"/>
                <a:ea typeface="+mj-ea"/>
              </a:rPr>
              <a:t> &lt;&lt; </a:t>
            </a:r>
            <a:r>
              <a:rPr lang="en-US" altLang="ko-KR" sz="2000" dirty="0" err="1">
                <a:latin typeface="+mj-ea"/>
                <a:ea typeface="+mj-ea"/>
              </a:rPr>
              <a:t>stringStack.pop</a:t>
            </a:r>
            <a:r>
              <a:rPr lang="en-US" altLang="ko-KR" sz="2000" dirty="0">
                <a:latin typeface="+mj-ea"/>
                <a:ea typeface="+mj-ea"/>
              </a:rPr>
              <a:t>() &lt;&lt; </a:t>
            </a:r>
            <a:r>
              <a:rPr lang="en-US" altLang="ko-KR" sz="2000" dirty="0" err="1">
                <a:latin typeface="+mj-ea"/>
                <a:ea typeface="+mj-ea"/>
              </a:rPr>
              <a:t>endl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}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33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>
                <a:latin typeface="+mj-ea"/>
              </a:rPr>
              <a:t>두 개의 제네릭 타입을 가진 클래스 만들기</a:t>
            </a:r>
            <a:endParaRPr lang="ko-KR" altLang="en-US" sz="28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4380" y="908720"/>
            <a:ext cx="8256864" cy="563231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template 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&lt;class T1, class T2</a:t>
            </a:r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&gt;  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두 개의 </a:t>
            </a:r>
            <a:r>
              <a:rPr lang="ko-KR" altLang="en-US" dirty="0" err="1">
                <a:solidFill>
                  <a:srgbClr val="00B050"/>
                </a:solidFill>
                <a:latin typeface="+mj-ea"/>
                <a:ea typeface="+mj-ea"/>
              </a:rPr>
              <a:t>제네릭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 타입 선언</a:t>
            </a:r>
          </a:p>
          <a:p>
            <a:pPr defTabSz="180000"/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class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GClass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T1 data1;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T2 data2;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GClass</a:t>
            </a:r>
            <a:r>
              <a:rPr lang="en-US" altLang="ko-KR" dirty="0"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void set(T1 a, T2 b);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void get(T1 &amp;a, T2 &amp;b);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template &lt;class T1, class T2&gt;</a:t>
            </a:r>
          </a:p>
          <a:p>
            <a:pPr defTabSz="180000"/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GClass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&lt;T1, T2&gt;::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GClass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() </a:t>
            </a:r>
            <a:r>
              <a:rPr lang="en-US" altLang="ko-KR" dirty="0" smtClean="0">
                <a:latin typeface="+mj-ea"/>
                <a:ea typeface="+mj-ea"/>
              </a:rPr>
              <a:t>{ </a:t>
            </a:r>
            <a:r>
              <a:rPr lang="en-US" altLang="ko-KR" dirty="0">
                <a:latin typeface="+mj-ea"/>
                <a:ea typeface="+mj-ea"/>
              </a:rPr>
              <a:t>	data1 = 0</a:t>
            </a:r>
            <a:r>
              <a:rPr lang="en-US" altLang="ko-KR" dirty="0" smtClean="0">
                <a:latin typeface="+mj-ea"/>
                <a:ea typeface="+mj-ea"/>
              </a:rPr>
              <a:t>; data2 </a:t>
            </a:r>
            <a:r>
              <a:rPr lang="en-US" altLang="ko-KR" dirty="0">
                <a:latin typeface="+mj-ea"/>
                <a:ea typeface="+mj-ea"/>
              </a:rPr>
              <a:t>= 0</a:t>
            </a:r>
            <a:r>
              <a:rPr lang="en-US" altLang="ko-KR" dirty="0" smtClean="0">
                <a:latin typeface="+mj-ea"/>
                <a:ea typeface="+mj-ea"/>
              </a:rPr>
              <a:t>;  }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template &lt;class T1, class T2&gt;</a:t>
            </a:r>
          </a:p>
          <a:p>
            <a:pPr defTabSz="180000"/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void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GClass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&lt;T1, T2&gt;::set(T1 a, T2 b) </a:t>
            </a:r>
            <a:r>
              <a:rPr lang="en-US" altLang="ko-KR" dirty="0" smtClean="0">
                <a:latin typeface="+mj-ea"/>
                <a:ea typeface="+mj-ea"/>
              </a:rPr>
              <a:t>{ </a:t>
            </a:r>
            <a:r>
              <a:rPr lang="en-US" altLang="ko-KR" dirty="0">
                <a:latin typeface="+mj-ea"/>
                <a:ea typeface="+mj-ea"/>
              </a:rPr>
              <a:t>	data1 = a</a:t>
            </a:r>
            <a:r>
              <a:rPr lang="en-US" altLang="ko-KR" dirty="0" smtClean="0">
                <a:latin typeface="+mj-ea"/>
                <a:ea typeface="+mj-ea"/>
              </a:rPr>
              <a:t>; data2 </a:t>
            </a:r>
            <a:r>
              <a:rPr lang="en-US" altLang="ko-KR" dirty="0">
                <a:latin typeface="+mj-ea"/>
                <a:ea typeface="+mj-ea"/>
              </a:rPr>
              <a:t>= b</a:t>
            </a:r>
            <a:r>
              <a:rPr lang="en-US" altLang="ko-KR" dirty="0" smtClean="0">
                <a:latin typeface="+mj-ea"/>
                <a:ea typeface="+mj-ea"/>
              </a:rPr>
              <a:t>; }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endParaRPr lang="en-US" altLang="ko-KR" dirty="0" smtClean="0"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template &lt;class T1, class T2&gt; </a:t>
            </a:r>
          </a:p>
          <a:p>
            <a:pPr defTabSz="180000"/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void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GClass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&lt;T1, T2&gt;::get(T1 &amp; a, T2 &amp; b) </a:t>
            </a:r>
            <a:r>
              <a:rPr lang="en-US" altLang="ko-KR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a = data1</a:t>
            </a:r>
            <a:r>
              <a:rPr lang="en-US" altLang="ko-KR" dirty="0" smtClean="0">
                <a:latin typeface="+mj-ea"/>
                <a:ea typeface="+mj-ea"/>
              </a:rPr>
              <a:t>; b </a:t>
            </a:r>
            <a:r>
              <a:rPr lang="en-US" altLang="ko-KR" dirty="0">
                <a:latin typeface="+mj-ea"/>
                <a:ea typeface="+mj-ea"/>
              </a:rPr>
              <a:t>= data2;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}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09730" y="1293654"/>
            <a:ext cx="6680744" cy="47089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a;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double b;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GClass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&lt;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, double&gt; x;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x.set</a:t>
            </a:r>
            <a:r>
              <a:rPr lang="en-US" altLang="ko-KR" sz="2000" dirty="0">
                <a:latin typeface="+mj-ea"/>
                <a:ea typeface="+mj-ea"/>
              </a:rPr>
              <a:t>(2, 0.5);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x.get</a:t>
            </a:r>
            <a:r>
              <a:rPr lang="en-US" altLang="ko-KR" sz="2000" dirty="0">
                <a:latin typeface="+mj-ea"/>
                <a:ea typeface="+mj-ea"/>
              </a:rPr>
              <a:t>(a, b);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"a=" &lt;&lt; a &lt;&lt; '\t' &lt;&lt; "b=" &lt;&lt; b &lt;&lt; </a:t>
            </a:r>
            <a:r>
              <a:rPr lang="en-US" altLang="ko-KR" sz="2000" dirty="0" err="1">
                <a:latin typeface="+mj-ea"/>
                <a:ea typeface="+mj-ea"/>
              </a:rPr>
              <a:t>endl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char c;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float d;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GClass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&lt;char, float&gt; y;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y.set</a:t>
            </a:r>
            <a:r>
              <a:rPr lang="en-US" altLang="ko-KR" sz="2000" dirty="0">
                <a:latin typeface="+mj-ea"/>
                <a:ea typeface="+mj-ea"/>
              </a:rPr>
              <a:t>('m', 12.5);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y.get</a:t>
            </a:r>
            <a:r>
              <a:rPr lang="en-US" altLang="ko-KR" sz="2000" dirty="0">
                <a:latin typeface="+mj-ea"/>
                <a:ea typeface="+mj-ea"/>
              </a:rPr>
              <a:t>(c, d);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"c=" &lt;&lt; c &lt;&lt; '\t' &lt;&lt; "d=" &lt;&lt; d &lt;&lt; </a:t>
            </a:r>
            <a:r>
              <a:rPr lang="en-US" altLang="ko-KR" sz="2000" dirty="0" err="1">
                <a:latin typeface="+mj-ea"/>
                <a:ea typeface="+mj-ea"/>
              </a:rPr>
              <a:t>endl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}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849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함수 중복의 약점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중복 함수의 코드 중복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5788" y="931486"/>
            <a:ext cx="8640960" cy="59400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latinLnBrk="0"/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//myswap()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는 매개변수만 다르고 나머지 코드는 동일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동일한 코드 중복</a:t>
            </a:r>
            <a:endParaRPr lang="en-US" altLang="ko-KR" sz="2000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 smtClean="0">
                <a:solidFill>
                  <a:srgbClr val="FF0000"/>
                </a:solidFill>
                <a:latin typeface="+mj-ea"/>
                <a:ea typeface="+mj-ea"/>
              </a:rPr>
              <a:t>void </a:t>
            </a:r>
            <a:r>
              <a:rPr lang="en-US" altLang="ko-KR" sz="2000" dirty="0" err="1" smtClean="0">
                <a:solidFill>
                  <a:srgbClr val="FF0000"/>
                </a:solidFill>
                <a:latin typeface="+mj-ea"/>
                <a:ea typeface="+mj-ea"/>
              </a:rPr>
              <a:t>myswap</a:t>
            </a:r>
            <a:r>
              <a:rPr lang="en-US" altLang="ko-KR" sz="2000" dirty="0" smtClean="0">
                <a:latin typeface="+mj-ea"/>
                <a:ea typeface="+mj-ea"/>
              </a:rPr>
              <a:t>(</a:t>
            </a:r>
            <a:r>
              <a:rPr lang="en-US" altLang="ko-KR" sz="2000" b="1" dirty="0" err="1" smtClean="0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 smtClean="0">
                <a:latin typeface="+mj-ea"/>
                <a:ea typeface="+mj-ea"/>
              </a:rPr>
              <a:t>&amp; </a:t>
            </a:r>
            <a:r>
              <a:rPr lang="en-US" altLang="ko-KR" sz="2000" b="1" dirty="0">
                <a:latin typeface="+mj-ea"/>
                <a:ea typeface="+mj-ea"/>
              </a:rPr>
              <a:t>a, </a:t>
            </a:r>
            <a:r>
              <a:rPr lang="en-US" altLang="ko-KR" sz="2000" b="1" dirty="0" err="1" smtClean="0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 smtClean="0">
                <a:latin typeface="+mj-ea"/>
                <a:ea typeface="+mj-ea"/>
              </a:rPr>
              <a:t>&amp; </a:t>
            </a:r>
            <a:r>
              <a:rPr lang="en-US" altLang="ko-KR" sz="2000" b="1" dirty="0">
                <a:latin typeface="+mj-ea"/>
                <a:ea typeface="+mj-ea"/>
              </a:rPr>
              <a:t>b</a:t>
            </a:r>
            <a:r>
              <a:rPr lang="en-US" altLang="ko-KR" sz="2000" dirty="0">
                <a:latin typeface="+mj-ea"/>
                <a:ea typeface="+mj-ea"/>
              </a:rPr>
              <a:t>) </a:t>
            </a:r>
            <a:r>
              <a:rPr lang="en-US" altLang="ko-KR" sz="2000" dirty="0" smtClean="0">
                <a:latin typeface="+mj-ea"/>
                <a:ea typeface="+mj-ea"/>
              </a:rPr>
              <a:t>{</a:t>
            </a:r>
            <a:r>
              <a:rPr lang="en-US" altLang="ko-KR" sz="2000" dirty="0">
                <a:latin typeface="+mj-ea"/>
                <a:ea typeface="+mj-ea"/>
              </a:rPr>
              <a:t>	</a:t>
            </a:r>
          </a:p>
          <a:p>
            <a:pPr defTabSz="180000" fontAlgn="base" latinLnBrk="0"/>
            <a:r>
              <a:rPr lang="en-US" altLang="ko-KR" sz="2000" b="1" dirty="0" smtClean="0">
                <a:solidFill>
                  <a:srgbClr val="7030A0"/>
                </a:solidFill>
                <a:latin typeface="+mj-ea"/>
                <a:ea typeface="+mj-ea"/>
              </a:rPr>
              <a:t>	  </a:t>
            </a:r>
            <a:r>
              <a:rPr lang="en-US" altLang="ko-KR" sz="2000" b="1" dirty="0" err="1" smtClean="0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tmp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  </a:t>
            </a:r>
            <a:r>
              <a:rPr lang="en-US" altLang="ko-KR" sz="2000" dirty="0" err="1" smtClean="0">
                <a:latin typeface="+mj-ea"/>
                <a:ea typeface="+mj-ea"/>
              </a:rPr>
              <a:t>tmp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= a</a:t>
            </a:r>
            <a:r>
              <a:rPr lang="en-US" altLang="ko-KR" sz="2000" dirty="0" smtClean="0">
                <a:latin typeface="+mj-ea"/>
                <a:ea typeface="+mj-ea"/>
              </a:rPr>
              <a:t>;  </a:t>
            </a:r>
            <a:r>
              <a:rPr lang="en-US" altLang="ko-KR" sz="2000" dirty="0">
                <a:latin typeface="+mj-ea"/>
                <a:ea typeface="+mj-ea"/>
              </a:rPr>
              <a:t>	a = b</a:t>
            </a:r>
            <a:r>
              <a:rPr lang="en-US" altLang="ko-KR" sz="2000" dirty="0" smtClean="0">
                <a:latin typeface="+mj-ea"/>
                <a:ea typeface="+mj-ea"/>
              </a:rPr>
              <a:t>;  </a:t>
            </a:r>
            <a:r>
              <a:rPr lang="en-US" altLang="ko-KR" sz="2000" dirty="0">
                <a:latin typeface="+mj-ea"/>
                <a:ea typeface="+mj-ea"/>
              </a:rPr>
              <a:t>	b = </a:t>
            </a:r>
            <a:r>
              <a:rPr lang="en-US" altLang="ko-KR" sz="2000" dirty="0" err="1">
                <a:latin typeface="+mj-ea"/>
                <a:ea typeface="+mj-ea"/>
              </a:rPr>
              <a:t>tmp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}</a:t>
            </a:r>
          </a:p>
          <a:p>
            <a:pPr defTabSz="180000" fontAlgn="base" latinLnBrk="0"/>
            <a:r>
              <a:rPr lang="en-US" altLang="ko-KR" sz="2000" dirty="0" smtClean="0">
                <a:solidFill>
                  <a:srgbClr val="FF0000"/>
                </a:solidFill>
                <a:latin typeface="+mj-ea"/>
                <a:ea typeface="+mj-ea"/>
              </a:rPr>
              <a:t>void </a:t>
            </a:r>
            <a:r>
              <a:rPr lang="en-US" altLang="ko-KR" sz="2000" dirty="0" err="1" smtClean="0">
                <a:solidFill>
                  <a:srgbClr val="FF0000"/>
                </a:solidFill>
                <a:latin typeface="+mj-ea"/>
                <a:ea typeface="+mj-ea"/>
              </a:rPr>
              <a:t>myswap</a:t>
            </a:r>
            <a:r>
              <a:rPr lang="en-US" altLang="ko-KR" sz="2000" dirty="0" smtClean="0">
                <a:latin typeface="+mj-ea"/>
                <a:ea typeface="+mj-ea"/>
              </a:rPr>
              <a:t>(</a:t>
            </a:r>
            <a:r>
              <a:rPr lang="en-US" altLang="ko-KR" sz="2000" b="1" dirty="0" smtClean="0">
                <a:solidFill>
                  <a:srgbClr val="0070C0"/>
                </a:solidFill>
                <a:latin typeface="+mj-ea"/>
                <a:ea typeface="+mj-ea"/>
              </a:rPr>
              <a:t>double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&amp; a,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double</a:t>
            </a:r>
            <a:r>
              <a:rPr lang="en-US" altLang="ko-KR" sz="2000" b="1" dirty="0">
                <a:latin typeface="+mj-ea"/>
                <a:ea typeface="+mj-ea"/>
              </a:rPr>
              <a:t> &amp; b</a:t>
            </a:r>
            <a:r>
              <a:rPr lang="en-US" altLang="ko-KR" sz="2000" dirty="0">
                <a:latin typeface="+mj-ea"/>
                <a:ea typeface="+mj-ea"/>
              </a:rPr>
              <a:t>) 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double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tmp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 err="1" smtClean="0">
                <a:latin typeface="+mj-ea"/>
                <a:ea typeface="+mj-ea"/>
              </a:rPr>
              <a:t>tmp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= a</a:t>
            </a:r>
            <a:r>
              <a:rPr lang="en-US" altLang="ko-KR" sz="2000" dirty="0" smtClean="0">
                <a:latin typeface="+mj-ea"/>
                <a:ea typeface="+mj-ea"/>
              </a:rPr>
              <a:t>;  </a:t>
            </a:r>
            <a:r>
              <a:rPr lang="en-US" altLang="ko-KR" sz="2000" dirty="0">
                <a:latin typeface="+mj-ea"/>
                <a:ea typeface="+mj-ea"/>
              </a:rPr>
              <a:t>	a = b</a:t>
            </a:r>
            <a:r>
              <a:rPr lang="en-US" altLang="ko-KR" sz="2000" dirty="0" smtClean="0">
                <a:latin typeface="+mj-ea"/>
                <a:ea typeface="+mj-ea"/>
              </a:rPr>
              <a:t>;   </a:t>
            </a:r>
            <a:r>
              <a:rPr lang="en-US" altLang="ko-KR" sz="2000" dirty="0">
                <a:latin typeface="+mj-ea"/>
                <a:ea typeface="+mj-ea"/>
              </a:rPr>
              <a:t>	b = </a:t>
            </a:r>
            <a:r>
              <a:rPr lang="en-US" altLang="ko-KR" sz="2000" dirty="0" err="1">
                <a:latin typeface="+mj-ea"/>
                <a:ea typeface="+mj-ea"/>
              </a:rPr>
              <a:t>tmp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a=4, b=5;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myswap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(a, b); 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sz="2000" b="1" dirty="0" err="1" smtClean="0">
                <a:solidFill>
                  <a:srgbClr val="00B050"/>
                </a:solidFill>
                <a:latin typeface="+mj-ea"/>
                <a:ea typeface="+mj-ea"/>
              </a:rPr>
              <a:t>myswap</a:t>
            </a:r>
            <a:r>
              <a:rPr lang="en-US" altLang="ko-KR" sz="2000" b="1" dirty="0" smtClean="0">
                <a:solidFill>
                  <a:srgbClr val="00B050"/>
                </a:solidFill>
                <a:latin typeface="+mj-ea"/>
                <a:ea typeface="+mj-ea"/>
              </a:rPr>
              <a:t>(</a:t>
            </a:r>
            <a:r>
              <a:rPr lang="en-US" altLang="ko-KR" sz="2000" b="1" dirty="0" err="1" smtClean="0">
                <a:solidFill>
                  <a:srgbClr val="00B050"/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 smtClean="0">
                <a:solidFill>
                  <a:srgbClr val="00B050"/>
                </a:solidFill>
                <a:latin typeface="+mj-ea"/>
                <a:ea typeface="+mj-ea"/>
              </a:rPr>
              <a:t>&amp; a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, </a:t>
            </a:r>
            <a:r>
              <a:rPr lang="en-US" altLang="ko-KR" sz="2000" b="1" dirty="0" err="1">
                <a:solidFill>
                  <a:srgbClr val="00B050"/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 smtClean="0">
                <a:solidFill>
                  <a:srgbClr val="00B050"/>
                </a:solidFill>
                <a:latin typeface="+mj-ea"/>
                <a:ea typeface="+mj-ea"/>
              </a:rPr>
              <a:t>&amp; b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)  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호출</a:t>
            </a:r>
          </a:p>
          <a:p>
            <a:pPr defTabSz="18000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a &lt;&lt; '\t' &lt;&lt; b &lt;&lt; </a:t>
            </a:r>
            <a:r>
              <a:rPr lang="en-US" altLang="ko-KR" sz="2000" dirty="0" err="1">
                <a:latin typeface="+mj-ea"/>
                <a:ea typeface="+mj-ea"/>
              </a:rPr>
              <a:t>endl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double c=0.3, d=12.5;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myswap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(c, d); 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sz="2000" b="1" dirty="0" err="1">
                <a:solidFill>
                  <a:srgbClr val="00B050"/>
                </a:solidFill>
                <a:latin typeface="+mj-ea"/>
                <a:ea typeface="+mj-ea"/>
              </a:rPr>
              <a:t>myswap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(double&amp; a, double&amp; b) 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호출</a:t>
            </a:r>
          </a:p>
          <a:p>
            <a:pPr defTabSz="18000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c &lt;&lt; '\t' &lt;&lt; d &lt;&lt; </a:t>
            </a:r>
            <a:r>
              <a:rPr lang="en-US" altLang="ko-KR" sz="2000" dirty="0" err="1">
                <a:latin typeface="+mj-ea"/>
                <a:ea typeface="+mj-ea"/>
              </a:rPr>
              <a:t>endl</a:t>
            </a:r>
            <a:r>
              <a:rPr lang="en-US" altLang="ko-KR" sz="2000" dirty="0" smtClean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}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35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C++ </a:t>
            </a:r>
            <a:r>
              <a:rPr lang="ko-KR" altLang="en-US" dirty="0" smtClean="0">
                <a:latin typeface="+mj-ea"/>
              </a:rPr>
              <a:t>표준 템플릿 라이브러리</a:t>
            </a:r>
            <a:r>
              <a:rPr lang="en-US" altLang="ko-KR" dirty="0" smtClean="0">
                <a:latin typeface="+mj-ea"/>
              </a:rPr>
              <a:t>, STL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STL(Standard Template Library)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표준 템플릿 라이브러리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/>
              <a:t>C++ </a:t>
            </a:r>
            <a:r>
              <a:rPr lang="ko-KR" altLang="en-US" dirty="0"/>
              <a:t>표준 라이브러리 중 하나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많은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클래스와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함수 포함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개발자는 이들을 이용하여 쉽게 응용 프로그램 작성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STL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컨테이너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템플릿 클래스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데이터를 담아두는 자료 구조를 표현한 클래스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셋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벡터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iterator – </a:t>
            </a:r>
            <a:r>
              <a:rPr lang="ko-KR" altLang="en-US" dirty="0" smtClean="0"/>
              <a:t>컨테이너 원소에 대한 포인터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컨테이너의 원소들을 순회하면서 접근하기 위해 만들어진 컨테이너 원소에 대한 포인터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알고리즘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템플릿 함수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컨테이너 원소에 대한 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정렬 등의 기능을 구현한 템플릿 함수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컨테이너의 멤버 함수 아님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18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59229"/>
          <a:stretch/>
        </p:blipFill>
        <p:spPr>
          <a:xfrm>
            <a:off x="853848" y="250297"/>
            <a:ext cx="6280711" cy="26475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44497" b="27784"/>
          <a:stretch/>
        </p:blipFill>
        <p:spPr>
          <a:xfrm>
            <a:off x="827584" y="2897801"/>
            <a:ext cx="7103645" cy="20358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76567"/>
          <a:stretch/>
        </p:blipFill>
        <p:spPr>
          <a:xfrm>
            <a:off x="827584" y="4933603"/>
            <a:ext cx="6860554" cy="166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1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STL</a:t>
            </a:r>
            <a:r>
              <a:rPr lang="ko-KR" altLang="en-US" dirty="0" smtClean="0">
                <a:latin typeface="+mj-ea"/>
              </a:rPr>
              <a:t>과 관련된 헤더 파일과 이름 공간</a:t>
            </a:r>
            <a:endParaRPr lang="ko-KR" altLang="en-US" dirty="0">
              <a:latin typeface="+mj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헤더파일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컨테이너 클래스를 사용하기 위한 헤더 파일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해당 클래스가 선언된 헤더 파일 </a:t>
            </a:r>
            <a:r>
              <a:rPr lang="en-US" altLang="ko-KR" b="1" dirty="0" smtClean="0"/>
              <a:t>include</a:t>
            </a:r>
          </a:p>
          <a:p>
            <a:pPr marL="685800" lvl="2" indent="0">
              <a:buNone/>
            </a:pPr>
            <a:r>
              <a:rPr lang="ko-KR" altLang="en-US" b="1" dirty="0" smtClean="0"/>
              <a:t>   예</a:t>
            </a:r>
            <a:r>
              <a:rPr lang="en-US" altLang="ko-KR" b="1" dirty="0" smtClean="0"/>
              <a:t>) vector </a:t>
            </a:r>
            <a:r>
              <a:rPr lang="ko-KR" altLang="en-US" b="1" dirty="0" smtClean="0"/>
              <a:t>클래스를 사용하려면 </a:t>
            </a:r>
            <a:r>
              <a:rPr lang="en-US" altLang="ko-KR" b="1" dirty="0" smtClean="0"/>
              <a:t>#include &lt;vector&gt;</a:t>
            </a:r>
          </a:p>
          <a:p>
            <a:pPr marL="685800" lvl="2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   list </a:t>
            </a:r>
            <a:r>
              <a:rPr lang="ko-KR" altLang="en-US" b="1" dirty="0" smtClean="0"/>
              <a:t>클래스를 사용하려면 </a:t>
            </a:r>
            <a:r>
              <a:rPr lang="en-US" altLang="ko-KR" b="1" dirty="0"/>
              <a:t>#include </a:t>
            </a:r>
            <a:r>
              <a:rPr lang="en-US" altLang="ko-KR" b="1" dirty="0" smtClean="0"/>
              <a:t>&lt;list&gt;</a:t>
            </a:r>
          </a:p>
          <a:p>
            <a:pPr lvl="1"/>
            <a:r>
              <a:rPr lang="ko-KR" altLang="en-US" b="1" dirty="0" smtClean="0"/>
              <a:t>알고리즘 함수를 사용하기 위한 헤더 파일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알고리즘 함수에 상관 없이 </a:t>
            </a:r>
            <a:r>
              <a:rPr lang="en-US" altLang="ko-KR" b="1" dirty="0" smtClean="0"/>
              <a:t>#include </a:t>
            </a:r>
            <a:r>
              <a:rPr lang="en-US" altLang="ko-KR" b="1" dirty="0"/>
              <a:t>&lt;algorithm</a:t>
            </a:r>
            <a:r>
              <a:rPr lang="en-US" altLang="ko-KR" b="1" dirty="0" smtClean="0"/>
              <a:t>&gt;</a:t>
            </a:r>
          </a:p>
          <a:p>
            <a:r>
              <a:rPr lang="ko-KR" altLang="en-US" b="1" dirty="0" smtClean="0"/>
              <a:t>이름 공간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STL</a:t>
            </a:r>
            <a:r>
              <a:rPr lang="ko-KR" altLang="en-US" b="1" dirty="0" smtClean="0"/>
              <a:t>이 선언된 이름 공간은 </a:t>
            </a:r>
            <a:r>
              <a:rPr lang="en-US" altLang="ko-KR" b="1" dirty="0" err="1" smtClean="0"/>
              <a:t>std</a:t>
            </a:r>
            <a:endParaRPr lang="en-US" altLang="ko-KR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5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>
                <a:latin typeface="+mj-ea"/>
              </a:rPr>
              <a:t>vector </a:t>
            </a:r>
            <a:r>
              <a:rPr lang="ko-KR" altLang="en-US" dirty="0" smtClean="0">
                <a:latin typeface="+mj-ea"/>
              </a:rPr>
              <a:t>컨테이너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특징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가변 길이 배열을 구현한 </a:t>
            </a:r>
            <a:r>
              <a:rPr lang="ko-KR" altLang="en-US" b="1" dirty="0" err="1" smtClean="0"/>
              <a:t>제네릭</a:t>
            </a:r>
            <a:r>
              <a:rPr lang="ko-KR" altLang="en-US" b="1" dirty="0" smtClean="0"/>
              <a:t> 클래스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개발자가 벡터의 길이에 대한 고민할 필요 없음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원소의 저장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삭제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검색 등 다양한 멤버 함수 지원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벡터에 저장된 원소는 인덱스로 접근 가능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인덱스는 </a:t>
            </a:r>
            <a:r>
              <a:rPr lang="en-US" altLang="ko-KR" b="1" dirty="0" smtClean="0"/>
              <a:t>0</a:t>
            </a:r>
            <a:r>
              <a:rPr lang="ko-KR" altLang="en-US" b="1" dirty="0" smtClean="0"/>
              <a:t>부터 시작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33056"/>
            <a:ext cx="6975013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5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cap="none" dirty="0" smtClean="0">
                <a:latin typeface="+mj-ea"/>
              </a:rPr>
              <a:t>vector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클래스의 주요 멤버와 연산자 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5948"/>
          <a:stretch/>
        </p:blipFill>
        <p:spPr>
          <a:xfrm>
            <a:off x="208301" y="980728"/>
            <a:ext cx="851137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제목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>
                <a:latin typeface="+mj-ea"/>
              </a:rPr>
              <a:t>vector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다루기 사례</a:t>
            </a:r>
            <a:endParaRPr lang="ko-KR" altLang="en-US" dirty="0">
              <a:latin typeface="+mj-ea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02"/>
          <a:stretch/>
        </p:blipFill>
        <p:spPr bwMode="auto">
          <a:xfrm>
            <a:off x="288025" y="980727"/>
            <a:ext cx="8543199" cy="5273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11"/>
          <a:stretch/>
        </p:blipFill>
        <p:spPr bwMode="auto">
          <a:xfrm>
            <a:off x="236626" y="1069573"/>
            <a:ext cx="8670747" cy="424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33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>
                <a:latin typeface="+mj-ea"/>
              </a:rPr>
              <a:t>vector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컨테이너 활용하기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01343" y="852714"/>
            <a:ext cx="6120680" cy="590931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#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include &lt;vector&gt;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vector&lt;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&gt; v; // </a:t>
            </a:r>
            <a:r>
              <a:rPr lang="ko-KR" altLang="en-US" b="1" dirty="0">
                <a:solidFill>
                  <a:srgbClr val="7030A0"/>
                </a:solidFill>
                <a:latin typeface="+mj-ea"/>
                <a:ea typeface="+mj-ea"/>
              </a:rPr>
              <a:t>정수만 삽입 가능한 벡터 생성</a:t>
            </a:r>
          </a:p>
          <a:p>
            <a:pPr defTabSz="180000"/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v.push_back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(1); // </a:t>
            </a:r>
            <a:r>
              <a:rPr lang="ko-KR" altLang="en-US" b="1" dirty="0">
                <a:solidFill>
                  <a:srgbClr val="7030A0"/>
                </a:solidFill>
                <a:latin typeface="+mj-ea"/>
                <a:ea typeface="+mj-ea"/>
              </a:rPr>
              <a:t>벡터에 정수 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1 </a:t>
            </a:r>
            <a:r>
              <a:rPr lang="ko-KR" altLang="en-US" b="1" dirty="0">
                <a:solidFill>
                  <a:srgbClr val="7030A0"/>
                </a:solidFill>
                <a:latin typeface="+mj-ea"/>
                <a:ea typeface="+mj-ea"/>
              </a:rPr>
              <a:t>삽입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v.push_back</a:t>
            </a:r>
            <a:r>
              <a:rPr lang="en-US" altLang="ko-KR" dirty="0">
                <a:latin typeface="+mj-ea"/>
                <a:ea typeface="+mj-ea"/>
              </a:rPr>
              <a:t>(2); // </a:t>
            </a:r>
            <a:r>
              <a:rPr lang="ko-KR" altLang="en-US" dirty="0">
                <a:latin typeface="+mj-ea"/>
                <a:ea typeface="+mj-ea"/>
              </a:rPr>
              <a:t>벡터에 정수 </a:t>
            </a:r>
            <a:r>
              <a:rPr lang="en-US" altLang="ko-KR" dirty="0">
                <a:latin typeface="+mj-ea"/>
                <a:ea typeface="+mj-ea"/>
              </a:rPr>
              <a:t>2 </a:t>
            </a:r>
            <a:r>
              <a:rPr lang="ko-KR" altLang="en-US" dirty="0">
                <a:latin typeface="+mj-ea"/>
                <a:ea typeface="+mj-ea"/>
              </a:rPr>
              <a:t>삽입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v.push_back</a:t>
            </a:r>
            <a:r>
              <a:rPr lang="en-US" altLang="ko-KR" dirty="0">
                <a:latin typeface="+mj-ea"/>
                <a:ea typeface="+mj-ea"/>
              </a:rPr>
              <a:t>(3); // </a:t>
            </a:r>
            <a:r>
              <a:rPr lang="ko-KR" altLang="en-US" dirty="0">
                <a:latin typeface="+mj-ea"/>
                <a:ea typeface="+mj-ea"/>
              </a:rPr>
              <a:t>벡터에 정수 </a:t>
            </a:r>
            <a:r>
              <a:rPr lang="en-US" altLang="ko-KR" dirty="0">
                <a:latin typeface="+mj-ea"/>
                <a:ea typeface="+mj-ea"/>
              </a:rPr>
              <a:t>3 </a:t>
            </a:r>
            <a:r>
              <a:rPr lang="ko-KR" altLang="en-US" dirty="0">
                <a:latin typeface="+mj-ea"/>
                <a:ea typeface="+mj-ea"/>
              </a:rPr>
              <a:t>삽입</a:t>
            </a:r>
          </a:p>
          <a:p>
            <a:pPr defTabSz="180000"/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for(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=0;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i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&lt;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v.size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();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++) // </a:t>
            </a:r>
            <a:r>
              <a:rPr lang="ko-KR" altLang="en-US" dirty="0">
                <a:latin typeface="+mj-ea"/>
                <a:ea typeface="+mj-ea"/>
              </a:rPr>
              <a:t>벡터의 모든 원소 출력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	</a:t>
            </a:r>
            <a:r>
              <a:rPr lang="ko-KR" altLang="en-US" dirty="0" smtClean="0">
                <a:latin typeface="+mj-ea"/>
                <a:ea typeface="+mj-ea"/>
              </a:rPr>
              <a:t>  </a:t>
            </a:r>
            <a:r>
              <a:rPr lang="en-US" altLang="ko-KR" dirty="0" err="1" smtClean="0">
                <a:latin typeface="+mj-ea"/>
                <a:ea typeface="+mj-ea"/>
              </a:rPr>
              <a:t>cout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&lt;&lt; 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v[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i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]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&lt;&lt; " "; </a:t>
            </a:r>
            <a:r>
              <a:rPr lang="en-US" altLang="ko-KR" dirty="0" smtClean="0">
                <a:latin typeface="+mj-ea"/>
                <a:ea typeface="+mj-ea"/>
              </a:rPr>
              <a:t>// v[</a:t>
            </a:r>
            <a:r>
              <a:rPr lang="en-US" altLang="ko-KR" dirty="0" err="1" smtClean="0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]</a:t>
            </a:r>
            <a:r>
              <a:rPr lang="ko-KR" altLang="en-US" dirty="0">
                <a:latin typeface="+mj-ea"/>
                <a:ea typeface="+mj-ea"/>
              </a:rPr>
              <a:t>는 벡터의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번째 원소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v[0] = 10; // </a:t>
            </a:r>
            <a:r>
              <a:rPr lang="ko-KR" altLang="en-US" dirty="0">
                <a:latin typeface="+mj-ea"/>
                <a:ea typeface="+mj-ea"/>
              </a:rPr>
              <a:t>벡터의 첫 번째 원소를 </a:t>
            </a:r>
            <a:r>
              <a:rPr lang="en-US" altLang="ko-KR" dirty="0">
                <a:latin typeface="+mj-ea"/>
                <a:ea typeface="+mj-ea"/>
              </a:rPr>
              <a:t>10</a:t>
            </a:r>
            <a:r>
              <a:rPr lang="ko-KR" altLang="en-US" dirty="0">
                <a:latin typeface="+mj-ea"/>
                <a:ea typeface="+mj-ea"/>
              </a:rPr>
              <a:t>으로 변경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n = v[2]; // n</a:t>
            </a:r>
            <a:r>
              <a:rPr lang="ko-KR" altLang="en-US" dirty="0">
                <a:latin typeface="+mj-ea"/>
                <a:ea typeface="+mj-ea"/>
              </a:rPr>
              <a:t>에 </a:t>
            </a: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이 저장</a:t>
            </a:r>
          </a:p>
          <a:p>
            <a:pPr defTabSz="180000"/>
            <a:r>
              <a:rPr lang="ko-KR" altLang="en-US" b="1" dirty="0">
                <a:latin typeface="+mj-ea"/>
                <a:ea typeface="+mj-ea"/>
              </a:rPr>
              <a:t>	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v.at(2) = 5</a:t>
            </a:r>
            <a:r>
              <a:rPr lang="en-US" altLang="ko-KR" dirty="0">
                <a:latin typeface="+mj-ea"/>
                <a:ea typeface="+mj-ea"/>
              </a:rPr>
              <a:t>; // </a:t>
            </a:r>
            <a:r>
              <a:rPr lang="ko-KR" altLang="en-US" dirty="0">
                <a:latin typeface="+mj-ea"/>
                <a:ea typeface="+mj-ea"/>
              </a:rPr>
              <a:t>벡터의 </a:t>
            </a:r>
            <a:r>
              <a:rPr lang="en-US" altLang="ko-KR" dirty="0">
                <a:latin typeface="+mj-ea"/>
                <a:ea typeface="+mj-ea"/>
              </a:rPr>
              <a:t>3 </a:t>
            </a:r>
            <a:r>
              <a:rPr lang="ko-KR" altLang="en-US" dirty="0">
                <a:latin typeface="+mj-ea"/>
                <a:ea typeface="+mj-ea"/>
              </a:rPr>
              <a:t>번째 원소를 </a:t>
            </a:r>
            <a:r>
              <a:rPr lang="en-US" altLang="ko-KR" dirty="0">
                <a:latin typeface="+mj-ea"/>
                <a:ea typeface="+mj-ea"/>
              </a:rPr>
              <a:t>5</a:t>
            </a:r>
            <a:r>
              <a:rPr lang="ko-KR" altLang="en-US" dirty="0">
                <a:latin typeface="+mj-ea"/>
                <a:ea typeface="+mj-ea"/>
              </a:rPr>
              <a:t>로 변경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for(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=0;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i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&lt;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v.size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();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++) // </a:t>
            </a:r>
            <a:r>
              <a:rPr lang="ko-KR" altLang="en-US" dirty="0">
                <a:latin typeface="+mj-ea"/>
                <a:ea typeface="+mj-ea"/>
              </a:rPr>
              <a:t>벡터의 모든 원소 출력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	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err="1" smtClean="0">
                <a:latin typeface="+mj-ea"/>
                <a:ea typeface="+mj-ea"/>
              </a:rPr>
              <a:t>cout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&lt;&lt; v[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] &lt;&lt; " "; </a:t>
            </a:r>
            <a:r>
              <a:rPr lang="en-US" altLang="ko-KR" dirty="0" smtClean="0">
                <a:latin typeface="+mj-ea"/>
                <a:ea typeface="+mj-ea"/>
              </a:rPr>
              <a:t>// v[</a:t>
            </a:r>
            <a:r>
              <a:rPr lang="en-US" altLang="ko-KR" dirty="0" err="1" smtClean="0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]</a:t>
            </a:r>
            <a:r>
              <a:rPr lang="ko-KR" altLang="en-US" dirty="0">
                <a:latin typeface="+mj-ea"/>
                <a:ea typeface="+mj-ea"/>
              </a:rPr>
              <a:t>는 벡터의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번째 원소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56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8173416" cy="670351"/>
          </a:xfrm>
        </p:spPr>
        <p:txBody>
          <a:bodyPr>
            <a:noAutofit/>
          </a:bodyPr>
          <a:lstStyle/>
          <a:p>
            <a:r>
              <a:rPr lang="ko-KR" altLang="en-US" sz="3600" dirty="0" smtClean="0">
                <a:latin typeface="+mj-ea"/>
              </a:rPr>
              <a:t>문자열을 저장하는 벡터 만들기 연습</a:t>
            </a:r>
            <a:endParaRPr lang="ko-KR" altLang="en-US" sz="3600" dirty="0">
              <a:latin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3825" y="877022"/>
            <a:ext cx="8577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string </a:t>
            </a:r>
            <a:r>
              <a:rPr lang="ko-KR" altLang="en-US" sz="24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타입의 </a:t>
            </a: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vector</a:t>
            </a:r>
            <a:r>
              <a:rPr lang="ko-KR" altLang="en-US" sz="24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이용하여 문자열을 저장하는 벡터를 만들고</a:t>
            </a: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5</a:t>
            </a:r>
            <a:r>
              <a:rPr lang="ko-KR" altLang="en-US" sz="24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개의 이름을 입력 받아 사전에 서 가장 뒤에 나오는 이름을 출력하라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3824" y="836908"/>
            <a:ext cx="7990583" cy="563231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smtClean="0">
                <a:latin typeface="+mj-ea"/>
                <a:ea typeface="+mj-ea"/>
              </a:rPr>
              <a:t>#</a:t>
            </a:r>
            <a:r>
              <a:rPr lang="en-US" altLang="ko-KR" dirty="0">
                <a:latin typeface="+mj-ea"/>
                <a:ea typeface="+mj-ea"/>
              </a:rPr>
              <a:t>include &lt;string&gt;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#include &lt;vector&gt;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vector&lt;string&gt;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sv</a:t>
            </a:r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; // </a:t>
            </a:r>
            <a:r>
              <a:rPr lang="ko-KR" altLang="en-US" b="1" dirty="0" smtClean="0">
                <a:solidFill>
                  <a:srgbClr val="7030A0"/>
                </a:solidFill>
                <a:latin typeface="+mj-ea"/>
                <a:ea typeface="+mj-ea"/>
              </a:rPr>
              <a:t>문자열 벡터 생성</a:t>
            </a:r>
            <a:endParaRPr lang="en-US" altLang="ko-KR" b="1" dirty="0">
              <a:solidFill>
                <a:srgbClr val="7030A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string name</a:t>
            </a:r>
            <a:r>
              <a:rPr lang="en-US" altLang="ko-KR" dirty="0" smtClean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>
                <a:latin typeface="+mj-ea"/>
                <a:ea typeface="+mj-ea"/>
              </a:rPr>
              <a:t>이름을 </a:t>
            </a:r>
            <a:r>
              <a:rPr lang="en-US" altLang="ko-KR" dirty="0">
                <a:latin typeface="+mj-ea"/>
                <a:ea typeface="+mj-ea"/>
              </a:rPr>
              <a:t>5</a:t>
            </a:r>
            <a:r>
              <a:rPr lang="ko-KR" altLang="en-US" dirty="0">
                <a:latin typeface="+mj-ea"/>
                <a:ea typeface="+mj-ea"/>
              </a:rPr>
              <a:t>개 입력하라</a:t>
            </a:r>
            <a:r>
              <a:rPr lang="en-US" altLang="ko-KR" dirty="0">
                <a:latin typeface="+mj-ea"/>
                <a:ea typeface="+mj-ea"/>
              </a:rPr>
              <a:t>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for(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=0;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&lt;5;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++) { // </a:t>
            </a:r>
            <a:r>
              <a:rPr lang="ko-KR" altLang="en-US" dirty="0">
                <a:latin typeface="+mj-ea"/>
                <a:ea typeface="+mj-ea"/>
              </a:rPr>
              <a:t>한 줄에 한 개씩 </a:t>
            </a:r>
            <a:r>
              <a:rPr lang="en-US" altLang="ko-KR" dirty="0">
                <a:latin typeface="+mj-ea"/>
                <a:ea typeface="+mj-ea"/>
              </a:rPr>
              <a:t>5 </a:t>
            </a:r>
            <a:r>
              <a:rPr lang="ko-KR" altLang="en-US" dirty="0">
                <a:latin typeface="+mj-ea"/>
                <a:ea typeface="+mj-ea"/>
              </a:rPr>
              <a:t>개의 이름을 </a:t>
            </a:r>
            <a:r>
              <a:rPr lang="ko-KR" altLang="en-US" dirty="0" err="1">
                <a:latin typeface="+mj-ea"/>
                <a:ea typeface="+mj-ea"/>
              </a:rPr>
              <a:t>입력받는다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i+1 &lt;&lt; "&gt;&gt;";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</a:t>
            </a:r>
            <a:r>
              <a:rPr lang="en-US" altLang="ko-KR" dirty="0" err="1">
                <a:latin typeface="+mj-ea"/>
                <a:ea typeface="+mj-ea"/>
              </a:rPr>
              <a:t>getline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cin</a:t>
            </a:r>
            <a:r>
              <a:rPr lang="en-US" altLang="ko-KR" dirty="0">
                <a:latin typeface="+mj-ea"/>
                <a:ea typeface="+mj-ea"/>
              </a:rPr>
              <a:t>, name);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sv.push_back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(name);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name = sv.at(0); </a:t>
            </a:r>
            <a:r>
              <a:rPr lang="en-US" altLang="ko-KR" dirty="0" smtClean="0">
                <a:latin typeface="+mj-ea"/>
                <a:ea typeface="+mj-ea"/>
              </a:rPr>
              <a:t>// </a:t>
            </a:r>
            <a:r>
              <a:rPr lang="ko-KR" altLang="en-US" dirty="0" smtClean="0">
                <a:latin typeface="+mj-ea"/>
                <a:ea typeface="+mj-ea"/>
              </a:rPr>
              <a:t>벡터의 첫 원소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for(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=1;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i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&lt;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sv.size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();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++)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if(name &lt;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sv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[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i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]</a:t>
            </a:r>
            <a:r>
              <a:rPr lang="en-US" altLang="ko-KR" dirty="0">
                <a:latin typeface="+mj-ea"/>
                <a:ea typeface="+mj-ea"/>
              </a:rPr>
              <a:t>) // </a:t>
            </a:r>
            <a:r>
              <a:rPr lang="en-US" altLang="ko-KR" dirty="0" err="1">
                <a:latin typeface="+mj-ea"/>
                <a:ea typeface="+mj-ea"/>
              </a:rPr>
              <a:t>sv</a:t>
            </a:r>
            <a:r>
              <a:rPr lang="en-US" altLang="ko-KR" dirty="0">
                <a:latin typeface="+mj-ea"/>
                <a:ea typeface="+mj-ea"/>
              </a:rPr>
              <a:t>[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]</a:t>
            </a:r>
            <a:r>
              <a:rPr lang="ko-KR" altLang="en-US" dirty="0">
                <a:latin typeface="+mj-ea"/>
                <a:ea typeface="+mj-ea"/>
              </a:rPr>
              <a:t>의 문자열이 </a:t>
            </a:r>
            <a:r>
              <a:rPr lang="en-US" altLang="ko-KR" dirty="0">
                <a:latin typeface="+mj-ea"/>
                <a:ea typeface="+mj-ea"/>
              </a:rPr>
              <a:t>name</a:t>
            </a:r>
            <a:r>
              <a:rPr lang="ko-KR" altLang="en-US" dirty="0">
                <a:latin typeface="+mj-ea"/>
                <a:ea typeface="+mj-ea"/>
              </a:rPr>
              <a:t>보다 사전에서 뒤에 나옴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		</a:t>
            </a:r>
            <a:r>
              <a:rPr lang="en-US" altLang="ko-KR" dirty="0">
                <a:latin typeface="+mj-ea"/>
                <a:ea typeface="+mj-ea"/>
              </a:rPr>
              <a:t>name =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sv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[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i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]</a:t>
            </a:r>
            <a:r>
              <a:rPr lang="en-US" altLang="ko-KR" dirty="0">
                <a:latin typeface="+mj-ea"/>
                <a:ea typeface="+mj-ea"/>
              </a:rPr>
              <a:t>; // name</a:t>
            </a:r>
            <a:r>
              <a:rPr lang="ko-KR" altLang="en-US" dirty="0">
                <a:latin typeface="+mj-ea"/>
                <a:ea typeface="+mj-ea"/>
              </a:rPr>
              <a:t>을 </a:t>
            </a:r>
            <a:r>
              <a:rPr lang="en-US" altLang="ko-KR" dirty="0" err="1">
                <a:latin typeface="+mj-ea"/>
                <a:ea typeface="+mj-ea"/>
              </a:rPr>
              <a:t>sv</a:t>
            </a:r>
            <a:r>
              <a:rPr lang="en-US" altLang="ko-KR" dirty="0">
                <a:latin typeface="+mj-ea"/>
                <a:ea typeface="+mj-ea"/>
              </a:rPr>
              <a:t>[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]</a:t>
            </a:r>
            <a:r>
              <a:rPr lang="ko-KR" altLang="en-US" dirty="0">
                <a:latin typeface="+mj-ea"/>
                <a:ea typeface="+mj-ea"/>
              </a:rPr>
              <a:t>의 문자열로 변경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>
                <a:latin typeface="+mj-ea"/>
                <a:ea typeface="+mj-ea"/>
              </a:rPr>
              <a:t>사전에서 가장 뒤에 나오는 이름은 </a:t>
            </a:r>
            <a:r>
              <a:rPr lang="en-US" altLang="ko-KR" dirty="0">
                <a:latin typeface="+mj-ea"/>
                <a:ea typeface="+mj-ea"/>
              </a:rPr>
              <a:t>" &lt;&lt; name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34075" y="900743"/>
            <a:ext cx="3073277" cy="1815882"/>
          </a:xfrm>
          <a:prstGeom prst="rect">
            <a:avLst/>
          </a:prstGeom>
          <a:solidFill>
            <a:srgbClr val="DAEEC4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이름을 </a:t>
            </a:r>
            <a:r>
              <a:rPr lang="en-US" altLang="ko-KR" sz="1400" b="1" dirty="0">
                <a:latin typeface="+mj-ea"/>
                <a:ea typeface="+mj-ea"/>
              </a:rPr>
              <a:t>5</a:t>
            </a:r>
            <a:r>
              <a:rPr lang="ko-KR" altLang="en-US" sz="1400" b="1" dirty="0">
                <a:latin typeface="+mj-ea"/>
                <a:ea typeface="+mj-ea"/>
              </a:rPr>
              <a:t>개 입력하라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1&gt;&gt;</a:t>
            </a:r>
            <a:r>
              <a:rPr lang="ko-KR" altLang="en-US" sz="1400" b="1" dirty="0">
                <a:solidFill>
                  <a:srgbClr val="00B050"/>
                </a:solidFill>
                <a:latin typeface="+mj-ea"/>
                <a:ea typeface="+mj-ea"/>
              </a:rPr>
              <a:t>황기태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2</a:t>
            </a:r>
            <a:r>
              <a:rPr lang="en-US" altLang="ko-KR" sz="1400" b="1" dirty="0" smtClean="0">
                <a:latin typeface="+mj-ea"/>
                <a:ea typeface="+mj-ea"/>
              </a:rPr>
              <a:t>&gt;&gt;</a:t>
            </a:r>
            <a:r>
              <a:rPr lang="ko-KR" altLang="en-US" sz="1400" b="1" dirty="0" smtClean="0">
                <a:solidFill>
                  <a:srgbClr val="00B050"/>
                </a:solidFill>
                <a:latin typeface="+mj-ea"/>
                <a:ea typeface="+mj-ea"/>
              </a:rPr>
              <a:t>이재</a:t>
            </a:r>
            <a:r>
              <a:rPr lang="ko-KR" altLang="en-US" sz="1400" b="1" dirty="0">
                <a:solidFill>
                  <a:srgbClr val="00B050"/>
                </a:solidFill>
                <a:latin typeface="+mj-ea"/>
                <a:ea typeface="+mj-ea"/>
              </a:rPr>
              <a:t>문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3</a:t>
            </a:r>
            <a:r>
              <a:rPr lang="en-US" altLang="ko-KR" sz="1400" b="1" dirty="0" smtClean="0">
                <a:latin typeface="+mj-ea"/>
                <a:ea typeface="+mj-ea"/>
              </a:rPr>
              <a:t>&gt;&gt;</a:t>
            </a:r>
            <a:r>
              <a:rPr lang="ko-KR" altLang="en-US" sz="1400" b="1" dirty="0" smtClean="0">
                <a:solidFill>
                  <a:srgbClr val="00B050"/>
                </a:solidFill>
                <a:latin typeface="+mj-ea"/>
                <a:ea typeface="+mj-ea"/>
              </a:rPr>
              <a:t>김남</a:t>
            </a:r>
            <a:r>
              <a:rPr lang="ko-KR" altLang="en-US" sz="1400" b="1" dirty="0">
                <a:solidFill>
                  <a:srgbClr val="00B050"/>
                </a:solidFill>
                <a:latin typeface="+mj-ea"/>
                <a:ea typeface="+mj-ea"/>
              </a:rPr>
              <a:t>윤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4</a:t>
            </a:r>
            <a:r>
              <a:rPr lang="en-US" altLang="ko-KR" sz="1400" b="1" dirty="0" smtClean="0">
                <a:latin typeface="+mj-ea"/>
                <a:ea typeface="+mj-ea"/>
              </a:rPr>
              <a:t>&gt;&gt;</a:t>
            </a:r>
            <a:r>
              <a:rPr lang="ko-KR" altLang="en-US" sz="1400" b="1" dirty="0" smtClean="0">
                <a:solidFill>
                  <a:srgbClr val="00B050"/>
                </a:solidFill>
                <a:latin typeface="+mj-ea"/>
                <a:ea typeface="+mj-ea"/>
              </a:rPr>
              <a:t>한원</a:t>
            </a:r>
            <a:r>
              <a:rPr lang="ko-KR" altLang="en-US" sz="1400" b="1" dirty="0">
                <a:solidFill>
                  <a:srgbClr val="00B050"/>
                </a:solidFill>
                <a:latin typeface="+mj-ea"/>
                <a:ea typeface="+mj-ea"/>
              </a:rPr>
              <a:t>선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5</a:t>
            </a:r>
            <a:r>
              <a:rPr lang="en-US" altLang="ko-KR" sz="1400" b="1" dirty="0" smtClean="0">
                <a:latin typeface="+mj-ea"/>
                <a:ea typeface="+mj-ea"/>
              </a:rPr>
              <a:t>&gt;&gt;</a:t>
            </a:r>
            <a:r>
              <a:rPr lang="ko-KR" altLang="en-US" sz="1400" b="1" dirty="0" err="1" smtClean="0">
                <a:solidFill>
                  <a:srgbClr val="00B050"/>
                </a:solidFill>
                <a:latin typeface="+mj-ea"/>
                <a:ea typeface="+mj-ea"/>
              </a:rPr>
              <a:t>애슐리</a:t>
            </a:r>
            <a:endParaRPr lang="ko-KR" altLang="en-US" sz="1400" b="1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사전에서 가장 뒤에 나오는 이름은 황기태</a:t>
            </a:r>
          </a:p>
        </p:txBody>
      </p:sp>
    </p:spTree>
    <p:extLst>
      <p:ext uri="{BB962C8B-B14F-4D97-AF65-F5344CB8AC3E}">
        <p14:creationId xmlns:p14="http://schemas.microsoft.com/office/powerpoint/2010/main" val="109261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>
                <a:latin typeface="+mj-ea"/>
              </a:rPr>
              <a:t>iterator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사용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iterator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</a:p>
          <a:p>
            <a:pPr lvl="1"/>
            <a:r>
              <a:rPr lang="ko-KR" altLang="en-US" b="1" dirty="0" smtClean="0"/>
              <a:t>반복자라고도 부름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컨테이너의 원소를 가리키는 포인터</a:t>
            </a:r>
            <a:endParaRPr lang="en-US" altLang="ko-KR" b="1" dirty="0" smtClean="0"/>
          </a:p>
          <a:p>
            <a:r>
              <a:rPr lang="en-US" altLang="ko-KR" b="1" dirty="0" smtClean="0"/>
              <a:t>iterator </a:t>
            </a:r>
            <a:r>
              <a:rPr lang="ko-KR" altLang="en-US" b="1" dirty="0" smtClean="0"/>
              <a:t>변수 선언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구체적인 컨테이너를 지정하여 반복자 변수 생성</a:t>
            </a:r>
            <a:endParaRPr lang="en-US" altLang="ko-KR" b="1" dirty="0" smtClean="0"/>
          </a:p>
          <a:p>
            <a:pPr lvl="1"/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3491949"/>
            <a:ext cx="2999732" cy="70788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base" latinLnBrk="0"/>
            <a:r>
              <a:rPr lang="en-US" altLang="ko-KR" sz="2000" b="1" dirty="0">
                <a:latin typeface="+mj-ea"/>
                <a:ea typeface="+mj-ea"/>
              </a:rPr>
              <a:t>vector&lt;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&gt;::iterator it</a:t>
            </a:r>
            <a:r>
              <a:rPr lang="en-US" altLang="ko-KR" sz="2000" b="1" dirty="0" smtClean="0">
                <a:latin typeface="+mj-ea"/>
                <a:ea typeface="+mj-ea"/>
              </a:rPr>
              <a:t>;</a:t>
            </a:r>
          </a:p>
          <a:p>
            <a:pPr fontAlgn="base" latinLnBrk="0"/>
            <a:r>
              <a:rPr lang="en-US" altLang="ko-KR" sz="2000" b="1" dirty="0" smtClean="0">
                <a:latin typeface="+mj-ea"/>
                <a:ea typeface="+mj-ea"/>
              </a:rPr>
              <a:t>it = </a:t>
            </a:r>
            <a:r>
              <a:rPr lang="en-US" altLang="ko-KR" sz="2000" b="1" dirty="0" err="1" smtClean="0">
                <a:latin typeface="+mj-ea"/>
                <a:ea typeface="+mj-ea"/>
              </a:rPr>
              <a:t>v.begin</a:t>
            </a:r>
            <a:r>
              <a:rPr lang="en-US" altLang="ko-KR" sz="2000" b="1" dirty="0" smtClean="0">
                <a:latin typeface="+mj-ea"/>
                <a:ea typeface="+mj-ea"/>
              </a:rPr>
              <a:t>();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099380" y="4477921"/>
            <a:ext cx="3316046" cy="9657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494442"/>
              </p:ext>
            </p:extLst>
          </p:nvPr>
        </p:nvGraphicFramePr>
        <p:xfrm>
          <a:off x="5415030" y="4853716"/>
          <a:ext cx="2800371" cy="28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00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00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00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0005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0005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0005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86468" y="4567964"/>
            <a:ext cx="31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latin typeface="+mj-ea"/>
                <a:ea typeface="+mj-ea"/>
              </a:rPr>
              <a:t>0</a:t>
            </a:r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3658" y="4567964"/>
            <a:ext cx="31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latin typeface="+mj-ea"/>
                <a:ea typeface="+mj-ea"/>
              </a:rPr>
              <a:t>1</a:t>
            </a:r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72286" y="4567964"/>
            <a:ext cx="31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latin typeface="+mj-ea"/>
                <a:ea typeface="+mj-ea"/>
              </a:rPr>
              <a:t>2</a:t>
            </a:r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9476" y="4567964"/>
            <a:ext cx="31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latin typeface="+mj-ea"/>
                <a:ea typeface="+mj-ea"/>
              </a:rPr>
              <a:t>3</a:t>
            </a:r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58104" y="4567964"/>
            <a:ext cx="31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latin typeface="+mj-ea"/>
                <a:ea typeface="+mj-ea"/>
              </a:rPr>
              <a:t>4</a:t>
            </a:r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47652" y="4477921"/>
            <a:ext cx="481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j-ea"/>
                <a:ea typeface="+mj-ea"/>
              </a:rPr>
              <a:t>......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49933" y="4106268"/>
            <a:ext cx="1470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v</a:t>
            </a:r>
            <a:r>
              <a:rPr lang="en-US" altLang="ko-KR" sz="1400" b="1" dirty="0" smtClean="0">
                <a:latin typeface="+mj-ea"/>
                <a:ea typeface="+mj-ea"/>
              </a:rPr>
              <a:t>ector&lt;</a:t>
            </a:r>
            <a:r>
              <a:rPr lang="en-US" altLang="ko-KR" sz="1400" b="1" dirty="0" err="1" smtClean="0">
                <a:latin typeface="+mj-ea"/>
                <a:ea typeface="+mj-ea"/>
              </a:rPr>
              <a:t>int</a:t>
            </a:r>
            <a:r>
              <a:rPr lang="en-US" altLang="ko-KR" sz="1400" b="1" dirty="0" smtClean="0">
                <a:latin typeface="+mj-ea"/>
                <a:ea typeface="+mj-ea"/>
              </a:rPr>
              <a:t>&gt; v; 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72360" y="4477921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+mj-ea"/>
                <a:ea typeface="+mj-ea"/>
              </a:rPr>
              <a:t>it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84632" y="4505828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  <a:sym typeface="Wingdings"/>
              </a:rPr>
              <a:t>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4698417" y="4609426"/>
            <a:ext cx="788051" cy="249381"/>
          </a:xfrm>
          <a:custGeom>
            <a:avLst/>
            <a:gdLst>
              <a:gd name="connsiteX0" fmla="*/ 0 w 849745"/>
              <a:gd name="connsiteY0" fmla="*/ 0 h 249381"/>
              <a:gd name="connsiteX1" fmla="*/ 692727 w 849745"/>
              <a:gd name="connsiteY1" fmla="*/ 46181 h 249381"/>
              <a:gd name="connsiteX2" fmla="*/ 849745 w 849745"/>
              <a:gd name="connsiteY2" fmla="*/ 249381 h 24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745" h="249381">
                <a:moveTo>
                  <a:pt x="0" y="0"/>
                </a:moveTo>
                <a:cubicBezTo>
                  <a:pt x="275551" y="2309"/>
                  <a:pt x="551103" y="4618"/>
                  <a:pt x="692727" y="46181"/>
                </a:cubicBezTo>
                <a:cubicBezTo>
                  <a:pt x="834351" y="87745"/>
                  <a:pt x="842048" y="168563"/>
                  <a:pt x="849745" y="249381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4215092" y="3434034"/>
            <a:ext cx="1725060" cy="765801"/>
          </a:xfrm>
          <a:prstGeom prst="wedgeRoundRectCallout">
            <a:avLst>
              <a:gd name="adj1" fmla="val -14283"/>
              <a:gd name="adj2" fmla="val 84456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it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는 원소가 </a:t>
            </a:r>
            <a:r>
              <a:rPr lang="en-US" altLang="ko-KR" sz="1400" b="1" dirty="0" err="1">
                <a:solidFill>
                  <a:schemeClr val="tx1"/>
                </a:solidFill>
                <a:latin typeface="+mj-ea"/>
                <a:ea typeface="+mj-ea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타입인 벡터의 원소에 대한 포인터</a:t>
            </a:r>
            <a:endParaRPr lang="en-US" altLang="ko-KR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78989" y="5593457"/>
            <a:ext cx="9263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+mj-ea"/>
                <a:ea typeface="+mj-ea"/>
              </a:rPr>
              <a:t>v.begin</a:t>
            </a:r>
            <a:r>
              <a:rPr lang="en-US" altLang="ko-KR" sz="1400" b="1" dirty="0" smtClean="0">
                <a:latin typeface="+mj-ea"/>
                <a:ea typeface="+mj-ea"/>
              </a:rPr>
              <a:t>()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33434" y="5593456"/>
            <a:ext cx="7644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+mj-ea"/>
                <a:ea typeface="+mj-ea"/>
              </a:rPr>
              <a:t>v.end</a:t>
            </a:r>
            <a:r>
              <a:rPr lang="en-US" altLang="ko-KR" sz="1400" b="1" dirty="0" smtClean="0">
                <a:latin typeface="+mj-ea"/>
                <a:ea typeface="+mj-ea"/>
              </a:rPr>
              <a:t>()</a:t>
            </a:r>
            <a:endParaRPr lang="ko-KR" altLang="en-US" sz="1400" b="1" dirty="0">
              <a:latin typeface="+mj-ea"/>
              <a:ea typeface="+mj-ea"/>
            </a:endParaRPr>
          </a:p>
        </p:txBody>
      </p:sp>
      <p:cxnSp>
        <p:nvCxnSpPr>
          <p:cNvPr id="26" name="직선 화살표 연결선 25"/>
          <p:cNvCxnSpPr>
            <a:stCxn id="23" idx="0"/>
          </p:cNvCxnSpPr>
          <p:nvPr/>
        </p:nvCxnSpPr>
        <p:spPr>
          <a:xfrm flipH="1" flipV="1">
            <a:off x="5565056" y="5157193"/>
            <a:ext cx="77105" cy="43626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4" idx="0"/>
          </p:cNvCxnSpPr>
          <p:nvPr/>
        </p:nvCxnSpPr>
        <p:spPr>
          <a:xfrm flipH="1" flipV="1">
            <a:off x="7253778" y="5157192"/>
            <a:ext cx="61876" cy="43626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8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>
                <a:latin typeface="+mj-ea"/>
              </a:rPr>
              <a:t>iterator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사용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6634"/>
          <a:stretch/>
        </p:blipFill>
        <p:spPr bwMode="auto">
          <a:xfrm>
            <a:off x="187895" y="826389"/>
            <a:ext cx="8768209" cy="5592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21" r="11885"/>
          <a:stretch/>
        </p:blipFill>
        <p:spPr bwMode="auto">
          <a:xfrm>
            <a:off x="297615" y="994207"/>
            <a:ext cx="8514185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08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일반화와 템플릿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en-US" sz="2800" b="1" dirty="0" err="1" smtClean="0"/>
              <a:t>제네릭</a:t>
            </a:r>
            <a:r>
              <a:rPr lang="en-US" altLang="ko-KR" sz="2800" b="1" dirty="0" smtClean="0"/>
              <a:t>(generic) </a:t>
            </a:r>
            <a:r>
              <a:rPr lang="ko-KR" altLang="en-US" sz="2800" b="1" dirty="0" smtClean="0"/>
              <a:t>또는 일반화</a:t>
            </a:r>
            <a:endParaRPr lang="en-US" altLang="ko-KR" sz="2800" b="1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ko-KR" altLang="en-US" sz="2800" b="1" dirty="0" smtClean="0"/>
              <a:t>함수나 클래스를 일반화시키고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매개 변수 타입을 지정하여 틀에서 찍어 내듯이 함수나 클래스 코드를 생산하는 기법</a:t>
            </a:r>
            <a:endParaRPr lang="en-US" altLang="ko-KR" sz="2800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en-US" sz="2800" b="1" dirty="0" smtClean="0"/>
              <a:t>템플릿</a:t>
            </a:r>
            <a:endParaRPr lang="en-US" altLang="ko-KR" sz="2800" b="1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ko-KR" altLang="en-US" sz="2800" b="1" dirty="0" smtClean="0"/>
              <a:t>함수나 클래스를 일반화하는 </a:t>
            </a:r>
            <a:r>
              <a:rPr lang="en-US" altLang="ko-KR" sz="2800" b="1" dirty="0" smtClean="0"/>
              <a:t>C++ </a:t>
            </a:r>
            <a:r>
              <a:rPr lang="ko-KR" altLang="en-US" sz="2800" b="1" dirty="0" smtClean="0"/>
              <a:t>도구</a:t>
            </a:r>
            <a:endParaRPr lang="en-US" altLang="ko-KR" sz="2800" b="1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2800" b="1" dirty="0"/>
              <a:t>template </a:t>
            </a:r>
            <a:r>
              <a:rPr lang="ko-KR" altLang="en-US" sz="2800" b="1" dirty="0"/>
              <a:t>키워드로 함수나 클래스 </a:t>
            </a:r>
            <a:r>
              <a:rPr lang="ko-KR" altLang="en-US" sz="2800" b="1" dirty="0" smtClean="0"/>
              <a:t>선언</a:t>
            </a:r>
            <a:endParaRPr lang="en-US" altLang="ko-KR" sz="2800" b="1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ko-KR" altLang="en-US" sz="2800" b="1" dirty="0" smtClean="0"/>
              <a:t>변수나 매개 변수의 타입만 다르고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코드 부분이 동일한 함수를 일반화시킴</a:t>
            </a:r>
            <a:endParaRPr lang="en-US" altLang="ko-KR" sz="2800" b="1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ko-KR" altLang="en-US" sz="2800" b="1" dirty="0" err="1" smtClean="0"/>
              <a:t>제네릭</a:t>
            </a:r>
            <a:r>
              <a:rPr lang="ko-KR" altLang="en-US" sz="2800" b="1" dirty="0" smtClean="0"/>
              <a:t> 타입</a:t>
            </a:r>
            <a:r>
              <a:rPr lang="en-US" altLang="ko-KR" sz="2800" b="1" dirty="0"/>
              <a:t>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일반화를 위한 데이터 타입</a:t>
            </a:r>
            <a:endParaRPr lang="en-US" altLang="ko-KR" sz="2800" b="1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ko-KR" sz="2800" b="1" dirty="0" smtClean="0"/>
          </a:p>
          <a:p>
            <a:pPr marL="36576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ko-KR" sz="2800" b="1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ko-KR" sz="28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77472" cy="670351"/>
          </a:xfrm>
        </p:spPr>
        <p:txBody>
          <a:bodyPr>
            <a:noAutofit/>
          </a:bodyPr>
          <a:lstStyle/>
          <a:p>
            <a:r>
              <a:rPr lang="en-US" altLang="ko-KR" sz="2400" cap="none" dirty="0" smtClean="0">
                <a:latin typeface="+mj-ea"/>
              </a:rPr>
              <a:t>iterator</a:t>
            </a:r>
            <a:r>
              <a:rPr lang="ko-KR" altLang="en-US" sz="2400" dirty="0">
                <a:latin typeface="+mj-ea"/>
              </a:rPr>
              <a:t>를 사용하여 </a:t>
            </a:r>
            <a:r>
              <a:rPr lang="en-US" altLang="ko-KR" sz="2400" cap="none" dirty="0" smtClean="0">
                <a:latin typeface="+mj-ea"/>
              </a:rPr>
              <a:t>vector</a:t>
            </a:r>
            <a:r>
              <a:rPr lang="ko-KR" altLang="en-US" sz="2400" dirty="0" smtClean="0">
                <a:latin typeface="+mj-ea"/>
              </a:rPr>
              <a:t>의 모든 원소에 </a:t>
            </a:r>
            <a:r>
              <a:rPr lang="en-US" altLang="ko-KR" sz="2400" dirty="0">
                <a:latin typeface="+mj-ea"/>
              </a:rPr>
              <a:t>2 </a:t>
            </a:r>
            <a:r>
              <a:rPr lang="ko-KR" altLang="en-US" sz="2400" dirty="0" smtClean="0">
                <a:latin typeface="+mj-ea"/>
              </a:rPr>
              <a:t>곱하기</a:t>
            </a:r>
            <a:endParaRPr lang="ko-KR" altLang="en-US" sz="24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913199"/>
            <a:ext cx="8147656" cy="563231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#</a:t>
            </a:r>
            <a:r>
              <a:rPr lang="en-US" altLang="ko-KR" sz="2000" dirty="0">
                <a:latin typeface="+mj-ea"/>
                <a:ea typeface="+mj-ea"/>
              </a:rPr>
              <a:t>include &lt;vector&gt;</a:t>
            </a:r>
          </a:p>
          <a:p>
            <a:pPr defTabSz="180000"/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vector&lt;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&gt; v; </a:t>
            </a:r>
            <a:r>
              <a:rPr lang="en-US" altLang="ko-KR" sz="2000" dirty="0">
                <a:solidFill>
                  <a:srgbClr val="7030A0"/>
                </a:solidFill>
                <a:latin typeface="+mj-ea"/>
                <a:ea typeface="+mj-ea"/>
              </a:rPr>
              <a:t>// </a:t>
            </a:r>
            <a:r>
              <a:rPr lang="ko-KR" altLang="en-US" sz="2000" dirty="0" smtClean="0">
                <a:solidFill>
                  <a:srgbClr val="7030A0"/>
                </a:solidFill>
                <a:latin typeface="+mj-ea"/>
                <a:ea typeface="+mj-ea"/>
              </a:rPr>
              <a:t>정수 벡터 생성</a:t>
            </a:r>
            <a:endParaRPr lang="en-US" altLang="ko-KR" sz="2000" dirty="0" smtClean="0">
              <a:solidFill>
                <a:srgbClr val="7030A0"/>
              </a:solidFill>
              <a:latin typeface="+mj-ea"/>
              <a:ea typeface="+mj-ea"/>
            </a:endParaRPr>
          </a:p>
          <a:p>
            <a:pPr defTabSz="18000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v.push_back</a:t>
            </a:r>
            <a:r>
              <a:rPr lang="en-US" altLang="ko-KR" sz="2000" dirty="0">
                <a:latin typeface="+mj-ea"/>
                <a:ea typeface="+mj-ea"/>
              </a:rPr>
              <a:t>(1</a:t>
            </a:r>
            <a:r>
              <a:rPr lang="en-US" altLang="ko-KR" sz="2000" dirty="0" smtClean="0">
                <a:latin typeface="+mj-ea"/>
                <a:ea typeface="+mj-ea"/>
              </a:rPr>
              <a:t>);  </a:t>
            </a:r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v.push_back</a:t>
            </a:r>
            <a:r>
              <a:rPr lang="en-US" altLang="ko-KR" sz="2000" dirty="0">
                <a:latin typeface="+mj-ea"/>
                <a:ea typeface="+mj-ea"/>
              </a:rPr>
              <a:t>(2</a:t>
            </a:r>
            <a:r>
              <a:rPr lang="en-US" altLang="ko-KR" sz="2000" dirty="0" smtClean="0">
                <a:latin typeface="+mj-ea"/>
                <a:ea typeface="+mj-ea"/>
              </a:rPr>
              <a:t>);  </a:t>
            </a:r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v.push_back</a:t>
            </a:r>
            <a:r>
              <a:rPr lang="en-US" altLang="ko-KR" sz="2000" dirty="0">
                <a:latin typeface="+mj-ea"/>
                <a:ea typeface="+mj-ea"/>
              </a:rPr>
              <a:t>(3);</a:t>
            </a:r>
          </a:p>
          <a:p>
            <a:pPr defTabSz="180000"/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vector&lt;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&gt;::iterator it; </a:t>
            </a:r>
            <a:r>
              <a:rPr lang="en-US" altLang="ko-KR" sz="2000" dirty="0">
                <a:latin typeface="+mj-ea"/>
                <a:ea typeface="+mj-ea"/>
              </a:rPr>
              <a:t>// </a:t>
            </a:r>
            <a:r>
              <a:rPr lang="ko-KR" altLang="en-US" sz="2000" dirty="0">
                <a:latin typeface="+mj-ea"/>
                <a:ea typeface="+mj-ea"/>
              </a:rPr>
              <a:t>벡터 </a:t>
            </a:r>
            <a:r>
              <a:rPr lang="en-US" altLang="ko-KR" sz="2000" dirty="0" smtClean="0">
                <a:latin typeface="+mj-ea"/>
                <a:ea typeface="+mj-ea"/>
              </a:rPr>
              <a:t>v</a:t>
            </a:r>
            <a:r>
              <a:rPr lang="ko-KR" altLang="en-US" sz="2000" dirty="0" smtClean="0">
                <a:latin typeface="+mj-ea"/>
                <a:ea typeface="+mj-ea"/>
              </a:rPr>
              <a:t>의 원소에 대한 포인터 </a:t>
            </a:r>
            <a:r>
              <a:rPr lang="en-US" altLang="ko-KR" sz="2000" dirty="0" smtClean="0">
                <a:latin typeface="+mj-ea"/>
                <a:ea typeface="+mj-ea"/>
              </a:rPr>
              <a:t>it </a:t>
            </a:r>
            <a:r>
              <a:rPr lang="ko-KR" altLang="en-US" sz="2000" dirty="0" smtClean="0">
                <a:latin typeface="+mj-ea"/>
                <a:ea typeface="+mj-ea"/>
              </a:rPr>
              <a:t>선언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b="1" dirty="0" smtClean="0">
                <a:latin typeface="+mj-ea"/>
                <a:ea typeface="+mj-ea"/>
              </a:rPr>
              <a:t> </a:t>
            </a:r>
          </a:p>
          <a:p>
            <a:pPr defTabSz="180000"/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// iterator</a:t>
            </a:r>
            <a:r>
              <a:rPr lang="ko-KR" altLang="en-US" sz="2000" b="1" dirty="0">
                <a:solidFill>
                  <a:srgbClr val="7030A0"/>
                </a:solidFill>
                <a:latin typeface="+mj-ea"/>
                <a:ea typeface="+mj-ea"/>
              </a:rPr>
              <a:t>를 이용하여 모든 원소 탐색</a:t>
            </a:r>
          </a:p>
          <a:p>
            <a:pPr defTabSz="180000"/>
            <a:r>
              <a:rPr lang="ko-KR" altLang="en-US" sz="2000" b="1" dirty="0">
                <a:solidFill>
                  <a:srgbClr val="7030A0"/>
                </a:solidFill>
                <a:latin typeface="+mj-ea"/>
                <a:ea typeface="+mj-ea"/>
              </a:rPr>
              <a:t>	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for(it=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v.begin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(); it != 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v.end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(); it++) {</a:t>
            </a:r>
          </a:p>
          <a:p>
            <a:pPr defTabSz="180000"/>
            <a:r>
              <a:rPr lang="ko-KR" altLang="en-US" sz="2000" b="1" dirty="0">
                <a:solidFill>
                  <a:srgbClr val="7030A0"/>
                </a:solidFill>
                <a:latin typeface="+mj-ea"/>
                <a:ea typeface="+mj-ea"/>
              </a:rPr>
              <a:t>		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 n = *it; // it</a:t>
            </a:r>
            <a:r>
              <a:rPr lang="ko-KR" altLang="en-US" sz="2000" b="1" dirty="0">
                <a:solidFill>
                  <a:srgbClr val="7030A0"/>
                </a:solidFill>
                <a:latin typeface="+mj-ea"/>
                <a:ea typeface="+mj-ea"/>
              </a:rPr>
              <a:t>가 가리키는 원소 값 리턴</a:t>
            </a:r>
          </a:p>
          <a:p>
            <a:pPr defTabSz="180000"/>
            <a:r>
              <a:rPr lang="ko-KR" altLang="en-US" sz="2000" b="1" dirty="0">
                <a:solidFill>
                  <a:srgbClr val="7030A0"/>
                </a:solidFill>
                <a:latin typeface="+mj-ea"/>
                <a:ea typeface="+mj-ea"/>
              </a:rPr>
              <a:t>		 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n = n*2; // </a:t>
            </a:r>
            <a:r>
              <a:rPr lang="ko-KR" altLang="en-US" sz="2000" b="1" dirty="0">
                <a:solidFill>
                  <a:srgbClr val="7030A0"/>
                </a:solidFill>
                <a:latin typeface="+mj-ea"/>
                <a:ea typeface="+mj-ea"/>
              </a:rPr>
              <a:t>곱하기 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2</a:t>
            </a:r>
          </a:p>
          <a:p>
            <a:pPr defTabSz="180000"/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		*it = n; // it</a:t>
            </a:r>
            <a:r>
              <a:rPr lang="ko-KR" altLang="en-US" sz="2000" b="1" dirty="0">
                <a:solidFill>
                  <a:srgbClr val="7030A0"/>
                </a:solidFill>
                <a:latin typeface="+mj-ea"/>
                <a:ea typeface="+mj-ea"/>
              </a:rPr>
              <a:t>가 가리키는 원소에 값 쓰기</a:t>
            </a:r>
          </a:p>
          <a:p>
            <a:pPr defTabSz="180000"/>
            <a:r>
              <a:rPr lang="ko-KR" altLang="en-US" sz="2000" b="1" dirty="0">
                <a:solidFill>
                  <a:srgbClr val="7030A0"/>
                </a:solidFill>
                <a:latin typeface="+mj-ea"/>
                <a:ea typeface="+mj-ea"/>
              </a:rPr>
              <a:t>	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sz="2000" b="1" dirty="0">
              <a:solidFill>
                <a:srgbClr val="7030A0"/>
              </a:solidFill>
              <a:latin typeface="+mj-ea"/>
              <a:ea typeface="+mj-ea"/>
            </a:endParaRPr>
          </a:p>
          <a:p>
            <a:pPr defTabSz="18000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>
                <a:latin typeface="+mj-ea"/>
                <a:ea typeface="+mj-ea"/>
              </a:rPr>
              <a:t>for(it=</a:t>
            </a:r>
            <a:r>
              <a:rPr lang="en-US" altLang="ko-KR" sz="2000" dirty="0" err="1">
                <a:latin typeface="+mj-ea"/>
                <a:ea typeface="+mj-ea"/>
              </a:rPr>
              <a:t>v.begin</a:t>
            </a:r>
            <a:r>
              <a:rPr lang="en-US" altLang="ko-KR" sz="2000" dirty="0">
                <a:latin typeface="+mj-ea"/>
                <a:ea typeface="+mj-ea"/>
              </a:rPr>
              <a:t>(); it != </a:t>
            </a:r>
            <a:r>
              <a:rPr lang="en-US" altLang="ko-KR" sz="2000" dirty="0" err="1">
                <a:latin typeface="+mj-ea"/>
                <a:ea typeface="+mj-ea"/>
              </a:rPr>
              <a:t>v.end</a:t>
            </a:r>
            <a:r>
              <a:rPr lang="en-US" altLang="ko-KR" sz="2000" dirty="0">
                <a:latin typeface="+mj-ea"/>
                <a:ea typeface="+mj-ea"/>
              </a:rPr>
              <a:t>(); it++) </a:t>
            </a:r>
            <a:r>
              <a:rPr lang="en-US" altLang="ko-KR" sz="2000" dirty="0" smtClean="0">
                <a:latin typeface="+mj-ea"/>
                <a:ea typeface="+mj-ea"/>
              </a:rPr>
              <a:t> // </a:t>
            </a:r>
            <a:r>
              <a:rPr lang="ko-KR" altLang="en-US" sz="2000" dirty="0">
                <a:latin typeface="+mj-ea"/>
                <a:ea typeface="+mj-ea"/>
              </a:rPr>
              <a:t>벡터 </a:t>
            </a:r>
            <a:r>
              <a:rPr lang="en-US" altLang="ko-KR" sz="2000" dirty="0">
                <a:latin typeface="+mj-ea"/>
                <a:ea typeface="+mj-ea"/>
              </a:rPr>
              <a:t>v</a:t>
            </a:r>
            <a:r>
              <a:rPr lang="ko-KR" altLang="en-US" sz="2000" dirty="0">
                <a:latin typeface="+mj-ea"/>
                <a:ea typeface="+mj-ea"/>
              </a:rPr>
              <a:t>의 모든 원소 </a:t>
            </a:r>
            <a:r>
              <a:rPr lang="ko-KR" altLang="en-US" sz="2000" dirty="0" smtClean="0">
                <a:latin typeface="+mj-ea"/>
                <a:ea typeface="+mj-ea"/>
              </a:rPr>
              <a:t>출력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*it </a:t>
            </a:r>
            <a:r>
              <a:rPr lang="en-US" altLang="ko-KR" sz="2000" dirty="0" smtClean="0">
                <a:latin typeface="+mj-ea"/>
                <a:ea typeface="+mj-ea"/>
              </a:rPr>
              <a:t>&lt;&lt;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' ';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</a:t>
            </a:r>
            <a:r>
              <a:rPr lang="en-US" altLang="ko-KR" sz="2000" dirty="0" err="1" smtClean="0">
                <a:latin typeface="+mj-ea"/>
                <a:ea typeface="+mj-ea"/>
              </a:rPr>
              <a:t>cout</a:t>
            </a:r>
            <a:r>
              <a:rPr lang="en-US" altLang="ko-KR" sz="2000" dirty="0" smtClean="0">
                <a:latin typeface="+mj-ea"/>
                <a:ea typeface="+mj-ea"/>
              </a:rPr>
              <a:t> &lt;&lt; </a:t>
            </a:r>
            <a:r>
              <a:rPr lang="en-US" altLang="ko-KR" sz="2000" dirty="0" err="1" smtClean="0">
                <a:latin typeface="+mj-ea"/>
                <a:ea typeface="+mj-ea"/>
              </a:rPr>
              <a:t>endl</a:t>
            </a:r>
            <a:r>
              <a:rPr lang="en-US" altLang="ko-KR" sz="2000" dirty="0" smtClean="0">
                <a:latin typeface="+mj-ea"/>
                <a:ea typeface="+mj-ea"/>
              </a:rPr>
              <a:t>; }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682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>
                <a:latin typeface="+mj-ea"/>
              </a:rPr>
              <a:t>map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컨테이너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특징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 (‘</a:t>
            </a:r>
            <a:r>
              <a:rPr lang="ko-KR" altLang="en-US" b="1" dirty="0" smtClean="0"/>
              <a:t>키</a:t>
            </a:r>
            <a:r>
              <a:rPr lang="en-US" altLang="ko-KR" b="1" dirty="0" smtClean="0"/>
              <a:t>’, ‘</a:t>
            </a:r>
            <a:r>
              <a:rPr lang="ko-KR" altLang="en-US" b="1" dirty="0" smtClean="0"/>
              <a:t>값</a:t>
            </a:r>
            <a:r>
              <a:rPr lang="en-US" altLang="ko-KR" b="1" dirty="0" smtClean="0"/>
              <a:t>’)</a:t>
            </a:r>
            <a:r>
              <a:rPr lang="ko-KR" altLang="en-US" b="1" dirty="0" smtClean="0"/>
              <a:t>의 쌍을 원소로 저장하는 제네릭 컨테이너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동일한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키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를 가진 원소가 중복 저장되면 오류 발생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‘</a:t>
            </a:r>
            <a:r>
              <a:rPr lang="ko-KR" altLang="en-US" b="1" dirty="0" smtClean="0"/>
              <a:t>키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로</a:t>
            </a:r>
            <a:r>
              <a:rPr lang="en-US" altLang="ko-KR" b="1" dirty="0" smtClean="0"/>
              <a:t> ‘</a:t>
            </a:r>
            <a:r>
              <a:rPr lang="ko-KR" altLang="en-US" b="1" dirty="0" smtClean="0"/>
              <a:t>값</a:t>
            </a:r>
            <a:r>
              <a:rPr lang="en-US" altLang="ko-KR" b="1" dirty="0" smtClean="0"/>
              <a:t>‘ </a:t>
            </a:r>
            <a:r>
              <a:rPr lang="ko-KR" altLang="en-US" b="1" dirty="0" smtClean="0"/>
              <a:t>검색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많은 응용에서 필요함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#include &lt;map&gt; </a:t>
            </a:r>
            <a:r>
              <a:rPr lang="ko-KR" altLang="en-US" b="1" dirty="0" smtClean="0"/>
              <a:t>필요</a:t>
            </a:r>
            <a:endParaRPr lang="en-US" altLang="ko-KR" b="1" dirty="0" smtClean="0"/>
          </a:p>
          <a:p>
            <a:r>
              <a:rPr lang="ko-KR" altLang="en-US" b="1" dirty="0" smtClean="0"/>
              <a:t>맵 컨테이너 생성 예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영한 사전을 저장하기 위한 맵 컨테이너 생성 및 활용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영어 단어와 한글 단어를 쌍으로 저장하고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영어 단어로 검색</a:t>
            </a:r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lvl="1"/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00963" y="2852936"/>
            <a:ext cx="7998920" cy="31700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b="1" dirty="0" smtClean="0">
                <a:latin typeface="+mj-ea"/>
                <a:ea typeface="+mj-ea"/>
              </a:rPr>
              <a:t>// </a:t>
            </a:r>
            <a:r>
              <a:rPr lang="ko-KR" altLang="en-US" sz="2000" b="1" dirty="0" smtClean="0">
                <a:latin typeface="+mj-ea"/>
                <a:ea typeface="+mj-ea"/>
              </a:rPr>
              <a:t>맵 생성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b="1" dirty="0" smtClean="0">
                <a:latin typeface="+mj-ea"/>
                <a:ea typeface="+mj-ea"/>
              </a:rPr>
              <a:t>Map&lt;string</a:t>
            </a:r>
            <a:r>
              <a:rPr lang="en-US" altLang="ko-KR" sz="2000" b="1" dirty="0">
                <a:latin typeface="+mj-ea"/>
                <a:ea typeface="+mj-ea"/>
              </a:rPr>
              <a:t>, string&gt; </a:t>
            </a:r>
            <a:r>
              <a:rPr lang="en-US" altLang="ko-KR" sz="2000" b="1" dirty="0" err="1">
                <a:latin typeface="+mj-ea"/>
                <a:ea typeface="+mj-ea"/>
              </a:rPr>
              <a:t>dic</a:t>
            </a:r>
            <a:r>
              <a:rPr lang="en-US" altLang="ko-KR" sz="2000" b="1" dirty="0">
                <a:latin typeface="+mj-ea"/>
                <a:ea typeface="+mj-ea"/>
              </a:rPr>
              <a:t>; </a:t>
            </a:r>
            <a:r>
              <a:rPr lang="en-US" altLang="ko-KR" sz="2000" b="1" dirty="0" smtClean="0">
                <a:latin typeface="+mj-ea"/>
                <a:ea typeface="+mj-ea"/>
              </a:rPr>
              <a:t>					// </a:t>
            </a:r>
            <a:r>
              <a:rPr lang="ko-KR" altLang="en-US" sz="2000" b="1" dirty="0">
                <a:latin typeface="+mj-ea"/>
                <a:ea typeface="+mj-ea"/>
              </a:rPr>
              <a:t>키는 영어 단어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값은 한글 </a:t>
            </a:r>
            <a:r>
              <a:rPr lang="ko-KR" altLang="en-US" sz="2000" b="1" dirty="0" smtClean="0">
                <a:latin typeface="+mj-ea"/>
                <a:ea typeface="+mj-ea"/>
              </a:rPr>
              <a:t>단어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defTabSz="180000"/>
            <a:endParaRPr lang="en-US" altLang="ko-KR" sz="2000" b="1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b="1" dirty="0" smtClean="0">
                <a:latin typeface="+mj-ea"/>
                <a:ea typeface="+mj-ea"/>
              </a:rPr>
              <a:t>// </a:t>
            </a:r>
            <a:r>
              <a:rPr lang="ko-KR" altLang="en-US" sz="2000" b="1" dirty="0" smtClean="0">
                <a:latin typeface="+mj-ea"/>
                <a:ea typeface="+mj-ea"/>
              </a:rPr>
              <a:t>원소 저장</a:t>
            </a:r>
            <a:endParaRPr lang="en-US" altLang="ko-KR" sz="2000" b="1" dirty="0">
              <a:latin typeface="+mj-ea"/>
              <a:ea typeface="+mj-ea"/>
            </a:endParaRPr>
          </a:p>
          <a:p>
            <a:pPr defTabSz="180000"/>
            <a:r>
              <a:rPr lang="en-US" altLang="ko-KR" sz="2000" b="1" dirty="0" err="1">
                <a:latin typeface="+mj-ea"/>
                <a:ea typeface="+mj-ea"/>
              </a:rPr>
              <a:t>dic.insert</a:t>
            </a:r>
            <a:r>
              <a:rPr lang="en-US" altLang="ko-KR" sz="2000" b="1" dirty="0">
                <a:latin typeface="+mj-ea"/>
                <a:ea typeface="+mj-ea"/>
              </a:rPr>
              <a:t>(</a:t>
            </a:r>
            <a:r>
              <a:rPr lang="en-US" altLang="ko-KR" sz="2000" b="1" dirty="0" err="1">
                <a:latin typeface="+mj-ea"/>
                <a:ea typeface="+mj-ea"/>
              </a:rPr>
              <a:t>make_pair</a:t>
            </a:r>
            <a:r>
              <a:rPr lang="en-US" altLang="ko-KR" sz="2000" b="1" dirty="0">
                <a:latin typeface="+mj-ea"/>
                <a:ea typeface="+mj-ea"/>
              </a:rPr>
              <a:t>("love", "</a:t>
            </a:r>
            <a:r>
              <a:rPr lang="ko-KR" altLang="en-US" sz="2000" b="1" dirty="0">
                <a:latin typeface="+mj-ea"/>
                <a:ea typeface="+mj-ea"/>
              </a:rPr>
              <a:t>사랑</a:t>
            </a:r>
            <a:r>
              <a:rPr lang="en-US" altLang="ko-KR" sz="2000" b="1" dirty="0" smtClean="0">
                <a:latin typeface="+mj-ea"/>
                <a:ea typeface="+mj-ea"/>
              </a:rPr>
              <a:t>"));		// </a:t>
            </a:r>
            <a:r>
              <a:rPr lang="en-US" altLang="ko-KR" sz="2000" b="1" dirty="0">
                <a:latin typeface="+mj-ea"/>
                <a:ea typeface="+mj-ea"/>
              </a:rPr>
              <a:t>("love", "</a:t>
            </a:r>
            <a:r>
              <a:rPr lang="ko-KR" altLang="en-US" sz="2000" b="1" dirty="0">
                <a:latin typeface="+mj-ea"/>
                <a:ea typeface="+mj-ea"/>
              </a:rPr>
              <a:t>사랑</a:t>
            </a:r>
            <a:r>
              <a:rPr lang="en-US" altLang="ko-KR" sz="2000" b="1" dirty="0">
                <a:latin typeface="+mj-ea"/>
                <a:ea typeface="+mj-ea"/>
              </a:rPr>
              <a:t>") </a:t>
            </a:r>
            <a:r>
              <a:rPr lang="ko-KR" altLang="en-US" sz="2000" b="1" dirty="0">
                <a:latin typeface="+mj-ea"/>
                <a:ea typeface="+mj-ea"/>
              </a:rPr>
              <a:t>저장</a:t>
            </a:r>
          </a:p>
          <a:p>
            <a:pPr defTabSz="180000"/>
            <a:r>
              <a:rPr lang="en-US" altLang="ko-KR" sz="2000" b="1" dirty="0" err="1">
                <a:latin typeface="+mj-ea"/>
                <a:ea typeface="+mj-ea"/>
              </a:rPr>
              <a:t>dic</a:t>
            </a:r>
            <a:r>
              <a:rPr lang="en-US" altLang="ko-KR" sz="2000" b="1" dirty="0">
                <a:latin typeface="+mj-ea"/>
                <a:ea typeface="+mj-ea"/>
              </a:rPr>
              <a:t>["love"] = "</a:t>
            </a:r>
            <a:r>
              <a:rPr lang="ko-KR" altLang="en-US" sz="2000" b="1" dirty="0">
                <a:latin typeface="+mj-ea"/>
                <a:ea typeface="+mj-ea"/>
              </a:rPr>
              <a:t>사랑</a:t>
            </a:r>
            <a:r>
              <a:rPr lang="en-US" altLang="ko-KR" sz="2000" b="1" dirty="0">
                <a:latin typeface="+mj-ea"/>
                <a:ea typeface="+mj-ea"/>
              </a:rPr>
              <a:t>"; </a:t>
            </a:r>
            <a:r>
              <a:rPr lang="en-US" altLang="ko-KR" sz="2000" b="1" dirty="0" smtClean="0">
                <a:latin typeface="+mj-ea"/>
                <a:ea typeface="+mj-ea"/>
              </a:rPr>
              <a:t>								// </a:t>
            </a:r>
            <a:r>
              <a:rPr lang="en-US" altLang="ko-KR" sz="2000" b="1" dirty="0">
                <a:latin typeface="+mj-ea"/>
                <a:ea typeface="+mj-ea"/>
              </a:rPr>
              <a:t>("love", "</a:t>
            </a:r>
            <a:r>
              <a:rPr lang="ko-KR" altLang="en-US" sz="2000" b="1" dirty="0">
                <a:latin typeface="+mj-ea"/>
                <a:ea typeface="+mj-ea"/>
              </a:rPr>
              <a:t>사랑</a:t>
            </a:r>
            <a:r>
              <a:rPr lang="en-US" altLang="ko-KR" sz="2000" b="1" dirty="0">
                <a:latin typeface="+mj-ea"/>
                <a:ea typeface="+mj-ea"/>
              </a:rPr>
              <a:t>") </a:t>
            </a:r>
            <a:r>
              <a:rPr lang="ko-KR" altLang="en-US" sz="2000" b="1" dirty="0" smtClean="0">
                <a:latin typeface="+mj-ea"/>
                <a:ea typeface="+mj-ea"/>
              </a:rPr>
              <a:t>저장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defTabSz="180000"/>
            <a:endParaRPr lang="en-US" altLang="ko-KR" sz="2000" b="1" dirty="0">
              <a:latin typeface="+mj-ea"/>
              <a:ea typeface="+mj-ea"/>
            </a:endParaRPr>
          </a:p>
          <a:p>
            <a:pPr defTabSz="180000"/>
            <a:r>
              <a:rPr lang="en-US" altLang="ko-KR" sz="2000" b="1" dirty="0" smtClean="0">
                <a:latin typeface="+mj-ea"/>
                <a:ea typeface="+mj-ea"/>
              </a:rPr>
              <a:t>// </a:t>
            </a:r>
            <a:r>
              <a:rPr lang="ko-KR" altLang="en-US" sz="2000" b="1" dirty="0" smtClean="0">
                <a:latin typeface="+mj-ea"/>
                <a:ea typeface="+mj-ea"/>
              </a:rPr>
              <a:t>원소 검색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b="1" dirty="0" smtClean="0">
                <a:latin typeface="+mj-ea"/>
                <a:ea typeface="+mj-ea"/>
              </a:rPr>
              <a:t>string </a:t>
            </a:r>
            <a:r>
              <a:rPr lang="en-US" altLang="ko-KR" sz="2000" b="1" dirty="0" err="1">
                <a:latin typeface="+mj-ea"/>
                <a:ea typeface="+mj-ea"/>
              </a:rPr>
              <a:t>kor</a:t>
            </a:r>
            <a:r>
              <a:rPr lang="en-US" altLang="ko-KR" sz="2000" b="1" dirty="0">
                <a:latin typeface="+mj-ea"/>
                <a:ea typeface="+mj-ea"/>
              </a:rPr>
              <a:t> = </a:t>
            </a:r>
            <a:r>
              <a:rPr lang="en-US" altLang="ko-KR" sz="2000" b="1" dirty="0" err="1">
                <a:latin typeface="+mj-ea"/>
                <a:ea typeface="+mj-ea"/>
              </a:rPr>
              <a:t>dic</a:t>
            </a:r>
            <a:r>
              <a:rPr lang="en-US" altLang="ko-KR" sz="2000" b="1" dirty="0">
                <a:latin typeface="+mj-ea"/>
                <a:ea typeface="+mj-ea"/>
              </a:rPr>
              <a:t>["love"]; </a:t>
            </a:r>
            <a:r>
              <a:rPr lang="en-US" altLang="ko-KR" sz="2000" b="1" dirty="0" smtClean="0">
                <a:latin typeface="+mj-ea"/>
                <a:ea typeface="+mj-ea"/>
              </a:rPr>
              <a:t>							// </a:t>
            </a:r>
            <a:r>
              <a:rPr lang="en-US" altLang="ko-KR" sz="2000" b="1" dirty="0" err="1">
                <a:latin typeface="+mj-ea"/>
                <a:ea typeface="+mj-ea"/>
              </a:rPr>
              <a:t>kor</a:t>
            </a:r>
            <a:r>
              <a:rPr lang="ko-KR" altLang="en-US" sz="2000" b="1" dirty="0">
                <a:latin typeface="+mj-ea"/>
                <a:ea typeface="+mj-ea"/>
              </a:rPr>
              <a:t>은 </a:t>
            </a:r>
            <a:r>
              <a:rPr lang="en-US" altLang="ko-KR" sz="2000" b="1" dirty="0">
                <a:latin typeface="+mj-ea"/>
                <a:ea typeface="+mj-ea"/>
              </a:rPr>
              <a:t>"</a:t>
            </a:r>
            <a:r>
              <a:rPr lang="ko-KR" altLang="en-US" sz="2000" b="1" dirty="0" smtClean="0">
                <a:latin typeface="+mj-ea"/>
                <a:ea typeface="+mj-ea"/>
              </a:rPr>
              <a:t>사랑</a:t>
            </a:r>
            <a:r>
              <a:rPr lang="en-US" altLang="ko-KR" sz="2000" b="1" dirty="0" smtClean="0">
                <a:latin typeface="+mj-ea"/>
                <a:ea typeface="+mj-ea"/>
              </a:rPr>
              <a:t>“</a:t>
            </a:r>
          </a:p>
          <a:p>
            <a:pPr defTabSz="180000"/>
            <a:r>
              <a:rPr lang="en-US" altLang="ko-KR" sz="2000" b="1" dirty="0">
                <a:latin typeface="+mj-ea"/>
                <a:ea typeface="+mj-ea"/>
              </a:rPr>
              <a:t>string </a:t>
            </a:r>
            <a:r>
              <a:rPr lang="en-US" altLang="ko-KR" sz="2000" b="1" dirty="0" err="1">
                <a:latin typeface="+mj-ea"/>
                <a:ea typeface="+mj-ea"/>
              </a:rPr>
              <a:t>kor</a:t>
            </a:r>
            <a:r>
              <a:rPr lang="en-US" altLang="ko-KR" sz="2000" b="1" dirty="0">
                <a:latin typeface="+mj-ea"/>
                <a:ea typeface="+mj-ea"/>
              </a:rPr>
              <a:t> = </a:t>
            </a:r>
            <a:r>
              <a:rPr lang="en-US" altLang="ko-KR" sz="2000" b="1" dirty="0" smtClean="0">
                <a:latin typeface="+mj-ea"/>
                <a:ea typeface="+mj-ea"/>
              </a:rPr>
              <a:t>dic.at("love“); </a:t>
            </a:r>
            <a:r>
              <a:rPr lang="en-US" altLang="ko-KR" sz="2000" b="1" dirty="0">
                <a:latin typeface="+mj-ea"/>
                <a:ea typeface="+mj-ea"/>
              </a:rPr>
              <a:t>						// </a:t>
            </a:r>
            <a:r>
              <a:rPr lang="en-US" altLang="ko-KR" sz="2000" b="1" dirty="0" err="1">
                <a:latin typeface="+mj-ea"/>
                <a:ea typeface="+mj-ea"/>
              </a:rPr>
              <a:t>kor</a:t>
            </a:r>
            <a:r>
              <a:rPr lang="ko-KR" altLang="en-US" sz="2000" b="1" dirty="0">
                <a:latin typeface="+mj-ea"/>
                <a:ea typeface="+mj-ea"/>
              </a:rPr>
              <a:t>은 </a:t>
            </a:r>
            <a:r>
              <a:rPr lang="en-US" altLang="ko-KR" sz="2000" b="1" dirty="0">
                <a:latin typeface="+mj-ea"/>
                <a:ea typeface="+mj-ea"/>
              </a:rPr>
              <a:t>"</a:t>
            </a:r>
            <a:r>
              <a:rPr lang="ko-KR" altLang="en-US" sz="2000" b="1" dirty="0">
                <a:latin typeface="+mj-ea"/>
                <a:ea typeface="+mj-ea"/>
              </a:rPr>
              <a:t>사랑</a:t>
            </a:r>
            <a:r>
              <a:rPr lang="en-US" altLang="ko-KR" sz="2000" b="1" dirty="0" smtClean="0">
                <a:latin typeface="+mj-ea"/>
                <a:ea typeface="+mj-ea"/>
              </a:rPr>
              <a:t>"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813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cap="none" dirty="0" smtClean="0">
                <a:latin typeface="+mj-ea"/>
              </a:rPr>
              <a:t>map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클래스의 주요 멤버와 연산자 </a:t>
            </a:r>
            <a:endParaRPr lang="ko-KR" altLang="en-US" dirty="0">
              <a:latin typeface="+mj-ea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4" y="874525"/>
            <a:ext cx="8740931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5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>
                <a:latin typeface="+mj-ea"/>
              </a:rPr>
              <a:t>map</a:t>
            </a:r>
            <a:r>
              <a:rPr lang="ko-KR" altLang="en-US" dirty="0" smtClean="0">
                <a:latin typeface="+mj-ea"/>
              </a:rPr>
              <a:t>으로 영한 사전 만들기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83000" y="908720"/>
            <a:ext cx="8017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map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컨테이너를 이용하여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영어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한글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)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단어를 쌍으로 저장하고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영어로 한글을 검색하는 사전을 작성하라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0972" y="668277"/>
            <a:ext cx="8682056" cy="600164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600" b="1" dirty="0" smtClean="0">
                <a:solidFill>
                  <a:srgbClr val="7030A0"/>
                </a:solidFill>
                <a:latin typeface="+mj-ea"/>
                <a:ea typeface="+mj-ea"/>
              </a:rPr>
              <a:t>#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include &lt;map&gt;</a:t>
            </a:r>
          </a:p>
          <a:p>
            <a:pPr defTabSz="180000"/>
            <a:r>
              <a:rPr lang="en-US" altLang="ko-KR" sz="1600" dirty="0" err="1" smtClean="0">
                <a:latin typeface="+mj-ea"/>
                <a:ea typeface="+mj-ea"/>
              </a:rPr>
              <a:t>int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main() {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map&lt;string, string&gt; </a:t>
            </a:r>
            <a:r>
              <a:rPr lang="en-US" altLang="ko-KR" sz="1600" b="1" dirty="0" err="1">
                <a:solidFill>
                  <a:srgbClr val="7030A0"/>
                </a:solidFill>
                <a:latin typeface="+mj-ea"/>
                <a:ea typeface="+mj-ea"/>
              </a:rPr>
              <a:t>dic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; </a:t>
            </a:r>
            <a:r>
              <a:rPr lang="en-US" altLang="ko-KR" sz="1600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맵 컨테이너 생성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키는 영어 단어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값은 한글 단어</a:t>
            </a:r>
          </a:p>
          <a:p>
            <a:pPr defTabSz="180000"/>
            <a:endParaRPr lang="ko-KR" altLang="en-US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단어 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</a:rPr>
              <a:t>3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개를 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</a:rPr>
              <a:t>map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에 저장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</a:t>
            </a:r>
            <a:r>
              <a:rPr lang="en-US" altLang="ko-KR" sz="1600" b="1" dirty="0" err="1">
                <a:solidFill>
                  <a:srgbClr val="7030A0"/>
                </a:solidFill>
                <a:latin typeface="+mj-ea"/>
                <a:ea typeface="+mj-ea"/>
              </a:rPr>
              <a:t>dic.insert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en-US" altLang="ko-KR" sz="1600" b="1" dirty="0" err="1">
                <a:solidFill>
                  <a:srgbClr val="7030A0"/>
                </a:solidFill>
                <a:latin typeface="+mj-ea"/>
                <a:ea typeface="+mj-ea"/>
              </a:rPr>
              <a:t>make_pair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("love", "</a:t>
            </a:r>
            <a:r>
              <a:rPr lang="ko-KR" altLang="en-US" sz="1600" b="1" dirty="0">
                <a:solidFill>
                  <a:srgbClr val="7030A0"/>
                </a:solidFill>
                <a:latin typeface="+mj-ea"/>
                <a:ea typeface="+mj-ea"/>
              </a:rPr>
              <a:t>사랑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")); </a:t>
            </a:r>
            <a:r>
              <a:rPr lang="en-US" altLang="ko-KR" sz="1600" b="1" dirty="0" smtClea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en-US" altLang="ko-KR" sz="1600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</a:rPr>
              <a:t>("love", "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사랑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</a:rPr>
              <a:t>") 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저장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</a:t>
            </a:r>
            <a:r>
              <a:rPr lang="en-US" altLang="ko-KR" sz="1600" dirty="0" err="1" smtClean="0">
                <a:latin typeface="+mj-ea"/>
                <a:ea typeface="+mj-ea"/>
              </a:rPr>
              <a:t>dic.insert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en-US" altLang="ko-KR" sz="1600" dirty="0" err="1" smtClean="0">
                <a:latin typeface="+mj-ea"/>
                <a:ea typeface="+mj-ea"/>
              </a:rPr>
              <a:t>make_pair</a:t>
            </a:r>
            <a:r>
              <a:rPr lang="en-US" altLang="ko-KR" sz="1600" dirty="0">
                <a:latin typeface="+mj-ea"/>
                <a:ea typeface="+mj-ea"/>
              </a:rPr>
              <a:t>("apple", "</a:t>
            </a:r>
            <a:r>
              <a:rPr lang="ko-KR" altLang="en-US" sz="1600" dirty="0">
                <a:latin typeface="+mj-ea"/>
                <a:ea typeface="+mj-ea"/>
              </a:rPr>
              <a:t>사과</a:t>
            </a:r>
            <a:r>
              <a:rPr lang="en-US" altLang="ko-KR" sz="1600" dirty="0">
                <a:latin typeface="+mj-ea"/>
                <a:ea typeface="+mj-ea"/>
              </a:rPr>
              <a:t>")); </a:t>
            </a:r>
            <a:r>
              <a:rPr lang="en-US" altLang="ko-KR" sz="1600" dirty="0" smtClean="0">
                <a:latin typeface="+mj-ea"/>
                <a:ea typeface="+mj-ea"/>
              </a:rPr>
              <a:t>   </a:t>
            </a:r>
            <a:r>
              <a:rPr lang="en-US" altLang="ko-KR" sz="1600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</a:rPr>
              <a:t>("apple", "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사과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</a:rPr>
              <a:t>") 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저장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</a:t>
            </a:r>
            <a:r>
              <a:rPr lang="en-US" altLang="ko-KR" sz="1600" b="1" dirty="0" err="1">
                <a:solidFill>
                  <a:srgbClr val="7030A0"/>
                </a:solidFill>
                <a:latin typeface="+mj-ea"/>
                <a:ea typeface="+mj-ea"/>
              </a:rPr>
              <a:t>dic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["cherry"] = "</a:t>
            </a:r>
            <a:r>
              <a:rPr lang="ko-KR" altLang="en-US" sz="1600" b="1" dirty="0">
                <a:solidFill>
                  <a:srgbClr val="7030A0"/>
                </a:solidFill>
                <a:latin typeface="+mj-ea"/>
                <a:ea typeface="+mj-ea"/>
              </a:rPr>
              <a:t>체리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"; </a:t>
            </a:r>
            <a:r>
              <a:rPr lang="en-US" altLang="ko-KR" sz="1600" b="1" dirty="0" smtClean="0">
                <a:solidFill>
                  <a:srgbClr val="7030A0"/>
                </a:solidFill>
                <a:latin typeface="+mj-ea"/>
                <a:ea typeface="+mj-ea"/>
              </a:rPr>
              <a:t>                    </a:t>
            </a:r>
            <a:r>
              <a:rPr lang="en-US" altLang="ko-KR" sz="1600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</a:rPr>
              <a:t>("cherry", "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체리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</a:rPr>
              <a:t>") 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저장</a:t>
            </a:r>
          </a:p>
          <a:p>
            <a:pPr defTabSz="180000"/>
            <a:endParaRPr lang="ko-KR" altLang="en-US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</a:t>
            </a:r>
            <a:r>
              <a:rPr lang="en-US" altLang="ko-KR" sz="1600" dirty="0" err="1" smtClean="0">
                <a:latin typeface="+mj-ea"/>
                <a:ea typeface="+mj-ea"/>
              </a:rPr>
              <a:t>cout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&lt;&lt;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"</a:t>
            </a:r>
            <a:r>
              <a:rPr lang="ko-KR" altLang="en-US" sz="1600" dirty="0">
                <a:latin typeface="+mj-ea"/>
                <a:ea typeface="+mj-ea"/>
              </a:rPr>
              <a:t>저장된 단어 개수 </a:t>
            </a:r>
            <a:r>
              <a:rPr lang="en-US" altLang="ko-KR" sz="1600" dirty="0">
                <a:latin typeface="+mj-ea"/>
                <a:ea typeface="+mj-ea"/>
              </a:rPr>
              <a:t>"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&lt;&lt;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b="1" dirty="0" err="1">
                <a:solidFill>
                  <a:srgbClr val="7030A0"/>
                </a:solidFill>
                <a:latin typeface="+mj-ea"/>
                <a:ea typeface="+mj-ea"/>
              </a:rPr>
              <a:t>dic.size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() </a:t>
            </a:r>
            <a:r>
              <a:rPr lang="en-US" altLang="ko-KR" sz="1600" dirty="0">
                <a:latin typeface="+mj-ea"/>
                <a:ea typeface="+mj-ea"/>
              </a:rPr>
              <a:t>&lt;&lt;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endl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smtClean="0">
                <a:latin typeface="+mj-ea"/>
                <a:ea typeface="+mj-ea"/>
              </a:rPr>
              <a:t>string </a:t>
            </a:r>
            <a:r>
              <a:rPr lang="en-US" altLang="ko-KR" sz="1600" dirty="0" err="1">
                <a:latin typeface="+mj-ea"/>
                <a:ea typeface="+mj-ea"/>
              </a:rPr>
              <a:t>eng</a:t>
            </a:r>
            <a:r>
              <a:rPr lang="en-US" altLang="ko-KR" sz="1600" dirty="0" smtClean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smtClean="0">
                <a:latin typeface="+mj-ea"/>
                <a:ea typeface="+mj-ea"/>
              </a:rPr>
              <a:t>while (true) {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	</a:t>
            </a:r>
            <a:r>
              <a:rPr lang="en-US" altLang="ko-KR" sz="1600" dirty="0" err="1" smtClean="0">
                <a:latin typeface="+mj-ea"/>
                <a:ea typeface="+mj-ea"/>
              </a:rPr>
              <a:t>cout</a:t>
            </a:r>
            <a:r>
              <a:rPr lang="en-US" altLang="ko-KR" sz="1600" dirty="0" smtClean="0">
                <a:latin typeface="+mj-ea"/>
                <a:ea typeface="+mj-ea"/>
              </a:rPr>
              <a:t> &lt;&lt;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"</a:t>
            </a:r>
            <a:r>
              <a:rPr lang="ko-KR" altLang="en-US" sz="1600" dirty="0" smtClean="0">
                <a:latin typeface="+mj-ea"/>
                <a:ea typeface="+mj-ea"/>
              </a:rPr>
              <a:t>찾고 싶은 단어</a:t>
            </a:r>
            <a:r>
              <a:rPr lang="en-US" altLang="ko-KR" sz="1600" dirty="0" smtClean="0">
                <a:latin typeface="+mj-ea"/>
                <a:ea typeface="+mj-ea"/>
              </a:rPr>
              <a:t>&gt;&gt; ";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	</a:t>
            </a:r>
            <a:r>
              <a:rPr lang="en-US" altLang="ko-KR" sz="1600" dirty="0" err="1" smtClean="0">
                <a:latin typeface="+mj-ea"/>
                <a:ea typeface="+mj-ea"/>
              </a:rPr>
              <a:t>getline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en-US" altLang="ko-KR" sz="1600" dirty="0" err="1" smtClean="0">
                <a:latin typeface="+mj-ea"/>
                <a:ea typeface="+mj-ea"/>
              </a:rPr>
              <a:t>cin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en-US" altLang="ko-KR" sz="1600" dirty="0" err="1" smtClean="0">
                <a:latin typeface="+mj-ea"/>
                <a:ea typeface="+mj-ea"/>
              </a:rPr>
              <a:t>eng</a:t>
            </a:r>
            <a:r>
              <a:rPr lang="en-US" altLang="ko-KR" sz="1600" dirty="0" smtClean="0">
                <a:latin typeface="+mj-ea"/>
                <a:ea typeface="+mj-ea"/>
              </a:rPr>
              <a:t>);     </a:t>
            </a:r>
            <a:r>
              <a:rPr lang="en-US" altLang="ko-KR" sz="1600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사용자로부터 키 입력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	if (</a:t>
            </a:r>
            <a:r>
              <a:rPr lang="en-US" altLang="ko-KR" sz="1600" dirty="0" err="1" smtClean="0">
                <a:latin typeface="+mj-ea"/>
                <a:ea typeface="+mj-ea"/>
              </a:rPr>
              <a:t>eng</a:t>
            </a:r>
            <a:r>
              <a:rPr lang="en-US" altLang="ko-KR" sz="1600" dirty="0" smtClean="0">
                <a:latin typeface="+mj-ea"/>
                <a:ea typeface="+mj-ea"/>
              </a:rPr>
              <a:t> == "exit")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		break;      </a:t>
            </a:r>
            <a:r>
              <a:rPr lang="en-US" altLang="ko-KR" sz="1600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</a:rPr>
              <a:t>"exit"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이 입력되면 종료</a:t>
            </a:r>
          </a:p>
          <a:p>
            <a:pPr defTabSz="180000"/>
            <a:endParaRPr lang="ko-KR" altLang="en-US" sz="16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	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if(</a:t>
            </a:r>
            <a:r>
              <a:rPr lang="en-US" altLang="ko-KR" sz="1600" b="1" dirty="0" err="1">
                <a:solidFill>
                  <a:srgbClr val="7030A0"/>
                </a:solidFill>
                <a:latin typeface="+mj-ea"/>
                <a:ea typeface="+mj-ea"/>
              </a:rPr>
              <a:t>dic.find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en-US" altLang="ko-KR" sz="1600" b="1" dirty="0" err="1">
                <a:solidFill>
                  <a:srgbClr val="7030A0"/>
                </a:solidFill>
                <a:latin typeface="+mj-ea"/>
                <a:ea typeface="+mj-ea"/>
              </a:rPr>
              <a:t>eng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) ==</a:t>
            </a:r>
            <a:r>
              <a:rPr lang="ko-KR" altLang="en-US" sz="1600" b="1" dirty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 err="1">
                <a:solidFill>
                  <a:srgbClr val="7030A0"/>
                </a:solidFill>
                <a:latin typeface="+mj-ea"/>
                <a:ea typeface="+mj-ea"/>
              </a:rPr>
              <a:t>dic.end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()) </a:t>
            </a:r>
            <a:r>
              <a:rPr lang="en-US" altLang="ko-KR" sz="1600" b="1" dirty="0" smtClean="0">
                <a:solidFill>
                  <a:srgbClr val="7030A0"/>
                </a:solidFill>
                <a:latin typeface="+mj-ea"/>
                <a:ea typeface="+mj-ea"/>
              </a:rPr>
              <a:t>  </a:t>
            </a:r>
            <a:r>
              <a:rPr lang="en-US" altLang="ko-KR" sz="1600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sz="1600" dirty="0" err="1">
                <a:solidFill>
                  <a:srgbClr val="00B050"/>
                </a:solidFill>
                <a:latin typeface="+mj-ea"/>
                <a:ea typeface="+mj-ea"/>
              </a:rPr>
              <a:t>eng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</a:rPr>
              <a:t> '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키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</a:rPr>
              <a:t>'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를 끝까지 찾았는데 없음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		</a:t>
            </a:r>
            <a:r>
              <a:rPr lang="en-US" altLang="ko-KR" sz="1600" dirty="0" err="1" smtClean="0">
                <a:latin typeface="+mj-ea"/>
                <a:ea typeface="+mj-ea"/>
              </a:rPr>
              <a:t>cout</a:t>
            </a:r>
            <a:r>
              <a:rPr lang="en-US" altLang="ko-KR" sz="1600" dirty="0" smtClean="0">
                <a:latin typeface="+mj-ea"/>
                <a:ea typeface="+mj-ea"/>
              </a:rPr>
              <a:t> &lt;&lt; "</a:t>
            </a:r>
            <a:r>
              <a:rPr lang="ko-KR" altLang="en-US" sz="1600" dirty="0" smtClean="0">
                <a:latin typeface="+mj-ea"/>
                <a:ea typeface="+mj-ea"/>
              </a:rPr>
              <a:t>없음</a:t>
            </a:r>
            <a:r>
              <a:rPr lang="en-US" altLang="ko-KR" sz="1600" dirty="0" smtClean="0">
                <a:latin typeface="+mj-ea"/>
                <a:ea typeface="+mj-ea"/>
              </a:rPr>
              <a:t>"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&lt;&lt;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err="1" smtClean="0">
                <a:latin typeface="+mj-ea"/>
                <a:ea typeface="+mj-ea"/>
              </a:rPr>
              <a:t>endl</a:t>
            </a:r>
            <a:r>
              <a:rPr lang="en-US" altLang="ko-KR" sz="1600" dirty="0" smtClean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	else  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		</a:t>
            </a:r>
            <a:r>
              <a:rPr lang="en-US" altLang="ko-KR" sz="1600" dirty="0" err="1" smtClean="0">
                <a:latin typeface="+mj-ea"/>
                <a:ea typeface="+mj-ea"/>
              </a:rPr>
              <a:t>cout</a:t>
            </a:r>
            <a:r>
              <a:rPr lang="en-US" altLang="ko-KR" sz="1600" dirty="0" smtClean="0">
                <a:latin typeface="+mj-ea"/>
                <a:ea typeface="+mj-ea"/>
              </a:rPr>
              <a:t> &lt;&lt;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b="1" dirty="0" err="1">
                <a:solidFill>
                  <a:srgbClr val="7030A0"/>
                </a:solidFill>
                <a:latin typeface="+mj-ea"/>
                <a:ea typeface="+mj-ea"/>
              </a:rPr>
              <a:t>dic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[</a:t>
            </a:r>
            <a:r>
              <a:rPr lang="en-US" altLang="ko-KR" sz="1600" b="1" dirty="0" err="1">
                <a:solidFill>
                  <a:srgbClr val="7030A0"/>
                </a:solidFill>
                <a:latin typeface="+mj-ea"/>
                <a:ea typeface="+mj-ea"/>
              </a:rPr>
              <a:t>eng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]</a:t>
            </a:r>
            <a:r>
              <a:rPr lang="ko-KR" altLang="en-US" sz="1600" b="1" dirty="0" smtClean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&lt;&lt;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err="1" smtClean="0">
                <a:latin typeface="+mj-ea"/>
                <a:ea typeface="+mj-ea"/>
              </a:rPr>
              <a:t>endl</a:t>
            </a:r>
            <a:r>
              <a:rPr lang="en-US" altLang="ko-KR" sz="1600" dirty="0" smtClean="0">
                <a:latin typeface="+mj-ea"/>
                <a:ea typeface="+mj-ea"/>
              </a:rPr>
              <a:t>;     </a:t>
            </a:r>
            <a:r>
              <a:rPr lang="en-US" altLang="ko-KR" sz="1600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sz="1600" dirty="0" err="1">
                <a:solidFill>
                  <a:srgbClr val="00B050"/>
                </a:solidFill>
                <a:latin typeface="+mj-ea"/>
                <a:ea typeface="+mj-ea"/>
              </a:rPr>
              <a:t>dic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에서 </a:t>
            </a:r>
            <a:r>
              <a:rPr lang="en-US" altLang="ko-KR" sz="1600" dirty="0" err="1">
                <a:solidFill>
                  <a:srgbClr val="00B050"/>
                </a:solidFill>
                <a:latin typeface="+mj-ea"/>
                <a:ea typeface="+mj-ea"/>
              </a:rPr>
              <a:t>eng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의 값을 찾아 출력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</a:t>
            </a:r>
            <a:r>
              <a:rPr lang="en-US" altLang="ko-KR" sz="1600" dirty="0" err="1" smtClean="0">
                <a:latin typeface="+mj-ea"/>
                <a:ea typeface="+mj-ea"/>
              </a:rPr>
              <a:t>cout</a:t>
            </a:r>
            <a:r>
              <a:rPr lang="en-US" altLang="ko-KR" sz="1600" dirty="0" smtClean="0">
                <a:latin typeface="+mj-ea"/>
                <a:ea typeface="+mj-ea"/>
              </a:rPr>
              <a:t> &lt;&lt; "</a:t>
            </a:r>
            <a:r>
              <a:rPr lang="ko-KR" altLang="en-US" sz="1600" dirty="0" smtClean="0">
                <a:latin typeface="+mj-ea"/>
                <a:ea typeface="+mj-ea"/>
              </a:rPr>
              <a:t>종료합니다</a:t>
            </a:r>
            <a:r>
              <a:rPr lang="en-US" altLang="ko-KR" sz="1600" dirty="0" smtClean="0">
                <a:latin typeface="+mj-ea"/>
                <a:ea typeface="+mj-ea"/>
              </a:rPr>
              <a:t>..."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&lt;&lt;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err="1" smtClean="0">
                <a:latin typeface="+mj-ea"/>
                <a:ea typeface="+mj-ea"/>
              </a:rPr>
              <a:t>endl</a:t>
            </a:r>
            <a:r>
              <a:rPr lang="en-US" altLang="ko-KR" sz="1600" dirty="0" smtClean="0">
                <a:latin typeface="+mj-ea"/>
                <a:ea typeface="+mj-ea"/>
              </a:rPr>
              <a:t>;}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63877" y="3197832"/>
            <a:ext cx="2424019" cy="1754326"/>
          </a:xfrm>
          <a:prstGeom prst="rect">
            <a:avLst/>
          </a:prstGeom>
          <a:solidFill>
            <a:srgbClr val="DAEEC4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저장된 단어 개수 </a:t>
            </a:r>
            <a:r>
              <a:rPr lang="en-US" altLang="ko-KR" sz="1200" b="1" dirty="0">
                <a:latin typeface="+mj-ea"/>
                <a:ea typeface="+mj-ea"/>
              </a:rPr>
              <a:t>3</a:t>
            </a:r>
          </a:p>
          <a:p>
            <a:r>
              <a:rPr lang="ko-KR" altLang="en-US" sz="1200" b="1" dirty="0">
                <a:latin typeface="+mj-ea"/>
                <a:ea typeface="+mj-ea"/>
              </a:rPr>
              <a:t>찾고 싶은 단어</a:t>
            </a:r>
            <a:r>
              <a:rPr lang="en-US" altLang="ko-KR" sz="1200" b="1" dirty="0">
                <a:latin typeface="+mj-ea"/>
                <a:ea typeface="+mj-ea"/>
              </a:rPr>
              <a:t>&gt;&gt;</a:t>
            </a:r>
            <a:r>
              <a:rPr lang="en-US" altLang="ko-KR" sz="1200" b="1" dirty="0">
                <a:solidFill>
                  <a:srgbClr val="00B050"/>
                </a:solidFill>
                <a:latin typeface="+mj-ea"/>
                <a:ea typeface="+mj-ea"/>
              </a:rPr>
              <a:t> apple</a:t>
            </a:r>
          </a:p>
          <a:p>
            <a:r>
              <a:rPr lang="ko-KR" altLang="en-US" sz="1200" b="1" dirty="0">
                <a:latin typeface="+mj-ea"/>
                <a:ea typeface="+mj-ea"/>
              </a:rPr>
              <a:t>사과</a:t>
            </a:r>
          </a:p>
          <a:p>
            <a:r>
              <a:rPr lang="ko-KR" altLang="en-US" sz="1200" b="1" dirty="0">
                <a:latin typeface="+mj-ea"/>
                <a:ea typeface="+mj-ea"/>
              </a:rPr>
              <a:t>찾고 싶은 단어</a:t>
            </a:r>
            <a:r>
              <a:rPr lang="en-US" altLang="ko-KR" sz="1200" b="1" dirty="0">
                <a:latin typeface="+mj-ea"/>
                <a:ea typeface="+mj-ea"/>
              </a:rPr>
              <a:t>&gt;&gt; </a:t>
            </a:r>
            <a:r>
              <a:rPr lang="en-US" altLang="ko-KR" sz="1200" b="1" dirty="0" err="1">
                <a:solidFill>
                  <a:srgbClr val="00B050"/>
                </a:solidFill>
                <a:latin typeface="+mj-ea"/>
                <a:ea typeface="+mj-ea"/>
              </a:rPr>
              <a:t>lov</a:t>
            </a:r>
            <a:endParaRPr lang="en-US" altLang="ko-KR" sz="1200" b="1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ko-KR" altLang="en-US" sz="1200" b="1" dirty="0">
                <a:latin typeface="+mj-ea"/>
                <a:ea typeface="+mj-ea"/>
              </a:rPr>
              <a:t>없음</a:t>
            </a:r>
          </a:p>
          <a:p>
            <a:r>
              <a:rPr lang="ko-KR" altLang="en-US" sz="1200" b="1" dirty="0">
                <a:latin typeface="+mj-ea"/>
                <a:ea typeface="+mj-ea"/>
              </a:rPr>
              <a:t>찾고 싶은 단어</a:t>
            </a:r>
            <a:r>
              <a:rPr lang="en-US" altLang="ko-KR" sz="1200" b="1" dirty="0">
                <a:latin typeface="+mj-ea"/>
                <a:ea typeface="+mj-ea"/>
              </a:rPr>
              <a:t>&gt;&gt; </a:t>
            </a:r>
            <a:r>
              <a:rPr lang="en-US" altLang="ko-KR" sz="1200" b="1" dirty="0">
                <a:solidFill>
                  <a:srgbClr val="00B050"/>
                </a:solidFill>
                <a:latin typeface="+mj-ea"/>
                <a:ea typeface="+mj-ea"/>
              </a:rPr>
              <a:t>love</a:t>
            </a:r>
          </a:p>
          <a:p>
            <a:r>
              <a:rPr lang="ko-KR" altLang="en-US" sz="1200" b="1" dirty="0">
                <a:latin typeface="+mj-ea"/>
                <a:ea typeface="+mj-ea"/>
              </a:rPr>
              <a:t>사랑</a:t>
            </a:r>
          </a:p>
          <a:p>
            <a:r>
              <a:rPr lang="ko-KR" altLang="en-US" sz="1200" b="1" dirty="0">
                <a:latin typeface="+mj-ea"/>
                <a:ea typeface="+mj-ea"/>
              </a:rPr>
              <a:t>찾고 싶은 단어</a:t>
            </a:r>
            <a:r>
              <a:rPr lang="en-US" altLang="ko-KR" sz="1200" b="1" dirty="0">
                <a:latin typeface="+mj-ea"/>
                <a:ea typeface="+mj-ea"/>
              </a:rPr>
              <a:t>&gt;&gt; </a:t>
            </a:r>
            <a:r>
              <a:rPr lang="en-US" altLang="ko-KR" sz="1200" b="1" dirty="0">
                <a:solidFill>
                  <a:srgbClr val="00B050"/>
                </a:solidFill>
                <a:latin typeface="+mj-ea"/>
                <a:ea typeface="+mj-ea"/>
              </a:rPr>
              <a:t>exit</a:t>
            </a:r>
          </a:p>
          <a:p>
            <a:r>
              <a:rPr lang="ko-KR" altLang="en-US" sz="1200" b="1" dirty="0">
                <a:latin typeface="+mj-ea"/>
                <a:ea typeface="+mj-ea"/>
              </a:rPr>
              <a:t>종료합니다</a:t>
            </a:r>
            <a:r>
              <a:rPr lang="en-US" altLang="ko-KR" sz="1200" b="1" dirty="0">
                <a:latin typeface="+mj-ea"/>
                <a:ea typeface="+mj-ea"/>
              </a:rPr>
              <a:t>...</a:t>
            </a:r>
            <a:endParaRPr lang="ko-KR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925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>
                <a:latin typeface="+mj-ea"/>
              </a:rPr>
              <a:t>STL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알고리즘 사용하기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212" y="835864"/>
            <a:ext cx="8993200" cy="58326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b="1" dirty="0" smtClean="0"/>
              <a:t>알고리즘 함수</a:t>
            </a:r>
            <a:endParaRPr lang="en-US" altLang="ko-KR" b="1" dirty="0" smtClean="0"/>
          </a:p>
          <a:p>
            <a:pPr lvl="1">
              <a:lnSpc>
                <a:spcPct val="100000"/>
              </a:lnSpc>
            </a:pPr>
            <a:r>
              <a:rPr lang="ko-KR" altLang="en-US" b="1" dirty="0" smtClean="0"/>
              <a:t>템플릿 함수</a:t>
            </a:r>
            <a:endParaRPr lang="en-US" altLang="ko-KR" b="1" dirty="0" smtClean="0"/>
          </a:p>
          <a:p>
            <a:pPr lvl="1">
              <a:lnSpc>
                <a:spcPct val="100000"/>
              </a:lnSpc>
            </a:pPr>
            <a:r>
              <a:rPr lang="ko-KR" altLang="en-US" b="1" dirty="0" smtClean="0"/>
              <a:t>전역 함수</a:t>
            </a:r>
            <a:endParaRPr lang="en-US" altLang="ko-KR" b="1" dirty="0" smtClean="0"/>
          </a:p>
          <a:p>
            <a:pPr lvl="2">
              <a:lnSpc>
                <a:spcPct val="100000"/>
              </a:lnSpc>
            </a:pPr>
            <a:r>
              <a:rPr lang="en-US" altLang="ko-KR" b="1" dirty="0" smtClean="0"/>
              <a:t>STL </a:t>
            </a:r>
            <a:r>
              <a:rPr lang="ko-KR" altLang="en-US" b="1" dirty="0" smtClean="0"/>
              <a:t>컨테이너 클래스의 멤버 함수가 아님</a:t>
            </a:r>
            <a:endParaRPr lang="en-US" altLang="ko-KR" b="1" dirty="0" smtClean="0"/>
          </a:p>
          <a:p>
            <a:pPr lvl="1">
              <a:lnSpc>
                <a:spcPct val="100000"/>
              </a:lnSpc>
            </a:pPr>
            <a:r>
              <a:rPr lang="en-US" altLang="ko-KR" b="1" dirty="0" smtClean="0"/>
              <a:t>iterator</a:t>
            </a:r>
            <a:r>
              <a:rPr lang="ko-KR" altLang="en-US" b="1" dirty="0" smtClean="0"/>
              <a:t>와 함께 작동</a:t>
            </a:r>
            <a:endParaRPr lang="en-US" altLang="ko-KR" b="1" dirty="0" smtClean="0"/>
          </a:p>
          <a:p>
            <a:pPr>
              <a:lnSpc>
                <a:spcPct val="100000"/>
              </a:lnSpc>
            </a:pPr>
            <a:r>
              <a:rPr lang="en-US" altLang="ko-KR" b="1" dirty="0" smtClean="0"/>
              <a:t>sort() </a:t>
            </a:r>
            <a:r>
              <a:rPr lang="ko-KR" altLang="en-US" b="1" dirty="0" smtClean="0"/>
              <a:t>함수 사례</a:t>
            </a:r>
            <a:endParaRPr lang="en-US" altLang="ko-KR" b="1" dirty="0" smtClean="0"/>
          </a:p>
          <a:p>
            <a:pPr lvl="1">
              <a:lnSpc>
                <a:spcPct val="100000"/>
              </a:lnSpc>
            </a:pPr>
            <a:r>
              <a:rPr lang="ko-KR" altLang="en-US" b="1" dirty="0" smtClean="0"/>
              <a:t>두 개의 매개 변수</a:t>
            </a:r>
            <a:endParaRPr lang="en-US" altLang="ko-KR" b="1" dirty="0" smtClean="0"/>
          </a:p>
          <a:p>
            <a:pPr lvl="2">
              <a:lnSpc>
                <a:spcPct val="100000"/>
              </a:lnSpc>
            </a:pPr>
            <a:r>
              <a:rPr lang="ko-KR" altLang="en-US" b="1" dirty="0" smtClean="0"/>
              <a:t>첫 번째 매개 변수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소팅을</a:t>
            </a:r>
            <a:r>
              <a:rPr lang="ko-KR" altLang="en-US" b="1" dirty="0" smtClean="0"/>
              <a:t> 시작한 원소의 주소</a:t>
            </a:r>
            <a:endParaRPr lang="en-US" altLang="ko-KR" b="1" dirty="0" smtClean="0"/>
          </a:p>
          <a:p>
            <a:pPr lvl="2">
              <a:lnSpc>
                <a:spcPct val="100000"/>
              </a:lnSpc>
            </a:pPr>
            <a:r>
              <a:rPr lang="ko-KR" altLang="en-US" b="1" dirty="0" smtClean="0"/>
              <a:t>두 번째 매개 변수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소팅</a:t>
            </a:r>
            <a:r>
              <a:rPr lang="ko-KR" altLang="en-US" b="1" dirty="0" smtClean="0"/>
              <a:t> 범위의 마지막 원소 다음 주소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0032" y="5101263"/>
            <a:ext cx="8589560" cy="132343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vector&lt;</a:t>
            </a:r>
            <a:r>
              <a:rPr lang="en-US" altLang="ko-KR" sz="1600" b="1" dirty="0" err="1">
                <a:latin typeface="+mj-ea"/>
                <a:ea typeface="+mj-ea"/>
              </a:rPr>
              <a:t>int</a:t>
            </a:r>
            <a:r>
              <a:rPr lang="en-US" altLang="ko-KR" sz="1600" b="1" dirty="0">
                <a:latin typeface="+mj-ea"/>
                <a:ea typeface="+mj-ea"/>
              </a:rPr>
              <a:t>&gt; v;</a:t>
            </a: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...</a:t>
            </a: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sort(</a:t>
            </a:r>
            <a:r>
              <a:rPr lang="en-US" altLang="ko-KR" sz="1600" b="1" dirty="0" err="1">
                <a:latin typeface="+mj-ea"/>
                <a:ea typeface="+mj-ea"/>
              </a:rPr>
              <a:t>v.begin</a:t>
            </a:r>
            <a:r>
              <a:rPr lang="en-US" altLang="ko-KR" sz="1600" b="1" dirty="0">
                <a:latin typeface="+mj-ea"/>
                <a:ea typeface="+mj-ea"/>
              </a:rPr>
              <a:t>(), </a:t>
            </a:r>
            <a:r>
              <a:rPr lang="en-US" altLang="ko-KR" sz="1600" b="1" dirty="0" err="1">
                <a:latin typeface="+mj-ea"/>
                <a:ea typeface="+mj-ea"/>
              </a:rPr>
              <a:t>v.begin</a:t>
            </a:r>
            <a:r>
              <a:rPr lang="en-US" altLang="ko-KR" sz="1600" b="1" dirty="0">
                <a:latin typeface="+mj-ea"/>
                <a:ea typeface="+mj-ea"/>
              </a:rPr>
              <a:t>()+3); </a:t>
            </a:r>
            <a:r>
              <a:rPr lang="en-US" altLang="ko-KR" sz="1600" b="1" dirty="0" smtClean="0">
                <a:latin typeface="+mj-ea"/>
                <a:ea typeface="+mj-ea"/>
              </a:rPr>
              <a:t>    </a:t>
            </a:r>
            <a:r>
              <a:rPr lang="en-US" altLang="ko-KR" sz="1600" b="1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sz="1600" b="1" dirty="0" err="1">
                <a:solidFill>
                  <a:srgbClr val="00B050"/>
                </a:solidFill>
                <a:latin typeface="+mj-ea"/>
                <a:ea typeface="+mj-ea"/>
              </a:rPr>
              <a:t>v.begin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()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에서 </a:t>
            </a:r>
            <a:r>
              <a:rPr lang="en-US" altLang="ko-KR" sz="1600" b="1" dirty="0" err="1">
                <a:solidFill>
                  <a:srgbClr val="00B050"/>
                </a:solidFill>
                <a:latin typeface="+mj-ea"/>
                <a:ea typeface="+mj-ea"/>
              </a:rPr>
              <a:t>v.begin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()+2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까지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, 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처음 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3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개 원소 정렬</a:t>
            </a: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sort(</a:t>
            </a:r>
            <a:r>
              <a:rPr lang="en-US" altLang="ko-KR" sz="1600" b="1" dirty="0" err="1">
                <a:latin typeface="+mj-ea"/>
                <a:ea typeface="+mj-ea"/>
              </a:rPr>
              <a:t>v.begin</a:t>
            </a:r>
            <a:r>
              <a:rPr lang="en-US" altLang="ko-KR" sz="1600" b="1" dirty="0">
                <a:latin typeface="+mj-ea"/>
                <a:ea typeface="+mj-ea"/>
              </a:rPr>
              <a:t>()+2, </a:t>
            </a:r>
            <a:r>
              <a:rPr lang="en-US" altLang="ko-KR" sz="1600" b="1" dirty="0" err="1">
                <a:latin typeface="+mj-ea"/>
                <a:ea typeface="+mj-ea"/>
              </a:rPr>
              <a:t>v.begin</a:t>
            </a:r>
            <a:r>
              <a:rPr lang="en-US" altLang="ko-KR" sz="1600" b="1" dirty="0">
                <a:latin typeface="+mj-ea"/>
                <a:ea typeface="+mj-ea"/>
              </a:rPr>
              <a:t>()+5); 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벡터의 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3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번째 원소에서 </a:t>
            </a:r>
            <a:r>
              <a:rPr lang="en-US" altLang="ko-KR" sz="1600" b="1" dirty="0" err="1">
                <a:solidFill>
                  <a:srgbClr val="00B050"/>
                </a:solidFill>
                <a:latin typeface="+mj-ea"/>
                <a:ea typeface="+mj-ea"/>
              </a:rPr>
              <a:t>v.begin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()+4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까지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, 3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개 원소 정렬</a:t>
            </a: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sort(</a:t>
            </a:r>
            <a:r>
              <a:rPr lang="en-US" altLang="ko-KR" sz="1600" b="1" dirty="0" err="1">
                <a:latin typeface="+mj-ea"/>
                <a:ea typeface="+mj-ea"/>
              </a:rPr>
              <a:t>v.begin</a:t>
            </a:r>
            <a:r>
              <a:rPr lang="en-US" altLang="ko-KR" sz="1600" b="1" dirty="0">
                <a:latin typeface="+mj-ea"/>
                <a:ea typeface="+mj-ea"/>
              </a:rPr>
              <a:t>(), </a:t>
            </a:r>
            <a:r>
              <a:rPr lang="en-US" altLang="ko-KR" sz="1600" b="1" dirty="0" err="1">
                <a:latin typeface="+mj-ea"/>
                <a:ea typeface="+mj-ea"/>
              </a:rPr>
              <a:t>v.end</a:t>
            </a:r>
            <a:r>
              <a:rPr lang="en-US" altLang="ko-KR" sz="1600" b="1" dirty="0">
                <a:latin typeface="+mj-ea"/>
                <a:ea typeface="+mj-ea"/>
              </a:rPr>
              <a:t>()); </a:t>
            </a:r>
            <a:r>
              <a:rPr lang="en-US" altLang="ko-KR" sz="1600" b="1" dirty="0" smtClean="0">
                <a:latin typeface="+mj-ea"/>
                <a:ea typeface="+mj-ea"/>
              </a:rPr>
              <a:t>          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벡터 전체 정렬</a:t>
            </a:r>
          </a:p>
        </p:txBody>
      </p:sp>
    </p:spTree>
    <p:extLst>
      <p:ext uri="{BB962C8B-B14F-4D97-AF65-F5344CB8AC3E}">
        <p14:creationId xmlns:p14="http://schemas.microsoft.com/office/powerpoint/2010/main" val="236901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cap="none" dirty="0" smtClean="0">
                <a:latin typeface="+mj-ea"/>
              </a:rPr>
              <a:t>sort</a:t>
            </a:r>
            <a:r>
              <a:rPr lang="en-US" altLang="ko-KR" dirty="0" smtClean="0">
                <a:latin typeface="+mj-ea"/>
              </a:rPr>
              <a:t>() </a:t>
            </a:r>
            <a:r>
              <a:rPr lang="ko-KR" altLang="en-US" dirty="0" smtClean="0">
                <a:latin typeface="+mj-ea"/>
              </a:rPr>
              <a:t>함수를 이용한 </a:t>
            </a:r>
            <a:r>
              <a:rPr lang="en-US" altLang="ko-KR" cap="none" dirty="0" smtClean="0">
                <a:latin typeface="+mj-ea"/>
              </a:rPr>
              <a:t>vector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소팅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8331" y="977903"/>
            <a:ext cx="8158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정수 벡터에 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개의 정수를 입력 받아 저장하고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sort()</a:t>
            </a:r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이용하여 정렬하는 프로그램을 작성하라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2400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8331" y="850364"/>
            <a:ext cx="7822232" cy="584775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700" dirty="0" smtClean="0">
                <a:latin typeface="+mj-ea"/>
                <a:ea typeface="+mj-ea"/>
              </a:rPr>
              <a:t>#</a:t>
            </a:r>
            <a:r>
              <a:rPr lang="en-US" altLang="ko-KR" sz="1700" dirty="0">
                <a:latin typeface="+mj-ea"/>
                <a:ea typeface="+mj-ea"/>
              </a:rPr>
              <a:t>include &lt;vector&gt;</a:t>
            </a:r>
          </a:p>
          <a:p>
            <a:pPr defTabSz="180000"/>
            <a:r>
              <a:rPr lang="en-US" altLang="ko-KR" sz="1700" b="1" dirty="0">
                <a:solidFill>
                  <a:srgbClr val="7030A0"/>
                </a:solidFill>
                <a:latin typeface="+mj-ea"/>
                <a:ea typeface="+mj-ea"/>
              </a:rPr>
              <a:t>#include &lt;algorithm&gt;</a:t>
            </a:r>
          </a:p>
          <a:p>
            <a:pPr defTabSz="180000"/>
            <a:endParaRPr lang="en-US" altLang="ko-KR" sz="1700" dirty="0">
              <a:latin typeface="+mj-ea"/>
              <a:ea typeface="+mj-ea"/>
            </a:endParaRPr>
          </a:p>
          <a:p>
            <a:pPr defTabSz="180000"/>
            <a:r>
              <a:rPr lang="en-US" altLang="ko-KR" sz="1700" dirty="0" err="1">
                <a:latin typeface="+mj-ea"/>
                <a:ea typeface="+mj-ea"/>
              </a:rPr>
              <a:t>int</a:t>
            </a:r>
            <a:r>
              <a:rPr lang="en-US" altLang="ko-KR" sz="1700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1700" dirty="0">
                <a:latin typeface="+mj-ea"/>
                <a:ea typeface="+mj-ea"/>
              </a:rPr>
              <a:t>	vector&lt;</a:t>
            </a:r>
            <a:r>
              <a:rPr lang="en-US" altLang="ko-KR" sz="1700" dirty="0" err="1">
                <a:latin typeface="+mj-ea"/>
                <a:ea typeface="+mj-ea"/>
              </a:rPr>
              <a:t>int</a:t>
            </a:r>
            <a:r>
              <a:rPr lang="en-US" altLang="ko-KR" sz="1700" dirty="0">
                <a:latin typeface="+mj-ea"/>
                <a:ea typeface="+mj-ea"/>
              </a:rPr>
              <a:t>&gt; v; </a:t>
            </a:r>
            <a:r>
              <a:rPr lang="en-US" altLang="ko-KR" sz="1700" dirty="0" smtClean="0">
                <a:latin typeface="+mj-ea"/>
                <a:ea typeface="+mj-ea"/>
              </a:rPr>
              <a:t>   // </a:t>
            </a:r>
            <a:r>
              <a:rPr lang="ko-KR" altLang="en-US" sz="1700" dirty="0">
                <a:latin typeface="+mj-ea"/>
                <a:ea typeface="+mj-ea"/>
              </a:rPr>
              <a:t>정수 벡터 생성</a:t>
            </a:r>
          </a:p>
          <a:p>
            <a:pPr defTabSz="180000"/>
            <a:endParaRPr lang="ko-KR" altLang="en-US" sz="1700" dirty="0">
              <a:latin typeface="+mj-ea"/>
              <a:ea typeface="+mj-ea"/>
            </a:endParaRPr>
          </a:p>
          <a:p>
            <a:pPr defTabSz="180000"/>
            <a:r>
              <a:rPr lang="ko-KR" altLang="en-US" sz="1700" dirty="0">
                <a:latin typeface="+mj-ea"/>
                <a:ea typeface="+mj-ea"/>
              </a:rPr>
              <a:t>	</a:t>
            </a:r>
            <a:r>
              <a:rPr lang="en-US" altLang="ko-KR" sz="1700" dirty="0" err="1">
                <a:latin typeface="+mj-ea"/>
                <a:ea typeface="+mj-ea"/>
              </a:rPr>
              <a:t>cout</a:t>
            </a:r>
            <a:r>
              <a:rPr lang="en-US" altLang="ko-KR" sz="1700" dirty="0">
                <a:latin typeface="+mj-ea"/>
                <a:ea typeface="+mj-ea"/>
              </a:rPr>
              <a:t> &lt;&lt; "5</a:t>
            </a:r>
            <a:r>
              <a:rPr lang="ko-KR" altLang="en-US" sz="1700" dirty="0">
                <a:latin typeface="+mj-ea"/>
                <a:ea typeface="+mj-ea"/>
              </a:rPr>
              <a:t>개의 정수를 입력하세요</a:t>
            </a:r>
            <a:r>
              <a:rPr lang="en-US" altLang="ko-KR" sz="1700" dirty="0">
                <a:latin typeface="+mj-ea"/>
                <a:ea typeface="+mj-ea"/>
              </a:rPr>
              <a:t>&gt;&gt; ";</a:t>
            </a:r>
          </a:p>
          <a:p>
            <a:pPr defTabSz="180000"/>
            <a:r>
              <a:rPr lang="en-US" altLang="ko-KR" sz="1700" dirty="0">
                <a:latin typeface="+mj-ea"/>
                <a:ea typeface="+mj-ea"/>
              </a:rPr>
              <a:t>	for(</a:t>
            </a:r>
            <a:r>
              <a:rPr lang="en-US" altLang="ko-KR" sz="1700" dirty="0" err="1">
                <a:latin typeface="+mj-ea"/>
                <a:ea typeface="+mj-ea"/>
              </a:rPr>
              <a:t>int</a:t>
            </a:r>
            <a:r>
              <a:rPr lang="en-US" altLang="ko-KR" sz="1700" dirty="0">
                <a:latin typeface="+mj-ea"/>
                <a:ea typeface="+mj-ea"/>
              </a:rPr>
              <a:t> </a:t>
            </a:r>
            <a:r>
              <a:rPr lang="en-US" altLang="ko-KR" sz="1700" dirty="0" err="1">
                <a:latin typeface="+mj-ea"/>
                <a:ea typeface="+mj-ea"/>
              </a:rPr>
              <a:t>i</a:t>
            </a:r>
            <a:r>
              <a:rPr lang="en-US" altLang="ko-KR" sz="1700" dirty="0">
                <a:latin typeface="+mj-ea"/>
                <a:ea typeface="+mj-ea"/>
              </a:rPr>
              <a:t>=0; </a:t>
            </a:r>
            <a:r>
              <a:rPr lang="en-US" altLang="ko-KR" sz="1700" dirty="0" err="1">
                <a:latin typeface="+mj-ea"/>
                <a:ea typeface="+mj-ea"/>
              </a:rPr>
              <a:t>i</a:t>
            </a:r>
            <a:r>
              <a:rPr lang="en-US" altLang="ko-KR" sz="1700" dirty="0">
                <a:latin typeface="+mj-ea"/>
                <a:ea typeface="+mj-ea"/>
              </a:rPr>
              <a:t>&lt;5; </a:t>
            </a:r>
            <a:r>
              <a:rPr lang="en-US" altLang="ko-KR" sz="1700" dirty="0" err="1">
                <a:latin typeface="+mj-ea"/>
                <a:ea typeface="+mj-ea"/>
              </a:rPr>
              <a:t>i</a:t>
            </a:r>
            <a:r>
              <a:rPr lang="en-US" altLang="ko-KR" sz="1700" dirty="0">
                <a:latin typeface="+mj-ea"/>
                <a:ea typeface="+mj-ea"/>
              </a:rPr>
              <a:t>++) {</a:t>
            </a:r>
          </a:p>
          <a:p>
            <a:pPr defTabSz="180000"/>
            <a:r>
              <a:rPr lang="en-US" altLang="ko-KR" sz="1700" dirty="0">
                <a:latin typeface="+mj-ea"/>
                <a:ea typeface="+mj-ea"/>
              </a:rPr>
              <a:t>		</a:t>
            </a:r>
            <a:r>
              <a:rPr lang="en-US" altLang="ko-KR" sz="1700" dirty="0" err="1">
                <a:latin typeface="+mj-ea"/>
                <a:ea typeface="+mj-ea"/>
              </a:rPr>
              <a:t>int</a:t>
            </a:r>
            <a:r>
              <a:rPr lang="en-US" altLang="ko-KR" sz="1700" dirty="0">
                <a:latin typeface="+mj-ea"/>
                <a:ea typeface="+mj-ea"/>
              </a:rPr>
              <a:t> n;</a:t>
            </a:r>
          </a:p>
          <a:p>
            <a:pPr defTabSz="180000"/>
            <a:r>
              <a:rPr lang="en-US" altLang="ko-KR" sz="1700" dirty="0">
                <a:latin typeface="+mj-ea"/>
                <a:ea typeface="+mj-ea"/>
              </a:rPr>
              <a:t>		</a:t>
            </a:r>
            <a:r>
              <a:rPr lang="en-US" altLang="ko-KR" sz="1700" dirty="0" err="1">
                <a:latin typeface="+mj-ea"/>
                <a:ea typeface="+mj-ea"/>
              </a:rPr>
              <a:t>cin</a:t>
            </a:r>
            <a:r>
              <a:rPr lang="en-US" altLang="ko-KR" sz="1700" dirty="0">
                <a:latin typeface="+mj-ea"/>
                <a:ea typeface="+mj-ea"/>
              </a:rPr>
              <a:t> &gt;&gt; n;</a:t>
            </a:r>
          </a:p>
          <a:p>
            <a:pPr defTabSz="180000"/>
            <a:r>
              <a:rPr lang="en-US" altLang="ko-KR" sz="1700" dirty="0">
                <a:latin typeface="+mj-ea"/>
                <a:ea typeface="+mj-ea"/>
              </a:rPr>
              <a:t>		</a:t>
            </a:r>
            <a:r>
              <a:rPr lang="en-US" altLang="ko-KR" sz="1700" dirty="0" err="1">
                <a:latin typeface="+mj-ea"/>
                <a:ea typeface="+mj-ea"/>
              </a:rPr>
              <a:t>v.push_back</a:t>
            </a:r>
            <a:r>
              <a:rPr lang="en-US" altLang="ko-KR" sz="1700" dirty="0">
                <a:latin typeface="+mj-ea"/>
                <a:ea typeface="+mj-ea"/>
              </a:rPr>
              <a:t>(n); // </a:t>
            </a:r>
            <a:r>
              <a:rPr lang="ko-KR" altLang="en-US" sz="1700" dirty="0">
                <a:latin typeface="+mj-ea"/>
                <a:ea typeface="+mj-ea"/>
              </a:rPr>
              <a:t>키보드에서 읽은 정수를 벡터에 삽입</a:t>
            </a:r>
          </a:p>
          <a:p>
            <a:pPr defTabSz="180000"/>
            <a:r>
              <a:rPr lang="ko-KR" altLang="en-US" sz="1700" dirty="0">
                <a:latin typeface="+mj-ea"/>
                <a:ea typeface="+mj-ea"/>
              </a:rPr>
              <a:t>	</a:t>
            </a:r>
            <a:r>
              <a:rPr lang="en-US" altLang="ko-KR" sz="1700" dirty="0"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sz="1700" dirty="0">
              <a:latin typeface="+mj-ea"/>
              <a:ea typeface="+mj-ea"/>
            </a:endParaRPr>
          </a:p>
          <a:p>
            <a:pPr defTabSz="180000"/>
            <a:r>
              <a:rPr lang="en-US" altLang="ko-KR" sz="1700" dirty="0">
                <a:latin typeface="+mj-ea"/>
                <a:ea typeface="+mj-ea"/>
              </a:rPr>
              <a:t>	// </a:t>
            </a:r>
            <a:r>
              <a:rPr lang="en-US" altLang="ko-KR" sz="1700" dirty="0" err="1">
                <a:latin typeface="+mj-ea"/>
                <a:ea typeface="+mj-ea"/>
              </a:rPr>
              <a:t>v.begin</a:t>
            </a:r>
            <a:r>
              <a:rPr lang="en-US" altLang="ko-KR" sz="1700" dirty="0">
                <a:latin typeface="+mj-ea"/>
                <a:ea typeface="+mj-ea"/>
              </a:rPr>
              <a:t>()</a:t>
            </a:r>
            <a:r>
              <a:rPr lang="ko-KR" altLang="en-US" sz="1700" dirty="0">
                <a:latin typeface="+mj-ea"/>
                <a:ea typeface="+mj-ea"/>
              </a:rPr>
              <a:t>에서 </a:t>
            </a:r>
            <a:r>
              <a:rPr lang="en-US" altLang="ko-KR" sz="1700" dirty="0" err="1">
                <a:latin typeface="+mj-ea"/>
                <a:ea typeface="+mj-ea"/>
              </a:rPr>
              <a:t>v.end</a:t>
            </a:r>
            <a:r>
              <a:rPr lang="en-US" altLang="ko-KR" sz="1700" dirty="0">
                <a:latin typeface="+mj-ea"/>
                <a:ea typeface="+mj-ea"/>
              </a:rPr>
              <a:t>() </a:t>
            </a:r>
            <a:r>
              <a:rPr lang="ko-KR" altLang="en-US" sz="1700" dirty="0">
                <a:latin typeface="+mj-ea"/>
                <a:ea typeface="+mj-ea"/>
              </a:rPr>
              <a:t>사이의 값을 오름차순으로 정렬</a:t>
            </a:r>
          </a:p>
          <a:p>
            <a:pPr defTabSz="180000"/>
            <a:r>
              <a:rPr lang="ko-KR" altLang="en-US" sz="1700" dirty="0">
                <a:latin typeface="+mj-ea"/>
                <a:ea typeface="+mj-ea"/>
              </a:rPr>
              <a:t>	</a:t>
            </a:r>
            <a:r>
              <a:rPr lang="en-US" altLang="ko-KR" sz="1700" dirty="0">
                <a:latin typeface="+mj-ea"/>
                <a:ea typeface="+mj-ea"/>
              </a:rPr>
              <a:t>// sort() </a:t>
            </a:r>
            <a:r>
              <a:rPr lang="ko-KR" altLang="en-US" sz="1700" dirty="0">
                <a:latin typeface="+mj-ea"/>
                <a:ea typeface="+mj-ea"/>
              </a:rPr>
              <a:t>함수의 실행 결과 벡터 </a:t>
            </a:r>
            <a:r>
              <a:rPr lang="en-US" altLang="ko-KR" sz="1700" dirty="0">
                <a:latin typeface="+mj-ea"/>
                <a:ea typeface="+mj-ea"/>
              </a:rPr>
              <a:t>v</a:t>
            </a:r>
            <a:r>
              <a:rPr lang="ko-KR" altLang="en-US" sz="1700" dirty="0">
                <a:latin typeface="+mj-ea"/>
                <a:ea typeface="+mj-ea"/>
              </a:rPr>
              <a:t>의 원소 순서가 변경됨</a:t>
            </a:r>
          </a:p>
          <a:p>
            <a:pPr defTabSz="180000"/>
            <a:r>
              <a:rPr lang="ko-KR" altLang="en-US" sz="1700" dirty="0">
                <a:latin typeface="+mj-ea"/>
                <a:ea typeface="+mj-ea"/>
              </a:rPr>
              <a:t>	</a:t>
            </a:r>
            <a:r>
              <a:rPr lang="en-US" altLang="ko-KR" sz="1700" b="1" dirty="0">
                <a:solidFill>
                  <a:srgbClr val="7030A0"/>
                </a:solidFill>
                <a:latin typeface="+mj-ea"/>
                <a:ea typeface="+mj-ea"/>
              </a:rPr>
              <a:t>sort(</a:t>
            </a:r>
            <a:r>
              <a:rPr lang="en-US" altLang="ko-KR" sz="1700" b="1" dirty="0" err="1">
                <a:solidFill>
                  <a:srgbClr val="7030A0"/>
                </a:solidFill>
                <a:latin typeface="+mj-ea"/>
                <a:ea typeface="+mj-ea"/>
              </a:rPr>
              <a:t>v.begin</a:t>
            </a:r>
            <a:r>
              <a:rPr lang="en-US" altLang="ko-KR" sz="1700" b="1" dirty="0">
                <a:solidFill>
                  <a:srgbClr val="7030A0"/>
                </a:solidFill>
                <a:latin typeface="+mj-ea"/>
                <a:ea typeface="+mj-ea"/>
              </a:rPr>
              <a:t>(), </a:t>
            </a:r>
            <a:r>
              <a:rPr lang="en-US" altLang="ko-KR" sz="1700" b="1" dirty="0" err="1">
                <a:solidFill>
                  <a:srgbClr val="7030A0"/>
                </a:solidFill>
                <a:latin typeface="+mj-ea"/>
                <a:ea typeface="+mj-ea"/>
              </a:rPr>
              <a:t>v.end</a:t>
            </a:r>
            <a:r>
              <a:rPr lang="en-US" altLang="ko-KR" sz="1700" b="1" dirty="0">
                <a:solidFill>
                  <a:srgbClr val="7030A0"/>
                </a:solidFill>
                <a:latin typeface="+mj-ea"/>
                <a:ea typeface="+mj-ea"/>
              </a:rPr>
              <a:t>()); </a:t>
            </a:r>
          </a:p>
          <a:p>
            <a:pPr defTabSz="180000"/>
            <a:endParaRPr lang="en-US" altLang="ko-KR" sz="1700" dirty="0">
              <a:latin typeface="+mj-ea"/>
              <a:ea typeface="+mj-ea"/>
            </a:endParaRPr>
          </a:p>
          <a:p>
            <a:pPr defTabSz="180000"/>
            <a:r>
              <a:rPr lang="en-US" altLang="ko-KR" sz="1700" dirty="0">
                <a:latin typeface="+mj-ea"/>
                <a:ea typeface="+mj-ea"/>
              </a:rPr>
              <a:t>	vector&lt;</a:t>
            </a:r>
            <a:r>
              <a:rPr lang="en-US" altLang="ko-KR" sz="1700" dirty="0" err="1">
                <a:latin typeface="+mj-ea"/>
                <a:ea typeface="+mj-ea"/>
              </a:rPr>
              <a:t>int</a:t>
            </a:r>
            <a:r>
              <a:rPr lang="en-US" altLang="ko-KR" sz="1700" dirty="0">
                <a:latin typeface="+mj-ea"/>
                <a:ea typeface="+mj-ea"/>
              </a:rPr>
              <a:t>&gt;::iterator it;  // </a:t>
            </a:r>
            <a:r>
              <a:rPr lang="ko-KR" altLang="en-US" sz="1700" dirty="0">
                <a:latin typeface="+mj-ea"/>
                <a:ea typeface="+mj-ea"/>
              </a:rPr>
              <a:t>벡터 내의 원소를 탐색하는 </a:t>
            </a:r>
            <a:r>
              <a:rPr lang="en-US" altLang="ko-KR" sz="1700" dirty="0">
                <a:latin typeface="+mj-ea"/>
                <a:ea typeface="+mj-ea"/>
              </a:rPr>
              <a:t>iterator </a:t>
            </a:r>
            <a:r>
              <a:rPr lang="ko-KR" altLang="en-US" sz="1700" dirty="0">
                <a:latin typeface="+mj-ea"/>
                <a:ea typeface="+mj-ea"/>
              </a:rPr>
              <a:t>변수 선언</a:t>
            </a:r>
          </a:p>
          <a:p>
            <a:pPr defTabSz="180000"/>
            <a:r>
              <a:rPr lang="ko-KR" altLang="en-US" sz="1700" dirty="0">
                <a:latin typeface="+mj-ea"/>
                <a:ea typeface="+mj-ea"/>
              </a:rPr>
              <a:t>	</a:t>
            </a:r>
          </a:p>
          <a:p>
            <a:pPr defTabSz="180000"/>
            <a:r>
              <a:rPr lang="ko-KR" altLang="en-US" sz="1700" dirty="0">
                <a:latin typeface="+mj-ea"/>
                <a:ea typeface="+mj-ea"/>
              </a:rPr>
              <a:t>	</a:t>
            </a:r>
            <a:r>
              <a:rPr lang="en-US" altLang="ko-KR" sz="1700" dirty="0">
                <a:latin typeface="+mj-ea"/>
                <a:ea typeface="+mj-ea"/>
              </a:rPr>
              <a:t>for(it=</a:t>
            </a:r>
            <a:r>
              <a:rPr lang="en-US" altLang="ko-KR" sz="1700" dirty="0" err="1">
                <a:latin typeface="+mj-ea"/>
                <a:ea typeface="+mj-ea"/>
              </a:rPr>
              <a:t>v.begin</a:t>
            </a:r>
            <a:r>
              <a:rPr lang="en-US" altLang="ko-KR" sz="1700" dirty="0">
                <a:latin typeface="+mj-ea"/>
                <a:ea typeface="+mj-ea"/>
              </a:rPr>
              <a:t>(); it != </a:t>
            </a:r>
            <a:r>
              <a:rPr lang="en-US" altLang="ko-KR" sz="1700" dirty="0" err="1">
                <a:latin typeface="+mj-ea"/>
                <a:ea typeface="+mj-ea"/>
              </a:rPr>
              <a:t>v.end</a:t>
            </a:r>
            <a:r>
              <a:rPr lang="en-US" altLang="ko-KR" sz="1700" dirty="0">
                <a:latin typeface="+mj-ea"/>
                <a:ea typeface="+mj-ea"/>
              </a:rPr>
              <a:t>(); it++) </a:t>
            </a:r>
            <a:r>
              <a:rPr lang="ko-KR" altLang="en-US" sz="1700" dirty="0">
                <a:latin typeface="+mj-ea"/>
                <a:ea typeface="+mj-ea"/>
              </a:rPr>
              <a:t>	</a:t>
            </a:r>
            <a:r>
              <a:rPr lang="en-US" altLang="ko-KR" sz="1700" dirty="0">
                <a:latin typeface="+mj-ea"/>
                <a:ea typeface="+mj-ea"/>
              </a:rPr>
              <a:t>// </a:t>
            </a:r>
            <a:r>
              <a:rPr lang="ko-KR" altLang="en-US" sz="1700" dirty="0">
                <a:latin typeface="+mj-ea"/>
                <a:ea typeface="+mj-ea"/>
              </a:rPr>
              <a:t>벡터 </a:t>
            </a:r>
            <a:r>
              <a:rPr lang="en-US" altLang="ko-KR" sz="1700" dirty="0">
                <a:latin typeface="+mj-ea"/>
                <a:ea typeface="+mj-ea"/>
              </a:rPr>
              <a:t>v</a:t>
            </a:r>
            <a:r>
              <a:rPr lang="ko-KR" altLang="en-US" sz="1700" dirty="0">
                <a:latin typeface="+mj-ea"/>
                <a:ea typeface="+mj-ea"/>
              </a:rPr>
              <a:t>의 모든 원소 출력 </a:t>
            </a:r>
            <a:endParaRPr lang="en-US" altLang="ko-KR" sz="1700" dirty="0">
              <a:latin typeface="+mj-ea"/>
              <a:ea typeface="+mj-ea"/>
            </a:endParaRPr>
          </a:p>
          <a:p>
            <a:pPr defTabSz="180000"/>
            <a:r>
              <a:rPr lang="en-US" altLang="ko-KR" sz="1700" dirty="0">
                <a:latin typeface="+mj-ea"/>
                <a:ea typeface="+mj-ea"/>
              </a:rPr>
              <a:t>		</a:t>
            </a:r>
            <a:r>
              <a:rPr lang="en-US" altLang="ko-KR" sz="1700" dirty="0" err="1">
                <a:latin typeface="+mj-ea"/>
                <a:ea typeface="+mj-ea"/>
              </a:rPr>
              <a:t>cout</a:t>
            </a:r>
            <a:r>
              <a:rPr lang="en-US" altLang="ko-KR" sz="1700" dirty="0">
                <a:latin typeface="+mj-ea"/>
                <a:ea typeface="+mj-ea"/>
              </a:rPr>
              <a:t> &lt;&lt; *it </a:t>
            </a:r>
            <a:r>
              <a:rPr lang="en-US" altLang="ko-KR" sz="1700" dirty="0" smtClean="0">
                <a:latin typeface="+mj-ea"/>
                <a:ea typeface="+mj-ea"/>
              </a:rPr>
              <a:t>&lt;&lt; ' </a:t>
            </a:r>
            <a:r>
              <a:rPr lang="en-US" altLang="ko-KR" sz="1700" dirty="0">
                <a:latin typeface="+mj-ea"/>
                <a:ea typeface="+mj-ea"/>
              </a:rPr>
              <a:t>';</a:t>
            </a:r>
          </a:p>
          <a:p>
            <a:pPr defTabSz="180000"/>
            <a:r>
              <a:rPr lang="en-US" altLang="ko-KR" sz="1700" dirty="0">
                <a:latin typeface="+mj-ea"/>
                <a:ea typeface="+mj-ea"/>
              </a:rPr>
              <a:t>	</a:t>
            </a:r>
            <a:r>
              <a:rPr lang="en-US" altLang="ko-KR" sz="1700" dirty="0" err="1">
                <a:latin typeface="+mj-ea"/>
                <a:ea typeface="+mj-ea"/>
              </a:rPr>
              <a:t>cout</a:t>
            </a:r>
            <a:r>
              <a:rPr lang="en-US" altLang="ko-KR" sz="1700" dirty="0">
                <a:latin typeface="+mj-ea"/>
                <a:ea typeface="+mj-ea"/>
              </a:rPr>
              <a:t> &lt;&lt; </a:t>
            </a:r>
            <a:r>
              <a:rPr lang="en-US" altLang="ko-KR" sz="1700" dirty="0" err="1">
                <a:latin typeface="+mj-ea"/>
                <a:ea typeface="+mj-ea"/>
              </a:rPr>
              <a:t>endl</a:t>
            </a:r>
            <a:r>
              <a:rPr lang="en-US" altLang="ko-KR" sz="1700" dirty="0" smtClean="0">
                <a:latin typeface="+mj-ea"/>
                <a:ea typeface="+mj-ea"/>
              </a:rPr>
              <a:t>;}</a:t>
            </a:r>
            <a:endParaRPr lang="ko-KR" altLang="en-US" sz="1700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83604" y="1136160"/>
            <a:ext cx="3522750" cy="461665"/>
          </a:xfrm>
          <a:prstGeom prst="rect">
            <a:avLst/>
          </a:prstGeom>
          <a:solidFill>
            <a:srgbClr val="DAEEC4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</a:t>
            </a:r>
            <a:r>
              <a:rPr lang="ko-KR" altLang="en-US" sz="1200" b="1" dirty="0">
                <a:latin typeface="+mj-ea"/>
                <a:ea typeface="+mj-ea"/>
              </a:rPr>
              <a:t>개의 정수를 입력하세요</a:t>
            </a:r>
            <a:r>
              <a:rPr lang="en-US" altLang="ko-KR" sz="1200" b="1" dirty="0">
                <a:latin typeface="+mj-ea"/>
                <a:ea typeface="+mj-ea"/>
              </a:rPr>
              <a:t>&gt;&gt; </a:t>
            </a:r>
            <a:r>
              <a:rPr lang="en-US" altLang="ko-KR" sz="1200" b="1" dirty="0">
                <a:solidFill>
                  <a:srgbClr val="00B050"/>
                </a:solidFill>
                <a:latin typeface="+mj-ea"/>
                <a:ea typeface="+mj-ea"/>
              </a:rPr>
              <a:t>30 -7 250 6 120</a:t>
            </a:r>
          </a:p>
          <a:p>
            <a:r>
              <a:rPr lang="en-US" altLang="ko-KR" sz="1200" b="1" dirty="0">
                <a:latin typeface="+mj-ea"/>
                <a:ea typeface="+mj-ea"/>
              </a:rPr>
              <a:t>-7 6 30 120 250</a:t>
            </a:r>
            <a:endParaRPr lang="ko-KR" altLang="en-US" sz="1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43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>
                <a:latin typeface="+mj-ea"/>
              </a:rPr>
              <a:t>auto</a:t>
            </a:r>
            <a:r>
              <a:rPr lang="ko-KR" altLang="en-US" dirty="0" smtClean="0">
                <a:latin typeface="+mj-ea"/>
              </a:rPr>
              <a:t>를 이용하여 쉬운 변수 선언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 smtClean="0"/>
              <a:t>C++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auto</a:t>
            </a:r>
          </a:p>
          <a:p>
            <a:pPr lvl="1">
              <a:lnSpc>
                <a:spcPct val="100000"/>
              </a:lnSpc>
            </a:pPr>
            <a:r>
              <a:rPr lang="en-US" altLang="ko-KR" b="1" dirty="0" smtClean="0"/>
              <a:t>C++11</a:t>
            </a:r>
            <a:r>
              <a:rPr lang="ko-KR" altLang="en-US" b="1" dirty="0" smtClean="0"/>
              <a:t>부터 </a:t>
            </a:r>
            <a:r>
              <a:rPr lang="en-US" altLang="ko-KR" b="1" dirty="0" smtClean="0"/>
              <a:t>auto </a:t>
            </a:r>
            <a:r>
              <a:rPr lang="ko-KR" altLang="en-US" b="1" dirty="0" smtClean="0"/>
              <a:t>선언의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의미 수정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컴파일러에게 변수선언문에서 추론하여 타입을 자동 선언하도록 지시</a:t>
            </a:r>
            <a:endParaRPr lang="en-US" altLang="ko-KR" b="1" dirty="0" smtClean="0"/>
          </a:p>
          <a:p>
            <a:pPr lvl="1">
              <a:lnSpc>
                <a:spcPct val="100000"/>
              </a:lnSpc>
            </a:pPr>
            <a:r>
              <a:rPr lang="en-US" altLang="ko-KR" b="1" dirty="0" smtClean="0"/>
              <a:t>C++11 </a:t>
            </a:r>
            <a:r>
              <a:rPr lang="ko-KR" altLang="en-US" b="1" dirty="0" smtClean="0"/>
              <a:t>이전까지는 스택에 할당되는 지역 변수를 선언하는 키워드</a:t>
            </a:r>
            <a:endParaRPr lang="en-US" altLang="ko-KR" b="1" dirty="0" smtClean="0"/>
          </a:p>
          <a:p>
            <a:pPr lvl="1">
              <a:lnSpc>
                <a:spcPct val="100000"/>
              </a:lnSpc>
            </a:pPr>
            <a:r>
              <a:rPr lang="ko-KR" altLang="en-US" b="1" dirty="0" smtClean="0"/>
              <a:t>장점</a:t>
            </a:r>
            <a:endParaRPr lang="en-US" altLang="ko-KR" b="1" dirty="0" smtClean="0"/>
          </a:p>
          <a:p>
            <a:pPr lvl="2">
              <a:lnSpc>
                <a:spcPct val="100000"/>
              </a:lnSpc>
            </a:pPr>
            <a:r>
              <a:rPr lang="ko-KR" altLang="en-US" b="1" dirty="0" smtClean="0"/>
              <a:t>복잡한 변수 선언을 간소하게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긴 타입 선언 시 오타 줄임</a:t>
            </a:r>
            <a:endParaRPr lang="en-US" altLang="ko-KR" b="1" dirty="0" smtClean="0"/>
          </a:p>
          <a:p>
            <a:pPr>
              <a:lnSpc>
                <a:spcPct val="100000"/>
              </a:lnSpc>
            </a:pPr>
            <a:r>
              <a:rPr lang="en-US" altLang="ko-KR" b="1" dirty="0" smtClean="0"/>
              <a:t>auto</a:t>
            </a:r>
            <a:r>
              <a:rPr lang="ko-KR" altLang="en-US" b="1" dirty="0" smtClean="0"/>
              <a:t>의 기본 사용 사례</a:t>
            </a:r>
            <a:endParaRPr lang="en-US" altLang="ko-KR" b="1" dirty="0" smtClean="0"/>
          </a:p>
          <a:p>
            <a:pPr lvl="2">
              <a:lnSpc>
                <a:spcPct val="100000"/>
              </a:lnSpc>
            </a:pPr>
            <a:endParaRPr lang="en-US" altLang="ko-KR" b="1" dirty="0"/>
          </a:p>
          <a:p>
            <a:pPr lvl="2">
              <a:lnSpc>
                <a:spcPct val="100000"/>
              </a:lnSpc>
            </a:pP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53442" y="4740722"/>
            <a:ext cx="7283152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auto pi = 3.14; </a:t>
            </a:r>
            <a:r>
              <a:rPr lang="en-US" altLang="ko-KR" sz="1600" b="1" dirty="0" smtClean="0">
                <a:latin typeface="+mj-ea"/>
                <a:ea typeface="+mj-ea"/>
              </a:rPr>
              <a:t>		// </a:t>
            </a:r>
            <a:r>
              <a:rPr lang="en-US" altLang="ko-KR" sz="1600" b="1" dirty="0">
                <a:latin typeface="+mj-ea"/>
                <a:ea typeface="+mj-ea"/>
              </a:rPr>
              <a:t>3.14</a:t>
            </a:r>
            <a:r>
              <a:rPr lang="ko-KR" altLang="en-US" sz="1600" b="1" dirty="0">
                <a:latin typeface="+mj-ea"/>
                <a:ea typeface="+mj-ea"/>
              </a:rPr>
              <a:t>가 실수이므로 </a:t>
            </a:r>
            <a:r>
              <a:rPr lang="en-US" altLang="ko-KR" sz="1600" b="1" dirty="0">
                <a:latin typeface="+mj-ea"/>
                <a:ea typeface="+mj-ea"/>
              </a:rPr>
              <a:t>pi</a:t>
            </a:r>
            <a:r>
              <a:rPr lang="ko-KR" altLang="en-US" sz="1600" b="1" dirty="0">
                <a:latin typeface="+mj-ea"/>
                <a:ea typeface="+mj-ea"/>
              </a:rPr>
              <a:t>는 </a:t>
            </a:r>
            <a:r>
              <a:rPr lang="en-US" altLang="ko-KR" sz="1600" b="1" dirty="0">
                <a:latin typeface="+mj-ea"/>
                <a:ea typeface="+mj-ea"/>
              </a:rPr>
              <a:t>double </a:t>
            </a:r>
            <a:r>
              <a:rPr lang="ko-KR" altLang="en-US" sz="1600" b="1" dirty="0">
                <a:latin typeface="+mj-ea"/>
                <a:ea typeface="+mj-ea"/>
              </a:rPr>
              <a:t>타입으로 선언됨</a:t>
            </a:r>
            <a:endParaRPr lang="en-US" altLang="ko-KR" sz="1600" b="1" dirty="0">
              <a:latin typeface="+mj-ea"/>
              <a:ea typeface="+mj-ea"/>
            </a:endParaRP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auto n = 3; </a:t>
            </a:r>
            <a:r>
              <a:rPr lang="en-US" altLang="ko-KR" sz="1600" b="1" dirty="0" smtClean="0">
                <a:latin typeface="+mj-ea"/>
                <a:ea typeface="+mj-ea"/>
              </a:rPr>
              <a:t>				// </a:t>
            </a:r>
            <a:r>
              <a:rPr lang="en-US" altLang="ko-KR" sz="1600" b="1" dirty="0">
                <a:latin typeface="+mj-ea"/>
                <a:ea typeface="+mj-ea"/>
              </a:rPr>
              <a:t>3</a:t>
            </a:r>
            <a:r>
              <a:rPr lang="ko-KR" altLang="en-US" sz="1600" b="1" dirty="0">
                <a:latin typeface="+mj-ea"/>
                <a:ea typeface="+mj-ea"/>
              </a:rPr>
              <a:t>이 정수이므로 </a:t>
            </a:r>
            <a:r>
              <a:rPr lang="en-US" altLang="ko-KR" sz="1600" b="1" dirty="0">
                <a:latin typeface="+mj-ea"/>
                <a:ea typeface="+mj-ea"/>
              </a:rPr>
              <a:t>n</a:t>
            </a:r>
            <a:r>
              <a:rPr lang="ko-KR" altLang="en-US" sz="1600" b="1" dirty="0">
                <a:latin typeface="+mj-ea"/>
                <a:ea typeface="+mj-ea"/>
              </a:rPr>
              <a:t>을 </a:t>
            </a:r>
            <a:r>
              <a:rPr lang="en-US" altLang="ko-KR" sz="1600" b="1" dirty="0" err="1">
                <a:latin typeface="+mj-ea"/>
                <a:ea typeface="+mj-ea"/>
              </a:rPr>
              <a:t>int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타입으로</a:t>
            </a:r>
            <a:endParaRPr lang="en-US" altLang="ko-KR" sz="1600" b="1" dirty="0">
              <a:latin typeface="+mj-ea"/>
              <a:ea typeface="+mj-ea"/>
            </a:endParaRP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auto </a:t>
            </a:r>
            <a:r>
              <a:rPr lang="ko-KR" altLang="en-US" sz="1600" b="1" dirty="0">
                <a:latin typeface="+mj-ea"/>
                <a:ea typeface="+mj-ea"/>
              </a:rPr>
              <a:t>*</a:t>
            </a:r>
            <a:r>
              <a:rPr lang="en-US" altLang="ko-KR" sz="1600" b="1" dirty="0">
                <a:latin typeface="+mj-ea"/>
                <a:ea typeface="+mj-ea"/>
              </a:rPr>
              <a:t>p = &amp;n; </a:t>
            </a:r>
            <a:r>
              <a:rPr lang="en-US" altLang="ko-KR" sz="1600" b="1" dirty="0" smtClean="0">
                <a:latin typeface="+mj-ea"/>
                <a:ea typeface="+mj-ea"/>
              </a:rPr>
              <a:t>			// </a:t>
            </a:r>
            <a:r>
              <a:rPr lang="ko-KR" altLang="en-US" sz="1600" b="1" dirty="0">
                <a:latin typeface="+mj-ea"/>
                <a:ea typeface="+mj-ea"/>
              </a:rPr>
              <a:t>변수 </a:t>
            </a:r>
            <a:r>
              <a:rPr lang="en-US" altLang="ko-KR" sz="1600" b="1" dirty="0">
                <a:latin typeface="+mj-ea"/>
                <a:ea typeface="+mj-ea"/>
              </a:rPr>
              <a:t>p</a:t>
            </a:r>
            <a:r>
              <a:rPr lang="ko-KR" altLang="en-US" sz="1600" b="1" dirty="0">
                <a:latin typeface="+mj-ea"/>
                <a:ea typeface="+mj-ea"/>
              </a:rPr>
              <a:t>는 </a:t>
            </a:r>
            <a:r>
              <a:rPr lang="en-US" altLang="ko-KR" sz="1600" b="1" dirty="0" err="1">
                <a:latin typeface="+mj-ea"/>
                <a:ea typeface="+mj-ea"/>
              </a:rPr>
              <a:t>int</a:t>
            </a:r>
            <a:r>
              <a:rPr lang="en-US" altLang="ko-KR" sz="1600" b="1" dirty="0">
                <a:latin typeface="+mj-ea"/>
                <a:ea typeface="+mj-ea"/>
              </a:rPr>
              <a:t>* </a:t>
            </a:r>
            <a:r>
              <a:rPr lang="ko-KR" altLang="en-US" sz="1600" b="1" dirty="0">
                <a:latin typeface="+mj-ea"/>
                <a:ea typeface="+mj-ea"/>
              </a:rPr>
              <a:t>타입으로 추론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53442" y="5654748"/>
            <a:ext cx="6336704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600" b="1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sz="1600" b="1" dirty="0">
                <a:solidFill>
                  <a:schemeClr val="dk1"/>
                </a:solidFill>
                <a:latin typeface="+mj-ea"/>
                <a:ea typeface="+mj-ea"/>
              </a:rPr>
              <a:t> n = 10;</a:t>
            </a:r>
          </a:p>
          <a:p>
            <a:pPr defTabSz="180000"/>
            <a:r>
              <a:rPr lang="en-US" altLang="ko-KR" sz="1600" b="1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sz="1600" b="1" dirty="0">
                <a:solidFill>
                  <a:schemeClr val="dk1"/>
                </a:solidFill>
                <a:latin typeface="+mj-ea"/>
                <a:ea typeface="+mj-ea"/>
              </a:rPr>
              <a:t> &amp; ref = n; 			// ref</a:t>
            </a:r>
            <a:r>
              <a:rPr lang="ko-KR" altLang="en-US" sz="1600" b="1" dirty="0">
                <a:solidFill>
                  <a:schemeClr val="dk1"/>
                </a:solidFill>
                <a:latin typeface="+mj-ea"/>
                <a:ea typeface="+mj-ea"/>
              </a:rPr>
              <a:t>는 </a:t>
            </a:r>
            <a:r>
              <a:rPr lang="en-US" altLang="ko-KR" sz="1600" b="1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ko-KR" altLang="en-US" sz="1600" b="1" dirty="0">
                <a:solidFill>
                  <a:schemeClr val="dk1"/>
                </a:solidFill>
                <a:latin typeface="+mj-ea"/>
                <a:ea typeface="+mj-ea"/>
              </a:rPr>
              <a:t>에 대한 참조 변수</a:t>
            </a:r>
          </a:p>
          <a:p>
            <a:pPr defTabSz="180000"/>
            <a:r>
              <a:rPr lang="en-US" altLang="ko-KR" sz="1600" b="1" dirty="0">
                <a:solidFill>
                  <a:schemeClr val="dk1"/>
                </a:solidFill>
                <a:latin typeface="+mj-ea"/>
                <a:ea typeface="+mj-ea"/>
              </a:rPr>
              <a:t>auto ref2 = ref; 		// ref2</a:t>
            </a:r>
            <a:r>
              <a:rPr lang="ko-KR" altLang="en-US" sz="1600" b="1" dirty="0">
                <a:solidFill>
                  <a:schemeClr val="dk1"/>
                </a:solidFill>
                <a:latin typeface="+mj-ea"/>
                <a:ea typeface="+mj-ea"/>
              </a:rPr>
              <a:t>는 </a:t>
            </a:r>
            <a:r>
              <a:rPr lang="en-US" altLang="ko-KR" sz="1600" b="1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sz="1600" b="1" dirty="0">
                <a:solidFill>
                  <a:schemeClr val="dk1"/>
                </a:solidFill>
                <a:latin typeface="+mj-ea"/>
                <a:ea typeface="+mj-ea"/>
              </a:rPr>
              <a:t>&amp; </a:t>
            </a:r>
            <a:r>
              <a:rPr lang="ko-KR" altLang="en-US" sz="1600" b="1" dirty="0">
                <a:solidFill>
                  <a:schemeClr val="dk1"/>
                </a:solidFill>
                <a:latin typeface="+mj-ea"/>
                <a:ea typeface="+mj-ea"/>
              </a:rPr>
              <a:t>변수로 자동 선언</a:t>
            </a:r>
          </a:p>
        </p:txBody>
      </p:sp>
    </p:spTree>
    <p:extLst>
      <p:ext uri="{BB962C8B-B14F-4D97-AF65-F5344CB8AC3E}">
        <p14:creationId xmlns:p14="http://schemas.microsoft.com/office/powerpoint/2010/main" val="199599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>
                <a:latin typeface="+mj-ea"/>
              </a:rPr>
              <a:t>auto</a:t>
            </a:r>
            <a:r>
              <a:rPr lang="ko-KR" altLang="en-US" dirty="0" smtClean="0">
                <a:latin typeface="+mj-ea"/>
              </a:rPr>
              <a:t>의 다른 활용 사례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b="1" dirty="0" smtClean="0"/>
              <a:t>다른 활용 사례</a:t>
            </a:r>
            <a:endParaRPr lang="en-US" altLang="ko-KR" b="1" dirty="0" smtClean="0"/>
          </a:p>
          <a:p>
            <a:pPr lvl="1">
              <a:lnSpc>
                <a:spcPct val="100000"/>
              </a:lnSpc>
            </a:pPr>
            <a:r>
              <a:rPr lang="ko-KR" altLang="en-US" b="1" dirty="0" smtClean="0"/>
              <a:t>함수의 리턴 </a:t>
            </a:r>
            <a:r>
              <a:rPr lang="ko-KR" altLang="en-US" b="1" dirty="0" err="1" smtClean="0"/>
              <a:t>타입으로부터</a:t>
            </a:r>
            <a:r>
              <a:rPr lang="ko-KR" altLang="en-US" b="1" dirty="0" smtClean="0"/>
              <a:t> 추론하여 변수 타입 선언</a:t>
            </a:r>
            <a:endParaRPr lang="en-US" altLang="ko-KR" b="1" dirty="0" smtClean="0"/>
          </a:p>
          <a:p>
            <a:pPr>
              <a:lnSpc>
                <a:spcPct val="100000"/>
              </a:lnSpc>
            </a:pPr>
            <a:endParaRPr lang="en-US" altLang="ko-KR" b="1" dirty="0"/>
          </a:p>
          <a:p>
            <a:pPr>
              <a:lnSpc>
                <a:spcPct val="100000"/>
              </a:lnSpc>
            </a:pPr>
            <a:endParaRPr lang="en-US" altLang="ko-KR" b="1" dirty="0" smtClean="0"/>
          </a:p>
          <a:p>
            <a:pPr lvl="1">
              <a:lnSpc>
                <a:spcPct val="100000"/>
              </a:lnSpc>
            </a:pPr>
            <a:endParaRPr lang="en-US" altLang="ko-KR" b="1" dirty="0" smtClean="0"/>
          </a:p>
          <a:p>
            <a:pPr lvl="1">
              <a:lnSpc>
                <a:spcPct val="100000"/>
              </a:lnSpc>
            </a:pPr>
            <a:r>
              <a:rPr lang="en-US" altLang="ko-KR" b="1" dirty="0" smtClean="0"/>
              <a:t>STL </a:t>
            </a:r>
            <a:r>
              <a:rPr lang="ko-KR" altLang="en-US" b="1" dirty="0" smtClean="0"/>
              <a:t>템플릿에 활용</a:t>
            </a:r>
            <a:endParaRPr lang="en-US" altLang="ko-KR" b="1" dirty="0" smtClean="0"/>
          </a:p>
          <a:p>
            <a:pPr lvl="2">
              <a:lnSpc>
                <a:spcPct val="100000"/>
              </a:lnSpc>
            </a:pPr>
            <a:r>
              <a:rPr lang="en-US" altLang="ko-KR" b="1" dirty="0" smtClean="0"/>
              <a:t>vector&lt;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&gt;iterator </a:t>
            </a:r>
            <a:r>
              <a:rPr lang="ko-KR" altLang="en-US" b="1" dirty="0" smtClean="0"/>
              <a:t>타입의 변수 </a:t>
            </a:r>
            <a:r>
              <a:rPr lang="en-US" altLang="ko-KR" b="1" dirty="0" smtClean="0"/>
              <a:t>it</a:t>
            </a:r>
            <a:r>
              <a:rPr lang="ko-KR" altLang="en-US" b="1" dirty="0" smtClean="0"/>
              <a:t>를 </a:t>
            </a:r>
            <a:r>
              <a:rPr lang="en-US" altLang="ko-KR" b="1" dirty="0" smtClean="0"/>
              <a:t>auto</a:t>
            </a:r>
            <a:r>
              <a:rPr lang="ko-KR" altLang="en-US" b="1" dirty="0" smtClean="0"/>
              <a:t>를 이용하여 간단히 선언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95636" y="1928820"/>
            <a:ext cx="6948772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 square(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 x) { return x*x; }</a:t>
            </a:r>
          </a:p>
          <a:p>
            <a:pPr defTabSz="180000"/>
            <a:r>
              <a:rPr lang="en-US" altLang="ko-KR" sz="2000" b="1" dirty="0">
                <a:latin typeface="+mj-ea"/>
                <a:ea typeface="+mj-ea"/>
              </a:rPr>
              <a:t>...</a:t>
            </a:r>
          </a:p>
          <a:p>
            <a:pPr defTabSz="180000"/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auto ret = square(3); // </a:t>
            </a:r>
            <a:r>
              <a:rPr lang="ko-KR" altLang="en-US" sz="2000" b="1" dirty="0">
                <a:solidFill>
                  <a:srgbClr val="7030A0"/>
                </a:solidFill>
                <a:latin typeface="+mj-ea"/>
                <a:ea typeface="+mj-ea"/>
              </a:rPr>
              <a:t>변수 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ret</a:t>
            </a:r>
            <a:r>
              <a:rPr lang="ko-KR" altLang="en-US" sz="2000" b="1" dirty="0">
                <a:solidFill>
                  <a:srgbClr val="7030A0"/>
                </a:solidFill>
                <a:latin typeface="+mj-ea"/>
                <a:ea typeface="+mj-ea"/>
              </a:rPr>
              <a:t>는 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rgbClr val="7030A0"/>
                </a:solidFill>
                <a:latin typeface="+mj-ea"/>
                <a:ea typeface="+mj-ea"/>
              </a:rPr>
              <a:t>타입으로 </a:t>
            </a:r>
            <a:r>
              <a:rPr lang="ko-KR" altLang="en-US" sz="2000" b="1" dirty="0" smtClean="0">
                <a:solidFill>
                  <a:srgbClr val="7030A0"/>
                </a:solidFill>
                <a:latin typeface="+mj-ea"/>
                <a:ea typeface="+mj-ea"/>
              </a:rPr>
              <a:t>추론</a:t>
            </a:r>
            <a:endParaRPr lang="ko-KR" altLang="en-US" sz="20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6" y="4433247"/>
            <a:ext cx="5632243" cy="132343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vector&lt;</a:t>
            </a:r>
            <a:r>
              <a:rPr lang="en-US" altLang="ko-KR" sz="2000" b="1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&gt;::iterator it; </a:t>
            </a:r>
          </a:p>
          <a:p>
            <a:pPr defTabSz="180000"/>
            <a:endParaRPr lang="ko-KR" altLang="en-US" sz="2000" b="1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for (it = </a:t>
            </a:r>
            <a:r>
              <a:rPr lang="en-US" altLang="ko-KR" sz="2000" b="1" dirty="0" err="1">
                <a:solidFill>
                  <a:schemeClr val="dk1"/>
                </a:solidFill>
                <a:latin typeface="+mj-ea"/>
                <a:ea typeface="+mj-ea"/>
              </a:rPr>
              <a:t>v.begin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(); it != </a:t>
            </a:r>
            <a:r>
              <a:rPr lang="en-US" altLang="ko-KR" sz="2000" b="1" dirty="0" err="1">
                <a:solidFill>
                  <a:schemeClr val="dk1"/>
                </a:solidFill>
                <a:latin typeface="+mj-ea"/>
                <a:ea typeface="+mj-ea"/>
              </a:rPr>
              <a:t>v.end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(); it++)</a:t>
            </a:r>
          </a:p>
          <a:p>
            <a:pPr defTabSz="180000"/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2000" b="1" dirty="0" err="1">
                <a:solidFill>
                  <a:schemeClr val="dk1"/>
                </a:solidFill>
                <a:latin typeface="+mj-ea"/>
                <a:ea typeface="+mj-ea"/>
              </a:rPr>
              <a:t>cout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 &lt;&lt; *it &lt;&lt; </a:t>
            </a:r>
            <a:r>
              <a:rPr lang="en-US" altLang="ko-KR" sz="2000" b="1" dirty="0" err="1">
                <a:solidFill>
                  <a:schemeClr val="dk1"/>
                </a:solidFill>
                <a:latin typeface="+mj-ea"/>
                <a:ea typeface="+mj-ea"/>
              </a:rPr>
              <a:t>endl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;</a:t>
            </a:r>
            <a:endParaRPr lang="ko-KR" altLang="en-US" sz="2000" b="1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49142" y="5886611"/>
            <a:ext cx="5411289" cy="70788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for (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auto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 it = </a:t>
            </a:r>
            <a:r>
              <a:rPr lang="en-US" altLang="ko-KR" sz="2000" b="1" dirty="0" err="1">
                <a:solidFill>
                  <a:schemeClr val="dk1"/>
                </a:solidFill>
                <a:latin typeface="+mj-ea"/>
                <a:ea typeface="+mj-ea"/>
              </a:rPr>
              <a:t>v.begin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(); it != </a:t>
            </a:r>
            <a:r>
              <a:rPr lang="en-US" altLang="ko-KR" sz="2000" b="1" dirty="0" err="1">
                <a:solidFill>
                  <a:schemeClr val="dk1"/>
                </a:solidFill>
                <a:latin typeface="+mj-ea"/>
                <a:ea typeface="+mj-ea"/>
              </a:rPr>
              <a:t>v.end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(); it++) </a:t>
            </a:r>
          </a:p>
          <a:p>
            <a:pPr defTabSz="180000"/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2000" b="1" dirty="0" err="1">
                <a:solidFill>
                  <a:schemeClr val="dk1"/>
                </a:solidFill>
                <a:latin typeface="+mj-ea"/>
                <a:ea typeface="+mj-ea"/>
              </a:rPr>
              <a:t>cout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 &lt;&lt; *it &lt;&lt; </a:t>
            </a:r>
            <a:r>
              <a:rPr lang="en-US" altLang="ko-KR" sz="2000" b="1" dirty="0" err="1">
                <a:solidFill>
                  <a:schemeClr val="dk1"/>
                </a:solidFill>
                <a:latin typeface="+mj-ea"/>
                <a:ea typeface="+mj-ea"/>
              </a:rPr>
              <a:t>endl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;</a:t>
            </a:r>
            <a:endParaRPr lang="ko-KR" altLang="en-US" sz="2000" b="1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2464839" y="6115815"/>
            <a:ext cx="432048" cy="26642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862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>
                <a:latin typeface="+mj-ea"/>
              </a:rPr>
              <a:t>auto</a:t>
            </a:r>
            <a:r>
              <a:rPr lang="ko-KR" altLang="en-US" dirty="0" smtClean="0">
                <a:latin typeface="+mj-ea"/>
              </a:rPr>
              <a:t>를 이용한 변수 선언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963677"/>
            <a:ext cx="7961319" cy="5509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600" dirty="0" err="1" smtClean="0">
                <a:latin typeface="+mj-ea"/>
                <a:ea typeface="+mj-ea"/>
              </a:rPr>
              <a:t>int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square(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x) { return x*x; }</a:t>
            </a:r>
          </a:p>
          <a:p>
            <a:pPr defTabSz="180000"/>
            <a:endParaRPr lang="ko-KR" altLang="en-US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main() </a:t>
            </a:r>
            <a:r>
              <a:rPr lang="en-US" altLang="ko-KR" sz="1600" dirty="0" smtClean="0">
                <a:latin typeface="+mj-ea"/>
                <a:ea typeface="+mj-ea"/>
              </a:rPr>
              <a:t>{ 	// </a:t>
            </a:r>
            <a:r>
              <a:rPr lang="ko-KR" altLang="en-US" sz="1600" dirty="0">
                <a:latin typeface="+mj-ea"/>
                <a:ea typeface="+mj-ea"/>
              </a:rPr>
              <a:t>기본 타입 선언에 </a:t>
            </a:r>
            <a:r>
              <a:rPr lang="en-US" altLang="ko-KR" sz="1600" dirty="0">
                <a:latin typeface="+mj-ea"/>
                <a:ea typeface="+mj-ea"/>
              </a:rPr>
              <a:t>auto </a:t>
            </a:r>
            <a:r>
              <a:rPr lang="ko-KR" altLang="en-US" sz="1600" dirty="0">
                <a:latin typeface="+mj-ea"/>
                <a:ea typeface="+mj-ea"/>
              </a:rPr>
              <a:t>활용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</a:t>
            </a:r>
            <a:r>
              <a:rPr lang="en-US" altLang="ko-KR" sz="1600" b="1" dirty="0" smtClean="0">
                <a:solidFill>
                  <a:srgbClr val="7030A0"/>
                </a:solidFill>
                <a:latin typeface="+mj-ea"/>
                <a:ea typeface="+mj-ea"/>
              </a:rPr>
              <a:t>auto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c = 'a'; </a:t>
            </a:r>
            <a:r>
              <a:rPr lang="en-US" altLang="ko-KR" sz="1600" dirty="0" smtClean="0">
                <a:latin typeface="+mj-ea"/>
                <a:ea typeface="+mj-ea"/>
              </a:rPr>
              <a:t>			// </a:t>
            </a:r>
            <a:r>
              <a:rPr lang="en-US" altLang="ko-KR" sz="1600" dirty="0">
                <a:latin typeface="+mj-ea"/>
                <a:ea typeface="+mj-ea"/>
              </a:rPr>
              <a:t>c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r>
              <a:rPr lang="en-US" altLang="ko-KR" sz="1600" dirty="0">
                <a:latin typeface="+mj-ea"/>
                <a:ea typeface="+mj-ea"/>
              </a:rPr>
              <a:t>char </a:t>
            </a:r>
            <a:r>
              <a:rPr lang="ko-KR" altLang="en-US" sz="1600" dirty="0">
                <a:latin typeface="+mj-ea"/>
                <a:ea typeface="+mj-ea"/>
              </a:rPr>
              <a:t>타입으로 결정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auto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pi = 3.14; </a:t>
            </a:r>
            <a:r>
              <a:rPr lang="en-US" altLang="ko-KR" sz="1600" dirty="0" smtClean="0">
                <a:latin typeface="+mj-ea"/>
                <a:ea typeface="+mj-ea"/>
              </a:rPr>
              <a:t>	// </a:t>
            </a:r>
            <a:r>
              <a:rPr lang="en-US" altLang="ko-KR" sz="1600" dirty="0">
                <a:latin typeface="+mj-ea"/>
                <a:ea typeface="+mj-ea"/>
              </a:rPr>
              <a:t>pi</a:t>
            </a:r>
            <a:r>
              <a:rPr lang="ko-KR" altLang="en-US" sz="1600" dirty="0">
                <a:latin typeface="+mj-ea"/>
                <a:ea typeface="+mj-ea"/>
              </a:rPr>
              <a:t>은 </a:t>
            </a:r>
            <a:r>
              <a:rPr lang="en-US" altLang="ko-KR" sz="1600" dirty="0">
                <a:latin typeface="+mj-ea"/>
                <a:ea typeface="+mj-ea"/>
              </a:rPr>
              <a:t>double </a:t>
            </a:r>
            <a:r>
              <a:rPr lang="ko-KR" altLang="en-US" sz="1600" dirty="0">
                <a:latin typeface="+mj-ea"/>
                <a:ea typeface="+mj-ea"/>
              </a:rPr>
              <a:t>타입으로 결정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auto</a:t>
            </a:r>
            <a:r>
              <a:rPr lang="ko-KR" altLang="en-US" sz="1600" b="1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ten = 10; </a:t>
            </a:r>
            <a:r>
              <a:rPr lang="en-US" altLang="ko-KR" sz="1600" dirty="0" smtClean="0">
                <a:latin typeface="+mj-ea"/>
                <a:ea typeface="+mj-ea"/>
              </a:rPr>
              <a:t>		// ten</a:t>
            </a:r>
            <a:r>
              <a:rPr lang="ko-KR" altLang="en-US" sz="1600" dirty="0">
                <a:latin typeface="+mj-ea"/>
                <a:ea typeface="+mj-ea"/>
              </a:rPr>
              <a:t>은 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타입으로 결정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auto</a:t>
            </a:r>
            <a:r>
              <a:rPr lang="ko-KR" altLang="en-US" sz="1600" b="1" dirty="0" smtClean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*</a:t>
            </a:r>
            <a:r>
              <a:rPr lang="en-US" altLang="ko-KR" sz="1600" dirty="0">
                <a:latin typeface="+mj-ea"/>
                <a:ea typeface="+mj-ea"/>
              </a:rPr>
              <a:t>p = &amp;ten; </a:t>
            </a:r>
            <a:r>
              <a:rPr lang="en-US" altLang="ko-KR" sz="1600" dirty="0" smtClean="0">
                <a:latin typeface="+mj-ea"/>
                <a:ea typeface="+mj-ea"/>
              </a:rPr>
              <a:t>	// </a:t>
            </a:r>
            <a:r>
              <a:rPr lang="ko-KR" altLang="en-US" sz="1600" dirty="0">
                <a:latin typeface="+mj-ea"/>
                <a:ea typeface="+mj-ea"/>
              </a:rPr>
              <a:t>변수 </a:t>
            </a:r>
            <a:r>
              <a:rPr lang="en-US" altLang="ko-KR" sz="1600" dirty="0">
                <a:latin typeface="+mj-ea"/>
                <a:ea typeface="+mj-ea"/>
              </a:rPr>
              <a:t>p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* </a:t>
            </a:r>
            <a:r>
              <a:rPr lang="ko-KR" altLang="en-US" sz="1600" dirty="0">
                <a:latin typeface="+mj-ea"/>
                <a:ea typeface="+mj-ea"/>
              </a:rPr>
              <a:t>타입으로 결정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</a:t>
            </a:r>
            <a:r>
              <a:rPr lang="en-US" altLang="ko-KR" sz="1600" dirty="0" err="1" smtClean="0">
                <a:solidFill>
                  <a:srgbClr val="C00000"/>
                </a:solidFill>
                <a:latin typeface="+mj-ea"/>
                <a:ea typeface="+mj-ea"/>
              </a:rPr>
              <a:t>cout</a:t>
            </a:r>
            <a:r>
              <a:rPr lang="en-US" altLang="ko-KR" sz="1600" dirty="0" smtClean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+mj-ea"/>
                <a:ea typeface="+mj-ea"/>
              </a:rPr>
              <a:t>&lt;&lt; c &lt;&lt; " " &lt;&lt; pi &lt;&lt; " " &lt;&lt; ten &lt;&lt; " " &lt;&lt; *p &lt;&lt; </a:t>
            </a:r>
            <a:r>
              <a:rPr lang="en-US" altLang="ko-KR" sz="1600" dirty="0" err="1">
                <a:solidFill>
                  <a:srgbClr val="C00000"/>
                </a:solidFill>
                <a:latin typeface="+mj-ea"/>
                <a:ea typeface="+mj-ea"/>
              </a:rPr>
              <a:t>endl</a:t>
            </a:r>
            <a:r>
              <a:rPr lang="en-US" altLang="ko-KR" sz="1600" dirty="0">
                <a:solidFill>
                  <a:srgbClr val="C00000"/>
                </a:solidFill>
                <a:latin typeface="+mj-ea"/>
                <a:ea typeface="+mj-ea"/>
              </a:rPr>
              <a:t>;</a:t>
            </a:r>
          </a:p>
          <a:p>
            <a:pPr defTabSz="180000"/>
            <a:endParaRPr lang="ko-KR" altLang="en-US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// </a:t>
            </a:r>
            <a:r>
              <a:rPr lang="ko-KR" altLang="en-US" sz="1600" dirty="0">
                <a:latin typeface="+mj-ea"/>
                <a:ea typeface="+mj-ea"/>
              </a:rPr>
              <a:t>함수의 리턴 타입으로 추론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</a:t>
            </a:r>
            <a:r>
              <a:rPr lang="en-US" altLang="ko-KR" sz="1600" b="1" dirty="0" smtClean="0">
                <a:latin typeface="+mj-ea"/>
                <a:ea typeface="+mj-ea"/>
              </a:rPr>
              <a:t>auto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ret = square(3); // square() </a:t>
            </a:r>
            <a:r>
              <a:rPr lang="ko-KR" altLang="en-US" sz="1600" dirty="0">
                <a:latin typeface="+mj-ea"/>
                <a:ea typeface="+mj-ea"/>
              </a:rPr>
              <a:t>함수의 리턴 타입이 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이므로 </a:t>
            </a:r>
            <a:r>
              <a:rPr lang="en-US" altLang="ko-KR" sz="1600" dirty="0">
                <a:latin typeface="+mj-ea"/>
                <a:ea typeface="+mj-ea"/>
              </a:rPr>
              <a:t>ret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ko-KR" altLang="en-US" sz="1600" dirty="0">
                <a:latin typeface="+mj-ea"/>
                <a:ea typeface="+mj-ea"/>
              </a:rPr>
              <a:t>로 결정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</a:t>
            </a:r>
            <a:r>
              <a:rPr lang="en-US" altLang="ko-KR" sz="1600" dirty="0" err="1" smtClean="0">
                <a:solidFill>
                  <a:srgbClr val="C00000"/>
                </a:solidFill>
                <a:latin typeface="+mj-ea"/>
                <a:ea typeface="+mj-ea"/>
              </a:rPr>
              <a:t>cout</a:t>
            </a:r>
            <a:r>
              <a:rPr lang="en-US" altLang="ko-KR" sz="1600" dirty="0" smtClean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+mj-ea"/>
                <a:ea typeface="+mj-ea"/>
              </a:rPr>
              <a:t>&lt;&lt; *p &lt;&lt; " " &lt;&lt; ret &lt;&lt; </a:t>
            </a:r>
            <a:r>
              <a:rPr lang="en-US" altLang="ko-KR" sz="1600" dirty="0" err="1">
                <a:solidFill>
                  <a:srgbClr val="C00000"/>
                </a:solidFill>
                <a:latin typeface="+mj-ea"/>
                <a:ea typeface="+mj-ea"/>
              </a:rPr>
              <a:t>endl</a:t>
            </a:r>
            <a:r>
              <a:rPr lang="en-US" altLang="ko-KR" sz="1600" dirty="0">
                <a:solidFill>
                  <a:srgbClr val="C00000"/>
                </a:solidFill>
                <a:latin typeface="+mj-ea"/>
                <a:ea typeface="+mj-ea"/>
              </a:rPr>
              <a:t>;</a:t>
            </a:r>
          </a:p>
          <a:p>
            <a:pPr defTabSz="180000"/>
            <a:endParaRPr lang="ko-KR" altLang="en-US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vector&lt;</a:t>
            </a:r>
            <a:r>
              <a:rPr lang="en-US" altLang="ko-KR" sz="1600" dirty="0" err="1" smtClean="0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&gt; v = { 1,2,3,4, 5 }; //</a:t>
            </a:r>
            <a:r>
              <a:rPr lang="ko-KR" altLang="en-US" sz="1600" dirty="0">
                <a:latin typeface="+mj-ea"/>
                <a:ea typeface="+mj-ea"/>
              </a:rPr>
              <a:t>벡터 </a:t>
            </a:r>
            <a:r>
              <a:rPr lang="en-US" altLang="ko-KR" sz="1600" dirty="0">
                <a:latin typeface="+mj-ea"/>
                <a:ea typeface="+mj-ea"/>
              </a:rPr>
              <a:t>v</a:t>
            </a:r>
            <a:r>
              <a:rPr lang="ko-KR" altLang="en-US" sz="1600" dirty="0">
                <a:latin typeface="+mj-ea"/>
                <a:ea typeface="+mj-ea"/>
              </a:rPr>
              <a:t>에 </a:t>
            </a:r>
            <a:r>
              <a:rPr lang="en-US" altLang="ko-KR" sz="1600" dirty="0">
                <a:latin typeface="+mj-ea"/>
                <a:ea typeface="+mj-ea"/>
              </a:rPr>
              <a:t>5</a:t>
            </a:r>
            <a:r>
              <a:rPr lang="ko-KR" altLang="en-US" sz="1600" dirty="0">
                <a:latin typeface="+mj-ea"/>
                <a:ea typeface="+mj-ea"/>
              </a:rPr>
              <a:t>개의 원소</a:t>
            </a:r>
            <a:r>
              <a:rPr lang="en-US" altLang="ko-KR" sz="1600" dirty="0">
                <a:latin typeface="+mj-ea"/>
                <a:ea typeface="+mj-ea"/>
              </a:rPr>
              <a:t>, 1,2,3,4,5 </a:t>
            </a:r>
            <a:r>
              <a:rPr lang="ko-KR" altLang="en-US" sz="1600" dirty="0">
                <a:latin typeface="+mj-ea"/>
                <a:ea typeface="+mj-ea"/>
              </a:rPr>
              <a:t>삽입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vector&lt;</a:t>
            </a:r>
            <a:r>
              <a:rPr lang="en-US" altLang="ko-KR" sz="1600" dirty="0" err="1" smtClean="0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&gt;::iterator it;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for </a:t>
            </a:r>
            <a:r>
              <a:rPr lang="en-US" altLang="ko-KR" sz="1600" dirty="0">
                <a:latin typeface="+mj-ea"/>
                <a:ea typeface="+mj-ea"/>
              </a:rPr>
              <a:t>(it = </a:t>
            </a:r>
            <a:r>
              <a:rPr lang="en-US" altLang="ko-KR" sz="1600" dirty="0" err="1">
                <a:latin typeface="+mj-ea"/>
                <a:ea typeface="+mj-ea"/>
              </a:rPr>
              <a:t>v.begin</a:t>
            </a:r>
            <a:r>
              <a:rPr lang="en-US" altLang="ko-KR" sz="1600" dirty="0">
                <a:latin typeface="+mj-ea"/>
                <a:ea typeface="+mj-ea"/>
              </a:rPr>
              <a:t>(); it != </a:t>
            </a:r>
            <a:r>
              <a:rPr lang="en-US" altLang="ko-KR" sz="1600" dirty="0" err="1">
                <a:latin typeface="+mj-ea"/>
                <a:ea typeface="+mj-ea"/>
              </a:rPr>
              <a:t>v.end</a:t>
            </a:r>
            <a:r>
              <a:rPr lang="en-US" altLang="ko-KR" sz="1600" dirty="0">
                <a:latin typeface="+mj-ea"/>
                <a:ea typeface="+mj-ea"/>
              </a:rPr>
              <a:t>(); it++)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	</a:t>
            </a:r>
            <a:r>
              <a:rPr lang="en-US" altLang="ko-KR" sz="1600" dirty="0" err="1" smtClean="0">
                <a:solidFill>
                  <a:srgbClr val="C00000"/>
                </a:solidFill>
                <a:latin typeface="+mj-ea"/>
                <a:ea typeface="+mj-ea"/>
              </a:rPr>
              <a:t>cout</a:t>
            </a:r>
            <a:r>
              <a:rPr lang="en-US" altLang="ko-KR" sz="1600" dirty="0" smtClean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+mj-ea"/>
                <a:ea typeface="+mj-ea"/>
              </a:rPr>
              <a:t>&lt;&lt; *it &lt;&lt; " "; </a:t>
            </a:r>
            <a:r>
              <a:rPr lang="en-US" altLang="ko-KR" sz="1600" dirty="0">
                <a:latin typeface="+mj-ea"/>
                <a:ea typeface="+mj-ea"/>
              </a:rPr>
              <a:t>// 1 2 3 4 5 </a:t>
            </a:r>
            <a:r>
              <a:rPr lang="ko-KR" altLang="en-US" sz="1600" dirty="0">
                <a:latin typeface="+mj-ea"/>
                <a:ea typeface="+mj-ea"/>
              </a:rPr>
              <a:t>출력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</a:t>
            </a:r>
            <a:r>
              <a:rPr lang="en-US" altLang="ko-KR" sz="1600" dirty="0" err="1" smtClean="0">
                <a:latin typeface="+mj-ea"/>
                <a:ea typeface="+mj-ea"/>
              </a:rPr>
              <a:t>cout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&lt;&lt; </a:t>
            </a:r>
            <a:r>
              <a:rPr lang="en-US" altLang="ko-KR" sz="1600" dirty="0" err="1">
                <a:latin typeface="+mj-ea"/>
                <a:ea typeface="+mj-ea"/>
              </a:rPr>
              <a:t>endl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/>
            <a:endParaRPr lang="ko-KR" altLang="en-US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// </a:t>
            </a:r>
            <a:r>
              <a:rPr lang="ko-KR" altLang="en-US" sz="1600" b="1" dirty="0">
                <a:solidFill>
                  <a:srgbClr val="7030A0"/>
                </a:solidFill>
                <a:latin typeface="+mj-ea"/>
                <a:ea typeface="+mj-ea"/>
              </a:rPr>
              <a:t>템플릿에 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auto</a:t>
            </a:r>
            <a:r>
              <a:rPr lang="ko-KR" altLang="en-US" sz="1600" b="1" dirty="0">
                <a:solidFill>
                  <a:srgbClr val="7030A0"/>
                </a:solidFill>
                <a:latin typeface="+mj-ea"/>
                <a:ea typeface="+mj-ea"/>
              </a:rPr>
              <a:t>를 사용하여 간소화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for 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auto</a:t>
            </a:r>
            <a:r>
              <a:rPr lang="en-US" altLang="ko-KR" sz="1600" dirty="0">
                <a:latin typeface="+mj-ea"/>
                <a:ea typeface="+mj-ea"/>
              </a:rPr>
              <a:t> it = </a:t>
            </a:r>
            <a:r>
              <a:rPr lang="en-US" altLang="ko-KR" sz="1600" dirty="0" err="1">
                <a:latin typeface="+mj-ea"/>
                <a:ea typeface="+mj-ea"/>
              </a:rPr>
              <a:t>v.begin</a:t>
            </a:r>
            <a:r>
              <a:rPr lang="en-US" altLang="ko-KR" sz="1600" dirty="0">
                <a:latin typeface="+mj-ea"/>
                <a:ea typeface="+mj-ea"/>
              </a:rPr>
              <a:t>(); it != </a:t>
            </a:r>
            <a:r>
              <a:rPr lang="en-US" altLang="ko-KR" sz="1600" dirty="0" err="1">
                <a:latin typeface="+mj-ea"/>
                <a:ea typeface="+mj-ea"/>
              </a:rPr>
              <a:t>v.end</a:t>
            </a:r>
            <a:r>
              <a:rPr lang="en-US" altLang="ko-KR" sz="1600" dirty="0">
                <a:latin typeface="+mj-ea"/>
                <a:ea typeface="+mj-ea"/>
              </a:rPr>
              <a:t>(); it++)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	</a:t>
            </a:r>
            <a:r>
              <a:rPr lang="en-US" altLang="ko-KR" sz="1600" dirty="0" err="1" smtClean="0">
                <a:solidFill>
                  <a:srgbClr val="C00000"/>
                </a:solidFill>
                <a:latin typeface="+mj-ea"/>
                <a:ea typeface="+mj-ea"/>
              </a:rPr>
              <a:t>cout</a:t>
            </a:r>
            <a:r>
              <a:rPr lang="en-US" altLang="ko-KR" sz="1600" dirty="0" smtClean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+mj-ea"/>
                <a:ea typeface="+mj-ea"/>
              </a:rPr>
              <a:t>&lt;&lt; *it &lt;&lt; " "; </a:t>
            </a:r>
            <a:r>
              <a:rPr lang="en-US" altLang="ko-KR" sz="1600" dirty="0">
                <a:latin typeface="+mj-ea"/>
                <a:ea typeface="+mj-ea"/>
              </a:rPr>
              <a:t>// 1 2 3 4 5 </a:t>
            </a:r>
            <a:r>
              <a:rPr lang="ko-KR" altLang="en-US" sz="1600" dirty="0" smtClean="0">
                <a:latin typeface="+mj-ea"/>
                <a:ea typeface="+mj-ea"/>
              </a:rPr>
              <a:t>출력 </a:t>
            </a:r>
            <a:r>
              <a:rPr lang="en-US" altLang="ko-KR" sz="1600" dirty="0" smtClean="0">
                <a:latin typeface="+mj-ea"/>
                <a:ea typeface="+mj-ea"/>
              </a:rPr>
              <a:t>}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79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람다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람다 대수와 </a:t>
            </a:r>
            <a:r>
              <a:rPr lang="ko-KR" altLang="en-US" b="1" dirty="0" err="1" smtClean="0"/>
              <a:t>람다식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람다 대수에서 </a:t>
            </a:r>
            <a:r>
              <a:rPr lang="ko-KR" altLang="en-US" b="1" dirty="0" err="1" smtClean="0"/>
              <a:t>람다식은</a:t>
            </a:r>
            <a:r>
              <a:rPr lang="ko-KR" altLang="en-US" b="1" dirty="0" smtClean="0"/>
              <a:t> 수학 함수를 단순하게 표현하는 기법</a:t>
            </a:r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r>
              <a:rPr lang="en-US" altLang="ko-KR" b="1" dirty="0" smtClean="0"/>
              <a:t>C++ </a:t>
            </a:r>
            <a:r>
              <a:rPr lang="ko-KR" altLang="en-US" b="1" dirty="0" smtClean="0"/>
              <a:t>람다</a:t>
            </a:r>
            <a:endParaRPr lang="en-US" altLang="ko-KR" b="1" dirty="0"/>
          </a:p>
          <a:p>
            <a:pPr lvl="1"/>
            <a:r>
              <a:rPr lang="ko-KR" altLang="en-US" b="1" dirty="0"/>
              <a:t>익명의 함수 만드는 기능으로 </a:t>
            </a:r>
            <a:r>
              <a:rPr lang="en-US" altLang="ko-KR" b="1" dirty="0"/>
              <a:t>C++11</a:t>
            </a:r>
            <a:r>
              <a:rPr lang="ko-KR" altLang="en-US" b="1" dirty="0"/>
              <a:t>에서</a:t>
            </a:r>
            <a:r>
              <a:rPr lang="en-US" altLang="ko-KR" b="1" dirty="0"/>
              <a:t> </a:t>
            </a:r>
            <a:r>
              <a:rPr lang="ko-KR" altLang="en-US" b="1" dirty="0"/>
              <a:t>도입 </a:t>
            </a:r>
            <a:endParaRPr lang="en-US" altLang="ko-KR" b="1" dirty="0"/>
          </a:p>
          <a:p>
            <a:pPr lvl="2"/>
            <a:r>
              <a:rPr lang="ko-KR" altLang="en-US" b="1" dirty="0" err="1"/>
              <a:t>람다식</a:t>
            </a:r>
            <a:r>
              <a:rPr lang="en-US" altLang="ko-KR" b="1" dirty="0"/>
              <a:t>, </a:t>
            </a:r>
            <a:r>
              <a:rPr lang="ko-KR" altLang="en-US" b="1" dirty="0"/>
              <a:t>람다 함수로도 </a:t>
            </a:r>
            <a:r>
              <a:rPr lang="ko-KR" altLang="en-US" b="1" dirty="0" smtClean="0"/>
              <a:t>불림</a:t>
            </a:r>
            <a:endParaRPr lang="en-US" altLang="ko-KR" b="1" dirty="0" smtClean="0"/>
          </a:p>
          <a:p>
            <a:pPr lvl="2"/>
            <a:r>
              <a:rPr lang="en-US" altLang="ko-KR" b="1" dirty="0" smtClean="0"/>
              <a:t>C#, Java, </a:t>
            </a:r>
            <a:r>
              <a:rPr lang="ko-KR" altLang="en-US" b="1" dirty="0" err="1" smtClean="0"/>
              <a:t>파이선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자바스크립트 등 많은 언어들이 도입하고 있음</a:t>
            </a:r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83568" y="2337861"/>
            <a:ext cx="7560839" cy="1196958"/>
            <a:chOff x="1259632" y="2337861"/>
            <a:chExt cx="7560839" cy="1196958"/>
          </a:xfrm>
        </p:grpSpPr>
        <p:sp>
          <p:nvSpPr>
            <p:cNvPr id="5" name="직사각형 4"/>
            <p:cNvSpPr/>
            <p:nvPr/>
          </p:nvSpPr>
          <p:spPr>
            <a:xfrm>
              <a:off x="1619671" y="2676415"/>
              <a:ext cx="1590099" cy="33855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defTabSz="180000"/>
              <a:r>
                <a:rPr lang="en-US" altLang="ko-KR" sz="1600" b="1" dirty="0" smtClean="0">
                  <a:latin typeface="+mj-ea"/>
                  <a:ea typeface="+mj-ea"/>
                </a:rPr>
                <a:t>f(x, y) = x + y</a:t>
              </a:r>
              <a:endParaRPr lang="ko-KR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259632" y="2348880"/>
              <a:ext cx="24224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>
                <a:buNone/>
              </a:pPr>
              <a:r>
                <a:rPr lang="en-US" altLang="ko-KR" sz="1600" smtClean="0">
                  <a:solidFill>
                    <a:srgbClr val="0070C0"/>
                  </a:solidFill>
                  <a:latin typeface="+mj-ea"/>
                  <a:ea typeface="+mj-ea"/>
                </a:rPr>
                <a:t>x,y</a:t>
              </a:r>
              <a:r>
                <a:rPr lang="ko-KR" altLang="en-US" sz="1600" dirty="0" smtClean="0">
                  <a:solidFill>
                    <a:srgbClr val="0070C0"/>
                  </a:solidFill>
                  <a:latin typeface="+mj-ea"/>
                  <a:ea typeface="+mj-ea"/>
                </a:rPr>
                <a:t>를 </a:t>
              </a:r>
              <a:r>
                <a:rPr lang="ko-KR" altLang="en-US" sz="1600" dirty="0">
                  <a:solidFill>
                    <a:srgbClr val="0070C0"/>
                  </a:solidFill>
                  <a:latin typeface="+mj-ea"/>
                  <a:ea typeface="+mj-ea"/>
                </a:rPr>
                <a:t>더하는 </a:t>
              </a:r>
              <a:r>
                <a:rPr lang="ko-KR" altLang="en-US" sz="1600" dirty="0" smtClean="0">
                  <a:solidFill>
                    <a:srgbClr val="0070C0"/>
                  </a:solidFill>
                  <a:latin typeface="+mj-ea"/>
                  <a:ea typeface="+mj-ea"/>
                </a:rPr>
                <a:t>수학 </a:t>
              </a:r>
              <a:r>
                <a:rPr lang="ko-KR" altLang="en-US" sz="1600" dirty="0">
                  <a:solidFill>
                    <a:srgbClr val="0070C0"/>
                  </a:solidFill>
                  <a:latin typeface="+mj-ea"/>
                  <a:ea typeface="+mj-ea"/>
                </a:rPr>
                <a:t>함수 </a:t>
              </a:r>
              <a:r>
                <a:rPr lang="en-US" altLang="ko-KR" sz="1600" dirty="0">
                  <a:solidFill>
                    <a:srgbClr val="0070C0"/>
                  </a:solidFill>
                  <a:latin typeface="+mj-ea"/>
                  <a:ea typeface="+mj-ea"/>
                </a:rPr>
                <a:t>f</a:t>
              </a:r>
              <a:endParaRPr lang="en-US" altLang="ko-KR" sz="1600" b="1" dirty="0">
                <a:solidFill>
                  <a:srgbClr val="0070C0"/>
                </a:solidFill>
                <a:latin typeface="+mj-ea"/>
                <a:ea typeface="+mj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57664" y="2676415"/>
              <a:ext cx="1682487" cy="33855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defTabSz="180000"/>
              <a:r>
                <a:rPr lang="en-US" altLang="ko-KR" sz="1600" b="1" dirty="0">
                  <a:solidFill>
                    <a:schemeClr val="dk1"/>
                  </a:solidFill>
                  <a:latin typeface="+mj-ea"/>
                  <a:ea typeface="+mj-ea"/>
                </a:rPr>
                <a:t>(x, y) -&gt; x + y</a:t>
              </a:r>
              <a:endParaRPr lang="ko-KR" altLang="en-US" sz="1600" b="1" dirty="0">
                <a:solidFill>
                  <a:schemeClr val="dk1"/>
                </a:solidFill>
                <a:latin typeface="+mj-ea"/>
                <a:ea typeface="+mj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2348880"/>
              <a:ext cx="16257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>
                <a:buNone/>
              </a:pPr>
              <a:r>
                <a:rPr lang="ko-KR" altLang="en-US" sz="1600" dirty="0" smtClean="0">
                  <a:solidFill>
                    <a:srgbClr val="0070C0"/>
                  </a:solidFill>
                  <a:latin typeface="+mj-ea"/>
                  <a:ea typeface="+mj-ea"/>
                </a:rPr>
                <a:t>함수 </a:t>
              </a:r>
              <a:r>
                <a:rPr lang="en-US" altLang="ko-KR" sz="1600" dirty="0" smtClean="0">
                  <a:solidFill>
                    <a:srgbClr val="0070C0"/>
                  </a:solidFill>
                  <a:latin typeface="+mj-ea"/>
                  <a:ea typeface="+mj-ea"/>
                </a:rPr>
                <a:t>f</a:t>
              </a:r>
              <a:r>
                <a:rPr lang="ko-KR" altLang="en-US" sz="1600" dirty="0">
                  <a:solidFill>
                    <a:srgbClr val="0070C0"/>
                  </a:solidFill>
                  <a:latin typeface="+mj-ea"/>
                  <a:ea typeface="+mj-ea"/>
                </a:rPr>
                <a:t>의</a:t>
              </a:r>
              <a:r>
                <a:rPr lang="ko-KR" altLang="en-US" sz="1600" dirty="0" smtClean="0">
                  <a:solidFill>
                    <a:srgbClr val="0070C0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600" dirty="0" err="1" smtClean="0">
                  <a:solidFill>
                    <a:srgbClr val="0070C0"/>
                  </a:solidFill>
                  <a:latin typeface="+mj-ea"/>
                  <a:ea typeface="+mj-ea"/>
                </a:rPr>
                <a:t>람다식</a:t>
              </a:r>
              <a:endParaRPr lang="en-US" altLang="ko-KR" sz="1600" b="1" dirty="0">
                <a:solidFill>
                  <a:srgbClr val="0070C0"/>
                </a:solidFill>
                <a:latin typeface="+mj-ea"/>
                <a:ea typeface="+mj-ea"/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3517694" y="2703822"/>
              <a:ext cx="432048" cy="241285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519986" y="2703822"/>
              <a:ext cx="2300485" cy="830997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defTabSz="180000"/>
              <a:r>
                <a:rPr lang="en-US" altLang="ko-KR" sz="1600" b="1" smtClean="0">
                  <a:solidFill>
                    <a:schemeClr val="dk1"/>
                  </a:solidFill>
                  <a:latin typeface="+mj-ea"/>
                  <a:ea typeface="+mj-ea"/>
                </a:rPr>
                <a:t>((</a:t>
              </a:r>
              <a:r>
                <a:rPr lang="en-US" altLang="ko-KR" sz="1600" b="1" dirty="0">
                  <a:solidFill>
                    <a:schemeClr val="dk1"/>
                  </a:solidFill>
                  <a:latin typeface="+mj-ea"/>
                  <a:ea typeface="+mj-ea"/>
                </a:rPr>
                <a:t>x, y) -&gt; x </a:t>
              </a:r>
              <a:r>
                <a:rPr lang="en-US" altLang="ko-KR" sz="1600" b="1">
                  <a:solidFill>
                    <a:schemeClr val="dk1"/>
                  </a:solidFill>
                  <a:latin typeface="+mj-ea"/>
                  <a:ea typeface="+mj-ea"/>
                </a:rPr>
                <a:t>+ </a:t>
              </a:r>
              <a:r>
                <a:rPr lang="en-US" altLang="ko-KR" sz="1600" b="1" smtClean="0">
                  <a:solidFill>
                    <a:schemeClr val="dk1"/>
                  </a:solidFill>
                  <a:latin typeface="+mj-ea"/>
                  <a:ea typeface="+mj-ea"/>
                </a:rPr>
                <a:t>y)(</a:t>
              </a:r>
              <a:r>
                <a:rPr lang="en-US" altLang="ko-KR" sz="1600" b="1" dirty="0">
                  <a:solidFill>
                    <a:schemeClr val="dk1"/>
                  </a:solidFill>
                  <a:latin typeface="+mj-ea"/>
                  <a:ea typeface="+mj-ea"/>
                </a:rPr>
                <a:t>2, 3)</a:t>
              </a:r>
            </a:p>
            <a:p>
              <a:pPr defTabSz="180000"/>
              <a:r>
                <a:rPr lang="en-US" altLang="ko-KR" sz="1600" b="1" dirty="0">
                  <a:solidFill>
                    <a:schemeClr val="dk1"/>
                  </a:solidFill>
                  <a:latin typeface="+mj-ea"/>
                  <a:ea typeface="+mj-ea"/>
                </a:rPr>
                <a:t>= 2 + 3</a:t>
              </a:r>
            </a:p>
            <a:p>
              <a:pPr defTabSz="180000"/>
              <a:r>
                <a:rPr lang="en-US" altLang="ko-KR" sz="1600" b="1" dirty="0">
                  <a:solidFill>
                    <a:schemeClr val="dk1"/>
                  </a:solidFill>
                  <a:latin typeface="+mj-ea"/>
                  <a:ea typeface="+mj-ea"/>
                </a:rPr>
                <a:t>= 5</a:t>
              </a:r>
              <a:endParaRPr lang="ko-KR" altLang="en-US" sz="1600" b="1" dirty="0">
                <a:solidFill>
                  <a:schemeClr val="dk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456237" y="2337861"/>
              <a:ext cx="141441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>
                <a:buNone/>
              </a:pPr>
              <a:r>
                <a:rPr lang="ko-KR" altLang="en-US" sz="1600" dirty="0" err="1" smtClean="0">
                  <a:solidFill>
                    <a:srgbClr val="0070C0"/>
                  </a:solidFill>
                  <a:latin typeface="+mj-ea"/>
                  <a:ea typeface="+mj-ea"/>
                </a:rPr>
                <a:t>람다식</a:t>
              </a:r>
              <a:r>
                <a:rPr lang="ko-KR" altLang="en-US" sz="1600" dirty="0" smtClean="0">
                  <a:solidFill>
                    <a:srgbClr val="0070C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600" dirty="0" smtClean="0">
                  <a:solidFill>
                    <a:srgbClr val="0070C0"/>
                  </a:solidFill>
                  <a:latin typeface="+mj-ea"/>
                  <a:ea typeface="+mj-ea"/>
                </a:rPr>
                <a:t>f </a:t>
              </a:r>
              <a:r>
                <a:rPr lang="ko-KR" altLang="en-US" sz="1600" dirty="0" smtClean="0">
                  <a:solidFill>
                    <a:srgbClr val="0070C0"/>
                  </a:solidFill>
                  <a:latin typeface="+mj-ea"/>
                  <a:ea typeface="+mj-ea"/>
                </a:rPr>
                <a:t>계산</a:t>
              </a:r>
              <a:endParaRPr lang="en-US" altLang="ko-KR" sz="1600" b="1" dirty="0">
                <a:solidFill>
                  <a:srgbClr val="0070C0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63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일반화와 템플릿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latin typeface="+mn-ea"/>
              </a:rPr>
              <a:t>템플릿 선언</a:t>
            </a:r>
            <a:endParaRPr lang="en-US" altLang="ko-KR" b="1" dirty="0" smtClean="0">
              <a:latin typeface="+mn-ea"/>
            </a:endParaRPr>
          </a:p>
          <a:p>
            <a:pPr marL="365760" lvl="1" indent="0">
              <a:buNone/>
            </a:pPr>
            <a:endParaRPr lang="en-US" altLang="ko-KR" b="1" dirty="0" smtClean="0">
              <a:latin typeface="+mn-ea"/>
            </a:endParaRPr>
          </a:p>
          <a:p>
            <a:pPr lvl="1"/>
            <a:endParaRPr lang="en-US" altLang="ko-KR" b="1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63688" y="4047357"/>
            <a:ext cx="4762174" cy="22467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b="1" dirty="0" smtClean="0">
                <a:latin typeface="+mj-ea"/>
                <a:ea typeface="+mj-ea"/>
              </a:rPr>
              <a:t>template &lt;class </a:t>
            </a:r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T</a:t>
            </a:r>
            <a:r>
              <a:rPr lang="en-US" altLang="ko-KR" sz="2000" b="1" dirty="0" smtClean="0">
                <a:latin typeface="+mj-ea"/>
                <a:ea typeface="+mj-ea"/>
              </a:rPr>
              <a:t>&gt;</a:t>
            </a: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void </a:t>
            </a:r>
            <a:r>
              <a:rPr lang="en-US" altLang="ko-KR" sz="2000" dirty="0">
                <a:latin typeface="+mj-ea"/>
                <a:ea typeface="+mj-ea"/>
              </a:rPr>
              <a:t>myswap </a:t>
            </a:r>
            <a:r>
              <a:rPr lang="en-US" altLang="ko-KR" sz="2000" dirty="0" smtClean="0">
                <a:latin typeface="+mj-ea"/>
                <a:ea typeface="+mj-ea"/>
              </a:rPr>
              <a:t>(</a:t>
            </a:r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&amp; a, </a:t>
            </a:r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&amp; b) 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tmp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tmp</a:t>
            </a:r>
            <a:r>
              <a:rPr lang="en-US" altLang="ko-KR" sz="2000" dirty="0">
                <a:latin typeface="+mj-ea"/>
                <a:ea typeface="+mj-ea"/>
              </a:rPr>
              <a:t> = a;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a = b;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b = </a:t>
            </a:r>
            <a:r>
              <a:rPr lang="en-US" altLang="ko-KR" sz="2000" dirty="0" err="1">
                <a:latin typeface="+mj-ea"/>
                <a:ea typeface="+mj-ea"/>
              </a:rPr>
              <a:t>tmp</a:t>
            </a:r>
            <a:r>
              <a:rPr lang="en-US" altLang="ko-KR" sz="2000" dirty="0" smtClean="0">
                <a:latin typeface="+mj-ea"/>
                <a:ea typeface="+mj-ea"/>
              </a:rPr>
              <a:t>;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5276" y="6363858"/>
            <a:ext cx="3418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j-ea"/>
                <a:ea typeface="+mj-ea"/>
              </a:rPr>
              <a:t>템플릿을 이용한 </a:t>
            </a:r>
            <a:r>
              <a:rPr lang="ko-KR" altLang="en-US" sz="1400" dirty="0" err="1" smtClean="0">
                <a:latin typeface="+mj-ea"/>
                <a:ea typeface="+mj-ea"/>
              </a:rPr>
              <a:t>제네릭</a:t>
            </a:r>
            <a:r>
              <a:rPr lang="ko-KR" altLang="en-US" sz="1400" dirty="0" smtClean="0">
                <a:latin typeface="+mj-ea"/>
                <a:ea typeface="+mj-ea"/>
              </a:rPr>
              <a:t> 함수 </a:t>
            </a:r>
            <a:r>
              <a:rPr lang="en-US" altLang="ko-KR" sz="1400" dirty="0" smtClean="0">
                <a:latin typeface="+mj-ea"/>
                <a:ea typeface="+mj-ea"/>
              </a:rPr>
              <a:t>myswap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26238" y="3182232"/>
            <a:ext cx="1713514" cy="611976"/>
          </a:xfrm>
          <a:prstGeom prst="wedgeRoundRectCallout">
            <a:avLst>
              <a:gd name="adj1" fmla="val 35102"/>
              <a:gd name="adj2" fmla="val 90165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템플릿을 선언하는 키워드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833803" y="3182232"/>
            <a:ext cx="1610481" cy="569234"/>
          </a:xfrm>
          <a:prstGeom prst="wedgeRoundRectCallout">
            <a:avLst>
              <a:gd name="adj1" fmla="val -8285"/>
              <a:gd name="adj2" fmla="val 119182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+mj-ea"/>
                <a:ea typeface="+mj-ea"/>
              </a:rPr>
              <a:t>제네릭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타입을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선언하는 키워드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913725" y="3386185"/>
            <a:ext cx="1783899" cy="360040"/>
          </a:xfrm>
          <a:prstGeom prst="wedgeRoundRectCallout">
            <a:avLst>
              <a:gd name="adj1" fmla="val -96668"/>
              <a:gd name="adj2" fmla="val 157006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+mj-ea"/>
                <a:ea typeface="+mj-ea"/>
              </a:rPr>
              <a:t>제네릭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타입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T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선언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584" y="1404757"/>
            <a:ext cx="5400600" cy="163121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template &lt;class T&gt; </a:t>
            </a:r>
            <a:r>
              <a:rPr lang="ko-KR" altLang="en-US" sz="2000" b="1" dirty="0" smtClean="0">
                <a:latin typeface="+mj-ea"/>
                <a:ea typeface="+mj-ea"/>
              </a:rPr>
              <a:t>또는 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r>
              <a:rPr lang="en-US" altLang="ko-KR" sz="2000" b="1" dirty="0" smtClean="0">
                <a:latin typeface="+mj-ea"/>
                <a:ea typeface="+mj-ea"/>
              </a:rPr>
              <a:t>template &lt;</a:t>
            </a:r>
            <a:r>
              <a:rPr lang="en-US" altLang="ko-KR" sz="2000" b="1" dirty="0" err="1" smtClean="0">
                <a:latin typeface="+mj-ea"/>
                <a:ea typeface="+mj-ea"/>
              </a:rPr>
              <a:t>typename</a:t>
            </a:r>
            <a:r>
              <a:rPr lang="en-US" altLang="ko-KR" sz="2000" b="1" dirty="0" smtClean="0">
                <a:latin typeface="+mj-ea"/>
                <a:ea typeface="+mj-ea"/>
              </a:rPr>
              <a:t> T&gt;</a:t>
            </a:r>
          </a:p>
          <a:p>
            <a:endParaRPr lang="en-US" altLang="ko-KR" sz="2000" b="1" dirty="0" smtClean="0">
              <a:latin typeface="+mj-ea"/>
              <a:ea typeface="+mj-ea"/>
            </a:endParaRPr>
          </a:p>
          <a:p>
            <a:r>
              <a:rPr lang="en-US" altLang="ko-KR" sz="2000" b="1" dirty="0" smtClean="0">
                <a:latin typeface="+mj-ea"/>
                <a:ea typeface="+mj-ea"/>
              </a:rPr>
              <a:t>3 </a:t>
            </a:r>
            <a:r>
              <a:rPr lang="ko-KR" altLang="en-US" sz="2000" b="1" dirty="0" smtClean="0">
                <a:latin typeface="+mj-ea"/>
                <a:ea typeface="+mj-ea"/>
              </a:rPr>
              <a:t>개의 </a:t>
            </a:r>
            <a:r>
              <a:rPr lang="ko-KR" altLang="en-US" sz="2000" b="1" dirty="0" err="1" smtClean="0">
                <a:latin typeface="+mj-ea"/>
                <a:ea typeface="+mj-ea"/>
              </a:rPr>
              <a:t>제네릭</a:t>
            </a:r>
            <a:r>
              <a:rPr lang="ko-KR" altLang="en-US" sz="2000" b="1" dirty="0" smtClean="0">
                <a:latin typeface="+mj-ea"/>
                <a:ea typeface="+mj-ea"/>
              </a:rPr>
              <a:t> 타입을 가진 템플릿 선언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 smtClean="0">
                <a:latin typeface="+mj-ea"/>
                <a:ea typeface="+mj-ea"/>
              </a:rPr>
              <a:t>template </a:t>
            </a:r>
            <a:r>
              <a:rPr lang="en-US" altLang="ko-KR" sz="2000" b="1" dirty="0">
                <a:latin typeface="+mj-ea"/>
                <a:ea typeface="+mj-ea"/>
              </a:rPr>
              <a:t>&lt;class </a:t>
            </a:r>
            <a:r>
              <a:rPr lang="en-US" altLang="ko-KR" sz="2000" b="1" dirty="0" smtClean="0">
                <a:latin typeface="+mj-ea"/>
                <a:ea typeface="+mj-ea"/>
              </a:rPr>
              <a:t>T1, class</a:t>
            </a:r>
            <a:r>
              <a:rPr lang="ko-KR" altLang="en-US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latin typeface="+mj-ea"/>
                <a:ea typeface="+mj-ea"/>
              </a:rPr>
              <a:t>T2, class T3&gt;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4062344"/>
            <a:ext cx="6264696" cy="5959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defTabSz="180000" latinLnBrk="0"/>
            <a:r>
              <a:rPr lang="en-US" altLang="ko-KR" sz="2000" b="1" dirty="0">
                <a:latin typeface="+mj-ea"/>
                <a:ea typeface="+mj-ea"/>
              </a:rPr>
              <a:t>template &lt;class 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T</a:t>
            </a:r>
            <a:r>
              <a:rPr lang="en-US" altLang="ko-KR" sz="2000" b="1" dirty="0" smtClean="0">
                <a:latin typeface="+mj-ea"/>
                <a:ea typeface="+mj-ea"/>
              </a:rPr>
              <a:t>&gt; void </a:t>
            </a:r>
            <a:r>
              <a:rPr lang="en-US" altLang="ko-KR" sz="2000" b="1" dirty="0">
                <a:latin typeface="+mj-ea"/>
                <a:ea typeface="+mj-ea"/>
              </a:rPr>
              <a:t>myswap (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T</a:t>
            </a:r>
            <a:r>
              <a:rPr lang="en-US" altLang="ko-KR" sz="2000" b="1" dirty="0">
                <a:latin typeface="+mj-ea"/>
                <a:ea typeface="+mj-ea"/>
              </a:rPr>
              <a:t> &amp; a, 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T</a:t>
            </a:r>
            <a:r>
              <a:rPr lang="en-US" altLang="ko-KR" sz="2000" b="1" dirty="0">
                <a:latin typeface="+mj-ea"/>
                <a:ea typeface="+mj-ea"/>
              </a:rPr>
              <a:t> &amp; b</a:t>
            </a:r>
            <a:r>
              <a:rPr lang="en-US" altLang="ko-KR" sz="2000" b="1" dirty="0" smtClean="0">
                <a:latin typeface="+mj-ea"/>
                <a:ea typeface="+mj-ea"/>
              </a:rPr>
              <a:t>){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8386" y="4091817"/>
            <a:ext cx="6887107" cy="5959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defTabSz="180000" latinLnBrk="0"/>
            <a:r>
              <a:rPr lang="en-US" altLang="ko-KR" sz="2000" b="1" dirty="0">
                <a:latin typeface="+mj-ea"/>
                <a:ea typeface="+mj-ea"/>
              </a:rPr>
              <a:t>template </a:t>
            </a:r>
            <a:r>
              <a:rPr lang="en-US" altLang="ko-KR" sz="2000" b="1" dirty="0" smtClean="0">
                <a:latin typeface="+mj-ea"/>
                <a:ea typeface="+mj-ea"/>
              </a:rPr>
              <a:t>&lt;</a:t>
            </a:r>
            <a:r>
              <a:rPr lang="en-US" altLang="ko-KR" sz="2000" b="1" dirty="0" err="1" smtClean="0">
                <a:latin typeface="+mj-ea"/>
                <a:ea typeface="+mj-ea"/>
              </a:rPr>
              <a:t>typename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T</a:t>
            </a:r>
            <a:r>
              <a:rPr lang="en-US" altLang="ko-KR" sz="2000" b="1" dirty="0" smtClean="0">
                <a:latin typeface="+mj-ea"/>
                <a:ea typeface="+mj-ea"/>
              </a:rPr>
              <a:t>&gt; void </a:t>
            </a:r>
            <a:r>
              <a:rPr lang="en-US" altLang="ko-KR" sz="2000" b="1" dirty="0">
                <a:latin typeface="+mj-ea"/>
                <a:ea typeface="+mj-ea"/>
              </a:rPr>
              <a:t>myswap (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T</a:t>
            </a:r>
            <a:r>
              <a:rPr lang="en-US" altLang="ko-KR" sz="2000" b="1" dirty="0">
                <a:latin typeface="+mj-ea"/>
                <a:ea typeface="+mj-ea"/>
              </a:rPr>
              <a:t> &amp; a, 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T</a:t>
            </a:r>
            <a:r>
              <a:rPr lang="en-US" altLang="ko-KR" sz="2000" b="1" dirty="0">
                <a:latin typeface="+mj-ea"/>
                <a:ea typeface="+mj-ea"/>
              </a:rPr>
              <a:t> &amp; b</a:t>
            </a:r>
            <a:r>
              <a:rPr lang="en-US" altLang="ko-KR" sz="2000" b="1" dirty="0" smtClean="0">
                <a:latin typeface="+mj-ea"/>
                <a:ea typeface="+mj-ea"/>
              </a:rPr>
              <a:t>){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171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C++</a:t>
            </a:r>
            <a:r>
              <a:rPr lang="ko-KR" altLang="en-US" dirty="0" smtClean="0">
                <a:latin typeface="+mj-ea"/>
              </a:rPr>
              <a:t>에서 </a:t>
            </a:r>
            <a:r>
              <a:rPr lang="ko-KR" altLang="en-US" dirty="0" err="1" smtClean="0">
                <a:latin typeface="+mj-ea"/>
              </a:rPr>
              <a:t>람다식</a:t>
            </a:r>
            <a:r>
              <a:rPr lang="ko-KR" altLang="en-US" dirty="0" smtClean="0">
                <a:latin typeface="+mj-ea"/>
              </a:rPr>
              <a:t> 선언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499" y="875438"/>
            <a:ext cx="8928992" cy="5832648"/>
          </a:xfrm>
        </p:spPr>
        <p:txBody>
          <a:bodyPr/>
          <a:lstStyle/>
          <a:p>
            <a:r>
              <a:rPr lang="en-US" altLang="ko-KR" b="1" dirty="0" smtClean="0"/>
              <a:t>C++</a:t>
            </a:r>
            <a:r>
              <a:rPr lang="ko-KR" altLang="en-US" b="1" dirty="0" smtClean="0"/>
              <a:t>의 </a:t>
            </a:r>
            <a:r>
              <a:rPr lang="ko-KR" altLang="en-US" b="1" dirty="0" err="1" smtClean="0"/>
              <a:t>람다식의</a:t>
            </a:r>
            <a:r>
              <a:rPr lang="ko-KR" altLang="en-US" b="1" dirty="0" smtClean="0"/>
              <a:t> 구성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4 </a:t>
            </a:r>
            <a:r>
              <a:rPr lang="ko-KR" altLang="en-US" b="1" dirty="0" smtClean="0"/>
              <a:t>부분으로 구성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캡쳐 리스트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람다식에서</a:t>
            </a:r>
            <a:r>
              <a:rPr lang="ko-KR" altLang="en-US" b="1" dirty="0" smtClean="0"/>
              <a:t> 사용하고자 하는 함수 바깥의 변수 목록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매개변수 리스트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보통 함수의 매개변수 리스트와 동일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리턴 타입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함수 바디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람다식의</a:t>
            </a:r>
            <a:r>
              <a:rPr lang="ko-KR" altLang="en-US" b="1" dirty="0" smtClean="0"/>
              <a:t> 함수 코드</a:t>
            </a:r>
            <a:endParaRPr lang="en-US" altLang="ko-KR" b="1" dirty="0" smtClean="0"/>
          </a:p>
          <a:p>
            <a:pPr lvl="2"/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539552" y="1196752"/>
            <a:ext cx="7787907" cy="3168352"/>
            <a:chOff x="683567" y="2420888"/>
            <a:chExt cx="7787907" cy="3168352"/>
          </a:xfrm>
        </p:grpSpPr>
        <p:sp>
          <p:nvSpPr>
            <p:cNvPr id="5" name="직사각형 4"/>
            <p:cNvSpPr/>
            <p:nvPr/>
          </p:nvSpPr>
          <p:spPr>
            <a:xfrm>
              <a:off x="870592" y="4086503"/>
              <a:ext cx="7315272" cy="738664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 fontAlgn="base"/>
              <a:r>
                <a:rPr lang="en-US" altLang="ko-KR" sz="1400" b="1" dirty="0" smtClean="0">
                  <a:latin typeface="+mj-ea"/>
                  <a:ea typeface="+mj-ea"/>
                </a:rPr>
                <a:t>[ ](</a:t>
              </a:r>
              <a:r>
                <a:rPr lang="en-US" altLang="ko-KR" sz="1400" b="1" dirty="0" err="1">
                  <a:solidFill>
                    <a:srgbClr val="0070C0"/>
                  </a:solidFill>
                  <a:latin typeface="+mj-ea"/>
                  <a:ea typeface="+mj-ea"/>
                </a:rPr>
                <a:t>int</a:t>
              </a:r>
              <a:r>
                <a:rPr lang="en-US" altLang="ko-KR" sz="1400" b="1" dirty="0">
                  <a:latin typeface="+mj-ea"/>
                  <a:ea typeface="+mj-ea"/>
                </a:rPr>
                <a:t> x, </a:t>
              </a:r>
              <a:r>
                <a:rPr lang="en-US" altLang="ko-KR" sz="1400" b="1" dirty="0" err="1">
                  <a:solidFill>
                    <a:srgbClr val="0070C0"/>
                  </a:solidFill>
                  <a:latin typeface="+mj-ea"/>
                  <a:ea typeface="+mj-ea"/>
                </a:rPr>
                <a:t>int</a:t>
              </a:r>
              <a:r>
                <a:rPr lang="en-US" altLang="ko-KR" sz="1400" b="1" dirty="0">
                  <a:latin typeface="+mj-ea"/>
                  <a:ea typeface="+mj-ea"/>
                </a:rPr>
                <a:t> y) </a:t>
              </a:r>
              <a:r>
                <a:rPr lang="en-US" altLang="ko-KR" sz="1400" b="1" dirty="0" smtClean="0">
                  <a:latin typeface="+mj-ea"/>
                  <a:ea typeface="+mj-ea"/>
                </a:rPr>
                <a:t>{ </a:t>
              </a:r>
              <a:r>
                <a:rPr lang="en-US" altLang="ko-KR" sz="1400" b="1" dirty="0" err="1" smtClean="0">
                  <a:latin typeface="+mj-ea"/>
                  <a:ea typeface="+mj-ea"/>
                </a:rPr>
                <a:t>cout</a:t>
              </a:r>
              <a:r>
                <a:rPr lang="en-US" altLang="ko-KR" sz="1400" b="1" dirty="0" smtClean="0">
                  <a:latin typeface="+mj-ea"/>
                  <a:ea typeface="+mj-ea"/>
                </a:rPr>
                <a:t> &lt;&lt; x </a:t>
              </a:r>
              <a:r>
                <a:rPr lang="en-US" altLang="ko-KR" sz="1400" b="1" dirty="0">
                  <a:latin typeface="+mj-ea"/>
                  <a:ea typeface="+mj-ea"/>
                </a:rPr>
                <a:t>+ y; </a:t>
              </a:r>
              <a:r>
                <a:rPr lang="en-US" altLang="ko-KR" sz="1400" b="1" dirty="0" smtClean="0">
                  <a:latin typeface="+mj-ea"/>
                  <a:ea typeface="+mj-ea"/>
                </a:rPr>
                <a:t>}; 	    		</a:t>
              </a:r>
              <a:r>
                <a:rPr lang="en-US" altLang="ko-KR" sz="1400" b="1" dirty="0" smtClean="0">
                  <a:solidFill>
                    <a:srgbClr val="92D050"/>
                  </a:solidFill>
                  <a:latin typeface="+mj-ea"/>
                  <a:ea typeface="+mj-ea"/>
                </a:rPr>
                <a:t>// </a:t>
              </a:r>
              <a:r>
                <a:rPr lang="ko-KR" altLang="en-US" sz="1400" b="1" dirty="0">
                  <a:solidFill>
                    <a:srgbClr val="92D050"/>
                  </a:solidFill>
                  <a:latin typeface="+mj-ea"/>
                  <a:ea typeface="+mj-ea"/>
                </a:rPr>
                <a:t>매개변수 </a:t>
              </a:r>
              <a:r>
                <a:rPr lang="en-US" altLang="ko-KR" sz="1400" b="1" dirty="0">
                  <a:solidFill>
                    <a:srgbClr val="92D050"/>
                  </a:solidFill>
                  <a:latin typeface="+mj-ea"/>
                  <a:ea typeface="+mj-ea"/>
                </a:rPr>
                <a:t>x, y</a:t>
              </a:r>
              <a:r>
                <a:rPr lang="ko-KR" altLang="en-US" sz="1400" b="1" dirty="0">
                  <a:solidFill>
                    <a:srgbClr val="92D050"/>
                  </a:solidFill>
                  <a:latin typeface="+mj-ea"/>
                  <a:ea typeface="+mj-ea"/>
                </a:rPr>
                <a:t>의 합을 출격하는 </a:t>
              </a:r>
              <a:r>
                <a:rPr lang="ko-KR" altLang="en-US" sz="1400" b="1" dirty="0" smtClean="0">
                  <a:solidFill>
                    <a:srgbClr val="92D050"/>
                  </a:solidFill>
                  <a:latin typeface="+mj-ea"/>
                  <a:ea typeface="+mj-ea"/>
                </a:rPr>
                <a:t>람다 작성</a:t>
              </a:r>
              <a:endParaRPr lang="en-US" altLang="ko-KR" sz="1400" b="1" dirty="0">
                <a:solidFill>
                  <a:srgbClr val="92D050"/>
                </a:solidFill>
                <a:latin typeface="+mj-ea"/>
                <a:ea typeface="+mj-ea"/>
              </a:endParaRPr>
            </a:p>
            <a:p>
              <a:pPr defTabSz="180000" fontAlgn="base"/>
              <a:r>
                <a:rPr lang="en-US" altLang="ko-KR" sz="1400" b="1" dirty="0" smtClean="0">
                  <a:latin typeface="+mj-ea"/>
                  <a:ea typeface="+mj-ea"/>
                </a:rPr>
                <a:t>[ ](</a:t>
              </a:r>
              <a:r>
                <a:rPr lang="en-US" altLang="ko-KR" sz="1400" b="1" dirty="0" err="1">
                  <a:solidFill>
                    <a:srgbClr val="0070C0"/>
                  </a:solidFill>
                  <a:latin typeface="+mj-ea"/>
                  <a:ea typeface="+mj-ea"/>
                </a:rPr>
                <a:t>int</a:t>
              </a:r>
              <a:r>
                <a:rPr lang="en-US" altLang="ko-KR" sz="1400" b="1" dirty="0">
                  <a:latin typeface="+mj-ea"/>
                  <a:ea typeface="+mj-ea"/>
                </a:rPr>
                <a:t> x, </a:t>
              </a:r>
              <a:r>
                <a:rPr lang="en-US" altLang="ko-KR" sz="1400" b="1" dirty="0" err="1">
                  <a:solidFill>
                    <a:srgbClr val="0070C0"/>
                  </a:solidFill>
                  <a:latin typeface="+mj-ea"/>
                  <a:ea typeface="+mj-ea"/>
                </a:rPr>
                <a:t>int</a:t>
              </a:r>
              <a:r>
                <a:rPr lang="en-US" altLang="ko-KR" sz="1400" b="1" dirty="0">
                  <a:latin typeface="+mj-ea"/>
                  <a:ea typeface="+mj-ea"/>
                </a:rPr>
                <a:t> y) -&gt; </a:t>
              </a:r>
              <a:r>
                <a:rPr lang="en-US" altLang="ko-KR" sz="1400" b="1" dirty="0" err="1">
                  <a:latin typeface="+mj-ea"/>
                  <a:ea typeface="+mj-ea"/>
                </a:rPr>
                <a:t>int</a:t>
              </a:r>
              <a:r>
                <a:rPr lang="ko-KR" altLang="en-US" sz="1400" b="1" dirty="0">
                  <a:latin typeface="+mj-ea"/>
                  <a:ea typeface="+mj-ea"/>
                </a:rPr>
                <a:t> </a:t>
              </a:r>
              <a:r>
                <a:rPr lang="en-US" altLang="ko-KR" sz="1400" b="1" dirty="0">
                  <a:latin typeface="+mj-ea"/>
                  <a:ea typeface="+mj-ea"/>
                </a:rPr>
                <a:t>{ </a:t>
              </a:r>
              <a:r>
                <a:rPr lang="en-US" altLang="ko-KR" sz="1400" b="1" dirty="0">
                  <a:solidFill>
                    <a:srgbClr val="0070C0"/>
                  </a:solidFill>
                  <a:latin typeface="+mj-ea"/>
                  <a:ea typeface="+mj-ea"/>
                </a:rPr>
                <a:t>return</a:t>
              </a:r>
              <a:r>
                <a:rPr lang="ko-KR" altLang="en-US" sz="1400" b="1" dirty="0">
                  <a:latin typeface="+mj-ea"/>
                  <a:ea typeface="+mj-ea"/>
                </a:rPr>
                <a:t> </a:t>
              </a:r>
              <a:r>
                <a:rPr lang="en-US" altLang="ko-KR" sz="1400" b="1" dirty="0">
                  <a:latin typeface="+mj-ea"/>
                  <a:ea typeface="+mj-ea"/>
                </a:rPr>
                <a:t>x + y; </a:t>
              </a:r>
              <a:r>
                <a:rPr lang="en-US" altLang="ko-KR" sz="1400" b="1" dirty="0" smtClean="0">
                  <a:latin typeface="+mj-ea"/>
                  <a:ea typeface="+mj-ea"/>
                </a:rPr>
                <a:t>}; 		</a:t>
              </a:r>
              <a:r>
                <a:rPr lang="en-US" altLang="ko-KR" sz="1400" b="1" dirty="0" smtClean="0">
                  <a:solidFill>
                    <a:srgbClr val="92D050"/>
                  </a:solidFill>
                  <a:latin typeface="+mj-ea"/>
                  <a:ea typeface="+mj-ea"/>
                </a:rPr>
                <a:t>// </a:t>
              </a:r>
              <a:r>
                <a:rPr lang="ko-KR" altLang="en-US" sz="1400" b="1" dirty="0">
                  <a:solidFill>
                    <a:srgbClr val="92D050"/>
                  </a:solidFill>
                  <a:latin typeface="+mj-ea"/>
                  <a:ea typeface="+mj-ea"/>
                </a:rPr>
                <a:t>매개변수 </a:t>
              </a:r>
              <a:r>
                <a:rPr lang="en-US" altLang="ko-KR" sz="1400" b="1" dirty="0">
                  <a:solidFill>
                    <a:srgbClr val="92D050"/>
                  </a:solidFill>
                  <a:latin typeface="+mj-ea"/>
                  <a:ea typeface="+mj-ea"/>
                </a:rPr>
                <a:t>x, y</a:t>
              </a:r>
              <a:r>
                <a:rPr lang="ko-KR" altLang="en-US" sz="1400" b="1" dirty="0">
                  <a:solidFill>
                    <a:srgbClr val="92D050"/>
                  </a:solidFill>
                  <a:latin typeface="+mj-ea"/>
                  <a:ea typeface="+mj-ea"/>
                </a:rPr>
                <a:t>의 합을 </a:t>
              </a:r>
              <a:r>
                <a:rPr lang="ko-KR" altLang="en-US" sz="1400" b="1" dirty="0" err="1">
                  <a:solidFill>
                    <a:srgbClr val="92D050"/>
                  </a:solidFill>
                  <a:latin typeface="+mj-ea"/>
                  <a:ea typeface="+mj-ea"/>
                </a:rPr>
                <a:t>리턴하는</a:t>
              </a:r>
              <a:r>
                <a:rPr lang="ko-KR" altLang="en-US" sz="1400" b="1" dirty="0">
                  <a:solidFill>
                    <a:srgbClr val="92D050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400" b="1" dirty="0" smtClean="0">
                  <a:solidFill>
                    <a:srgbClr val="92D050"/>
                  </a:solidFill>
                  <a:latin typeface="+mj-ea"/>
                  <a:ea typeface="+mj-ea"/>
                </a:rPr>
                <a:t>람다 작성</a:t>
              </a:r>
              <a:endParaRPr lang="en-US" altLang="ko-KR" sz="1400" b="1" dirty="0" smtClean="0">
                <a:solidFill>
                  <a:srgbClr val="92D050"/>
                </a:solidFill>
                <a:latin typeface="+mj-ea"/>
                <a:ea typeface="+mj-ea"/>
              </a:endParaRPr>
            </a:p>
            <a:p>
              <a:pPr defTabSz="180000" fontAlgn="base"/>
              <a:r>
                <a:rPr lang="en-US" altLang="ko-KR" sz="1400" b="1" dirty="0" smtClean="0">
                  <a:latin typeface="+mj-ea"/>
                  <a:ea typeface="+mj-ea"/>
                </a:rPr>
                <a:t>[ ](</a:t>
              </a:r>
              <a:r>
                <a:rPr lang="en-US" altLang="ko-KR" sz="1400" b="1" dirty="0" err="1">
                  <a:solidFill>
                    <a:srgbClr val="0070C0"/>
                  </a:solidFill>
                  <a:latin typeface="+mj-ea"/>
                  <a:ea typeface="+mj-ea"/>
                </a:rPr>
                <a:t>int</a:t>
              </a:r>
              <a:r>
                <a:rPr lang="en-US" altLang="ko-KR" sz="1400" b="1" dirty="0">
                  <a:latin typeface="+mj-ea"/>
                  <a:ea typeface="+mj-ea"/>
                </a:rPr>
                <a:t> x, </a:t>
              </a:r>
              <a:r>
                <a:rPr lang="en-US" altLang="ko-KR" sz="1400" b="1" dirty="0" err="1">
                  <a:solidFill>
                    <a:srgbClr val="0070C0"/>
                  </a:solidFill>
                  <a:latin typeface="+mj-ea"/>
                  <a:ea typeface="+mj-ea"/>
                </a:rPr>
                <a:t>int</a:t>
              </a:r>
              <a:r>
                <a:rPr lang="en-US" altLang="ko-KR" sz="1400" b="1" dirty="0">
                  <a:latin typeface="+mj-ea"/>
                  <a:ea typeface="+mj-ea"/>
                </a:rPr>
                <a:t> y) { </a:t>
              </a:r>
              <a:r>
                <a:rPr lang="en-US" altLang="ko-KR" sz="1400" b="1" dirty="0" err="1">
                  <a:latin typeface="+mj-ea"/>
                  <a:ea typeface="+mj-ea"/>
                </a:rPr>
                <a:t>cout</a:t>
              </a:r>
              <a:r>
                <a:rPr lang="en-US" altLang="ko-KR" sz="1400" b="1" dirty="0">
                  <a:latin typeface="+mj-ea"/>
                  <a:ea typeface="+mj-ea"/>
                </a:rPr>
                <a:t> &lt;&lt; x + y; } </a:t>
              </a:r>
              <a:r>
                <a:rPr lang="en-US" altLang="ko-KR" sz="1400" b="1" dirty="0" smtClean="0">
                  <a:latin typeface="+mj-ea"/>
                  <a:ea typeface="+mj-ea"/>
                </a:rPr>
                <a:t>(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2, 3</a:t>
              </a:r>
              <a:r>
                <a:rPr lang="en-US" altLang="ko-KR" sz="1400" b="1" dirty="0" smtClean="0">
                  <a:latin typeface="+mj-ea"/>
                  <a:ea typeface="+mj-ea"/>
                </a:rPr>
                <a:t>);   </a:t>
              </a:r>
              <a:r>
                <a:rPr lang="en-US" altLang="ko-KR" sz="1400" b="1" dirty="0" smtClean="0">
                  <a:solidFill>
                    <a:srgbClr val="92D050"/>
                  </a:solidFill>
                  <a:latin typeface="+mj-ea"/>
                  <a:ea typeface="+mj-ea"/>
                </a:rPr>
                <a:t>// x</a:t>
              </a:r>
              <a:r>
                <a:rPr lang="ko-KR" altLang="en-US" sz="1400" b="1" dirty="0" smtClean="0">
                  <a:solidFill>
                    <a:srgbClr val="92D050"/>
                  </a:solidFill>
                  <a:latin typeface="+mj-ea"/>
                  <a:ea typeface="+mj-ea"/>
                </a:rPr>
                <a:t>에 </a:t>
              </a:r>
              <a:r>
                <a:rPr lang="en-US" altLang="ko-KR" sz="1400" b="1" dirty="0" smtClean="0">
                  <a:solidFill>
                    <a:srgbClr val="92D050"/>
                  </a:solidFill>
                  <a:latin typeface="+mj-ea"/>
                  <a:ea typeface="+mj-ea"/>
                </a:rPr>
                <a:t>2, y</a:t>
              </a:r>
              <a:r>
                <a:rPr lang="ko-KR" altLang="en-US" sz="1400" b="1" dirty="0" smtClean="0">
                  <a:solidFill>
                    <a:srgbClr val="92D050"/>
                  </a:solidFill>
                  <a:latin typeface="+mj-ea"/>
                  <a:ea typeface="+mj-ea"/>
                </a:rPr>
                <a:t>에 </a:t>
              </a:r>
              <a:r>
                <a:rPr lang="en-US" altLang="ko-KR" sz="1400" b="1" dirty="0" smtClean="0">
                  <a:solidFill>
                    <a:srgbClr val="92D050"/>
                  </a:solidFill>
                  <a:latin typeface="+mj-ea"/>
                  <a:ea typeface="+mj-ea"/>
                </a:rPr>
                <a:t>3</a:t>
              </a:r>
              <a:r>
                <a:rPr lang="ko-KR" altLang="en-US" sz="1400" b="1" dirty="0" smtClean="0">
                  <a:solidFill>
                    <a:srgbClr val="92D050"/>
                  </a:solidFill>
                  <a:latin typeface="+mj-ea"/>
                  <a:ea typeface="+mj-ea"/>
                </a:rPr>
                <a:t>을</a:t>
              </a:r>
              <a:r>
                <a:rPr lang="en-US" altLang="ko-KR" sz="1400" b="1" dirty="0" smtClean="0">
                  <a:solidFill>
                    <a:srgbClr val="92D050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400" b="1" dirty="0" smtClean="0">
                  <a:solidFill>
                    <a:srgbClr val="92D050"/>
                  </a:solidFill>
                  <a:latin typeface="+mj-ea"/>
                  <a:ea typeface="+mj-ea"/>
                </a:rPr>
                <a:t>대입하여 코드 실행</a:t>
              </a:r>
              <a:r>
                <a:rPr lang="en-US" altLang="ko-KR" sz="1400" b="1" dirty="0" smtClean="0">
                  <a:solidFill>
                    <a:srgbClr val="92D050"/>
                  </a:solidFill>
                  <a:latin typeface="+mj-ea"/>
                  <a:ea typeface="+mj-ea"/>
                </a:rPr>
                <a:t>.</a:t>
              </a:r>
              <a:r>
                <a:rPr lang="ko-KR" altLang="en-US" sz="1400" b="1" dirty="0">
                  <a:solidFill>
                    <a:srgbClr val="92D05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400" b="1" dirty="0" smtClean="0">
                  <a:solidFill>
                    <a:srgbClr val="92D050"/>
                  </a:solidFill>
                  <a:latin typeface="+mj-ea"/>
                  <a:ea typeface="+mj-ea"/>
                </a:rPr>
                <a:t>5 </a:t>
              </a:r>
              <a:r>
                <a:rPr lang="ko-KR" altLang="en-US" sz="1400" b="1" dirty="0" smtClean="0">
                  <a:solidFill>
                    <a:srgbClr val="92D050"/>
                  </a:solidFill>
                  <a:latin typeface="+mj-ea"/>
                  <a:ea typeface="+mj-ea"/>
                </a:rPr>
                <a:t>출력</a:t>
              </a:r>
              <a:endParaRPr lang="en-US" altLang="ko-KR" sz="1400" b="1" dirty="0">
                <a:solidFill>
                  <a:srgbClr val="92D050"/>
                </a:solidFill>
                <a:latin typeface="+mj-ea"/>
                <a:ea typeface="+mj-ea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79712" y="2527702"/>
              <a:ext cx="5339635" cy="875162"/>
              <a:chOff x="1530036" y="1848788"/>
              <a:chExt cx="5339635" cy="875162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530036" y="2323840"/>
                <a:ext cx="533963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180000" fontAlgn="base"/>
                <a:r>
                  <a:rPr lang="en-US" altLang="ko-KR" sz="2000" b="1" dirty="0" smtClean="0">
                    <a:latin typeface="+mj-ea"/>
                    <a:ea typeface="+mj-ea"/>
                  </a:rPr>
                  <a:t>[   ] (   ) </a:t>
                </a:r>
                <a:r>
                  <a:rPr lang="en-US" altLang="ko-KR" sz="2000" b="1" dirty="0" smtClean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-&gt; </a:t>
                </a:r>
                <a:r>
                  <a:rPr lang="ko-KR" altLang="en-US" b="1" dirty="0" err="1" smtClean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리턴타입</a:t>
                </a:r>
                <a:r>
                  <a:rPr lang="ko-KR" altLang="en-US" b="1" dirty="0" smtClean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ko-KR" sz="2000" b="1" dirty="0" smtClean="0">
                    <a:latin typeface="+mj-ea"/>
                    <a:ea typeface="+mj-ea"/>
                  </a:rPr>
                  <a:t>{ </a:t>
                </a:r>
                <a:r>
                  <a:rPr lang="en-US" altLang="ko-KR" b="1" dirty="0" smtClean="0">
                    <a:solidFill>
                      <a:srgbClr val="92D050"/>
                    </a:solidFill>
                    <a:latin typeface="+mj-ea"/>
                    <a:ea typeface="+mj-ea"/>
                  </a:rPr>
                  <a:t>/* </a:t>
                </a:r>
                <a:r>
                  <a:rPr lang="ko-KR" altLang="en-US" b="1" dirty="0">
                    <a:solidFill>
                      <a:srgbClr val="92D050"/>
                    </a:solidFill>
                    <a:latin typeface="+mj-ea"/>
                    <a:ea typeface="+mj-ea"/>
                  </a:rPr>
                  <a:t>함수 코드 작성 *</a:t>
                </a:r>
                <a:r>
                  <a:rPr lang="en-US" altLang="ko-KR" b="1" dirty="0" smtClean="0">
                    <a:solidFill>
                      <a:srgbClr val="92D050"/>
                    </a:solidFill>
                    <a:latin typeface="+mj-ea"/>
                    <a:ea typeface="+mj-ea"/>
                  </a:rPr>
                  <a:t>/ </a:t>
                </a:r>
                <a:r>
                  <a:rPr lang="en-US" altLang="ko-KR" sz="2000" b="1" dirty="0" smtClean="0">
                    <a:latin typeface="+mj-ea"/>
                    <a:ea typeface="+mj-ea"/>
                  </a:rPr>
                  <a:t>};</a:t>
                </a:r>
                <a:endParaRPr lang="ko-KR" alt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8" name="왼쪽 대괄호 7"/>
              <p:cNvSpPr/>
              <p:nvPr/>
            </p:nvSpPr>
            <p:spPr>
              <a:xfrm rot="5400000">
                <a:off x="1757300" y="2098528"/>
                <a:ext cx="151591" cy="394985"/>
              </a:xfrm>
              <a:prstGeom prst="leftBracket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180000"/>
                <a:endParaRPr lang="ko-KR" altLang="en-US" b="1">
                  <a:latin typeface="+mj-ea"/>
                  <a:ea typeface="+mj-ea"/>
                </a:endParaRPr>
              </a:p>
            </p:txBody>
          </p:sp>
          <p:sp>
            <p:nvSpPr>
              <p:cNvPr id="9" name="왼쪽 대괄호 8"/>
              <p:cNvSpPr/>
              <p:nvPr/>
            </p:nvSpPr>
            <p:spPr>
              <a:xfrm rot="5400000">
                <a:off x="2291085" y="2089785"/>
                <a:ext cx="151591" cy="412470"/>
              </a:xfrm>
              <a:prstGeom prst="leftBracket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180000"/>
                <a:endParaRPr lang="ko-KR" altLang="en-US" b="1">
                  <a:latin typeface="+mj-ea"/>
                  <a:ea typeface="+mj-ea"/>
                </a:endParaRPr>
              </a:p>
            </p:txBody>
          </p:sp>
          <p:sp>
            <p:nvSpPr>
              <p:cNvPr id="10" name="왼쪽 대괄호 9"/>
              <p:cNvSpPr/>
              <p:nvPr/>
            </p:nvSpPr>
            <p:spPr>
              <a:xfrm rot="5400000">
                <a:off x="5149580" y="1149196"/>
                <a:ext cx="151591" cy="2293647"/>
              </a:xfrm>
              <a:prstGeom prst="leftBracket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180000"/>
                <a:endParaRPr lang="ko-KR" altLang="en-US" b="1">
                  <a:latin typeface="+mj-ea"/>
                  <a:ea typeface="+mj-ea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578148" y="1848788"/>
                <a:ext cx="530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80000"/>
                <a:r>
                  <a:rPr lang="ko-KR" altLang="en-US" sz="900" b="1" dirty="0" err="1" smtClean="0">
                    <a:latin typeface="+mj-ea"/>
                    <a:ea typeface="+mj-ea"/>
                  </a:rPr>
                  <a:t>캡쳐</a:t>
                </a:r>
                <a:endParaRPr lang="en-US" altLang="ko-KR" sz="900" b="1" dirty="0" smtClean="0">
                  <a:latin typeface="+mj-ea"/>
                  <a:ea typeface="+mj-ea"/>
                </a:endParaRPr>
              </a:p>
              <a:p>
                <a:pPr algn="ctr" defTabSz="180000"/>
                <a:r>
                  <a:rPr lang="ko-KR" altLang="en-US" sz="900" b="1" dirty="0" smtClean="0">
                    <a:latin typeface="+mj-ea"/>
                    <a:ea typeface="+mj-ea"/>
                  </a:rPr>
                  <a:t>리스트</a:t>
                </a:r>
                <a:endParaRPr lang="ko-KR" altLang="en-US" sz="900" b="1" dirty="0">
                  <a:latin typeface="+mj-ea"/>
                  <a:ea typeface="+mj-ea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063606" y="1848788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80000"/>
                <a:r>
                  <a:rPr lang="ko-KR" altLang="en-US" sz="900" b="1" dirty="0" smtClean="0">
                    <a:latin typeface="+mj-ea"/>
                    <a:ea typeface="+mj-ea"/>
                  </a:rPr>
                  <a:t>매개변수</a:t>
                </a:r>
                <a:endParaRPr lang="en-US" altLang="ko-KR" sz="900" b="1" dirty="0" smtClean="0">
                  <a:latin typeface="+mj-ea"/>
                  <a:ea typeface="+mj-ea"/>
                </a:endParaRPr>
              </a:p>
              <a:p>
                <a:pPr algn="ctr" defTabSz="180000"/>
                <a:r>
                  <a:rPr lang="ko-KR" altLang="en-US" sz="900" b="1" dirty="0" smtClean="0">
                    <a:latin typeface="+mj-ea"/>
                    <a:ea typeface="+mj-ea"/>
                  </a:rPr>
                  <a:t>리스트</a:t>
                </a:r>
                <a:endParaRPr lang="ko-KR" altLang="en-US" sz="900" b="1" dirty="0">
                  <a:latin typeface="+mj-ea"/>
                  <a:ea typeface="+mj-ea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624060" y="1994572"/>
                <a:ext cx="686405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80000"/>
                <a:r>
                  <a:rPr lang="ko-KR" altLang="en-US" sz="900" b="1" smtClean="0">
                    <a:latin typeface="+mj-ea"/>
                    <a:ea typeface="+mj-ea"/>
                  </a:rPr>
                  <a:t>함수 바디</a:t>
                </a:r>
                <a:endParaRPr lang="ko-KR" altLang="en-US" sz="900" b="1" dirty="0">
                  <a:latin typeface="+mj-ea"/>
                  <a:ea typeface="+mj-ea"/>
                </a:endParaRPr>
              </a:p>
            </p:txBody>
          </p:sp>
          <p:sp>
            <p:nvSpPr>
              <p:cNvPr id="14" name="왼쪽 대괄호 13"/>
              <p:cNvSpPr/>
              <p:nvPr/>
            </p:nvSpPr>
            <p:spPr>
              <a:xfrm rot="5400000">
                <a:off x="3247974" y="1631194"/>
                <a:ext cx="144017" cy="1328678"/>
              </a:xfrm>
              <a:prstGeom prst="leftBracket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180000"/>
                <a:endParaRPr lang="ko-KR" altLang="en-US" b="1">
                  <a:latin typeface="+mj-ea"/>
                  <a:ea typeface="+mj-ea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010129" y="2006713"/>
                <a:ext cx="68640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80000"/>
                <a:r>
                  <a:rPr lang="ko-KR" altLang="en-US" sz="900" b="1" dirty="0" smtClean="0">
                    <a:latin typeface="+mj-ea"/>
                    <a:ea typeface="+mj-ea"/>
                  </a:rPr>
                  <a:t>생략 가능</a:t>
                </a:r>
                <a:endParaRPr lang="ko-KR" altLang="en-US" sz="900" b="1" dirty="0">
                  <a:latin typeface="+mj-ea"/>
                  <a:ea typeface="+mj-ea"/>
                </a:endParaRPr>
              </a:p>
            </p:txBody>
          </p:sp>
        </p:grpSp>
        <p:sp>
          <p:nvSpPr>
            <p:cNvPr id="17" name="모서리가 둥근 직사각형 16"/>
            <p:cNvSpPr/>
            <p:nvPr/>
          </p:nvSpPr>
          <p:spPr>
            <a:xfrm>
              <a:off x="683567" y="2420888"/>
              <a:ext cx="7787907" cy="3168352"/>
            </a:xfrm>
            <a:prstGeom prst="roundRect">
              <a:avLst>
                <a:gd name="adj" fmla="val 3329"/>
              </a:avLst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0000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63888" y="3461779"/>
              <a:ext cx="1798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(a) </a:t>
              </a:r>
              <a:r>
                <a:rPr lang="ko-KR" altLang="en-US" sz="1200" b="1" dirty="0" err="1" smtClean="0">
                  <a:solidFill>
                    <a:srgbClr val="C00000"/>
                  </a:solidFill>
                  <a:latin typeface="+mj-ea"/>
                  <a:ea typeface="+mj-ea"/>
                </a:rPr>
                <a:t>람다식의</a:t>
              </a:r>
              <a:r>
                <a:rPr lang="ko-KR" altLang="en-US" sz="12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 기본 구조</a:t>
              </a:r>
              <a:endParaRPr lang="ko-KR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2994" y="4928247"/>
              <a:ext cx="2182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(b) </a:t>
              </a:r>
              <a:r>
                <a:rPr lang="ko-KR" altLang="en-US" sz="1200" b="1" dirty="0" err="1" smtClean="0">
                  <a:solidFill>
                    <a:srgbClr val="C00000"/>
                  </a:solidFill>
                  <a:latin typeface="+mj-ea"/>
                  <a:ea typeface="+mj-ea"/>
                </a:rPr>
                <a:t>람다식</a:t>
              </a:r>
              <a:r>
                <a:rPr lang="ko-KR" altLang="en-US" sz="12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 작성</a:t>
              </a:r>
              <a:r>
                <a:rPr lang="en-US" altLang="ko-KR" sz="12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2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및 호출 사례</a:t>
              </a:r>
              <a:endParaRPr lang="ko-KR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300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간단한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60184" y="3527762"/>
            <a:ext cx="7700248" cy="22467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dirty="0">
                <a:latin typeface="+mj-ea"/>
                <a:ea typeface="+mj-ea"/>
              </a:rPr>
              <a:t>#include &lt;</a:t>
            </a:r>
            <a:r>
              <a:rPr lang="en-US" altLang="ko-KR" sz="2000" dirty="0" err="1">
                <a:latin typeface="+mj-ea"/>
                <a:ea typeface="+mj-ea"/>
              </a:rPr>
              <a:t>iostream</a:t>
            </a:r>
            <a:r>
              <a:rPr lang="en-US" altLang="ko-KR" sz="2000" dirty="0">
                <a:latin typeface="+mj-ea"/>
                <a:ea typeface="+mj-ea"/>
              </a:rPr>
              <a:t>&gt;  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using namespace </a:t>
            </a:r>
            <a:r>
              <a:rPr lang="en-US" altLang="ko-KR" sz="2000" dirty="0" err="1">
                <a:latin typeface="+mj-ea"/>
                <a:ea typeface="+mj-ea"/>
              </a:rPr>
              <a:t>std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/>
            <a:endParaRPr lang="ko-KR" altLang="en-US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람다 함수 선언과 동시에 호출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(x=2, y=3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전달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)</a:t>
            </a:r>
            <a:endParaRPr lang="ko-KR" altLang="en-US" sz="2000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>
                <a:latin typeface="+mj-ea"/>
                <a:ea typeface="+mj-ea"/>
              </a:rPr>
              <a:t>[](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 x, 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 y) { </a:t>
            </a:r>
            <a:r>
              <a:rPr lang="en-US" altLang="ko-KR" sz="2000" b="1" dirty="0" err="1">
                <a:latin typeface="+mj-ea"/>
                <a:ea typeface="+mj-ea"/>
              </a:rPr>
              <a:t>cout</a:t>
            </a:r>
            <a:r>
              <a:rPr lang="en-US" altLang="ko-KR" sz="2000" b="1" dirty="0">
                <a:latin typeface="+mj-ea"/>
                <a:ea typeface="+mj-ea"/>
              </a:rPr>
              <a:t> &lt;&lt; "</a:t>
            </a:r>
            <a:r>
              <a:rPr lang="ko-KR" altLang="en-US" sz="2000" b="1" dirty="0">
                <a:latin typeface="+mj-ea"/>
                <a:ea typeface="+mj-ea"/>
              </a:rPr>
              <a:t>합은 </a:t>
            </a:r>
            <a:r>
              <a:rPr lang="en-US" altLang="ko-KR" sz="2000" b="1" dirty="0">
                <a:latin typeface="+mj-ea"/>
                <a:ea typeface="+mj-ea"/>
              </a:rPr>
              <a:t>"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&lt;&lt;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x + y; } (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2, 3</a:t>
            </a:r>
            <a:r>
              <a:rPr lang="en-US" altLang="ko-KR" sz="2000" b="1" dirty="0">
                <a:latin typeface="+mj-ea"/>
                <a:ea typeface="+mj-ea"/>
              </a:rPr>
              <a:t>); </a:t>
            </a:r>
            <a:r>
              <a:rPr lang="en-US" altLang="ko-KR" sz="2000" dirty="0">
                <a:latin typeface="+mj-ea"/>
                <a:ea typeface="+mj-ea"/>
              </a:rPr>
              <a:t>// 5 </a:t>
            </a:r>
            <a:r>
              <a:rPr lang="ko-KR" altLang="en-US" sz="2000" dirty="0">
                <a:latin typeface="+mj-ea"/>
                <a:ea typeface="+mj-ea"/>
              </a:rPr>
              <a:t>출력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}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99592" y="2199358"/>
            <a:ext cx="7200800" cy="408623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b="1" dirty="0">
                <a:latin typeface="+mj-ea"/>
                <a:ea typeface="+mj-ea"/>
              </a:rPr>
              <a:t>[](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x, 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y) { </a:t>
            </a:r>
            <a:r>
              <a:rPr lang="en-US" altLang="ko-KR" b="1" dirty="0" err="1">
                <a:latin typeface="+mj-ea"/>
                <a:ea typeface="+mj-ea"/>
              </a:rPr>
              <a:t>cout</a:t>
            </a:r>
            <a:r>
              <a:rPr lang="en-US" altLang="ko-KR" b="1" dirty="0">
                <a:latin typeface="+mj-ea"/>
                <a:ea typeface="+mj-ea"/>
              </a:rPr>
              <a:t> &lt;&lt; x + y; }; </a:t>
            </a:r>
            <a:r>
              <a:rPr lang="en-US" altLang="ko-KR" dirty="0">
                <a:latin typeface="+mj-ea"/>
                <a:ea typeface="+mj-ea"/>
              </a:rPr>
              <a:t>// x, y</a:t>
            </a:r>
            <a:r>
              <a:rPr lang="ko-KR" altLang="en-US" dirty="0">
                <a:latin typeface="+mj-ea"/>
                <a:ea typeface="+mj-ea"/>
              </a:rPr>
              <a:t>의 합을 출력하는 </a:t>
            </a:r>
            <a:r>
              <a:rPr lang="ko-KR" altLang="en-US" dirty="0" err="1" smtClean="0">
                <a:latin typeface="+mj-ea"/>
                <a:ea typeface="+mj-ea"/>
              </a:rPr>
              <a:t>람다식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400" y="1595049"/>
            <a:ext cx="631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매개변수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x, y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합을 출력하는 </a:t>
            </a:r>
            <a:r>
              <a:rPr lang="ko-KR" altLang="en-US" b="1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람다식은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다음과 같이 작성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576" y="3015849"/>
            <a:ext cx="553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x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2, y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전달하여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람다식이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바로 실행된다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33400" y="914929"/>
            <a:ext cx="8153400" cy="68012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u="sng" dirty="0" smtClean="0">
                <a:latin typeface="+mj-ea"/>
              </a:rPr>
              <a:t>예제</a:t>
            </a:r>
            <a:r>
              <a:rPr lang="ko-KR" altLang="en-US" sz="2000" u="sng" dirty="0" smtClean="0">
                <a:latin typeface="+mj-ea"/>
              </a:rPr>
              <a:t> 매개변수 </a:t>
            </a:r>
            <a:r>
              <a:rPr lang="en-US" altLang="ko-KR" sz="2000" u="sng" dirty="0" smtClean="0">
                <a:latin typeface="+mj-ea"/>
              </a:rPr>
              <a:t>x, y</a:t>
            </a:r>
            <a:r>
              <a:rPr lang="ko-KR" altLang="en-US" sz="2000" u="sng" dirty="0" smtClean="0">
                <a:latin typeface="+mj-ea"/>
              </a:rPr>
              <a:t>의</a:t>
            </a:r>
            <a:r>
              <a:rPr lang="en-US" altLang="ko-KR" sz="2000" u="sng" dirty="0" smtClean="0">
                <a:latin typeface="+mj-ea"/>
              </a:rPr>
              <a:t> </a:t>
            </a:r>
            <a:r>
              <a:rPr lang="ko-KR" altLang="en-US" sz="2000" u="sng" dirty="0" smtClean="0">
                <a:latin typeface="+mj-ea"/>
              </a:rPr>
              <a:t>합을</a:t>
            </a:r>
            <a:r>
              <a:rPr lang="en-US" altLang="ko-KR" sz="2000" u="sng" dirty="0" smtClean="0">
                <a:latin typeface="+mj-ea"/>
              </a:rPr>
              <a:t> </a:t>
            </a:r>
            <a:r>
              <a:rPr lang="ko-KR" altLang="en-US" sz="2000" u="sng" dirty="0" smtClean="0">
                <a:latin typeface="+mj-ea"/>
              </a:rPr>
              <a:t>출력하는 </a:t>
            </a:r>
            <a:r>
              <a:rPr lang="ko-KR" altLang="en-US" sz="2000" u="sng" dirty="0" err="1" smtClean="0">
                <a:latin typeface="+mj-ea"/>
              </a:rPr>
              <a:t>람다식</a:t>
            </a:r>
            <a:r>
              <a:rPr lang="ko-KR" altLang="en-US" sz="2000" u="sng" dirty="0" smtClean="0">
                <a:latin typeface="+mj-ea"/>
              </a:rPr>
              <a:t> 만들기</a:t>
            </a:r>
            <a:endParaRPr lang="ko-KR" altLang="en-US" sz="2000" u="sng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039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auto</a:t>
            </a:r>
            <a:r>
              <a:rPr lang="ko-KR" altLang="en-US" dirty="0">
                <a:latin typeface="+mj-ea"/>
              </a:rPr>
              <a:t>로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람다식</a:t>
            </a:r>
            <a:r>
              <a:rPr lang="ko-KR" altLang="en-US" dirty="0" smtClean="0">
                <a:latin typeface="+mj-ea"/>
              </a:rPr>
              <a:t> 저장 및 호출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3612" y="1333125"/>
            <a:ext cx="8293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auto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이용하여 변수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love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</a:t>
            </a:r>
            <a:r>
              <a:rPr lang="ko-KR" altLang="en-US" sz="20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람다식을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저장하고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love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이용하여 </a:t>
            </a:r>
            <a:r>
              <a:rPr lang="ko-KR" altLang="en-US" sz="20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람다식을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호출하는 사례이다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9068" y="2367204"/>
            <a:ext cx="8297732" cy="28623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main() {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</a:t>
            </a:r>
            <a:r>
              <a:rPr lang="en-US" altLang="ko-KR" sz="2000" b="1" dirty="0" smtClean="0">
                <a:latin typeface="+mj-ea"/>
                <a:ea typeface="+mj-ea"/>
              </a:rPr>
              <a:t>auto </a:t>
            </a:r>
            <a:r>
              <a:rPr lang="en-US" altLang="ko-KR" sz="2000" b="1" dirty="0">
                <a:latin typeface="+mj-ea"/>
                <a:ea typeface="+mj-ea"/>
              </a:rPr>
              <a:t>love </a:t>
            </a:r>
            <a:r>
              <a:rPr lang="en-US" altLang="ko-KR" sz="2000" dirty="0">
                <a:latin typeface="+mj-ea"/>
                <a:ea typeface="+mj-ea"/>
              </a:rPr>
              <a:t>= [](string 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a</a:t>
            </a:r>
            <a:r>
              <a:rPr lang="en-US" altLang="ko-KR" sz="2000" dirty="0">
                <a:latin typeface="+mj-ea"/>
                <a:ea typeface="+mj-ea"/>
              </a:rPr>
              <a:t>, string 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b</a:t>
            </a:r>
            <a:r>
              <a:rPr lang="en-US" altLang="ko-KR" sz="2000" dirty="0">
                <a:latin typeface="+mj-ea"/>
                <a:ea typeface="+mj-ea"/>
              </a:rPr>
              <a:t>) { 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						       	</a:t>
            </a:r>
            <a:r>
              <a:rPr lang="en-US" altLang="ko-KR" sz="2000" dirty="0" err="1" smtClean="0">
                <a:latin typeface="+mj-ea"/>
                <a:ea typeface="+mj-ea"/>
              </a:rPr>
              <a:t>cout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&lt;&lt; 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a</a:t>
            </a:r>
            <a:r>
              <a:rPr lang="en-US" altLang="ko-KR" sz="2000" dirty="0">
                <a:latin typeface="+mj-ea"/>
                <a:ea typeface="+mj-ea"/>
              </a:rPr>
              <a:t> &lt;&lt; "</a:t>
            </a:r>
            <a:r>
              <a:rPr lang="ko-KR" altLang="en-US" sz="2000" dirty="0">
                <a:latin typeface="+mj-ea"/>
                <a:ea typeface="+mj-ea"/>
              </a:rPr>
              <a:t>보다 </a:t>
            </a:r>
            <a:r>
              <a:rPr lang="en-US" altLang="ko-KR" sz="2000" dirty="0">
                <a:latin typeface="+mj-ea"/>
                <a:ea typeface="+mj-ea"/>
              </a:rPr>
              <a:t>"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&lt;&lt;</a:t>
            </a:r>
            <a:r>
              <a:rPr lang="ko-KR" altLang="en-US" sz="2000" dirty="0">
                <a:latin typeface="+mj-ea"/>
                <a:ea typeface="+mj-ea"/>
              </a:rPr>
              <a:t>  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b</a:t>
            </a:r>
            <a:r>
              <a:rPr lang="en-US" altLang="ko-KR" sz="2000" dirty="0">
                <a:latin typeface="+mj-ea"/>
                <a:ea typeface="+mj-ea"/>
              </a:rPr>
              <a:t> &lt;&lt; "</a:t>
            </a:r>
            <a:r>
              <a:rPr lang="ko-KR" altLang="en-US" sz="2000" dirty="0">
                <a:latin typeface="+mj-ea"/>
                <a:ea typeface="+mj-ea"/>
              </a:rPr>
              <a:t>가 좋아</a:t>
            </a:r>
            <a:r>
              <a:rPr lang="en-US" altLang="ko-KR" sz="2000" dirty="0">
                <a:latin typeface="+mj-ea"/>
                <a:ea typeface="+mj-ea"/>
              </a:rPr>
              <a:t>"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&lt;&lt;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endl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						     };  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/>
            <a:endParaRPr lang="ko-KR" altLang="en-US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 smtClean="0">
                <a:latin typeface="+mj-ea"/>
                <a:ea typeface="+mj-ea"/>
              </a:rPr>
              <a:t>love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"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</a:rPr>
              <a:t>돈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"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"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</a:rPr>
              <a:t>너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"</a:t>
            </a:r>
            <a:r>
              <a:rPr lang="en-US" altLang="ko-KR" sz="2000" dirty="0">
                <a:latin typeface="+mj-ea"/>
                <a:ea typeface="+mj-ea"/>
              </a:rPr>
              <a:t>); </a:t>
            </a:r>
            <a:r>
              <a:rPr lang="en-US" altLang="ko-KR" sz="2000" dirty="0" smtClean="0">
                <a:latin typeface="+mj-ea"/>
                <a:ea typeface="+mj-ea"/>
              </a:rPr>
              <a:t>			// </a:t>
            </a:r>
            <a:r>
              <a:rPr lang="ko-KR" altLang="en-US" sz="2000" dirty="0" err="1">
                <a:latin typeface="+mj-ea"/>
                <a:ea typeface="+mj-ea"/>
              </a:rPr>
              <a:t>람다식</a:t>
            </a:r>
            <a:r>
              <a:rPr lang="ko-KR" altLang="en-US" sz="2000" dirty="0">
                <a:latin typeface="+mj-ea"/>
                <a:ea typeface="+mj-ea"/>
              </a:rPr>
              <a:t> 호출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love</a:t>
            </a:r>
            <a:r>
              <a:rPr lang="en-US" altLang="ko-KR" sz="2000" dirty="0">
                <a:latin typeface="+mj-ea"/>
                <a:ea typeface="+mj-ea"/>
              </a:rPr>
              <a:t>("</a:t>
            </a:r>
            <a:r>
              <a:rPr lang="ko-KR" altLang="en-US" sz="2000" dirty="0">
                <a:latin typeface="+mj-ea"/>
                <a:ea typeface="+mj-ea"/>
              </a:rPr>
              <a:t>냉면</a:t>
            </a:r>
            <a:r>
              <a:rPr lang="en-US" altLang="ko-KR" sz="2000" dirty="0">
                <a:latin typeface="+mj-ea"/>
                <a:ea typeface="+mj-ea"/>
              </a:rPr>
              <a:t>", "</a:t>
            </a:r>
            <a:r>
              <a:rPr lang="ko-KR" altLang="en-US" sz="2000" dirty="0">
                <a:latin typeface="+mj-ea"/>
                <a:ea typeface="+mj-ea"/>
              </a:rPr>
              <a:t>만두</a:t>
            </a:r>
            <a:r>
              <a:rPr lang="en-US" altLang="ko-KR" sz="2000" dirty="0">
                <a:latin typeface="+mj-ea"/>
                <a:ea typeface="+mj-ea"/>
              </a:rPr>
              <a:t>"); </a:t>
            </a:r>
            <a:r>
              <a:rPr lang="en-US" altLang="ko-KR" sz="2000" dirty="0" smtClean="0">
                <a:latin typeface="+mj-ea"/>
                <a:ea typeface="+mj-ea"/>
              </a:rPr>
              <a:t>	// </a:t>
            </a:r>
            <a:r>
              <a:rPr lang="ko-KR" altLang="en-US" sz="2000" dirty="0" err="1">
                <a:latin typeface="+mj-ea"/>
                <a:ea typeface="+mj-ea"/>
              </a:rPr>
              <a:t>람다식</a:t>
            </a:r>
            <a:r>
              <a:rPr lang="ko-KR" altLang="en-US" sz="2000" dirty="0">
                <a:latin typeface="+mj-ea"/>
                <a:ea typeface="+mj-ea"/>
              </a:rPr>
              <a:t> 호출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}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16572" y="2691471"/>
            <a:ext cx="6460356" cy="1034071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600223" y="3065468"/>
            <a:ext cx="1448920" cy="1052208"/>
          </a:xfrm>
          <a:custGeom>
            <a:avLst/>
            <a:gdLst>
              <a:gd name="connsiteX0" fmla="*/ 0 w 1319048"/>
              <a:gd name="connsiteY0" fmla="*/ 662152 h 662152"/>
              <a:gd name="connsiteX1" fmla="*/ 420414 w 1319048"/>
              <a:gd name="connsiteY1" fmla="*/ 373117 h 662152"/>
              <a:gd name="connsiteX2" fmla="*/ 1135117 w 1319048"/>
              <a:gd name="connsiteY2" fmla="*/ 310055 h 662152"/>
              <a:gd name="connsiteX3" fmla="*/ 1319048 w 1319048"/>
              <a:gd name="connsiteY3" fmla="*/ 0 h 66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9048" h="662152">
                <a:moveTo>
                  <a:pt x="0" y="662152"/>
                </a:moveTo>
                <a:cubicBezTo>
                  <a:pt x="115614" y="546976"/>
                  <a:pt x="231228" y="431800"/>
                  <a:pt x="420414" y="373117"/>
                </a:cubicBezTo>
                <a:cubicBezTo>
                  <a:pt x="609600" y="314434"/>
                  <a:pt x="985345" y="372241"/>
                  <a:pt x="1135117" y="310055"/>
                </a:cubicBezTo>
                <a:cubicBezTo>
                  <a:pt x="1284889" y="247869"/>
                  <a:pt x="1301968" y="123934"/>
                  <a:pt x="1319048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2411761" y="3065468"/>
            <a:ext cx="1368152" cy="1500057"/>
          </a:xfrm>
          <a:custGeom>
            <a:avLst/>
            <a:gdLst>
              <a:gd name="connsiteX0" fmla="*/ 0 w 1319048"/>
              <a:gd name="connsiteY0" fmla="*/ 662152 h 662152"/>
              <a:gd name="connsiteX1" fmla="*/ 420414 w 1319048"/>
              <a:gd name="connsiteY1" fmla="*/ 373117 h 662152"/>
              <a:gd name="connsiteX2" fmla="*/ 1135117 w 1319048"/>
              <a:gd name="connsiteY2" fmla="*/ 310055 h 662152"/>
              <a:gd name="connsiteX3" fmla="*/ 1319048 w 1319048"/>
              <a:gd name="connsiteY3" fmla="*/ 0 h 66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9048" h="662152">
                <a:moveTo>
                  <a:pt x="0" y="662152"/>
                </a:moveTo>
                <a:cubicBezTo>
                  <a:pt x="115614" y="546976"/>
                  <a:pt x="231228" y="431800"/>
                  <a:pt x="420414" y="373117"/>
                </a:cubicBezTo>
                <a:cubicBezTo>
                  <a:pt x="609600" y="314434"/>
                  <a:pt x="985345" y="372241"/>
                  <a:pt x="1135117" y="310055"/>
                </a:cubicBezTo>
                <a:cubicBezTo>
                  <a:pt x="1284889" y="247869"/>
                  <a:pt x="1301968" y="123934"/>
                  <a:pt x="1319048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9068" y="5458298"/>
            <a:ext cx="8465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  <a:latin typeface="+mj-ea"/>
                <a:ea typeface="+mj-ea"/>
              </a:rPr>
              <a:t>* auto</a:t>
            </a:r>
            <a:r>
              <a:rPr lang="ko-KR" altLang="en-US" sz="1400" b="1" dirty="0" smtClean="0">
                <a:solidFill>
                  <a:srgbClr val="0070C0"/>
                </a:solidFill>
                <a:latin typeface="+mj-ea"/>
                <a:ea typeface="+mj-ea"/>
              </a:rPr>
              <a:t>를 이용하여 </a:t>
            </a:r>
            <a:r>
              <a:rPr lang="ko-KR" altLang="en-US" sz="1400" b="1" dirty="0" err="1" smtClean="0">
                <a:solidFill>
                  <a:srgbClr val="0070C0"/>
                </a:solidFill>
                <a:latin typeface="+mj-ea"/>
                <a:ea typeface="+mj-ea"/>
              </a:rPr>
              <a:t>람다식을</a:t>
            </a:r>
            <a:r>
              <a:rPr lang="ko-KR" altLang="en-US" sz="1400" b="1" dirty="0" smtClean="0">
                <a:solidFill>
                  <a:srgbClr val="0070C0"/>
                </a:solidFill>
                <a:latin typeface="+mj-ea"/>
                <a:ea typeface="+mj-ea"/>
              </a:rPr>
              <a:t> 변수에 저장하는 사례</a:t>
            </a:r>
            <a:r>
              <a:rPr lang="en-US" altLang="ko-KR" sz="14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1400" b="1" dirty="0">
                <a:solidFill>
                  <a:srgbClr val="0070C0"/>
                </a:solidFill>
                <a:latin typeface="+mj-ea"/>
                <a:ea typeface="+mj-ea"/>
              </a:rPr>
              <a:t>* </a:t>
            </a:r>
            <a:r>
              <a:rPr lang="ko-KR" altLang="en-US" sz="1400" b="1" dirty="0" err="1" smtClean="0">
                <a:solidFill>
                  <a:srgbClr val="0070C0"/>
                </a:solidFill>
                <a:latin typeface="+mj-ea"/>
                <a:ea typeface="+mj-ea"/>
              </a:rPr>
              <a:t>람다식의</a:t>
            </a:r>
            <a:r>
              <a:rPr lang="ko-KR" altLang="en-US" sz="1400" b="1" dirty="0" smtClean="0">
                <a:solidFill>
                  <a:srgbClr val="0070C0"/>
                </a:solidFill>
                <a:latin typeface="+mj-ea"/>
                <a:ea typeface="+mj-ea"/>
              </a:rPr>
              <a:t> 형식은 컴파일러만 알기 때문에</a:t>
            </a:r>
            <a:r>
              <a:rPr lang="en-US" altLang="ko-KR" sz="1400" b="1" dirty="0" smtClean="0">
                <a:solidFill>
                  <a:srgbClr val="0070C0"/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 smtClean="0">
                <a:solidFill>
                  <a:srgbClr val="0070C0"/>
                </a:solidFill>
                <a:latin typeface="+mj-ea"/>
                <a:ea typeface="+mj-ea"/>
              </a:rPr>
              <a:t>개발자가 </a:t>
            </a:r>
            <a:r>
              <a:rPr lang="ko-KR" altLang="en-US" sz="1400" b="1" dirty="0" err="1" smtClean="0">
                <a:solidFill>
                  <a:srgbClr val="0070C0"/>
                </a:solidFill>
                <a:latin typeface="+mj-ea"/>
                <a:ea typeface="+mj-ea"/>
              </a:rPr>
              <a:t>람다식을</a:t>
            </a:r>
            <a:r>
              <a:rPr lang="ko-KR" altLang="en-US" sz="1400" b="1" dirty="0" smtClean="0">
                <a:solidFill>
                  <a:srgbClr val="0070C0"/>
                </a:solidFill>
                <a:latin typeface="+mj-ea"/>
                <a:ea typeface="+mj-ea"/>
              </a:rPr>
              <a:t> 저장하는 변수의 타입을 선언할 수 없음</a:t>
            </a:r>
            <a:r>
              <a:rPr lang="en-US" altLang="ko-KR" sz="1400" b="1" dirty="0" smtClean="0">
                <a:solidFill>
                  <a:srgbClr val="0070C0"/>
                </a:solidFill>
                <a:latin typeface="+mj-ea"/>
                <a:ea typeface="+mj-ea"/>
              </a:rPr>
              <a:t>!</a:t>
            </a:r>
            <a:endParaRPr lang="ko-KR" altLang="en-US" sz="14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323528" y="863662"/>
            <a:ext cx="8153400" cy="404496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u="sng" dirty="0" smtClean="0">
                <a:latin typeface="+mj-ea"/>
              </a:rPr>
              <a:t>예제</a:t>
            </a:r>
            <a:r>
              <a:rPr lang="ko-KR" altLang="en-US" sz="2000" u="sng" dirty="0" smtClean="0">
                <a:latin typeface="+mj-ea"/>
              </a:rPr>
              <a:t> </a:t>
            </a:r>
            <a:r>
              <a:rPr lang="en-US" altLang="ko-KR" sz="2000" b="1" u="sng" dirty="0" smtClean="0">
                <a:latin typeface="+mj-ea"/>
              </a:rPr>
              <a:t>10-16</a:t>
            </a:r>
            <a:r>
              <a:rPr lang="en-US" altLang="ko-KR" sz="2000" u="sng" dirty="0" smtClean="0">
                <a:latin typeface="+mj-ea"/>
              </a:rPr>
              <a:t> auto</a:t>
            </a:r>
            <a:r>
              <a:rPr lang="ko-KR" altLang="en-US" sz="2000" u="sng" dirty="0" smtClean="0">
                <a:latin typeface="+mj-ea"/>
              </a:rPr>
              <a:t>로 </a:t>
            </a:r>
            <a:r>
              <a:rPr lang="ko-KR" altLang="en-US" sz="2000" u="sng" dirty="0" err="1" smtClean="0">
                <a:latin typeface="+mj-ea"/>
              </a:rPr>
              <a:t>람다식</a:t>
            </a:r>
            <a:r>
              <a:rPr lang="ko-KR" altLang="en-US" sz="2000" u="sng" dirty="0" smtClean="0">
                <a:latin typeface="+mj-ea"/>
              </a:rPr>
              <a:t> 다루기</a:t>
            </a:r>
            <a:endParaRPr lang="ko-KR" altLang="en-US" sz="2000" u="sng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218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캡쳐 리스트와 리턴 타입을 가지는 </a:t>
            </a:r>
            <a:r>
              <a:rPr lang="ko-KR" altLang="en-US" dirty="0" err="1" smtClean="0"/>
              <a:t>람다식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509962"/>
            <a:ext cx="8287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지역 변수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pi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값을 받고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매개변수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r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이용하여 반지름 값을 전달받아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원의 면적을 계산하여 </a:t>
            </a:r>
            <a:r>
              <a:rPr lang="ko-KR" alt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리턴하는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람다식을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작성하고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람다식을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호출하는 코드를 프로그램을 작성하라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1016" y="2611903"/>
            <a:ext cx="7499584" cy="378565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#include &lt;</a:t>
            </a:r>
            <a:r>
              <a:rPr lang="en-US" altLang="ko-KR" sz="2000" dirty="0" err="1" smtClean="0">
                <a:latin typeface="+mj-ea"/>
                <a:ea typeface="+mj-ea"/>
              </a:rPr>
              <a:t>iostream</a:t>
            </a:r>
            <a:r>
              <a:rPr lang="en-US" altLang="ko-KR" sz="2000" dirty="0" smtClean="0">
                <a:latin typeface="+mj-ea"/>
                <a:ea typeface="+mj-ea"/>
              </a:rPr>
              <a:t>&gt;  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using namespace </a:t>
            </a:r>
            <a:r>
              <a:rPr lang="en-US" altLang="ko-KR" sz="2000" dirty="0" err="1" smtClean="0">
                <a:latin typeface="+mj-ea"/>
                <a:ea typeface="+mj-ea"/>
              </a:rPr>
              <a:t>std</a:t>
            </a:r>
            <a:r>
              <a:rPr lang="en-US" altLang="ko-KR" sz="2000" dirty="0" smtClean="0">
                <a:latin typeface="+mj-ea"/>
                <a:ea typeface="+mj-ea"/>
              </a:rPr>
              <a:t>;</a:t>
            </a:r>
          </a:p>
          <a:p>
            <a:pPr defTabSz="180000"/>
            <a:endParaRPr lang="ko-KR" altLang="en-US" sz="20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main() {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double </a:t>
            </a:r>
            <a:r>
              <a:rPr lang="en-US" altLang="ko-KR" sz="2000" b="1" dirty="0">
                <a:latin typeface="+mj-ea"/>
                <a:ea typeface="+mj-ea"/>
              </a:rPr>
              <a:t>pi </a:t>
            </a:r>
            <a:r>
              <a:rPr lang="en-US" altLang="ko-KR" sz="2000" dirty="0">
                <a:latin typeface="+mj-ea"/>
                <a:ea typeface="+mj-ea"/>
              </a:rPr>
              <a:t>= 3.14; // </a:t>
            </a:r>
            <a:r>
              <a:rPr lang="ko-KR" altLang="en-US" sz="2000" dirty="0">
                <a:latin typeface="+mj-ea"/>
                <a:ea typeface="+mj-ea"/>
              </a:rPr>
              <a:t>지역 </a:t>
            </a:r>
            <a:r>
              <a:rPr lang="ko-KR" altLang="en-US" sz="2000" dirty="0" smtClean="0">
                <a:latin typeface="+mj-ea"/>
                <a:ea typeface="+mj-ea"/>
              </a:rPr>
              <a:t>변수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/>
            <a:endParaRPr lang="ko-KR" altLang="en-US" sz="2000" dirty="0">
              <a:latin typeface="+mj-ea"/>
              <a:ea typeface="+mj-ea"/>
            </a:endParaRPr>
          </a:p>
          <a:p>
            <a:pPr defTabSz="180000"/>
            <a:endParaRPr lang="ko-KR" altLang="en-US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auto </a:t>
            </a:r>
            <a:r>
              <a:rPr lang="en-US" altLang="ko-KR" sz="2000" dirty="0" err="1">
                <a:latin typeface="+mj-ea"/>
                <a:ea typeface="+mj-ea"/>
              </a:rPr>
              <a:t>calc</a:t>
            </a:r>
            <a:r>
              <a:rPr lang="en-US" altLang="ko-KR" sz="2000" dirty="0">
                <a:latin typeface="+mj-ea"/>
                <a:ea typeface="+mj-ea"/>
              </a:rPr>
              <a:t> = [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pi</a:t>
            </a:r>
            <a:r>
              <a:rPr lang="en-US" altLang="ko-KR" sz="2000" dirty="0">
                <a:latin typeface="+mj-ea"/>
                <a:ea typeface="+mj-ea"/>
              </a:rPr>
              <a:t>](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r</a:t>
            </a:r>
            <a:r>
              <a:rPr lang="en-US" altLang="ko-KR" sz="2000" dirty="0">
                <a:latin typeface="+mj-ea"/>
                <a:ea typeface="+mj-ea"/>
              </a:rPr>
              <a:t>) </a:t>
            </a:r>
            <a:r>
              <a:rPr lang="en-US" altLang="ko-KR" sz="2000" b="1" dirty="0">
                <a:latin typeface="+mj-ea"/>
                <a:ea typeface="+mj-ea"/>
              </a:rPr>
              <a:t>-&gt; double </a:t>
            </a:r>
            <a:r>
              <a:rPr lang="en-US" altLang="ko-KR" sz="2000" dirty="0">
                <a:latin typeface="+mj-ea"/>
                <a:ea typeface="+mj-ea"/>
              </a:rPr>
              <a:t>{ return 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pi</a:t>
            </a:r>
            <a:r>
              <a:rPr lang="en-US" altLang="ko-KR" sz="2000" dirty="0">
                <a:latin typeface="+mj-ea"/>
                <a:ea typeface="+mj-ea"/>
              </a:rPr>
              <a:t>*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r</a:t>
            </a:r>
            <a:r>
              <a:rPr lang="en-US" altLang="ko-KR" sz="2000" dirty="0">
                <a:latin typeface="+mj-ea"/>
                <a:ea typeface="+mj-ea"/>
              </a:rPr>
              <a:t>*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r</a:t>
            </a:r>
            <a:r>
              <a:rPr lang="en-US" altLang="ko-KR" sz="2000" dirty="0">
                <a:latin typeface="+mj-ea"/>
                <a:ea typeface="+mj-ea"/>
              </a:rPr>
              <a:t>; }; 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/>
            <a:endParaRPr lang="ko-KR" altLang="en-US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</a:t>
            </a:r>
            <a:r>
              <a:rPr lang="en-US" altLang="ko-KR" sz="2000" dirty="0" err="1" smtClean="0">
                <a:latin typeface="+mj-ea"/>
                <a:ea typeface="+mj-ea"/>
              </a:rPr>
              <a:t>cout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&lt;&lt;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"</a:t>
            </a:r>
            <a:r>
              <a:rPr lang="ko-KR" altLang="en-US" sz="2000" dirty="0">
                <a:latin typeface="+mj-ea"/>
                <a:ea typeface="+mj-ea"/>
              </a:rPr>
              <a:t>면적은 </a:t>
            </a:r>
            <a:r>
              <a:rPr lang="en-US" altLang="ko-KR" sz="2000" dirty="0">
                <a:latin typeface="+mj-ea"/>
                <a:ea typeface="+mj-ea"/>
              </a:rPr>
              <a:t>"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&lt;&lt;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b="1" dirty="0" err="1">
                <a:latin typeface="+mj-ea"/>
                <a:ea typeface="+mj-ea"/>
              </a:rPr>
              <a:t>calc</a:t>
            </a:r>
            <a:r>
              <a:rPr lang="en-US" altLang="ko-KR" sz="2000" b="1" dirty="0">
                <a:latin typeface="+mj-ea"/>
                <a:ea typeface="+mj-ea"/>
              </a:rPr>
              <a:t>(3)</a:t>
            </a:r>
            <a:r>
              <a:rPr lang="en-US" altLang="ko-KR" sz="2000" dirty="0">
                <a:latin typeface="+mj-ea"/>
                <a:ea typeface="+mj-ea"/>
              </a:rPr>
              <a:t>; // </a:t>
            </a:r>
            <a:r>
              <a:rPr lang="ko-KR" altLang="en-US" sz="2000" dirty="0" err="1">
                <a:latin typeface="+mj-ea"/>
                <a:ea typeface="+mj-ea"/>
              </a:rPr>
              <a:t>람다식</a:t>
            </a:r>
            <a:r>
              <a:rPr lang="ko-KR" altLang="en-US" sz="2000" dirty="0">
                <a:latin typeface="+mj-ea"/>
                <a:ea typeface="+mj-ea"/>
              </a:rPr>
              <a:t> 호출</a:t>
            </a:r>
            <a:r>
              <a:rPr lang="en-US" altLang="ko-KR" sz="2000" dirty="0">
                <a:latin typeface="+mj-ea"/>
                <a:ea typeface="+mj-ea"/>
              </a:rPr>
              <a:t>. 28.26</a:t>
            </a:r>
            <a:r>
              <a:rPr lang="ko-KR" altLang="en-US" sz="2000" dirty="0">
                <a:latin typeface="+mj-ea"/>
                <a:ea typeface="+mj-ea"/>
              </a:rPr>
              <a:t>출력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}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11736" y="4735937"/>
            <a:ext cx="4452552" cy="541126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42084" y="2736689"/>
            <a:ext cx="4174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  <a:latin typeface="+mj-ea"/>
                <a:ea typeface="+mj-ea"/>
              </a:rPr>
              <a:t>* </a:t>
            </a:r>
            <a:r>
              <a:rPr lang="ko-KR" altLang="en-US" sz="1400" b="1" dirty="0" smtClean="0">
                <a:solidFill>
                  <a:srgbClr val="0070C0"/>
                </a:solidFill>
                <a:latin typeface="+mj-ea"/>
                <a:ea typeface="+mj-ea"/>
              </a:rPr>
              <a:t>캡쳐 리스트와 </a:t>
            </a:r>
            <a:r>
              <a:rPr lang="ko-KR" altLang="en-US" sz="1400" b="1" dirty="0" err="1" smtClean="0">
                <a:solidFill>
                  <a:srgbClr val="0070C0"/>
                </a:solidFill>
                <a:latin typeface="+mj-ea"/>
                <a:ea typeface="+mj-ea"/>
              </a:rPr>
              <a:t>리턴타입을</a:t>
            </a:r>
            <a:r>
              <a:rPr lang="ko-KR" altLang="en-US" sz="1400" b="1" dirty="0" smtClean="0">
                <a:solidFill>
                  <a:srgbClr val="0070C0"/>
                </a:solidFill>
                <a:latin typeface="+mj-ea"/>
                <a:ea typeface="+mj-ea"/>
              </a:rPr>
              <a:t> 가지는 </a:t>
            </a:r>
            <a:r>
              <a:rPr lang="ko-KR" altLang="en-US" sz="1400" b="1" dirty="0" err="1" smtClean="0">
                <a:solidFill>
                  <a:srgbClr val="0070C0"/>
                </a:solidFill>
                <a:latin typeface="+mj-ea"/>
                <a:ea typeface="+mj-ea"/>
              </a:rPr>
              <a:t>람다식</a:t>
            </a:r>
            <a:r>
              <a:rPr lang="ko-KR" altLang="en-US" sz="1400" b="1" dirty="0" smtClean="0">
                <a:solidFill>
                  <a:srgbClr val="0070C0"/>
                </a:solidFill>
                <a:latin typeface="+mj-ea"/>
                <a:ea typeface="+mj-ea"/>
              </a:rPr>
              <a:t> 연습</a:t>
            </a:r>
            <a:endParaRPr lang="ko-KR" altLang="en-US" sz="14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2455108" y="4159434"/>
            <a:ext cx="460708" cy="676507"/>
          </a:xfrm>
          <a:custGeom>
            <a:avLst/>
            <a:gdLst>
              <a:gd name="connsiteX0" fmla="*/ 0 w 425669"/>
              <a:gd name="connsiteY0" fmla="*/ 0 h 457200"/>
              <a:gd name="connsiteX1" fmla="*/ 141890 w 425669"/>
              <a:gd name="connsiteY1" fmla="*/ 220717 h 457200"/>
              <a:gd name="connsiteX2" fmla="*/ 378373 w 425669"/>
              <a:gd name="connsiteY2" fmla="*/ 257504 h 457200"/>
              <a:gd name="connsiteX3" fmla="*/ 425669 w 425669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669" h="457200">
                <a:moveTo>
                  <a:pt x="0" y="0"/>
                </a:moveTo>
                <a:cubicBezTo>
                  <a:pt x="39414" y="88900"/>
                  <a:pt x="78828" y="177800"/>
                  <a:pt x="141890" y="220717"/>
                </a:cubicBezTo>
                <a:cubicBezTo>
                  <a:pt x="204952" y="263634"/>
                  <a:pt x="331077" y="218090"/>
                  <a:pt x="378373" y="257504"/>
                </a:cubicBezTo>
                <a:cubicBezTo>
                  <a:pt x="425669" y="296918"/>
                  <a:pt x="425669" y="377059"/>
                  <a:pt x="425669" y="4572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3652810" y="5100891"/>
            <a:ext cx="919189" cy="632365"/>
          </a:xfrm>
          <a:custGeom>
            <a:avLst/>
            <a:gdLst>
              <a:gd name="connsiteX0" fmla="*/ 581993 w 582055"/>
              <a:gd name="connsiteY0" fmla="*/ 488731 h 488731"/>
              <a:gd name="connsiteX1" fmla="*/ 497910 w 582055"/>
              <a:gd name="connsiteY1" fmla="*/ 357352 h 488731"/>
              <a:gd name="connsiteX2" fmla="*/ 72241 w 582055"/>
              <a:gd name="connsiteY2" fmla="*/ 262758 h 488731"/>
              <a:gd name="connsiteX3" fmla="*/ 3924 w 582055"/>
              <a:gd name="connsiteY3" fmla="*/ 0 h 48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055" h="488731">
                <a:moveTo>
                  <a:pt x="581993" y="488731"/>
                </a:moveTo>
                <a:cubicBezTo>
                  <a:pt x="582431" y="441872"/>
                  <a:pt x="582869" y="395014"/>
                  <a:pt x="497910" y="357352"/>
                </a:cubicBezTo>
                <a:cubicBezTo>
                  <a:pt x="412951" y="319690"/>
                  <a:pt x="154572" y="322317"/>
                  <a:pt x="72241" y="262758"/>
                </a:cubicBezTo>
                <a:cubicBezTo>
                  <a:pt x="-10090" y="203199"/>
                  <a:pt x="-3083" y="101599"/>
                  <a:pt x="3924" y="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3732263" y="5100890"/>
            <a:ext cx="2783953" cy="244003"/>
          </a:xfrm>
          <a:custGeom>
            <a:avLst/>
            <a:gdLst>
              <a:gd name="connsiteX0" fmla="*/ 0 w 1912883"/>
              <a:gd name="connsiteY0" fmla="*/ 36786 h 200010"/>
              <a:gd name="connsiteX1" fmla="*/ 1502979 w 1912883"/>
              <a:gd name="connsiteY1" fmla="*/ 199696 h 200010"/>
              <a:gd name="connsiteX2" fmla="*/ 1912883 w 1912883"/>
              <a:gd name="connsiteY2" fmla="*/ 0 h 20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883" h="200010">
                <a:moveTo>
                  <a:pt x="0" y="36786"/>
                </a:moveTo>
                <a:cubicBezTo>
                  <a:pt x="592082" y="121306"/>
                  <a:pt x="1184165" y="205827"/>
                  <a:pt x="1502979" y="199696"/>
                </a:cubicBezTo>
                <a:cubicBezTo>
                  <a:pt x="1821793" y="193565"/>
                  <a:pt x="1867338" y="96782"/>
                  <a:pt x="1912883" y="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3090163" y="4422407"/>
            <a:ext cx="3051030" cy="245699"/>
          </a:xfrm>
          <a:custGeom>
            <a:avLst/>
            <a:gdLst>
              <a:gd name="connsiteX0" fmla="*/ 0 w 2280744"/>
              <a:gd name="connsiteY0" fmla="*/ 278541 h 289051"/>
              <a:gd name="connsiteX1" fmla="*/ 1818289 w 2280744"/>
              <a:gd name="connsiteY1" fmla="*/ 16 h 289051"/>
              <a:gd name="connsiteX2" fmla="*/ 2280744 w 2280744"/>
              <a:gd name="connsiteY2" fmla="*/ 289051 h 28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0744" h="289051">
                <a:moveTo>
                  <a:pt x="0" y="278541"/>
                </a:moveTo>
                <a:cubicBezTo>
                  <a:pt x="719082" y="138402"/>
                  <a:pt x="1438165" y="-1736"/>
                  <a:pt x="1818289" y="16"/>
                </a:cubicBezTo>
                <a:cubicBezTo>
                  <a:pt x="2198413" y="1768"/>
                  <a:pt x="2239578" y="145409"/>
                  <a:pt x="2280744" y="289051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323528" y="851773"/>
            <a:ext cx="8153400" cy="68012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u="sng" dirty="0" smtClean="0">
                <a:latin typeface="+mj-ea"/>
              </a:rPr>
              <a:t>예제</a:t>
            </a:r>
            <a:r>
              <a:rPr lang="ko-KR" altLang="en-US" sz="2000" u="sng" dirty="0" smtClean="0">
                <a:latin typeface="+mj-ea"/>
              </a:rPr>
              <a:t> </a:t>
            </a:r>
            <a:r>
              <a:rPr lang="en-US" altLang="ko-KR" sz="2000" b="1" u="sng" dirty="0" smtClean="0">
                <a:latin typeface="+mj-ea"/>
              </a:rPr>
              <a:t>10-17</a:t>
            </a:r>
            <a:r>
              <a:rPr lang="en-US" altLang="ko-KR" sz="2000" u="sng" dirty="0" smtClean="0">
                <a:latin typeface="+mj-ea"/>
              </a:rPr>
              <a:t> </a:t>
            </a:r>
            <a:r>
              <a:rPr lang="ko-KR" altLang="en-US" sz="2000" u="sng" dirty="0" smtClean="0">
                <a:latin typeface="+mj-ea"/>
              </a:rPr>
              <a:t>반지름이 </a:t>
            </a:r>
            <a:r>
              <a:rPr lang="en-US" altLang="ko-KR" sz="2000" u="sng" dirty="0" smtClean="0">
                <a:latin typeface="+mj-ea"/>
              </a:rPr>
              <a:t>r</a:t>
            </a:r>
            <a:r>
              <a:rPr lang="ko-KR" altLang="en-US" sz="2000" u="sng" dirty="0" smtClean="0">
                <a:latin typeface="+mj-ea"/>
              </a:rPr>
              <a:t>이 원의 면적으로 </a:t>
            </a:r>
            <a:r>
              <a:rPr lang="ko-KR" altLang="en-US" sz="2000" u="sng" dirty="0" err="1" smtClean="0">
                <a:latin typeface="+mj-ea"/>
              </a:rPr>
              <a:t>리턴하는</a:t>
            </a:r>
            <a:r>
              <a:rPr lang="ko-KR" altLang="en-US" sz="2000" u="sng" dirty="0" smtClean="0">
                <a:latin typeface="+mj-ea"/>
              </a:rPr>
              <a:t> </a:t>
            </a:r>
            <a:r>
              <a:rPr lang="ko-KR" altLang="en-US" sz="2000" u="sng" dirty="0" err="1" smtClean="0">
                <a:latin typeface="+mj-ea"/>
              </a:rPr>
              <a:t>람다식</a:t>
            </a:r>
            <a:r>
              <a:rPr lang="ko-KR" altLang="en-US" sz="2000" u="sng" dirty="0" smtClean="0">
                <a:latin typeface="+mj-ea"/>
              </a:rPr>
              <a:t> 만들기</a:t>
            </a:r>
            <a:endParaRPr lang="ko-KR" altLang="en-US" sz="2000" u="sng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08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캡쳐 리스트에 참조를 활용하는 </a:t>
            </a:r>
            <a:r>
              <a:rPr lang="ko-KR" altLang="en-US" dirty="0" err="1" smtClean="0"/>
              <a:t>람다식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3542" y="1368434"/>
            <a:ext cx="8677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지역 변수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sum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대한 참조를 캡쳐 리스트를 통해 받고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합한 결과를 지역변수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sum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저장한다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2170512"/>
            <a:ext cx="6192688" cy="31700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dirty="0">
                <a:latin typeface="+mj-ea"/>
                <a:ea typeface="+mj-ea"/>
              </a:rPr>
              <a:t>#include &lt;</a:t>
            </a:r>
            <a:r>
              <a:rPr lang="en-US" altLang="ko-KR" sz="2000" dirty="0" err="1">
                <a:latin typeface="+mj-ea"/>
                <a:ea typeface="+mj-ea"/>
              </a:rPr>
              <a:t>iostream</a:t>
            </a:r>
            <a:r>
              <a:rPr lang="en-US" altLang="ko-KR" sz="2000" dirty="0">
                <a:latin typeface="+mj-ea"/>
                <a:ea typeface="+mj-ea"/>
              </a:rPr>
              <a:t>&gt;  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using namespace </a:t>
            </a:r>
            <a:r>
              <a:rPr lang="en-US" altLang="ko-KR" sz="2000" dirty="0" err="1">
                <a:latin typeface="+mj-ea"/>
                <a:ea typeface="+mj-ea"/>
              </a:rPr>
              <a:t>std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/>
            <a:endParaRPr lang="ko-KR" altLang="en-US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</a:t>
            </a:r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ko-KR" altLang="en-US" sz="2000" dirty="0" smtClean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sum</a:t>
            </a:r>
            <a:r>
              <a:rPr lang="en-US" altLang="ko-KR" sz="2000" dirty="0">
                <a:latin typeface="+mj-ea"/>
                <a:ea typeface="+mj-ea"/>
              </a:rPr>
              <a:t> = 0; // </a:t>
            </a:r>
            <a:r>
              <a:rPr lang="ko-KR" altLang="en-US" sz="2000" dirty="0">
                <a:latin typeface="+mj-ea"/>
                <a:ea typeface="+mj-ea"/>
              </a:rPr>
              <a:t>지역 변수</a:t>
            </a:r>
          </a:p>
          <a:p>
            <a:pPr defTabSz="180000"/>
            <a:endParaRPr lang="en-US" altLang="ko-KR" sz="20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  // </a:t>
            </a:r>
            <a:r>
              <a:rPr lang="ko-KR" altLang="en-US" sz="2000" dirty="0">
                <a:latin typeface="+mj-ea"/>
                <a:ea typeface="+mj-ea"/>
              </a:rPr>
              <a:t>합 </a:t>
            </a:r>
            <a:r>
              <a:rPr lang="en-US" altLang="ko-KR" sz="2000" dirty="0">
                <a:latin typeface="+mj-ea"/>
                <a:ea typeface="+mj-ea"/>
              </a:rPr>
              <a:t>5</a:t>
            </a:r>
            <a:r>
              <a:rPr lang="ko-KR" altLang="en-US" sz="2000" dirty="0">
                <a:latin typeface="+mj-ea"/>
                <a:ea typeface="+mj-ea"/>
              </a:rPr>
              <a:t>를 지역변수 </a:t>
            </a:r>
            <a:r>
              <a:rPr lang="en-US" altLang="ko-KR" sz="2000" dirty="0">
                <a:latin typeface="+mj-ea"/>
                <a:ea typeface="+mj-ea"/>
              </a:rPr>
              <a:t>sum</a:t>
            </a:r>
            <a:r>
              <a:rPr lang="ko-KR" altLang="en-US" sz="2000" dirty="0">
                <a:latin typeface="+mj-ea"/>
                <a:ea typeface="+mj-ea"/>
              </a:rPr>
              <a:t>에 </a:t>
            </a:r>
            <a:r>
              <a:rPr lang="ko-KR" altLang="en-US" sz="2000" dirty="0" smtClean="0">
                <a:latin typeface="+mj-ea"/>
                <a:ea typeface="+mj-ea"/>
              </a:rPr>
              <a:t>저장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[</a:t>
            </a:r>
            <a:r>
              <a:rPr lang="en-US" altLang="ko-KR" sz="2000" b="1" dirty="0" smtClean="0">
                <a:latin typeface="+mj-ea"/>
                <a:ea typeface="+mj-ea"/>
              </a:rPr>
              <a:t>&amp;</a:t>
            </a:r>
            <a:r>
              <a:rPr lang="en-US" altLang="ko-KR" sz="2000" b="1" dirty="0">
                <a:latin typeface="+mj-ea"/>
                <a:ea typeface="+mj-ea"/>
              </a:rPr>
              <a:t>sum</a:t>
            </a:r>
            <a:r>
              <a:rPr lang="en-US" altLang="ko-KR" sz="2000" dirty="0">
                <a:latin typeface="+mj-ea"/>
                <a:ea typeface="+mj-ea"/>
              </a:rPr>
              <a:t>](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x, 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y) { </a:t>
            </a:r>
            <a:r>
              <a:rPr lang="en-US" altLang="ko-KR" sz="2000" b="1" dirty="0">
                <a:latin typeface="+mj-ea"/>
                <a:ea typeface="+mj-ea"/>
              </a:rPr>
              <a:t>sum</a:t>
            </a:r>
            <a:r>
              <a:rPr lang="en-US" altLang="ko-KR" sz="2000" dirty="0">
                <a:latin typeface="+mj-ea"/>
                <a:ea typeface="+mj-ea"/>
              </a:rPr>
              <a:t> = x + y; } (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2, 3</a:t>
            </a:r>
            <a:r>
              <a:rPr lang="en-US" altLang="ko-KR" sz="2000" dirty="0">
                <a:latin typeface="+mj-ea"/>
                <a:ea typeface="+mj-ea"/>
              </a:rPr>
              <a:t>); 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</a:t>
            </a:r>
            <a:r>
              <a:rPr lang="en-US" altLang="ko-KR" sz="2000" dirty="0" err="1" smtClean="0">
                <a:latin typeface="+mj-ea"/>
                <a:ea typeface="+mj-ea"/>
              </a:rPr>
              <a:t>cout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&lt;&lt; "</a:t>
            </a:r>
            <a:r>
              <a:rPr lang="ko-KR" altLang="en-US" sz="2000" dirty="0">
                <a:latin typeface="+mj-ea"/>
                <a:ea typeface="+mj-ea"/>
              </a:rPr>
              <a:t>합은 </a:t>
            </a:r>
            <a:r>
              <a:rPr lang="en-US" altLang="ko-KR" sz="2000" dirty="0">
                <a:latin typeface="+mj-ea"/>
                <a:ea typeface="+mj-ea"/>
              </a:rPr>
              <a:t>"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&lt;&lt;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sum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}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468728" y="4353044"/>
            <a:ext cx="5228896" cy="300770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5952201"/>
            <a:ext cx="6336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* 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캡쳐 리스트를 통해 지역 변수의 참조를 받아 지역 변수를 접근하는 연습</a:t>
            </a:r>
            <a:endParaRPr lang="ko-KR" altLang="en-US" sz="1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1" name="자유형 10"/>
          <p:cNvSpPr/>
          <p:nvPr/>
        </p:nvSpPr>
        <p:spPr>
          <a:xfrm flipH="1">
            <a:off x="1909820" y="3676197"/>
            <a:ext cx="213907" cy="681346"/>
          </a:xfrm>
          <a:custGeom>
            <a:avLst/>
            <a:gdLst>
              <a:gd name="connsiteX0" fmla="*/ 0 w 425669"/>
              <a:gd name="connsiteY0" fmla="*/ 0 h 457200"/>
              <a:gd name="connsiteX1" fmla="*/ 141890 w 425669"/>
              <a:gd name="connsiteY1" fmla="*/ 220717 h 457200"/>
              <a:gd name="connsiteX2" fmla="*/ 378373 w 425669"/>
              <a:gd name="connsiteY2" fmla="*/ 257504 h 457200"/>
              <a:gd name="connsiteX3" fmla="*/ 425669 w 425669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669" h="457200">
                <a:moveTo>
                  <a:pt x="0" y="0"/>
                </a:moveTo>
                <a:cubicBezTo>
                  <a:pt x="39414" y="88900"/>
                  <a:pt x="78828" y="177800"/>
                  <a:pt x="141890" y="220717"/>
                </a:cubicBezTo>
                <a:cubicBezTo>
                  <a:pt x="204952" y="263634"/>
                  <a:pt x="331077" y="218090"/>
                  <a:pt x="378373" y="257504"/>
                </a:cubicBezTo>
                <a:cubicBezTo>
                  <a:pt x="425669" y="296918"/>
                  <a:pt x="425669" y="377059"/>
                  <a:pt x="425669" y="4572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131104" y="4634557"/>
            <a:ext cx="1128528" cy="954683"/>
          </a:xfrm>
          <a:prstGeom prst="wedgeRoundRectCallout">
            <a:avLst>
              <a:gd name="adj1" fmla="val 90183"/>
              <a:gd name="adj2" fmla="val -47113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지역변수</a:t>
            </a:r>
            <a:r>
              <a:rPr lang="en-US" altLang="ko-KR" sz="1400" b="1" dirty="0" smtClean="0">
                <a:solidFill>
                  <a:schemeClr val="tx1"/>
                </a:solidFill>
                <a:latin typeface="+mj-ea"/>
                <a:ea typeface="+mj-ea"/>
              </a:rPr>
              <a:t>sum</a:t>
            </a:r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에 대한 참조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267744" y="3678477"/>
            <a:ext cx="2016224" cy="679066"/>
          </a:xfrm>
          <a:custGeom>
            <a:avLst/>
            <a:gdLst>
              <a:gd name="connsiteX0" fmla="*/ 0 w 425669"/>
              <a:gd name="connsiteY0" fmla="*/ 0 h 457200"/>
              <a:gd name="connsiteX1" fmla="*/ 141890 w 425669"/>
              <a:gd name="connsiteY1" fmla="*/ 220717 h 457200"/>
              <a:gd name="connsiteX2" fmla="*/ 378373 w 425669"/>
              <a:gd name="connsiteY2" fmla="*/ 257504 h 457200"/>
              <a:gd name="connsiteX3" fmla="*/ 425669 w 425669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669" h="457200">
                <a:moveTo>
                  <a:pt x="0" y="0"/>
                </a:moveTo>
                <a:cubicBezTo>
                  <a:pt x="39414" y="88900"/>
                  <a:pt x="78828" y="177800"/>
                  <a:pt x="141890" y="220717"/>
                </a:cubicBezTo>
                <a:cubicBezTo>
                  <a:pt x="204952" y="263634"/>
                  <a:pt x="331077" y="218090"/>
                  <a:pt x="378373" y="257504"/>
                </a:cubicBezTo>
                <a:cubicBezTo>
                  <a:pt x="425669" y="296918"/>
                  <a:pt x="425669" y="377059"/>
                  <a:pt x="425669" y="45720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31104" y="861163"/>
            <a:ext cx="8886025" cy="507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u="sng" dirty="0" smtClean="0">
                <a:latin typeface="+mj-ea"/>
              </a:rPr>
              <a:t>예제</a:t>
            </a:r>
            <a:r>
              <a:rPr lang="ko-KR" altLang="en-US" sz="2000" u="sng" dirty="0" smtClean="0">
                <a:latin typeface="+mj-ea"/>
              </a:rPr>
              <a:t> </a:t>
            </a:r>
            <a:r>
              <a:rPr lang="en-US" altLang="ko-KR" sz="2000" b="1" u="sng" dirty="0" smtClean="0">
                <a:latin typeface="+mj-ea"/>
              </a:rPr>
              <a:t>10-18</a:t>
            </a:r>
            <a:r>
              <a:rPr lang="en-US" altLang="ko-KR" sz="2000" u="sng" dirty="0" smtClean="0">
                <a:latin typeface="+mj-ea"/>
              </a:rPr>
              <a:t> </a:t>
            </a:r>
            <a:r>
              <a:rPr lang="ko-KR" altLang="en-US" sz="2000" u="sng" dirty="0" smtClean="0">
                <a:latin typeface="+mj-ea"/>
              </a:rPr>
              <a:t>캡쳐 리스트에 참조 활용</a:t>
            </a:r>
            <a:r>
              <a:rPr lang="en-US" altLang="ko-KR" sz="2000" u="sng" dirty="0" smtClean="0">
                <a:latin typeface="+mj-ea"/>
              </a:rPr>
              <a:t>. </a:t>
            </a:r>
            <a:r>
              <a:rPr lang="ko-KR" altLang="en-US" sz="2000" u="sng" dirty="0" smtClean="0">
                <a:latin typeface="+mj-ea"/>
              </a:rPr>
              <a:t>합을 외부에 저장하는 </a:t>
            </a:r>
            <a:r>
              <a:rPr lang="ko-KR" altLang="en-US" sz="2000" u="sng" dirty="0" err="1" smtClean="0">
                <a:latin typeface="+mj-ea"/>
              </a:rPr>
              <a:t>람다식</a:t>
            </a:r>
            <a:r>
              <a:rPr lang="ko-KR" altLang="en-US" sz="2000" u="sng" dirty="0" smtClean="0">
                <a:latin typeface="+mj-ea"/>
              </a:rPr>
              <a:t> 만들기</a:t>
            </a:r>
            <a:endParaRPr lang="ko-KR" altLang="en-US" sz="2000" u="sng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64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6324" y="116632"/>
            <a:ext cx="8550660" cy="670351"/>
          </a:xfrm>
        </p:spPr>
        <p:txBody>
          <a:bodyPr>
            <a:noAutofit/>
          </a:bodyPr>
          <a:lstStyle/>
          <a:p>
            <a:r>
              <a:rPr lang="en-US" altLang="ko-KR" sz="2400" cap="none" dirty="0" smtClean="0">
                <a:latin typeface="+mj-ea"/>
              </a:rPr>
              <a:t>STL for-each() </a:t>
            </a:r>
            <a:r>
              <a:rPr lang="ko-KR" altLang="en-US" sz="2400" dirty="0" smtClean="0">
                <a:latin typeface="+mj-ea"/>
              </a:rPr>
              <a:t>함수를 이용하여 벡터의 모든 원소 출력</a:t>
            </a:r>
            <a:endParaRPr lang="ko-KR" altLang="en-US" sz="24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5132" y="889629"/>
            <a:ext cx="8374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STL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들어 있는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for-each()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함수는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컨테이너의 각 원소를 검색하는 함수이며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3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번째 매개변수로 주어진 함수를 호출한다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6324" y="1558254"/>
            <a:ext cx="8531352" cy="50167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dirty="0">
                <a:latin typeface="+mj-ea"/>
                <a:ea typeface="+mj-ea"/>
              </a:rPr>
              <a:t>#include &lt;</a:t>
            </a:r>
            <a:r>
              <a:rPr lang="en-US" altLang="ko-KR" sz="2000" dirty="0" err="1">
                <a:latin typeface="+mj-ea"/>
                <a:ea typeface="+mj-ea"/>
              </a:rPr>
              <a:t>iostream</a:t>
            </a:r>
            <a:r>
              <a:rPr lang="en-US" altLang="ko-KR" sz="2000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#include &lt;vector&gt;</a:t>
            </a:r>
          </a:p>
          <a:p>
            <a:pPr defTabSz="180000"/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#include &lt;algorithm&gt;</a:t>
            </a:r>
            <a:r>
              <a:rPr lang="en-US" altLang="ko-KR" sz="2000" dirty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// </a:t>
            </a:r>
            <a:r>
              <a:rPr lang="en-US" altLang="ko-KR" sz="2000" dirty="0" err="1">
                <a:latin typeface="+mj-ea"/>
                <a:ea typeface="+mj-ea"/>
              </a:rPr>
              <a:t>for_each</a:t>
            </a:r>
            <a:r>
              <a:rPr lang="en-US" altLang="ko-KR" sz="2000" dirty="0">
                <a:latin typeface="+mj-ea"/>
                <a:ea typeface="+mj-ea"/>
              </a:rPr>
              <a:t>() </a:t>
            </a:r>
            <a:r>
              <a:rPr lang="ko-KR" altLang="en-US" sz="2000" dirty="0">
                <a:latin typeface="+mj-ea"/>
                <a:ea typeface="+mj-ea"/>
              </a:rPr>
              <a:t>알고리즘 함수를 사용하기 위함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using namespace </a:t>
            </a:r>
            <a:r>
              <a:rPr lang="en-US" altLang="ko-KR" sz="2000" dirty="0" err="1">
                <a:latin typeface="+mj-ea"/>
                <a:ea typeface="+mj-ea"/>
              </a:rPr>
              <a:t>std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/>
            <a:endParaRPr lang="ko-KR" altLang="en-US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b="1" dirty="0">
                <a:latin typeface="+mj-ea"/>
                <a:ea typeface="+mj-ea"/>
              </a:rPr>
              <a:t>void print(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 n) {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</a:t>
            </a:r>
            <a:r>
              <a:rPr lang="en-US" altLang="ko-KR" sz="2000" dirty="0" err="1" smtClean="0">
                <a:latin typeface="+mj-ea"/>
                <a:ea typeface="+mj-ea"/>
              </a:rPr>
              <a:t>cout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&lt;&lt; n &lt;&lt; " ";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}</a:t>
            </a:r>
          </a:p>
          <a:p>
            <a:pPr defTabSz="180000"/>
            <a:endParaRPr lang="ko-KR" altLang="en-US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vector&lt;</a:t>
            </a:r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&gt; v = { 1, 2, 3, 4, 5 };</a:t>
            </a:r>
          </a:p>
          <a:p>
            <a:pPr defTabSz="180000"/>
            <a:endParaRPr lang="ko-KR" altLang="en-US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sz="2000" dirty="0" err="1">
                <a:solidFill>
                  <a:srgbClr val="00B050"/>
                </a:solidFill>
                <a:latin typeface="+mj-ea"/>
                <a:ea typeface="+mj-ea"/>
              </a:rPr>
              <a:t>for_each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()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는 벡터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v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의 첫번째 원소부터 끝까지 검색하면서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,</a:t>
            </a:r>
            <a:endParaRPr lang="ko-KR" altLang="en-US" sz="2000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2000" dirty="0" smtClean="0">
                <a:solidFill>
                  <a:srgbClr val="00B050"/>
                </a:solidFill>
                <a:latin typeface="+mj-ea"/>
                <a:ea typeface="+mj-ea"/>
              </a:rPr>
              <a:t>	//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각 원소에 대해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print(</a:t>
            </a:r>
            <a:r>
              <a:rPr lang="en-US" altLang="ko-KR" sz="2000" dirty="0" err="1">
                <a:solidFill>
                  <a:srgbClr val="00B050"/>
                </a:solidFill>
                <a:latin typeface="+mj-ea"/>
                <a:ea typeface="+mj-ea"/>
              </a:rPr>
              <a:t>int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 n)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호출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.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매개 변수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n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에 각 원소 값 전달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</a:t>
            </a:r>
            <a:r>
              <a:rPr lang="en-US" altLang="ko-KR" sz="2000" b="1" dirty="0" err="1" smtClean="0">
                <a:solidFill>
                  <a:srgbClr val="7030A0"/>
                </a:solidFill>
                <a:latin typeface="+mj-ea"/>
                <a:ea typeface="+mj-ea"/>
              </a:rPr>
              <a:t>for_each</a:t>
            </a:r>
            <a:r>
              <a:rPr lang="en-US" altLang="ko-KR" sz="2000" b="1" dirty="0" smtClean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en-US" altLang="ko-KR" sz="2000" b="1" dirty="0" err="1" smtClean="0">
                <a:solidFill>
                  <a:srgbClr val="7030A0"/>
                </a:solidFill>
                <a:latin typeface="+mj-ea"/>
                <a:ea typeface="+mj-ea"/>
              </a:rPr>
              <a:t>v.begin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(), 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v.end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(), 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print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);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}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2678412" y="3272898"/>
            <a:ext cx="2109612" cy="2604374"/>
          </a:xfrm>
          <a:custGeom>
            <a:avLst/>
            <a:gdLst>
              <a:gd name="connsiteX0" fmla="*/ 1219200 w 1555011"/>
              <a:gd name="connsiteY0" fmla="*/ 1860331 h 1860331"/>
              <a:gd name="connsiteX1" fmla="*/ 1476703 w 1555011"/>
              <a:gd name="connsiteY1" fmla="*/ 515007 h 1860331"/>
              <a:gd name="connsiteX2" fmla="*/ 0 w 1555011"/>
              <a:gd name="connsiteY2" fmla="*/ 0 h 186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011" h="1860331">
                <a:moveTo>
                  <a:pt x="1219200" y="1860331"/>
                </a:moveTo>
                <a:cubicBezTo>
                  <a:pt x="1449551" y="1342696"/>
                  <a:pt x="1679903" y="825062"/>
                  <a:pt x="1476703" y="515007"/>
                </a:cubicBezTo>
                <a:cubicBezTo>
                  <a:pt x="1273503" y="204952"/>
                  <a:pt x="636751" y="102476"/>
                  <a:pt x="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5148064" y="3501008"/>
            <a:ext cx="2355697" cy="695909"/>
          </a:xfrm>
          <a:prstGeom prst="wedgeRoundRectCallout">
            <a:avLst>
              <a:gd name="adj1" fmla="val -65264"/>
              <a:gd name="adj2" fmla="val 18797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+mj-ea"/>
                <a:ea typeface="+mj-ea"/>
              </a:rPr>
              <a:t>호출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en-US" altLang="ko-KR" sz="16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j-ea"/>
                <a:ea typeface="+mj-ea"/>
              </a:rPr>
              <a:t>매개변수 </a:t>
            </a:r>
            <a:r>
              <a:rPr lang="en-US" altLang="ko-KR" sz="1600" b="1" dirty="0" smtClean="0">
                <a:solidFill>
                  <a:schemeClr val="tx1"/>
                </a:solidFill>
                <a:latin typeface="+mj-ea"/>
                <a:ea typeface="+mj-ea"/>
              </a:rPr>
              <a:t>n</a:t>
            </a:r>
            <a:r>
              <a:rPr lang="ko-KR" altLang="en-US" sz="1600" b="1" dirty="0" smtClean="0">
                <a:solidFill>
                  <a:schemeClr val="tx1"/>
                </a:solidFill>
                <a:latin typeface="+mj-ea"/>
                <a:ea typeface="+mj-ea"/>
              </a:rPr>
              <a:t>에는 벡터의 각 원소 전달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443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STL </a:t>
            </a:r>
            <a:r>
              <a:rPr lang="ko-KR" altLang="en-US" dirty="0">
                <a:latin typeface="+mj-ea"/>
              </a:rPr>
              <a:t>템</a:t>
            </a:r>
            <a:r>
              <a:rPr lang="ko-KR" altLang="en-US" dirty="0" smtClean="0">
                <a:latin typeface="+mj-ea"/>
              </a:rPr>
              <a:t>플릿에 </a:t>
            </a:r>
            <a:r>
              <a:rPr lang="ko-KR" altLang="en-US" dirty="0" err="1" smtClean="0">
                <a:latin typeface="+mj-ea"/>
              </a:rPr>
              <a:t>람다식</a:t>
            </a:r>
            <a:r>
              <a:rPr lang="ko-KR" altLang="en-US" dirty="0" smtClean="0">
                <a:latin typeface="+mj-ea"/>
              </a:rPr>
              <a:t> 활용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347141"/>
            <a:ext cx="8579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STL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들어 있는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for-each()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함수는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컨테이너의 각 원소를 검색하는 함수이며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3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번째 매개변수로 주어진 함수를 호출한다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3543" y="2103575"/>
            <a:ext cx="8856984" cy="40934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dirty="0">
                <a:latin typeface="+mj-ea"/>
                <a:ea typeface="+mj-ea"/>
              </a:rPr>
              <a:t>#include &lt;</a:t>
            </a:r>
            <a:r>
              <a:rPr lang="en-US" altLang="ko-KR" sz="2000" dirty="0" err="1">
                <a:latin typeface="+mj-ea"/>
                <a:ea typeface="+mj-ea"/>
              </a:rPr>
              <a:t>iostream</a:t>
            </a:r>
            <a:r>
              <a:rPr lang="en-US" altLang="ko-KR" sz="2000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#include &lt;vector&gt;</a:t>
            </a:r>
          </a:p>
          <a:p>
            <a:pPr defTabSz="180000"/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#include &lt;algorithm&gt; </a:t>
            </a:r>
            <a:r>
              <a:rPr lang="en-US" altLang="ko-KR" sz="2000" dirty="0">
                <a:latin typeface="+mj-ea"/>
                <a:ea typeface="+mj-ea"/>
              </a:rPr>
              <a:t>// </a:t>
            </a:r>
            <a:r>
              <a:rPr lang="en-US" altLang="ko-KR" sz="2000" dirty="0" err="1">
                <a:latin typeface="+mj-ea"/>
                <a:ea typeface="+mj-ea"/>
              </a:rPr>
              <a:t>for_each</a:t>
            </a:r>
            <a:r>
              <a:rPr lang="en-US" altLang="ko-KR" sz="2000" dirty="0">
                <a:latin typeface="+mj-ea"/>
                <a:ea typeface="+mj-ea"/>
              </a:rPr>
              <a:t>() </a:t>
            </a:r>
            <a:r>
              <a:rPr lang="ko-KR" altLang="en-US" sz="2000" dirty="0">
                <a:latin typeface="+mj-ea"/>
                <a:ea typeface="+mj-ea"/>
              </a:rPr>
              <a:t>알고리즘 함수를 사용하기 위함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using namespace </a:t>
            </a:r>
            <a:r>
              <a:rPr lang="en-US" altLang="ko-KR" sz="2000" dirty="0" err="1">
                <a:latin typeface="+mj-ea"/>
                <a:ea typeface="+mj-ea"/>
              </a:rPr>
              <a:t>std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/>
            <a:endParaRPr lang="ko-KR" altLang="en-US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vector&lt;</a:t>
            </a:r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&gt; v = { 1, 2, 3, 4, 5 };</a:t>
            </a:r>
          </a:p>
          <a:p>
            <a:pPr defTabSz="180000"/>
            <a:endParaRPr lang="ko-KR" altLang="en-US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sz="2000" dirty="0" err="1">
                <a:solidFill>
                  <a:srgbClr val="00B050"/>
                </a:solidFill>
                <a:latin typeface="+mj-ea"/>
                <a:ea typeface="+mj-ea"/>
              </a:rPr>
              <a:t>for_each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()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는 벡터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v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의 첫번째 원소부터 끝까지 검색하면서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,</a:t>
            </a:r>
            <a:endParaRPr lang="ko-KR" altLang="en-US" sz="2000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2000" dirty="0" smtClean="0">
                <a:solidFill>
                  <a:srgbClr val="00B050"/>
                </a:solidFill>
                <a:latin typeface="+mj-ea"/>
                <a:ea typeface="+mj-ea"/>
              </a:rPr>
              <a:t>	//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각 원소에 대해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3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번째 매개변수인 </a:t>
            </a:r>
            <a:r>
              <a:rPr lang="ko-KR" altLang="en-US" sz="2000" dirty="0" err="1">
                <a:solidFill>
                  <a:srgbClr val="00B050"/>
                </a:solidFill>
                <a:latin typeface="+mj-ea"/>
                <a:ea typeface="+mj-ea"/>
              </a:rPr>
              <a:t>람다식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 호출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.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매개변수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n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에 각 원소 값 전달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</a:t>
            </a:r>
            <a:r>
              <a:rPr lang="en-US" altLang="ko-KR" sz="2000" b="1" dirty="0" err="1" smtClean="0">
                <a:solidFill>
                  <a:srgbClr val="7030A0"/>
                </a:solidFill>
                <a:latin typeface="+mj-ea"/>
                <a:ea typeface="+mj-ea"/>
              </a:rPr>
              <a:t>for_each</a:t>
            </a:r>
            <a:r>
              <a:rPr lang="en-US" altLang="ko-KR" sz="2000" b="1" dirty="0" smtClean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en-US" altLang="ko-KR" sz="2000" b="1" dirty="0" err="1" smtClean="0">
                <a:solidFill>
                  <a:srgbClr val="7030A0"/>
                </a:solidFill>
                <a:latin typeface="+mj-ea"/>
                <a:ea typeface="+mj-ea"/>
              </a:rPr>
              <a:t>v.begin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(), 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v.end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(), 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[](</a:t>
            </a:r>
            <a:r>
              <a:rPr lang="en-US" altLang="ko-KR" sz="2000" b="1" dirty="0" err="1">
                <a:solidFill>
                  <a:srgbClr val="FF0000"/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 n) { </a:t>
            </a:r>
            <a:r>
              <a:rPr lang="en-US" altLang="ko-KR" sz="2000" b="1" dirty="0" err="1">
                <a:solidFill>
                  <a:srgbClr val="FF0000"/>
                </a:solidFill>
                <a:latin typeface="+mj-ea"/>
                <a:ea typeface="+mj-ea"/>
              </a:rPr>
              <a:t>cout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 &lt;&lt; n &lt;&lt; " "; }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);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}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779912" y="6050448"/>
            <a:ext cx="4032448" cy="680366"/>
          </a:xfrm>
          <a:prstGeom prst="wedgeRoundRectCallout">
            <a:avLst>
              <a:gd name="adj1" fmla="val -39359"/>
              <a:gd name="adj2" fmla="val -83322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1600" b="1" dirty="0" err="1" smtClean="0">
                <a:solidFill>
                  <a:schemeClr val="tx1"/>
                </a:solidFill>
                <a:latin typeface="+mj-ea"/>
                <a:ea typeface="+mj-ea"/>
              </a:rPr>
              <a:t>람다식</a:t>
            </a:r>
            <a:r>
              <a:rPr lang="ko-KR" altLang="en-US" sz="1600" b="1" dirty="0" smtClean="0">
                <a:solidFill>
                  <a:schemeClr val="tx1"/>
                </a:solidFill>
                <a:latin typeface="+mj-ea"/>
                <a:ea typeface="+mj-ea"/>
              </a:rPr>
              <a:t> 호출</a:t>
            </a:r>
            <a:r>
              <a:rPr lang="en-US" altLang="ko-KR" sz="1600" b="1" dirty="0" smtClean="0">
                <a:solidFill>
                  <a:schemeClr val="tx1"/>
                </a:solidFill>
                <a:latin typeface="+mj-ea"/>
                <a:ea typeface="+mj-ea"/>
              </a:rPr>
              <a:t>. </a:t>
            </a:r>
          </a:p>
          <a:p>
            <a:pPr algn="just"/>
            <a:r>
              <a:rPr lang="ko-KR" altLang="en-US" sz="1600" b="1" dirty="0" smtClean="0">
                <a:solidFill>
                  <a:schemeClr val="tx1"/>
                </a:solidFill>
                <a:latin typeface="+mj-ea"/>
                <a:ea typeface="+mj-ea"/>
              </a:rPr>
              <a:t>매개변수 </a:t>
            </a:r>
            <a:r>
              <a:rPr lang="en-US" altLang="ko-KR" sz="1600" b="1" dirty="0" smtClean="0">
                <a:solidFill>
                  <a:schemeClr val="tx1"/>
                </a:solidFill>
                <a:latin typeface="+mj-ea"/>
                <a:ea typeface="+mj-ea"/>
              </a:rPr>
              <a:t>n</a:t>
            </a:r>
            <a:r>
              <a:rPr lang="ko-KR" altLang="en-US" sz="1600" b="1" dirty="0" smtClean="0">
                <a:solidFill>
                  <a:schemeClr val="tx1"/>
                </a:solidFill>
                <a:latin typeface="+mj-ea"/>
                <a:ea typeface="+mj-ea"/>
              </a:rPr>
              <a:t>에는 벡터의 각 원소 전달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53543" y="885806"/>
            <a:ext cx="8856984" cy="448928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u="sng" dirty="0" smtClean="0">
                <a:latin typeface="+mj-ea"/>
              </a:rPr>
              <a:t>예제</a:t>
            </a:r>
            <a:r>
              <a:rPr lang="ko-KR" altLang="en-US" sz="2000" u="sng" dirty="0" smtClean="0">
                <a:latin typeface="+mj-ea"/>
              </a:rPr>
              <a:t> </a:t>
            </a:r>
            <a:r>
              <a:rPr lang="en-US" altLang="ko-KR" sz="2000" b="1" u="sng" dirty="0" smtClean="0">
                <a:latin typeface="+mj-ea"/>
              </a:rPr>
              <a:t>10-20</a:t>
            </a:r>
            <a:r>
              <a:rPr lang="en-US" altLang="ko-KR" sz="2000" u="sng" dirty="0" smtClean="0">
                <a:latin typeface="+mj-ea"/>
              </a:rPr>
              <a:t> STL </a:t>
            </a:r>
            <a:r>
              <a:rPr lang="ko-KR" altLang="en-US" sz="2000" u="sng" dirty="0" smtClean="0">
                <a:latin typeface="+mj-ea"/>
              </a:rPr>
              <a:t>함수 </a:t>
            </a:r>
            <a:r>
              <a:rPr lang="en-US" altLang="ko-KR" sz="2000" u="sng" dirty="0" smtClean="0">
                <a:latin typeface="+mj-ea"/>
              </a:rPr>
              <a:t>for-each()</a:t>
            </a:r>
            <a:r>
              <a:rPr lang="ko-KR" altLang="en-US" sz="2000" u="sng" dirty="0" smtClean="0">
                <a:latin typeface="+mj-ea"/>
              </a:rPr>
              <a:t>와 </a:t>
            </a:r>
            <a:r>
              <a:rPr lang="ko-KR" altLang="en-US" sz="2000" u="sng" dirty="0" err="1" smtClean="0">
                <a:latin typeface="+mj-ea"/>
              </a:rPr>
              <a:t>람다식을</a:t>
            </a:r>
            <a:r>
              <a:rPr lang="ko-KR" altLang="en-US" sz="2000" u="sng" dirty="0" smtClean="0">
                <a:latin typeface="+mj-ea"/>
              </a:rPr>
              <a:t> 이용하여 벡터의 모든 원소 출력</a:t>
            </a:r>
            <a:endParaRPr lang="ko-KR" altLang="en-US" sz="2000" u="sng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37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중복 함수들로부터 템플릿 만들기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05551" y="3425305"/>
            <a:ext cx="4848101" cy="224676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void </a:t>
            </a:r>
            <a:r>
              <a:rPr lang="en-US" altLang="ko-KR" sz="2000" dirty="0">
                <a:latin typeface="+mj-ea"/>
                <a:ea typeface="+mj-ea"/>
              </a:rPr>
              <a:t>myswap </a:t>
            </a:r>
            <a:r>
              <a:rPr lang="en-US" altLang="ko-KR" sz="2000" dirty="0" smtClean="0">
                <a:latin typeface="+mj-ea"/>
                <a:ea typeface="+mj-ea"/>
              </a:rPr>
              <a:t>(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double</a:t>
            </a:r>
            <a:r>
              <a:rPr lang="en-US" altLang="ko-KR" sz="2000" dirty="0">
                <a:latin typeface="+mj-ea"/>
                <a:ea typeface="+mj-ea"/>
              </a:rPr>
              <a:t> &amp; a,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double</a:t>
            </a:r>
            <a:r>
              <a:rPr lang="en-US" altLang="ko-KR" sz="2000" dirty="0">
                <a:latin typeface="+mj-ea"/>
                <a:ea typeface="+mj-ea"/>
              </a:rPr>
              <a:t> &amp; b) 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double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tmp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tmp</a:t>
            </a:r>
            <a:r>
              <a:rPr lang="en-US" altLang="ko-KR" sz="2000" dirty="0">
                <a:latin typeface="+mj-ea"/>
                <a:ea typeface="+mj-ea"/>
              </a:rPr>
              <a:t> = a;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a = b;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b = </a:t>
            </a:r>
            <a:r>
              <a:rPr lang="en-US" altLang="ko-KR" sz="2000" dirty="0" err="1">
                <a:latin typeface="+mj-ea"/>
                <a:ea typeface="+mj-ea"/>
              </a:rPr>
              <a:t>tmp</a:t>
            </a:r>
            <a:r>
              <a:rPr lang="en-US" altLang="ko-KR" sz="2000" dirty="0" smtClean="0">
                <a:latin typeface="+mj-ea"/>
                <a:ea typeface="+mj-ea"/>
              </a:rPr>
              <a:t>;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2498" y="1284854"/>
            <a:ext cx="4150796" cy="193899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latinLnBrk="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void 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myswap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(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 &amp; a, 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 &amp; b) {</a:t>
            </a:r>
          </a:p>
          <a:p>
            <a:pPr defTabSz="180000" latinLnBrk="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tmp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;</a:t>
            </a:r>
          </a:p>
          <a:p>
            <a:pPr defTabSz="180000" latinLnBrk="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tmp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 = a;</a:t>
            </a:r>
          </a:p>
          <a:p>
            <a:pPr defTabSz="180000" latinLnBrk="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	a = b;</a:t>
            </a:r>
          </a:p>
          <a:p>
            <a:pPr defTabSz="180000" latinLnBrk="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	b = 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tmp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;</a:t>
            </a:r>
          </a:p>
          <a:p>
            <a:pPr defTabSz="180000" latinLnBrk="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</p:txBody>
      </p:sp>
      <p:cxnSp>
        <p:nvCxnSpPr>
          <p:cNvPr id="8" name="직선 화살표 연결선 7"/>
          <p:cNvCxnSpPr>
            <a:stCxn id="6" idx="3"/>
            <a:endCxn id="23" idx="1"/>
          </p:cNvCxnSpPr>
          <p:nvPr/>
        </p:nvCxnSpPr>
        <p:spPr>
          <a:xfrm>
            <a:off x="4413294" y="2254350"/>
            <a:ext cx="1146656" cy="12284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3" idx="3"/>
            <a:endCxn id="23" idx="1"/>
          </p:cNvCxnSpPr>
          <p:nvPr/>
        </p:nvCxnSpPr>
        <p:spPr>
          <a:xfrm flipV="1">
            <a:off x="5053652" y="3482768"/>
            <a:ext cx="506298" cy="106592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559950" y="2205495"/>
            <a:ext cx="3404537" cy="255454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b="1" dirty="0" smtClean="0">
                <a:latin typeface="+mj-ea"/>
                <a:ea typeface="+mj-ea"/>
              </a:rPr>
              <a:t>template &lt;class </a:t>
            </a:r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T</a:t>
            </a:r>
            <a:r>
              <a:rPr lang="en-US" altLang="ko-KR" sz="2000" b="1" dirty="0" smtClean="0">
                <a:latin typeface="+mj-ea"/>
                <a:ea typeface="+mj-ea"/>
              </a:rPr>
              <a:t>&gt;</a:t>
            </a: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void </a:t>
            </a:r>
            <a:r>
              <a:rPr lang="en-US" altLang="ko-KR" sz="2000" dirty="0">
                <a:latin typeface="+mj-ea"/>
                <a:ea typeface="+mj-ea"/>
              </a:rPr>
              <a:t>myswap </a:t>
            </a:r>
            <a:r>
              <a:rPr lang="en-US" altLang="ko-KR" sz="2000" dirty="0" smtClean="0">
                <a:latin typeface="+mj-ea"/>
                <a:ea typeface="+mj-ea"/>
              </a:rPr>
              <a:t>(</a:t>
            </a:r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&amp; a, </a:t>
            </a:r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&amp; b) 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  </a:t>
            </a:r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tmp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  </a:t>
            </a:r>
            <a:r>
              <a:rPr lang="en-US" altLang="ko-KR" sz="2000" dirty="0" err="1" smtClean="0">
                <a:latin typeface="+mj-ea"/>
                <a:ea typeface="+mj-ea"/>
              </a:rPr>
              <a:t>tmp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= a;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  a </a:t>
            </a:r>
            <a:r>
              <a:rPr lang="en-US" altLang="ko-KR" sz="2000" dirty="0">
                <a:latin typeface="+mj-ea"/>
                <a:ea typeface="+mj-ea"/>
              </a:rPr>
              <a:t>= b;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  b </a:t>
            </a:r>
            <a:r>
              <a:rPr lang="en-US" altLang="ko-KR" sz="2000" dirty="0">
                <a:latin typeface="+mj-ea"/>
                <a:ea typeface="+mj-ea"/>
              </a:rPr>
              <a:t>= </a:t>
            </a:r>
            <a:r>
              <a:rPr lang="en-US" altLang="ko-KR" sz="2000" dirty="0" err="1">
                <a:latin typeface="+mj-ea"/>
                <a:ea typeface="+mj-ea"/>
              </a:rPr>
              <a:t>tmp</a:t>
            </a:r>
            <a:r>
              <a:rPr lang="en-US" altLang="ko-KR" sz="2000" dirty="0" smtClean="0">
                <a:latin typeface="+mj-ea"/>
                <a:ea typeface="+mj-ea"/>
              </a:rPr>
              <a:t>;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20398" y="4964188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+mj-ea"/>
                <a:ea typeface="+mj-ea"/>
              </a:rPr>
              <a:t>템플릿을 이용한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2000" b="1" dirty="0" err="1" smtClean="0">
                <a:latin typeface="+mj-ea"/>
                <a:ea typeface="+mj-ea"/>
              </a:rPr>
              <a:t>제네릭</a:t>
            </a:r>
            <a:r>
              <a:rPr lang="ko-KR" altLang="en-US" sz="2000" b="1" dirty="0" smtClean="0">
                <a:latin typeface="+mj-ea"/>
                <a:ea typeface="+mj-ea"/>
              </a:rPr>
              <a:t> 함수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3648" y="5598917"/>
            <a:ext cx="142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atin typeface="+mn-ea"/>
                <a:ea typeface="+mn-ea"/>
              </a:defRPr>
            </a:lvl1pPr>
          </a:lstStyle>
          <a:p>
            <a:r>
              <a:rPr lang="ko-KR" altLang="en-US" dirty="0">
                <a:latin typeface="+mj-ea"/>
                <a:ea typeface="+mj-ea"/>
              </a:rPr>
              <a:t>중복 함수들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27865" y="1668849"/>
            <a:ext cx="352839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+mj-ea"/>
                <a:ea typeface="+mj-ea"/>
              </a:rPr>
              <a:t>제네릭 함수 만들기</a:t>
            </a:r>
            <a:r>
              <a:rPr lang="en-US" altLang="ko-KR" sz="2000" dirty="0" smtClean="0">
                <a:latin typeface="+mj-ea"/>
                <a:ea typeface="+mj-ea"/>
              </a:rPr>
              <a:t>(</a:t>
            </a:r>
            <a:r>
              <a:rPr lang="ko-KR" altLang="en-US" sz="2000" dirty="0" smtClean="0">
                <a:latin typeface="+mj-ea"/>
                <a:ea typeface="+mj-ea"/>
              </a:rPr>
              <a:t>일반화</a:t>
            </a:r>
            <a:r>
              <a:rPr lang="en-US" altLang="ko-KR" sz="2000" dirty="0" smtClean="0">
                <a:latin typeface="+mj-ea"/>
                <a:ea typeface="+mj-ea"/>
              </a:rPr>
              <a:t>)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831984" y="1286737"/>
            <a:ext cx="505912" cy="4133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+mj-ea"/>
              <a:ea typeface="+mj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907658" y="3376981"/>
            <a:ext cx="916572" cy="50611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81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템플릿으로부터의 구체화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582" y="838976"/>
            <a:ext cx="8712968" cy="5832648"/>
          </a:xfrm>
        </p:spPr>
        <p:txBody>
          <a:bodyPr/>
          <a:lstStyle/>
          <a:p>
            <a:r>
              <a:rPr lang="ko-KR" altLang="en-US" b="1" dirty="0" smtClean="0"/>
              <a:t>구체화</a:t>
            </a:r>
            <a:r>
              <a:rPr lang="en-US" altLang="ko-KR" b="1" dirty="0" smtClean="0"/>
              <a:t>(specialization)</a:t>
            </a:r>
          </a:p>
          <a:p>
            <a:pPr lvl="1"/>
            <a:r>
              <a:rPr lang="ko-KR" altLang="en-US" b="1" dirty="0" smtClean="0"/>
              <a:t>템플릿의 </a:t>
            </a:r>
            <a:r>
              <a:rPr lang="ko-KR" altLang="en-US" b="1" dirty="0" err="1" smtClean="0"/>
              <a:t>제네릭</a:t>
            </a:r>
            <a:r>
              <a:rPr lang="ko-KR" altLang="en-US" b="1" dirty="0" smtClean="0"/>
              <a:t> 타입에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구체적인 타입 지정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템플릿 함수로부터 구체화된 함수의 소스 코드 생성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5020" y="2893325"/>
            <a:ext cx="2850839" cy="181588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b="1" dirty="0" smtClean="0">
                <a:latin typeface="+mj-ea"/>
                <a:ea typeface="+mj-ea"/>
              </a:rPr>
              <a:t>template &lt;class </a:t>
            </a:r>
            <a:r>
              <a:rPr lang="en-US" altLang="ko-KR" sz="1600" b="1" dirty="0" smtClean="0">
                <a:solidFill>
                  <a:srgbClr val="FF0000"/>
                </a:solidFill>
                <a:latin typeface="+mj-ea"/>
                <a:ea typeface="+mj-ea"/>
              </a:rPr>
              <a:t>T</a:t>
            </a:r>
            <a:r>
              <a:rPr lang="en-US" altLang="ko-KR" sz="1600" b="1" dirty="0" smtClean="0">
                <a:latin typeface="+mj-ea"/>
                <a:ea typeface="+mj-ea"/>
              </a:rPr>
              <a:t>&gt;</a:t>
            </a:r>
          </a:p>
          <a:p>
            <a:pPr defTabSz="180000" fontAlgn="base" latinLnBrk="0"/>
            <a:r>
              <a:rPr lang="en-US" altLang="ko-KR" sz="1600" dirty="0" smtClean="0">
                <a:latin typeface="+mj-ea"/>
                <a:ea typeface="+mj-ea"/>
              </a:rPr>
              <a:t>void </a:t>
            </a:r>
            <a:r>
              <a:rPr lang="en-US" altLang="ko-KR" sz="1600" dirty="0" err="1" smtClean="0">
                <a:latin typeface="+mj-ea"/>
                <a:ea typeface="+mj-ea"/>
              </a:rPr>
              <a:t>myswap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en-US" altLang="ko-KR" sz="1600" b="1" dirty="0" smtClean="0">
                <a:solidFill>
                  <a:srgbClr val="FF0000"/>
                </a:solidFill>
                <a:latin typeface="+mj-ea"/>
                <a:ea typeface="+mj-ea"/>
              </a:rPr>
              <a:t>T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&amp; a, </a:t>
            </a:r>
            <a:r>
              <a:rPr lang="en-US" altLang="ko-KR" sz="1600" b="1" dirty="0" smtClean="0">
                <a:solidFill>
                  <a:srgbClr val="FF0000"/>
                </a:solidFill>
                <a:latin typeface="+mj-ea"/>
                <a:ea typeface="+mj-ea"/>
              </a:rPr>
              <a:t>T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&amp; b</a:t>
            </a:r>
            <a:r>
              <a:rPr lang="en-US" altLang="ko-KR" sz="1600" dirty="0" smtClean="0">
                <a:latin typeface="+mj-ea"/>
                <a:ea typeface="+mj-ea"/>
              </a:rPr>
              <a:t>){</a:t>
            </a:r>
            <a:endParaRPr lang="en-US" altLang="ko-KR" sz="16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 smtClean="0">
                <a:solidFill>
                  <a:srgbClr val="FF0000"/>
                </a:solidFill>
                <a:latin typeface="+mj-ea"/>
                <a:ea typeface="+mj-ea"/>
              </a:rPr>
              <a:t>T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tmp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tmp</a:t>
            </a:r>
            <a:r>
              <a:rPr lang="en-US" altLang="ko-KR" sz="1600" dirty="0">
                <a:latin typeface="+mj-ea"/>
                <a:ea typeface="+mj-ea"/>
              </a:rPr>
              <a:t> = a;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a = b;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b = </a:t>
            </a:r>
            <a:r>
              <a:rPr lang="en-US" altLang="ko-KR" sz="1600" dirty="0" err="1">
                <a:latin typeface="+mj-ea"/>
                <a:ea typeface="+mj-ea"/>
              </a:rPr>
              <a:t>tmp</a:t>
            </a:r>
            <a:r>
              <a:rPr lang="en-US" altLang="ko-KR" sz="1600" dirty="0" smtClean="0">
                <a:latin typeface="+mj-ea"/>
                <a:ea typeface="+mj-ea"/>
              </a:rPr>
              <a:t>;</a:t>
            </a:r>
            <a:endParaRPr lang="en-US" altLang="ko-KR" sz="16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7818" y="4857760"/>
            <a:ext cx="2520280" cy="107721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 err="1" smtClean="0">
                <a:latin typeface="+mj-ea"/>
                <a:ea typeface="+mj-ea"/>
              </a:rPr>
              <a:t>int</a:t>
            </a:r>
            <a:r>
              <a:rPr lang="en-US" altLang="ko-KR" sz="1600" dirty="0" smtClean="0">
                <a:latin typeface="+mj-ea"/>
                <a:ea typeface="+mj-ea"/>
              </a:rPr>
              <a:t> main() {</a:t>
            </a:r>
          </a:p>
          <a:p>
            <a:pPr defTabSz="180000" fontAlgn="base" latinLnBrk="0"/>
            <a:r>
              <a:rPr lang="en-US" altLang="ko-KR" sz="1600" dirty="0" smtClean="0">
                <a:latin typeface="+mj-ea"/>
                <a:ea typeface="+mj-ea"/>
              </a:rPr>
              <a:t>	</a:t>
            </a:r>
            <a:r>
              <a:rPr lang="en-US" altLang="ko-KR" sz="1600" dirty="0" err="1" smtClean="0">
                <a:latin typeface="+mj-ea"/>
                <a:ea typeface="+mj-ea"/>
              </a:rPr>
              <a:t>int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a=4, b=5;</a:t>
            </a:r>
          </a:p>
          <a:p>
            <a:pPr defTabSz="180000" fontAlgn="base" latinLnBrk="0"/>
            <a:r>
              <a:rPr lang="en-US" altLang="ko-KR" sz="1600" b="1" dirty="0" smtClean="0">
                <a:latin typeface="+mj-ea"/>
                <a:ea typeface="+mj-ea"/>
              </a:rPr>
              <a:t>	</a:t>
            </a:r>
            <a:r>
              <a:rPr lang="en-US" altLang="ko-KR" sz="1600" b="1" dirty="0" err="1" smtClean="0">
                <a:latin typeface="+mj-ea"/>
                <a:ea typeface="+mj-ea"/>
              </a:rPr>
              <a:t>myswap</a:t>
            </a:r>
            <a:r>
              <a:rPr lang="en-US" altLang="ko-KR" sz="1600" b="1" dirty="0" smtClean="0">
                <a:latin typeface="+mj-ea"/>
                <a:ea typeface="+mj-ea"/>
              </a:rPr>
              <a:t>(a</a:t>
            </a:r>
            <a:r>
              <a:rPr lang="en-US" altLang="ko-KR" sz="1600" b="1" dirty="0">
                <a:latin typeface="+mj-ea"/>
                <a:ea typeface="+mj-ea"/>
              </a:rPr>
              <a:t>, b</a:t>
            </a:r>
            <a:r>
              <a:rPr lang="en-US" altLang="ko-KR" sz="1600" b="1" dirty="0" smtClean="0">
                <a:latin typeface="+mj-ea"/>
                <a:ea typeface="+mj-ea"/>
              </a:rPr>
              <a:t>);</a:t>
            </a:r>
          </a:p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383293" y="2976389"/>
            <a:ext cx="3256481" cy="30469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void </a:t>
            </a:r>
            <a:r>
              <a:rPr lang="en-US" altLang="ko-KR" sz="1600" b="1" dirty="0" err="1" smtClean="0">
                <a:latin typeface="+mj-ea"/>
                <a:ea typeface="+mj-ea"/>
              </a:rPr>
              <a:t>myswap</a:t>
            </a:r>
            <a:r>
              <a:rPr lang="en-US" altLang="ko-KR" sz="1600" b="1" dirty="0" smtClean="0">
                <a:latin typeface="+mj-ea"/>
                <a:ea typeface="+mj-ea"/>
              </a:rPr>
              <a:t>(</a:t>
            </a:r>
            <a:r>
              <a:rPr lang="en-US" altLang="ko-KR" sz="1600" b="1" dirty="0" err="1" smtClean="0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sz="1600" b="1" dirty="0" smtClean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&amp; a, </a:t>
            </a:r>
            <a:r>
              <a:rPr lang="en-US" altLang="ko-KR" sz="1600" b="1" dirty="0" err="1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sz="1600" b="1" dirty="0">
                <a:latin typeface="+mj-ea"/>
                <a:ea typeface="+mj-ea"/>
              </a:rPr>
              <a:t> &amp; b</a:t>
            </a:r>
            <a:r>
              <a:rPr lang="en-US" altLang="ko-KR" sz="1600" b="1" dirty="0" smtClean="0">
                <a:latin typeface="+mj-ea"/>
                <a:ea typeface="+mj-ea"/>
              </a:rPr>
              <a:t>){</a:t>
            </a:r>
            <a:endParaRPr lang="en-US" altLang="ko-KR" sz="1600" b="1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en-US" altLang="ko-KR" sz="1600" b="1" dirty="0" err="1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en-US" altLang="ko-KR" sz="1600" b="1" dirty="0" err="1">
                <a:latin typeface="+mj-ea"/>
                <a:ea typeface="+mj-ea"/>
              </a:rPr>
              <a:t>tmp</a:t>
            </a:r>
            <a:r>
              <a:rPr lang="en-US" altLang="ko-KR" sz="1600" b="1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en-US" altLang="ko-KR" sz="1600" b="1" dirty="0" err="1">
                <a:latin typeface="+mj-ea"/>
                <a:ea typeface="+mj-ea"/>
              </a:rPr>
              <a:t>tmp</a:t>
            </a:r>
            <a:r>
              <a:rPr lang="en-US" altLang="ko-KR" sz="1600" b="1" dirty="0">
                <a:latin typeface="+mj-ea"/>
                <a:ea typeface="+mj-ea"/>
              </a:rPr>
              <a:t> = a;</a:t>
            </a:r>
          </a:p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	a = b;</a:t>
            </a:r>
          </a:p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	b = </a:t>
            </a:r>
            <a:r>
              <a:rPr lang="en-US" altLang="ko-KR" sz="1600" b="1" dirty="0" err="1">
                <a:latin typeface="+mj-ea"/>
                <a:ea typeface="+mj-ea"/>
              </a:rPr>
              <a:t>tmp</a:t>
            </a:r>
            <a:r>
              <a:rPr lang="en-US" altLang="ko-KR" sz="1600" b="1" dirty="0" smtClean="0">
                <a:latin typeface="+mj-ea"/>
                <a:ea typeface="+mj-ea"/>
              </a:rPr>
              <a:t>;</a:t>
            </a:r>
            <a:endParaRPr lang="en-US" altLang="ko-KR" sz="1600" b="1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b="1" dirty="0" smtClean="0">
                <a:latin typeface="+mj-ea"/>
                <a:ea typeface="+mj-ea"/>
              </a:rPr>
              <a:t>}</a:t>
            </a:r>
          </a:p>
          <a:p>
            <a:pPr defTabSz="180000" fontAlgn="base" latinLnBrk="0"/>
            <a:endParaRPr lang="en-US" altLang="ko-KR" sz="1600" dirty="0">
              <a:latin typeface="+mj-ea"/>
              <a:ea typeface="+mj-ea"/>
            </a:endParaRPr>
          </a:p>
          <a:p>
            <a:pPr defTabSz="180000" fontAlgn="base" latinLnBrk="0"/>
            <a:endParaRPr lang="en-US" altLang="ko-KR" sz="16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dirty="0" err="1" smtClean="0">
                <a:latin typeface="+mj-ea"/>
                <a:ea typeface="+mj-ea"/>
              </a:rPr>
              <a:t>int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main() {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a=4, b=5;</a:t>
            </a:r>
          </a:p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en-US" altLang="ko-KR" sz="1600" b="1" dirty="0" err="1">
                <a:latin typeface="+mj-ea"/>
                <a:ea typeface="+mj-ea"/>
              </a:rPr>
              <a:t>myswap</a:t>
            </a:r>
            <a:r>
              <a:rPr lang="en-US" altLang="ko-KR" sz="1600" b="1" dirty="0">
                <a:latin typeface="+mj-ea"/>
                <a:ea typeface="+mj-ea"/>
              </a:rPr>
              <a:t>(a, b);</a:t>
            </a:r>
          </a:p>
          <a:p>
            <a:pPr defTabSz="180000" fontAlgn="base" latinLnBrk="0"/>
            <a:r>
              <a:rPr lang="en-US" altLang="ko-KR" sz="1600" b="1" dirty="0" smtClean="0">
                <a:latin typeface="+mj-ea"/>
                <a:ea typeface="+mj-ea"/>
              </a:rPr>
              <a:t>}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4258" y="334225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구체</a:t>
            </a:r>
            <a:r>
              <a:rPr lang="ko-KR" altLang="en-US" sz="1400" dirty="0">
                <a:latin typeface="+mj-ea"/>
                <a:ea typeface="+mj-ea"/>
              </a:rPr>
              <a:t>화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7673071" y="3921250"/>
            <a:ext cx="1273050" cy="1440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39774" y="3561480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컴파일 후 실행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2954716" y="2259115"/>
            <a:ext cx="2319014" cy="526171"/>
          </a:xfrm>
          <a:prstGeom prst="wedgeRoundRectCallout">
            <a:avLst>
              <a:gd name="adj1" fmla="val -4529"/>
              <a:gd name="adj2" fmla="val 100914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T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에 </a:t>
            </a:r>
            <a:r>
              <a:rPr lang="en-US" altLang="ko-KR" sz="1200" b="1" dirty="0" err="1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를 대입하여 구체화된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소스 코드 생성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1043608" y="5986971"/>
            <a:ext cx="1656185" cy="368925"/>
          </a:xfrm>
          <a:prstGeom prst="wedgeRoundRectCallout">
            <a:avLst>
              <a:gd name="adj1" fmla="val -51884"/>
              <a:gd name="adj2" fmla="val -1089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+mj-ea"/>
                <a:ea typeface="+mj-ea"/>
              </a:rPr>
              <a:t>myswap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(a, b)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호출에 필요한 함수 </a:t>
            </a:r>
            <a:r>
              <a:rPr lang="ko-KR" altLang="en-US" sz="1000" dirty="0" smtClean="0">
                <a:solidFill>
                  <a:schemeClr val="tx1"/>
                </a:solidFill>
                <a:latin typeface="+mj-ea"/>
                <a:ea typeface="+mj-ea"/>
              </a:rPr>
              <a:t>구체화 진행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3554355" y="4777635"/>
            <a:ext cx="544214" cy="328537"/>
          </a:xfrm>
          <a:prstGeom prst="wedgeRoundRectCallout">
            <a:avLst>
              <a:gd name="adj1" fmla="val 75586"/>
              <a:gd name="adj2" fmla="val -72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호출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368297" y="3634232"/>
            <a:ext cx="812468" cy="235025"/>
          </a:xfrm>
          <a:prstGeom prst="rightArrow">
            <a:avLst>
              <a:gd name="adj1" fmla="val 50000"/>
              <a:gd name="adj2" fmla="val 7618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4114223" y="3331790"/>
            <a:ext cx="462328" cy="2257449"/>
          </a:xfrm>
          <a:custGeom>
            <a:avLst/>
            <a:gdLst>
              <a:gd name="connsiteX0" fmla="*/ 554492 w 554492"/>
              <a:gd name="connsiteY0" fmla="*/ 2118946 h 2118946"/>
              <a:gd name="connsiteX1" fmla="*/ 577 w 554492"/>
              <a:gd name="connsiteY1" fmla="*/ 949569 h 2118946"/>
              <a:gd name="connsiteX2" fmla="*/ 440192 w 554492"/>
              <a:gd name="connsiteY2" fmla="*/ 0 h 2118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492" h="2118946">
                <a:moveTo>
                  <a:pt x="554492" y="2118946"/>
                </a:moveTo>
                <a:cubicBezTo>
                  <a:pt x="287059" y="1710836"/>
                  <a:pt x="19627" y="1302727"/>
                  <a:pt x="577" y="949569"/>
                </a:cubicBezTo>
                <a:cubicBezTo>
                  <a:pt x="-18473" y="596411"/>
                  <a:pt x="440192" y="0"/>
                  <a:pt x="440192" y="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869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함수로부터 구체화된 함수 생성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7503" y="2533498"/>
            <a:ext cx="2880321" cy="181588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b="1" dirty="0" smtClean="0">
                <a:latin typeface="+mj-ea"/>
                <a:ea typeface="+mj-ea"/>
              </a:rPr>
              <a:t>template &lt;class </a:t>
            </a:r>
            <a:r>
              <a:rPr lang="en-US" altLang="ko-KR" sz="1600" b="1" dirty="0" smtClean="0">
                <a:solidFill>
                  <a:srgbClr val="FF0000"/>
                </a:solidFill>
                <a:latin typeface="+mj-ea"/>
                <a:ea typeface="+mj-ea"/>
              </a:rPr>
              <a:t>T</a:t>
            </a:r>
            <a:r>
              <a:rPr lang="en-US" altLang="ko-KR" sz="1600" b="1" dirty="0" smtClean="0">
                <a:latin typeface="+mj-ea"/>
                <a:ea typeface="+mj-ea"/>
              </a:rPr>
              <a:t>&gt;</a:t>
            </a:r>
          </a:p>
          <a:p>
            <a:pPr defTabSz="180000" fontAlgn="base" latinLnBrk="0"/>
            <a:r>
              <a:rPr lang="en-US" altLang="ko-KR" sz="1600" dirty="0" smtClean="0">
                <a:latin typeface="+mj-ea"/>
                <a:ea typeface="+mj-ea"/>
              </a:rPr>
              <a:t>void </a:t>
            </a:r>
            <a:r>
              <a:rPr lang="en-US" altLang="ko-KR" sz="1600" dirty="0" err="1" smtClean="0">
                <a:latin typeface="+mj-ea"/>
                <a:ea typeface="+mj-ea"/>
              </a:rPr>
              <a:t>myswap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en-US" altLang="ko-KR" sz="1600" b="1" dirty="0" smtClean="0">
                <a:solidFill>
                  <a:srgbClr val="FF0000"/>
                </a:solidFill>
                <a:latin typeface="+mj-ea"/>
                <a:ea typeface="+mj-ea"/>
              </a:rPr>
              <a:t>T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&amp; a, </a:t>
            </a:r>
            <a:r>
              <a:rPr lang="en-US" altLang="ko-KR" sz="1600" b="1" dirty="0" smtClean="0">
                <a:solidFill>
                  <a:srgbClr val="FF0000"/>
                </a:solidFill>
                <a:latin typeface="+mj-ea"/>
                <a:ea typeface="+mj-ea"/>
              </a:rPr>
              <a:t>T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&amp; b) {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 smtClean="0">
                <a:solidFill>
                  <a:srgbClr val="FF0000"/>
                </a:solidFill>
                <a:latin typeface="+mj-ea"/>
                <a:ea typeface="+mj-ea"/>
              </a:rPr>
              <a:t>T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tmp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tmp</a:t>
            </a:r>
            <a:r>
              <a:rPr lang="en-US" altLang="ko-KR" sz="1600" dirty="0">
                <a:latin typeface="+mj-ea"/>
                <a:ea typeface="+mj-ea"/>
              </a:rPr>
              <a:t> = a;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a = b;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b = </a:t>
            </a:r>
            <a:r>
              <a:rPr lang="en-US" altLang="ko-KR" sz="1600" dirty="0" err="1">
                <a:latin typeface="+mj-ea"/>
                <a:ea typeface="+mj-ea"/>
              </a:rPr>
              <a:t>tmp</a:t>
            </a:r>
            <a:r>
              <a:rPr lang="en-US" altLang="ko-KR" sz="1600" dirty="0" smtClean="0">
                <a:latin typeface="+mj-ea"/>
                <a:ea typeface="+mj-ea"/>
              </a:rPr>
              <a:t>;</a:t>
            </a:r>
            <a:endParaRPr lang="en-US" altLang="ko-KR" sz="16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798775" y="1639216"/>
            <a:ext cx="936104" cy="38009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+mj-ea"/>
                <a:ea typeface="+mj-ea"/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 -&gt;</a:t>
            </a:r>
            <a:r>
              <a:rPr lang="ko-KR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 err="1" smtClean="0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endParaRPr lang="en-US" altLang="ko-KR" sz="1200" b="1" dirty="0" smtClean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13381" y="1011424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a=4, b=5;</a:t>
            </a:r>
          </a:p>
          <a:p>
            <a:pPr fontAlgn="base" latinLnBrk="0"/>
            <a:r>
              <a:rPr lang="en-US" altLang="ko-KR" sz="1400" b="1" dirty="0" err="1">
                <a:latin typeface="+mj-ea"/>
                <a:ea typeface="+mj-ea"/>
              </a:rPr>
              <a:t>myswap</a:t>
            </a:r>
            <a:r>
              <a:rPr lang="en-US" altLang="ko-KR" sz="1400" b="1" dirty="0" smtClean="0">
                <a:latin typeface="+mj-ea"/>
                <a:ea typeface="+mj-ea"/>
              </a:rPr>
              <a:t>(a</a:t>
            </a:r>
            <a:r>
              <a:rPr lang="en-US" altLang="ko-KR" sz="1400" b="1" dirty="0">
                <a:latin typeface="+mj-ea"/>
                <a:ea typeface="+mj-ea"/>
              </a:rPr>
              <a:t>, b);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62468" y="2559584"/>
            <a:ext cx="2016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>
                <a:latin typeface="+mj-ea"/>
                <a:ea typeface="+mj-ea"/>
              </a:rPr>
              <a:t>double </a:t>
            </a:r>
            <a:r>
              <a:rPr lang="en-US" altLang="ko-KR" sz="1400" dirty="0">
                <a:latin typeface="+mj-ea"/>
                <a:ea typeface="+mj-ea"/>
              </a:rPr>
              <a:t>c=0.3, d=12.5;</a:t>
            </a:r>
          </a:p>
          <a:p>
            <a:pPr fontAlgn="base" latinLnBrk="0"/>
            <a:r>
              <a:rPr lang="en-US" altLang="ko-KR" sz="1400" b="1" dirty="0" err="1">
                <a:latin typeface="+mj-ea"/>
                <a:ea typeface="+mj-ea"/>
              </a:rPr>
              <a:t>myswap</a:t>
            </a:r>
            <a:r>
              <a:rPr lang="en-US" altLang="ko-KR" sz="1400" b="1" dirty="0" smtClean="0">
                <a:latin typeface="+mj-ea"/>
                <a:ea typeface="+mj-ea"/>
              </a:rPr>
              <a:t>(c</a:t>
            </a:r>
            <a:r>
              <a:rPr lang="en-US" altLang="ko-KR" sz="1400" b="1" dirty="0">
                <a:latin typeface="+mj-ea"/>
                <a:ea typeface="+mj-ea"/>
              </a:rPr>
              <a:t>, d); 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664070" y="3374296"/>
            <a:ext cx="1101621" cy="34552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+mj-ea"/>
                <a:ea typeface="+mj-ea"/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 -&gt;</a:t>
            </a:r>
            <a:r>
              <a:rPr lang="en-US" altLang="ko-KR" sz="1200" b="1" dirty="0" smtClean="0">
                <a:solidFill>
                  <a:srgbClr val="0070C0"/>
                </a:solidFill>
                <a:latin typeface="+mj-ea"/>
                <a:ea typeface="+mj-ea"/>
              </a:rPr>
              <a:t>double</a:t>
            </a:r>
            <a:endParaRPr lang="ko-KR" altLang="en-US" sz="12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1186" y="1035023"/>
            <a:ext cx="3512773" cy="15696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void </a:t>
            </a:r>
            <a:r>
              <a:rPr lang="en-US" altLang="ko-KR" sz="1600" dirty="0" err="1" smtClean="0">
                <a:latin typeface="+mj-ea"/>
                <a:ea typeface="+mj-ea"/>
              </a:rPr>
              <a:t>myswap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en-US" altLang="ko-KR" sz="1600" b="1" dirty="0" err="1" smtClean="0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&amp; a, </a:t>
            </a:r>
            <a:r>
              <a:rPr lang="en-US" altLang="ko-KR" sz="1600" b="1" dirty="0" err="1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&amp; b) {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 err="1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tmp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tmp</a:t>
            </a:r>
            <a:r>
              <a:rPr lang="en-US" altLang="ko-KR" sz="1600" dirty="0">
                <a:latin typeface="+mj-ea"/>
                <a:ea typeface="+mj-ea"/>
              </a:rPr>
              <a:t> = a;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a = b;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b = </a:t>
            </a:r>
            <a:r>
              <a:rPr lang="en-US" altLang="ko-KR" sz="1600" dirty="0" err="1">
                <a:latin typeface="+mj-ea"/>
                <a:ea typeface="+mj-ea"/>
              </a:rPr>
              <a:t>tmp</a:t>
            </a:r>
            <a:r>
              <a:rPr lang="en-US" altLang="ko-KR" sz="1600" dirty="0" smtClean="0">
                <a:latin typeface="+mj-ea"/>
                <a:ea typeface="+mj-ea"/>
              </a:rPr>
              <a:t>;</a:t>
            </a:r>
            <a:endParaRPr lang="en-US" altLang="ko-KR" sz="16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278692" y="2641219"/>
            <a:ext cx="3505268" cy="181588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 smtClean="0">
                <a:latin typeface="+mj-ea"/>
                <a:ea typeface="+mj-ea"/>
              </a:rPr>
              <a:t>void </a:t>
            </a:r>
            <a:r>
              <a:rPr lang="en-US" altLang="ko-KR" sz="1600" dirty="0" err="1" smtClean="0">
                <a:latin typeface="+mj-ea"/>
                <a:ea typeface="+mj-ea"/>
              </a:rPr>
              <a:t>myswap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en-US" altLang="ko-KR" sz="1600" b="1" dirty="0" smtClean="0">
                <a:solidFill>
                  <a:srgbClr val="0070C0"/>
                </a:solidFill>
                <a:latin typeface="+mj-ea"/>
                <a:ea typeface="+mj-ea"/>
              </a:rPr>
              <a:t>double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&amp; a, </a:t>
            </a:r>
            <a:r>
              <a:rPr lang="en-US" altLang="ko-KR" sz="1600" b="1" dirty="0">
                <a:solidFill>
                  <a:srgbClr val="0070C0"/>
                </a:solidFill>
                <a:latin typeface="+mj-ea"/>
                <a:ea typeface="+mj-ea"/>
              </a:rPr>
              <a:t>double</a:t>
            </a:r>
            <a:r>
              <a:rPr lang="en-US" altLang="ko-KR" sz="1600" dirty="0">
                <a:latin typeface="+mj-ea"/>
                <a:ea typeface="+mj-ea"/>
              </a:rPr>
              <a:t> &amp; b) {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solidFill>
                  <a:srgbClr val="0070C0"/>
                </a:solidFill>
                <a:latin typeface="+mj-ea"/>
                <a:ea typeface="+mj-ea"/>
              </a:rPr>
              <a:t>double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tmp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tmp</a:t>
            </a:r>
            <a:r>
              <a:rPr lang="en-US" altLang="ko-KR" sz="1600" dirty="0">
                <a:latin typeface="+mj-ea"/>
                <a:ea typeface="+mj-ea"/>
              </a:rPr>
              <a:t> = a;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a = b;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b = </a:t>
            </a:r>
            <a:r>
              <a:rPr lang="en-US" altLang="ko-KR" sz="1600" dirty="0" err="1">
                <a:latin typeface="+mj-ea"/>
                <a:ea typeface="+mj-ea"/>
              </a:rPr>
              <a:t>tmp</a:t>
            </a:r>
            <a:r>
              <a:rPr lang="en-US" altLang="ko-KR" sz="1600" dirty="0" smtClean="0">
                <a:latin typeface="+mj-ea"/>
                <a:ea typeface="+mj-ea"/>
              </a:rPr>
              <a:t>;</a:t>
            </a:r>
            <a:endParaRPr lang="en-US" altLang="ko-KR" sz="16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13381" y="4081379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>
                <a:latin typeface="+mj-ea"/>
                <a:ea typeface="+mj-ea"/>
              </a:rPr>
              <a:t>char e=‘a’, f=‘k’;</a:t>
            </a:r>
            <a:endParaRPr lang="en-US" altLang="ko-KR" sz="1400" dirty="0">
              <a:latin typeface="+mj-ea"/>
              <a:ea typeface="+mj-ea"/>
            </a:endParaRPr>
          </a:p>
          <a:p>
            <a:pPr fontAlgn="base" latinLnBrk="0"/>
            <a:r>
              <a:rPr lang="en-US" altLang="ko-KR" sz="1400" b="1" dirty="0" err="1">
                <a:latin typeface="+mj-ea"/>
                <a:ea typeface="+mj-ea"/>
              </a:rPr>
              <a:t>myswap</a:t>
            </a:r>
            <a:r>
              <a:rPr lang="en-US" altLang="ko-KR" sz="1400" b="1" dirty="0" smtClean="0">
                <a:latin typeface="+mj-ea"/>
                <a:ea typeface="+mj-ea"/>
              </a:rPr>
              <a:t>(e, f); 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89214" y="4541669"/>
            <a:ext cx="3512772" cy="15696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 smtClean="0">
                <a:latin typeface="+mj-ea"/>
                <a:ea typeface="+mj-ea"/>
              </a:rPr>
              <a:t>void </a:t>
            </a:r>
            <a:r>
              <a:rPr lang="en-US" altLang="ko-KR" sz="1600" dirty="0" err="1" smtClean="0">
                <a:latin typeface="+mj-ea"/>
                <a:ea typeface="+mj-ea"/>
              </a:rPr>
              <a:t>myswap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en-US" altLang="ko-KR" sz="1600" b="1" dirty="0" smtClean="0">
                <a:solidFill>
                  <a:srgbClr val="00B050"/>
                </a:solidFill>
                <a:latin typeface="+mj-ea"/>
                <a:ea typeface="+mj-ea"/>
              </a:rPr>
              <a:t>char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&amp; a, </a:t>
            </a:r>
            <a:r>
              <a:rPr lang="en-US" altLang="ko-KR" sz="1600" b="1" dirty="0" smtClean="0">
                <a:solidFill>
                  <a:srgbClr val="00B050"/>
                </a:solidFill>
                <a:latin typeface="+mj-ea"/>
                <a:ea typeface="+mj-ea"/>
              </a:rPr>
              <a:t>char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&amp; b) {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 smtClean="0">
                <a:solidFill>
                  <a:srgbClr val="00B050"/>
                </a:solidFill>
                <a:latin typeface="+mj-ea"/>
                <a:ea typeface="+mj-ea"/>
              </a:rPr>
              <a:t>char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tmp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tmp</a:t>
            </a:r>
            <a:r>
              <a:rPr lang="en-US" altLang="ko-KR" sz="1600" dirty="0">
                <a:latin typeface="+mj-ea"/>
                <a:ea typeface="+mj-ea"/>
              </a:rPr>
              <a:t> = a;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a = b;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b = </a:t>
            </a:r>
            <a:r>
              <a:rPr lang="en-US" altLang="ko-KR" sz="1600" dirty="0" err="1">
                <a:latin typeface="+mj-ea"/>
                <a:ea typeface="+mj-ea"/>
              </a:rPr>
              <a:t>tmp</a:t>
            </a:r>
            <a:r>
              <a:rPr lang="en-US" altLang="ko-KR" sz="1600" dirty="0" smtClean="0">
                <a:latin typeface="+mj-ea"/>
                <a:ea typeface="+mj-ea"/>
              </a:rPr>
              <a:t>;</a:t>
            </a:r>
            <a:endParaRPr lang="en-US" altLang="ko-KR" sz="16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}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25234" y="5171468"/>
            <a:ext cx="936104" cy="31006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+mj-ea"/>
                <a:ea typeface="+mj-ea"/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 -&gt;</a:t>
            </a:r>
            <a:r>
              <a:rPr lang="ko-KR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  <a:latin typeface="+mj-ea"/>
                <a:ea typeface="+mj-ea"/>
              </a:rPr>
              <a:t>char</a:t>
            </a:r>
          </a:p>
        </p:txBody>
      </p:sp>
      <p:cxnSp>
        <p:nvCxnSpPr>
          <p:cNvPr id="16" name="직선 화살표 연결선 15"/>
          <p:cNvCxnSpPr>
            <a:stCxn id="5" idx="3"/>
            <a:endCxn id="6" idx="1"/>
          </p:cNvCxnSpPr>
          <p:nvPr/>
        </p:nvCxnSpPr>
        <p:spPr>
          <a:xfrm flipV="1">
            <a:off x="2987824" y="1829263"/>
            <a:ext cx="810951" cy="1612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3"/>
            <a:endCxn id="10" idx="1"/>
          </p:cNvCxnSpPr>
          <p:nvPr/>
        </p:nvCxnSpPr>
        <p:spPr>
          <a:xfrm flipV="1">
            <a:off x="4734879" y="1819853"/>
            <a:ext cx="536307" cy="9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3"/>
            <a:endCxn id="9" idx="1"/>
          </p:cNvCxnSpPr>
          <p:nvPr/>
        </p:nvCxnSpPr>
        <p:spPr>
          <a:xfrm>
            <a:off x="2987824" y="3441439"/>
            <a:ext cx="676246" cy="105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3"/>
            <a:endCxn id="11" idx="1"/>
          </p:cNvCxnSpPr>
          <p:nvPr/>
        </p:nvCxnSpPr>
        <p:spPr>
          <a:xfrm>
            <a:off x="4765691" y="3547057"/>
            <a:ext cx="513001" cy="2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" idx="3"/>
            <a:endCxn id="14" idx="1"/>
          </p:cNvCxnSpPr>
          <p:nvPr/>
        </p:nvCxnSpPr>
        <p:spPr>
          <a:xfrm>
            <a:off x="2987824" y="3441439"/>
            <a:ext cx="837410" cy="1885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4" idx="3"/>
            <a:endCxn id="13" idx="1"/>
          </p:cNvCxnSpPr>
          <p:nvPr/>
        </p:nvCxnSpPr>
        <p:spPr>
          <a:xfrm>
            <a:off x="4761338" y="5326499"/>
            <a:ext cx="5278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3568" y="454480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제네릭 함수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71290" y="6195897"/>
            <a:ext cx="3148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+mj-ea"/>
                <a:ea typeface="+mj-ea"/>
              </a:rPr>
              <a:t>구체화된 버전의 </a:t>
            </a:r>
            <a:r>
              <a:rPr lang="en-US" altLang="ko-KR" sz="1600" dirty="0" smtClean="0">
                <a:latin typeface="+mj-ea"/>
                <a:ea typeface="+mj-ea"/>
              </a:rPr>
              <a:t>C++ </a:t>
            </a:r>
            <a:r>
              <a:rPr lang="ko-KR" altLang="en-US" sz="1600" dirty="0" smtClean="0">
                <a:latin typeface="+mj-ea"/>
                <a:ea typeface="+mj-ea"/>
              </a:rPr>
              <a:t>소스 생성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08942" y="558924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구체화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493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제네릭 </a:t>
            </a:r>
            <a:r>
              <a:rPr lang="en-US" altLang="ko-KR" cap="none" dirty="0" smtClean="0">
                <a:latin typeface="+mj-ea"/>
              </a:rPr>
              <a:t>myswap</a:t>
            </a:r>
            <a:r>
              <a:rPr lang="en-US" altLang="ko-KR" dirty="0" smtClean="0">
                <a:latin typeface="+mj-ea"/>
              </a:rPr>
              <a:t>() </a:t>
            </a:r>
            <a:r>
              <a:rPr lang="ko-KR" altLang="en-US" dirty="0" smtClean="0">
                <a:latin typeface="+mj-ea"/>
              </a:rPr>
              <a:t>함수 만들기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7839" y="2698194"/>
            <a:ext cx="6410648" cy="39703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smtClean="0">
                <a:latin typeface="+mj-ea"/>
                <a:ea typeface="+mj-ea"/>
              </a:rPr>
              <a:t>class </a:t>
            </a:r>
            <a:r>
              <a:rPr lang="en-US" altLang="ko-KR" dirty="0">
                <a:latin typeface="+mj-ea"/>
                <a:ea typeface="+mj-ea"/>
              </a:rPr>
              <a:t>Circle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radius;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Circle(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radius=1) { this-&gt;radius = radius; 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getRadius</a:t>
            </a:r>
            <a:r>
              <a:rPr lang="en-US" altLang="ko-KR" dirty="0">
                <a:latin typeface="+mj-ea"/>
                <a:ea typeface="+mj-ea"/>
              </a:rPr>
              <a:t>() { return radius</a:t>
            </a:r>
            <a:r>
              <a:rPr lang="en-US" altLang="ko-KR" dirty="0" smtClean="0">
                <a:latin typeface="+mj-ea"/>
                <a:ea typeface="+mj-ea"/>
              </a:rPr>
              <a:t>; }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};</a:t>
            </a:r>
          </a:p>
          <a:p>
            <a:pPr defTabSz="180000"/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template &lt;class T&gt; </a:t>
            </a:r>
          </a:p>
          <a:p>
            <a:pPr defTabSz="180000"/>
            <a:r>
              <a:rPr lang="fr-FR" altLang="ko-KR" b="1" dirty="0">
                <a:solidFill>
                  <a:srgbClr val="7030A0"/>
                </a:solidFill>
                <a:latin typeface="+mj-ea"/>
                <a:ea typeface="+mj-ea"/>
              </a:rPr>
              <a:t>void myswap(T &amp; a, T &amp; b) {</a:t>
            </a:r>
          </a:p>
          <a:p>
            <a:pPr defTabSz="180000"/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	T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tmp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	</a:t>
            </a:r>
            <a:r>
              <a:rPr lang="en-US" altLang="ko-KR" b="1" dirty="0" err="1" smtClean="0">
                <a:solidFill>
                  <a:srgbClr val="7030A0"/>
                </a:solidFill>
                <a:latin typeface="+mj-ea"/>
                <a:ea typeface="+mj-ea"/>
              </a:rPr>
              <a:t>tmp</a:t>
            </a:r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= a;</a:t>
            </a:r>
          </a:p>
          <a:p>
            <a:pPr defTabSz="180000"/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	a 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= b;</a:t>
            </a:r>
          </a:p>
          <a:p>
            <a:pPr defTabSz="180000"/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	b 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=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tmp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}</a:t>
            </a:r>
            <a:endParaRPr lang="en-US" altLang="ko-KR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74773" y="845241"/>
            <a:ext cx="6182211" cy="39703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a=4, b=5;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myswap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(a, b);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"a=" &lt;&lt; a &lt;&lt; ", " &lt;&lt; "b=" &lt;&lt; b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double c=0.3, d=12.5;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myswap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(c, d);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"c=" &lt;&lt; c &lt;&lt; ", " &lt;&lt; "d=" &lt;&lt; d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Circle donut(5), pizza(20);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myswap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(donut, pizza);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"donut</a:t>
            </a:r>
            <a:r>
              <a:rPr lang="ko-KR" altLang="en-US" dirty="0">
                <a:latin typeface="+mj-ea"/>
                <a:ea typeface="+mj-ea"/>
              </a:rPr>
              <a:t>반지름</a:t>
            </a:r>
            <a:r>
              <a:rPr lang="en-US" altLang="ko-KR" dirty="0">
                <a:latin typeface="+mj-ea"/>
                <a:ea typeface="+mj-ea"/>
              </a:rPr>
              <a:t>=" &lt;&lt; </a:t>
            </a:r>
            <a:r>
              <a:rPr lang="en-US" altLang="ko-KR" dirty="0" err="1">
                <a:latin typeface="+mj-ea"/>
                <a:ea typeface="+mj-ea"/>
              </a:rPr>
              <a:t>donut.getRadius</a:t>
            </a:r>
            <a:r>
              <a:rPr lang="en-US" altLang="ko-KR" dirty="0">
                <a:latin typeface="+mj-ea"/>
                <a:ea typeface="+mj-ea"/>
              </a:rPr>
              <a:t>() &lt;&lt; ", ";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"pizza</a:t>
            </a:r>
            <a:r>
              <a:rPr lang="ko-KR" altLang="en-US" dirty="0">
                <a:latin typeface="+mj-ea"/>
                <a:ea typeface="+mj-ea"/>
              </a:rPr>
              <a:t>반지름</a:t>
            </a:r>
            <a:r>
              <a:rPr lang="en-US" altLang="ko-KR" dirty="0">
                <a:latin typeface="+mj-ea"/>
                <a:ea typeface="+mj-ea"/>
              </a:rPr>
              <a:t>=" &lt;&lt; </a:t>
            </a:r>
            <a:r>
              <a:rPr lang="en-US" altLang="ko-KR" dirty="0" err="1">
                <a:latin typeface="+mj-ea"/>
                <a:ea typeface="+mj-ea"/>
              </a:rPr>
              <a:t>pizza.getRadius</a:t>
            </a:r>
            <a:r>
              <a:rPr lang="en-US" altLang="ko-KR" dirty="0">
                <a:latin typeface="+mj-ea"/>
                <a:ea typeface="+mj-ea"/>
              </a:rPr>
              <a:t>()&lt;&lt;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957179" y="4815559"/>
            <a:ext cx="3282616" cy="830997"/>
          </a:xfrm>
          <a:prstGeom prst="rect">
            <a:avLst/>
          </a:prstGeom>
          <a:solidFill>
            <a:srgbClr val="DAEEC4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a=5, b=4</a:t>
            </a:r>
          </a:p>
          <a:p>
            <a:r>
              <a:rPr lang="en-US" altLang="ko-KR" sz="1600" b="1" dirty="0">
                <a:latin typeface="+mj-ea"/>
                <a:ea typeface="+mj-ea"/>
              </a:rPr>
              <a:t>c=12.5, d=0.3</a:t>
            </a:r>
          </a:p>
          <a:p>
            <a:r>
              <a:rPr lang="en-US" altLang="ko-KR" sz="1600" b="1" dirty="0">
                <a:latin typeface="+mj-ea"/>
                <a:ea typeface="+mj-ea"/>
              </a:rPr>
              <a:t>donut</a:t>
            </a:r>
            <a:r>
              <a:rPr lang="ko-KR" altLang="en-US" sz="1600" b="1" dirty="0">
                <a:latin typeface="+mj-ea"/>
                <a:ea typeface="+mj-ea"/>
              </a:rPr>
              <a:t>반지름</a:t>
            </a:r>
            <a:r>
              <a:rPr lang="en-US" altLang="ko-KR" sz="1600" b="1" dirty="0">
                <a:latin typeface="+mj-ea"/>
                <a:ea typeface="+mj-ea"/>
              </a:rPr>
              <a:t>=20, pizza</a:t>
            </a:r>
            <a:r>
              <a:rPr lang="ko-KR" altLang="en-US" sz="1600" b="1" dirty="0">
                <a:latin typeface="+mj-ea"/>
                <a:ea typeface="+mj-ea"/>
              </a:rPr>
              <a:t>반지름</a:t>
            </a:r>
            <a:r>
              <a:rPr lang="en-US" altLang="ko-KR" sz="1600" b="1" dirty="0">
                <a:latin typeface="+mj-ea"/>
                <a:ea typeface="+mj-ea"/>
              </a:rPr>
              <a:t>=5</a:t>
            </a:r>
            <a:endParaRPr lang="ko-KR" altLang="en-US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662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구체화 오류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 smtClean="0"/>
              <a:t>제네릭</a:t>
            </a:r>
            <a:r>
              <a:rPr lang="ko-KR" altLang="en-US" b="1" dirty="0" smtClean="0"/>
              <a:t> 타입에 구체적인 타입 지정 시 주의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1817758"/>
            <a:ext cx="6975949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base" latinLnBrk="0"/>
            <a:r>
              <a:rPr lang="fr-FR" altLang="ko-KR" sz="2400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sz="2400" dirty="0" smtClean="0">
                <a:solidFill>
                  <a:srgbClr val="00B050"/>
                </a:solidFill>
                <a:latin typeface="+mj-ea"/>
                <a:ea typeface="+mj-ea"/>
              </a:rPr>
              <a:t>두 매개변수 </a:t>
            </a:r>
            <a:r>
              <a:rPr lang="en-US" altLang="ko-KR" sz="2400" dirty="0" smtClean="0">
                <a:solidFill>
                  <a:srgbClr val="00B050"/>
                </a:solidFill>
                <a:latin typeface="+mj-ea"/>
                <a:ea typeface="+mj-ea"/>
              </a:rPr>
              <a:t>a, b</a:t>
            </a:r>
            <a:r>
              <a:rPr lang="ko-KR" altLang="en-US" sz="2400" dirty="0" smtClean="0">
                <a:solidFill>
                  <a:srgbClr val="00B050"/>
                </a:solidFill>
                <a:latin typeface="+mj-ea"/>
                <a:ea typeface="+mj-ea"/>
              </a:rPr>
              <a:t>의 제네릭 타입 동일</a:t>
            </a:r>
            <a:endParaRPr lang="fr-FR" altLang="ko-KR" sz="2400" dirty="0" smtClean="0">
              <a:solidFill>
                <a:srgbClr val="00B050"/>
              </a:solidFill>
              <a:latin typeface="+mj-ea"/>
              <a:ea typeface="+mj-ea"/>
            </a:endParaRPr>
          </a:p>
          <a:p>
            <a:pPr fontAlgn="base" latinLnBrk="0"/>
            <a:r>
              <a:rPr lang="fr-FR" altLang="ko-KR" sz="2400" dirty="0" smtClean="0">
                <a:latin typeface="+mj-ea"/>
                <a:ea typeface="+mj-ea"/>
              </a:rPr>
              <a:t>template </a:t>
            </a:r>
            <a:r>
              <a:rPr lang="fr-FR" altLang="ko-KR" sz="2400" dirty="0">
                <a:latin typeface="+mj-ea"/>
                <a:ea typeface="+mj-ea"/>
              </a:rPr>
              <a:t>&lt;class T&gt; </a:t>
            </a:r>
            <a:r>
              <a:rPr lang="en-US" altLang="ko-KR" sz="2400" dirty="0" smtClean="0">
                <a:latin typeface="+mj-ea"/>
                <a:ea typeface="+mj-ea"/>
              </a:rPr>
              <a:t>void </a:t>
            </a:r>
            <a:r>
              <a:rPr lang="fr-FR" altLang="ko-KR" sz="2400" b="1" dirty="0" smtClean="0">
                <a:solidFill>
                  <a:srgbClr val="7030A0"/>
                </a:solidFill>
                <a:latin typeface="+mj-ea"/>
                <a:ea typeface="+mj-ea"/>
              </a:rPr>
              <a:t>myswap(T </a:t>
            </a:r>
            <a:r>
              <a:rPr lang="fr-FR" altLang="ko-KR" sz="2400" b="1" dirty="0">
                <a:solidFill>
                  <a:srgbClr val="7030A0"/>
                </a:solidFill>
                <a:latin typeface="+mj-ea"/>
                <a:ea typeface="+mj-ea"/>
              </a:rPr>
              <a:t>&amp; a, T &amp; b)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80160" y="2944863"/>
            <a:ext cx="7076216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2400" b="1" dirty="0" err="1">
                <a:latin typeface="+mj-ea"/>
                <a:ea typeface="+mj-ea"/>
              </a:rPr>
              <a:t>int</a:t>
            </a:r>
            <a:r>
              <a:rPr lang="en-US" altLang="ko-KR" sz="2400" dirty="0">
                <a:latin typeface="+mj-ea"/>
                <a:ea typeface="+mj-ea"/>
              </a:rPr>
              <a:t> s=4;</a:t>
            </a:r>
          </a:p>
          <a:p>
            <a:pPr fontAlgn="base" latinLnBrk="0"/>
            <a:r>
              <a:rPr lang="en-US" altLang="ko-KR" sz="2400" b="1" dirty="0">
                <a:latin typeface="+mj-ea"/>
                <a:ea typeface="+mj-ea"/>
              </a:rPr>
              <a:t>double</a:t>
            </a:r>
            <a:r>
              <a:rPr lang="en-US" altLang="ko-KR" sz="2400" dirty="0">
                <a:latin typeface="+mj-ea"/>
                <a:ea typeface="+mj-ea"/>
              </a:rPr>
              <a:t> t=5;</a:t>
            </a:r>
          </a:p>
          <a:p>
            <a:pPr fontAlgn="base" latinLnBrk="0"/>
            <a:r>
              <a:rPr lang="en-US" altLang="ko-KR" sz="2400" dirty="0">
                <a:latin typeface="+mj-ea"/>
                <a:ea typeface="+mj-ea"/>
              </a:rPr>
              <a:t>myswap</a:t>
            </a:r>
            <a:r>
              <a:rPr lang="en-US" altLang="ko-KR" sz="2400" dirty="0" smtClean="0">
                <a:latin typeface="+mj-ea"/>
                <a:ea typeface="+mj-ea"/>
              </a:rPr>
              <a:t>( </a:t>
            </a:r>
            <a:r>
              <a:rPr lang="en-US" altLang="ko-KR" sz="2400" b="1" dirty="0" smtClean="0">
                <a:solidFill>
                  <a:srgbClr val="7030A0"/>
                </a:solidFill>
                <a:latin typeface="+mj-ea"/>
                <a:ea typeface="+mj-ea"/>
              </a:rPr>
              <a:t>s</a:t>
            </a:r>
            <a:r>
              <a:rPr lang="en-US" altLang="ko-KR" sz="2400" b="1" dirty="0">
                <a:solidFill>
                  <a:srgbClr val="7030A0"/>
                </a:solidFill>
                <a:latin typeface="+mj-ea"/>
                <a:ea typeface="+mj-ea"/>
              </a:rPr>
              <a:t>, </a:t>
            </a:r>
            <a:r>
              <a:rPr lang="en-US" altLang="ko-KR" sz="2400" b="1" dirty="0" smtClean="0">
                <a:solidFill>
                  <a:srgbClr val="7030A0"/>
                </a:solidFill>
                <a:latin typeface="+mj-ea"/>
                <a:ea typeface="+mj-ea"/>
              </a:rPr>
              <a:t>t </a:t>
            </a:r>
            <a:r>
              <a:rPr lang="en-US" altLang="ko-KR" sz="2400" dirty="0" smtClean="0">
                <a:latin typeface="+mj-ea"/>
                <a:ea typeface="+mj-ea"/>
              </a:rPr>
              <a:t>);  </a:t>
            </a:r>
            <a:r>
              <a:rPr lang="en-US" altLang="ko-KR" sz="2400" dirty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sz="2400" dirty="0">
                <a:solidFill>
                  <a:srgbClr val="00B050"/>
                </a:solidFill>
                <a:latin typeface="+mj-ea"/>
                <a:ea typeface="+mj-ea"/>
              </a:rPr>
              <a:t>두 개의 타입이 서로 다름</a:t>
            </a:r>
            <a:r>
              <a:rPr lang="en-US" altLang="ko-KR" sz="2400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95936" y="4446935"/>
            <a:ext cx="4690864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ko-KR" altLang="en-US" sz="2000" b="1" dirty="0" smtClean="0">
                <a:latin typeface="+mj-ea"/>
                <a:ea typeface="+mj-ea"/>
              </a:rPr>
              <a:t>컴파일 </a:t>
            </a:r>
            <a:r>
              <a:rPr lang="ko-KR" altLang="en-US" sz="2000" b="1" dirty="0">
                <a:latin typeface="+mj-ea"/>
                <a:ea typeface="+mj-ea"/>
              </a:rPr>
              <a:t>오류</a:t>
            </a:r>
            <a:r>
              <a:rPr lang="en-US" altLang="ko-KR" sz="2000" b="1" dirty="0">
                <a:latin typeface="+mj-ea"/>
                <a:ea typeface="+mj-ea"/>
              </a:rPr>
              <a:t>. </a:t>
            </a:r>
            <a:r>
              <a:rPr lang="ko-KR" altLang="en-US" sz="2000" b="1" dirty="0">
                <a:latin typeface="+mj-ea"/>
                <a:ea typeface="+mj-ea"/>
              </a:rPr>
              <a:t>템플릿으로부터 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fontAlgn="base" latinLnBrk="0"/>
            <a:r>
              <a:rPr lang="en-US" altLang="ko-KR" sz="2000" b="1" dirty="0" err="1" smtClean="0">
                <a:latin typeface="+mj-ea"/>
                <a:ea typeface="+mj-ea"/>
              </a:rPr>
              <a:t>myswap</a:t>
            </a:r>
            <a:r>
              <a:rPr lang="en-US" altLang="ko-KR" sz="2000" b="1" dirty="0" smtClean="0">
                <a:latin typeface="+mj-ea"/>
                <a:ea typeface="+mj-ea"/>
              </a:rPr>
              <a:t>(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&amp;,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double</a:t>
            </a:r>
            <a:r>
              <a:rPr lang="en-US" altLang="ko-KR" sz="2000" b="1" dirty="0">
                <a:latin typeface="+mj-ea"/>
                <a:ea typeface="+mj-ea"/>
              </a:rPr>
              <a:t> &amp;) </a:t>
            </a:r>
            <a:r>
              <a:rPr lang="ko-KR" altLang="en-US" sz="2000" b="1" dirty="0">
                <a:latin typeface="+mj-ea"/>
                <a:ea typeface="+mj-ea"/>
              </a:rPr>
              <a:t>함수를 구체화할 수 없다</a:t>
            </a:r>
            <a:r>
              <a:rPr lang="en-US" altLang="ko-KR" sz="2000" b="1" dirty="0">
                <a:latin typeface="+mj-ea"/>
                <a:ea typeface="+mj-ea"/>
              </a:rPr>
              <a:t>.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3" name="자유형 12"/>
          <p:cNvSpPr/>
          <p:nvPr/>
        </p:nvSpPr>
        <p:spPr>
          <a:xfrm rot="3031963" flipV="1">
            <a:off x="2477409" y="4006098"/>
            <a:ext cx="1347699" cy="806165"/>
          </a:xfrm>
          <a:custGeom>
            <a:avLst/>
            <a:gdLst>
              <a:gd name="connsiteX0" fmla="*/ 0 w 1672936"/>
              <a:gd name="connsiteY0" fmla="*/ 0 h 363681"/>
              <a:gd name="connsiteX1" fmla="*/ 1194954 w 1672936"/>
              <a:gd name="connsiteY1" fmla="*/ 31172 h 363681"/>
              <a:gd name="connsiteX2" fmla="*/ 1672936 w 1672936"/>
              <a:gd name="connsiteY2" fmla="*/ 363681 h 36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2936" h="363681">
                <a:moveTo>
                  <a:pt x="0" y="0"/>
                </a:moveTo>
                <a:lnTo>
                  <a:pt x="1194954" y="31172"/>
                </a:lnTo>
                <a:cubicBezTo>
                  <a:pt x="1473777" y="91786"/>
                  <a:pt x="1573356" y="227733"/>
                  <a:pt x="1672936" y="363681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976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DDDDDD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dge" id="{71A07785-5930-41D4-9A83-E23602B48E98}" vid="{771EA782-DFA6-45B1-AEA3-661F1715B310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java2</Template>
  <TotalTime>2767</TotalTime>
  <Words>2665</Words>
  <Application>Microsoft Office PowerPoint</Application>
  <PresentationFormat>화면 슬라이드 쇼(4:3)</PresentationFormat>
  <Paragraphs>904</Paragraphs>
  <Slides>46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46</vt:i4>
      </vt:variant>
    </vt:vector>
  </HeadingPairs>
  <TitlesOfParts>
    <vt:vector size="48" baseType="lpstr">
      <vt:lpstr>1_기본 디자인</vt:lpstr>
      <vt:lpstr>Badge</vt:lpstr>
      <vt:lpstr>템플릿과 표준 템플릿 라이브러리</vt:lpstr>
      <vt:lpstr>함수 중복의 약점 – 중복 함수의 코드 중복</vt:lpstr>
      <vt:lpstr>일반화와 템플릿</vt:lpstr>
      <vt:lpstr>일반화와 템플릿</vt:lpstr>
      <vt:lpstr>중복 함수들로부터 템플릿 만들기 사례</vt:lpstr>
      <vt:lpstr>템플릿으로부터의 구체화</vt:lpstr>
      <vt:lpstr>제네릭 함수로부터 구체화된 함수 생성 사례</vt:lpstr>
      <vt:lpstr>제네릭 myswap() 함수 만들기</vt:lpstr>
      <vt:lpstr>구체화 오류</vt:lpstr>
      <vt:lpstr>템플릿 장점과 제네릭 프로그래밍</vt:lpstr>
      <vt:lpstr>큰 값을 리턴하는 bigger() 함수 만들기 연습</vt:lpstr>
      <vt:lpstr>배열의 합을 구하여 리턴하는 제네릭 add() 함수 만들기 연습</vt:lpstr>
      <vt:lpstr>함수 템플릿의 특수화(Specialization): 도입</vt:lpstr>
      <vt:lpstr>함수 템플릿의 특수화(Specialization): 도입</vt:lpstr>
      <vt:lpstr>제네릭 클래스 만들기</vt:lpstr>
      <vt:lpstr>제네릭 클래스 만들기</vt:lpstr>
      <vt:lpstr>제네릭 스택 클래스 만들기</vt:lpstr>
      <vt:lpstr>제네릭 스택의 제네릭 타입을 포인터나 클래스로 구체화하는 예</vt:lpstr>
      <vt:lpstr>두 개의 제네릭 타입을 가진 클래스 만들기</vt:lpstr>
      <vt:lpstr>C++ 표준 템플릿 라이브러리, STL</vt:lpstr>
      <vt:lpstr>PowerPoint 프레젠테이션</vt:lpstr>
      <vt:lpstr>STL과 관련된 헤더 파일과 이름 공간</vt:lpstr>
      <vt:lpstr>vector 컨테이너</vt:lpstr>
      <vt:lpstr>vector 클래스의 주요 멤버와 연산자 </vt:lpstr>
      <vt:lpstr>vector 다루기 사례</vt:lpstr>
      <vt:lpstr>vector 컨테이너 활용하기</vt:lpstr>
      <vt:lpstr>문자열을 저장하는 벡터 만들기 연습</vt:lpstr>
      <vt:lpstr>iterator 사용</vt:lpstr>
      <vt:lpstr>iterator 사용</vt:lpstr>
      <vt:lpstr>iterator를 사용하여 vector의 모든 원소에 2 곱하기</vt:lpstr>
      <vt:lpstr>map 컨테이너</vt:lpstr>
      <vt:lpstr>map 클래스의 주요 멤버와 연산자 </vt:lpstr>
      <vt:lpstr>map으로 영한 사전 만들기</vt:lpstr>
      <vt:lpstr>STL 알고리즘 사용하기</vt:lpstr>
      <vt:lpstr>sort() 함수를 이용한 vector 소팅</vt:lpstr>
      <vt:lpstr>auto를 이용하여 쉬운 변수 선언</vt:lpstr>
      <vt:lpstr>auto의 다른 활용 사례</vt:lpstr>
      <vt:lpstr>auto를 이용한 변수 선언</vt:lpstr>
      <vt:lpstr>람다</vt:lpstr>
      <vt:lpstr>C++에서 람다식 선언</vt:lpstr>
      <vt:lpstr>간단한 람다식 만들기</vt:lpstr>
      <vt:lpstr>auto로 람다식 저장 및 호출</vt:lpstr>
      <vt:lpstr>캡쳐 리스트와 리턴 타입을 가지는 람다식</vt:lpstr>
      <vt:lpstr>캡쳐 리스트에 참조를 활용하는 람다식</vt:lpstr>
      <vt:lpstr>STL for-each() 함수를 이용하여 벡터의 모든 원소 출력</vt:lpstr>
      <vt:lpstr>STL 템플릿에 람다식 활용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 programming</dc:title>
  <dc:subject>oop &amp; cpp</dc:subject>
  <dc:creator>hjsong</dc:creator>
  <cp:lastModifiedBy>kabsung Lee</cp:lastModifiedBy>
  <cp:revision>703</cp:revision>
  <dcterms:created xsi:type="dcterms:W3CDTF">1601-01-01T00:00:00Z</dcterms:created>
  <dcterms:modified xsi:type="dcterms:W3CDTF">2019-05-13T12:04:43Z</dcterms:modified>
</cp:coreProperties>
</file>