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40"/>
  </p:notesMasterIdLst>
  <p:sldIdLst>
    <p:sldId id="267" r:id="rId3"/>
    <p:sldId id="289" r:id="rId4"/>
    <p:sldId id="290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FF6600"/>
    <a:srgbClr val="FF9933"/>
    <a:srgbClr val="3399FF"/>
    <a:srgbClr val="FFCC00"/>
    <a:srgbClr val="FF9966"/>
    <a:srgbClr val="FFCC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109" d="100"/>
          <a:sy n="109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1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0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8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6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altLang="ko-KR" smtClean="0"/>
              <a:t>2018_2_C++_chapt06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>
              <a:gd name="adj1" fmla="val 3350"/>
              <a:gd name="adj2" fmla="val 43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2366" y="6499920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입출력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>
                <a:latin typeface="+mj-ea"/>
              </a:rPr>
              <a:t>키보드로 입력 받아 텍스트 파일 저장하기</a:t>
            </a:r>
            <a:endParaRPr lang="ko-KR" altLang="en-US" sz="2800" dirty="0">
              <a:latin typeface="+mj-ea"/>
            </a:endParaRPr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6230" y="919604"/>
            <a:ext cx="6401994" cy="403187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latin typeface="+mj-ea"/>
                <a:ea typeface="+mj-ea"/>
              </a:rPr>
              <a:t>#include &lt;</a:t>
            </a:r>
            <a:r>
              <a:rPr lang="en-US" altLang="ko-KR" sz="1600" dirty="0" err="1">
                <a:latin typeface="+mj-ea"/>
                <a:ea typeface="+mj-ea"/>
              </a:rPr>
              <a:t>iostream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#include &lt;</a:t>
            </a:r>
            <a:r>
              <a:rPr lang="en-US" altLang="ko-KR" sz="1600" b="1" dirty="0" err="1">
                <a:latin typeface="+mj-ea"/>
                <a:ea typeface="+mj-ea"/>
              </a:rPr>
              <a:t>fstream</a:t>
            </a:r>
            <a:r>
              <a:rPr lang="en-US" altLang="ko-KR" sz="1600" b="1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using 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char name[10], </a:t>
            </a:r>
            <a:r>
              <a:rPr lang="en-US" altLang="ko-KR" sz="1600" dirty="0" err="1">
                <a:latin typeface="+mj-ea"/>
                <a:ea typeface="+mj-ea"/>
              </a:rPr>
              <a:t>dept</a:t>
            </a:r>
            <a:r>
              <a:rPr lang="en-US" altLang="ko-KR" sz="1600" dirty="0">
                <a:latin typeface="+mj-ea"/>
                <a:ea typeface="+mj-ea"/>
              </a:rPr>
              <a:t>[20];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sid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// </a:t>
            </a:r>
            <a:r>
              <a:rPr lang="ko-KR" altLang="en-US" sz="1600" dirty="0">
                <a:latin typeface="+mj-ea"/>
                <a:ea typeface="+mj-ea"/>
              </a:rPr>
              <a:t>키보드로부터 읽기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이름</a:t>
            </a:r>
            <a:r>
              <a:rPr lang="en-US" altLang="ko-KR" sz="1600" dirty="0">
                <a:latin typeface="+mj-ea"/>
                <a:ea typeface="+mj-ea"/>
              </a:rPr>
              <a:t>&gt;&gt;";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cin</a:t>
            </a:r>
            <a:r>
              <a:rPr lang="en-US" altLang="ko-KR" sz="1600" dirty="0">
                <a:latin typeface="+mj-ea"/>
                <a:ea typeface="+mj-ea"/>
              </a:rPr>
              <a:t> &gt;&gt; name; // </a:t>
            </a:r>
            <a:r>
              <a:rPr lang="ko-KR" altLang="en-US" sz="1600" dirty="0">
                <a:latin typeface="+mj-ea"/>
                <a:ea typeface="+mj-ea"/>
              </a:rPr>
              <a:t>키보드에서 이름 입력 받음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학번</a:t>
            </a:r>
            <a:r>
              <a:rPr lang="en-US" altLang="ko-KR" sz="1600" dirty="0">
                <a:latin typeface="+mj-ea"/>
                <a:ea typeface="+mj-ea"/>
              </a:rPr>
              <a:t>&gt;&gt;";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cin</a:t>
            </a:r>
            <a:r>
              <a:rPr lang="en-US" altLang="ko-KR" sz="1600" dirty="0">
                <a:latin typeface="+mj-ea"/>
                <a:ea typeface="+mj-ea"/>
              </a:rPr>
              <a:t> &gt;&gt; </a:t>
            </a:r>
            <a:r>
              <a:rPr lang="en-US" altLang="ko-KR" sz="1600" dirty="0" err="1">
                <a:latin typeface="+mj-ea"/>
                <a:ea typeface="+mj-ea"/>
              </a:rPr>
              <a:t>sid</a:t>
            </a:r>
            <a:r>
              <a:rPr lang="en-US" altLang="ko-KR" sz="1600" dirty="0">
                <a:latin typeface="+mj-ea"/>
                <a:ea typeface="+mj-ea"/>
              </a:rPr>
              <a:t>; // </a:t>
            </a:r>
            <a:r>
              <a:rPr lang="ko-KR" altLang="en-US" sz="1600" dirty="0">
                <a:latin typeface="+mj-ea"/>
                <a:ea typeface="+mj-ea"/>
              </a:rPr>
              <a:t>키보드에서 학번 입력 받음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학과</a:t>
            </a:r>
            <a:r>
              <a:rPr lang="en-US" altLang="ko-KR" sz="1600" dirty="0">
                <a:latin typeface="+mj-ea"/>
                <a:ea typeface="+mj-ea"/>
              </a:rPr>
              <a:t>&gt;&gt;";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cin</a:t>
            </a:r>
            <a:r>
              <a:rPr lang="en-US" altLang="ko-KR" sz="1600" dirty="0">
                <a:latin typeface="+mj-ea"/>
                <a:ea typeface="+mj-ea"/>
              </a:rPr>
              <a:t> &gt;&gt; </a:t>
            </a:r>
            <a:r>
              <a:rPr lang="en-US" altLang="ko-KR" sz="1600" dirty="0" err="1">
                <a:latin typeface="+mj-ea"/>
                <a:ea typeface="+mj-ea"/>
              </a:rPr>
              <a:t>dept</a:t>
            </a:r>
            <a:r>
              <a:rPr lang="en-US" altLang="ko-KR" sz="1600" dirty="0">
                <a:latin typeface="+mj-ea"/>
                <a:ea typeface="+mj-ea"/>
              </a:rPr>
              <a:t>; // </a:t>
            </a:r>
            <a:r>
              <a:rPr lang="ko-KR" altLang="en-US" sz="1600" dirty="0">
                <a:latin typeface="+mj-ea"/>
                <a:ea typeface="+mj-ea"/>
              </a:rPr>
              <a:t>키보드에서 학과 입력 받음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6854" y="4077072"/>
            <a:ext cx="437562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이름</a:t>
            </a:r>
            <a:r>
              <a:rPr lang="en-US" altLang="ko-KR" sz="1200" dirty="0">
                <a:latin typeface="+mj-ea"/>
                <a:ea typeface="+mj-ea"/>
              </a:rPr>
              <a:t>&gt;&gt;</a:t>
            </a:r>
            <a:r>
              <a:rPr lang="en-US" altLang="ko-KR" sz="1200" dirty="0" err="1">
                <a:solidFill>
                  <a:srgbClr val="00B050"/>
                </a:solidFill>
                <a:latin typeface="+mj-ea"/>
                <a:ea typeface="+mj-ea"/>
              </a:rPr>
              <a:t>kitae</a:t>
            </a:r>
            <a:endParaRPr lang="en-US" altLang="ko-KR" sz="12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학번</a:t>
            </a:r>
            <a:r>
              <a:rPr lang="en-US" altLang="ko-KR" sz="1200" dirty="0">
                <a:latin typeface="+mj-ea"/>
                <a:ea typeface="+mj-ea"/>
              </a:rPr>
              <a:t>&gt;&gt;</a:t>
            </a:r>
            <a:r>
              <a:rPr lang="en-US" altLang="ko-KR" sz="1200" dirty="0">
                <a:solidFill>
                  <a:srgbClr val="00B050"/>
                </a:solidFill>
                <a:latin typeface="+mj-ea"/>
                <a:ea typeface="+mj-ea"/>
              </a:rPr>
              <a:t>20131111</a:t>
            </a:r>
          </a:p>
          <a:p>
            <a:r>
              <a:rPr lang="ko-KR" altLang="en-US" sz="1200" dirty="0">
                <a:latin typeface="+mj-ea"/>
                <a:ea typeface="+mj-ea"/>
              </a:rPr>
              <a:t>학과</a:t>
            </a:r>
            <a:r>
              <a:rPr lang="en-US" altLang="ko-KR" sz="1200" dirty="0">
                <a:latin typeface="+mj-ea"/>
                <a:ea typeface="+mj-ea"/>
              </a:rPr>
              <a:t>&gt;&gt;</a:t>
            </a:r>
            <a:r>
              <a:rPr lang="en-US" altLang="ko-KR" sz="1200" dirty="0">
                <a:solidFill>
                  <a:srgbClr val="00B050"/>
                </a:solidFill>
                <a:latin typeface="+mj-ea"/>
                <a:ea typeface="+mj-ea"/>
              </a:rPr>
              <a:t>computer</a:t>
            </a:r>
            <a:endParaRPr lang="ko-KR" altLang="en-US" sz="12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6229" y="945536"/>
            <a:ext cx="8639133" cy="40934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 열기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. student.txt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파일을 열고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출력 </a:t>
            </a:r>
            <a:r>
              <a:rPr lang="ko-KR" altLang="en-US" sz="2000" dirty="0" err="1">
                <a:solidFill>
                  <a:srgbClr val="00B050"/>
                </a:solidFill>
                <a:latin typeface="+mj-ea"/>
                <a:ea typeface="+mj-ea"/>
              </a:rPr>
              <a:t>스트림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 생성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ofstream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fout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("c:\\temp\\student.txt"); </a:t>
            </a:r>
            <a:endParaRPr lang="ko-KR" altLang="en-US" sz="20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00B0F0"/>
                </a:solidFill>
                <a:latin typeface="+mj-ea"/>
                <a:ea typeface="+mj-ea"/>
              </a:rPr>
              <a:t>if(!</a:t>
            </a:r>
            <a:r>
              <a:rPr lang="en-US" altLang="ko-KR" sz="2000" b="1" dirty="0" err="1">
                <a:solidFill>
                  <a:srgbClr val="00B0F0"/>
                </a:solidFill>
                <a:latin typeface="+mj-ea"/>
                <a:ea typeface="+mj-ea"/>
              </a:rPr>
              <a:t>fout</a:t>
            </a:r>
            <a:r>
              <a:rPr lang="en-US" altLang="ko-KR" sz="2000" b="1" dirty="0">
                <a:solidFill>
                  <a:srgbClr val="00B0F0"/>
                </a:solidFill>
                <a:latin typeface="+mj-ea"/>
                <a:ea typeface="+mj-ea"/>
              </a:rPr>
              <a:t>) </a:t>
            </a:r>
            <a:r>
              <a:rPr lang="en-US" altLang="ko-KR" sz="2000" dirty="0" smtClean="0">
                <a:latin typeface="+mj-ea"/>
                <a:ea typeface="+mj-ea"/>
              </a:rPr>
              <a:t>{ 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열기 실패 검사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smtClean="0">
                <a:latin typeface="+mj-ea"/>
                <a:ea typeface="+mj-ea"/>
              </a:rPr>
              <a:t>“c:\\temp\\student.txt </a:t>
            </a:r>
            <a:r>
              <a:rPr lang="ko-KR" altLang="en-US" sz="2000" dirty="0">
                <a:latin typeface="+mj-ea"/>
                <a:ea typeface="+mj-ea"/>
              </a:rPr>
              <a:t>파일을 열 수 없다</a:t>
            </a:r>
            <a:r>
              <a:rPr lang="en-US" altLang="ko-KR" sz="2000" dirty="0">
                <a:latin typeface="+mj-ea"/>
                <a:ea typeface="+mj-ea"/>
              </a:rPr>
              <a:t>";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return 0;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 쓰기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00B0F0"/>
                </a:solidFill>
                <a:latin typeface="+mj-ea"/>
                <a:ea typeface="+mj-ea"/>
              </a:rPr>
              <a:t>fout</a:t>
            </a:r>
            <a:r>
              <a:rPr lang="en-US" altLang="ko-KR" sz="2000" b="1" dirty="0">
                <a:solidFill>
                  <a:srgbClr val="00B0F0"/>
                </a:solidFill>
                <a:latin typeface="+mj-ea"/>
                <a:ea typeface="+mj-ea"/>
              </a:rPr>
              <a:t> &lt;&lt; name &lt;&lt; </a:t>
            </a:r>
            <a:r>
              <a:rPr lang="en-US" altLang="ko-KR" sz="2000" b="1" dirty="0" err="1">
                <a:solidFill>
                  <a:srgbClr val="00B0F0"/>
                </a:solidFill>
                <a:latin typeface="+mj-ea"/>
                <a:ea typeface="+mj-ea"/>
              </a:rPr>
              <a:t>endl</a:t>
            </a:r>
            <a:r>
              <a:rPr lang="en-US" altLang="ko-KR" sz="2000" b="1" dirty="0">
                <a:solidFill>
                  <a:srgbClr val="00B0F0"/>
                </a:solidFill>
                <a:latin typeface="+mj-ea"/>
                <a:ea typeface="+mj-ea"/>
              </a:rPr>
              <a:t>; </a:t>
            </a:r>
            <a:r>
              <a:rPr lang="en-US" altLang="ko-KR" sz="2000" b="1" dirty="0" smtClean="0">
                <a:solidFill>
                  <a:srgbClr val="00B0F0"/>
                </a:solidFill>
                <a:latin typeface="+mj-ea"/>
                <a:ea typeface="+mj-ea"/>
              </a:rPr>
              <a:t>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 name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을 파일에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쓰기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fout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sid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 smtClean="0">
                <a:latin typeface="+mj-ea"/>
                <a:ea typeface="+mj-ea"/>
              </a:rPr>
              <a:t> 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sz="2000" dirty="0" err="1" smtClean="0">
                <a:solidFill>
                  <a:srgbClr val="00B050"/>
                </a:solidFill>
                <a:latin typeface="+mj-ea"/>
                <a:ea typeface="+mj-ea"/>
              </a:rPr>
              <a:t>sid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쓰기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정수 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sid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가 문자열로 변환되어 저장됨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fout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dept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dept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쓰기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00B0F0"/>
                </a:solidFill>
                <a:latin typeface="+mj-ea"/>
                <a:ea typeface="+mj-ea"/>
              </a:rPr>
              <a:t>fout.close</a:t>
            </a:r>
            <a:r>
              <a:rPr lang="en-US" altLang="ko-KR" sz="2000" b="1" dirty="0">
                <a:solidFill>
                  <a:srgbClr val="00B0F0"/>
                </a:solidFill>
                <a:latin typeface="+mj-ea"/>
                <a:ea typeface="+mj-ea"/>
              </a:rPr>
              <a:t>(); </a:t>
            </a:r>
            <a:r>
              <a:rPr lang="en-US" altLang="ko-KR" sz="2000" b="1" dirty="0" smtClean="0">
                <a:solidFill>
                  <a:srgbClr val="00B0F0"/>
                </a:solidFill>
                <a:latin typeface="+mj-ea"/>
                <a:ea typeface="+mj-ea"/>
              </a:rPr>
              <a:t>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 닫기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339752" y="5006742"/>
            <a:ext cx="5976663" cy="1662618"/>
            <a:chOff x="2339752" y="5006742"/>
            <a:chExt cx="5976663" cy="166261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5761556"/>
              <a:ext cx="5838825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059833" y="5761556"/>
              <a:ext cx="1008112" cy="186309"/>
            </a:xfrm>
            <a:prstGeom prst="rect">
              <a:avLst/>
            </a:prstGeom>
            <a:solidFill>
              <a:srgbClr val="7030A0">
                <a:alpha val="36078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24306" y="5214148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>
                  <a:latin typeface="+mj-ea"/>
                  <a:ea typeface="+mj-ea"/>
                </a:rPr>
                <a:t>kitae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1" name="오른쪽 중괄호 10"/>
            <p:cNvSpPr/>
            <p:nvPr/>
          </p:nvSpPr>
          <p:spPr>
            <a:xfrm rot="16200000">
              <a:off x="3481852" y="5075501"/>
              <a:ext cx="170791" cy="1014829"/>
            </a:xfrm>
            <a:prstGeom prst="rightBrace">
              <a:avLst>
                <a:gd name="adj1" fmla="val 33653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2" name="오른쪽 중괄호 11"/>
            <p:cNvSpPr/>
            <p:nvPr/>
          </p:nvSpPr>
          <p:spPr>
            <a:xfrm rot="16200000">
              <a:off x="5191676" y="4775816"/>
              <a:ext cx="170790" cy="1614197"/>
            </a:xfrm>
            <a:prstGeom prst="rightBrace">
              <a:avLst>
                <a:gd name="adj1" fmla="val 33653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44901" y="5214147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20131111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3982836" y="5456268"/>
              <a:ext cx="216023" cy="1607735"/>
            </a:xfrm>
            <a:prstGeom prst="rightBrace">
              <a:avLst>
                <a:gd name="adj1" fmla="val 33653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96002" y="6392361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computer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63480" y="5761556"/>
              <a:ext cx="1620689" cy="170141"/>
            </a:xfrm>
            <a:prstGeom prst="rect">
              <a:avLst/>
            </a:prstGeom>
            <a:solidFill>
              <a:srgbClr val="7030A0">
                <a:alpha val="36078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6980" y="5940597"/>
              <a:ext cx="1607735" cy="125759"/>
            </a:xfrm>
            <a:prstGeom prst="rect">
              <a:avLst/>
            </a:prstGeom>
            <a:solidFill>
              <a:srgbClr val="7030A0">
                <a:alpha val="36078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19" name="모서리가 둥근 사각형 설명선 18"/>
            <p:cNvSpPr/>
            <p:nvPr/>
          </p:nvSpPr>
          <p:spPr>
            <a:xfrm>
              <a:off x="6162352" y="5006742"/>
              <a:ext cx="2154063" cy="576064"/>
            </a:xfrm>
            <a:prstGeom prst="wedgeRoundRectCallout">
              <a:avLst>
                <a:gd name="adj1" fmla="val -73464"/>
                <a:gd name="adj2" fmla="val 46727"/>
                <a:gd name="adj3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j-ea"/>
                  <a:ea typeface="+mj-ea"/>
                </a:rPr>
                <a:t>20131111</a:t>
              </a:r>
              <a:r>
                <a:rPr lang="ko-KR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이</a:t>
              </a:r>
              <a:endParaRPr lang="en-US" altLang="ko-KR" sz="1000" b="1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‘2', </a:t>
              </a:r>
              <a:r>
                <a:rPr lang="en-US" altLang="ko-KR" sz="1000" b="1" dirty="0">
                  <a:solidFill>
                    <a:schemeClr val="tx1"/>
                  </a:solidFill>
                  <a:latin typeface="+mj-ea"/>
                  <a:ea typeface="+mj-ea"/>
                </a:rPr>
                <a:t>‘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0‘</a:t>
              </a:r>
              <a:r>
                <a:rPr lang="en-US" altLang="ko-KR" sz="1000" b="1" dirty="0" smtClean="0">
                  <a:latin typeface="+mj-ea"/>
                  <a:ea typeface="+mj-ea"/>
                </a:rPr>
                <a:t>'</a:t>
              </a:r>
              <a:r>
                <a:rPr lang="en-US" altLang="ko-KR" sz="1000" b="1" dirty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‘1‘, </a:t>
              </a:r>
              <a:r>
                <a:rPr lang="en-US" altLang="ko-KR" sz="1000" b="1" dirty="0">
                  <a:solidFill>
                    <a:schemeClr val="tx1"/>
                  </a:solidFill>
                  <a:latin typeface="+mj-ea"/>
                  <a:ea typeface="+mj-ea"/>
                </a:rPr>
                <a:t>‘3’, ‘1’, ‘1’, ‘1’, ‘1’</a:t>
              </a:r>
              <a:r>
                <a:rPr lang="ko-KR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의 </a:t>
              </a:r>
              <a:endParaRPr lang="en-US" altLang="ko-KR" sz="1000" b="1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문자들로 변환되어 저장</a:t>
              </a:r>
              <a:endParaRPr lang="en-US" altLang="ko-KR" sz="1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81173"/>
            <a:ext cx="2237139" cy="177706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72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85384" cy="670351"/>
          </a:xfrm>
        </p:spPr>
        <p:txBody>
          <a:bodyPr>
            <a:noAutofit/>
          </a:bodyPr>
          <a:lstStyle/>
          <a:p>
            <a:r>
              <a:rPr lang="en-US" altLang="ko-KR" sz="2800" cap="none" dirty="0" smtClean="0">
                <a:latin typeface="+mj-ea"/>
              </a:rPr>
              <a:t>ifstream</a:t>
            </a:r>
            <a:r>
              <a:rPr lang="ko-KR" altLang="en-US" sz="2800" cap="none" dirty="0" smtClean="0">
                <a:latin typeface="+mj-ea"/>
              </a:rPr>
              <a:t>과</a:t>
            </a:r>
            <a:r>
              <a:rPr lang="ko-KR" altLang="en-US" sz="2800" dirty="0" smtClean="0">
                <a:latin typeface="+mj-ea"/>
              </a:rPr>
              <a:t> </a:t>
            </a:r>
            <a:r>
              <a:rPr lang="en-US" altLang="ko-KR" sz="2800" dirty="0" smtClean="0">
                <a:latin typeface="+mj-ea"/>
              </a:rPr>
              <a:t>&gt;&gt; </a:t>
            </a:r>
            <a:r>
              <a:rPr lang="ko-KR" altLang="en-US" sz="2800" dirty="0" smtClean="0">
                <a:latin typeface="+mj-ea"/>
              </a:rPr>
              <a:t>연산자로 텍스트 파일 읽기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7596336" cy="57554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#</a:t>
            </a:r>
            <a:r>
              <a:rPr lang="en-US" altLang="ko-KR" sz="1600" dirty="0">
                <a:latin typeface="+mj-ea"/>
                <a:ea typeface="+mj-ea"/>
              </a:rPr>
              <a:t>include &lt;</a:t>
            </a:r>
            <a:r>
              <a:rPr lang="en-US" altLang="ko-KR" sz="1600" dirty="0" err="1">
                <a:latin typeface="+mj-ea"/>
                <a:ea typeface="+mj-ea"/>
              </a:rPr>
              <a:t>fstream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using 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ifstream </a:t>
            </a:r>
            <a:r>
              <a:rPr lang="en-US" altLang="ko-KR" sz="1600" dirty="0">
                <a:latin typeface="+mj-ea"/>
                <a:ea typeface="+mj-ea"/>
              </a:rPr>
              <a:t>fin; // </a:t>
            </a:r>
            <a:r>
              <a:rPr lang="ko-KR" altLang="en-US" sz="1600" dirty="0">
                <a:latin typeface="+mj-ea"/>
                <a:ea typeface="+mj-ea"/>
              </a:rPr>
              <a:t>스트림 객체 생성 및 파일 열기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fin.open</a:t>
            </a:r>
            <a:r>
              <a:rPr lang="en-US" altLang="ko-KR" sz="1600" b="1" dirty="0">
                <a:latin typeface="+mj-ea"/>
                <a:ea typeface="+mj-ea"/>
              </a:rPr>
              <a:t>("c</a:t>
            </a:r>
            <a:r>
              <a:rPr lang="en-US" altLang="ko-KR" sz="1600" b="1" dirty="0" smtClean="0">
                <a:latin typeface="+mj-ea"/>
                <a:ea typeface="+mj-ea"/>
              </a:rPr>
              <a:t>:\\temp\\student.txt</a:t>
            </a:r>
            <a:r>
              <a:rPr lang="en-US" altLang="ko-KR" sz="1600" b="1" dirty="0">
                <a:latin typeface="+mj-ea"/>
                <a:ea typeface="+mj-ea"/>
              </a:rPr>
              <a:t>");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if(!fin) {  // </a:t>
            </a:r>
            <a:r>
              <a:rPr lang="ko-KR" altLang="en-US" sz="1600" dirty="0">
                <a:latin typeface="+mj-ea"/>
                <a:ea typeface="+mj-ea"/>
              </a:rPr>
              <a:t>파일 열기 실패 확인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ko-KR" altLang="en-US" sz="1600" dirty="0">
                <a:latin typeface="+mj-ea"/>
                <a:ea typeface="+mj-ea"/>
              </a:rPr>
              <a:t>파일을 열 수 없다</a:t>
            </a:r>
            <a:r>
              <a:rPr lang="en-US" altLang="ko-KR" sz="1600" dirty="0">
                <a:latin typeface="+mj-ea"/>
                <a:ea typeface="+mj-ea"/>
              </a:rPr>
              <a:t>";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return 0;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char </a:t>
            </a:r>
            <a:r>
              <a:rPr lang="en-US" altLang="ko-KR" sz="1600" dirty="0">
                <a:latin typeface="+mj-ea"/>
                <a:ea typeface="+mj-ea"/>
              </a:rPr>
              <a:t>name[10], </a:t>
            </a:r>
            <a:r>
              <a:rPr lang="en-US" altLang="ko-KR" sz="1600" dirty="0" err="1">
                <a:latin typeface="+mj-ea"/>
                <a:ea typeface="+mj-ea"/>
              </a:rPr>
              <a:t>dept</a:t>
            </a:r>
            <a:r>
              <a:rPr lang="en-US" altLang="ko-KR" sz="1600" dirty="0">
                <a:latin typeface="+mj-ea"/>
                <a:ea typeface="+mj-ea"/>
              </a:rPr>
              <a:t>[20</a:t>
            </a:r>
            <a:r>
              <a:rPr lang="en-US" altLang="ko-KR" sz="1600" dirty="0" smtClean="0">
                <a:latin typeface="+mj-ea"/>
                <a:ea typeface="+mj-ea"/>
              </a:rPr>
              <a:t>];  </a:t>
            </a: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sid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// </a:t>
            </a:r>
            <a:r>
              <a:rPr lang="ko-KR" altLang="en-US" sz="1600" dirty="0">
                <a:latin typeface="+mj-ea"/>
                <a:ea typeface="+mj-ea"/>
              </a:rPr>
              <a:t>파일 읽기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fin &gt;&gt; name;</a:t>
            </a:r>
            <a:r>
              <a:rPr lang="en-US" altLang="ko-KR" sz="1600" dirty="0">
                <a:latin typeface="+mj-ea"/>
                <a:ea typeface="+mj-ea"/>
              </a:rPr>
              <a:t> // </a:t>
            </a:r>
            <a:r>
              <a:rPr lang="ko-KR" altLang="en-US" sz="1600" dirty="0">
                <a:latin typeface="+mj-ea"/>
                <a:ea typeface="+mj-ea"/>
              </a:rPr>
              <a:t>파일에 있는 문자열을 읽어서 </a:t>
            </a:r>
            <a:r>
              <a:rPr lang="en-US" altLang="ko-KR" sz="1600" dirty="0">
                <a:latin typeface="+mj-ea"/>
                <a:ea typeface="+mj-ea"/>
              </a:rPr>
              <a:t>name </a:t>
            </a:r>
            <a:r>
              <a:rPr lang="ko-KR" altLang="en-US" sz="1600" dirty="0">
                <a:latin typeface="+mj-ea"/>
                <a:ea typeface="+mj-ea"/>
              </a:rPr>
              <a:t>배열에 저장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fin &gt;&gt; </a:t>
            </a:r>
            <a:r>
              <a:rPr lang="en-US" altLang="ko-KR" sz="1600" b="1" dirty="0" err="1">
                <a:latin typeface="+mj-ea"/>
                <a:ea typeface="+mj-ea"/>
              </a:rPr>
              <a:t>sid</a:t>
            </a:r>
            <a:r>
              <a:rPr lang="en-US" altLang="ko-KR" sz="1600" b="1" dirty="0">
                <a:latin typeface="+mj-ea"/>
                <a:ea typeface="+mj-ea"/>
              </a:rPr>
              <a:t>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정수를 읽어서 </a:t>
            </a:r>
            <a:r>
              <a:rPr lang="en-US" altLang="ko-KR" sz="1600" dirty="0" err="1">
                <a:latin typeface="+mj-ea"/>
                <a:ea typeface="+mj-ea"/>
              </a:rPr>
              <a:t>sid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정수형 변수에 저장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fin &gt;&gt; </a:t>
            </a:r>
            <a:r>
              <a:rPr lang="en-US" altLang="ko-KR" sz="1600" b="1" dirty="0" err="1">
                <a:latin typeface="+mj-ea"/>
                <a:ea typeface="+mj-ea"/>
              </a:rPr>
              <a:t>dept</a:t>
            </a:r>
            <a:r>
              <a:rPr lang="en-US" altLang="ko-KR" sz="1600" b="1" dirty="0">
                <a:latin typeface="+mj-ea"/>
                <a:ea typeface="+mj-ea"/>
              </a:rPr>
              <a:t>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문자열을 읽고 </a:t>
            </a:r>
            <a:r>
              <a:rPr lang="en-US" altLang="ko-KR" sz="1600" dirty="0" err="1">
                <a:latin typeface="+mj-ea"/>
                <a:ea typeface="+mj-ea"/>
              </a:rPr>
              <a:t>dept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배열에 저장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읽은 텍스트를 화면에 출력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name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sid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dept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fin.close</a:t>
            </a:r>
            <a:r>
              <a:rPr lang="en-US" altLang="ko-KR" sz="1600" b="1" dirty="0">
                <a:latin typeface="+mj-ea"/>
                <a:ea typeface="+mj-ea"/>
              </a:rPr>
              <a:t>();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파일 읽기를 마치고 파일을 닫는다</a:t>
            </a:r>
            <a:r>
              <a:rPr lang="en-US" altLang="ko-KR" sz="1600" dirty="0" smtClean="0">
                <a:latin typeface="+mj-ea"/>
                <a:ea typeface="+mj-ea"/>
              </a:rPr>
              <a:t>.}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3617" y="5590747"/>
            <a:ext cx="1639927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latin typeface="+mn-ea"/>
                <a:ea typeface="+mn-ea"/>
              </a:rPr>
              <a:t>kitae</a:t>
            </a:r>
            <a:endParaRPr lang="en-US" altLang="ko-KR" sz="1400" b="1" dirty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20131111</a:t>
            </a:r>
            <a:endParaRPr lang="en-US" altLang="ko-KR" sz="1400" b="1" dirty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computer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0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파일 모드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cap="none" dirty="0" smtClean="0">
                <a:latin typeface="+mj-ea"/>
              </a:rPr>
              <a:t>file mode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ko-KR" altLang="en-US" b="1" dirty="0" smtClean="0"/>
              <a:t>파일 모드란</a:t>
            </a:r>
            <a:r>
              <a:rPr lang="en-US" altLang="ko-KR" b="1" dirty="0" smtClean="0"/>
              <a:t>?</a:t>
            </a:r>
          </a:p>
          <a:p>
            <a:pPr lvl="1">
              <a:spcBef>
                <a:spcPts val="200"/>
              </a:spcBef>
            </a:pPr>
            <a:r>
              <a:rPr lang="ko-KR" altLang="en-US" b="1" dirty="0" smtClean="0"/>
              <a:t>파일 입출력에 대한 구체적인 작업 행태에 대한 지정</a:t>
            </a:r>
            <a:endParaRPr lang="en-US" altLang="ko-KR" b="1" dirty="0" smtClean="0"/>
          </a:p>
          <a:p>
            <a:pPr lvl="1">
              <a:spcBef>
                <a:spcPts val="200"/>
              </a:spcBef>
            </a:pPr>
            <a:r>
              <a:rPr lang="ko-KR" altLang="en-US" b="1" dirty="0" smtClean="0"/>
              <a:t>사례</a:t>
            </a:r>
            <a:r>
              <a:rPr lang="en-US" altLang="ko-KR" b="1" dirty="0" smtClean="0"/>
              <a:t>)</a:t>
            </a:r>
          </a:p>
          <a:p>
            <a:pPr lvl="2">
              <a:spcBef>
                <a:spcPts val="200"/>
              </a:spcBef>
            </a:pPr>
            <a:r>
              <a:rPr lang="ko-KR" altLang="en-US" b="1" dirty="0" smtClean="0"/>
              <a:t>파일에서 읽을 작업을 할 것인지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쓰기 작업을 할 것인지</a:t>
            </a:r>
            <a:endParaRPr lang="en-US" altLang="ko-KR" b="1" dirty="0" smtClean="0"/>
          </a:p>
          <a:p>
            <a:pPr lvl="2">
              <a:spcBef>
                <a:spcPts val="200"/>
              </a:spcBef>
            </a:pPr>
            <a:r>
              <a:rPr lang="ko-KR" altLang="en-US" b="1" dirty="0" smtClean="0"/>
              <a:t>기존 파일의 데이터를 모두 지우고 쓸 것인지</a:t>
            </a:r>
            <a:r>
              <a:rPr lang="en-US" altLang="ko-KR" b="1" dirty="0" smtClean="0"/>
              <a:t>, </a:t>
            </a:r>
            <a:r>
              <a:rPr lang="ko-KR" altLang="en-US" b="1" dirty="0"/>
              <a:t>파일의 끝 </a:t>
            </a:r>
            <a:r>
              <a:rPr lang="ko-KR" altLang="en-US" b="1" dirty="0" smtClean="0"/>
              <a:t>부분에 </a:t>
            </a:r>
            <a:r>
              <a:rPr lang="ko-KR" altLang="en-US" b="1" dirty="0"/>
              <a:t>쓸 </a:t>
            </a:r>
            <a:r>
              <a:rPr lang="ko-KR" altLang="en-US" b="1" dirty="0" smtClean="0"/>
              <a:t>것인지</a:t>
            </a:r>
            <a:endParaRPr lang="en-US" altLang="ko-KR" b="1" dirty="0" smtClean="0"/>
          </a:p>
          <a:p>
            <a:pPr lvl="2">
              <a:spcBef>
                <a:spcPts val="200"/>
              </a:spcBef>
            </a:pPr>
            <a:r>
              <a:rPr lang="ko-KR" altLang="en-US" b="1" dirty="0" smtClean="0"/>
              <a:t>텍스트 </a:t>
            </a:r>
            <a:r>
              <a:rPr lang="en-US" altLang="ko-KR" b="1" dirty="0" smtClean="0"/>
              <a:t>I/O </a:t>
            </a:r>
            <a:r>
              <a:rPr lang="ko-KR" altLang="en-US" b="1" dirty="0" smtClean="0"/>
              <a:t>방식인지 바이너리 </a:t>
            </a:r>
            <a:r>
              <a:rPr lang="en-US" altLang="ko-KR" b="1" dirty="0" smtClean="0"/>
              <a:t>I/O </a:t>
            </a:r>
            <a:r>
              <a:rPr lang="ko-KR" altLang="en-US" b="1" dirty="0" smtClean="0"/>
              <a:t>방식 인지</a:t>
            </a:r>
            <a:endParaRPr lang="en-US" altLang="ko-KR" b="1" dirty="0" smtClean="0"/>
          </a:p>
          <a:p>
            <a:pPr>
              <a:spcBef>
                <a:spcPts val="200"/>
              </a:spcBef>
            </a:pPr>
            <a:r>
              <a:rPr lang="ko-KR" altLang="en-US" b="1" dirty="0" smtClean="0"/>
              <a:t>파일 모드 지정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파일 열 때</a:t>
            </a:r>
            <a:endParaRPr lang="en-US" altLang="ko-KR" b="1" dirty="0" smtClean="0"/>
          </a:p>
          <a:p>
            <a:pPr lvl="2">
              <a:spcBef>
                <a:spcPts val="200"/>
              </a:spcBef>
            </a:pPr>
            <a:r>
              <a:rPr lang="en-US" altLang="ko-KR" b="1" dirty="0" smtClean="0"/>
              <a:t>open(“</a:t>
            </a:r>
            <a:r>
              <a:rPr lang="ko-KR" altLang="en-US" b="1" dirty="0" smtClean="0"/>
              <a:t>파일이름</a:t>
            </a:r>
            <a:r>
              <a:rPr lang="en-US" altLang="ko-KR" b="1" dirty="0" smtClean="0"/>
              <a:t>”, </a:t>
            </a:r>
            <a:r>
              <a:rPr lang="ko-KR" altLang="en-US" b="1" dirty="0" smtClean="0"/>
              <a:t>파일모드</a:t>
            </a:r>
            <a:r>
              <a:rPr lang="en-US" altLang="ko-KR" b="1" dirty="0" smtClean="0"/>
              <a:t>)</a:t>
            </a:r>
          </a:p>
          <a:p>
            <a:pPr lvl="2">
              <a:spcBef>
                <a:spcPts val="200"/>
              </a:spcBef>
            </a:pPr>
            <a:r>
              <a:rPr lang="en-US" altLang="ko-KR" b="1" dirty="0" smtClean="0"/>
              <a:t>ifstream(</a:t>
            </a:r>
            <a:r>
              <a:rPr lang="en-US" altLang="ko-KR" b="1" dirty="0"/>
              <a:t>“</a:t>
            </a:r>
            <a:r>
              <a:rPr lang="ko-KR" altLang="en-US" b="1" dirty="0"/>
              <a:t>파일이름</a:t>
            </a:r>
            <a:r>
              <a:rPr lang="en-US" altLang="ko-KR" b="1" dirty="0"/>
              <a:t>”, </a:t>
            </a:r>
            <a:r>
              <a:rPr lang="ko-KR" altLang="en-US" b="1" dirty="0"/>
              <a:t>파일모드</a:t>
            </a:r>
            <a:r>
              <a:rPr lang="en-US" altLang="ko-KR" b="1" dirty="0" smtClean="0"/>
              <a:t>), </a:t>
            </a:r>
          </a:p>
          <a:p>
            <a:pPr lvl="2">
              <a:spcBef>
                <a:spcPts val="200"/>
              </a:spcBef>
            </a:pPr>
            <a:r>
              <a:rPr lang="en-US" altLang="ko-KR" b="1" dirty="0" err="1" smtClean="0"/>
              <a:t>ofstream</a:t>
            </a:r>
            <a:r>
              <a:rPr lang="en-US" altLang="ko-KR" b="1" dirty="0" smtClean="0"/>
              <a:t>(</a:t>
            </a:r>
            <a:r>
              <a:rPr lang="en-US" altLang="ko-KR" b="1" dirty="0"/>
              <a:t>“</a:t>
            </a:r>
            <a:r>
              <a:rPr lang="ko-KR" altLang="en-US" b="1" dirty="0"/>
              <a:t>파일이름</a:t>
            </a:r>
            <a:r>
              <a:rPr lang="en-US" altLang="ko-KR" b="1" dirty="0"/>
              <a:t>”, </a:t>
            </a:r>
            <a:r>
              <a:rPr lang="ko-KR" altLang="en-US" b="1" dirty="0"/>
              <a:t>파일모드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lvl="2">
              <a:spcBef>
                <a:spcPts val="200"/>
              </a:spcBef>
            </a:pP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4" y="1412776"/>
            <a:ext cx="8681066" cy="42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68" y="964247"/>
            <a:ext cx="6998018" cy="7172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모드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14304" y="1504883"/>
            <a:ext cx="1944216" cy="360040"/>
          </a:xfrm>
          <a:prstGeom prst="wedgeRoundRectCallout">
            <a:avLst>
              <a:gd name="adj1" fmla="val -37202"/>
              <a:gd name="adj2" fmla="val -111571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+mj-ea"/>
                <a:ea typeface="+mj-ea"/>
              </a:rPr>
              <a:t>파일 모드 지정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9226" y="1943165"/>
            <a:ext cx="5000094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student.txt </a:t>
            </a:r>
            <a:r>
              <a:rPr lang="ko-KR" altLang="en-US" sz="1600" dirty="0" smtClean="0">
                <a:latin typeface="+mj-ea"/>
                <a:ea typeface="+mj-ea"/>
              </a:rPr>
              <a:t>파일에서 처음부터 읽고자 하는 경우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2560" y="2422558"/>
            <a:ext cx="221399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ifstream fin;</a:t>
            </a:r>
            <a:endParaRPr lang="ko-KR" altLang="en-US" sz="16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600" dirty="0" err="1" smtClean="0">
                <a:latin typeface="+mj-ea"/>
                <a:ea typeface="+mj-ea"/>
              </a:rPr>
              <a:t>fin.open</a:t>
            </a:r>
            <a:r>
              <a:rPr lang="en-US" altLang="ko-KR" sz="1600" dirty="0" smtClean="0">
                <a:latin typeface="+mj-ea"/>
                <a:ea typeface="+mj-ea"/>
              </a:rPr>
              <a:t>("</a:t>
            </a:r>
            <a:r>
              <a:rPr lang="en-US" altLang="ko-KR" sz="1600" dirty="0">
                <a:latin typeface="+mj-ea"/>
                <a:ea typeface="+mj-ea"/>
              </a:rPr>
              <a:t>student.txt");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7072" y="2422558"/>
            <a:ext cx="307611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ifstream fin;</a:t>
            </a:r>
          </a:p>
          <a:p>
            <a:pPr fontAlgn="base" latinLnBrk="0"/>
            <a:r>
              <a:rPr lang="en-US" altLang="ko-KR" sz="1600" dirty="0" err="1" smtClean="0">
                <a:latin typeface="+mj-ea"/>
                <a:ea typeface="+mj-ea"/>
              </a:rPr>
              <a:t>fin.open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en-US" altLang="ko-KR" sz="1600" dirty="0" smtClean="0">
                <a:latin typeface="+mj-ea"/>
                <a:ea typeface="+mj-ea"/>
              </a:rPr>
              <a:t>student.txt",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ios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::in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9226" y="3212976"/>
            <a:ext cx="4856078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student.txt </a:t>
            </a:r>
            <a:r>
              <a:rPr lang="ko-KR" altLang="en-US" sz="1600" dirty="0">
                <a:latin typeface="+mj-ea"/>
                <a:ea typeface="+mj-ea"/>
              </a:rPr>
              <a:t>파일의 끝에 데이터를 저장하는 경우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8800" y="3585284"/>
            <a:ext cx="8302424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>
                <a:latin typeface="+mj-ea"/>
                <a:ea typeface="+mj-ea"/>
              </a:rPr>
              <a:t>ofstream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fout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fontAlgn="base" latinLnBrk="0"/>
            <a:r>
              <a:rPr lang="en-US" altLang="ko-KR" sz="1600" dirty="0" err="1" smtClean="0">
                <a:latin typeface="+mj-ea"/>
                <a:ea typeface="+mj-ea"/>
              </a:rPr>
              <a:t>fout.open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en-US" altLang="ko-KR" sz="1600" dirty="0" smtClean="0">
                <a:latin typeface="+mj-ea"/>
                <a:ea typeface="+mj-ea"/>
              </a:rPr>
              <a:t>student.txt</a:t>
            </a:r>
            <a:r>
              <a:rPr lang="en-US" altLang="ko-KR" sz="1600" dirty="0">
                <a:latin typeface="+mj-ea"/>
                <a:ea typeface="+mj-ea"/>
              </a:rPr>
              <a:t>",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ios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::out |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ios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::app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fontAlgn="base" latinLnBrk="0"/>
            <a:r>
              <a:rPr lang="en-US" altLang="ko-KR" sz="1600" dirty="0" err="1">
                <a:latin typeface="+mj-ea"/>
                <a:ea typeface="+mj-ea"/>
              </a:rPr>
              <a:t>fout</a:t>
            </a:r>
            <a:r>
              <a:rPr lang="en-US" altLang="ko-KR" sz="1600" dirty="0">
                <a:latin typeface="+mj-ea"/>
                <a:ea typeface="+mj-ea"/>
              </a:rPr>
              <a:t> &lt;&lt; "</a:t>
            </a:r>
            <a:r>
              <a:rPr lang="en-US" altLang="ko-KR" sz="1600" dirty="0" smtClean="0">
                <a:latin typeface="+mj-ea"/>
                <a:ea typeface="+mj-ea"/>
              </a:rPr>
              <a:t>tel:0104447777</a:t>
            </a:r>
            <a:r>
              <a:rPr lang="en-US" altLang="ko-KR" sz="1600" dirty="0">
                <a:latin typeface="+mj-ea"/>
                <a:ea typeface="+mj-ea"/>
              </a:rPr>
              <a:t>"; // </a:t>
            </a:r>
            <a:r>
              <a:rPr lang="ko-KR" altLang="en-US" sz="1600" dirty="0">
                <a:latin typeface="+mj-ea"/>
                <a:ea typeface="+mj-ea"/>
              </a:rPr>
              <a:t>기존의 </a:t>
            </a:r>
            <a:r>
              <a:rPr lang="en-US" altLang="ko-KR" sz="1600" dirty="0">
                <a:latin typeface="+mj-ea"/>
                <a:ea typeface="+mj-ea"/>
              </a:rPr>
              <a:t>student.txt </a:t>
            </a:r>
            <a:r>
              <a:rPr lang="ko-KR" altLang="en-US" sz="1600" dirty="0">
                <a:latin typeface="+mj-ea"/>
                <a:ea typeface="+mj-ea"/>
              </a:rPr>
              <a:t>끝에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en-US" altLang="ko-KR" sz="1600" dirty="0" smtClean="0">
                <a:latin typeface="+mj-ea"/>
                <a:ea typeface="+mj-ea"/>
              </a:rPr>
              <a:t>tel:0104447777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 smtClean="0">
                <a:latin typeface="+mj-ea"/>
                <a:ea typeface="+mj-ea"/>
              </a:rPr>
              <a:t>을 </a:t>
            </a:r>
            <a:r>
              <a:rPr lang="ko-KR" altLang="en-US" sz="1600" dirty="0">
                <a:latin typeface="+mj-ea"/>
                <a:ea typeface="+mj-ea"/>
              </a:rPr>
              <a:t>추가하여 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8431" y="4696257"/>
            <a:ext cx="5000094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바이너리 </a:t>
            </a:r>
            <a:r>
              <a:rPr lang="en-US" altLang="ko-KR" sz="1600" dirty="0" smtClean="0">
                <a:latin typeface="+mj-ea"/>
                <a:ea typeface="+mj-ea"/>
              </a:rPr>
              <a:t>I/O</a:t>
            </a:r>
            <a:r>
              <a:rPr lang="ko-KR" altLang="en-US" sz="1600" dirty="0" smtClean="0">
                <a:latin typeface="+mj-ea"/>
                <a:ea typeface="+mj-ea"/>
              </a:rPr>
              <a:t>로 </a:t>
            </a:r>
            <a:r>
              <a:rPr lang="en-US" altLang="ko-KR" sz="1600" dirty="0" err="1" smtClean="0">
                <a:latin typeface="+mj-ea"/>
                <a:ea typeface="+mj-ea"/>
              </a:rPr>
              <a:t>data.bin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파일을 기록하는 경우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2560" y="5088608"/>
            <a:ext cx="6598978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>
                <a:latin typeface="+mj-ea"/>
                <a:ea typeface="+mj-ea"/>
              </a:rPr>
              <a:t>fstream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fbinout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fontAlgn="base" latinLnBrk="0"/>
            <a:r>
              <a:rPr lang="en-US" altLang="ko-KR" sz="1600" dirty="0" err="1" smtClean="0">
                <a:latin typeface="+mj-ea"/>
                <a:ea typeface="+mj-ea"/>
              </a:rPr>
              <a:t>fbinout.open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en-US" altLang="ko-KR" sz="1600" dirty="0" err="1" smtClean="0">
                <a:latin typeface="+mj-ea"/>
                <a:ea typeface="+mj-ea"/>
              </a:rPr>
              <a:t>data.bin</a:t>
            </a:r>
            <a:r>
              <a:rPr lang="en-US" altLang="ko-KR" sz="1600" dirty="0">
                <a:latin typeface="+mj-ea"/>
                <a:ea typeface="+mj-ea"/>
              </a:rPr>
              <a:t>",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ios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::out |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ios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::binary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char </a:t>
            </a:r>
            <a:r>
              <a:rPr lang="en-US" altLang="ko-KR" sz="1600" dirty="0" err="1">
                <a:latin typeface="+mj-ea"/>
                <a:ea typeface="+mj-ea"/>
              </a:rPr>
              <a:t>buf</a:t>
            </a:r>
            <a:r>
              <a:rPr lang="en-US" altLang="ko-KR" sz="1600" dirty="0">
                <a:latin typeface="+mj-ea"/>
                <a:ea typeface="+mj-ea"/>
              </a:rPr>
              <a:t>[128];</a:t>
            </a:r>
          </a:p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....</a:t>
            </a:r>
          </a:p>
          <a:p>
            <a:pPr fontAlgn="base" latinLnBrk="0"/>
            <a:r>
              <a:rPr lang="en-US" altLang="ko-KR" sz="1600" dirty="0" err="1">
                <a:latin typeface="+mj-ea"/>
                <a:ea typeface="+mj-ea"/>
              </a:rPr>
              <a:t>fbinout.write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buf</a:t>
            </a:r>
            <a:r>
              <a:rPr lang="en-US" altLang="ko-KR" sz="1600" dirty="0">
                <a:latin typeface="+mj-ea"/>
                <a:ea typeface="+mj-ea"/>
              </a:rPr>
              <a:t>, 128); // </a:t>
            </a:r>
            <a:r>
              <a:rPr lang="en-US" altLang="ko-KR" sz="1600" dirty="0" err="1">
                <a:latin typeface="+mj-ea"/>
                <a:ea typeface="+mj-ea"/>
              </a:rPr>
              <a:t>buf</a:t>
            </a:r>
            <a:r>
              <a:rPr lang="ko-KR" altLang="en-US" sz="1600" dirty="0">
                <a:latin typeface="+mj-ea"/>
                <a:ea typeface="+mj-ea"/>
              </a:rPr>
              <a:t>에 있는 </a:t>
            </a:r>
            <a:r>
              <a:rPr lang="en-US" altLang="ko-KR" sz="1600" dirty="0">
                <a:latin typeface="+mj-ea"/>
                <a:ea typeface="+mj-ea"/>
              </a:rPr>
              <a:t>128 </a:t>
            </a:r>
            <a:r>
              <a:rPr lang="ko-KR" altLang="en-US" sz="1600" dirty="0">
                <a:latin typeface="+mj-ea"/>
                <a:ea typeface="+mj-ea"/>
              </a:rPr>
              <a:t>바이트를 파일에 기록</a:t>
            </a:r>
          </a:p>
        </p:txBody>
      </p:sp>
    </p:spTree>
    <p:extLst>
      <p:ext uri="{BB962C8B-B14F-4D97-AF65-F5344CB8AC3E}">
        <p14:creationId xmlns:p14="http://schemas.microsoft.com/office/powerpoint/2010/main" val="2963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get()</a:t>
            </a:r>
            <a:r>
              <a:rPr lang="ko-KR" altLang="en-US" dirty="0" smtClean="0">
                <a:latin typeface="+mj-ea"/>
              </a:rPr>
              <a:t>을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이용한 텍스트 파일 </a:t>
            </a:r>
            <a:r>
              <a:rPr lang="ko-KR" altLang="en-US" dirty="0" smtClean="0">
                <a:latin typeface="+mj-ea"/>
              </a:rPr>
              <a:t>읽기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1847" y="1322329"/>
            <a:ext cx="7592177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#</a:t>
            </a:r>
            <a:r>
              <a:rPr lang="en-US" altLang="ko-KR" sz="1600" dirty="0">
                <a:latin typeface="+mj-ea"/>
                <a:ea typeface="+mj-ea"/>
              </a:rPr>
              <a:t>include &lt;</a:t>
            </a:r>
            <a:r>
              <a:rPr lang="en-US" altLang="ko-KR" sz="1600" dirty="0" err="1">
                <a:latin typeface="+mj-ea"/>
                <a:ea typeface="+mj-ea"/>
              </a:rPr>
              <a:t>fstream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using namespace </a:t>
            </a:r>
            <a:r>
              <a:rPr lang="en-US" altLang="ko-KR" sz="1600" dirty="0" err="1">
                <a:latin typeface="+mj-ea"/>
                <a:ea typeface="+mj-ea"/>
              </a:rPr>
              <a:t>std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const</a:t>
            </a:r>
            <a:r>
              <a:rPr lang="en-US" altLang="ko-KR" sz="1600" dirty="0" smtClean="0">
                <a:latin typeface="+mj-ea"/>
                <a:ea typeface="+mj-ea"/>
              </a:rPr>
              <a:t> char</a:t>
            </a:r>
            <a:r>
              <a:rPr lang="en-US" altLang="ko-KR" sz="1600" dirty="0">
                <a:latin typeface="+mj-ea"/>
                <a:ea typeface="+mj-ea"/>
              </a:rPr>
              <a:t>* file = "c:\\windows\\system.ini";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ifstream fin(file);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if(!fin)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file &lt;&lt; " </a:t>
            </a:r>
            <a:r>
              <a:rPr lang="ko-KR" altLang="en-US" sz="1600" dirty="0">
                <a:latin typeface="+mj-ea"/>
                <a:ea typeface="+mj-ea"/>
              </a:rPr>
              <a:t>열기 오류</a:t>
            </a:r>
            <a:r>
              <a:rPr lang="en-US" altLang="ko-KR" sz="1600" dirty="0">
                <a:latin typeface="+mj-ea"/>
                <a:ea typeface="+mj-ea"/>
              </a:rPr>
              <a:t>"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return 0;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count = 0, c;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while((</a:t>
            </a:r>
            <a:r>
              <a:rPr lang="en-US" altLang="ko-KR" sz="1600" b="1" dirty="0">
                <a:latin typeface="+mj-ea"/>
                <a:ea typeface="+mj-ea"/>
              </a:rPr>
              <a:t>c=</a:t>
            </a:r>
            <a:r>
              <a:rPr lang="en-US" altLang="ko-KR" sz="1600" b="1" dirty="0" err="1">
                <a:latin typeface="+mj-ea"/>
                <a:ea typeface="+mj-ea"/>
              </a:rPr>
              <a:t>fin.get</a:t>
            </a:r>
            <a:r>
              <a:rPr lang="en-US" altLang="ko-KR" sz="1600" b="1" dirty="0">
                <a:latin typeface="+mj-ea"/>
                <a:ea typeface="+mj-ea"/>
              </a:rPr>
              <a:t>()</a:t>
            </a:r>
            <a:r>
              <a:rPr lang="en-US" altLang="ko-KR" sz="1600" dirty="0">
                <a:latin typeface="+mj-ea"/>
                <a:ea typeface="+mj-ea"/>
              </a:rPr>
              <a:t>) != EOF) </a:t>
            </a:r>
            <a:r>
              <a:rPr lang="en-US" altLang="ko-KR" sz="1600" dirty="0" smtClean="0">
                <a:latin typeface="+mj-ea"/>
                <a:ea typeface="+mj-ea"/>
              </a:rPr>
              <a:t>{ // </a:t>
            </a:r>
            <a:r>
              <a:rPr lang="en-US" altLang="ko-KR" sz="1600" dirty="0">
                <a:latin typeface="+mj-ea"/>
                <a:ea typeface="+mj-ea"/>
              </a:rPr>
              <a:t>EOF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ko-KR" altLang="en-US" sz="1600" dirty="0" smtClean="0">
                <a:latin typeface="+mj-ea"/>
                <a:ea typeface="+mj-ea"/>
              </a:rPr>
              <a:t>만날 때까지 파일에서문자 읽기</a:t>
            </a: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smtClean="0">
                <a:latin typeface="+mj-ea"/>
                <a:ea typeface="+mj-ea"/>
              </a:rPr>
              <a:t>	   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&lt;&lt; (char)c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	count++;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&lt;&lt; "</a:t>
            </a:r>
            <a:r>
              <a:rPr lang="ko-KR" altLang="en-US" sz="1600" dirty="0" smtClean="0">
                <a:latin typeface="+mj-ea"/>
                <a:ea typeface="+mj-ea"/>
              </a:rPr>
              <a:t>읽은 바이트 수는 </a:t>
            </a:r>
            <a:r>
              <a:rPr lang="en-US" altLang="ko-KR" sz="1600" dirty="0" smtClean="0">
                <a:latin typeface="+mj-ea"/>
                <a:ea typeface="+mj-ea"/>
              </a:rPr>
              <a:t>" &lt;&lt; count &lt;&lt;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fin.close</a:t>
            </a:r>
            <a:r>
              <a:rPr lang="en-US" altLang="ko-KR" sz="1600" dirty="0">
                <a:latin typeface="+mj-ea"/>
                <a:ea typeface="+mj-ea"/>
              </a:rPr>
              <a:t>(); // </a:t>
            </a:r>
            <a:r>
              <a:rPr lang="ko-KR" altLang="en-US" sz="1600" dirty="0">
                <a:latin typeface="+mj-ea"/>
                <a:ea typeface="+mj-ea"/>
              </a:rPr>
              <a:t>파일 닫기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68144" y="1458944"/>
            <a:ext cx="2657715" cy="26776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; for 16-bit app support</a:t>
            </a:r>
          </a:p>
          <a:p>
            <a:r>
              <a:rPr lang="en-US" altLang="ko-KR" sz="1200" dirty="0">
                <a:latin typeface="+mj-ea"/>
                <a:ea typeface="+mj-ea"/>
              </a:rPr>
              <a:t>[386Enh]</a:t>
            </a:r>
          </a:p>
          <a:p>
            <a:r>
              <a:rPr lang="en-US" altLang="ko-KR" sz="1200" dirty="0">
                <a:latin typeface="+mj-ea"/>
                <a:ea typeface="+mj-ea"/>
              </a:rPr>
              <a:t>woafont=dosapp.fon</a:t>
            </a:r>
          </a:p>
          <a:p>
            <a:r>
              <a:rPr lang="en-US" altLang="ko-KR" sz="1200" dirty="0">
                <a:latin typeface="+mj-ea"/>
                <a:ea typeface="+mj-ea"/>
              </a:rPr>
              <a:t>EGA80WOA.FON=EGA80WOA.FON</a:t>
            </a:r>
          </a:p>
          <a:p>
            <a:r>
              <a:rPr lang="en-US" altLang="ko-KR" sz="1200" dirty="0">
                <a:latin typeface="+mj-ea"/>
                <a:ea typeface="+mj-ea"/>
              </a:rPr>
              <a:t>EGA40WOA.FON=EGA40WOA.FON</a:t>
            </a:r>
          </a:p>
          <a:p>
            <a:r>
              <a:rPr lang="en-US" altLang="ko-KR" sz="1200" dirty="0">
                <a:latin typeface="+mj-ea"/>
                <a:ea typeface="+mj-ea"/>
              </a:rPr>
              <a:t>CGA80WOA.FON=CGA80WOA.FON</a:t>
            </a:r>
          </a:p>
          <a:p>
            <a:r>
              <a:rPr lang="en-US" altLang="ko-KR" sz="1200" dirty="0">
                <a:latin typeface="+mj-ea"/>
                <a:ea typeface="+mj-ea"/>
              </a:rPr>
              <a:t>CGA40WOA.FON=CGA40WOA.FON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[drivers]</a:t>
            </a:r>
          </a:p>
          <a:p>
            <a:r>
              <a:rPr lang="en-US" altLang="ko-KR" sz="1200" dirty="0">
                <a:latin typeface="+mj-ea"/>
                <a:ea typeface="+mj-ea"/>
              </a:rPr>
              <a:t>wave=mmdrv.dll</a:t>
            </a:r>
          </a:p>
          <a:p>
            <a:r>
              <a:rPr lang="en-US" altLang="ko-KR" sz="1200" dirty="0">
                <a:latin typeface="+mj-ea"/>
                <a:ea typeface="+mj-ea"/>
              </a:rPr>
              <a:t>timer=timer.drv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[mci</a:t>
            </a:r>
            <a:r>
              <a:rPr lang="en-US" altLang="ko-KR" sz="1200" dirty="0" smtClean="0">
                <a:latin typeface="+mj-ea"/>
                <a:ea typeface="+mj-ea"/>
              </a:rPr>
              <a:t>]</a:t>
            </a:r>
          </a:p>
          <a:p>
            <a:r>
              <a:rPr lang="ko-KR" altLang="en-US" sz="1200" dirty="0" smtClean="0">
                <a:latin typeface="+mj-ea"/>
                <a:ea typeface="+mj-ea"/>
              </a:rPr>
              <a:t>읽은 바이트 수는 </a:t>
            </a:r>
            <a:r>
              <a:rPr lang="en-US" altLang="ko-KR" sz="1200" dirty="0" smtClean="0">
                <a:latin typeface="+mj-ea"/>
                <a:ea typeface="+mj-ea"/>
              </a:rPr>
              <a:t>206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06059" y="4825437"/>
            <a:ext cx="3849137" cy="832065"/>
          </a:xfrm>
          <a:prstGeom prst="wedgeRoundRectCallout">
            <a:avLst>
              <a:gd name="adj1" fmla="val -12385"/>
              <a:gd name="adj2" fmla="val -49486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텍스트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I/O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모드로 읽을 때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get()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은 라인의 끝에 있는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‘\r\n’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의 두 바이트를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‘\n’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의 한 바이트로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리턴한다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 c:\windows\system.ini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는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총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13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라인의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219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바이트이지만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실제 읽은 바이트 수는 각 라인의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‘\r’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개수 만큼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13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개 모자란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206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으로 카운트 된다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882806"/>
            <a:ext cx="761048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+mj-ea"/>
                <a:ea typeface="+mj-ea"/>
              </a:rPr>
              <a:t>get()</a:t>
            </a:r>
            <a:r>
              <a:rPr lang="ko-KR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을 이용하여 텍스트 파일 </a:t>
            </a:r>
            <a:r>
              <a:rPr lang="en-US" altLang="ko-KR" sz="1600" b="1" dirty="0" smtClean="0">
                <a:solidFill>
                  <a:srgbClr val="0070C0"/>
                </a:solidFill>
                <a:latin typeface="+mj-ea"/>
                <a:ea typeface="+mj-ea"/>
              </a:rPr>
              <a:t>c:\windows\system.ini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+mj-ea"/>
                <a:ea typeface="+mj-ea"/>
              </a:rPr>
              <a:t>를</a:t>
            </a:r>
            <a:r>
              <a:rPr lang="ko-KR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 읽어 화면에 출력하라</a:t>
            </a:r>
            <a:r>
              <a:rPr lang="en-US" altLang="ko-KR" sz="1600" b="1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90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get()</a:t>
            </a:r>
            <a:r>
              <a:rPr lang="ko-KR" altLang="en-US" cap="none" dirty="0" smtClean="0">
                <a:latin typeface="+mj-ea"/>
              </a:rPr>
              <a:t>과 </a:t>
            </a:r>
            <a:r>
              <a:rPr lang="en-US" altLang="ko-KR" cap="none" dirty="0" smtClean="0">
                <a:latin typeface="+mj-ea"/>
              </a:rPr>
              <a:t>EOF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7705" y="2220174"/>
            <a:ext cx="41640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atin typeface="+mj-ea"/>
                <a:ea typeface="+mj-ea"/>
                <a:sym typeface="Wingdings"/>
              </a:rPr>
              <a:t> </a:t>
            </a:r>
            <a:r>
              <a:rPr lang="en-US" altLang="ko-KR" sz="1400" b="1" dirty="0">
                <a:latin typeface="+mj-ea"/>
                <a:ea typeface="+mj-ea"/>
                <a:sym typeface="Wingdings"/>
              </a:rPr>
              <a:t>       </a:t>
            </a:r>
            <a:r>
              <a:rPr lang="en-US" altLang="ko-KR" sz="1400" b="1" dirty="0" smtClean="0">
                <a:latin typeface="+mj-ea"/>
                <a:ea typeface="+mj-ea"/>
                <a:sym typeface="Wingdings"/>
              </a:rPr>
              <a:t> </a:t>
            </a:r>
            <a:r>
              <a:rPr lang="en-US" altLang="ko-KR" sz="1400" b="1" dirty="0" smtClean="0">
                <a:latin typeface="+mj-ea"/>
                <a:ea typeface="+mj-ea"/>
              </a:rPr>
              <a:t>49 </a:t>
            </a:r>
            <a:r>
              <a:rPr lang="en-US" altLang="ko-KR" sz="1400" b="1" dirty="0">
                <a:latin typeface="+mj-ea"/>
                <a:ea typeface="+mj-ea"/>
              </a:rPr>
              <a:t>20 6C 69 6B 65 20 43  2B </a:t>
            </a:r>
            <a:r>
              <a:rPr lang="en-US" altLang="ko-KR" sz="1400" b="1" dirty="0" err="1">
                <a:solidFill>
                  <a:srgbClr val="FF0000"/>
                </a:solidFill>
                <a:latin typeface="+mj-ea"/>
                <a:ea typeface="+mj-ea"/>
              </a:rPr>
              <a:t>2B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96137" y="1860134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30528" y="163253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파일 포인터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0533" y="2776202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j-ea"/>
                <a:ea typeface="+mj-ea"/>
              </a:rPr>
              <a:t>fin.get</a:t>
            </a:r>
            <a:r>
              <a:rPr lang="en-US" altLang="ko-KR" sz="1400" b="1" dirty="0" smtClean="0">
                <a:latin typeface="+mj-ea"/>
                <a:ea typeface="+mj-ea"/>
              </a:rPr>
              <a:t>()</a:t>
            </a:r>
            <a:r>
              <a:rPr lang="ko-KR" altLang="en-US" sz="1400" b="1" dirty="0" smtClean="0">
                <a:latin typeface="+mj-ea"/>
                <a:ea typeface="+mj-ea"/>
              </a:rPr>
              <a:t>을 호출하면 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0x2B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리턴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파일 포인터 이동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7704" y="3604698"/>
            <a:ext cx="416353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atin typeface="+mj-ea"/>
                <a:ea typeface="+mj-ea"/>
                <a:sym typeface="Wingdings"/>
              </a:rPr>
              <a:t> </a:t>
            </a:r>
            <a:r>
              <a:rPr lang="en-US" altLang="ko-KR" sz="1400" b="1" dirty="0">
                <a:latin typeface="+mj-ea"/>
                <a:ea typeface="+mj-ea"/>
                <a:sym typeface="Wingdings"/>
              </a:rPr>
              <a:t>       </a:t>
            </a:r>
            <a:r>
              <a:rPr lang="en-US" altLang="ko-KR" sz="1400" b="1" dirty="0" smtClean="0">
                <a:latin typeface="+mj-ea"/>
                <a:ea typeface="+mj-ea"/>
                <a:sym typeface="Wingdings"/>
              </a:rPr>
              <a:t> </a:t>
            </a:r>
            <a:r>
              <a:rPr lang="en-US" altLang="ko-KR" sz="1400" b="1" dirty="0" smtClean="0">
                <a:latin typeface="+mj-ea"/>
                <a:ea typeface="+mj-ea"/>
              </a:rPr>
              <a:t>49 </a:t>
            </a:r>
            <a:r>
              <a:rPr lang="en-US" altLang="ko-KR" sz="1400" b="1" dirty="0">
                <a:latin typeface="+mj-ea"/>
                <a:ea typeface="+mj-ea"/>
              </a:rPr>
              <a:t>20 6C 69 6B 65 20 43  2B </a:t>
            </a:r>
            <a:r>
              <a:rPr lang="en-US" altLang="ko-KR" sz="1400" b="1" dirty="0" err="1">
                <a:latin typeface="+mj-ea"/>
                <a:ea typeface="+mj-ea"/>
              </a:rPr>
              <a:t>2B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071239" y="3253257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28712" y="299909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파일 포인터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9981" y="4114696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 smtClean="0">
                <a:latin typeface="+mj-ea"/>
                <a:ea typeface="+mj-ea"/>
              </a:rPr>
              <a:t>fin.get</a:t>
            </a:r>
            <a:r>
              <a:rPr lang="en-US" altLang="ko-KR" sz="1400" b="1" dirty="0" smtClean="0">
                <a:latin typeface="+mj-ea"/>
                <a:ea typeface="+mj-ea"/>
              </a:rPr>
              <a:t>()</a:t>
            </a:r>
            <a:r>
              <a:rPr lang="ko-KR" altLang="en-US" sz="1400" b="1" dirty="0" smtClean="0">
                <a:latin typeface="+mj-ea"/>
                <a:ea typeface="+mj-ea"/>
              </a:rPr>
              <a:t>을 </a:t>
            </a:r>
            <a:r>
              <a:rPr lang="ko-KR" altLang="en-US" sz="1400" b="1" dirty="0">
                <a:latin typeface="+mj-ea"/>
                <a:ea typeface="+mj-ea"/>
              </a:rPr>
              <a:t>호출하면 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EOF(-1) </a:t>
            </a:r>
            <a:r>
              <a:rPr lang="ko-KR" altLang="en-US" sz="1400" b="1" dirty="0" smtClean="0">
                <a:latin typeface="+mj-ea"/>
                <a:ea typeface="+mj-ea"/>
              </a:rPr>
              <a:t>리턴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r"/>
            <a:r>
              <a:rPr lang="en-US" altLang="ko-KR" sz="1400" b="1" dirty="0" err="1" smtClean="0">
                <a:latin typeface="+mj-ea"/>
                <a:ea typeface="+mj-ea"/>
              </a:rPr>
              <a:t>eofbit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플래그 셋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73577" y="2250817"/>
            <a:ext cx="1293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+mj-ea"/>
                <a:ea typeface="+mj-ea"/>
              </a:rPr>
              <a:t>eofbit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플래그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8296" y="3635475"/>
            <a:ext cx="1293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+mj-ea"/>
                <a:ea typeface="+mj-ea"/>
              </a:rPr>
              <a:t>eofbit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플래그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296" y="5135776"/>
            <a:ext cx="1293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+mj-ea"/>
                <a:ea typeface="+mj-ea"/>
              </a:rPr>
              <a:t>eofbit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플래그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42737" y="2257285"/>
            <a:ext cx="582211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false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42738" y="3647343"/>
            <a:ext cx="582211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false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91983" y="5148712"/>
            <a:ext cx="532966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509" y="22508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파일 바이트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193" y="36309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파일 바이트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427984" y="2695037"/>
            <a:ext cx="0" cy="70763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427984" y="4164390"/>
            <a:ext cx="0" cy="70763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905374" y="5116866"/>
            <a:ext cx="416353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atin typeface="+mj-ea"/>
                <a:ea typeface="+mj-ea"/>
                <a:sym typeface="Wingdings"/>
              </a:rPr>
              <a:t> </a:t>
            </a:r>
            <a:r>
              <a:rPr lang="en-US" altLang="ko-KR" sz="1400" b="1" dirty="0">
                <a:latin typeface="+mj-ea"/>
                <a:ea typeface="+mj-ea"/>
                <a:sym typeface="Wingdings"/>
              </a:rPr>
              <a:t>       </a:t>
            </a:r>
            <a:r>
              <a:rPr lang="en-US" altLang="ko-KR" sz="1400" b="1" dirty="0" smtClean="0">
                <a:latin typeface="+mj-ea"/>
                <a:ea typeface="+mj-ea"/>
                <a:sym typeface="Wingdings"/>
              </a:rPr>
              <a:t> </a:t>
            </a:r>
            <a:r>
              <a:rPr lang="en-US" altLang="ko-KR" sz="1400" b="1" dirty="0" smtClean="0">
                <a:latin typeface="+mj-ea"/>
                <a:ea typeface="+mj-ea"/>
              </a:rPr>
              <a:t>49 </a:t>
            </a:r>
            <a:r>
              <a:rPr lang="en-US" altLang="ko-KR" sz="1400" b="1" dirty="0">
                <a:latin typeface="+mj-ea"/>
                <a:ea typeface="+mj-ea"/>
              </a:rPr>
              <a:t>20 6C 69 6B 65 20 43  2B </a:t>
            </a:r>
            <a:r>
              <a:rPr lang="en-US" altLang="ko-KR" sz="1400" b="1" dirty="0" err="1">
                <a:latin typeface="+mj-ea"/>
                <a:ea typeface="+mj-ea"/>
              </a:rPr>
              <a:t>2B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068909" y="4765425"/>
            <a:ext cx="0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28712" y="453251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파일 포인터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193" y="512987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파일 바이트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83888" y="5673728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+mj-ea"/>
                <a:ea typeface="+mj-ea"/>
              </a:rPr>
              <a:t>fin.get</a:t>
            </a:r>
            <a:r>
              <a:rPr lang="en-US" altLang="ko-KR" sz="1400" b="1" dirty="0" smtClean="0">
                <a:latin typeface="+mj-ea"/>
                <a:ea typeface="+mj-ea"/>
              </a:rPr>
              <a:t>()</a:t>
            </a:r>
            <a:r>
              <a:rPr lang="ko-KR" altLang="en-US" sz="1400" b="1" dirty="0" smtClean="0">
                <a:latin typeface="+mj-ea"/>
                <a:ea typeface="+mj-ea"/>
              </a:rPr>
              <a:t>을 호출하면 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EOF(-1) </a:t>
            </a:r>
            <a:r>
              <a:rPr lang="ko-KR" altLang="en-US" sz="1400" b="1" dirty="0" smtClean="0">
                <a:latin typeface="+mj-ea"/>
                <a:ea typeface="+mj-ea"/>
              </a:rPr>
              <a:t>리턴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41566" y="2664023"/>
            <a:ext cx="1088453" cy="318517"/>
          </a:xfrm>
          <a:prstGeom prst="wedgeRoundRectCallout">
            <a:avLst>
              <a:gd name="adj1" fmla="val 60888"/>
              <a:gd name="adj2" fmla="val -92904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파일 시작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6158506" y="2643515"/>
            <a:ext cx="858625" cy="339025"/>
          </a:xfrm>
          <a:prstGeom prst="wedgeRoundRectCallout">
            <a:avLst>
              <a:gd name="adj1" fmla="val -57725"/>
              <a:gd name="adj2" fmla="val -8742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파일 끝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365" y="1052736"/>
            <a:ext cx="780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파일의 끝을 만나면 읽기를 멈추어야 하는데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get()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은 파일의 끝을 어떻게 인식할까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r"/>
            <a:r>
              <a:rPr lang="ko-KR" altLang="en-US" sz="1600" b="1" dirty="0" smtClean="0">
                <a:solidFill>
                  <a:srgbClr val="9C5BCD"/>
                </a:solidFill>
                <a:latin typeface="+mj-ea"/>
                <a:ea typeface="+mj-ea"/>
              </a:rPr>
              <a:t>파일의 끝에서 읽기를 시도하면 </a:t>
            </a:r>
            <a:r>
              <a:rPr lang="en-US" altLang="ko-KR" sz="1600" b="1" dirty="0" smtClean="0">
                <a:solidFill>
                  <a:srgbClr val="9C5BCD"/>
                </a:solidFill>
                <a:latin typeface="+mj-ea"/>
                <a:ea typeface="+mj-ea"/>
              </a:rPr>
              <a:t>get()</a:t>
            </a:r>
            <a:r>
              <a:rPr lang="ko-KR" altLang="en-US" sz="1600" b="1" dirty="0" smtClean="0">
                <a:solidFill>
                  <a:srgbClr val="9C5BCD"/>
                </a:solidFill>
                <a:latin typeface="+mj-ea"/>
                <a:ea typeface="+mj-ea"/>
              </a:rPr>
              <a:t>은 </a:t>
            </a:r>
            <a:r>
              <a:rPr lang="en-US" altLang="ko-KR" sz="1600" b="1" dirty="0" smtClean="0">
                <a:solidFill>
                  <a:srgbClr val="9C5BCD"/>
                </a:solidFill>
                <a:latin typeface="+mj-ea"/>
                <a:ea typeface="+mj-ea"/>
              </a:rPr>
              <a:t>EOF(-1</a:t>
            </a:r>
            <a:r>
              <a:rPr lang="ko-KR" altLang="en-US" sz="1600" b="1" dirty="0" smtClean="0">
                <a:solidFill>
                  <a:srgbClr val="9C5BCD"/>
                </a:solidFill>
                <a:latin typeface="+mj-ea"/>
                <a:ea typeface="+mj-ea"/>
              </a:rPr>
              <a:t>값</a:t>
            </a:r>
            <a:r>
              <a:rPr lang="en-US" altLang="ko-KR" sz="1600" b="1" dirty="0" smtClean="0">
                <a:solidFill>
                  <a:srgbClr val="9C5BCD"/>
                </a:solidFill>
                <a:latin typeface="+mj-ea"/>
                <a:ea typeface="+mj-ea"/>
              </a:rPr>
              <a:t>)</a:t>
            </a:r>
            <a:r>
              <a:rPr lang="ko-KR" altLang="en-US" sz="1600" b="1" dirty="0" smtClean="0">
                <a:solidFill>
                  <a:srgbClr val="9C5BCD"/>
                </a:solidFill>
                <a:latin typeface="+mj-ea"/>
                <a:ea typeface="+mj-ea"/>
              </a:rPr>
              <a:t>를 </a:t>
            </a:r>
            <a:r>
              <a:rPr lang="ko-KR" altLang="en-US" sz="1600" b="1" dirty="0" err="1" smtClean="0">
                <a:solidFill>
                  <a:srgbClr val="9C5BCD"/>
                </a:solidFill>
                <a:latin typeface="+mj-ea"/>
                <a:ea typeface="+mj-ea"/>
              </a:rPr>
              <a:t>리턴한다</a:t>
            </a:r>
            <a:r>
              <a:rPr lang="en-US" altLang="ko-KR" sz="1600" b="1" dirty="0" smtClean="0">
                <a:solidFill>
                  <a:srgbClr val="9C5BCD"/>
                </a:solidFill>
                <a:latin typeface="+mj-ea"/>
                <a:ea typeface="+mj-ea"/>
              </a:rPr>
              <a:t>.</a:t>
            </a:r>
            <a:endParaRPr lang="ko-KR" altLang="en-US" sz="1600" b="1" dirty="0">
              <a:solidFill>
                <a:srgbClr val="9C5BCD"/>
              </a:solidFill>
              <a:latin typeface="+mj-ea"/>
              <a:ea typeface="+mj-ea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453082" y="5451284"/>
            <a:ext cx="0" cy="48750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cap="none" dirty="0" smtClean="0">
                <a:latin typeface="+mj-ea"/>
              </a:rPr>
              <a:t>get()</a:t>
            </a:r>
            <a:r>
              <a:rPr lang="ko-KR" altLang="en-US" dirty="0" smtClean="0">
                <a:latin typeface="+mj-ea"/>
              </a:rPr>
              <a:t>으로 파일의 끝을 인지하는 방법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51620" y="998726"/>
            <a:ext cx="7452828" cy="31700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while(true) {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c = </a:t>
            </a:r>
            <a:r>
              <a:rPr lang="en-US" altLang="ko-KR" sz="2000" b="1" dirty="0" err="1">
                <a:latin typeface="+mj-ea"/>
                <a:ea typeface="+mj-ea"/>
              </a:rPr>
              <a:t>fin.get</a:t>
            </a:r>
            <a:r>
              <a:rPr lang="en-US" altLang="ko-KR" sz="2000" b="1" dirty="0">
                <a:latin typeface="+mj-ea"/>
                <a:ea typeface="+mj-ea"/>
              </a:rPr>
              <a:t>();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>
                <a:latin typeface="+mj-ea"/>
                <a:ea typeface="+mj-ea"/>
              </a:rPr>
              <a:t>파일에서 문자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바이트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를 읽는다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b="1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if(c == EOF)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	</a:t>
            </a:r>
            <a:r>
              <a:rPr lang="en-US" altLang="ko-KR" sz="2000" dirty="0" smtClean="0">
                <a:latin typeface="+mj-ea"/>
                <a:ea typeface="+mj-ea"/>
              </a:rPr>
              <a:t>......		// </a:t>
            </a:r>
            <a:r>
              <a:rPr lang="ko-KR" altLang="en-US" sz="2000" dirty="0">
                <a:latin typeface="+mj-ea"/>
                <a:ea typeface="+mj-ea"/>
              </a:rPr>
              <a:t>파일의 끝을 만난 경우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이에 대응하는 코드를 작성</a:t>
            </a: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	</a:t>
            </a:r>
            <a:r>
              <a:rPr lang="en-US" altLang="ko-KR" sz="2000" dirty="0">
                <a:latin typeface="+mj-ea"/>
                <a:ea typeface="+mj-ea"/>
              </a:rPr>
              <a:t>break; // while </a:t>
            </a:r>
            <a:r>
              <a:rPr lang="ko-KR" altLang="en-US" sz="2000" dirty="0">
                <a:latin typeface="+mj-ea"/>
                <a:ea typeface="+mj-ea"/>
              </a:rPr>
              <a:t>루프에서 </a:t>
            </a:r>
            <a:r>
              <a:rPr lang="ko-KR" altLang="en-US" sz="2000" dirty="0" err="1">
                <a:latin typeface="+mj-ea"/>
                <a:ea typeface="+mj-ea"/>
              </a:rPr>
              <a:t>빠져나온다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else {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	</a:t>
            </a:r>
            <a:r>
              <a:rPr lang="en-US" altLang="ko-KR" sz="2000" dirty="0" smtClean="0">
                <a:latin typeface="+mj-ea"/>
                <a:ea typeface="+mj-ea"/>
              </a:rPr>
              <a:t>......		// </a:t>
            </a:r>
            <a:r>
              <a:rPr lang="ko-KR" altLang="en-US" sz="2000" dirty="0">
                <a:latin typeface="+mj-ea"/>
                <a:ea typeface="+mj-ea"/>
              </a:rPr>
              <a:t>읽은 문자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바이트</a:t>
            </a:r>
            <a:r>
              <a:rPr lang="en-US" altLang="ko-KR" sz="2000" dirty="0">
                <a:latin typeface="+mj-ea"/>
                <a:ea typeface="+mj-ea"/>
              </a:rPr>
              <a:t>) c</a:t>
            </a:r>
            <a:r>
              <a:rPr lang="ko-KR" altLang="en-US" sz="2000" dirty="0">
                <a:latin typeface="+mj-ea"/>
                <a:ea typeface="+mj-ea"/>
              </a:rPr>
              <a:t>를 처리한다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9722" y="4900146"/>
            <a:ext cx="7474726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while(</a:t>
            </a:r>
            <a:r>
              <a:rPr lang="en-US" altLang="ko-KR" sz="2000" b="1" dirty="0">
                <a:latin typeface="+mj-ea"/>
                <a:ea typeface="+mj-ea"/>
              </a:rPr>
              <a:t>(c = </a:t>
            </a:r>
            <a:r>
              <a:rPr lang="en-US" altLang="ko-KR" sz="2000" b="1" dirty="0" err="1">
                <a:latin typeface="+mj-ea"/>
                <a:ea typeface="+mj-ea"/>
              </a:rPr>
              <a:t>fin.get</a:t>
            </a:r>
            <a:r>
              <a:rPr lang="en-US" altLang="ko-KR" sz="2000" b="1" dirty="0">
                <a:latin typeface="+mj-ea"/>
                <a:ea typeface="+mj-ea"/>
              </a:rPr>
              <a:t>()) != EOF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en-US" altLang="ko-KR" sz="2000" dirty="0" smtClean="0">
                <a:latin typeface="+mj-ea"/>
                <a:ea typeface="+mj-ea"/>
              </a:rPr>
              <a:t>{ // </a:t>
            </a:r>
            <a:r>
              <a:rPr lang="ko-KR" altLang="en-US" sz="2000" dirty="0" smtClean="0">
                <a:latin typeface="+mj-ea"/>
                <a:ea typeface="+mj-ea"/>
              </a:rPr>
              <a:t>파일의 끝을 만나면 루프 종료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......		// </a:t>
            </a:r>
            <a:r>
              <a:rPr lang="ko-KR" altLang="en-US" sz="2000" dirty="0">
                <a:latin typeface="+mj-ea"/>
                <a:ea typeface="+mj-ea"/>
              </a:rPr>
              <a:t>파일에서 읽은 값 </a:t>
            </a:r>
            <a:r>
              <a:rPr lang="en-US" altLang="ko-KR" sz="2000" dirty="0">
                <a:latin typeface="+mj-ea"/>
                <a:ea typeface="+mj-ea"/>
              </a:rPr>
              <a:t>c</a:t>
            </a:r>
            <a:r>
              <a:rPr lang="ko-KR" altLang="en-US" sz="2000" dirty="0">
                <a:latin typeface="+mj-ea"/>
                <a:ea typeface="+mj-ea"/>
              </a:rPr>
              <a:t>를 처리하는 코드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" name="등호 2"/>
          <p:cNvSpPr/>
          <p:nvPr/>
        </p:nvSpPr>
        <p:spPr>
          <a:xfrm rot="5400000">
            <a:off x="3843611" y="4400725"/>
            <a:ext cx="463800" cy="288032"/>
          </a:xfrm>
          <a:prstGeom prst="mathEqua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527" y="4380568"/>
            <a:ext cx="1144865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동일한 코드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33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끝을 잘못 인지하는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64096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//</a:t>
            </a:r>
            <a:r>
              <a:rPr lang="en-US" altLang="ko-KR" sz="2400" dirty="0" err="1">
                <a:latin typeface="+mj-ea"/>
                <a:ea typeface="+mj-ea"/>
              </a:rPr>
              <a:t>eof</a:t>
            </a:r>
            <a:r>
              <a:rPr lang="en-US" altLang="ko-KR" sz="2400" dirty="0">
                <a:latin typeface="+mj-ea"/>
                <a:ea typeface="+mj-ea"/>
              </a:rPr>
              <a:t>() : </a:t>
            </a:r>
            <a:r>
              <a:rPr lang="en-US" altLang="ko-KR" sz="2400" dirty="0" err="1">
                <a:latin typeface="+mj-ea"/>
                <a:ea typeface="+mj-ea"/>
              </a:rPr>
              <a:t>eofbit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플래그의 값이 </a:t>
            </a:r>
            <a:r>
              <a:rPr lang="en-US" altLang="ko-KR" sz="2400" dirty="0">
                <a:latin typeface="+mj-ea"/>
                <a:ea typeface="+mj-ea"/>
              </a:rPr>
              <a:t>1</a:t>
            </a:r>
            <a:r>
              <a:rPr lang="ko-KR" altLang="en-US" sz="2400" dirty="0">
                <a:latin typeface="+mj-ea"/>
                <a:ea typeface="+mj-ea"/>
              </a:rPr>
              <a:t>인지만 확인하여 리턴</a:t>
            </a:r>
          </a:p>
          <a:p>
            <a:pPr defTabSz="180000" fontAlgn="base" latinLnBrk="0">
              <a:lnSpc>
                <a:spcPct val="15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while</a:t>
            </a:r>
            <a:r>
              <a:rPr lang="en-US" altLang="ko-KR" sz="2400" dirty="0">
                <a:latin typeface="+mj-ea"/>
                <a:ea typeface="+mj-ea"/>
              </a:rPr>
              <a:t>(!</a:t>
            </a:r>
            <a:r>
              <a:rPr lang="en-US" altLang="ko-KR" sz="2400" dirty="0" err="1">
                <a:latin typeface="+mj-ea"/>
                <a:ea typeface="+mj-ea"/>
              </a:rPr>
              <a:t>fin.eof</a:t>
            </a:r>
            <a:r>
              <a:rPr lang="en-US" altLang="ko-KR" sz="2400" dirty="0">
                <a:latin typeface="+mj-ea"/>
                <a:ea typeface="+mj-ea"/>
              </a:rPr>
              <a:t>()) </a:t>
            </a:r>
            <a:r>
              <a:rPr lang="en-US" altLang="ko-KR" sz="2400" dirty="0" smtClean="0">
                <a:latin typeface="+mj-ea"/>
                <a:ea typeface="+mj-ea"/>
              </a:rPr>
              <a:t>{ </a:t>
            </a:r>
          </a:p>
          <a:p>
            <a:pPr defTabSz="180000" fontAlgn="base" latinLnBrk="0"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</a:rPr>
              <a:t>	</a:t>
            </a:r>
            <a:r>
              <a:rPr lang="en-US" altLang="ko-KR" sz="2400" dirty="0" err="1"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c = </a:t>
            </a:r>
            <a:r>
              <a:rPr lang="en-US" altLang="ko-KR" sz="2400" dirty="0" err="1">
                <a:latin typeface="+mj-ea"/>
                <a:ea typeface="+mj-ea"/>
              </a:rPr>
              <a:t>fin.get</a:t>
            </a:r>
            <a:r>
              <a:rPr lang="en-US" altLang="ko-KR" sz="2400" dirty="0">
                <a:latin typeface="+mj-ea"/>
                <a:ea typeface="+mj-ea"/>
              </a:rPr>
              <a:t>(); // </a:t>
            </a:r>
            <a:r>
              <a:rPr lang="ko-KR" altLang="en-US" sz="2400" dirty="0">
                <a:latin typeface="+mj-ea"/>
                <a:ea typeface="+mj-ea"/>
              </a:rPr>
              <a:t>마지막 읽은 </a:t>
            </a:r>
            <a:r>
              <a:rPr lang="en-US" altLang="ko-KR" sz="2400" dirty="0">
                <a:latin typeface="+mj-ea"/>
                <a:ea typeface="+mj-ea"/>
              </a:rPr>
              <a:t>EOF(-1) </a:t>
            </a:r>
            <a:r>
              <a:rPr lang="ko-KR" altLang="en-US" sz="2400" dirty="0">
                <a:latin typeface="+mj-ea"/>
                <a:ea typeface="+mj-ea"/>
              </a:rPr>
              <a:t>값이 </a:t>
            </a:r>
            <a:r>
              <a:rPr lang="en-US" altLang="ko-KR" sz="2400" dirty="0">
                <a:latin typeface="+mj-ea"/>
                <a:ea typeface="+mj-ea"/>
              </a:rPr>
              <a:t>c</a:t>
            </a:r>
            <a:r>
              <a:rPr lang="ko-KR" altLang="en-US" sz="2400" dirty="0">
                <a:latin typeface="+mj-ea"/>
                <a:ea typeface="+mj-ea"/>
              </a:rPr>
              <a:t>에 </a:t>
            </a:r>
            <a:r>
              <a:rPr lang="ko-KR" altLang="en-US" sz="2400" dirty="0" err="1">
                <a:latin typeface="+mj-ea"/>
                <a:ea typeface="+mj-ea"/>
              </a:rPr>
              <a:t>리턴된다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 fontAlgn="base" latinLnBrk="0">
              <a:lnSpc>
                <a:spcPct val="150000"/>
              </a:lnSpc>
            </a:pPr>
            <a:r>
              <a:rPr lang="ko-KR" altLang="en-US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......		// </a:t>
            </a:r>
            <a:r>
              <a:rPr lang="ko-KR" altLang="en-US" sz="2400" dirty="0">
                <a:latin typeface="+mj-ea"/>
                <a:ea typeface="+mj-ea"/>
              </a:rPr>
              <a:t>읽은 값 </a:t>
            </a:r>
            <a:r>
              <a:rPr lang="en-US" altLang="ko-KR" sz="2400" dirty="0">
                <a:latin typeface="+mj-ea"/>
                <a:ea typeface="+mj-ea"/>
              </a:rPr>
              <a:t>c</a:t>
            </a:r>
            <a:r>
              <a:rPr lang="ko-KR" altLang="en-US" sz="2400" dirty="0">
                <a:latin typeface="+mj-ea"/>
                <a:ea typeface="+mj-ea"/>
              </a:rPr>
              <a:t>를 처리하는 </a:t>
            </a:r>
            <a:r>
              <a:rPr lang="ko-KR" altLang="en-US" sz="2400" dirty="0" smtClean="0">
                <a:latin typeface="+mj-ea"/>
                <a:ea typeface="+mj-ea"/>
              </a:rPr>
              <a:t>코드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 fontAlgn="base" latinLnBrk="0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}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180811"/>
            <a:ext cx="5819655" cy="70788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EOF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값을 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에 읽어 사용한 후 다음 루프의 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while </a:t>
            </a:r>
            <a:r>
              <a:rPr lang="ko-KR" alt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조건문에서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EOF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에 도달한 사실을 알게 된다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텍스트 파일 연결</a:t>
            </a:r>
            <a:endParaRPr lang="ko-KR" altLang="en-US" dirty="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455" y="906557"/>
            <a:ext cx="8737089" cy="83099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400" b="1" dirty="0" err="1"/>
              <a:t>fstream</a:t>
            </a:r>
            <a:r>
              <a:rPr lang="ko-KR" altLang="en-US" sz="2400" b="1" dirty="0"/>
              <a:t>을 이용하여 </a:t>
            </a:r>
            <a:r>
              <a:rPr lang="en-US" altLang="ko-KR" sz="2400" b="1" dirty="0"/>
              <a:t>c</a:t>
            </a:r>
            <a:r>
              <a:rPr lang="en-US" altLang="ko-KR" sz="2400" b="1" dirty="0" smtClean="0"/>
              <a:t>:\temp\student.txt </a:t>
            </a:r>
            <a:r>
              <a:rPr lang="ko-KR" altLang="en-US" sz="2400" b="1" dirty="0"/>
              <a:t>파일에 </a:t>
            </a:r>
            <a:r>
              <a:rPr lang="en-US" altLang="ko-KR" sz="2400" b="1" dirty="0"/>
              <a:t>c:\windows\system.ini</a:t>
            </a:r>
            <a:r>
              <a:rPr lang="ko-KR" altLang="en-US" sz="2400" b="1" dirty="0" err="1"/>
              <a:t>를</a:t>
            </a:r>
            <a:r>
              <a:rPr lang="ko-KR" altLang="en-US" sz="2400" b="1" dirty="0"/>
              <a:t> 덧붙이는 프로그램을 작성하라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5580112" y="6508326"/>
            <a:ext cx="3019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변경된 </a:t>
            </a:r>
            <a:r>
              <a:rPr lang="en-US" altLang="ko-KR" sz="1200" dirty="0" smtClean="0">
                <a:solidFill>
                  <a:srgbClr val="0070C0"/>
                </a:solidFill>
              </a:rPr>
              <a:t>c:\temp\student.txt </a:t>
            </a:r>
            <a:r>
              <a:rPr lang="ko-KR" altLang="en-US" sz="1200" dirty="0" smtClean="0">
                <a:solidFill>
                  <a:srgbClr val="0070C0"/>
                </a:solidFill>
              </a:rPr>
              <a:t>파일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811733"/>
            <a:ext cx="8234881" cy="60016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#</a:t>
            </a:r>
            <a:r>
              <a:rPr lang="en-US" altLang="ko-KR" sz="1600" dirty="0">
                <a:latin typeface="+mj-ea"/>
                <a:ea typeface="+mj-ea"/>
              </a:rPr>
              <a:t>include &lt;</a:t>
            </a:r>
            <a:r>
              <a:rPr lang="en-US" altLang="ko-KR" sz="1600" dirty="0" err="1">
                <a:latin typeface="+mj-ea"/>
                <a:ea typeface="+mj-ea"/>
              </a:rPr>
              <a:t>fstream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const</a:t>
            </a:r>
            <a:r>
              <a:rPr lang="en-US" altLang="ko-KR" sz="1600" dirty="0" smtClean="0">
                <a:latin typeface="+mj-ea"/>
                <a:ea typeface="+mj-ea"/>
              </a:rPr>
              <a:t> char</a:t>
            </a:r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en-US" altLang="ko-KR" sz="1600" dirty="0" err="1">
                <a:latin typeface="+mj-ea"/>
                <a:ea typeface="+mj-ea"/>
              </a:rPr>
              <a:t>firstFile</a:t>
            </a:r>
            <a:r>
              <a:rPr lang="en-US" altLang="ko-KR" sz="1600" dirty="0">
                <a:latin typeface="+mj-ea"/>
                <a:ea typeface="+mj-ea"/>
              </a:rPr>
              <a:t> = "c</a:t>
            </a:r>
            <a:r>
              <a:rPr lang="en-US" altLang="ko-KR" sz="1600" dirty="0" smtClean="0">
                <a:latin typeface="+mj-ea"/>
                <a:ea typeface="+mj-ea"/>
              </a:rPr>
              <a:t>:\\temp\\student.txt</a:t>
            </a:r>
            <a:r>
              <a:rPr lang="en-US" altLang="ko-KR" sz="1600" dirty="0">
                <a:latin typeface="+mj-ea"/>
                <a:ea typeface="+mj-ea"/>
              </a:rPr>
              <a:t>";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const</a:t>
            </a:r>
            <a:r>
              <a:rPr lang="en-US" altLang="ko-KR" sz="1600" dirty="0" smtClean="0">
                <a:latin typeface="+mj-ea"/>
                <a:ea typeface="+mj-ea"/>
              </a:rPr>
              <a:t> char</a:t>
            </a:r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en-US" altLang="ko-KR" sz="1600" dirty="0" err="1">
                <a:latin typeface="+mj-ea"/>
                <a:ea typeface="+mj-ea"/>
              </a:rPr>
              <a:t>secondFile</a:t>
            </a:r>
            <a:r>
              <a:rPr lang="en-US" altLang="ko-KR" sz="1600" dirty="0">
                <a:latin typeface="+mj-ea"/>
                <a:ea typeface="+mj-ea"/>
              </a:rPr>
              <a:t> = "c:\\windows\\system.ini";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fstream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fout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firstFile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en-US" altLang="ko-KR" sz="1600" b="1" dirty="0" err="1">
                <a:latin typeface="+mj-ea"/>
                <a:ea typeface="+mj-ea"/>
              </a:rPr>
              <a:t>ios</a:t>
            </a:r>
            <a:r>
              <a:rPr lang="en-US" altLang="ko-KR" sz="1600" b="1" dirty="0">
                <a:latin typeface="+mj-ea"/>
                <a:ea typeface="+mj-ea"/>
              </a:rPr>
              <a:t>::out | </a:t>
            </a:r>
            <a:r>
              <a:rPr lang="en-US" altLang="ko-KR" sz="1600" b="1" dirty="0" err="1">
                <a:latin typeface="+mj-ea"/>
                <a:ea typeface="+mj-ea"/>
              </a:rPr>
              <a:t>ios</a:t>
            </a:r>
            <a:r>
              <a:rPr lang="en-US" altLang="ko-KR" sz="1600" b="1" dirty="0">
                <a:latin typeface="+mj-ea"/>
                <a:ea typeface="+mj-ea"/>
              </a:rPr>
              <a:t>::app</a:t>
            </a:r>
            <a:r>
              <a:rPr lang="en-US" altLang="ko-KR" sz="1600" dirty="0">
                <a:latin typeface="+mj-ea"/>
                <a:ea typeface="+mj-ea"/>
              </a:rPr>
              <a:t>); // </a:t>
            </a:r>
            <a:r>
              <a:rPr lang="ko-KR" altLang="en-US" sz="1600" dirty="0" smtClean="0">
                <a:latin typeface="+mj-ea"/>
                <a:ea typeface="+mj-ea"/>
              </a:rPr>
              <a:t>덧붙여 쓰기 </a:t>
            </a:r>
            <a:r>
              <a:rPr lang="ko-KR" altLang="en-US" sz="1600" dirty="0">
                <a:latin typeface="+mj-ea"/>
                <a:ea typeface="+mj-ea"/>
              </a:rPr>
              <a:t>모드로 파일 열기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if(!</a:t>
            </a:r>
            <a:r>
              <a:rPr lang="en-US" altLang="ko-KR" sz="1600" dirty="0" err="1">
                <a:latin typeface="+mj-ea"/>
                <a:ea typeface="+mj-ea"/>
              </a:rPr>
              <a:t>fout</a:t>
            </a:r>
            <a:r>
              <a:rPr lang="en-US" altLang="ko-KR" sz="1600" dirty="0">
                <a:latin typeface="+mj-ea"/>
                <a:ea typeface="+mj-ea"/>
              </a:rPr>
              <a:t>) { // </a:t>
            </a:r>
            <a:r>
              <a:rPr lang="ko-KR" altLang="en-US" sz="1600" dirty="0">
                <a:latin typeface="+mj-ea"/>
                <a:ea typeface="+mj-ea"/>
              </a:rPr>
              <a:t>열기 실패 검사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firstFile</a:t>
            </a:r>
            <a:r>
              <a:rPr lang="en-US" altLang="ko-KR" sz="1600" dirty="0">
                <a:latin typeface="+mj-ea"/>
                <a:ea typeface="+mj-ea"/>
              </a:rPr>
              <a:t> &lt;&lt; " </a:t>
            </a:r>
            <a:r>
              <a:rPr lang="ko-KR" altLang="en-US" sz="1600" dirty="0">
                <a:latin typeface="+mj-ea"/>
                <a:ea typeface="+mj-ea"/>
              </a:rPr>
              <a:t>열기 오류</a:t>
            </a:r>
            <a:r>
              <a:rPr lang="en-US" altLang="ko-KR" sz="1600" dirty="0" smtClean="0">
                <a:latin typeface="+mj-ea"/>
                <a:ea typeface="+mj-ea"/>
              </a:rPr>
              <a:t>"; </a:t>
            </a:r>
            <a:r>
              <a:rPr lang="en-US" altLang="ko-KR" sz="1600" dirty="0">
                <a:latin typeface="+mj-ea"/>
                <a:ea typeface="+mj-ea"/>
              </a:rPr>
              <a:t>	return 0;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fstream</a:t>
            </a:r>
            <a:r>
              <a:rPr lang="en-US" altLang="ko-KR" sz="1600" dirty="0">
                <a:latin typeface="+mj-ea"/>
                <a:ea typeface="+mj-ea"/>
              </a:rPr>
              <a:t> fin(</a:t>
            </a:r>
            <a:r>
              <a:rPr lang="en-US" altLang="ko-KR" sz="1600" dirty="0" err="1">
                <a:latin typeface="+mj-ea"/>
                <a:ea typeface="+mj-ea"/>
              </a:rPr>
              <a:t>secondFile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b="1" dirty="0" err="1">
                <a:latin typeface="+mj-ea"/>
                <a:ea typeface="+mj-ea"/>
              </a:rPr>
              <a:t>ios</a:t>
            </a:r>
            <a:r>
              <a:rPr lang="en-US" altLang="ko-KR" sz="1600" b="1" dirty="0">
                <a:latin typeface="+mj-ea"/>
                <a:ea typeface="+mj-ea"/>
              </a:rPr>
              <a:t>::in</a:t>
            </a:r>
            <a:r>
              <a:rPr lang="en-US" altLang="ko-KR" sz="1600" dirty="0">
                <a:latin typeface="+mj-ea"/>
                <a:ea typeface="+mj-ea"/>
              </a:rPr>
              <a:t>); // </a:t>
            </a:r>
            <a:r>
              <a:rPr lang="ko-KR" altLang="en-US" sz="1600" dirty="0">
                <a:latin typeface="+mj-ea"/>
                <a:ea typeface="+mj-ea"/>
              </a:rPr>
              <a:t>읽기 모드로 파일 열기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if(!fin) { // </a:t>
            </a:r>
            <a:r>
              <a:rPr lang="ko-KR" altLang="en-US" sz="1600" dirty="0">
                <a:latin typeface="+mj-ea"/>
                <a:ea typeface="+mj-ea"/>
              </a:rPr>
              <a:t>열기 실패 검사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secondFile</a:t>
            </a:r>
            <a:r>
              <a:rPr lang="en-US" altLang="ko-KR" sz="1600" dirty="0">
                <a:latin typeface="+mj-ea"/>
                <a:ea typeface="+mj-ea"/>
              </a:rPr>
              <a:t> &lt;&lt; " </a:t>
            </a:r>
            <a:r>
              <a:rPr lang="ko-KR" altLang="en-US" sz="1600" dirty="0">
                <a:latin typeface="+mj-ea"/>
                <a:ea typeface="+mj-ea"/>
              </a:rPr>
              <a:t>열기 오류</a:t>
            </a:r>
            <a:r>
              <a:rPr lang="en-US" altLang="ko-KR" sz="1600" dirty="0" smtClean="0">
                <a:latin typeface="+mj-ea"/>
                <a:ea typeface="+mj-ea"/>
              </a:rPr>
              <a:t>"; </a:t>
            </a:r>
            <a:r>
              <a:rPr lang="en-US" altLang="ko-KR" sz="1600" dirty="0">
                <a:latin typeface="+mj-ea"/>
                <a:ea typeface="+mj-ea"/>
              </a:rPr>
              <a:t>	return 0;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c;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while((c=</a:t>
            </a:r>
            <a:r>
              <a:rPr lang="en-US" altLang="ko-KR" sz="1600" b="1" dirty="0" err="1">
                <a:latin typeface="+mj-ea"/>
                <a:ea typeface="+mj-ea"/>
              </a:rPr>
              <a:t>fin.get</a:t>
            </a:r>
            <a:r>
              <a:rPr lang="en-US" altLang="ko-KR" sz="1600" b="1" dirty="0">
                <a:latin typeface="+mj-ea"/>
                <a:ea typeface="+mj-ea"/>
              </a:rPr>
              <a:t>()) != EOF) {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 smtClean="0">
                <a:latin typeface="+mj-ea"/>
                <a:ea typeface="+mj-ea"/>
              </a:rPr>
              <a:t>파일 끝까지 문자 읽기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 err="1">
                <a:latin typeface="+mj-ea"/>
                <a:ea typeface="+mj-ea"/>
              </a:rPr>
              <a:t>fout.put</a:t>
            </a:r>
            <a:r>
              <a:rPr lang="en-US" altLang="ko-KR" sz="1600" b="1" dirty="0">
                <a:latin typeface="+mj-ea"/>
                <a:ea typeface="+mj-ea"/>
              </a:rPr>
              <a:t>(c);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읽은 </a:t>
            </a:r>
            <a:r>
              <a:rPr lang="ko-KR" altLang="en-US" sz="1600" dirty="0" smtClean="0">
                <a:latin typeface="+mj-ea"/>
                <a:ea typeface="+mj-ea"/>
              </a:rPr>
              <a:t>문자 기록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fin.close</a:t>
            </a:r>
            <a:r>
              <a:rPr lang="en-US" altLang="ko-KR" sz="1600" dirty="0">
                <a:latin typeface="+mj-ea"/>
                <a:ea typeface="+mj-ea"/>
              </a:rPr>
              <a:t>(); // </a:t>
            </a:r>
            <a:r>
              <a:rPr lang="ko-KR" altLang="en-US" sz="1600" dirty="0">
                <a:latin typeface="+mj-ea"/>
                <a:ea typeface="+mj-ea"/>
              </a:rPr>
              <a:t>입력 파일 닫기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fout.close</a:t>
            </a:r>
            <a:r>
              <a:rPr lang="en-US" altLang="ko-KR" sz="1600" dirty="0">
                <a:latin typeface="+mj-ea"/>
                <a:ea typeface="+mj-ea"/>
              </a:rPr>
              <a:t>(); // </a:t>
            </a:r>
            <a:r>
              <a:rPr lang="ko-KR" altLang="en-US" sz="1600" dirty="0">
                <a:latin typeface="+mj-ea"/>
                <a:ea typeface="+mj-ea"/>
              </a:rPr>
              <a:t>출력 파일 </a:t>
            </a:r>
            <a:r>
              <a:rPr lang="ko-KR" altLang="en-US" sz="1600" dirty="0" smtClean="0">
                <a:latin typeface="+mj-ea"/>
                <a:ea typeface="+mj-ea"/>
              </a:rPr>
              <a:t>닫기 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644596" y="1322055"/>
            <a:ext cx="3393925" cy="4651226"/>
            <a:chOff x="5652120" y="1844824"/>
            <a:chExt cx="3393925" cy="46512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3501008"/>
              <a:ext cx="2947058" cy="2995042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7" name="오른쪽 중괄호 6"/>
            <p:cNvSpPr/>
            <p:nvPr/>
          </p:nvSpPr>
          <p:spPr>
            <a:xfrm>
              <a:off x="7524328" y="4324415"/>
              <a:ext cx="216024" cy="1953094"/>
            </a:xfrm>
            <a:prstGeom prst="rightBrace">
              <a:avLst>
                <a:gd name="adj1" fmla="val 70530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703690" y="5068373"/>
              <a:ext cx="134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  <a:latin typeface="+mj-ea"/>
                  <a:ea typeface="+mj-ea"/>
                </a:rPr>
                <a:t>c:\windows</a:t>
              </a:r>
            </a:p>
            <a:p>
              <a:r>
                <a:rPr lang="en-US" altLang="ko-KR" sz="1200" dirty="0" smtClean="0">
                  <a:solidFill>
                    <a:srgbClr val="0070C0"/>
                  </a:solidFill>
                  <a:latin typeface="+mj-ea"/>
                  <a:ea typeface="+mj-ea"/>
                </a:rPr>
                <a:t>\system.ini </a:t>
              </a:r>
              <a:r>
                <a:rPr lang="ko-KR" altLang="en-US" sz="1200" dirty="0" smtClean="0">
                  <a:solidFill>
                    <a:srgbClr val="0070C0"/>
                  </a:solidFill>
                  <a:latin typeface="+mj-ea"/>
                  <a:ea typeface="+mj-ea"/>
                </a:rPr>
                <a:t>본문</a:t>
              </a:r>
              <a:endParaRPr lang="ko-KR" altLang="en-US" sz="1200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1844824"/>
              <a:ext cx="1872208" cy="1472041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7566597" y="1891836"/>
              <a:ext cx="12882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  <a:latin typeface="+mj-ea"/>
                  <a:ea typeface="+mj-ea"/>
                </a:rPr>
                <a:t>원본 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+mj-ea"/>
                  <a:ea typeface="+mj-ea"/>
                </a:rPr>
                <a:t>c:\temp\</a:t>
              </a:r>
            </a:p>
            <a:p>
              <a:r>
                <a:rPr lang="en-US" altLang="ko-KR" sz="1200" dirty="0" smtClean="0">
                  <a:solidFill>
                    <a:srgbClr val="0070C0"/>
                  </a:solidFill>
                  <a:latin typeface="+mj-ea"/>
                  <a:ea typeface="+mj-ea"/>
                </a:rPr>
                <a:t>student.txt </a:t>
              </a:r>
              <a:r>
                <a:rPr lang="ko-KR" altLang="en-US" sz="1200" dirty="0" smtClean="0">
                  <a:solidFill>
                    <a:srgbClr val="0070C0"/>
                  </a:solidFill>
                  <a:latin typeface="+mj-ea"/>
                  <a:ea typeface="+mj-ea"/>
                </a:rPr>
                <a:t>파일</a:t>
              </a:r>
              <a:endParaRPr lang="ko-KR" altLang="en-US" sz="1200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9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323528" y="2620018"/>
            <a:ext cx="8064896" cy="3577013"/>
          </a:xfrm>
          <a:prstGeom prst="roundRect">
            <a:avLst>
              <a:gd name="adj" fmla="val 3166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파일의 라인 단위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char* line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getline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ifstream</a:t>
            </a:r>
            <a:r>
              <a:rPr lang="en-US" altLang="ko-KR" dirty="0" smtClean="0"/>
              <a:t>&amp; fin, </a:t>
            </a:r>
            <a:r>
              <a:rPr lang="en-US" altLang="ko-KR" b="1" dirty="0" smtClean="0"/>
              <a:t>string&amp; line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8597" y="2492896"/>
            <a:ext cx="5240537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marL="0" lvl="1"/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* </a:t>
            </a:r>
            <a:r>
              <a:rPr lang="ko-KR" altLang="en-US" b="1" dirty="0" smtClean="0">
                <a:solidFill>
                  <a:srgbClr val="C00000"/>
                </a:solidFill>
                <a:latin typeface="+mj-ea"/>
                <a:ea typeface="+mj-ea"/>
              </a:rPr>
              <a:t>라인 단위로 텍스트 파일을 읽는 전형적인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코드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1296" y="2892555"/>
            <a:ext cx="2915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(1) istream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의 </a:t>
            </a:r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getline() 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함수 이용</a:t>
            </a:r>
            <a:endParaRPr lang="ko-KR" altLang="en-US" sz="1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4897015"/>
            <a:ext cx="748883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string line;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ifstream fin("c:\\windows\\system.ini");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while(</a:t>
            </a:r>
            <a:r>
              <a:rPr lang="en-US" altLang="ko-KR" sz="1400" b="1" dirty="0" err="1">
                <a:latin typeface="+mj-ea"/>
                <a:ea typeface="+mj-ea"/>
              </a:rPr>
              <a:t>getline</a:t>
            </a:r>
            <a:r>
              <a:rPr lang="en-US" altLang="ko-KR" sz="1400" b="1" dirty="0">
                <a:latin typeface="+mj-ea"/>
                <a:ea typeface="+mj-ea"/>
              </a:rPr>
              <a:t>(fin, line)) { 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// 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한 라인을 읽어 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line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에 저장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. 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파일 끝까지 반복</a:t>
            </a: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	... 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// 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읽은 라인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(line)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을 활용하는 코드 작성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}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8435" y="4589238"/>
            <a:ext cx="515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(2) 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전역 함수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j-ea"/>
                <a:ea typeface="+mj-ea"/>
              </a:rPr>
              <a:t>getline</a:t>
            </a:r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j-ea"/>
                <a:ea typeface="+mj-ea"/>
              </a:rPr>
              <a:t>ifstream</a:t>
            </a:r>
            <a:r>
              <a:rPr lang="en-US" altLang="ko-KR" sz="1400" b="1" dirty="0" smtClean="0">
                <a:solidFill>
                  <a:srgbClr val="0070C0"/>
                </a:solidFill>
                <a:latin typeface="+mj-ea"/>
                <a:ea typeface="+mj-ea"/>
              </a:rPr>
              <a:t>&amp; fin, string&amp; line) </a:t>
            </a:r>
            <a:r>
              <a:rPr lang="ko-KR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함수 이용</a:t>
            </a:r>
            <a:endParaRPr lang="ko-KR" altLang="en-US" sz="1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3243944"/>
            <a:ext cx="748883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char </a:t>
            </a:r>
            <a:r>
              <a:rPr lang="en-US" altLang="ko-KR" sz="1400" b="1" dirty="0" err="1">
                <a:latin typeface="+mj-ea"/>
                <a:ea typeface="+mj-ea"/>
              </a:rPr>
              <a:t>buf</a:t>
            </a:r>
            <a:r>
              <a:rPr lang="en-US" altLang="ko-KR" sz="1400" b="1" dirty="0">
                <a:latin typeface="+mj-ea"/>
                <a:ea typeface="+mj-ea"/>
              </a:rPr>
              <a:t>[81]; 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// 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한 라인이 최대 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80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개의 문자로 구성된다고 가정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ifstream fin("c:\\windows\\system.ini</a:t>
            </a:r>
            <a:r>
              <a:rPr lang="en-US" altLang="ko-KR" sz="1400" b="1" dirty="0" smtClean="0">
                <a:latin typeface="+mj-ea"/>
                <a:ea typeface="+mj-ea"/>
              </a:rPr>
              <a:t>");</a:t>
            </a: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while(</a:t>
            </a:r>
            <a:r>
              <a:rPr lang="en-US" altLang="ko-KR" sz="1400" b="1" dirty="0" err="1" smtClean="0">
                <a:latin typeface="+mj-ea"/>
                <a:ea typeface="+mj-ea"/>
              </a:rPr>
              <a:t>fin.getline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 err="1" smtClean="0">
                <a:latin typeface="+mj-ea"/>
                <a:ea typeface="+mj-ea"/>
              </a:rPr>
              <a:t>buf</a:t>
            </a:r>
            <a:r>
              <a:rPr lang="en-US" altLang="ko-KR" sz="1400" b="1" dirty="0">
                <a:latin typeface="+mj-ea"/>
                <a:ea typeface="+mj-ea"/>
              </a:rPr>
              <a:t>, 81)) { 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// 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한 라인이 최대 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80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개의 문자로 구성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. 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끝에 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'\0' 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문자 추가</a:t>
            </a: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	... 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// 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읽은 라인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(</a:t>
            </a:r>
            <a:r>
              <a:rPr lang="en-US" altLang="ko-KR" sz="1400" b="1" dirty="0" err="1">
                <a:solidFill>
                  <a:srgbClr val="92D050"/>
                </a:solidFill>
                <a:latin typeface="+mj-ea"/>
                <a:ea typeface="+mj-ea"/>
              </a:rPr>
              <a:t>buf</a:t>
            </a:r>
            <a:r>
              <a:rPr lang="en-US" altLang="ko-KR" sz="1400" b="1" dirty="0">
                <a:solidFill>
                  <a:srgbClr val="92D050"/>
                </a:solidFill>
                <a:latin typeface="+mj-ea"/>
                <a:ea typeface="+mj-ea"/>
              </a:rPr>
              <a:t>[])</a:t>
            </a:r>
            <a:r>
              <a:rPr lang="ko-KR" altLang="en-US" sz="1400" b="1" dirty="0">
                <a:solidFill>
                  <a:srgbClr val="92D050"/>
                </a:solidFill>
                <a:latin typeface="+mj-ea"/>
                <a:ea typeface="+mj-ea"/>
              </a:rPr>
              <a:t>을 활용하는 코드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}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5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파일과 바이너리 파일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바이트나 블록 단위로 입출력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가로로 말린 두루마리 모양 4"/>
          <p:cNvSpPr/>
          <p:nvPr/>
        </p:nvSpPr>
        <p:spPr>
          <a:xfrm rot="5400000">
            <a:off x="1536881" y="1278012"/>
            <a:ext cx="1872208" cy="2288703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가로로 말린 두루마리 모양 10"/>
          <p:cNvSpPr/>
          <p:nvPr/>
        </p:nvSpPr>
        <p:spPr>
          <a:xfrm rot="5400000">
            <a:off x="4837787" y="1290561"/>
            <a:ext cx="1872207" cy="2263607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2" name="Picture 2" descr="C:\Users\Kitae\AppData\Local\Microsoft\Windows\Temporary Internet Files\Content.IE5\JB1LX632\MC9002671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938" y="2703368"/>
            <a:ext cx="291759" cy="4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itae\AppData\Local\Microsoft\Windows\Temporary Internet Files\Content.IE5\O3RL11LC\MC90026718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00" y="2747929"/>
            <a:ext cx="287164" cy="4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Kitae\AppData\Local\Microsoft\Windows\Temporary Internet Files\Content.IE5\F2JW7Z4E\MC90026719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35" y="1774960"/>
            <a:ext cx="397929" cy="3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itae\AppData\Local\Microsoft\Windows\Temporary Internet Files\Content.IE5\5P0VQN7T\MC90033612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64" y="2422364"/>
            <a:ext cx="571633" cy="7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Kitae\AppData\Local\Microsoft\Windows\Temporary Internet Files\Content.IE5\JB1LX632\MC90021593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95" y="2209827"/>
            <a:ext cx="883942" cy="5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Kitae\AppData\Local\Microsoft\Windows\Temporary Internet Files\Content.IE5\MZ0H379T\MC90021505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031" y="1931015"/>
            <a:ext cx="722666" cy="5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6300" y="341142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텍스트 파일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3283" y="350001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바이너리 파일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300" y="1947530"/>
            <a:ext cx="184377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길을 걷고 산들 무엇 하나</a:t>
            </a:r>
            <a:r>
              <a:rPr lang="en-US" altLang="ko-KR" sz="11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100" dirty="0" smtClean="0">
                <a:latin typeface="+mj-ea"/>
                <a:ea typeface="+mj-ea"/>
              </a:rPr>
              <a:t>꽃이 내가 아니듯</a:t>
            </a:r>
            <a:endParaRPr lang="en-US" altLang="ko-KR" sz="1100" dirty="0" smtClean="0">
              <a:latin typeface="+mj-ea"/>
              <a:ea typeface="+mj-ea"/>
            </a:endParaRPr>
          </a:p>
          <a:p>
            <a:r>
              <a:rPr lang="ko-KR" altLang="en-US" sz="1100" dirty="0" smtClean="0">
                <a:latin typeface="+mj-ea"/>
                <a:ea typeface="+mj-ea"/>
              </a:rPr>
              <a:t>내가 꽃이 될 수 없는 지금</a:t>
            </a:r>
            <a:endParaRPr lang="en-US" altLang="ko-KR" sz="1100" dirty="0" smtClean="0">
              <a:latin typeface="+mj-ea"/>
              <a:ea typeface="+mj-ea"/>
            </a:endParaRPr>
          </a:p>
          <a:p>
            <a:r>
              <a:rPr lang="ko-KR" altLang="en-US" sz="1100" dirty="0" smtClean="0">
                <a:latin typeface="+mj-ea"/>
                <a:ea typeface="+mj-ea"/>
              </a:rPr>
              <a:t>물빛 몸매를 가진 </a:t>
            </a:r>
            <a:endParaRPr lang="en-US" altLang="ko-KR" sz="1100" dirty="0" smtClean="0">
              <a:latin typeface="+mj-ea"/>
              <a:ea typeface="+mj-ea"/>
            </a:endParaRPr>
          </a:p>
          <a:p>
            <a:r>
              <a:rPr lang="ko-KR" altLang="en-US" sz="1100" dirty="0" smtClean="0">
                <a:latin typeface="+mj-ea"/>
                <a:ea typeface="+mj-ea"/>
              </a:rPr>
              <a:t>한 마리 학으로</a:t>
            </a:r>
            <a:endParaRPr lang="en-US" altLang="ko-KR" sz="1100" dirty="0" smtClean="0">
              <a:latin typeface="+mj-ea"/>
              <a:ea typeface="+mj-ea"/>
            </a:endParaRPr>
          </a:p>
          <a:p>
            <a:r>
              <a:rPr lang="ko-KR" altLang="en-US" sz="1100" dirty="0" smtClean="0">
                <a:latin typeface="+mj-ea"/>
                <a:ea typeface="+mj-ea"/>
              </a:rPr>
              <a:t>살아 무엇 하나</a:t>
            </a:r>
            <a:r>
              <a:rPr lang="en-US" altLang="ko-KR" sz="1100" dirty="0" smtClean="0">
                <a:latin typeface="+mj-ea"/>
                <a:ea typeface="+mj-ea"/>
              </a:rPr>
              <a:t>.</a:t>
            </a:r>
          </a:p>
          <a:p>
            <a:endParaRPr lang="en-US" altLang="ko-KR" sz="1100" dirty="0" smtClean="0">
              <a:latin typeface="+mj-ea"/>
              <a:ea typeface="+mj-ea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994217" y="4365104"/>
            <a:ext cx="2592288" cy="943299"/>
          </a:xfrm>
          <a:prstGeom prst="wedgeRoundRectCallout">
            <a:avLst>
              <a:gd name="adj1" fmla="val -5889"/>
              <a:gd name="adj2" fmla="val -105914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문자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ea"/>
                <a:ea typeface="+mj-ea"/>
              </a:rPr>
              <a:t>만으로구성된</a:t>
            </a:r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 문서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503938" y="4437433"/>
            <a:ext cx="3921517" cy="920847"/>
          </a:xfrm>
          <a:prstGeom prst="wedgeRoundRectCallout">
            <a:avLst>
              <a:gd name="adj1" fmla="val 11132"/>
              <a:gd name="adj2" fmla="val -111412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문자</a:t>
            </a:r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그림</a:t>
            </a:r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표</a:t>
            </a:r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사운드</a:t>
            </a:r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동영상 등으로 구성된 문서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44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29400" cy="670351"/>
          </a:xfrm>
        </p:spPr>
        <p:txBody>
          <a:bodyPr>
            <a:noAutofit/>
          </a:bodyPr>
          <a:lstStyle/>
          <a:p>
            <a:r>
              <a:rPr lang="en-US" altLang="ko-KR" sz="2800" cap="none" dirty="0" smtClean="0">
                <a:latin typeface="+mj-ea"/>
              </a:rPr>
              <a:t>istream</a:t>
            </a:r>
            <a:r>
              <a:rPr lang="ko-KR" altLang="en-US" sz="2800" cap="none" dirty="0" smtClean="0">
                <a:latin typeface="+mj-ea"/>
              </a:rPr>
              <a:t>의 </a:t>
            </a:r>
            <a:r>
              <a:rPr lang="en-US" altLang="ko-KR" sz="2800" cap="none" dirty="0" smtClean="0">
                <a:latin typeface="+mj-ea"/>
              </a:rPr>
              <a:t>getline()</a:t>
            </a:r>
            <a:r>
              <a:rPr lang="ko-KR" altLang="en-US" sz="2800" dirty="0" smtClean="0">
                <a:latin typeface="+mj-ea"/>
              </a:rPr>
              <a:t>을 이용하여 텍스트 파일을 읽고 화면 출력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7017" y="1087865"/>
            <a:ext cx="8544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c:\windows\system.ini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파일을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istream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getline()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이용하여 한 줄 단위로 읽어 화면에 출력하라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24675" y="4437112"/>
            <a:ext cx="2391141" cy="720080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2551" y="1082169"/>
            <a:ext cx="8378897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#</a:t>
            </a:r>
            <a:r>
              <a:rPr lang="en-US" altLang="ko-KR" sz="2000" dirty="0">
                <a:latin typeface="+mj-ea"/>
                <a:ea typeface="+mj-ea"/>
              </a:rPr>
              <a:t>include &lt;</a:t>
            </a:r>
            <a:r>
              <a:rPr lang="en-US" altLang="ko-KR" sz="2000" dirty="0" err="1">
                <a:latin typeface="+mj-ea"/>
                <a:ea typeface="+mj-ea"/>
              </a:rPr>
              <a:t>fstream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ifstream fin("c:\\windows\\system.ini");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if(!fin)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"c:\\windows\\system.ini </a:t>
            </a:r>
            <a:r>
              <a:rPr lang="ko-KR" altLang="en-US" sz="2000" dirty="0">
                <a:latin typeface="+mj-ea"/>
                <a:ea typeface="+mj-ea"/>
              </a:rPr>
              <a:t>열기 실패</a:t>
            </a:r>
            <a:r>
              <a:rPr lang="en-US" altLang="ko-KR" sz="2000" dirty="0">
                <a:latin typeface="+mj-ea"/>
                <a:ea typeface="+mj-ea"/>
              </a:rPr>
              <a:t>"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return 0;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char </a:t>
            </a:r>
            <a:r>
              <a:rPr lang="en-US" altLang="ko-KR" sz="2000" dirty="0" err="1">
                <a:latin typeface="+mj-ea"/>
                <a:ea typeface="+mj-ea"/>
              </a:rPr>
              <a:t>buf</a:t>
            </a:r>
            <a:r>
              <a:rPr lang="en-US" altLang="ko-KR" sz="2000" dirty="0">
                <a:latin typeface="+mj-ea"/>
                <a:ea typeface="+mj-ea"/>
              </a:rPr>
              <a:t>[81]; // </a:t>
            </a:r>
            <a:r>
              <a:rPr lang="ko-KR" altLang="en-US" sz="2000" dirty="0">
                <a:latin typeface="+mj-ea"/>
                <a:ea typeface="+mj-ea"/>
              </a:rPr>
              <a:t>한 라인이 최대 </a:t>
            </a:r>
            <a:r>
              <a:rPr lang="en-US" altLang="ko-KR" sz="2000" dirty="0">
                <a:latin typeface="+mj-ea"/>
                <a:ea typeface="+mj-ea"/>
              </a:rPr>
              <a:t>80</a:t>
            </a:r>
            <a:r>
              <a:rPr lang="ko-KR" altLang="en-US" sz="2000" dirty="0">
                <a:latin typeface="+mj-ea"/>
                <a:ea typeface="+mj-ea"/>
              </a:rPr>
              <a:t>개의 문자로 구성된다고 가정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while(</a:t>
            </a:r>
            <a:r>
              <a:rPr lang="en-US" altLang="ko-KR" sz="2000" b="1" dirty="0" err="1" smtClean="0">
                <a:latin typeface="+mj-ea"/>
                <a:ea typeface="+mj-ea"/>
              </a:rPr>
              <a:t>fin.getline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latin typeface="+mj-ea"/>
                <a:ea typeface="+mj-ea"/>
              </a:rPr>
              <a:t>buf</a:t>
            </a:r>
            <a:r>
              <a:rPr lang="en-US" altLang="ko-KR" sz="2000" b="1" dirty="0">
                <a:latin typeface="+mj-ea"/>
                <a:ea typeface="+mj-ea"/>
              </a:rPr>
              <a:t>, 81</a:t>
            </a:r>
            <a:r>
              <a:rPr lang="en-US" altLang="ko-KR" sz="2000" dirty="0" smtClean="0">
                <a:latin typeface="+mj-ea"/>
                <a:ea typeface="+mj-ea"/>
              </a:rPr>
              <a:t>)) { 	// </a:t>
            </a:r>
            <a:r>
              <a:rPr lang="ko-KR" altLang="en-US" sz="2000" dirty="0">
                <a:latin typeface="+mj-ea"/>
                <a:ea typeface="+mj-ea"/>
              </a:rPr>
              <a:t>한 라인이 최대 </a:t>
            </a:r>
            <a:r>
              <a:rPr lang="en-US" altLang="ko-KR" sz="2000" dirty="0">
                <a:latin typeface="+mj-ea"/>
                <a:ea typeface="+mj-ea"/>
              </a:rPr>
              <a:t>80</a:t>
            </a:r>
            <a:r>
              <a:rPr lang="ko-KR" altLang="en-US" sz="2000" dirty="0">
                <a:latin typeface="+mj-ea"/>
                <a:ea typeface="+mj-ea"/>
              </a:rPr>
              <a:t>개의 문자로 구성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buf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 smtClean="0">
                <a:latin typeface="+mj-ea"/>
                <a:ea typeface="+mj-ea"/>
              </a:rPr>
              <a:t>		// </a:t>
            </a:r>
            <a:r>
              <a:rPr lang="ko-KR" altLang="en-US" sz="2000" dirty="0">
                <a:latin typeface="+mj-ea"/>
                <a:ea typeface="+mj-ea"/>
              </a:rPr>
              <a:t>라인 출력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fin.close</a:t>
            </a:r>
            <a:r>
              <a:rPr lang="en-US" altLang="ko-KR" sz="20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68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ko-KR" sz="3200" cap="none" dirty="0" smtClean="0">
                <a:latin typeface="+mj-ea"/>
              </a:rPr>
              <a:t>getline(ifstream&amp;, string&amp;)</a:t>
            </a:r>
            <a:endParaRPr lang="ko-KR" altLang="en-US" sz="3200" cap="none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words.txt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파일을 읽고 단어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86678" y="867640"/>
            <a:ext cx="8849818" cy="5632311"/>
            <a:chOff x="186678" y="867640"/>
            <a:chExt cx="8849818" cy="5632311"/>
          </a:xfrm>
        </p:grpSpPr>
        <p:sp>
          <p:nvSpPr>
            <p:cNvPr id="7" name="직사각형 6"/>
            <p:cNvSpPr/>
            <p:nvPr/>
          </p:nvSpPr>
          <p:spPr>
            <a:xfrm>
              <a:off x="186678" y="867640"/>
              <a:ext cx="8849818" cy="563231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#include &lt;</a:t>
              </a:r>
              <a:r>
                <a:rPr lang="en-US" altLang="ko-KR" dirty="0" err="1">
                  <a:latin typeface="+mj-ea"/>
                  <a:ea typeface="+mj-ea"/>
                </a:rPr>
                <a:t>iostream</a:t>
              </a:r>
              <a:r>
                <a:rPr lang="en-US" altLang="ko-KR" dirty="0">
                  <a:latin typeface="+mj-ea"/>
                  <a:ea typeface="+mj-ea"/>
                </a:rPr>
                <a:t>&gt;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#include &lt;</a:t>
              </a:r>
              <a:r>
                <a:rPr lang="en-US" altLang="ko-KR" dirty="0" err="1">
                  <a:latin typeface="+mj-ea"/>
                  <a:ea typeface="+mj-ea"/>
                </a:rPr>
                <a:t>fstream</a:t>
              </a:r>
              <a:r>
                <a:rPr lang="en-US" altLang="ko-KR" dirty="0">
                  <a:latin typeface="+mj-ea"/>
                  <a:ea typeface="+mj-ea"/>
                </a:rPr>
                <a:t>&gt;</a:t>
              </a:r>
            </a:p>
            <a:p>
              <a:pPr defTabSz="180000"/>
              <a:r>
                <a:rPr lang="en-US" altLang="ko-KR" b="1" dirty="0">
                  <a:latin typeface="+mj-ea"/>
                  <a:ea typeface="+mj-ea"/>
                </a:rPr>
                <a:t>#include &lt;string&gt;</a:t>
              </a:r>
            </a:p>
            <a:p>
              <a:pPr defTabSz="180000"/>
              <a:r>
                <a:rPr lang="en-US" altLang="ko-KR" b="1" dirty="0">
                  <a:latin typeface="+mj-ea"/>
                  <a:ea typeface="+mj-ea"/>
                </a:rPr>
                <a:t>#include &lt;vector&gt;</a:t>
              </a:r>
            </a:p>
            <a:p>
              <a:pPr defTabSz="180000"/>
              <a:endParaRPr lang="en-US" altLang="ko-KR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void </a:t>
              </a:r>
              <a:r>
                <a:rPr lang="en-US" altLang="ko-KR" dirty="0" err="1">
                  <a:latin typeface="+mj-ea"/>
                  <a:ea typeface="+mj-ea"/>
                </a:rPr>
                <a:t>fileRead</a:t>
              </a:r>
              <a:r>
                <a:rPr lang="en-US" altLang="ko-KR" dirty="0">
                  <a:latin typeface="+mj-ea"/>
                  <a:ea typeface="+mj-ea"/>
                </a:rPr>
                <a:t>(vector&lt;string&gt; &amp;v, ifstream &amp;fin) { </a:t>
              </a:r>
              <a:r>
                <a:rPr lang="en-US" altLang="ko-KR" dirty="0" smtClean="0">
                  <a:latin typeface="+mj-ea"/>
                  <a:ea typeface="+mj-ea"/>
                </a:rPr>
                <a:t>// fin</a:t>
              </a:r>
              <a:r>
                <a:rPr lang="ko-KR" altLang="en-US" dirty="0" smtClean="0">
                  <a:latin typeface="+mj-ea"/>
                  <a:ea typeface="+mj-ea"/>
                </a:rPr>
                <a:t>으로부터 </a:t>
              </a:r>
              <a:r>
                <a:rPr lang="ko-KR" altLang="en-US" dirty="0">
                  <a:latin typeface="+mj-ea"/>
                  <a:ea typeface="+mj-ea"/>
                </a:rPr>
                <a:t>벡터 </a:t>
              </a:r>
              <a:r>
                <a:rPr lang="en-US" altLang="ko-KR" dirty="0">
                  <a:latin typeface="+mj-ea"/>
                  <a:ea typeface="+mj-ea"/>
                </a:rPr>
                <a:t>v</a:t>
              </a:r>
              <a:r>
                <a:rPr lang="ko-KR" altLang="en-US" dirty="0">
                  <a:latin typeface="+mj-ea"/>
                  <a:ea typeface="+mj-ea"/>
                </a:rPr>
                <a:t>에 </a:t>
              </a:r>
              <a:r>
                <a:rPr lang="ko-KR" altLang="en-US" dirty="0" smtClean="0">
                  <a:latin typeface="+mj-ea"/>
                  <a:ea typeface="+mj-ea"/>
                </a:rPr>
                <a:t>읽어 들임</a:t>
              </a:r>
              <a:endParaRPr lang="ko-KR" altLang="en-US" dirty="0">
                <a:latin typeface="+mj-ea"/>
                <a:ea typeface="+mj-ea"/>
              </a:endParaRPr>
            </a:p>
            <a:p>
              <a:pPr defTabSz="180000"/>
              <a:r>
                <a:rPr lang="ko-KR" altLang="en-US" dirty="0">
                  <a:latin typeface="+mj-ea"/>
                  <a:ea typeface="+mj-ea"/>
                </a:rPr>
                <a:t>	</a:t>
              </a:r>
              <a:r>
                <a:rPr lang="en-US" altLang="ko-KR" dirty="0">
                  <a:latin typeface="+mj-ea"/>
                  <a:ea typeface="+mj-ea"/>
                </a:rPr>
                <a:t>string line;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smtClean="0">
                  <a:latin typeface="+mj-ea"/>
                  <a:ea typeface="+mj-ea"/>
                </a:rPr>
                <a:t>while(</a:t>
              </a:r>
              <a:r>
                <a:rPr lang="en-US" altLang="ko-KR" b="1" dirty="0" err="1" smtClean="0">
                  <a:latin typeface="+mj-ea"/>
                  <a:ea typeface="+mj-ea"/>
                </a:rPr>
                <a:t>getline</a:t>
              </a:r>
              <a:r>
                <a:rPr lang="en-US" altLang="ko-KR" b="1" dirty="0" smtClean="0">
                  <a:latin typeface="+mj-ea"/>
                  <a:ea typeface="+mj-ea"/>
                </a:rPr>
                <a:t>(fin</a:t>
              </a:r>
              <a:r>
                <a:rPr lang="en-US" altLang="ko-KR" b="1" dirty="0">
                  <a:latin typeface="+mj-ea"/>
                  <a:ea typeface="+mj-ea"/>
                </a:rPr>
                <a:t>, line</a:t>
              </a:r>
              <a:r>
                <a:rPr lang="en-US" altLang="ko-KR" dirty="0" smtClean="0">
                  <a:latin typeface="+mj-ea"/>
                  <a:ea typeface="+mj-ea"/>
                </a:rPr>
                <a:t>)) { 	// </a:t>
              </a:r>
              <a:r>
                <a:rPr lang="en-US" altLang="ko-KR" dirty="0">
                  <a:latin typeface="+mj-ea"/>
                  <a:ea typeface="+mj-ea"/>
                </a:rPr>
                <a:t>fin </a:t>
              </a:r>
              <a:r>
                <a:rPr lang="ko-KR" altLang="en-US" dirty="0">
                  <a:latin typeface="+mj-ea"/>
                  <a:ea typeface="+mj-ea"/>
                </a:rPr>
                <a:t>파일에서 한 라인 읽기</a:t>
              </a:r>
            </a:p>
            <a:p>
              <a:pPr defTabSz="180000"/>
              <a:r>
                <a:rPr lang="ko-KR" altLang="en-US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v.push_back</a:t>
              </a:r>
              <a:r>
                <a:rPr lang="en-US" altLang="ko-KR" dirty="0">
                  <a:latin typeface="+mj-ea"/>
                  <a:ea typeface="+mj-ea"/>
                </a:rPr>
                <a:t>(line); </a:t>
              </a:r>
              <a:r>
                <a:rPr lang="en-US" altLang="ko-KR" dirty="0" smtClean="0">
                  <a:latin typeface="+mj-ea"/>
                  <a:ea typeface="+mj-ea"/>
                </a:rPr>
                <a:t>			   // </a:t>
              </a:r>
              <a:r>
                <a:rPr lang="ko-KR" altLang="en-US" dirty="0">
                  <a:latin typeface="+mj-ea"/>
                  <a:ea typeface="+mj-ea"/>
                </a:rPr>
                <a:t>읽은 라인을 벡터에 저장</a:t>
              </a:r>
            </a:p>
            <a:p>
              <a:pPr defTabSz="180000"/>
              <a:r>
                <a:rPr lang="ko-KR" altLang="en-US" dirty="0">
                  <a:latin typeface="+mj-ea"/>
                  <a:ea typeface="+mj-ea"/>
                </a:rPr>
                <a:t>	</a:t>
              </a:r>
              <a:r>
                <a:rPr lang="en-US" altLang="ko-KR" dirty="0">
                  <a:latin typeface="+mj-ea"/>
                  <a:ea typeface="+mj-ea"/>
                </a:rPr>
                <a:t>}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}</a:t>
              </a:r>
            </a:p>
            <a:p>
              <a:pPr defTabSz="180000"/>
              <a:endParaRPr lang="en-US" altLang="ko-KR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void search(vector&lt;string&gt; &amp;v, string word) </a:t>
              </a:r>
              <a:r>
                <a:rPr lang="en-US" altLang="ko-KR" dirty="0" smtClean="0">
                  <a:latin typeface="+mj-ea"/>
                  <a:ea typeface="+mj-ea"/>
                </a:rPr>
                <a:t>{  </a:t>
              </a:r>
              <a:r>
                <a:rPr lang="en-US" altLang="ko-KR" dirty="0">
                  <a:latin typeface="+mj-ea"/>
                  <a:ea typeface="+mj-ea"/>
                </a:rPr>
                <a:t>// </a:t>
              </a:r>
              <a:r>
                <a:rPr lang="ko-KR" altLang="en-US" dirty="0">
                  <a:latin typeface="+mj-ea"/>
                  <a:ea typeface="+mj-ea"/>
                </a:rPr>
                <a:t>벡터 </a:t>
              </a:r>
              <a:r>
                <a:rPr lang="en-US" altLang="ko-KR" dirty="0">
                  <a:latin typeface="+mj-ea"/>
                  <a:ea typeface="+mj-ea"/>
                </a:rPr>
                <a:t>v</a:t>
              </a:r>
              <a:r>
                <a:rPr lang="ko-KR" altLang="en-US" dirty="0">
                  <a:latin typeface="+mj-ea"/>
                  <a:ea typeface="+mj-ea"/>
                </a:rPr>
                <a:t>에서 </a:t>
              </a:r>
              <a:r>
                <a:rPr lang="en-US" altLang="ko-KR" dirty="0">
                  <a:latin typeface="+mj-ea"/>
                  <a:ea typeface="+mj-ea"/>
                </a:rPr>
                <a:t>word</a:t>
              </a:r>
              <a:r>
                <a:rPr lang="ko-KR" altLang="en-US" dirty="0">
                  <a:latin typeface="+mj-ea"/>
                  <a:ea typeface="+mj-ea"/>
                </a:rPr>
                <a:t>를 찾아 출력</a:t>
              </a:r>
            </a:p>
            <a:p>
              <a:pPr defTabSz="180000"/>
              <a:r>
                <a:rPr lang="ko-KR" altLang="en-US" dirty="0">
                  <a:latin typeface="+mj-ea"/>
                  <a:ea typeface="+mj-ea"/>
                </a:rPr>
                <a:t>	</a:t>
              </a:r>
              <a:r>
                <a:rPr lang="en-US" altLang="ko-KR" dirty="0">
                  <a:latin typeface="+mj-ea"/>
                  <a:ea typeface="+mj-ea"/>
                </a:rPr>
                <a:t>for(</a:t>
              </a:r>
              <a:r>
                <a:rPr lang="en-US" altLang="ko-KR" dirty="0" err="1">
                  <a:latin typeface="+mj-ea"/>
                  <a:ea typeface="+mj-ea"/>
                </a:rPr>
                <a:t>int</a:t>
              </a:r>
              <a:r>
                <a:rPr lang="en-US" altLang="ko-KR" dirty="0">
                  <a:latin typeface="+mj-ea"/>
                  <a:ea typeface="+mj-ea"/>
                </a:rPr>
                <a:t> </a:t>
              </a:r>
              <a:r>
                <a:rPr lang="en-US" altLang="ko-KR" dirty="0" err="1">
                  <a:latin typeface="+mj-ea"/>
                  <a:ea typeface="+mj-ea"/>
                </a:rPr>
                <a:t>i</a:t>
              </a:r>
              <a:r>
                <a:rPr lang="en-US" altLang="ko-KR" dirty="0">
                  <a:latin typeface="+mj-ea"/>
                  <a:ea typeface="+mj-ea"/>
                </a:rPr>
                <a:t>=0; </a:t>
              </a:r>
              <a:r>
                <a:rPr lang="en-US" altLang="ko-KR" dirty="0" err="1">
                  <a:latin typeface="+mj-ea"/>
                  <a:ea typeface="+mj-ea"/>
                </a:rPr>
                <a:t>i</a:t>
              </a:r>
              <a:r>
                <a:rPr lang="en-US" altLang="ko-KR" dirty="0">
                  <a:latin typeface="+mj-ea"/>
                  <a:ea typeface="+mj-ea"/>
                </a:rPr>
                <a:t>&lt;</a:t>
              </a:r>
              <a:r>
                <a:rPr lang="en-US" altLang="ko-KR" dirty="0" err="1">
                  <a:latin typeface="+mj-ea"/>
                  <a:ea typeface="+mj-ea"/>
                </a:rPr>
                <a:t>v.size</a:t>
              </a:r>
              <a:r>
                <a:rPr lang="en-US" altLang="ko-KR" dirty="0">
                  <a:latin typeface="+mj-ea"/>
                  <a:ea typeface="+mj-ea"/>
                </a:rPr>
                <a:t>(); </a:t>
              </a:r>
              <a:r>
                <a:rPr lang="en-US" altLang="ko-KR" dirty="0" err="1">
                  <a:latin typeface="+mj-ea"/>
                  <a:ea typeface="+mj-ea"/>
                </a:rPr>
                <a:t>i</a:t>
              </a:r>
              <a:r>
                <a:rPr lang="en-US" altLang="ko-KR" dirty="0">
                  <a:latin typeface="+mj-ea"/>
                  <a:ea typeface="+mj-ea"/>
                </a:rPr>
                <a:t>++) {</a:t>
              </a:r>
            </a:p>
            <a:p>
              <a:pPr defTabSz="180000"/>
              <a:r>
                <a:rPr lang="en-US" altLang="ko-KR" b="1" dirty="0">
                  <a:latin typeface="+mj-ea"/>
                  <a:ea typeface="+mj-ea"/>
                </a:rPr>
                <a:t>		</a:t>
              </a:r>
              <a:r>
                <a:rPr lang="en-US" altLang="ko-KR" b="1" dirty="0" err="1">
                  <a:latin typeface="+mj-ea"/>
                  <a:ea typeface="+mj-ea"/>
                </a:rPr>
                <a:t>int</a:t>
              </a:r>
              <a:r>
                <a:rPr lang="en-US" altLang="ko-KR" b="1" dirty="0">
                  <a:latin typeface="+mj-ea"/>
                  <a:ea typeface="+mj-ea"/>
                </a:rPr>
                <a:t> index = v[</a:t>
              </a:r>
              <a:r>
                <a:rPr lang="en-US" altLang="ko-KR" b="1" dirty="0" err="1">
                  <a:latin typeface="+mj-ea"/>
                  <a:ea typeface="+mj-ea"/>
                </a:rPr>
                <a:t>i</a:t>
              </a:r>
              <a:r>
                <a:rPr lang="en-US" altLang="ko-KR" b="1" dirty="0">
                  <a:latin typeface="+mj-ea"/>
                  <a:ea typeface="+mj-ea"/>
                </a:rPr>
                <a:t>].find(word</a:t>
              </a:r>
              <a:r>
                <a:rPr lang="en-US" altLang="ko-KR" b="1" dirty="0" smtClean="0">
                  <a:latin typeface="+mj-ea"/>
                  <a:ea typeface="+mj-ea"/>
                </a:rPr>
                <a:t>);</a:t>
              </a:r>
            </a:p>
            <a:p>
              <a:pPr defTabSz="180000"/>
              <a:r>
                <a:rPr lang="en-US" altLang="ko-KR" b="1" dirty="0" smtClean="0">
                  <a:latin typeface="+mj-ea"/>
                  <a:ea typeface="+mj-ea"/>
                </a:rPr>
                <a:t>    //</a:t>
              </a:r>
              <a:r>
                <a:rPr lang="en-US" altLang="ko-KR" dirty="0">
                  <a:latin typeface="+mj-ea"/>
                  <a:ea typeface="+mj-ea"/>
                </a:rPr>
                <a:t>v[</a:t>
              </a:r>
              <a:r>
                <a:rPr lang="en-US" altLang="ko-KR" dirty="0" err="1">
                  <a:latin typeface="+mj-ea"/>
                  <a:ea typeface="+mj-ea"/>
                </a:rPr>
                <a:t>i</a:t>
              </a:r>
              <a:r>
                <a:rPr lang="en-US" altLang="ko-KR" dirty="0">
                  <a:latin typeface="+mj-ea"/>
                  <a:ea typeface="+mj-ea"/>
                </a:rPr>
                <a:t>]</a:t>
              </a:r>
              <a:r>
                <a:rPr lang="ko-KR" altLang="en-US" dirty="0">
                  <a:latin typeface="+mj-ea"/>
                  <a:ea typeface="+mj-ea"/>
                </a:rPr>
                <a:t>  단어가 </a:t>
              </a:r>
              <a:r>
                <a:rPr lang="en-US" altLang="ko-KR" dirty="0">
                  <a:latin typeface="+mj-ea"/>
                  <a:ea typeface="+mj-ea"/>
                </a:rPr>
                <a:t>word</a:t>
              </a:r>
              <a:r>
                <a:rPr lang="ko-KR" altLang="en-US" dirty="0">
                  <a:latin typeface="+mj-ea"/>
                  <a:ea typeface="+mj-ea"/>
                </a:rPr>
                <a:t>의 문자열을 포함하는지 검사</a:t>
              </a:r>
              <a:r>
                <a:rPr lang="en-US" altLang="ko-KR" dirty="0">
                  <a:latin typeface="+mj-ea"/>
                  <a:ea typeface="+mj-ea"/>
                </a:rPr>
                <a:t>. -1</a:t>
              </a:r>
              <a:r>
                <a:rPr lang="ko-KR" altLang="en-US" dirty="0">
                  <a:latin typeface="+mj-ea"/>
                  <a:ea typeface="+mj-ea"/>
                </a:rPr>
                <a:t>이 </a:t>
              </a:r>
              <a:r>
                <a:rPr lang="ko-KR" altLang="en-US" dirty="0" err="1">
                  <a:latin typeface="+mj-ea"/>
                  <a:ea typeface="+mj-ea"/>
                </a:rPr>
                <a:t>리턴되면</a:t>
              </a:r>
              <a:r>
                <a:rPr lang="ko-KR" altLang="en-US" dirty="0">
                  <a:latin typeface="+mj-ea"/>
                  <a:ea typeface="+mj-ea"/>
                </a:rPr>
                <a:t> 포함하지 않음</a:t>
              </a:r>
              <a:endParaRPr lang="en-US" altLang="ko-KR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	if(index != -1</a:t>
              </a:r>
              <a:r>
                <a:rPr lang="en-US" altLang="ko-KR" dirty="0" smtClean="0">
                  <a:latin typeface="+mj-ea"/>
                  <a:ea typeface="+mj-ea"/>
                </a:rPr>
                <a:t>) </a:t>
              </a:r>
              <a:r>
                <a:rPr lang="en-US" altLang="ko-KR" dirty="0">
                  <a:latin typeface="+mj-ea"/>
                  <a:ea typeface="+mj-ea"/>
                </a:rPr>
                <a:t>// found</a:t>
              </a:r>
              <a:endParaRPr lang="en-US" altLang="ko-KR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smtClean="0">
                  <a:latin typeface="+mj-ea"/>
                  <a:ea typeface="+mj-ea"/>
                </a:rPr>
                <a:t>		</a:t>
              </a:r>
              <a:r>
                <a:rPr lang="en-US" altLang="ko-KR" dirty="0" err="1" smtClean="0">
                  <a:latin typeface="+mj-ea"/>
                  <a:ea typeface="+mj-ea"/>
                </a:rPr>
                <a:t>cout</a:t>
              </a:r>
              <a:r>
                <a:rPr lang="en-US" altLang="ko-KR" dirty="0" smtClean="0">
                  <a:latin typeface="+mj-ea"/>
                  <a:ea typeface="+mj-ea"/>
                </a:rPr>
                <a:t> </a:t>
              </a:r>
              <a:r>
                <a:rPr lang="en-US" altLang="ko-KR" dirty="0">
                  <a:latin typeface="+mj-ea"/>
                  <a:ea typeface="+mj-ea"/>
                </a:rPr>
                <a:t>&lt;&lt; v[</a:t>
              </a:r>
              <a:r>
                <a:rPr lang="en-US" altLang="ko-KR" dirty="0" err="1">
                  <a:latin typeface="+mj-ea"/>
                  <a:ea typeface="+mj-ea"/>
                </a:rPr>
                <a:t>i</a:t>
              </a:r>
              <a:r>
                <a:rPr lang="en-US" altLang="ko-KR" dirty="0">
                  <a:latin typeface="+mj-ea"/>
                  <a:ea typeface="+mj-ea"/>
                </a:rPr>
                <a:t>]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 smtClean="0">
                  <a:latin typeface="+mj-ea"/>
                  <a:ea typeface="+mj-ea"/>
                </a:rPr>
                <a:t>;</a:t>
              </a:r>
              <a:endParaRPr lang="en-US" altLang="ko-KR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}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}</a:t>
              </a:r>
              <a:endParaRPr lang="en-US" altLang="ko-KR" dirty="0"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34781" y="2587694"/>
              <a:ext cx="2733124" cy="1093333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678" y="824078"/>
            <a:ext cx="8808579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vector&lt;string&gt; </a:t>
            </a:r>
            <a:r>
              <a:rPr lang="en-US" altLang="ko-KR" b="1" dirty="0" err="1">
                <a:latin typeface="+mj-ea"/>
                <a:ea typeface="+mj-ea"/>
              </a:rPr>
              <a:t>wordVector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ifstream fin("words.txt</a:t>
            </a:r>
            <a:r>
              <a:rPr lang="en-US" altLang="ko-KR" b="1" dirty="0" smtClean="0">
                <a:latin typeface="+mj-ea"/>
                <a:ea typeface="+mj-ea"/>
              </a:rPr>
              <a:t>"); //</a:t>
            </a:r>
            <a:r>
              <a:rPr lang="en-US" altLang="ko-KR" dirty="0">
                <a:latin typeface="+mj-ea"/>
                <a:ea typeface="+mj-ea"/>
              </a:rPr>
              <a:t>words.txt </a:t>
            </a:r>
            <a:r>
              <a:rPr lang="ko-KR" altLang="en-US" dirty="0">
                <a:latin typeface="+mj-ea"/>
                <a:ea typeface="+mj-ea"/>
              </a:rPr>
              <a:t>파일이 소스 파일과 같은 폴더에 </a:t>
            </a:r>
            <a:r>
              <a:rPr lang="ko-KR" altLang="en-US" dirty="0" smtClean="0">
                <a:latin typeface="+mj-ea"/>
                <a:ea typeface="+mj-ea"/>
              </a:rPr>
              <a:t>있음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if(!fin)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"words.txt </a:t>
            </a:r>
            <a:r>
              <a:rPr lang="ko-KR" altLang="en-US" dirty="0">
                <a:latin typeface="+mj-ea"/>
                <a:ea typeface="+mj-ea"/>
              </a:rPr>
              <a:t>파일을 열 수 없습니다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return 0; // </a:t>
            </a:r>
            <a:r>
              <a:rPr lang="ko-KR" altLang="en-US" dirty="0">
                <a:latin typeface="+mj-ea"/>
                <a:ea typeface="+mj-ea"/>
              </a:rPr>
              <a:t>열기 오류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fileRead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wordVector</a:t>
            </a:r>
            <a:r>
              <a:rPr lang="en-US" altLang="ko-KR" b="1" dirty="0">
                <a:latin typeface="+mj-ea"/>
                <a:ea typeface="+mj-ea"/>
              </a:rPr>
              <a:t>, fin);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 smtClean="0">
                <a:latin typeface="+mj-ea"/>
                <a:ea typeface="+mj-ea"/>
              </a:rPr>
              <a:t>파일 전체를 </a:t>
            </a:r>
            <a:r>
              <a:rPr lang="en-US" altLang="ko-KR" dirty="0" err="1" smtClean="0">
                <a:latin typeface="+mj-ea"/>
                <a:ea typeface="+mj-ea"/>
              </a:rPr>
              <a:t>wordVector</a:t>
            </a:r>
            <a:r>
              <a:rPr lang="ko-KR" altLang="en-US" dirty="0">
                <a:latin typeface="+mj-ea"/>
                <a:ea typeface="+mj-ea"/>
              </a:rPr>
              <a:t>에 라인 별로 </a:t>
            </a:r>
            <a:r>
              <a:rPr lang="ko-KR" altLang="en-US" dirty="0" smtClean="0">
                <a:latin typeface="+mj-ea"/>
                <a:ea typeface="+mj-ea"/>
              </a:rPr>
              <a:t>읽기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fin.close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"words.txt </a:t>
            </a:r>
            <a:r>
              <a:rPr lang="ko-KR" altLang="en-US" dirty="0">
                <a:latin typeface="+mj-ea"/>
                <a:ea typeface="+mj-ea"/>
              </a:rPr>
              <a:t>파일을 읽었습니다</a:t>
            </a:r>
            <a:r>
              <a:rPr lang="en-US" altLang="ko-KR" dirty="0">
                <a:latin typeface="+mj-ea"/>
                <a:ea typeface="+mj-ea"/>
              </a:rPr>
              <a:t>."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while(true)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검색할 단어를 입력하세요 </a:t>
            </a:r>
            <a:r>
              <a:rPr lang="en-US" altLang="ko-KR" dirty="0">
                <a:latin typeface="+mj-ea"/>
                <a:ea typeface="+mj-ea"/>
              </a:rPr>
              <a:t>&gt;&gt;";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string word;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getline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cin</a:t>
            </a:r>
            <a:r>
              <a:rPr lang="en-US" altLang="ko-KR" b="1" dirty="0">
                <a:latin typeface="+mj-ea"/>
                <a:ea typeface="+mj-ea"/>
              </a:rPr>
              <a:t>, word);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>
                <a:latin typeface="+mj-ea"/>
                <a:ea typeface="+mj-ea"/>
              </a:rPr>
              <a:t>키보드로부터 문자열 읽기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>
                <a:latin typeface="+mj-ea"/>
                <a:ea typeface="+mj-ea"/>
              </a:rPr>
              <a:t>if(word == "exit") 	break; // </a:t>
            </a:r>
            <a:r>
              <a:rPr lang="ko-KR" altLang="en-US" dirty="0">
                <a:latin typeface="+mj-ea"/>
                <a:ea typeface="+mj-ea"/>
              </a:rPr>
              <a:t>프로그램 종료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b="1" dirty="0">
                <a:latin typeface="+mj-ea"/>
                <a:ea typeface="+mj-ea"/>
              </a:rPr>
              <a:t>search(</a:t>
            </a:r>
            <a:r>
              <a:rPr lang="en-US" altLang="ko-KR" b="1" dirty="0" err="1">
                <a:latin typeface="+mj-ea"/>
                <a:ea typeface="+mj-ea"/>
              </a:rPr>
              <a:t>wordVector</a:t>
            </a:r>
            <a:r>
              <a:rPr lang="en-US" altLang="ko-KR" b="1" dirty="0">
                <a:latin typeface="+mj-ea"/>
                <a:ea typeface="+mj-ea"/>
              </a:rPr>
              <a:t>, word);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 smtClean="0">
                <a:latin typeface="+mj-ea"/>
                <a:ea typeface="+mj-ea"/>
              </a:rPr>
              <a:t>벡터에서 문자열을 검색하여 </a:t>
            </a:r>
            <a:r>
              <a:rPr lang="ko-KR" altLang="en-US" dirty="0">
                <a:latin typeface="+mj-ea"/>
                <a:ea typeface="+mj-ea"/>
              </a:rPr>
              <a:t>출력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프로그램을 종료합니다</a:t>
            </a:r>
            <a:r>
              <a:rPr lang="en-US" altLang="ko-KR" dirty="0">
                <a:latin typeface="+mj-ea"/>
                <a:ea typeface="+mj-ea"/>
              </a:rPr>
              <a:t>."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36851" y="3134360"/>
            <a:ext cx="2331723" cy="25988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words.txt </a:t>
            </a:r>
            <a:r>
              <a:rPr lang="ko-KR" altLang="en-US" sz="1000" dirty="0">
                <a:latin typeface="+mj-ea"/>
                <a:ea typeface="+mj-ea"/>
              </a:rPr>
              <a:t>파일을 읽었습니다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r>
              <a:rPr lang="ko-KR" altLang="en-US" sz="1000" dirty="0">
                <a:latin typeface="+mj-ea"/>
                <a:ea typeface="+mj-ea"/>
              </a:rPr>
              <a:t>검색할 단어를 입력하세요 </a:t>
            </a:r>
            <a:r>
              <a:rPr lang="en-US" altLang="ko-KR" sz="1000" dirty="0">
                <a:latin typeface="+mj-ea"/>
                <a:ea typeface="+mj-ea"/>
              </a:rPr>
              <a:t>&gt;&gt;</a:t>
            </a:r>
            <a:r>
              <a:rPr lang="en-US" altLang="ko-KR" sz="1000" dirty="0">
                <a:solidFill>
                  <a:srgbClr val="00B050"/>
                </a:solidFill>
                <a:latin typeface="+mj-ea"/>
                <a:ea typeface="+mj-ea"/>
              </a:rPr>
              <a:t>love</a:t>
            </a:r>
          </a:p>
          <a:p>
            <a:r>
              <a:rPr lang="en-US" altLang="ko-KR" sz="1000" dirty="0" err="1">
                <a:latin typeface="+mj-ea"/>
                <a:ea typeface="+mj-ea"/>
              </a:rPr>
              <a:t>belove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clove</a:t>
            </a:r>
          </a:p>
          <a:p>
            <a:r>
              <a:rPr lang="en-US" altLang="ko-KR" sz="1000" dirty="0">
                <a:latin typeface="+mj-ea"/>
                <a:ea typeface="+mj-ea"/>
              </a:rPr>
              <a:t>cloven</a:t>
            </a:r>
          </a:p>
          <a:p>
            <a:r>
              <a:rPr lang="en-US" altLang="ko-KR" sz="1000" dirty="0">
                <a:latin typeface="+mj-ea"/>
                <a:ea typeface="+mj-ea"/>
              </a:rPr>
              <a:t>foxglove</a:t>
            </a:r>
          </a:p>
          <a:p>
            <a:r>
              <a:rPr lang="en-US" altLang="ko-KR" sz="1000" dirty="0">
                <a:latin typeface="+mj-ea"/>
                <a:ea typeface="+mj-ea"/>
              </a:rPr>
              <a:t>glove</a:t>
            </a:r>
          </a:p>
          <a:p>
            <a:r>
              <a:rPr lang="en-US" altLang="ko-KR" sz="1000" dirty="0">
                <a:latin typeface="+mj-ea"/>
                <a:ea typeface="+mj-ea"/>
              </a:rPr>
              <a:t>love</a:t>
            </a:r>
          </a:p>
          <a:p>
            <a:r>
              <a:rPr lang="en-US" altLang="ko-KR" sz="1000" dirty="0">
                <a:latin typeface="+mj-ea"/>
                <a:ea typeface="+mj-ea"/>
              </a:rPr>
              <a:t>lovebird</a:t>
            </a:r>
          </a:p>
          <a:p>
            <a:r>
              <a:rPr lang="en-US" altLang="ko-KR" sz="1000" dirty="0">
                <a:latin typeface="+mj-ea"/>
                <a:ea typeface="+mj-ea"/>
              </a:rPr>
              <a:t>lovelorn</a:t>
            </a:r>
          </a:p>
          <a:p>
            <a:r>
              <a:rPr lang="en-US" altLang="ko-KR" sz="1000" dirty="0">
                <a:latin typeface="+mj-ea"/>
                <a:ea typeface="+mj-ea"/>
              </a:rPr>
              <a:t>plover</a:t>
            </a:r>
          </a:p>
          <a:p>
            <a:r>
              <a:rPr lang="en-US" altLang="ko-KR" sz="1000" dirty="0">
                <a:latin typeface="+mj-ea"/>
                <a:ea typeface="+mj-ea"/>
              </a:rPr>
              <a:t>pullover</a:t>
            </a:r>
          </a:p>
          <a:p>
            <a:r>
              <a:rPr lang="en-US" altLang="ko-KR" sz="1000" dirty="0" err="1">
                <a:latin typeface="+mj-ea"/>
                <a:ea typeface="+mj-ea"/>
              </a:rPr>
              <a:t>sloven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Slovenia</a:t>
            </a:r>
          </a:p>
          <a:p>
            <a:r>
              <a:rPr lang="ko-KR" altLang="en-US" sz="1000" dirty="0">
                <a:latin typeface="+mj-ea"/>
                <a:ea typeface="+mj-ea"/>
              </a:rPr>
              <a:t>검색할 단어를 입력하세요 </a:t>
            </a:r>
            <a:r>
              <a:rPr lang="en-US" altLang="ko-KR" sz="1000" dirty="0">
                <a:latin typeface="+mj-ea"/>
                <a:ea typeface="+mj-ea"/>
              </a:rPr>
              <a:t>&gt;&gt;</a:t>
            </a:r>
            <a:r>
              <a:rPr lang="en-US" altLang="ko-KR" sz="1000" dirty="0">
                <a:solidFill>
                  <a:srgbClr val="00B050"/>
                </a:solidFill>
                <a:latin typeface="+mj-ea"/>
                <a:ea typeface="+mj-ea"/>
              </a:rPr>
              <a:t>exit</a:t>
            </a:r>
          </a:p>
          <a:p>
            <a:r>
              <a:rPr lang="ko-KR" altLang="en-US" sz="1000" dirty="0">
                <a:latin typeface="+mj-ea"/>
                <a:ea typeface="+mj-ea"/>
              </a:rPr>
              <a:t>프로그램을 종료합니다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224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바이너리 </a:t>
            </a:r>
            <a:r>
              <a:rPr lang="en-US" altLang="ko-KR" dirty="0" smtClean="0">
                <a:latin typeface="+mj-ea"/>
              </a:rPr>
              <a:t>I/O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바이너리 </a:t>
            </a:r>
            <a:r>
              <a:rPr lang="en-US" altLang="ko-KR" b="1" dirty="0" smtClean="0"/>
              <a:t>I/O </a:t>
            </a:r>
            <a:r>
              <a:rPr lang="ko-KR" altLang="en-US" b="1" dirty="0" smtClean="0"/>
              <a:t>방식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데이터의 바이너리 값을 그대로 파일에 저장하거나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파일의 바이너리 값을 그대로 읽어서 변수나 버퍼에 저장하는 방식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텍스트 파일이든 바이너리 파일이든 바이너리 </a:t>
            </a:r>
            <a:r>
              <a:rPr lang="en-US" altLang="ko-KR" b="1" dirty="0" smtClean="0"/>
              <a:t>I/O</a:t>
            </a:r>
            <a:r>
              <a:rPr lang="ko-KR" altLang="en-US" b="1" dirty="0" smtClean="0"/>
              <a:t>로 입출력가능</a:t>
            </a:r>
            <a:endParaRPr lang="en-US" altLang="ko-KR" b="1" dirty="0" smtClean="0"/>
          </a:p>
          <a:p>
            <a:r>
              <a:rPr lang="ko-KR" altLang="en-US" b="1" dirty="0" smtClean="0"/>
              <a:t>바이너리 </a:t>
            </a:r>
            <a:r>
              <a:rPr lang="en-US" altLang="ko-KR" b="1" dirty="0" smtClean="0"/>
              <a:t>I/O </a:t>
            </a:r>
            <a:r>
              <a:rPr lang="ko-KR" altLang="en-US" b="1" dirty="0" smtClean="0"/>
              <a:t>모드 열기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ios</a:t>
            </a:r>
            <a:r>
              <a:rPr lang="en-US" altLang="ko-KR" b="1" dirty="0" smtClean="0"/>
              <a:t>::binary </a:t>
            </a:r>
            <a:r>
              <a:rPr lang="ko-KR" altLang="en-US" b="1" dirty="0" smtClean="0"/>
              <a:t>모드 속성 사용</a:t>
            </a:r>
            <a:endParaRPr lang="en-US" altLang="ko-KR" b="1" dirty="0" smtClean="0"/>
          </a:p>
          <a:p>
            <a:pPr lvl="2"/>
            <a:r>
              <a:rPr lang="en-US" altLang="ko-KR" b="1" dirty="0" err="1" smtClean="0"/>
              <a:t>ios</a:t>
            </a:r>
            <a:r>
              <a:rPr lang="en-US" altLang="ko-KR" b="1" dirty="0" smtClean="0"/>
              <a:t>::binary</a:t>
            </a:r>
            <a:r>
              <a:rPr lang="ko-KR" altLang="en-US" b="1" dirty="0" smtClean="0"/>
              <a:t>가 설정되지 않으면 디폴트가 텍스트 </a:t>
            </a:r>
            <a:r>
              <a:rPr lang="en-US" altLang="ko-KR" b="1" dirty="0" smtClean="0"/>
              <a:t>I/O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5167750"/>
            <a:ext cx="842493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dirty="0">
                <a:latin typeface="+mj-ea"/>
                <a:ea typeface="+mj-ea"/>
              </a:rPr>
              <a:t>ifstream fin; </a:t>
            </a:r>
          </a:p>
          <a:p>
            <a:pPr fontAlgn="base" latinLnBrk="0"/>
            <a:r>
              <a:rPr lang="en-US" altLang="ko-KR" dirty="0" err="1" smtClean="0">
                <a:latin typeface="+mj-ea"/>
                <a:ea typeface="+mj-ea"/>
              </a:rPr>
              <a:t>fin.open</a:t>
            </a:r>
            <a:r>
              <a:rPr lang="en-US" altLang="ko-KR" dirty="0">
                <a:latin typeface="+mj-ea"/>
                <a:ea typeface="+mj-ea"/>
              </a:rPr>
              <a:t>("</a:t>
            </a:r>
            <a:r>
              <a:rPr lang="en-US" altLang="ko-KR" dirty="0" smtClean="0">
                <a:latin typeface="+mj-ea"/>
                <a:ea typeface="+mj-ea"/>
              </a:rPr>
              <a:t>desert.jpg</a:t>
            </a:r>
            <a:r>
              <a:rPr lang="en-US" altLang="ko-KR" dirty="0">
                <a:latin typeface="+mj-ea"/>
                <a:ea typeface="+mj-ea"/>
              </a:rPr>
              <a:t>",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::in </a:t>
            </a:r>
            <a:r>
              <a:rPr lang="en-US" altLang="ko-KR" dirty="0">
                <a:latin typeface="+mj-ea"/>
                <a:ea typeface="+mj-ea"/>
              </a:rPr>
              <a:t>|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::binary</a:t>
            </a:r>
            <a:r>
              <a:rPr lang="en-US" altLang="ko-KR" dirty="0">
                <a:latin typeface="+mj-ea"/>
                <a:ea typeface="+mj-ea"/>
              </a:rPr>
              <a:t>); </a:t>
            </a:r>
            <a:r>
              <a:rPr lang="en-US" altLang="ko-KR" dirty="0" smtClean="0">
                <a:latin typeface="+mj-ea"/>
                <a:ea typeface="+mj-ea"/>
              </a:rPr>
              <a:t>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바이너리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I/O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로 파일 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읽기</a:t>
            </a:r>
            <a:endParaRPr lang="en-US" altLang="ko-KR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dirty="0" err="1" smtClean="0">
                <a:latin typeface="+mj-ea"/>
                <a:ea typeface="+mj-ea"/>
              </a:rPr>
              <a:t>ofstream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fout</a:t>
            </a:r>
            <a:r>
              <a:rPr lang="en-US" altLang="ko-KR" dirty="0">
                <a:latin typeface="+mj-ea"/>
                <a:ea typeface="+mj-ea"/>
              </a:rPr>
              <a:t>("</a:t>
            </a:r>
            <a:r>
              <a:rPr lang="en-US" altLang="ko-KR" dirty="0" smtClean="0">
                <a:latin typeface="+mj-ea"/>
                <a:ea typeface="+mj-ea"/>
              </a:rPr>
              <a:t>desert.jpg</a:t>
            </a:r>
            <a:r>
              <a:rPr lang="en-US" altLang="ko-KR" dirty="0">
                <a:latin typeface="+mj-ea"/>
                <a:ea typeface="+mj-ea"/>
              </a:rPr>
              <a:t>",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::out </a:t>
            </a:r>
            <a:r>
              <a:rPr lang="en-US" altLang="ko-KR" dirty="0">
                <a:latin typeface="+mj-ea"/>
                <a:ea typeface="+mj-ea"/>
              </a:rPr>
              <a:t>|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::binary</a:t>
            </a:r>
            <a:r>
              <a:rPr lang="en-US" altLang="ko-KR" dirty="0">
                <a:latin typeface="+mj-ea"/>
                <a:ea typeface="+mj-ea"/>
              </a:rPr>
              <a:t>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바이너리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I/O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로 파일 쓰기</a:t>
            </a:r>
          </a:p>
          <a:p>
            <a:pPr fontAlgn="base" latinLnBrk="0"/>
            <a:r>
              <a:rPr lang="en-US" altLang="ko-KR" dirty="0" err="1">
                <a:latin typeface="+mj-ea"/>
                <a:ea typeface="+mj-ea"/>
              </a:rPr>
              <a:t>fstream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fsin</a:t>
            </a:r>
            <a:r>
              <a:rPr lang="en-US" altLang="ko-KR" dirty="0">
                <a:latin typeface="+mj-ea"/>
                <a:ea typeface="+mj-ea"/>
              </a:rPr>
              <a:t>("</a:t>
            </a:r>
            <a:r>
              <a:rPr lang="en-US" altLang="ko-KR" dirty="0" smtClean="0">
                <a:latin typeface="+mj-ea"/>
                <a:ea typeface="+mj-ea"/>
              </a:rPr>
              <a:t>desert.jpg", </a:t>
            </a:r>
            <a:r>
              <a:rPr lang="en-US" altLang="ko-KR" dirty="0" err="1">
                <a:latin typeface="+mj-ea"/>
                <a:ea typeface="+mj-ea"/>
              </a:rPr>
              <a:t>ios</a:t>
            </a:r>
            <a:r>
              <a:rPr lang="en-US" altLang="ko-KR" dirty="0">
                <a:latin typeface="+mj-ea"/>
                <a:ea typeface="+mj-ea"/>
              </a:rPr>
              <a:t>::in |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::binary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바이너리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I/O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로 파일 읽기</a:t>
            </a:r>
          </a:p>
        </p:txBody>
      </p:sp>
    </p:spTree>
    <p:extLst>
      <p:ext uri="{BB962C8B-B14F-4D97-AF65-F5344CB8AC3E}">
        <p14:creationId xmlns:p14="http://schemas.microsoft.com/office/powerpoint/2010/main" val="8418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바이너리 </a:t>
            </a:r>
            <a:r>
              <a:rPr lang="en-US" altLang="ko-KR" dirty="0" smtClean="0">
                <a:latin typeface="+mj-ea"/>
              </a:rPr>
              <a:t>I/O</a:t>
            </a:r>
            <a:r>
              <a:rPr lang="ko-KR" altLang="en-US" dirty="0" smtClean="0">
                <a:latin typeface="+mj-ea"/>
              </a:rPr>
              <a:t>로 파일 복사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9073" y="856334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get(),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put()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이용하여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있는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desert.jpg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c:\temp\copydesert.jpg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 복사하라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937" y="798268"/>
            <a:ext cx="8671395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#</a:t>
            </a:r>
            <a:r>
              <a:rPr lang="en-US" altLang="ko-KR" dirty="0">
                <a:latin typeface="+mj-ea"/>
                <a:ea typeface="+mj-ea"/>
              </a:rPr>
              <a:t>include &lt;</a:t>
            </a:r>
            <a:r>
              <a:rPr lang="en-US" altLang="ko-KR" dirty="0" err="1">
                <a:latin typeface="+mj-ea"/>
                <a:ea typeface="+mj-ea"/>
              </a:rPr>
              <a:t>fstream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소스 파일과 목적 파일의 이름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char</a:t>
            </a:r>
            <a:r>
              <a:rPr lang="en-US" altLang="ko-KR" dirty="0">
                <a:latin typeface="+mj-ea"/>
                <a:ea typeface="+mj-ea"/>
              </a:rPr>
              <a:t>* </a:t>
            </a:r>
            <a:r>
              <a:rPr lang="en-US" altLang="ko-KR" dirty="0" err="1">
                <a:latin typeface="+mj-ea"/>
                <a:ea typeface="+mj-ea"/>
              </a:rPr>
              <a:t>srcFile</a:t>
            </a:r>
            <a:r>
              <a:rPr lang="en-US" altLang="ko-KR" dirty="0">
                <a:latin typeface="+mj-ea"/>
                <a:ea typeface="+mj-ea"/>
              </a:rPr>
              <a:t> = "c</a:t>
            </a:r>
            <a:r>
              <a:rPr lang="en-US" altLang="ko-KR" dirty="0" smtClean="0">
                <a:latin typeface="+mj-ea"/>
                <a:ea typeface="+mj-ea"/>
              </a:rPr>
              <a:t>:\\temp\\</a:t>
            </a:r>
            <a:r>
              <a:rPr lang="en-US" altLang="ko-KR" dirty="0">
                <a:latin typeface="+mj-ea"/>
                <a:ea typeface="+mj-ea"/>
              </a:rPr>
              <a:t>desert.jpg";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char</a:t>
            </a:r>
            <a:r>
              <a:rPr lang="en-US" altLang="ko-KR" dirty="0">
                <a:latin typeface="+mj-ea"/>
                <a:ea typeface="+mj-ea"/>
              </a:rPr>
              <a:t>* </a:t>
            </a:r>
            <a:r>
              <a:rPr lang="en-US" altLang="ko-KR" dirty="0" err="1">
                <a:latin typeface="+mj-ea"/>
                <a:ea typeface="+mj-ea"/>
              </a:rPr>
              <a:t>destFile</a:t>
            </a:r>
            <a:r>
              <a:rPr lang="en-US" altLang="ko-KR" dirty="0">
                <a:latin typeface="+mj-ea"/>
                <a:ea typeface="+mj-ea"/>
              </a:rPr>
              <a:t> = "c</a:t>
            </a:r>
            <a:r>
              <a:rPr lang="en-US" altLang="ko-KR" dirty="0" smtClean="0">
                <a:latin typeface="+mj-ea"/>
                <a:ea typeface="+mj-ea"/>
              </a:rPr>
              <a:t>:\\temp\\copydesert.jpg</a:t>
            </a:r>
            <a:r>
              <a:rPr lang="en-US" altLang="ko-KR" dirty="0">
                <a:latin typeface="+mj-ea"/>
                <a:ea typeface="+mj-ea"/>
              </a:rPr>
              <a:t>";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ifstream </a:t>
            </a:r>
            <a:r>
              <a:rPr lang="en-US" altLang="ko-KR" dirty="0" err="1">
                <a:latin typeface="+mj-ea"/>
                <a:ea typeface="+mj-ea"/>
              </a:rPr>
              <a:t>fsrc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srcFile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::in </a:t>
            </a:r>
            <a:r>
              <a:rPr lang="en-US" altLang="ko-KR" dirty="0">
                <a:latin typeface="+mj-ea"/>
                <a:ea typeface="+mj-ea"/>
              </a:rPr>
              <a:t>|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::binary</a:t>
            </a:r>
            <a:r>
              <a:rPr lang="en-US" altLang="ko-KR" dirty="0">
                <a:latin typeface="+mj-ea"/>
                <a:ea typeface="+mj-ea"/>
              </a:rPr>
              <a:t>); // </a:t>
            </a:r>
            <a:r>
              <a:rPr lang="ko-KR" altLang="en-US" dirty="0">
                <a:latin typeface="+mj-ea"/>
                <a:ea typeface="+mj-ea"/>
              </a:rPr>
              <a:t>소스 파일 </a:t>
            </a:r>
            <a:r>
              <a:rPr lang="ko-KR" altLang="en-US" dirty="0" smtClean="0">
                <a:latin typeface="+mj-ea"/>
                <a:ea typeface="+mj-ea"/>
              </a:rPr>
              <a:t>열기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if(!</a:t>
            </a:r>
            <a:r>
              <a:rPr lang="en-US" altLang="ko-KR" dirty="0" err="1" smtClean="0">
                <a:latin typeface="+mj-ea"/>
                <a:ea typeface="+mj-ea"/>
              </a:rPr>
              <a:t>fsrc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열기 실패 검사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srcFile</a:t>
            </a:r>
            <a:r>
              <a:rPr lang="en-US" altLang="ko-KR" dirty="0">
                <a:latin typeface="+mj-ea"/>
                <a:ea typeface="+mj-ea"/>
              </a:rPr>
              <a:t> &lt;&lt; " </a:t>
            </a:r>
            <a:r>
              <a:rPr lang="ko-KR" altLang="en-US" dirty="0">
                <a:latin typeface="+mj-ea"/>
                <a:ea typeface="+mj-ea"/>
              </a:rPr>
              <a:t>열기 오류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>
                <a:latin typeface="+mj-ea"/>
                <a:ea typeface="+mj-ea"/>
              </a:rPr>
              <a:t>		return 0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ofstream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fdest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destFile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::out </a:t>
            </a:r>
            <a:r>
              <a:rPr lang="en-US" altLang="ko-KR" dirty="0">
                <a:latin typeface="+mj-ea"/>
                <a:ea typeface="+mj-ea"/>
              </a:rPr>
              <a:t>|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::binary</a:t>
            </a:r>
            <a:r>
              <a:rPr lang="en-US" altLang="ko-KR" dirty="0">
                <a:latin typeface="+mj-ea"/>
                <a:ea typeface="+mj-ea"/>
              </a:rPr>
              <a:t>); //	</a:t>
            </a:r>
            <a:r>
              <a:rPr lang="ko-KR" altLang="en-US" dirty="0" smtClean="0">
                <a:latin typeface="+mj-ea"/>
                <a:ea typeface="+mj-ea"/>
              </a:rPr>
              <a:t>목적 </a:t>
            </a:r>
            <a:r>
              <a:rPr lang="ko-KR" altLang="en-US" dirty="0">
                <a:latin typeface="+mj-ea"/>
                <a:ea typeface="+mj-ea"/>
              </a:rPr>
              <a:t>파일 </a:t>
            </a:r>
            <a:r>
              <a:rPr lang="ko-KR" altLang="en-US" dirty="0" smtClean="0">
                <a:latin typeface="+mj-ea"/>
                <a:ea typeface="+mj-ea"/>
              </a:rPr>
              <a:t>열기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if(!</a:t>
            </a:r>
            <a:r>
              <a:rPr lang="en-US" altLang="ko-KR" dirty="0" err="1" smtClean="0">
                <a:latin typeface="+mj-ea"/>
                <a:ea typeface="+mj-ea"/>
              </a:rPr>
              <a:t>fdest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열기 실패 검사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destFile</a:t>
            </a:r>
            <a:r>
              <a:rPr lang="en-US" altLang="ko-KR" dirty="0">
                <a:latin typeface="+mj-ea"/>
                <a:ea typeface="+mj-ea"/>
              </a:rPr>
              <a:t> &lt;&lt; " </a:t>
            </a:r>
            <a:r>
              <a:rPr lang="ko-KR" altLang="en-US" dirty="0">
                <a:latin typeface="+mj-ea"/>
                <a:ea typeface="+mj-ea"/>
              </a:rPr>
              <a:t>열기 </a:t>
            </a:r>
            <a:r>
              <a:rPr lang="ko-KR" altLang="en-US" dirty="0" smtClean="0">
                <a:latin typeface="+mj-ea"/>
                <a:ea typeface="+mj-ea"/>
              </a:rPr>
              <a:t>오류</a:t>
            </a:r>
            <a:r>
              <a:rPr lang="en-US" altLang="ko-KR" dirty="0" smtClean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>
                <a:latin typeface="+mj-ea"/>
                <a:ea typeface="+mj-ea"/>
              </a:rPr>
              <a:t>	return 0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// </a:t>
            </a:r>
            <a:r>
              <a:rPr lang="ko-KR" altLang="en-US" dirty="0">
                <a:latin typeface="+mj-ea"/>
                <a:ea typeface="+mj-ea"/>
              </a:rPr>
              <a:t>소스 파일에서 목적 파일로 복사하기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c;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while((c=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fsrc.get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()) != EOF) </a:t>
            </a:r>
            <a:r>
              <a:rPr lang="en-US" altLang="ko-KR" b="1" dirty="0">
                <a:latin typeface="+mj-ea"/>
                <a:ea typeface="+mj-ea"/>
              </a:rPr>
              <a:t>{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소스 파일을 끝까지 한 바이트씩 읽는다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fdest.put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(c);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읽은 바이트를 파일에 출력한다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srcFile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destFile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로 복사 완료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fsrc.close</a:t>
            </a:r>
            <a:r>
              <a:rPr lang="en-US" altLang="ko-KR" dirty="0" smtClean="0">
                <a:latin typeface="+mj-ea"/>
                <a:ea typeface="+mj-ea"/>
              </a:rPr>
              <a:t>();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fdest.close</a:t>
            </a:r>
            <a:r>
              <a:rPr lang="en-US" altLang="ko-KR" dirty="0" smtClean="0">
                <a:latin typeface="+mj-ea"/>
                <a:ea typeface="+mj-ea"/>
              </a:rPr>
              <a:t>(); 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91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99592" y="116632"/>
            <a:ext cx="7957392" cy="670351"/>
          </a:xfrm>
        </p:spPr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read()/write()</a:t>
            </a:r>
            <a:r>
              <a:rPr lang="ko-KR" altLang="en-US" dirty="0" smtClean="0">
                <a:latin typeface="+mj-ea"/>
              </a:rPr>
              <a:t>로 블록 단위 파일 입출력</a:t>
            </a:r>
            <a:endParaRPr lang="ko-KR" altLang="en-US" dirty="0"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get()/put()</a:t>
            </a:r>
          </a:p>
          <a:p>
            <a:pPr lvl="1"/>
            <a:r>
              <a:rPr lang="ko-KR" altLang="en-US" b="1" dirty="0" smtClean="0"/>
              <a:t>문자 혹은 바이트 단위로 파일 입출력</a:t>
            </a:r>
            <a:endParaRPr lang="en-US" altLang="ko-KR" b="1" dirty="0" smtClean="0"/>
          </a:p>
          <a:p>
            <a:r>
              <a:rPr lang="en-US" altLang="ko-KR" b="1" dirty="0" smtClean="0"/>
              <a:t>read()/write()</a:t>
            </a:r>
          </a:p>
          <a:p>
            <a:pPr lvl="1"/>
            <a:r>
              <a:rPr lang="ko-KR" altLang="en-US" b="1" dirty="0" smtClean="0"/>
              <a:t>블록 단위로 파일 입출력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839353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0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600" cap="none" dirty="0" smtClean="0">
                <a:latin typeface="+mj-ea"/>
              </a:rPr>
              <a:t>read</a:t>
            </a:r>
            <a:r>
              <a:rPr lang="en-US" altLang="ko-KR" sz="2600" cap="none" dirty="0" smtClean="0">
                <a:latin typeface="+mj-ea"/>
              </a:rPr>
              <a:t>()</a:t>
            </a:r>
            <a:r>
              <a:rPr lang="ko-KR" altLang="en-US" sz="2600" dirty="0" smtClean="0">
                <a:latin typeface="+mj-ea"/>
              </a:rPr>
              <a:t>로 텍스트 파일을 바이너리 </a:t>
            </a:r>
            <a:r>
              <a:rPr lang="en-US" altLang="ko-KR" sz="2600" dirty="0" smtClean="0">
                <a:latin typeface="+mj-ea"/>
              </a:rPr>
              <a:t>I/O</a:t>
            </a:r>
            <a:r>
              <a:rPr lang="ko-KR" altLang="en-US" sz="2600" dirty="0" smtClean="0">
                <a:latin typeface="+mj-ea"/>
              </a:rPr>
              <a:t>로 읽기</a:t>
            </a:r>
            <a:endParaRPr lang="ko-KR" altLang="en-US" sz="26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862327"/>
            <a:ext cx="799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400" b="1" dirty="0"/>
              <a:t>read()</a:t>
            </a:r>
            <a:r>
              <a:rPr lang="ko-KR" altLang="en-US" sz="2400" b="1" dirty="0"/>
              <a:t>를 이용하여 한번에 </a:t>
            </a:r>
            <a:r>
              <a:rPr lang="en-US" altLang="ko-KR" sz="2400" b="1" dirty="0"/>
              <a:t>32</a:t>
            </a:r>
            <a:r>
              <a:rPr lang="ko-KR" altLang="en-US" sz="2400" b="1" dirty="0"/>
              <a:t>바이트씩 </a:t>
            </a:r>
            <a:r>
              <a:rPr lang="en-US" altLang="ko-KR" sz="2400" b="1" dirty="0"/>
              <a:t>c:\windows\system.ini </a:t>
            </a:r>
            <a:r>
              <a:rPr lang="ko-KR" altLang="en-US" sz="2400" b="1" dirty="0"/>
              <a:t>파일을 읽어 화면에 출력하는 프로그램을 작성하라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323528" y="908720"/>
            <a:ext cx="8507696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#</a:t>
            </a:r>
            <a:r>
              <a:rPr lang="en-US" altLang="ko-KR" dirty="0">
                <a:latin typeface="+mj-ea"/>
                <a:ea typeface="+mj-ea"/>
              </a:rPr>
              <a:t>include &lt;</a:t>
            </a:r>
            <a:r>
              <a:rPr lang="en-US" altLang="ko-KR" dirty="0" err="1">
                <a:latin typeface="+mj-ea"/>
                <a:ea typeface="+mj-ea"/>
              </a:rPr>
              <a:t>fstream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char</a:t>
            </a:r>
            <a:r>
              <a:rPr lang="en-US" altLang="ko-KR" dirty="0">
                <a:latin typeface="+mj-ea"/>
                <a:ea typeface="+mj-ea"/>
              </a:rPr>
              <a:t>* file = "c:\\windows\\system.ini";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ifstream fin;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fin.open</a:t>
            </a:r>
            <a:r>
              <a:rPr lang="en-US" altLang="ko-KR" dirty="0">
                <a:latin typeface="+mj-ea"/>
                <a:ea typeface="+mj-ea"/>
              </a:rPr>
              <a:t>(file,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::in |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::binary</a:t>
            </a:r>
            <a:r>
              <a:rPr lang="en-US" altLang="ko-KR" dirty="0">
                <a:latin typeface="+mj-ea"/>
                <a:ea typeface="+mj-ea"/>
              </a:rPr>
              <a:t>);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읽기 모드로 파일 열기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if(!fin) { </a:t>
            </a: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열기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실패 검사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파일 열기 오류</a:t>
            </a:r>
            <a:r>
              <a:rPr lang="en-US" altLang="ko-KR" dirty="0" smtClean="0">
                <a:latin typeface="+mj-ea"/>
                <a:ea typeface="+mj-ea"/>
              </a:rPr>
              <a:t>"; </a:t>
            </a:r>
            <a:r>
              <a:rPr lang="en-US" altLang="ko-KR" dirty="0">
                <a:latin typeface="+mj-ea"/>
                <a:ea typeface="+mj-ea"/>
              </a:rPr>
              <a:t>		return 0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count = 0;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char s[32];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while(!</a:t>
            </a:r>
            <a:r>
              <a:rPr lang="en-US" altLang="ko-KR" dirty="0" err="1">
                <a:latin typeface="+mj-ea"/>
                <a:ea typeface="+mj-ea"/>
              </a:rPr>
              <a:t>fin.eof</a:t>
            </a:r>
            <a:r>
              <a:rPr lang="en-US" altLang="ko-KR" dirty="0">
                <a:latin typeface="+mj-ea"/>
                <a:ea typeface="+mj-ea"/>
              </a:rPr>
              <a:t>()) </a:t>
            </a:r>
            <a:r>
              <a:rPr lang="en-US" altLang="ko-KR" dirty="0" smtClean="0">
                <a:latin typeface="+mj-ea"/>
                <a:ea typeface="+mj-ea"/>
              </a:rPr>
              <a:t>{  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파일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끝까지 읽는다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fin.read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(s, 32); </a:t>
            </a:r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최대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32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바이트를 읽어 배열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s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에 저장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 n = 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fin.gcount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(); </a:t>
            </a:r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실제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읽은 바이트 수 알아냄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cout.write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(s, n); </a:t>
            </a:r>
            <a:r>
              <a:rPr lang="en-US" altLang="ko-KR" b="1" dirty="0" smtClean="0">
                <a:solidFill>
                  <a:srgbClr val="C00000"/>
                </a:solidFill>
                <a:latin typeface="+mj-ea"/>
                <a:ea typeface="+mj-ea"/>
              </a:rPr>
              <a:t>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버퍼에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있는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n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개의 바이트를 화면에 출력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>
                <a:latin typeface="+mj-ea"/>
                <a:ea typeface="+mj-ea"/>
              </a:rPr>
              <a:t>count += n;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읽은 바이트 수는 </a:t>
            </a:r>
            <a:r>
              <a:rPr lang="en-US" altLang="ko-KR" dirty="0">
                <a:latin typeface="+mj-ea"/>
                <a:ea typeface="+mj-ea"/>
              </a:rPr>
              <a:t>" &lt;&lt; count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fin.close</a:t>
            </a:r>
            <a:r>
              <a:rPr lang="en-US" altLang="ko-KR" dirty="0">
                <a:latin typeface="+mj-ea"/>
                <a:ea typeface="+mj-ea"/>
              </a:rPr>
              <a:t>(); </a:t>
            </a: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j-ea"/>
                <a:ea typeface="+mj-ea"/>
              </a:rPr>
              <a:t>입력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파일 닫기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78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cap="none" dirty="0" smtClean="0">
                <a:latin typeface="+mj-ea"/>
              </a:rPr>
              <a:t>read</a:t>
            </a:r>
            <a:r>
              <a:rPr lang="en-US" altLang="ko-KR" sz="3000" cap="none" dirty="0" smtClean="0">
                <a:latin typeface="+mj-ea"/>
              </a:rPr>
              <a:t>()/write()</a:t>
            </a:r>
            <a:r>
              <a:rPr lang="ko-KR" altLang="en-US" sz="3000" dirty="0" smtClean="0">
                <a:latin typeface="+mj-ea"/>
              </a:rPr>
              <a:t>로 이미지 파일 복사 </a:t>
            </a:r>
            <a:endParaRPr lang="ko-KR" altLang="en-US" sz="30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099" y="1076232"/>
            <a:ext cx="79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400" b="1" dirty="0"/>
              <a:t>read</a:t>
            </a:r>
            <a:r>
              <a:rPr lang="en-US" altLang="ko-KR" sz="2400" b="1" dirty="0" smtClean="0"/>
              <a:t>()</a:t>
            </a:r>
            <a:r>
              <a:rPr lang="ko-KR" altLang="en-US" sz="2400" b="1" dirty="0" smtClean="0"/>
              <a:t>와</a:t>
            </a:r>
            <a:r>
              <a:rPr lang="en-US" altLang="ko-KR" sz="2400" b="1" dirty="0" smtClean="0"/>
              <a:t> write()</a:t>
            </a:r>
            <a:r>
              <a:rPr lang="ko-KR" altLang="en-US" sz="2400" b="1" dirty="0" smtClean="0"/>
              <a:t>를 </a:t>
            </a:r>
            <a:r>
              <a:rPr lang="ko-KR" altLang="en-US" sz="2400" b="1" dirty="0"/>
              <a:t>이용하여 </a:t>
            </a:r>
            <a:r>
              <a:rPr lang="ko-KR" altLang="en-US" sz="2400" b="1" dirty="0" smtClean="0"/>
              <a:t>텍스트 파일이든 바이너리 파일이든 복사하는 </a:t>
            </a:r>
            <a:r>
              <a:rPr lang="ko-KR" altLang="en-US" sz="2400" b="1" dirty="0"/>
              <a:t>프로그램을 작성하라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443496" y="836712"/>
            <a:ext cx="8377448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#</a:t>
            </a:r>
            <a:r>
              <a:rPr lang="en-US" altLang="ko-KR" dirty="0">
                <a:latin typeface="+mj-ea"/>
                <a:ea typeface="+mj-ea"/>
              </a:rPr>
              <a:t>include &lt;</a:t>
            </a:r>
            <a:r>
              <a:rPr lang="en-US" altLang="ko-KR" dirty="0" err="1">
                <a:latin typeface="+mj-ea"/>
                <a:ea typeface="+mj-ea"/>
              </a:rPr>
              <a:t>fstream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char</a:t>
            </a:r>
            <a:r>
              <a:rPr lang="en-US" altLang="ko-KR" dirty="0">
                <a:latin typeface="+mj-ea"/>
                <a:ea typeface="+mj-ea"/>
              </a:rPr>
              <a:t>* </a:t>
            </a:r>
            <a:r>
              <a:rPr lang="en-US" altLang="ko-KR" dirty="0" err="1">
                <a:latin typeface="+mj-ea"/>
                <a:ea typeface="+mj-ea"/>
              </a:rPr>
              <a:t>srcFile</a:t>
            </a:r>
            <a:r>
              <a:rPr lang="en-US" altLang="ko-KR" dirty="0">
                <a:latin typeface="+mj-ea"/>
                <a:ea typeface="+mj-ea"/>
              </a:rPr>
              <a:t> = "c</a:t>
            </a:r>
            <a:r>
              <a:rPr lang="en-US" altLang="ko-KR" dirty="0" smtClean="0">
                <a:latin typeface="+mj-ea"/>
                <a:ea typeface="+mj-ea"/>
              </a:rPr>
              <a:t>:\\temp\\tulips.jpg</a:t>
            </a:r>
            <a:r>
              <a:rPr lang="en-US" altLang="ko-KR" dirty="0">
                <a:latin typeface="+mj-ea"/>
                <a:ea typeface="+mj-ea"/>
              </a:rPr>
              <a:t>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char* </a:t>
            </a:r>
            <a:r>
              <a:rPr lang="en-US" altLang="ko-KR" dirty="0" err="1">
                <a:latin typeface="+mj-ea"/>
                <a:ea typeface="+mj-ea"/>
              </a:rPr>
              <a:t>destFile</a:t>
            </a:r>
            <a:r>
              <a:rPr lang="en-US" altLang="ko-KR" dirty="0">
                <a:latin typeface="+mj-ea"/>
                <a:ea typeface="+mj-ea"/>
              </a:rPr>
              <a:t> = "c</a:t>
            </a:r>
            <a:r>
              <a:rPr lang="en-US" altLang="ko-KR" dirty="0" smtClean="0">
                <a:latin typeface="+mj-ea"/>
                <a:ea typeface="+mj-ea"/>
              </a:rPr>
              <a:t>:\\temp\\copytulips.jpg</a:t>
            </a:r>
            <a:r>
              <a:rPr lang="en-US" altLang="ko-KR" dirty="0">
                <a:latin typeface="+mj-ea"/>
                <a:ea typeface="+mj-ea"/>
              </a:rPr>
              <a:t>";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ifstream </a:t>
            </a:r>
            <a:r>
              <a:rPr lang="en-US" altLang="ko-KR" dirty="0" err="1">
                <a:latin typeface="+mj-ea"/>
                <a:ea typeface="+mj-ea"/>
              </a:rPr>
              <a:t>fsrc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srcFile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::in |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::binary</a:t>
            </a:r>
            <a:r>
              <a:rPr lang="en-US" altLang="ko-KR" dirty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if(!</a:t>
            </a:r>
            <a:r>
              <a:rPr lang="en-US" altLang="ko-KR" dirty="0" err="1" smtClean="0">
                <a:latin typeface="+mj-ea"/>
                <a:ea typeface="+mj-ea"/>
              </a:rPr>
              <a:t>fsrc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 </a:t>
            </a:r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srcFile</a:t>
            </a:r>
            <a:r>
              <a:rPr lang="en-US" altLang="ko-KR" dirty="0">
                <a:latin typeface="+mj-ea"/>
                <a:ea typeface="+mj-ea"/>
              </a:rPr>
              <a:t> &lt;&lt; " </a:t>
            </a:r>
            <a:r>
              <a:rPr lang="ko-KR" altLang="en-US" dirty="0">
                <a:latin typeface="+mj-ea"/>
                <a:ea typeface="+mj-ea"/>
              </a:rPr>
              <a:t>열기 오류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>
                <a:latin typeface="+mj-ea"/>
                <a:ea typeface="+mj-ea"/>
              </a:rPr>
              <a:t>	return 0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ofstream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fdest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destFile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::out |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::binary</a:t>
            </a:r>
            <a:r>
              <a:rPr lang="en-US" altLang="ko-KR" dirty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if(!</a:t>
            </a:r>
            <a:r>
              <a:rPr lang="en-US" altLang="ko-KR" dirty="0" err="1" smtClean="0">
                <a:latin typeface="+mj-ea"/>
                <a:ea typeface="+mj-ea"/>
              </a:rPr>
              <a:t>fdest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destFile</a:t>
            </a:r>
            <a:r>
              <a:rPr lang="en-US" altLang="ko-KR" dirty="0">
                <a:latin typeface="+mj-ea"/>
                <a:ea typeface="+mj-ea"/>
              </a:rPr>
              <a:t> &lt;&lt; " </a:t>
            </a:r>
            <a:r>
              <a:rPr lang="ko-KR" altLang="en-US" dirty="0">
                <a:latin typeface="+mj-ea"/>
                <a:ea typeface="+mj-ea"/>
              </a:rPr>
              <a:t>열기 오류</a:t>
            </a:r>
            <a:r>
              <a:rPr lang="en-US" altLang="ko-KR" dirty="0" smtClean="0">
                <a:latin typeface="+mj-ea"/>
                <a:ea typeface="+mj-ea"/>
              </a:rPr>
              <a:t>"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 return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소스 파일에서 목적 파일로 복사하기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char 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buf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[1024];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while(!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fsrc.eof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()) {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파일 끝까지 읽는다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fsrc.read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buf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, 1024);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최대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1024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바이트를 읽어 배열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s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에 저장</a:t>
            </a:r>
          </a:p>
          <a:p>
            <a:pPr defTabSz="180000"/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 n = 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fsrc.gcount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();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실제 읽은 바이트 수 알아냄</a:t>
            </a:r>
          </a:p>
          <a:p>
            <a:pPr defTabSz="180000"/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fdest.write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buf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, n); </a:t>
            </a:r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읽은 바이트 수 만큼 버퍼에서 목적 파일에 기록</a:t>
            </a:r>
          </a:p>
          <a:p>
            <a:pPr defTabSz="180000"/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srcFile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destFile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로 복사 완료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fsrc.close</a:t>
            </a:r>
            <a:r>
              <a:rPr lang="en-US" altLang="ko-KR" dirty="0" smtClean="0">
                <a:latin typeface="+mj-ea"/>
                <a:ea typeface="+mj-ea"/>
              </a:rPr>
              <a:t>();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fdest.close</a:t>
            </a:r>
            <a:r>
              <a:rPr lang="en-US" altLang="ko-KR" dirty="0" smtClean="0">
                <a:latin typeface="+mj-ea"/>
                <a:ea typeface="+mj-ea"/>
              </a:rPr>
              <a:t>(); 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845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바이너리 </a:t>
            </a:r>
            <a:r>
              <a:rPr lang="en-US" altLang="ko-KR" dirty="0" smtClean="0">
                <a:latin typeface="+mj-ea"/>
              </a:rPr>
              <a:t>I/O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배열과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double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값을 바이너리 파일에 저장하고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2217" y="886357"/>
            <a:ext cx="8076523" cy="53553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#</a:t>
            </a:r>
            <a:r>
              <a:rPr lang="en-US" altLang="ko-KR" dirty="0">
                <a:latin typeface="+mj-ea"/>
                <a:ea typeface="+mj-ea"/>
              </a:rPr>
              <a:t>include &lt;</a:t>
            </a:r>
            <a:r>
              <a:rPr lang="en-US" altLang="ko-KR" dirty="0" err="1">
                <a:latin typeface="+mj-ea"/>
                <a:ea typeface="+mj-ea"/>
              </a:rPr>
              <a:t>fstream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char* file = "c</a:t>
            </a:r>
            <a:r>
              <a:rPr lang="en-US" altLang="ko-KR" dirty="0" smtClean="0">
                <a:latin typeface="+mj-ea"/>
                <a:ea typeface="+mj-ea"/>
              </a:rPr>
              <a:t>:\\temp\\data.dat"; </a:t>
            </a: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ofstream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fout</a:t>
            </a:r>
            <a:r>
              <a:rPr lang="en-US" altLang="ko-KR" b="1" dirty="0" smtClean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 // </a:t>
            </a:r>
            <a:r>
              <a:rPr lang="ko-KR" altLang="en-US" dirty="0">
                <a:latin typeface="+mj-ea"/>
                <a:ea typeface="+mj-ea"/>
              </a:rPr>
              <a:t>읽기 모드로 파일 </a:t>
            </a:r>
            <a:r>
              <a:rPr lang="ko-KR" altLang="en-US" dirty="0" smtClean="0">
                <a:latin typeface="+mj-ea"/>
                <a:ea typeface="+mj-ea"/>
              </a:rPr>
              <a:t>열기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바이너리 </a:t>
            </a:r>
            <a:r>
              <a:rPr lang="en-US" altLang="ko-KR" dirty="0">
                <a:latin typeface="+mj-ea"/>
                <a:ea typeface="+mj-ea"/>
              </a:rPr>
              <a:t>I/O </a:t>
            </a:r>
            <a:r>
              <a:rPr lang="ko-KR" altLang="en-US" dirty="0">
                <a:latin typeface="+mj-ea"/>
                <a:ea typeface="+mj-ea"/>
              </a:rPr>
              <a:t>모드 설정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fout.open</a:t>
            </a:r>
            <a:r>
              <a:rPr lang="en-US" altLang="ko-KR" dirty="0">
                <a:latin typeface="+mj-ea"/>
                <a:ea typeface="+mj-ea"/>
              </a:rPr>
              <a:t>(file, </a:t>
            </a:r>
            <a:r>
              <a:rPr lang="en-US" altLang="ko-KR" dirty="0" err="1">
                <a:latin typeface="+mj-ea"/>
                <a:ea typeface="+mj-ea"/>
              </a:rPr>
              <a:t>ios</a:t>
            </a:r>
            <a:r>
              <a:rPr lang="en-US" altLang="ko-KR" dirty="0">
                <a:latin typeface="+mj-ea"/>
                <a:ea typeface="+mj-ea"/>
              </a:rPr>
              <a:t>::out | </a:t>
            </a:r>
            <a:r>
              <a:rPr lang="en-US" altLang="ko-KR" b="1" dirty="0" err="1">
                <a:latin typeface="+mj-ea"/>
                <a:ea typeface="+mj-ea"/>
              </a:rPr>
              <a:t>ios</a:t>
            </a:r>
            <a:r>
              <a:rPr lang="en-US" altLang="ko-KR" b="1" dirty="0">
                <a:latin typeface="+mj-ea"/>
                <a:ea typeface="+mj-ea"/>
              </a:rPr>
              <a:t>::binary</a:t>
            </a:r>
            <a:r>
              <a:rPr lang="en-US" altLang="ko-KR" dirty="0">
                <a:latin typeface="+mj-ea"/>
                <a:ea typeface="+mj-ea"/>
              </a:rPr>
              <a:t>);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if(!</a:t>
            </a:r>
            <a:r>
              <a:rPr lang="en-US" altLang="ko-KR" dirty="0" err="1" smtClean="0">
                <a:latin typeface="+mj-ea"/>
                <a:ea typeface="+mj-ea"/>
              </a:rPr>
              <a:t>fout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 // </a:t>
            </a:r>
            <a:r>
              <a:rPr lang="ko-KR" altLang="en-US" dirty="0">
                <a:latin typeface="+mj-ea"/>
                <a:ea typeface="+mj-ea"/>
              </a:rPr>
              <a:t>열기 실패 검사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파일 열기 오류</a:t>
            </a:r>
            <a:r>
              <a:rPr lang="en-US" altLang="ko-KR" dirty="0" smtClean="0">
                <a:latin typeface="+mj-ea"/>
                <a:ea typeface="+mj-ea"/>
              </a:rPr>
              <a:t>"; </a:t>
            </a:r>
            <a:r>
              <a:rPr lang="en-US" altLang="ko-KR" dirty="0">
                <a:latin typeface="+mj-ea"/>
                <a:ea typeface="+mj-ea"/>
              </a:rPr>
              <a:t>		return 0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n[] = {0,1,2,3,4,5,6,7,8,9};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double d = 3.15;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fout.write</a:t>
            </a:r>
            <a:r>
              <a:rPr lang="en-US" altLang="ko-KR" b="1" dirty="0">
                <a:latin typeface="+mj-ea"/>
                <a:ea typeface="+mj-ea"/>
              </a:rPr>
              <a:t>((char*)n, </a:t>
            </a:r>
            <a:r>
              <a:rPr lang="en-US" altLang="ko-KR" b="1" dirty="0" err="1">
                <a:latin typeface="+mj-ea"/>
                <a:ea typeface="+mj-ea"/>
              </a:rPr>
              <a:t>sizeof</a:t>
            </a:r>
            <a:r>
              <a:rPr lang="en-US" altLang="ko-KR" b="1" dirty="0">
                <a:latin typeface="+mj-ea"/>
                <a:ea typeface="+mj-ea"/>
              </a:rPr>
              <a:t>(n));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배열 </a:t>
            </a:r>
            <a:r>
              <a:rPr lang="en-US" altLang="ko-KR" dirty="0" smtClean="0">
                <a:latin typeface="+mj-ea"/>
                <a:ea typeface="+mj-ea"/>
              </a:rPr>
              <a:t>n</a:t>
            </a:r>
            <a:r>
              <a:rPr lang="ko-KR" altLang="en-US" dirty="0" smtClean="0">
                <a:latin typeface="+mj-ea"/>
                <a:ea typeface="+mj-ea"/>
              </a:rPr>
              <a:t>을 한번에 파일에 </a:t>
            </a:r>
            <a:r>
              <a:rPr lang="ko-KR" altLang="en-US" dirty="0">
                <a:latin typeface="+mj-ea"/>
                <a:ea typeface="+mj-ea"/>
              </a:rPr>
              <a:t>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fout.write</a:t>
            </a:r>
            <a:r>
              <a:rPr lang="en-US" altLang="ko-KR" dirty="0">
                <a:latin typeface="+mj-ea"/>
                <a:ea typeface="+mj-ea"/>
              </a:rPr>
              <a:t>((char*)(&amp;d), </a:t>
            </a:r>
            <a:r>
              <a:rPr lang="en-US" altLang="ko-KR" dirty="0" err="1">
                <a:latin typeface="+mj-ea"/>
                <a:ea typeface="+mj-ea"/>
              </a:rPr>
              <a:t>sizeof</a:t>
            </a:r>
            <a:r>
              <a:rPr lang="en-US" altLang="ko-KR" dirty="0">
                <a:latin typeface="+mj-ea"/>
                <a:ea typeface="+mj-ea"/>
              </a:rPr>
              <a:t>(d)); // double </a:t>
            </a:r>
            <a:r>
              <a:rPr lang="ko-KR" altLang="en-US" dirty="0">
                <a:latin typeface="+mj-ea"/>
                <a:ea typeface="+mj-ea"/>
              </a:rPr>
              <a:t>값 하나를 파일에 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fout.close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// </a:t>
            </a:r>
            <a:r>
              <a:rPr lang="ko-KR" altLang="en-US" dirty="0">
                <a:latin typeface="+mj-ea"/>
                <a:ea typeface="+mj-ea"/>
              </a:rPr>
              <a:t>배열 </a:t>
            </a:r>
            <a:r>
              <a:rPr lang="en-US" altLang="ko-KR" dirty="0">
                <a:latin typeface="+mj-ea"/>
                <a:ea typeface="+mj-ea"/>
              </a:rPr>
              <a:t>n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d </a:t>
            </a:r>
            <a:r>
              <a:rPr lang="ko-KR" altLang="en-US" dirty="0">
                <a:latin typeface="+mj-ea"/>
                <a:ea typeface="+mj-ea"/>
              </a:rPr>
              <a:t>값을 임의의 값으로 변경시킨다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&lt;10;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 n[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]=99;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 = 8.15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216" y="854380"/>
            <a:ext cx="7410143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	// </a:t>
            </a:r>
            <a:r>
              <a:rPr lang="ko-KR" altLang="en-US" dirty="0">
                <a:latin typeface="+mj-ea"/>
                <a:ea typeface="+mj-ea"/>
              </a:rPr>
              <a:t>배열 </a:t>
            </a:r>
            <a:r>
              <a:rPr lang="en-US" altLang="ko-KR" dirty="0">
                <a:latin typeface="+mj-ea"/>
                <a:ea typeface="+mj-ea"/>
              </a:rPr>
              <a:t>n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d </a:t>
            </a:r>
            <a:r>
              <a:rPr lang="ko-KR" altLang="en-US" dirty="0">
                <a:latin typeface="+mj-ea"/>
                <a:ea typeface="+mj-ea"/>
              </a:rPr>
              <a:t>값을 파일에서 </a:t>
            </a:r>
            <a:r>
              <a:rPr lang="ko-KR" altLang="en-US" dirty="0" smtClean="0">
                <a:latin typeface="+mj-ea"/>
                <a:ea typeface="+mj-ea"/>
              </a:rPr>
              <a:t>읽어 </a:t>
            </a:r>
            <a:r>
              <a:rPr lang="ko-KR" altLang="en-US" dirty="0">
                <a:latin typeface="+mj-ea"/>
                <a:ea typeface="+mj-ea"/>
              </a:rPr>
              <a:t>온다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ifstream fin(file, </a:t>
            </a:r>
            <a:r>
              <a:rPr lang="en-US" altLang="ko-KR" dirty="0" err="1">
                <a:latin typeface="+mj-ea"/>
                <a:ea typeface="+mj-ea"/>
              </a:rPr>
              <a:t>ios</a:t>
            </a:r>
            <a:r>
              <a:rPr lang="en-US" altLang="ko-KR" dirty="0">
                <a:latin typeface="+mj-ea"/>
                <a:ea typeface="+mj-ea"/>
              </a:rPr>
              <a:t>::in | </a:t>
            </a:r>
            <a:r>
              <a:rPr lang="en-US" altLang="ko-KR" dirty="0" err="1">
                <a:latin typeface="+mj-ea"/>
                <a:ea typeface="+mj-ea"/>
              </a:rPr>
              <a:t>ios</a:t>
            </a:r>
            <a:r>
              <a:rPr lang="en-US" altLang="ko-KR" dirty="0">
                <a:latin typeface="+mj-ea"/>
                <a:ea typeface="+mj-ea"/>
              </a:rPr>
              <a:t>::binary);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if(!fin) </a:t>
            </a:r>
            <a:r>
              <a:rPr lang="en-US" altLang="ko-KR" dirty="0">
                <a:latin typeface="+mj-ea"/>
                <a:ea typeface="+mj-ea"/>
              </a:rPr>
              <a:t>{ // </a:t>
            </a:r>
            <a:r>
              <a:rPr lang="ko-KR" altLang="en-US" dirty="0">
                <a:latin typeface="+mj-ea"/>
                <a:ea typeface="+mj-ea"/>
              </a:rPr>
              <a:t>열기 실패 검사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"</a:t>
            </a:r>
            <a:r>
              <a:rPr lang="ko-KR" altLang="en-US" dirty="0">
                <a:latin typeface="+mj-ea"/>
                <a:ea typeface="+mj-ea"/>
              </a:rPr>
              <a:t>파일 열기 오류</a:t>
            </a:r>
            <a:r>
              <a:rPr lang="en-US" altLang="ko-KR" dirty="0">
                <a:latin typeface="+mj-ea"/>
                <a:ea typeface="+mj-ea"/>
              </a:rPr>
              <a:t>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return 0;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fin.read</a:t>
            </a:r>
            <a:r>
              <a:rPr lang="en-US" altLang="ko-KR" b="1" dirty="0">
                <a:latin typeface="+mj-ea"/>
                <a:ea typeface="+mj-ea"/>
              </a:rPr>
              <a:t>((char*)n, </a:t>
            </a:r>
            <a:r>
              <a:rPr lang="en-US" altLang="ko-KR" b="1" dirty="0" err="1">
                <a:latin typeface="+mj-ea"/>
                <a:ea typeface="+mj-ea"/>
              </a:rPr>
              <a:t>sizeof</a:t>
            </a:r>
            <a:r>
              <a:rPr lang="en-US" altLang="ko-KR" b="1" dirty="0">
                <a:latin typeface="+mj-ea"/>
                <a:ea typeface="+mj-ea"/>
              </a:rPr>
              <a:t>(n</a:t>
            </a:r>
            <a:r>
              <a:rPr lang="en-US" altLang="ko-KR" b="1" dirty="0" smtClean="0">
                <a:latin typeface="+mj-ea"/>
                <a:ea typeface="+mj-ea"/>
              </a:rPr>
              <a:t>)); //</a:t>
            </a:r>
            <a:r>
              <a:rPr lang="en-US" altLang="ko-KR" dirty="0">
                <a:latin typeface="+mj-ea"/>
                <a:ea typeface="+mj-ea"/>
              </a:rPr>
              <a:t> read()</a:t>
            </a:r>
            <a:r>
              <a:rPr lang="ko-KR" altLang="en-US" dirty="0">
                <a:latin typeface="+mj-ea"/>
                <a:ea typeface="+mj-ea"/>
              </a:rPr>
              <a:t>로 한번에 배열을 읽는다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fin.read</a:t>
            </a:r>
            <a:r>
              <a:rPr lang="en-US" altLang="ko-KR" dirty="0">
                <a:latin typeface="+mj-ea"/>
                <a:ea typeface="+mj-ea"/>
              </a:rPr>
              <a:t>((char*)(&amp;d), </a:t>
            </a:r>
            <a:r>
              <a:rPr lang="en-US" altLang="ko-KR" dirty="0" err="1">
                <a:latin typeface="+mj-ea"/>
                <a:ea typeface="+mj-ea"/>
              </a:rPr>
              <a:t>sizeof</a:t>
            </a:r>
            <a:r>
              <a:rPr lang="en-US" altLang="ko-KR" dirty="0">
                <a:latin typeface="+mj-ea"/>
                <a:ea typeface="+mj-ea"/>
              </a:rPr>
              <a:t>(d));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&lt;10;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n[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 &lt;&lt; ' ';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 &lt;&lt; d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fin.close</a:t>
            </a:r>
            <a:r>
              <a:rPr lang="en-US" altLang="ko-KR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192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101408" cy="67035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</a:rPr>
              <a:t>텍스트 </a:t>
            </a:r>
            <a:r>
              <a:rPr lang="en-US" altLang="ko-KR" dirty="0" smtClean="0">
                <a:latin typeface="+mj-ea"/>
              </a:rPr>
              <a:t>I/O</a:t>
            </a:r>
            <a:r>
              <a:rPr lang="ko-KR" altLang="en-US" dirty="0" smtClean="0">
                <a:latin typeface="+mj-ea"/>
              </a:rPr>
              <a:t>와 바이너리 </a:t>
            </a:r>
            <a:r>
              <a:rPr lang="en-US" altLang="ko-KR" dirty="0" smtClean="0">
                <a:latin typeface="+mj-ea"/>
              </a:rPr>
              <a:t>I/O</a:t>
            </a:r>
            <a:r>
              <a:rPr lang="ko-KR" altLang="en-US" dirty="0" smtClean="0">
                <a:latin typeface="+mj-ea"/>
              </a:rPr>
              <a:t>의 확실한 차이점</a:t>
            </a:r>
            <a:endParaRPr lang="ko-KR" altLang="en-US" dirty="0">
              <a:latin typeface="+mj-ea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b="1" dirty="0" smtClean="0"/>
              <a:t>파일의 끝을 처리하는 방법에는 차이가 없다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ko-KR" altLang="en-US" b="1" dirty="0" smtClean="0"/>
              <a:t>텍스트 </a:t>
            </a:r>
            <a:r>
              <a:rPr lang="en-US" altLang="ko-KR" b="1" dirty="0" smtClean="0"/>
              <a:t>I/O </a:t>
            </a:r>
            <a:r>
              <a:rPr lang="ko-KR" altLang="en-US" b="1" dirty="0" smtClean="0"/>
              <a:t>든 바이너리 </a:t>
            </a:r>
            <a:r>
              <a:rPr lang="en-US" altLang="ko-KR" b="1" dirty="0" smtClean="0"/>
              <a:t>I/O </a:t>
            </a:r>
            <a:r>
              <a:rPr lang="ko-KR" altLang="en-US" b="1" dirty="0" smtClean="0"/>
              <a:t>든 파일의 끝을 만나면 </a:t>
            </a:r>
            <a:r>
              <a:rPr lang="en-US" altLang="ko-KR" b="1" dirty="0" smtClean="0"/>
              <a:t>EOF </a:t>
            </a:r>
            <a:r>
              <a:rPr lang="ko-KR" altLang="en-US" b="1" dirty="0" smtClean="0"/>
              <a:t>리턴</a:t>
            </a:r>
          </a:p>
          <a:p>
            <a:pPr lvl="0"/>
            <a:r>
              <a:rPr lang="ko-KR" altLang="en-US" b="1" dirty="0" err="1" smtClean="0"/>
              <a:t>개행</a:t>
            </a:r>
            <a:r>
              <a:rPr lang="ko-KR" altLang="en-US" b="1" dirty="0" smtClean="0"/>
              <a:t> 문자 ‘</a:t>
            </a:r>
            <a:r>
              <a:rPr lang="en-US" altLang="ko-KR" b="1" dirty="0" smtClean="0"/>
              <a:t>\n’</a:t>
            </a:r>
            <a:r>
              <a:rPr lang="ko-KR" altLang="en-US" b="1" dirty="0" smtClean="0"/>
              <a:t>를 읽고 쓸 때 서로 다르게 작동한다</a:t>
            </a:r>
            <a:r>
              <a:rPr lang="en-US" altLang="ko-KR" b="1" dirty="0" smtClean="0"/>
              <a:t>.</a:t>
            </a:r>
            <a:endParaRPr lang="ko-KR" altLang="en-US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932821" cy="27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2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5028" y="116632"/>
            <a:ext cx="8191956" cy="67035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</a:rPr>
              <a:t>텍스트 </a:t>
            </a:r>
            <a:r>
              <a:rPr lang="en-US" altLang="ko-KR" dirty="0" smtClean="0">
                <a:latin typeface="+mj-ea"/>
              </a:rPr>
              <a:t>I/O</a:t>
            </a:r>
            <a:r>
              <a:rPr lang="ko-KR" altLang="en-US" dirty="0" smtClean="0">
                <a:latin typeface="+mj-ea"/>
              </a:rPr>
              <a:t>와 바이너리 </a:t>
            </a:r>
            <a:r>
              <a:rPr lang="en-US" altLang="ko-KR" dirty="0" smtClean="0">
                <a:latin typeface="+mj-ea"/>
              </a:rPr>
              <a:t>I/O</a:t>
            </a:r>
            <a:r>
              <a:rPr lang="ko-KR" altLang="en-US" dirty="0" smtClean="0">
                <a:latin typeface="+mj-ea"/>
              </a:rPr>
              <a:t>의 실행 결과 비교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20279" y="1268760"/>
            <a:ext cx="5364089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char </a:t>
            </a:r>
            <a:r>
              <a:rPr lang="en-US" altLang="ko-KR" sz="1600" dirty="0" err="1">
                <a:latin typeface="+mj-ea"/>
                <a:ea typeface="+mj-ea"/>
              </a:rPr>
              <a:t>buf</a:t>
            </a:r>
            <a:r>
              <a:rPr lang="en-US" altLang="ko-KR" sz="1600" dirty="0">
                <a:latin typeface="+mj-ea"/>
                <a:ea typeface="+mj-ea"/>
              </a:rPr>
              <a:t>[] = {</a:t>
            </a:r>
            <a:r>
              <a:rPr lang="en-US" altLang="ko-KR" sz="1600" b="1" dirty="0">
                <a:latin typeface="+mj-ea"/>
                <a:ea typeface="+mj-ea"/>
              </a:rPr>
              <a:t>'a', 'b', '\n</a:t>
            </a:r>
            <a:r>
              <a:rPr lang="en-US" altLang="ko-KR" sz="1600" b="1" dirty="0" smtClean="0">
                <a:latin typeface="+mj-ea"/>
                <a:ea typeface="+mj-ea"/>
              </a:rPr>
              <a:t>'</a:t>
            </a:r>
            <a:r>
              <a:rPr lang="en-US" altLang="ko-KR" sz="1600" dirty="0" smtClean="0">
                <a:latin typeface="+mj-ea"/>
                <a:ea typeface="+mj-ea"/>
              </a:rPr>
              <a:t>};</a:t>
            </a:r>
            <a:endParaRPr lang="ko-KR" altLang="en-US" sz="16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600" dirty="0" err="1">
                <a:latin typeface="+mj-ea"/>
                <a:ea typeface="+mj-ea"/>
              </a:rPr>
              <a:t>fout.write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buf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ko-KR" sz="1600" dirty="0">
                <a:latin typeface="+mj-ea"/>
                <a:ea typeface="+mj-ea"/>
              </a:rPr>
              <a:t>); </a:t>
            </a:r>
            <a:endParaRPr lang="en-US" altLang="ko-KR" sz="1600" dirty="0" smtClean="0">
              <a:latin typeface="+mj-ea"/>
              <a:ea typeface="+mj-ea"/>
            </a:endParaRPr>
          </a:p>
          <a:p>
            <a:pPr fontAlgn="base" latinLnBrk="0"/>
            <a:r>
              <a:rPr lang="en-US" altLang="ko-KR" sz="1600" dirty="0" smtClean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파일에 </a:t>
            </a:r>
            <a:r>
              <a:rPr lang="ko-KR" altLang="en-US" sz="1600" b="1" dirty="0">
                <a:latin typeface="+mj-ea"/>
                <a:ea typeface="+mj-ea"/>
              </a:rPr>
              <a:t>‘</a:t>
            </a:r>
            <a:r>
              <a:rPr lang="en-US" altLang="ko-KR" sz="1600" b="1" dirty="0">
                <a:latin typeface="+mj-ea"/>
                <a:ea typeface="+mj-ea"/>
              </a:rPr>
              <a:t>a’, ‘b’, ‘\r’, ‘\n’</a:t>
            </a:r>
            <a:r>
              <a:rPr lang="ko-KR" altLang="en-US" sz="1600" b="1" dirty="0">
                <a:latin typeface="+mj-ea"/>
                <a:ea typeface="+mj-ea"/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개의 바이트 저장</a:t>
            </a:r>
          </a:p>
        </p:txBody>
      </p:sp>
      <p:pic>
        <p:nvPicPr>
          <p:cNvPr id="6" name="_x163488368" descr="EMB000014d02c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79" y="2168580"/>
            <a:ext cx="5364088" cy="68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20279" y="3675941"/>
            <a:ext cx="5364088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ofstream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fout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("c:\\student3.txt",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ios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::out |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ios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::binary); </a:t>
            </a:r>
          </a:p>
          <a:p>
            <a:pPr latinLnBrk="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char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buf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[] = {'a', 'b', '\n'};</a:t>
            </a:r>
          </a:p>
          <a:p>
            <a:pPr latinLnBrk="0"/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fout.write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buf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, 3); </a:t>
            </a:r>
          </a:p>
          <a:p>
            <a:pPr latinLnBrk="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파일에 ‘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a’, ‘b’, ‘\n’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의 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3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개의 바이트 저장</a:t>
            </a:r>
          </a:p>
        </p:txBody>
      </p:sp>
      <p:pic>
        <p:nvPicPr>
          <p:cNvPr id="8" name="_x161976024" descr="EMB000014d02c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79" y="4789235"/>
            <a:ext cx="5364089" cy="6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4682" y="1268760"/>
            <a:ext cx="166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텍스트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I/O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모드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028" y="3639865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바이너리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I/O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모드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49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212" y="903615"/>
            <a:ext cx="8934283" cy="583264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텍스트 파일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사람들이 사용하는 글자 혹은 문자들로만 구성되는 파일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알파벳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한글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숫자</a:t>
            </a:r>
            <a:r>
              <a:rPr lang="en-US" altLang="ko-KR" b="1" dirty="0" smtClean="0"/>
              <a:t>, % # @ &lt; ? </a:t>
            </a:r>
            <a:r>
              <a:rPr lang="ko-KR" altLang="en-US" b="1" dirty="0" smtClean="0"/>
              <a:t>등의 기호 문자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'\n', '\t' </a:t>
            </a:r>
            <a:r>
              <a:rPr lang="ko-KR" altLang="en-US" b="1" dirty="0" smtClean="0"/>
              <a:t>등의 특수 문자도 포함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각 문자마다 문자 코드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이진수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할당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ASCII </a:t>
            </a:r>
            <a:r>
              <a:rPr lang="ko-KR" altLang="en-US" b="1" dirty="0" smtClean="0"/>
              <a:t>코드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유니코드</a:t>
            </a:r>
            <a:endParaRPr lang="en-US" altLang="ko-KR" b="1" dirty="0" smtClean="0"/>
          </a:p>
          <a:p>
            <a:pPr lvl="1"/>
            <a:r>
              <a:rPr lang="ko-KR" altLang="en-US" b="1" dirty="0"/>
              <a:t>텍스트 파일의 종류</a:t>
            </a:r>
            <a:endParaRPr lang="en-US" altLang="ko-KR" b="1" dirty="0"/>
          </a:p>
          <a:p>
            <a:pPr lvl="2"/>
            <a:r>
              <a:rPr lang="en-US" altLang="ko-KR" b="1" dirty="0"/>
              <a:t>txt </a:t>
            </a:r>
            <a:r>
              <a:rPr lang="ko-KR" altLang="en-US" b="1" dirty="0"/>
              <a:t>파일</a:t>
            </a:r>
            <a:r>
              <a:rPr lang="en-US" altLang="ko-KR" b="1" dirty="0"/>
              <a:t>, HTML </a:t>
            </a:r>
            <a:r>
              <a:rPr lang="ko-KR" altLang="en-US" b="1" dirty="0"/>
              <a:t>파일</a:t>
            </a:r>
            <a:r>
              <a:rPr lang="en-US" altLang="ko-KR" b="1" dirty="0"/>
              <a:t>, XML </a:t>
            </a:r>
            <a:r>
              <a:rPr lang="ko-KR" altLang="en-US" b="1" dirty="0"/>
              <a:t>파일</a:t>
            </a:r>
            <a:r>
              <a:rPr lang="en-US" altLang="ko-KR" b="1" dirty="0"/>
              <a:t>, C++ </a:t>
            </a:r>
            <a:r>
              <a:rPr lang="ko-KR" altLang="en-US" b="1" dirty="0"/>
              <a:t>소스 파일</a:t>
            </a:r>
            <a:r>
              <a:rPr lang="en-US" altLang="ko-KR" b="1" dirty="0"/>
              <a:t>, C </a:t>
            </a:r>
            <a:r>
              <a:rPr lang="ko-KR" altLang="en-US" b="1" dirty="0"/>
              <a:t>소스 파일</a:t>
            </a:r>
            <a:r>
              <a:rPr lang="en-US" altLang="ko-KR" b="1" dirty="0"/>
              <a:t>, </a:t>
            </a:r>
            <a:r>
              <a:rPr lang="ko-KR" altLang="en-US" b="1" dirty="0"/>
              <a:t>자바 소스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r>
              <a:rPr lang="ko-KR" altLang="en-US" b="1" dirty="0" smtClean="0"/>
              <a:t>텍스트 파일과 </a:t>
            </a:r>
            <a:r>
              <a:rPr lang="en-US" altLang="ko-KR" b="1" dirty="0" smtClean="0"/>
              <a:t>&lt;Enter&gt; </a:t>
            </a:r>
            <a:r>
              <a:rPr lang="ko-KR" altLang="en-US" b="1" dirty="0" smtClean="0"/>
              <a:t>키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&lt;Enter</a:t>
            </a:r>
            <a:r>
              <a:rPr lang="en-US" altLang="ko-KR" b="1" dirty="0"/>
              <a:t>&gt;</a:t>
            </a:r>
            <a:r>
              <a:rPr lang="ko-KR" altLang="en-US" b="1" dirty="0"/>
              <a:t>키를 입력하면 텍스트 파일에는 </a:t>
            </a:r>
            <a:r>
              <a:rPr lang="en-US" altLang="ko-KR" b="1" dirty="0"/>
              <a:t>‘\r’, ‘\n’</a:t>
            </a:r>
            <a:r>
              <a:rPr lang="ko-KR" altLang="en-US" b="1" dirty="0"/>
              <a:t>의 두 코드가 기록됨</a:t>
            </a:r>
          </a:p>
          <a:p>
            <a:pPr lvl="2"/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스트림 상태 검사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</a:rPr>
              <a:t>스트림 상태</a:t>
            </a:r>
            <a:endParaRPr lang="en-US" altLang="ko-KR" b="1" dirty="0">
              <a:latin typeface="+mn-ea"/>
            </a:endParaRPr>
          </a:p>
          <a:p>
            <a:pPr lvl="1"/>
            <a:r>
              <a:rPr lang="ko-KR" altLang="en-US" b="1" dirty="0">
                <a:latin typeface="+mn-ea"/>
              </a:rPr>
              <a:t>파일 입출력이 진행되는 동안 스트림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열어 놓은 파일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에 관한 입출력 오류 저장</a:t>
            </a:r>
            <a:endParaRPr lang="en-US" altLang="ko-KR" b="1" dirty="0">
              <a:latin typeface="+mn-ea"/>
            </a:endParaRPr>
          </a:p>
          <a:p>
            <a:pPr lvl="2"/>
            <a:r>
              <a:rPr lang="ko-KR" altLang="en-US" b="1" dirty="0">
                <a:latin typeface="+mn-ea"/>
              </a:rPr>
              <a:t>스트림 상태를 저장하는 멤버 변수 이용</a:t>
            </a: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12648" y="13407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80" y="2852936"/>
            <a:ext cx="6672039" cy="130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2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스트림 상태 검사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스트림 상태를 나타내는 비트 정보와 스트림 상태를 검사하는 멤버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5" y="1739233"/>
            <a:ext cx="8044588" cy="2097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3" y="3981424"/>
            <a:ext cx="8237041" cy="23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751237"/>
            <a:ext cx="7931224" cy="57554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const</a:t>
            </a:r>
            <a:r>
              <a:rPr lang="en-US" altLang="ko-KR" sz="1600" dirty="0" smtClean="0">
                <a:latin typeface="+mj-ea"/>
                <a:ea typeface="+mj-ea"/>
              </a:rPr>
              <a:t> char</a:t>
            </a:r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en-US" altLang="ko-KR" sz="1600" dirty="0" err="1">
                <a:latin typeface="+mj-ea"/>
                <a:ea typeface="+mj-ea"/>
              </a:rPr>
              <a:t>noExistFile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smtClean="0">
                <a:latin typeface="+mj-ea"/>
                <a:ea typeface="+mj-ea"/>
              </a:rPr>
              <a:t>“c:\\temp\\noexist.txt</a:t>
            </a:r>
            <a:r>
              <a:rPr lang="en-US" altLang="ko-KR" sz="1600" dirty="0">
                <a:latin typeface="+mj-ea"/>
                <a:ea typeface="+mj-ea"/>
              </a:rPr>
              <a:t>"; // </a:t>
            </a:r>
            <a:r>
              <a:rPr lang="ko-KR" altLang="en-US" sz="1600" dirty="0">
                <a:latin typeface="+mj-ea"/>
                <a:ea typeface="+mj-ea"/>
              </a:rPr>
              <a:t>존재하지 않는 파일명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const</a:t>
            </a:r>
            <a:r>
              <a:rPr lang="en-US" altLang="ko-KR" sz="1600" dirty="0" smtClean="0">
                <a:latin typeface="+mj-ea"/>
                <a:ea typeface="+mj-ea"/>
              </a:rPr>
              <a:t> char</a:t>
            </a:r>
            <a:r>
              <a:rPr lang="en-US" altLang="ko-KR" sz="1600" dirty="0">
                <a:latin typeface="+mj-ea"/>
                <a:ea typeface="+mj-ea"/>
              </a:rPr>
              <a:t>* </a:t>
            </a:r>
            <a:r>
              <a:rPr lang="en-US" altLang="ko-KR" sz="1600" dirty="0" err="1">
                <a:latin typeface="+mj-ea"/>
                <a:ea typeface="+mj-ea"/>
              </a:rPr>
              <a:t>existFile</a:t>
            </a:r>
            <a:r>
              <a:rPr lang="en-US" altLang="ko-KR" sz="1600" dirty="0">
                <a:latin typeface="+mj-ea"/>
                <a:ea typeface="+mj-ea"/>
              </a:rPr>
              <a:t> = "c</a:t>
            </a:r>
            <a:r>
              <a:rPr lang="en-US" altLang="ko-KR" sz="1600" dirty="0" smtClean="0">
                <a:latin typeface="+mj-ea"/>
                <a:ea typeface="+mj-ea"/>
              </a:rPr>
              <a:t>:\\temp\\student.txt</a:t>
            </a:r>
            <a:r>
              <a:rPr lang="en-US" altLang="ko-KR" sz="1600" dirty="0">
                <a:latin typeface="+mj-ea"/>
                <a:ea typeface="+mj-ea"/>
              </a:rPr>
              <a:t>"; // </a:t>
            </a:r>
            <a:r>
              <a:rPr lang="ko-KR" altLang="en-US" sz="1600" dirty="0">
                <a:latin typeface="+mj-ea"/>
                <a:ea typeface="+mj-ea"/>
              </a:rPr>
              <a:t>존재하는 파일명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ifstream fin(</a:t>
            </a:r>
            <a:r>
              <a:rPr lang="en-US" altLang="ko-KR" sz="1600" dirty="0" err="1">
                <a:latin typeface="+mj-ea"/>
                <a:ea typeface="+mj-ea"/>
              </a:rPr>
              <a:t>noExistFile</a:t>
            </a:r>
            <a:r>
              <a:rPr lang="en-US" altLang="ko-KR" sz="1600" dirty="0">
                <a:latin typeface="+mj-ea"/>
                <a:ea typeface="+mj-ea"/>
              </a:rPr>
              <a:t>); // </a:t>
            </a:r>
            <a:r>
              <a:rPr lang="ko-KR" altLang="en-US" sz="1600" dirty="0">
                <a:latin typeface="+mj-ea"/>
                <a:ea typeface="+mj-ea"/>
              </a:rPr>
              <a:t>존재하지 않는 파일 열기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if(!fin) </a:t>
            </a:r>
            <a:r>
              <a:rPr lang="en-US" altLang="ko-KR" sz="1600" dirty="0">
                <a:latin typeface="+mj-ea"/>
                <a:ea typeface="+mj-ea"/>
              </a:rPr>
              <a:t>{ // </a:t>
            </a:r>
            <a:r>
              <a:rPr lang="ko-KR" altLang="en-US" sz="1600" dirty="0">
                <a:latin typeface="+mj-ea"/>
                <a:ea typeface="+mj-ea"/>
              </a:rPr>
              <a:t>열기 실패 검사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noExistFile</a:t>
            </a:r>
            <a:r>
              <a:rPr lang="en-US" altLang="ko-KR" sz="1600" dirty="0">
                <a:latin typeface="+mj-ea"/>
                <a:ea typeface="+mj-ea"/>
              </a:rPr>
              <a:t> &lt;&lt; " </a:t>
            </a:r>
            <a:r>
              <a:rPr lang="ko-KR" altLang="en-US" sz="1600" dirty="0">
                <a:latin typeface="+mj-ea"/>
                <a:ea typeface="+mj-ea"/>
              </a:rPr>
              <a:t>열기 오류</a:t>
            </a:r>
            <a:r>
              <a:rPr lang="en-US" altLang="ko-KR" sz="1600" dirty="0">
                <a:latin typeface="+mj-ea"/>
                <a:ea typeface="+mj-ea"/>
              </a:rPr>
              <a:t>"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 err="1">
                <a:latin typeface="+mj-ea"/>
                <a:ea typeface="+mj-ea"/>
              </a:rPr>
              <a:t>showStreamState</a:t>
            </a:r>
            <a:r>
              <a:rPr lang="en-US" altLang="ko-KR" sz="1600" b="1" dirty="0">
                <a:latin typeface="+mj-ea"/>
                <a:ea typeface="+mj-ea"/>
              </a:rPr>
              <a:t>(fin); // </a:t>
            </a:r>
            <a:r>
              <a:rPr lang="ko-KR" altLang="en-US" sz="1600" b="1" dirty="0" err="1">
                <a:latin typeface="+mj-ea"/>
                <a:ea typeface="+mj-ea"/>
              </a:rPr>
              <a:t>스트림</a:t>
            </a:r>
            <a:r>
              <a:rPr lang="ko-KR" altLang="en-US" sz="1600" b="1" dirty="0">
                <a:latin typeface="+mj-ea"/>
                <a:ea typeface="+mj-ea"/>
              </a:rPr>
              <a:t> 상태 출력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existFile</a:t>
            </a:r>
            <a:r>
              <a:rPr lang="en-US" altLang="ko-KR" sz="1600" dirty="0">
                <a:latin typeface="+mj-ea"/>
                <a:ea typeface="+mj-ea"/>
              </a:rPr>
              <a:t> &lt;&lt; " </a:t>
            </a:r>
            <a:r>
              <a:rPr lang="ko-KR" altLang="en-US" sz="1600" dirty="0">
                <a:latin typeface="+mj-ea"/>
                <a:ea typeface="+mj-ea"/>
              </a:rPr>
              <a:t>파일 열기</a:t>
            </a:r>
            <a:r>
              <a:rPr lang="en-US" altLang="ko-KR" sz="1600" dirty="0">
                <a:latin typeface="+mj-ea"/>
                <a:ea typeface="+mj-ea"/>
              </a:rPr>
              <a:t>"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fin.open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existFile</a:t>
            </a:r>
            <a:r>
              <a:rPr lang="en-US" altLang="ko-KR" sz="1600" dirty="0">
                <a:latin typeface="+mj-ea"/>
                <a:ea typeface="+mj-ea"/>
              </a:rPr>
              <a:t>);	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 err="1">
                <a:latin typeface="+mj-ea"/>
                <a:ea typeface="+mj-ea"/>
              </a:rPr>
              <a:t>showStreamState</a:t>
            </a:r>
            <a:r>
              <a:rPr lang="en-US" altLang="ko-KR" sz="1600" b="1" dirty="0">
                <a:latin typeface="+mj-ea"/>
                <a:ea typeface="+mj-ea"/>
              </a:rPr>
              <a:t>(fin); // </a:t>
            </a:r>
            <a:r>
              <a:rPr lang="ko-KR" altLang="en-US" sz="1600" b="1" dirty="0" err="1">
                <a:latin typeface="+mj-ea"/>
                <a:ea typeface="+mj-ea"/>
              </a:rPr>
              <a:t>스트림</a:t>
            </a:r>
            <a:r>
              <a:rPr lang="ko-KR" altLang="en-US" sz="1600" b="1" dirty="0">
                <a:latin typeface="+mj-ea"/>
                <a:ea typeface="+mj-ea"/>
              </a:rPr>
              <a:t> 상태 출력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// </a:t>
            </a:r>
            <a:r>
              <a:rPr lang="ko-KR" altLang="en-US" sz="1600" dirty="0" err="1">
                <a:latin typeface="+mj-ea"/>
                <a:ea typeface="+mj-ea"/>
              </a:rPr>
              <a:t>스트림을</a:t>
            </a:r>
            <a:r>
              <a:rPr lang="ko-KR" altLang="en-US" sz="1600" dirty="0">
                <a:latin typeface="+mj-ea"/>
                <a:ea typeface="+mj-ea"/>
              </a:rPr>
              <a:t> 끝까지 읽고 화면에 출력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c;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while((c=</a:t>
            </a:r>
            <a:r>
              <a:rPr lang="en-US" altLang="ko-KR" sz="1600" b="1" dirty="0" err="1">
                <a:latin typeface="+mj-ea"/>
                <a:ea typeface="+mj-ea"/>
              </a:rPr>
              <a:t>fin.get</a:t>
            </a:r>
            <a:r>
              <a:rPr lang="en-US" altLang="ko-KR" sz="1600" b="1" dirty="0">
                <a:latin typeface="+mj-ea"/>
                <a:ea typeface="+mj-ea"/>
              </a:rPr>
              <a:t>()) != EOF) 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b="1" dirty="0" err="1">
                <a:latin typeface="+mj-ea"/>
                <a:ea typeface="+mj-ea"/>
              </a:rPr>
              <a:t>cout.put</a:t>
            </a:r>
            <a:r>
              <a:rPr lang="en-US" altLang="ko-KR" sz="1600" b="1" dirty="0">
                <a:latin typeface="+mj-ea"/>
                <a:ea typeface="+mj-ea"/>
              </a:rPr>
              <a:t>((char)c);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>
                <a:latin typeface="+mj-ea"/>
                <a:ea typeface="+mj-ea"/>
              </a:rPr>
              <a:t>showStreamState</a:t>
            </a:r>
            <a:r>
              <a:rPr lang="en-US" altLang="ko-KR" sz="1600" b="1" dirty="0">
                <a:latin typeface="+mj-ea"/>
                <a:ea typeface="+mj-ea"/>
              </a:rPr>
              <a:t>(fin); // </a:t>
            </a:r>
            <a:r>
              <a:rPr lang="ko-KR" altLang="en-US" sz="1600" b="1" dirty="0" err="1">
                <a:latin typeface="+mj-ea"/>
                <a:ea typeface="+mj-ea"/>
              </a:rPr>
              <a:t>스트림</a:t>
            </a:r>
            <a:r>
              <a:rPr lang="ko-KR" altLang="en-US" sz="1600" b="1" dirty="0">
                <a:latin typeface="+mj-ea"/>
                <a:ea typeface="+mj-ea"/>
              </a:rPr>
              <a:t> 출력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fin.close</a:t>
            </a:r>
            <a:r>
              <a:rPr lang="en-US" altLang="ko-KR" sz="1600" dirty="0" smtClean="0">
                <a:latin typeface="+mj-ea"/>
                <a:ea typeface="+mj-ea"/>
              </a:rPr>
              <a:t>(); 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스트림 </a:t>
            </a:r>
            <a:r>
              <a:rPr lang="ko-KR" altLang="en-US" dirty="0" smtClean="0">
                <a:latin typeface="+mj-ea"/>
                <a:ea typeface="+mj-ea"/>
              </a:rPr>
              <a:t>상태 검사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64114" y="777855"/>
            <a:ext cx="6509346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#</a:t>
            </a:r>
            <a:r>
              <a:rPr lang="en-US" altLang="ko-KR" b="1" dirty="0">
                <a:latin typeface="+mj-ea"/>
                <a:ea typeface="+mj-ea"/>
              </a:rPr>
              <a:t>include &lt;</a:t>
            </a:r>
            <a:r>
              <a:rPr lang="en-US" altLang="ko-KR" b="1" dirty="0" err="1">
                <a:latin typeface="+mj-ea"/>
                <a:ea typeface="+mj-ea"/>
              </a:rPr>
              <a:t>fstream</a:t>
            </a:r>
            <a:r>
              <a:rPr lang="en-US" altLang="ko-KR" b="1" dirty="0">
                <a:latin typeface="+mj-ea"/>
                <a:ea typeface="+mj-ea"/>
              </a:rPr>
              <a:t>&gt;</a:t>
            </a:r>
          </a:p>
          <a:p>
            <a:pPr defTabSz="180000"/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void </a:t>
            </a:r>
            <a:r>
              <a:rPr lang="en-US" altLang="ko-KR" b="1" dirty="0" err="1">
                <a:latin typeface="+mj-ea"/>
                <a:ea typeface="+mj-ea"/>
              </a:rPr>
              <a:t>showStreamState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ios</a:t>
            </a:r>
            <a:r>
              <a:rPr lang="en-US" altLang="ko-KR" b="1" dirty="0">
                <a:latin typeface="+mj-ea"/>
                <a:ea typeface="+mj-ea"/>
              </a:rPr>
              <a:t>&amp; stream) {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cout</a:t>
            </a:r>
            <a:r>
              <a:rPr lang="en-US" altLang="ko-KR" b="1" dirty="0">
                <a:latin typeface="+mj-ea"/>
                <a:ea typeface="+mj-ea"/>
              </a:rPr>
              <a:t> &lt;&lt; "</a:t>
            </a:r>
            <a:r>
              <a:rPr lang="en-US" altLang="ko-KR" b="1" dirty="0" err="1">
                <a:latin typeface="+mj-ea"/>
                <a:ea typeface="+mj-ea"/>
              </a:rPr>
              <a:t>eof</a:t>
            </a:r>
            <a:r>
              <a:rPr lang="en-US" altLang="ko-KR" b="1" dirty="0">
                <a:latin typeface="+mj-ea"/>
                <a:ea typeface="+mj-ea"/>
              </a:rPr>
              <a:t>() " &lt;&lt; </a:t>
            </a:r>
            <a:r>
              <a:rPr lang="en-US" altLang="ko-KR" b="1" dirty="0" err="1">
                <a:latin typeface="+mj-ea"/>
                <a:ea typeface="+mj-ea"/>
              </a:rPr>
              <a:t>stream.eof</a:t>
            </a:r>
            <a:r>
              <a:rPr lang="en-US" altLang="ko-KR" b="1" dirty="0">
                <a:latin typeface="+mj-ea"/>
                <a:ea typeface="+mj-ea"/>
              </a:rPr>
              <a:t>() &lt;&lt; </a:t>
            </a:r>
            <a:r>
              <a:rPr lang="en-US" altLang="ko-KR" b="1" dirty="0" err="1">
                <a:latin typeface="+mj-ea"/>
                <a:ea typeface="+mj-ea"/>
              </a:rPr>
              <a:t>endl</a:t>
            </a:r>
            <a:r>
              <a:rPr lang="en-US" altLang="ko-KR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cout</a:t>
            </a:r>
            <a:r>
              <a:rPr lang="en-US" altLang="ko-KR" b="1" dirty="0">
                <a:latin typeface="+mj-ea"/>
                <a:ea typeface="+mj-ea"/>
              </a:rPr>
              <a:t> &lt;&lt; "fail() " &lt;&lt; </a:t>
            </a:r>
            <a:r>
              <a:rPr lang="en-US" altLang="ko-KR" b="1" dirty="0" err="1">
                <a:latin typeface="+mj-ea"/>
                <a:ea typeface="+mj-ea"/>
              </a:rPr>
              <a:t>stream.fail</a:t>
            </a:r>
            <a:r>
              <a:rPr lang="en-US" altLang="ko-KR" b="1" dirty="0">
                <a:latin typeface="+mj-ea"/>
                <a:ea typeface="+mj-ea"/>
              </a:rPr>
              <a:t>() &lt;&lt; </a:t>
            </a:r>
            <a:r>
              <a:rPr lang="en-US" altLang="ko-KR" b="1" dirty="0" err="1">
                <a:latin typeface="+mj-ea"/>
                <a:ea typeface="+mj-ea"/>
              </a:rPr>
              <a:t>endl</a:t>
            </a:r>
            <a:r>
              <a:rPr lang="en-US" altLang="ko-KR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cout</a:t>
            </a:r>
            <a:r>
              <a:rPr lang="en-US" altLang="ko-KR" b="1" dirty="0">
                <a:latin typeface="+mj-ea"/>
                <a:ea typeface="+mj-ea"/>
              </a:rPr>
              <a:t> &lt;&lt; "bad() " &lt;&lt; </a:t>
            </a:r>
            <a:r>
              <a:rPr lang="en-US" altLang="ko-KR" b="1" dirty="0" err="1">
                <a:latin typeface="+mj-ea"/>
                <a:ea typeface="+mj-ea"/>
              </a:rPr>
              <a:t>stream.bad</a:t>
            </a:r>
            <a:r>
              <a:rPr lang="en-US" altLang="ko-KR" b="1" dirty="0">
                <a:latin typeface="+mj-ea"/>
                <a:ea typeface="+mj-ea"/>
              </a:rPr>
              <a:t>() &lt;&lt; </a:t>
            </a:r>
            <a:r>
              <a:rPr lang="en-US" altLang="ko-KR" b="1" dirty="0" err="1">
                <a:latin typeface="+mj-ea"/>
                <a:ea typeface="+mj-ea"/>
              </a:rPr>
              <a:t>endl</a:t>
            </a:r>
            <a:r>
              <a:rPr lang="en-US" altLang="ko-KR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cout</a:t>
            </a:r>
            <a:r>
              <a:rPr lang="en-US" altLang="ko-KR" b="1" dirty="0">
                <a:latin typeface="+mj-ea"/>
                <a:ea typeface="+mj-ea"/>
              </a:rPr>
              <a:t> &lt;&lt; "good() " &lt;&lt; </a:t>
            </a:r>
            <a:r>
              <a:rPr lang="en-US" altLang="ko-KR" b="1" dirty="0" err="1">
                <a:latin typeface="+mj-ea"/>
                <a:ea typeface="+mj-ea"/>
              </a:rPr>
              <a:t>stream.good</a:t>
            </a:r>
            <a:r>
              <a:rPr lang="en-US" altLang="ko-KR" b="1" dirty="0">
                <a:latin typeface="+mj-ea"/>
                <a:ea typeface="+mj-ea"/>
              </a:rPr>
              <a:t>() &lt;&lt; </a:t>
            </a:r>
            <a:r>
              <a:rPr lang="en-US" altLang="ko-KR" b="1" dirty="0" err="1">
                <a:latin typeface="+mj-ea"/>
                <a:ea typeface="+mj-ea"/>
              </a:rPr>
              <a:t>endl</a:t>
            </a:r>
            <a:r>
              <a:rPr lang="en-US" altLang="ko-KR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b="1" dirty="0" smtClean="0">
                <a:latin typeface="+mj-ea"/>
                <a:ea typeface="+mj-ea"/>
              </a:rPr>
              <a:t>}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6986" y="2991690"/>
            <a:ext cx="2817118" cy="37548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c</a:t>
            </a:r>
            <a:r>
              <a:rPr lang="en-US" altLang="ko-KR" sz="1400" b="1" dirty="0" smtClean="0">
                <a:latin typeface="+mj-ea"/>
                <a:ea typeface="+mj-ea"/>
              </a:rPr>
              <a:t>:\temp\noexist.txt </a:t>
            </a:r>
            <a:r>
              <a:rPr lang="ko-KR" altLang="en-US" sz="1400" b="1" dirty="0">
                <a:latin typeface="+mj-ea"/>
                <a:ea typeface="+mj-ea"/>
              </a:rPr>
              <a:t>열기 오류</a:t>
            </a:r>
          </a:p>
          <a:p>
            <a:r>
              <a:rPr lang="en-US" altLang="ko-KR" sz="1400" b="1" dirty="0" err="1">
                <a:latin typeface="+mj-ea"/>
                <a:ea typeface="+mj-ea"/>
              </a:rPr>
              <a:t>eof</a:t>
            </a:r>
            <a:r>
              <a:rPr lang="en-US" altLang="ko-KR" sz="1400" b="1" dirty="0">
                <a:latin typeface="+mj-ea"/>
                <a:ea typeface="+mj-ea"/>
              </a:rPr>
              <a:t>() 0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fail() 1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bad() 0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good() 0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c</a:t>
            </a:r>
            <a:r>
              <a:rPr lang="en-US" altLang="ko-KR" sz="1400" b="1" dirty="0" smtClean="0">
                <a:latin typeface="+mj-ea"/>
                <a:ea typeface="+mj-ea"/>
              </a:rPr>
              <a:t>:\temp\student.txt </a:t>
            </a:r>
            <a:r>
              <a:rPr lang="ko-KR" altLang="en-US" sz="1400" b="1" dirty="0">
                <a:latin typeface="+mj-ea"/>
                <a:ea typeface="+mj-ea"/>
              </a:rPr>
              <a:t>파일 열기</a:t>
            </a:r>
          </a:p>
          <a:p>
            <a:r>
              <a:rPr lang="en-US" altLang="ko-KR" sz="1400" b="1" dirty="0" err="1">
                <a:latin typeface="+mj-ea"/>
                <a:ea typeface="+mj-ea"/>
              </a:rPr>
              <a:t>eof</a:t>
            </a:r>
            <a:r>
              <a:rPr lang="en-US" altLang="ko-KR" sz="1400" b="1" dirty="0">
                <a:latin typeface="+mj-ea"/>
                <a:ea typeface="+mj-ea"/>
              </a:rPr>
              <a:t>() 0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fail() 0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bad() 0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good() 1</a:t>
            </a:r>
          </a:p>
          <a:p>
            <a:r>
              <a:rPr lang="en-US" altLang="ko-KR" sz="1400" b="1" dirty="0" err="1" smtClean="0">
                <a:latin typeface="+mj-ea"/>
                <a:ea typeface="+mj-ea"/>
              </a:rPr>
              <a:t>kitae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20131111</a:t>
            </a:r>
          </a:p>
          <a:p>
            <a:r>
              <a:rPr lang="en-US" altLang="ko-KR" sz="1400" b="1" dirty="0" smtClean="0">
                <a:latin typeface="+mj-ea"/>
                <a:ea typeface="+mj-ea"/>
              </a:rPr>
              <a:t>computer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err="1">
                <a:latin typeface="+mj-ea"/>
                <a:ea typeface="+mj-ea"/>
              </a:rPr>
              <a:t>eof</a:t>
            </a:r>
            <a:r>
              <a:rPr lang="en-US" altLang="ko-KR" sz="1400" b="1" dirty="0">
                <a:latin typeface="+mj-ea"/>
                <a:ea typeface="+mj-ea"/>
              </a:rPr>
              <a:t>() 1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fail() 1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bad() 0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good() 0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14" y="4562910"/>
            <a:ext cx="2297810" cy="182525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159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 접근과 파일 포인터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C++ </a:t>
            </a:r>
            <a:r>
              <a:rPr lang="ko-KR" altLang="en-US" b="1" dirty="0" smtClean="0"/>
              <a:t>파일 입출력 방식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순차 접근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읽은 다음 위치에서 읽고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쓴 다음 위치에 쓰는 방식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디폴트 파일 입출력 방식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임의 접근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파일 내의 임의의 위치로 옮겨 다니면서 읽고 쓸 수 있는 방식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파일 포인터를 옮겨 파일 입출력</a:t>
            </a:r>
            <a:endParaRPr lang="en-US" altLang="ko-KR" b="1" dirty="0" smtClean="0"/>
          </a:p>
          <a:p>
            <a:r>
              <a:rPr lang="ko-KR" altLang="en-US" b="1" dirty="0" smtClean="0"/>
              <a:t>파일 포인터</a:t>
            </a:r>
            <a:r>
              <a:rPr lang="en-US" altLang="ko-KR" b="1" dirty="0" smtClean="0"/>
              <a:t>(file pointer)</a:t>
            </a:r>
          </a:p>
          <a:p>
            <a:pPr lvl="1"/>
            <a:r>
              <a:rPr lang="ko-KR" altLang="en-US" b="1" dirty="0" smtClean="0"/>
              <a:t>파일은 연속된 바이트의 집합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파일 포인터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파일에서 다음에 읽거나 쓸 위치를 표시하는 특별한 마크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C++</a:t>
            </a:r>
            <a:r>
              <a:rPr lang="ko-KR" altLang="en-US" b="1" dirty="0"/>
              <a:t>는</a:t>
            </a:r>
            <a:r>
              <a:rPr lang="ko-KR" altLang="en-US" b="1" dirty="0" smtClean="0"/>
              <a:t> 열려진 파일마다 두 개의 파일 포인터 유지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get pointer : </a:t>
            </a:r>
            <a:r>
              <a:rPr lang="ko-KR" altLang="en-US" b="1" dirty="0" smtClean="0"/>
              <a:t>파일 내에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다음에 읽을 위치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put pointer : </a:t>
            </a:r>
            <a:r>
              <a:rPr lang="ko-KR" altLang="en-US" b="1" dirty="0" smtClean="0"/>
              <a:t>파일 내에 다음에 쓸 위치</a:t>
            </a:r>
            <a:endParaRPr lang="en-US" altLang="ko-KR" b="1" dirty="0" smtClean="0"/>
          </a:p>
          <a:p>
            <a:pPr lvl="2"/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모드와 파일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84277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ko-KR" altLang="en-US" b="1" dirty="0" smtClean="0">
                <a:latin typeface="+mn-ea"/>
              </a:rPr>
              <a:t>파일 포인터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제어</a:t>
            </a:r>
            <a:endParaRPr lang="en-US" altLang="ko-KR" b="1" dirty="0" smtClean="0">
              <a:latin typeface="+mn-ea"/>
            </a:endParaRPr>
          </a:p>
          <a:p>
            <a:pPr lvl="1">
              <a:spcBef>
                <a:spcPts val="0"/>
              </a:spcBef>
            </a:pPr>
            <a:r>
              <a:rPr lang="ko-KR" altLang="en-US" b="1" dirty="0" smtClean="0">
                <a:latin typeface="+mn-ea"/>
              </a:rPr>
              <a:t>절대 위치로 이동시키는 방법과 상대 위치로 이동시키는 두 방법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47215" y="2080930"/>
            <a:ext cx="8484009" cy="4315815"/>
            <a:chOff x="1187043" y="1896679"/>
            <a:chExt cx="6796914" cy="331236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043" y="1896679"/>
              <a:ext cx="6796914" cy="33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자유형 5"/>
            <p:cNvSpPr/>
            <p:nvPr/>
          </p:nvSpPr>
          <p:spPr>
            <a:xfrm>
              <a:off x="2770094" y="2510118"/>
              <a:ext cx="645459" cy="0"/>
            </a:xfrm>
            <a:custGeom>
              <a:avLst/>
              <a:gdLst>
                <a:gd name="connsiteX0" fmla="*/ 0 w 645459"/>
                <a:gd name="connsiteY0" fmla="*/ 0 h 0"/>
                <a:gd name="connsiteX1" fmla="*/ 645459 w 64545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459">
                  <a:moveTo>
                    <a:pt x="0" y="0"/>
                  </a:moveTo>
                  <a:lnTo>
                    <a:pt x="645459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770094" y="3552863"/>
              <a:ext cx="645459" cy="0"/>
            </a:xfrm>
            <a:custGeom>
              <a:avLst/>
              <a:gdLst>
                <a:gd name="connsiteX0" fmla="*/ 0 w 645459"/>
                <a:gd name="connsiteY0" fmla="*/ 0 h 0"/>
                <a:gd name="connsiteX1" fmla="*/ 645459 w 64545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459">
                  <a:moveTo>
                    <a:pt x="0" y="0"/>
                  </a:moveTo>
                  <a:lnTo>
                    <a:pt x="645459" y="0"/>
                  </a:lnTo>
                </a:path>
              </a:pathLst>
            </a:cu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459" r="19977" b="4795"/>
          <a:stretch/>
        </p:blipFill>
        <p:spPr>
          <a:xfrm>
            <a:off x="394675" y="2188171"/>
            <a:ext cx="8389088" cy="205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101408" cy="670351"/>
          </a:xfrm>
        </p:spPr>
        <p:txBody>
          <a:bodyPr>
            <a:normAutofit fontScale="90000"/>
          </a:bodyPr>
          <a:lstStyle/>
          <a:p>
            <a:r>
              <a:rPr lang="en-US" altLang="ko-KR" cap="none" dirty="0" smtClean="0">
                <a:latin typeface="+mj-ea"/>
              </a:rPr>
              <a:t>seekg()</a:t>
            </a:r>
            <a:r>
              <a:rPr lang="ko-KR" altLang="en-US" cap="none" dirty="0" smtClean="0">
                <a:latin typeface="+mj-ea"/>
              </a:rPr>
              <a:t>에 의한 </a:t>
            </a:r>
            <a:r>
              <a:rPr lang="en-US" altLang="ko-KR" cap="none" dirty="0" smtClean="0">
                <a:latin typeface="+mj-ea"/>
              </a:rPr>
              <a:t>get pointer</a:t>
            </a:r>
            <a:r>
              <a:rPr lang="ko-KR" altLang="en-US" dirty="0" smtClean="0">
                <a:latin typeface="+mj-ea"/>
              </a:rPr>
              <a:t>의 이동 사례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2" y="980728"/>
            <a:ext cx="8399780" cy="517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파일 </a:t>
            </a:r>
            <a:r>
              <a:rPr lang="ko-KR" altLang="en-US" dirty="0" smtClean="0">
                <a:latin typeface="+mj-ea"/>
              </a:rPr>
              <a:t>크기 알아내기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1533" y="6037688"/>
            <a:ext cx="475252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c:\windows\system.ini</a:t>
            </a:r>
            <a:r>
              <a:rPr lang="ko-KR" altLang="en-US" sz="1200" dirty="0" smtClean="0"/>
              <a:t>의 크기는 </a:t>
            </a:r>
            <a:r>
              <a:rPr lang="en-US" altLang="ko-KR" sz="1200" dirty="0" smtClean="0"/>
              <a:t>219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048734"/>
            <a:ext cx="454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800" b="1" dirty="0"/>
              <a:t>c:\windows\system.ini </a:t>
            </a:r>
            <a:r>
              <a:rPr lang="ko-KR" altLang="en-US" sz="1800" b="1" dirty="0"/>
              <a:t>파일의 크기가 </a:t>
            </a:r>
            <a:r>
              <a:rPr lang="ko-KR" altLang="en-US" sz="1800" b="1" dirty="0" smtClean="0"/>
              <a:t>몇 </a:t>
            </a:r>
            <a:r>
              <a:rPr lang="ko-KR" altLang="en-US" sz="1800" b="1" dirty="0"/>
              <a:t>바이트인지 알아내어 출력하라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5" name="직사각형 4"/>
          <p:cNvSpPr/>
          <p:nvPr/>
        </p:nvSpPr>
        <p:spPr>
          <a:xfrm>
            <a:off x="251520" y="909512"/>
            <a:ext cx="7423940" cy="53553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#</a:t>
            </a:r>
            <a:r>
              <a:rPr lang="en-US" altLang="ko-KR" dirty="0">
                <a:latin typeface="+mj-ea"/>
                <a:ea typeface="+mj-ea"/>
              </a:rPr>
              <a:t>include &lt;</a:t>
            </a:r>
            <a:r>
              <a:rPr lang="en-US" altLang="ko-KR" dirty="0" err="1">
                <a:latin typeface="+mj-ea"/>
                <a:ea typeface="+mj-ea"/>
              </a:rPr>
              <a:t>fstream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long </a:t>
            </a:r>
            <a:r>
              <a:rPr lang="en-US" altLang="ko-KR" dirty="0" err="1">
                <a:latin typeface="+mj-ea"/>
                <a:ea typeface="+mj-ea"/>
              </a:rPr>
              <a:t>getFileSize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ifstream</a:t>
            </a:r>
            <a:r>
              <a:rPr lang="en-US" altLang="ko-KR" dirty="0">
                <a:latin typeface="+mj-ea"/>
                <a:ea typeface="+mj-ea"/>
              </a:rPr>
              <a:t>&amp; fin)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fin.seekg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(0,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ios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::end);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en-US" altLang="ko-KR" dirty="0" smtClean="0">
                <a:latin typeface="+mj-ea"/>
                <a:ea typeface="+mj-ea"/>
              </a:rPr>
              <a:t>get pointer</a:t>
            </a:r>
            <a:r>
              <a:rPr lang="ko-KR" altLang="en-US" dirty="0" smtClean="0">
                <a:latin typeface="+mj-ea"/>
                <a:ea typeface="+mj-ea"/>
              </a:rPr>
              <a:t>를 </a:t>
            </a:r>
            <a:r>
              <a:rPr lang="ko-KR" altLang="en-US" dirty="0">
                <a:latin typeface="+mj-ea"/>
                <a:ea typeface="+mj-ea"/>
              </a:rPr>
              <a:t>파일의 맨 끝으로 </a:t>
            </a:r>
            <a:r>
              <a:rPr lang="ko-KR" altLang="en-US" dirty="0" smtClean="0">
                <a:latin typeface="+mj-ea"/>
                <a:ea typeface="+mj-ea"/>
              </a:rPr>
              <a:t>옮김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long length = </a:t>
            </a:r>
            <a:r>
              <a:rPr lang="en-US" altLang="ko-KR" b="1" dirty="0" err="1">
                <a:solidFill>
                  <a:srgbClr val="7030A0"/>
                </a:solidFill>
                <a:latin typeface="+mj-ea"/>
                <a:ea typeface="+mj-ea"/>
              </a:rPr>
              <a:t>fin.tellg</a:t>
            </a:r>
            <a:r>
              <a:rPr lang="en-US" altLang="ko-KR" b="1" dirty="0">
                <a:solidFill>
                  <a:srgbClr val="7030A0"/>
                </a:solidFill>
                <a:latin typeface="+mj-ea"/>
                <a:ea typeface="+mj-ea"/>
              </a:rPr>
              <a:t>();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en-US" altLang="ko-KR" dirty="0" smtClean="0">
                <a:latin typeface="+mj-ea"/>
                <a:ea typeface="+mj-ea"/>
              </a:rPr>
              <a:t>get pointer</a:t>
            </a:r>
            <a:r>
              <a:rPr lang="ko-KR" altLang="en-US" dirty="0" smtClean="0">
                <a:latin typeface="+mj-ea"/>
                <a:ea typeface="+mj-ea"/>
              </a:rPr>
              <a:t>의 </a:t>
            </a:r>
            <a:r>
              <a:rPr lang="ko-KR" altLang="en-US" dirty="0">
                <a:latin typeface="+mj-ea"/>
                <a:ea typeface="+mj-ea"/>
              </a:rPr>
              <a:t>위치를 </a:t>
            </a:r>
            <a:r>
              <a:rPr lang="ko-KR" altLang="en-US" dirty="0" smtClean="0">
                <a:latin typeface="+mj-ea"/>
                <a:ea typeface="+mj-ea"/>
              </a:rPr>
              <a:t>알아냄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return length</a:t>
            </a:r>
            <a:r>
              <a:rPr lang="en-US" altLang="ko-KR" dirty="0" smtClean="0">
                <a:latin typeface="+mj-ea"/>
                <a:ea typeface="+mj-ea"/>
              </a:rPr>
              <a:t>; // length</a:t>
            </a:r>
            <a:r>
              <a:rPr lang="ko-KR" altLang="en-US" dirty="0" smtClean="0">
                <a:latin typeface="+mj-ea"/>
                <a:ea typeface="+mj-ea"/>
              </a:rPr>
              <a:t>는 파일의 크기와 동일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const</a:t>
            </a:r>
            <a:r>
              <a:rPr lang="en-US" altLang="ko-KR" dirty="0" smtClean="0">
                <a:latin typeface="+mj-ea"/>
                <a:ea typeface="+mj-ea"/>
              </a:rPr>
              <a:t> char</a:t>
            </a:r>
            <a:r>
              <a:rPr lang="en-US" altLang="ko-KR" dirty="0">
                <a:latin typeface="+mj-ea"/>
                <a:ea typeface="+mj-ea"/>
              </a:rPr>
              <a:t>* file = "c:\\windows\\system.ini";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ifstream fin(file);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if(!fin) </a:t>
            </a:r>
            <a:r>
              <a:rPr lang="en-US" altLang="ko-KR" dirty="0">
                <a:latin typeface="+mj-ea"/>
                <a:ea typeface="+mj-ea"/>
              </a:rPr>
              <a:t>{ // </a:t>
            </a:r>
            <a:r>
              <a:rPr lang="ko-KR" altLang="en-US" dirty="0">
                <a:latin typeface="+mj-ea"/>
                <a:ea typeface="+mj-ea"/>
              </a:rPr>
              <a:t>열기 실패 검사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file &lt;&lt; " </a:t>
            </a:r>
            <a:r>
              <a:rPr lang="ko-KR" altLang="en-US" dirty="0">
                <a:latin typeface="+mj-ea"/>
                <a:ea typeface="+mj-ea"/>
              </a:rPr>
              <a:t>열기 오류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return 0;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smtClean="0">
                <a:latin typeface="+mj-ea"/>
                <a:ea typeface="+mj-ea"/>
              </a:rPr>
              <a:t>file &lt;&lt; "</a:t>
            </a:r>
            <a:r>
              <a:rPr lang="ko-KR" altLang="en-US" dirty="0" smtClean="0">
                <a:latin typeface="+mj-ea"/>
                <a:ea typeface="+mj-ea"/>
              </a:rPr>
              <a:t>의 크기는 </a:t>
            </a:r>
            <a:r>
              <a:rPr lang="en-US" altLang="ko-KR" dirty="0">
                <a:latin typeface="+mj-ea"/>
                <a:ea typeface="+mj-ea"/>
              </a:rPr>
              <a:t>"</a:t>
            </a:r>
            <a:r>
              <a:rPr lang="en-US" altLang="ko-KR" dirty="0" smtClean="0">
                <a:latin typeface="+mj-ea"/>
                <a:ea typeface="+mj-ea"/>
              </a:rPr>
              <a:t> &lt;&lt; </a:t>
            </a:r>
            <a:r>
              <a:rPr lang="en-US" altLang="ko-KR" dirty="0" err="1" smtClean="0">
                <a:latin typeface="+mj-ea"/>
                <a:ea typeface="+mj-ea"/>
              </a:rPr>
              <a:t>getFileSize</a:t>
            </a:r>
            <a:r>
              <a:rPr lang="en-US" altLang="ko-KR" dirty="0" smtClean="0">
                <a:latin typeface="+mj-ea"/>
                <a:ea typeface="+mj-ea"/>
              </a:rPr>
              <a:t>(fin</a:t>
            </a:r>
            <a:r>
              <a:rPr lang="en-US" altLang="ko-KR" dirty="0">
                <a:latin typeface="+mj-ea"/>
                <a:ea typeface="+mj-ea"/>
              </a:rPr>
              <a:t>);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fin.close</a:t>
            </a:r>
            <a:r>
              <a:rPr lang="en-US" altLang="ko-KR" dirty="0" smtClean="0">
                <a:latin typeface="+mj-ea"/>
                <a:ea typeface="+mj-ea"/>
              </a:rPr>
              <a:t>(); 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64088" y="949868"/>
            <a:ext cx="3534887" cy="5606380"/>
            <a:chOff x="5364088" y="1147713"/>
            <a:chExt cx="3534887" cy="560638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1147713"/>
              <a:ext cx="3534887" cy="560638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3" name="자유형 2"/>
            <p:cNvSpPr/>
            <p:nvPr/>
          </p:nvSpPr>
          <p:spPr>
            <a:xfrm>
              <a:off x="6496902" y="3564077"/>
              <a:ext cx="1413163" cy="46182"/>
            </a:xfrm>
            <a:custGeom>
              <a:avLst/>
              <a:gdLst>
                <a:gd name="connsiteX0" fmla="*/ 0 w 1413163"/>
                <a:gd name="connsiteY0" fmla="*/ 36945 h 46182"/>
                <a:gd name="connsiteX1" fmla="*/ 73891 w 1413163"/>
                <a:gd name="connsiteY1" fmla="*/ 0 h 46182"/>
                <a:gd name="connsiteX2" fmla="*/ 101600 w 1413163"/>
                <a:gd name="connsiteY2" fmla="*/ 9236 h 46182"/>
                <a:gd name="connsiteX3" fmla="*/ 129309 w 1413163"/>
                <a:gd name="connsiteY3" fmla="*/ 27709 h 46182"/>
                <a:gd name="connsiteX4" fmla="*/ 304800 w 1413163"/>
                <a:gd name="connsiteY4" fmla="*/ 27709 h 46182"/>
                <a:gd name="connsiteX5" fmla="*/ 378691 w 1413163"/>
                <a:gd name="connsiteY5" fmla="*/ 36945 h 46182"/>
                <a:gd name="connsiteX6" fmla="*/ 406400 w 1413163"/>
                <a:gd name="connsiteY6" fmla="*/ 46182 h 46182"/>
                <a:gd name="connsiteX7" fmla="*/ 868218 w 1413163"/>
                <a:gd name="connsiteY7" fmla="*/ 36945 h 46182"/>
                <a:gd name="connsiteX8" fmla="*/ 1228436 w 1413163"/>
                <a:gd name="connsiteY8" fmla="*/ 46182 h 46182"/>
                <a:gd name="connsiteX9" fmla="*/ 1339272 w 1413163"/>
                <a:gd name="connsiteY9" fmla="*/ 27709 h 46182"/>
                <a:gd name="connsiteX10" fmla="*/ 1413163 w 1413163"/>
                <a:gd name="connsiteY10" fmla="*/ 18472 h 4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63" h="46182">
                  <a:moveTo>
                    <a:pt x="0" y="36945"/>
                  </a:moveTo>
                  <a:cubicBezTo>
                    <a:pt x="8700" y="31725"/>
                    <a:pt x="54006" y="0"/>
                    <a:pt x="73891" y="0"/>
                  </a:cubicBezTo>
                  <a:cubicBezTo>
                    <a:pt x="83627" y="0"/>
                    <a:pt x="92364" y="6157"/>
                    <a:pt x="101600" y="9236"/>
                  </a:cubicBezTo>
                  <a:cubicBezTo>
                    <a:pt x="110836" y="15394"/>
                    <a:pt x="118915" y="23811"/>
                    <a:pt x="129309" y="27709"/>
                  </a:cubicBezTo>
                  <a:cubicBezTo>
                    <a:pt x="183149" y="47899"/>
                    <a:pt x="255391" y="31238"/>
                    <a:pt x="304800" y="27709"/>
                  </a:cubicBezTo>
                  <a:cubicBezTo>
                    <a:pt x="329430" y="30788"/>
                    <a:pt x="354269" y="32505"/>
                    <a:pt x="378691" y="36945"/>
                  </a:cubicBezTo>
                  <a:cubicBezTo>
                    <a:pt x="388270" y="38687"/>
                    <a:pt x="396664" y="46182"/>
                    <a:pt x="406400" y="46182"/>
                  </a:cubicBezTo>
                  <a:cubicBezTo>
                    <a:pt x="560370" y="46182"/>
                    <a:pt x="714279" y="40024"/>
                    <a:pt x="868218" y="36945"/>
                  </a:cubicBezTo>
                  <a:cubicBezTo>
                    <a:pt x="988291" y="40024"/>
                    <a:pt x="1108324" y="46182"/>
                    <a:pt x="1228436" y="46182"/>
                  </a:cubicBezTo>
                  <a:cubicBezTo>
                    <a:pt x="1309712" y="46182"/>
                    <a:pt x="1280911" y="37436"/>
                    <a:pt x="1339272" y="27709"/>
                  </a:cubicBezTo>
                  <a:cubicBezTo>
                    <a:pt x="1363756" y="23628"/>
                    <a:pt x="1413163" y="18472"/>
                    <a:pt x="1413163" y="18472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사각형 설명선 11"/>
            <p:cNvSpPr/>
            <p:nvPr/>
          </p:nvSpPr>
          <p:spPr>
            <a:xfrm>
              <a:off x="6954080" y="1266044"/>
              <a:ext cx="1789994" cy="607973"/>
            </a:xfrm>
            <a:prstGeom prst="wedgeRoundRectCallout">
              <a:avLst>
                <a:gd name="adj1" fmla="val -37466"/>
                <a:gd name="adj2" fmla="val 81030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ea"/>
                  <a:ea typeface="+mj-ea"/>
                </a:rPr>
                <a:t>c:\windows\system.ini </a:t>
              </a:r>
              <a:r>
                <a:rPr lang="ko-KR" altLang="en-US" sz="1000" dirty="0">
                  <a:solidFill>
                    <a:schemeClr val="tx1"/>
                  </a:solidFill>
                  <a:latin typeface="+mj-ea"/>
                  <a:ea typeface="+mj-ea"/>
                </a:rPr>
                <a:t>파일의 속성 보기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j-ea"/>
                  <a:ea typeface="+mj-ea"/>
                </a:rPr>
                <a:t>창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j-ea"/>
                  <a:ea typeface="+mj-ea"/>
                </a:rPr>
                <a:t>파일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j-ea"/>
                  <a:ea typeface="+mj-ea"/>
                </a:rPr>
                <a:t>크기가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+mj-ea"/>
                  <a:ea typeface="+mj-ea"/>
                </a:rPr>
                <a:t>219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+mj-ea"/>
                  <a:ea typeface="+mj-ea"/>
                </a:rPr>
                <a:t>바이트임을 확인</a:t>
              </a:r>
              <a:endParaRPr lang="en-US" altLang="ko-KR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8204014" y="3356992"/>
              <a:ext cx="540060" cy="272822"/>
            </a:xfrm>
            <a:prstGeom prst="wedgeRoundRectCallout">
              <a:avLst>
                <a:gd name="adj1" fmla="val -127895"/>
                <a:gd name="adj2" fmla="val 21557"/>
                <a:gd name="adj3" fmla="val 16667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주목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7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957392" cy="670351"/>
          </a:xfrm>
        </p:spPr>
        <p:txBody>
          <a:bodyPr>
            <a:normAutofit fontScale="90000"/>
          </a:bodyPr>
          <a:lstStyle/>
          <a:p>
            <a:r>
              <a:rPr lang="en-US" altLang="ko-KR" sz="2800" dirty="0" err="1" smtClean="0">
                <a:latin typeface="+mj-ea"/>
              </a:rPr>
              <a:t>hwp</a:t>
            </a:r>
            <a:r>
              <a:rPr lang="ko-KR" altLang="en-US" sz="2800" dirty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파일은 텍스트 파일인가</a:t>
            </a:r>
            <a:r>
              <a:rPr lang="en-US" altLang="ko-KR" sz="2800" dirty="0" smtClean="0">
                <a:latin typeface="+mj-ea"/>
              </a:rPr>
              <a:t>? </a:t>
            </a:r>
            <a:r>
              <a:rPr lang="ko-KR" altLang="en-US" sz="2800" dirty="0" smtClean="0">
                <a:latin typeface="+mj-ea"/>
              </a:rPr>
              <a:t>바이너리 파일인가</a:t>
            </a:r>
            <a:r>
              <a:rPr lang="en-US" altLang="ko-KR" sz="2800" dirty="0" smtClean="0">
                <a:latin typeface="+mj-ea"/>
              </a:rPr>
              <a:t>?</a:t>
            </a:r>
            <a:endParaRPr lang="ko-KR" altLang="en-US" sz="28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hwp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파일은 바이너리 파일이다</a:t>
            </a:r>
            <a:r>
              <a:rPr lang="en-US" altLang="ko-KR" b="1" dirty="0" smtClean="0"/>
              <a:t>.</a:t>
            </a:r>
          </a:p>
          <a:p>
            <a:pPr lvl="1"/>
            <a:r>
              <a:rPr lang="ko-KR" altLang="en-US" b="1" dirty="0" smtClean="0"/>
              <a:t>텍스트 정보 포함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한글이나 영어 문자 포함 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바이너리 정보 포함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글자 색이나 서체 등의 문자 포맷 정보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비트맵 이미지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표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원</a:t>
            </a:r>
            <a:r>
              <a:rPr lang="en-US" altLang="ko-KR" b="1" dirty="0"/>
              <a:t> </a:t>
            </a:r>
            <a:r>
              <a:rPr lang="ko-KR" altLang="en-US" b="1" dirty="0" smtClean="0"/>
              <a:t>등의 그래픽 정보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왼쪽 마진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오른쪽 마진 등 문서 포맷 정보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>
                <a:latin typeface="+mj-ea"/>
              </a:rPr>
              <a:t>표준 파일 입출력 라이브러리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스트림</a:t>
            </a:r>
            <a:r>
              <a:rPr lang="ko-KR" altLang="en-US" b="1" dirty="0" smtClean="0"/>
              <a:t> 입출력 방식 지원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84066" y="1628800"/>
            <a:ext cx="859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ios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90230" y="2780561"/>
            <a:ext cx="11938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istream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34446" y="2780560"/>
            <a:ext cx="11894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ostream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88444" y="3454843"/>
            <a:ext cx="125024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iostream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139" y="4613586"/>
            <a:ext cx="123941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ifstream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3066" y="4613586"/>
            <a:ext cx="126433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ofstream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8341" y="5200703"/>
            <a:ext cx="132847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fstream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3" name="직선 화살표 연결선 102"/>
          <p:cNvCxnSpPr>
            <a:stCxn id="97" idx="0"/>
            <a:endCxn id="96" idx="2"/>
          </p:cNvCxnSpPr>
          <p:nvPr/>
        </p:nvCxnSpPr>
        <p:spPr>
          <a:xfrm flipV="1">
            <a:off x="3187148" y="1998132"/>
            <a:ext cx="1026418" cy="782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4" name="직선 화살표 연결선 103"/>
          <p:cNvCxnSpPr>
            <a:stCxn id="98" idx="0"/>
            <a:endCxn id="96" idx="2"/>
          </p:cNvCxnSpPr>
          <p:nvPr/>
        </p:nvCxnSpPr>
        <p:spPr>
          <a:xfrm flipH="1" flipV="1">
            <a:off x="4213566" y="1998132"/>
            <a:ext cx="915620" cy="782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5" name="직선 화살표 연결선 104"/>
          <p:cNvCxnSpPr>
            <a:stCxn id="99" idx="0"/>
            <a:endCxn id="97" idx="2"/>
          </p:cNvCxnSpPr>
          <p:nvPr/>
        </p:nvCxnSpPr>
        <p:spPr>
          <a:xfrm flipH="1" flipV="1">
            <a:off x="3187148" y="3149893"/>
            <a:ext cx="1026418" cy="3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6" name="직선 화살표 연결선 105"/>
          <p:cNvCxnSpPr>
            <a:stCxn id="99" idx="0"/>
            <a:endCxn id="98" idx="2"/>
          </p:cNvCxnSpPr>
          <p:nvPr/>
        </p:nvCxnSpPr>
        <p:spPr>
          <a:xfrm flipV="1">
            <a:off x="4213566" y="3149892"/>
            <a:ext cx="915620" cy="30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7" name="직선 화살표 연결선 106"/>
          <p:cNvCxnSpPr>
            <a:stCxn id="100" idx="0"/>
            <a:endCxn id="97" idx="2"/>
          </p:cNvCxnSpPr>
          <p:nvPr/>
        </p:nvCxnSpPr>
        <p:spPr>
          <a:xfrm flipV="1">
            <a:off x="3133846" y="3149893"/>
            <a:ext cx="53302" cy="1463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8" name="직선 화살표 연결선 107"/>
          <p:cNvCxnSpPr>
            <a:stCxn id="101" idx="0"/>
            <a:endCxn id="98" idx="2"/>
          </p:cNvCxnSpPr>
          <p:nvPr/>
        </p:nvCxnSpPr>
        <p:spPr>
          <a:xfrm flipH="1" flipV="1">
            <a:off x="5129186" y="3149892"/>
            <a:ext cx="146049" cy="1463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9" name="직선 화살표 연결선 108"/>
          <p:cNvCxnSpPr>
            <a:stCxn id="102" idx="0"/>
            <a:endCxn id="99" idx="2"/>
          </p:cNvCxnSpPr>
          <p:nvPr/>
        </p:nvCxnSpPr>
        <p:spPr>
          <a:xfrm flipH="1" flipV="1">
            <a:off x="4213566" y="3824175"/>
            <a:ext cx="49013" cy="1376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4" name="모서리가 둥근 사각형 설명선 43"/>
          <p:cNvSpPr/>
          <p:nvPr/>
        </p:nvSpPr>
        <p:spPr>
          <a:xfrm>
            <a:off x="323528" y="4149080"/>
            <a:ext cx="1728192" cy="664992"/>
          </a:xfrm>
          <a:prstGeom prst="wedgeRoundRectCallout">
            <a:avLst>
              <a:gd name="adj1" fmla="val 75670"/>
              <a:gd name="adj2" fmla="val 35789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파일 읽기 시에 사용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5963769" y="3914863"/>
            <a:ext cx="2376264" cy="400972"/>
          </a:xfrm>
          <a:prstGeom prst="wedgeRoundRectCallout">
            <a:avLst>
              <a:gd name="adj1" fmla="val -62044"/>
              <a:gd name="adj2" fmla="val 11844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파일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쓰기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시에 사용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5059211" y="5570034"/>
            <a:ext cx="2897165" cy="876577"/>
          </a:xfrm>
          <a:prstGeom prst="wedgeRoundRectCallout">
            <a:avLst>
              <a:gd name="adj1" fmla="val -64389"/>
              <a:gd name="adj2" fmla="val -4337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하나의 파일에 대해 읽기와 쓰기를 동시에 할 때 사용</a:t>
            </a:r>
            <a:endParaRPr lang="en-US" altLang="ko-KR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15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101408" cy="67035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j-ea"/>
              </a:rPr>
              <a:t>파일 입출력 스트림은 파일을 프로그램과 연결</a:t>
            </a:r>
            <a:endParaRPr lang="ko-KR" altLang="en-US" sz="28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&gt;&gt; </a:t>
            </a:r>
            <a:r>
              <a:rPr lang="ko-KR" altLang="en-US" b="1" dirty="0" smtClean="0"/>
              <a:t>연산자와 </a:t>
            </a:r>
            <a:r>
              <a:rPr lang="en-US" altLang="ko-KR" b="1" dirty="0" smtClean="0"/>
              <a:t>istream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get, read()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연결된 장치로부터 읽는 함수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키보드에 연결되면 키 입력을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파일에 연결되면 파일에서 입력</a:t>
            </a:r>
            <a:endParaRPr lang="en-US" altLang="ko-KR" b="1" dirty="0" smtClean="0"/>
          </a:p>
          <a:p>
            <a:r>
              <a:rPr lang="en-US" altLang="ko-KR" b="1" dirty="0" smtClean="0"/>
              <a:t>&lt;&lt; </a:t>
            </a:r>
            <a:r>
              <a:rPr lang="ko-KR" altLang="en-US" b="1" dirty="0" smtClean="0"/>
              <a:t>연산자와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ostream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put(), write()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pPr lvl="1"/>
            <a:r>
              <a:rPr lang="ko-KR" altLang="en-US" b="1" dirty="0"/>
              <a:t>연결된 </a:t>
            </a:r>
            <a:r>
              <a:rPr lang="ko-KR" altLang="en-US" b="1" dirty="0" smtClean="0"/>
              <a:t>장치에 쓰는 함수</a:t>
            </a:r>
            <a:endParaRPr lang="en-US" altLang="ko-KR" b="1" dirty="0"/>
          </a:p>
          <a:p>
            <a:pPr lvl="1"/>
            <a:r>
              <a:rPr lang="ko-KR" altLang="en-US" b="1" dirty="0" smtClean="0"/>
              <a:t>스크린에 </a:t>
            </a:r>
            <a:r>
              <a:rPr lang="ko-KR" altLang="en-US" b="1" dirty="0"/>
              <a:t>연결되면 </a:t>
            </a:r>
            <a:r>
              <a:rPr lang="ko-KR" altLang="en-US" b="1" dirty="0" smtClean="0"/>
              <a:t>화면에</a:t>
            </a:r>
            <a:r>
              <a:rPr lang="en-US" altLang="ko-KR" b="1" dirty="0" smtClean="0"/>
              <a:t>, </a:t>
            </a:r>
            <a:r>
              <a:rPr lang="ko-KR" altLang="en-US" b="1" dirty="0"/>
              <a:t>파일에 연결되면 </a:t>
            </a:r>
            <a:r>
              <a:rPr lang="ko-KR" altLang="en-US" b="1" dirty="0" smtClean="0"/>
              <a:t>파일에 출력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81360"/>
            <a:ext cx="7582632" cy="240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8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헤더 파일과 </a:t>
            </a:r>
            <a:r>
              <a:rPr lang="en-US" altLang="ko-KR" cap="none" dirty="0" smtClean="0">
                <a:latin typeface="+mj-ea"/>
              </a:rPr>
              <a:t>namespace</a:t>
            </a:r>
            <a:r>
              <a:rPr lang="en-US" altLang="ko-KR" dirty="0" smtClean="0">
                <a:latin typeface="+mj-ea"/>
              </a:rPr>
              <a:t> 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C++ </a:t>
            </a:r>
            <a:r>
              <a:rPr lang="ko-KR" altLang="en-US" b="1" dirty="0" smtClean="0"/>
              <a:t>파일 입출력 라이브러리 사용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&lt;</a:t>
            </a:r>
            <a:r>
              <a:rPr lang="en-US" altLang="ko-KR" b="1" dirty="0" err="1" smtClean="0"/>
              <a:t>fstream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헤더 파일과 </a:t>
            </a:r>
            <a:r>
              <a:rPr lang="en-US" altLang="ko-KR" b="1" dirty="0" err="1" smtClean="0"/>
              <a:t>std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이름 공간의 선언 필요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988840"/>
            <a:ext cx="4968552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>
                <a:latin typeface="+mj-ea"/>
                <a:ea typeface="+mj-ea"/>
              </a:rPr>
              <a:t>#include &lt;</a:t>
            </a:r>
            <a:r>
              <a:rPr lang="en-US" altLang="ko-KR" sz="2400" b="1" dirty="0" err="1">
                <a:latin typeface="+mj-ea"/>
                <a:ea typeface="+mj-ea"/>
              </a:rPr>
              <a:t>fstream</a:t>
            </a:r>
            <a:r>
              <a:rPr lang="en-US" altLang="ko-KR" sz="2400" b="1" dirty="0">
                <a:latin typeface="+mj-ea"/>
                <a:ea typeface="+mj-ea"/>
              </a:rPr>
              <a:t>&gt; </a:t>
            </a:r>
          </a:p>
          <a:p>
            <a:pPr fontAlgn="base" latinLnBrk="0"/>
            <a:r>
              <a:rPr lang="en-US" altLang="ko-KR" sz="2400" b="1" dirty="0">
                <a:latin typeface="+mj-ea"/>
                <a:ea typeface="+mj-ea"/>
              </a:rPr>
              <a:t>using namespace </a:t>
            </a:r>
            <a:r>
              <a:rPr lang="en-US" altLang="ko-KR" sz="2400" b="1" dirty="0" err="1">
                <a:latin typeface="+mj-ea"/>
                <a:ea typeface="+mj-ea"/>
              </a:rPr>
              <a:t>std</a:t>
            </a:r>
            <a:r>
              <a:rPr lang="en-US" altLang="ko-KR" sz="2400" b="1" dirty="0">
                <a:latin typeface="+mj-ea"/>
                <a:ea typeface="+mj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58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33456" cy="67035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</a:rPr>
              <a:t>파일 입출력 모드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텍스트 </a:t>
            </a:r>
            <a:r>
              <a:rPr lang="en-US" altLang="ko-KR" dirty="0" smtClean="0">
                <a:latin typeface="+mj-ea"/>
              </a:rPr>
              <a:t>I/O</a:t>
            </a:r>
            <a:r>
              <a:rPr lang="ko-KR" altLang="en-US" dirty="0" smtClean="0">
                <a:latin typeface="+mj-ea"/>
              </a:rPr>
              <a:t>와 바이너리 </a:t>
            </a:r>
            <a:r>
              <a:rPr lang="en-US" altLang="ko-KR" dirty="0" smtClean="0">
                <a:latin typeface="+mj-ea"/>
              </a:rPr>
              <a:t>I/O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파일 입출력 방식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텍스트 </a:t>
            </a:r>
            <a:r>
              <a:rPr lang="en-US" altLang="ko-KR" b="1" dirty="0" smtClean="0"/>
              <a:t>I/O</a:t>
            </a:r>
            <a:r>
              <a:rPr lang="ko-KR" altLang="en-US" b="1" dirty="0" smtClean="0"/>
              <a:t>와 바이너리 </a:t>
            </a:r>
            <a:r>
              <a:rPr lang="en-US" altLang="ko-KR" b="1" dirty="0" smtClean="0"/>
              <a:t>I/O</a:t>
            </a:r>
            <a:r>
              <a:rPr lang="ko-KR" altLang="en-US" b="1" dirty="0" smtClean="0"/>
              <a:t>의 두 방식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C++ </a:t>
            </a:r>
            <a:r>
              <a:rPr lang="ko-KR" altLang="en-US" b="1" dirty="0" smtClean="0"/>
              <a:t>파일 입출력 클래스</a:t>
            </a:r>
            <a:r>
              <a:rPr lang="en-US" altLang="ko-KR" b="1" dirty="0" smtClean="0"/>
              <a:t>(ifstream, </a:t>
            </a:r>
            <a:r>
              <a:rPr lang="en-US" altLang="ko-KR" b="1" dirty="0" err="1" smtClean="0"/>
              <a:t>ofstream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fstream</a:t>
            </a:r>
            <a:r>
              <a:rPr lang="en-US" altLang="ko-KR" b="1" dirty="0" smtClean="0"/>
              <a:t>)</a:t>
            </a:r>
            <a:r>
              <a:rPr lang="ko-KR" altLang="en-US" b="1" dirty="0"/>
              <a:t>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두 방식 지원</a:t>
            </a:r>
            <a:endParaRPr lang="en-US" altLang="ko-KR" b="1" dirty="0" smtClean="0"/>
          </a:p>
          <a:p>
            <a:r>
              <a:rPr lang="ko-KR" altLang="en-US" b="1" dirty="0" smtClean="0"/>
              <a:t>텍스트 </a:t>
            </a:r>
            <a:r>
              <a:rPr lang="en-US" altLang="ko-KR" b="1" dirty="0" smtClean="0"/>
              <a:t>I/O</a:t>
            </a:r>
          </a:p>
          <a:p>
            <a:pPr lvl="1"/>
            <a:r>
              <a:rPr lang="ko-KR" altLang="en-US" b="1" dirty="0" smtClean="0"/>
              <a:t>문자 단위로 파일에 쓰기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파일에서 읽기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문자를 기록하고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읽은 바이트를 문자로 해석</a:t>
            </a:r>
            <a:endParaRPr lang="en-US" altLang="ko-KR" b="1" dirty="0"/>
          </a:p>
          <a:p>
            <a:pPr lvl="1"/>
            <a:r>
              <a:rPr lang="ko-KR" altLang="en-US" b="1" dirty="0" smtClean="0"/>
              <a:t>텍스트 파일에만 적용</a:t>
            </a:r>
            <a:endParaRPr lang="en-US" altLang="ko-KR" b="1" dirty="0" smtClean="0"/>
          </a:p>
          <a:p>
            <a:r>
              <a:rPr lang="ko-KR" altLang="en-US" b="1" dirty="0" smtClean="0"/>
              <a:t>바이너리 </a:t>
            </a:r>
            <a:r>
              <a:rPr lang="en-US" altLang="ko-KR" b="1" dirty="0" smtClean="0"/>
              <a:t>I/O</a:t>
            </a:r>
          </a:p>
          <a:p>
            <a:pPr lvl="1"/>
            <a:r>
              <a:rPr lang="ko-KR" altLang="en-US" b="1" dirty="0" smtClean="0"/>
              <a:t>바이트 단위로 파일에 쓰기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파일에서 읽기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데이터를 문자로 해석하지 않고 있는 </a:t>
            </a:r>
            <a:r>
              <a:rPr lang="ko-KR" altLang="en-US" b="1" dirty="0"/>
              <a:t>그대로 </a:t>
            </a:r>
            <a:r>
              <a:rPr lang="ko-KR" altLang="en-US" b="1" dirty="0" smtClean="0"/>
              <a:t>기록하거나 </a:t>
            </a:r>
            <a:r>
              <a:rPr lang="ko-KR" altLang="en-US" b="1" dirty="0"/>
              <a:t>읽음</a:t>
            </a:r>
            <a:endParaRPr lang="en-US" altLang="ko-KR" b="1" dirty="0"/>
          </a:p>
          <a:p>
            <a:pPr lvl="1"/>
            <a:r>
              <a:rPr lang="ko-KR" altLang="en-US" b="1" dirty="0" smtClean="0"/>
              <a:t>텍스트 파일과 바이너리 파일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모두 입출력 가</a:t>
            </a:r>
            <a:r>
              <a:rPr lang="ko-KR" altLang="en-US" b="1" dirty="0"/>
              <a:t>능</a:t>
            </a:r>
            <a:endParaRPr lang="en-US" altLang="ko-KR" b="1" dirty="0" smtClean="0"/>
          </a:p>
          <a:p>
            <a:r>
              <a:rPr lang="ko-KR" altLang="en-US" b="1" dirty="0" smtClean="0"/>
              <a:t>텍스트 </a:t>
            </a:r>
            <a:r>
              <a:rPr lang="en-US" altLang="ko-KR" b="1" dirty="0" smtClean="0"/>
              <a:t>I/O</a:t>
            </a:r>
            <a:r>
              <a:rPr lang="ko-KR" altLang="en-US" b="1" dirty="0" smtClean="0"/>
              <a:t>와 바이너리 </a:t>
            </a:r>
            <a:r>
              <a:rPr lang="en-US" altLang="ko-KR" b="1" dirty="0" smtClean="0"/>
              <a:t>I/O </a:t>
            </a:r>
            <a:r>
              <a:rPr lang="ko-KR" altLang="en-US" b="1" dirty="0" smtClean="0"/>
              <a:t>입출력 시 차이점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개형</a:t>
            </a:r>
            <a:r>
              <a:rPr lang="ko-KR" altLang="en-US" b="1" dirty="0" smtClean="0"/>
              <a:t> 문자</a:t>
            </a:r>
            <a:r>
              <a:rPr lang="en-US" altLang="ko-KR" b="1" dirty="0" smtClean="0"/>
              <a:t>(‘\n’)</a:t>
            </a:r>
            <a:r>
              <a:rPr lang="ko-KR" altLang="en-US" b="1" dirty="0" smtClean="0"/>
              <a:t>를 다루는데 있음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뒤에서 설명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8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연산자를 이용한 간단한 파일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8873" y="873288"/>
            <a:ext cx="8469837" cy="5940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ofstream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fout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; 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 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파일 쓰기를 위한 스트림 생성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latinLnBrk="0"/>
            <a:r>
              <a:rPr lang="en-US" altLang="ko-KR" sz="2000" b="1" dirty="0" err="1">
                <a:solidFill>
                  <a:srgbClr val="7030A0"/>
                </a:solidFill>
                <a:latin typeface="+mj-ea"/>
                <a:ea typeface="+mj-ea"/>
              </a:rPr>
              <a:t>fout.open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("song.txt"); </a:t>
            </a:r>
          </a:p>
          <a:p>
            <a:pPr defTabSz="180000" latinLnBrk="0"/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song.txt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 열기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ofstream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fout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("song.txt");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한 줄로 줄여 쓸 수 있음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 열기 성공 검사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. operator !()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실행</a:t>
            </a:r>
          </a:p>
          <a:p>
            <a:pPr defTabSz="180000" latinLnBrk="0"/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//if(!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fout.is_open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())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과 동일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if(!</a:t>
            </a:r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fout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</a:t>
            </a:r>
            <a:r>
              <a:rPr lang="en-US" altLang="ko-KR" sz="2000" dirty="0">
                <a:latin typeface="+mj-ea"/>
                <a:ea typeface="+mj-ea"/>
              </a:rPr>
              <a:t>{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fout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rgbClr val="00B050"/>
                </a:solidFill>
                <a:latin typeface="+mj-ea"/>
                <a:ea typeface="+mj-ea"/>
              </a:rPr>
              <a:t>스트림의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 파일 열기가 실패한 경우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 열기 실패를 처리하는 코드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age = 21;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char singer[] </a:t>
            </a:r>
            <a:r>
              <a:rPr lang="en-US" altLang="ko-KR" sz="2000" dirty="0">
                <a:latin typeface="+mj-ea"/>
                <a:ea typeface="+mj-ea"/>
              </a:rPr>
              <a:t>= "Kim";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char song[] </a:t>
            </a:r>
            <a:r>
              <a:rPr lang="en-US" altLang="ko-KR" sz="2000" dirty="0">
                <a:latin typeface="+mj-ea"/>
                <a:ea typeface="+mj-ea"/>
              </a:rPr>
              <a:t>= "Yesterday";</a:t>
            </a:r>
          </a:p>
          <a:p>
            <a:pPr defTabSz="180000" fontAlgn="base" latinLnBrk="0"/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fout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&lt;&lt; age &lt;&lt; '\n';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파일에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21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과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'\n'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을 기록한다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fout</a:t>
            </a:r>
            <a:r>
              <a:rPr lang="en-US" altLang="ko-KR" sz="2000" dirty="0">
                <a:latin typeface="+mj-ea"/>
                <a:ea typeface="+mj-ea"/>
              </a:rPr>
              <a:t> &lt;&lt; singer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파일에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"Kim"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과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'\n'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을 덧붙여 기록한다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fout</a:t>
            </a:r>
            <a:r>
              <a:rPr lang="en-US" altLang="ko-KR" sz="2000" dirty="0">
                <a:latin typeface="+mj-ea"/>
                <a:ea typeface="+mj-ea"/>
              </a:rPr>
              <a:t> &lt;&lt; song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파일에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"Yesterday"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와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'\n'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을 덧붙여 기록한다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fout.close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();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파일 닫기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55" y="2196680"/>
            <a:ext cx="1922243" cy="149895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114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2772</TotalTime>
  <Words>2053</Words>
  <Application>Microsoft Office PowerPoint</Application>
  <PresentationFormat>화면 슬라이드 쇼(4:3)</PresentationFormat>
  <Paragraphs>667</Paragraphs>
  <Slides>37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HY헤드라인M</vt:lpstr>
      <vt:lpstr>굴림</vt:lpstr>
      <vt:lpstr>맑은 고딕</vt:lpstr>
      <vt:lpstr>휴먼매직체</vt:lpstr>
      <vt:lpstr>Arial</vt:lpstr>
      <vt:lpstr>Gill Sans MT</vt:lpstr>
      <vt:lpstr>Impact</vt:lpstr>
      <vt:lpstr>Wingdings</vt:lpstr>
      <vt:lpstr>1_기본 디자인</vt:lpstr>
      <vt:lpstr>Badge</vt:lpstr>
      <vt:lpstr>파일 입출력</vt:lpstr>
      <vt:lpstr>텍스트 파일과 바이너리 파일</vt:lpstr>
      <vt:lpstr>텍스트 파일</vt:lpstr>
      <vt:lpstr>hwp 파일은 텍스트 파일인가? 바이너리 파일인가?</vt:lpstr>
      <vt:lpstr>C++ 표준 파일 입출력 라이브러리</vt:lpstr>
      <vt:lpstr>파일 입출력 스트림은 파일을 프로그램과 연결</vt:lpstr>
      <vt:lpstr>헤더 파일과 namespace </vt:lpstr>
      <vt:lpstr>파일 입출력 모드 : 텍스트 I/O와 바이너리 I/O</vt:lpstr>
      <vt:lpstr>&lt;&lt; 연산자를 이용한 간단한 파일 출력</vt:lpstr>
      <vt:lpstr>키보드로 입력 받아 텍스트 파일 저장하기</vt:lpstr>
      <vt:lpstr>ifstream과 &gt;&gt; 연산자로 텍스트 파일 읽기</vt:lpstr>
      <vt:lpstr>파일 모드(file mode)</vt:lpstr>
      <vt:lpstr>파일 모드 설정</vt:lpstr>
      <vt:lpstr>get()을 이용한 텍스트 파일 읽기</vt:lpstr>
      <vt:lpstr>get()과 EOF</vt:lpstr>
      <vt:lpstr>get()으로 파일의 끝을 인지하는 방법</vt:lpstr>
      <vt:lpstr>파일의 끝을 잘못 인지하는 코드</vt:lpstr>
      <vt:lpstr>텍스트 파일 연결</vt:lpstr>
      <vt:lpstr>텍스트 파일의 라인 단위 읽기</vt:lpstr>
      <vt:lpstr>istream의 getline()을 이용하여 텍스트 파일을 읽고 화면 출력</vt:lpstr>
      <vt:lpstr>getline(ifstream&amp;, string&amp;)</vt:lpstr>
      <vt:lpstr>바이너리 I/O</vt:lpstr>
      <vt:lpstr>바이너리 I/O로 파일 복사</vt:lpstr>
      <vt:lpstr>read()/write()로 블록 단위 파일 입출력</vt:lpstr>
      <vt:lpstr>read()로 텍스트 파일을 바이너리 I/O로 읽기</vt:lpstr>
      <vt:lpstr>read()/write()로 이미지 파일 복사 </vt:lpstr>
      <vt:lpstr>바이너리 I/O</vt:lpstr>
      <vt:lpstr>텍스트 I/O와 바이너리 I/O의 확실한 차이점</vt:lpstr>
      <vt:lpstr>텍스트 I/O와 바이너리 I/O의 실행 결과 비교</vt:lpstr>
      <vt:lpstr>스트림 상태 검사</vt:lpstr>
      <vt:lpstr>스트림 상태 검사</vt:lpstr>
      <vt:lpstr>스트림 상태 검사</vt:lpstr>
      <vt:lpstr>임의 접근과 파일 포인터</vt:lpstr>
      <vt:lpstr>파일 모드와 파일 포인터</vt:lpstr>
      <vt:lpstr>임의 접근 방법</vt:lpstr>
      <vt:lpstr>seekg()에 의한 get pointer의 이동 사례</vt:lpstr>
      <vt:lpstr>파일 크기 알아내기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hallym</cp:lastModifiedBy>
  <cp:revision>752</cp:revision>
  <dcterms:created xsi:type="dcterms:W3CDTF">1601-01-01T00:00:00Z</dcterms:created>
  <dcterms:modified xsi:type="dcterms:W3CDTF">2019-05-24T03:11:49Z</dcterms:modified>
</cp:coreProperties>
</file>