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  <p:sldMasterId id="2147483961" r:id="rId2"/>
  </p:sldMasterIdLst>
  <p:notesMasterIdLst>
    <p:notesMasterId r:id="rId53"/>
  </p:notesMasterIdLst>
  <p:sldIdLst>
    <p:sldId id="267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FFCC00"/>
    <a:srgbClr val="FF9966"/>
    <a:srgbClr val="3399FF"/>
    <a:srgbClr val="FFCC99"/>
    <a:srgbClr val="00B6A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 varScale="1">
        <p:scale>
          <a:sx n="69" d="100"/>
          <a:sy n="69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C8E7D-FFF5-4A67-9BC5-BFEBA39EA6A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9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i_img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05263"/>
            <a:ext cx="141922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1981200"/>
            <a:ext cx="9144000" cy="1752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 w="12700" algn="ctr">
            <a:solidFill>
              <a:srgbClr val="C0C0C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8189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FF020-DAF1-4251-99D3-9DB79DBAC2E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016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34950"/>
            <a:ext cx="2057400" cy="6146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34950"/>
            <a:ext cx="6019800" cy="6146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ABD04-62BF-4514-9011-432CDFEA3F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3584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altLang="ko-KR" smtClean="0"/>
              <a:t>2018_2_C++_chapt03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9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4800" spc="6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93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22" y="116632"/>
            <a:ext cx="7649862" cy="670351"/>
          </a:xfrm>
        </p:spPr>
        <p:txBody>
          <a:bodyPr anchor="ctr"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832648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50000"/>
                </a:schemeClr>
              </a:buClr>
              <a:buSzPct val="90000"/>
              <a:buFont typeface="맑은 고딕" panose="020B0503020000020004" pitchFamily="50" charset="-127"/>
              <a:buChar char="◎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710" y="6509306"/>
            <a:ext cx="323528" cy="318412"/>
          </a:xfrm>
        </p:spPr>
        <p:txBody>
          <a:bodyPr/>
          <a:lstStyle>
            <a:lvl1pPr algn="r">
              <a:defRPr sz="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14" name="직선 연결선 13"/>
          <p:cNvCxnSpPr/>
          <p:nvPr userDrawn="1"/>
        </p:nvCxnSpPr>
        <p:spPr>
          <a:xfrm flipH="1">
            <a:off x="1402632" y="786983"/>
            <a:ext cx="774136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4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272ACE-A2E0-4B15-9E00-14769F87BBD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228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9C67-A753-47C6-B574-554953FE317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3176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EB1-7BEA-454E-98B0-AAC0543AD1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388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F6A7-E3DE-4B5E-820B-DA38874B6B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57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F0F-DB07-44AC-808C-B191F01DC4E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3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1FF9D-D8BD-4837-B675-2581F00216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80123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4C71886-B5B5-4636-8A58-EE6CB1EAFDA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860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DCDE1005-C856-41D0-97E2-5CD53282BFF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F020-DAF1-4251-99D3-9DB79DBAC2E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272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D04-62BF-4514-9011-432CDFEA3F1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3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72ACE-A2E0-4B15-9E00-14769F87BBD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51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89C67-A753-47C6-B574-554953FE31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617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86EB1-7BEA-454E-98B0-AAC0543AD17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2138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EF6A7-E3DE-4B5E-820B-DA38874B6BE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4595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E5F0F-DB07-44AC-808C-B191F01DC4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297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71886-B5B5-4636-8A58-EE6CB1EAFD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117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E1005-C856-41D0-97E2-5CD53282BFF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590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_img_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260350"/>
            <a:ext cx="5540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0" y="188913"/>
            <a:ext cx="9144000" cy="5334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4950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531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1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66D777-4359-42E5-B284-18B58639FC5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9" r:id="rId12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2018_2_C++_chapt03</a:t>
            </a:r>
            <a:endParaRPr lang="en-US" altLang="ko-KR"/>
          </a:p>
        </p:txBody>
      </p:sp>
      <p:sp>
        <p:nvSpPr>
          <p:cNvPr id="10" name="Rectangle 9" title="right edge border"/>
          <p:cNvSpPr/>
          <p:nvPr/>
        </p:nvSpPr>
        <p:spPr>
          <a:xfrm>
            <a:off x="9038906" y="-12284"/>
            <a:ext cx="10509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구름 모양 설명선 6"/>
          <p:cNvSpPr/>
          <p:nvPr userDrawn="1"/>
        </p:nvSpPr>
        <p:spPr>
          <a:xfrm>
            <a:off x="8820472" y="6547468"/>
            <a:ext cx="319540" cy="265908"/>
          </a:xfrm>
          <a:prstGeom prst="cloudCallout">
            <a:avLst>
              <a:gd name="adj1" fmla="val 3350"/>
              <a:gd name="adj2" fmla="val 431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2366" y="6499920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92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클래스와 객체</a:t>
            </a:r>
            <a:endParaRPr lang="ko-KR" altLang="en-US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이름과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25256"/>
            <a:ext cx="8185986" cy="548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8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cap="none" dirty="0" smtClean="0">
                <a:latin typeface="+mj-ea"/>
              </a:rPr>
              <a:t>Rectangle</a:t>
            </a:r>
            <a:r>
              <a:rPr lang="en-US" altLang="ko-KR" sz="3200" dirty="0" smtClean="0">
                <a:latin typeface="+mj-ea"/>
              </a:rPr>
              <a:t> </a:t>
            </a:r>
            <a:r>
              <a:rPr lang="ko-KR" altLang="en-US" sz="3200" dirty="0" smtClean="0">
                <a:latin typeface="+mj-ea"/>
              </a:rPr>
              <a:t>클래스 만들</a:t>
            </a:r>
            <a:r>
              <a:rPr lang="ko-KR" altLang="en-US" sz="3200" dirty="0">
                <a:latin typeface="+mj-ea"/>
              </a:rPr>
              <a:t>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다음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main()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함수가 잘 작동하도록 너비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(width)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와 높이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(height)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를 가지고 면적 계산 기능을 가진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Rectangle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클래스를 작성하고 전체 프로그램을 완성하라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8145" y="2312506"/>
            <a:ext cx="6948772" cy="19389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Rectangle </a:t>
            </a:r>
            <a:r>
              <a:rPr lang="en-US" altLang="ko-KR" sz="2000" dirty="0" err="1" smtClean="0">
                <a:latin typeface="+mj-ea"/>
                <a:ea typeface="+mj-ea"/>
              </a:rPr>
              <a:t>rect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rect.width</a:t>
            </a:r>
            <a:r>
              <a:rPr lang="en-US" altLang="ko-KR" sz="2000" dirty="0" smtClean="0">
                <a:latin typeface="+mj-ea"/>
                <a:ea typeface="+mj-ea"/>
              </a:rPr>
              <a:t> = 3;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rect.height</a:t>
            </a:r>
            <a:r>
              <a:rPr lang="en-US" altLang="ko-KR" sz="2000" dirty="0" smtClean="0">
                <a:latin typeface="+mj-ea"/>
                <a:ea typeface="+mj-ea"/>
              </a:rPr>
              <a:t> = 5;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smtClean="0">
                <a:latin typeface="+mj-ea"/>
                <a:ea typeface="+mj-ea"/>
              </a:rPr>
              <a:t>"</a:t>
            </a:r>
            <a:r>
              <a:rPr lang="ko-KR" altLang="en-US" sz="2000" dirty="0" smtClean="0">
                <a:latin typeface="+mj-ea"/>
                <a:ea typeface="+mj-ea"/>
              </a:rPr>
              <a:t>사각형의 </a:t>
            </a:r>
            <a:r>
              <a:rPr lang="ko-KR" altLang="en-US" sz="2000" dirty="0">
                <a:latin typeface="+mj-ea"/>
                <a:ea typeface="+mj-ea"/>
              </a:rPr>
              <a:t>면적은 </a:t>
            </a:r>
            <a:r>
              <a:rPr lang="en-US" altLang="ko-KR" sz="2000" dirty="0">
                <a:latin typeface="+mj-ea"/>
                <a:ea typeface="+mj-ea"/>
              </a:rPr>
              <a:t>" &lt;&lt; </a:t>
            </a:r>
            <a:r>
              <a:rPr lang="en-US" altLang="ko-KR" sz="2000" dirty="0" err="1" smtClean="0">
                <a:latin typeface="+mj-ea"/>
                <a:ea typeface="+mj-ea"/>
              </a:rPr>
              <a:t>rect.getArea</a:t>
            </a:r>
            <a:r>
              <a:rPr lang="en-US" altLang="ko-KR" sz="2000" dirty="0">
                <a:latin typeface="+mj-ea"/>
                <a:ea typeface="+mj-ea"/>
              </a:rPr>
              <a:t>() 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algn="just"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정답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908720"/>
            <a:ext cx="6912768" cy="56323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 </a:t>
            </a:r>
          </a:p>
          <a:p>
            <a:pPr defTabSz="180000"/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class </a:t>
            </a:r>
            <a:r>
              <a:rPr lang="en-US" altLang="ko-KR" b="1" dirty="0">
                <a:latin typeface="+mj-ea"/>
                <a:ea typeface="+mj-ea"/>
              </a:rPr>
              <a:t>Rectangle </a:t>
            </a:r>
            <a:r>
              <a:rPr lang="en-US" altLang="ko-KR" b="1" dirty="0" smtClean="0">
                <a:latin typeface="+mj-ea"/>
                <a:ea typeface="+mj-ea"/>
              </a:rPr>
              <a:t>{ </a:t>
            </a:r>
            <a:r>
              <a:rPr lang="en-US" altLang="ko-KR" dirty="0" smtClean="0">
                <a:latin typeface="+mj-ea"/>
                <a:ea typeface="+mj-ea"/>
              </a:rPr>
              <a:t>// Rectangle </a:t>
            </a:r>
            <a:r>
              <a:rPr lang="ko-KR" altLang="en-US" dirty="0" smtClean="0">
                <a:latin typeface="+mj-ea"/>
                <a:ea typeface="+mj-ea"/>
              </a:rPr>
              <a:t>클래스 </a:t>
            </a:r>
            <a:r>
              <a:rPr lang="ko-KR" altLang="en-US" dirty="0" err="1" smtClean="0">
                <a:latin typeface="+mj-ea"/>
                <a:ea typeface="+mj-ea"/>
              </a:rPr>
              <a:t>선언부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width; </a:t>
            </a:r>
            <a:endParaRPr lang="ko-KR" altLang="en-US" b="1" dirty="0">
              <a:latin typeface="+mj-ea"/>
              <a:ea typeface="+mj-ea"/>
            </a:endParaRPr>
          </a:p>
          <a:p>
            <a:pPr defTabSz="180000"/>
            <a:r>
              <a:rPr lang="ko-KR" altLang="en-US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height</a:t>
            </a:r>
            <a:r>
              <a:rPr lang="en-US" altLang="ko-KR" b="1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 smtClean="0">
                <a:latin typeface="+mj-ea"/>
                <a:ea typeface="+mj-ea"/>
              </a:rPr>
              <a:t>int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en-US" altLang="ko-KR" b="1" dirty="0" err="1" smtClean="0">
                <a:latin typeface="+mj-ea"/>
                <a:ea typeface="+mj-ea"/>
              </a:rPr>
              <a:t>getArea</a:t>
            </a:r>
            <a:r>
              <a:rPr lang="en-US" altLang="ko-KR" b="1" dirty="0" smtClean="0">
                <a:latin typeface="+mj-ea"/>
                <a:ea typeface="+mj-ea"/>
              </a:rPr>
              <a:t>(); </a:t>
            </a:r>
            <a:r>
              <a:rPr lang="en-US" altLang="ko-KR" dirty="0" smtClean="0">
                <a:latin typeface="+mj-ea"/>
                <a:ea typeface="+mj-ea"/>
              </a:rPr>
              <a:t>// </a:t>
            </a:r>
            <a:r>
              <a:rPr lang="ko-KR" altLang="en-US" dirty="0" smtClean="0">
                <a:latin typeface="+mj-ea"/>
                <a:ea typeface="+mj-ea"/>
              </a:rPr>
              <a:t>면적을 </a:t>
            </a:r>
            <a:r>
              <a:rPr lang="ko-KR" altLang="en-US" dirty="0">
                <a:latin typeface="+mj-ea"/>
                <a:ea typeface="+mj-ea"/>
              </a:rPr>
              <a:t>계산하여 </a:t>
            </a:r>
            <a:r>
              <a:rPr lang="ko-KR" altLang="en-US" dirty="0" err="1">
                <a:latin typeface="+mj-ea"/>
                <a:ea typeface="+mj-ea"/>
              </a:rPr>
              <a:t>리턴하는</a:t>
            </a:r>
            <a:r>
              <a:rPr lang="ko-KR" altLang="en-US" dirty="0">
                <a:latin typeface="+mj-ea"/>
                <a:ea typeface="+mj-ea"/>
              </a:rPr>
              <a:t> 함수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b="1" dirty="0" err="1" smtClean="0">
                <a:latin typeface="+mj-ea"/>
                <a:ea typeface="+mj-ea"/>
              </a:rPr>
              <a:t>int</a:t>
            </a:r>
            <a:r>
              <a:rPr lang="en-US" altLang="ko-KR" b="1" dirty="0" smtClean="0">
                <a:latin typeface="+mj-ea"/>
                <a:ea typeface="+mj-ea"/>
              </a:rPr>
              <a:t> Rectangle::</a:t>
            </a:r>
            <a:r>
              <a:rPr lang="en-US" altLang="ko-KR" b="1" dirty="0" err="1" smtClean="0">
                <a:latin typeface="+mj-ea"/>
                <a:ea typeface="+mj-ea"/>
              </a:rPr>
              <a:t>getArea</a:t>
            </a:r>
            <a:r>
              <a:rPr lang="en-US" altLang="ko-KR" b="1" dirty="0">
                <a:latin typeface="+mj-ea"/>
                <a:ea typeface="+mj-ea"/>
              </a:rPr>
              <a:t>() </a:t>
            </a:r>
            <a:r>
              <a:rPr lang="en-US" altLang="ko-KR" b="1" dirty="0" smtClean="0">
                <a:latin typeface="+mj-ea"/>
                <a:ea typeface="+mj-ea"/>
              </a:rPr>
              <a:t>{ </a:t>
            </a:r>
            <a:r>
              <a:rPr lang="en-US" altLang="ko-KR" dirty="0" smtClean="0">
                <a:latin typeface="+mj-ea"/>
                <a:ea typeface="+mj-ea"/>
              </a:rPr>
              <a:t>// </a:t>
            </a:r>
            <a:r>
              <a:rPr lang="en-US" altLang="ko-KR" dirty="0">
                <a:latin typeface="+mj-ea"/>
                <a:ea typeface="+mj-ea"/>
              </a:rPr>
              <a:t>Rectangle </a:t>
            </a:r>
            <a:r>
              <a:rPr lang="ko-KR" altLang="en-US" dirty="0">
                <a:latin typeface="+mj-ea"/>
                <a:ea typeface="+mj-ea"/>
              </a:rPr>
              <a:t>클래스 </a:t>
            </a:r>
            <a:r>
              <a:rPr lang="ko-KR" altLang="en-US" dirty="0" err="1" smtClean="0">
                <a:latin typeface="+mj-ea"/>
                <a:ea typeface="+mj-ea"/>
              </a:rPr>
              <a:t>구현부</a:t>
            </a:r>
            <a:endParaRPr lang="ko-KR" altLang="en-US" b="1" dirty="0">
              <a:latin typeface="+mj-ea"/>
              <a:ea typeface="+mj-ea"/>
            </a:endParaRPr>
          </a:p>
          <a:p>
            <a:pPr defTabSz="180000"/>
            <a:r>
              <a:rPr lang="ko-KR" altLang="en-US" b="1" dirty="0">
                <a:latin typeface="+mj-ea"/>
                <a:ea typeface="+mj-ea"/>
              </a:rPr>
              <a:t>	</a:t>
            </a:r>
            <a:r>
              <a:rPr lang="en-US" altLang="ko-KR" b="1" dirty="0" smtClean="0">
                <a:latin typeface="+mj-ea"/>
                <a:ea typeface="+mj-ea"/>
              </a:rPr>
              <a:t>return </a:t>
            </a:r>
            <a:r>
              <a:rPr lang="en-US" altLang="ko-KR" b="1" dirty="0">
                <a:latin typeface="+mj-ea"/>
                <a:ea typeface="+mj-ea"/>
              </a:rPr>
              <a:t>width*height;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}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Rectangle </a:t>
            </a:r>
            <a:r>
              <a:rPr lang="en-US" altLang="ko-KR" dirty="0" err="1">
                <a:latin typeface="+mj-ea"/>
                <a:ea typeface="+mj-ea"/>
              </a:rPr>
              <a:t>rect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rect.width</a:t>
            </a:r>
            <a:r>
              <a:rPr lang="en-US" altLang="ko-KR" dirty="0">
                <a:latin typeface="+mj-ea"/>
                <a:ea typeface="+mj-ea"/>
              </a:rPr>
              <a:t> = 3;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rect.height</a:t>
            </a:r>
            <a:r>
              <a:rPr lang="en-US" altLang="ko-KR" dirty="0">
                <a:latin typeface="+mj-ea"/>
                <a:ea typeface="+mj-ea"/>
              </a:rPr>
              <a:t> = 5;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사각형의 면적은 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rect.getArea</a:t>
            </a:r>
            <a:r>
              <a:rPr lang="en-US" altLang="ko-KR" dirty="0">
                <a:latin typeface="+mj-ea"/>
                <a:ea typeface="+mj-ea"/>
              </a:rPr>
              <a:t>() &lt;&lt; </a:t>
            </a:r>
            <a:r>
              <a:rPr lang="en-US" altLang="ko-KR" dirty="0" err="1" smtClean="0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18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177" y="835864"/>
            <a:ext cx="8712968" cy="583264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en-US" altLang="ko-KR" dirty="0"/>
              <a:t>(constructor)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</a:t>
            </a:r>
            <a:r>
              <a:rPr lang="ko-KR" altLang="en-US" dirty="0">
                <a:solidFill>
                  <a:srgbClr val="FF0000"/>
                </a:solidFill>
              </a:rPr>
              <a:t>생성</a:t>
            </a:r>
            <a:r>
              <a:rPr lang="ko-KR" altLang="en-US" dirty="0"/>
              <a:t>되는 시점에서 </a:t>
            </a:r>
            <a:r>
              <a:rPr lang="ko-KR" altLang="en-US" dirty="0">
                <a:solidFill>
                  <a:srgbClr val="FF0000"/>
                </a:solidFill>
              </a:rPr>
              <a:t>자동</a:t>
            </a:r>
            <a:r>
              <a:rPr lang="ko-KR" altLang="en-US" dirty="0"/>
              <a:t>으로 호출되는 </a:t>
            </a:r>
            <a:r>
              <a:rPr lang="ko-KR" altLang="en-US" dirty="0" smtClean="0">
                <a:solidFill>
                  <a:srgbClr val="FF0000"/>
                </a:solidFill>
              </a:rPr>
              <a:t>멤버 함수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클래스 이름과 동일한 멤버 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1680" y="2276872"/>
            <a:ext cx="6336704" cy="440120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 //</a:t>
            </a:r>
            <a:r>
              <a:rPr lang="ko-KR" altLang="en-US" sz="2000" dirty="0" smtClean="0">
                <a:latin typeface="+mj-ea"/>
                <a:ea typeface="+mj-ea"/>
              </a:rPr>
              <a:t>두 개의 </a:t>
            </a:r>
            <a:r>
              <a:rPr lang="ko-KR" altLang="en-US" sz="2000" dirty="0" err="1" smtClean="0">
                <a:latin typeface="+mj-ea"/>
                <a:ea typeface="+mj-ea"/>
              </a:rPr>
              <a:t>생성자</a:t>
            </a:r>
            <a:r>
              <a:rPr lang="ko-KR" altLang="en-US" sz="2000" dirty="0" smtClean="0">
                <a:latin typeface="+mj-ea"/>
                <a:ea typeface="+mj-ea"/>
              </a:rPr>
              <a:t> 중복 선언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	</a:t>
            </a:r>
            <a:r>
              <a:rPr lang="en-US" altLang="ko-KR" sz="2000" b="1" dirty="0" smtClean="0">
                <a:latin typeface="+mj-ea"/>
                <a:ea typeface="+mj-ea"/>
              </a:rPr>
              <a:t>Circle</a:t>
            </a:r>
            <a:r>
              <a:rPr lang="en-US" altLang="ko-KR" sz="2000" b="1" dirty="0" smtClean="0">
                <a:latin typeface="+mj-ea"/>
                <a:ea typeface="+mj-ea"/>
              </a:rPr>
              <a:t>(); //</a:t>
            </a:r>
            <a:r>
              <a:rPr lang="ko-KR" altLang="en-US" sz="2000" b="1" dirty="0" smtClean="0">
                <a:latin typeface="+mj-ea"/>
                <a:ea typeface="+mj-ea"/>
              </a:rPr>
              <a:t>클래스 이름과 동일</a:t>
            </a:r>
            <a:endParaRPr lang="ko-KR" altLang="en-US" sz="2000" b="1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		Circle(</a:t>
            </a:r>
            <a:r>
              <a:rPr lang="en-US" altLang="ko-KR" sz="2000" b="1" dirty="0" err="1" smtClean="0"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latin typeface="+mj-ea"/>
                <a:ea typeface="+mj-ea"/>
              </a:rPr>
              <a:t> r</a:t>
            </a:r>
            <a:r>
              <a:rPr lang="en-US" altLang="ko-KR" sz="2000" b="1" dirty="0" smtClean="0">
                <a:latin typeface="+mj-ea"/>
                <a:ea typeface="+mj-ea"/>
              </a:rPr>
              <a:t>); //</a:t>
            </a:r>
            <a:r>
              <a:rPr lang="ko-KR" altLang="en-US" sz="2000" b="1" dirty="0" smtClean="0">
                <a:latin typeface="+mj-ea"/>
                <a:ea typeface="+mj-ea"/>
              </a:rPr>
              <a:t>리턴 타입 표시하지 않음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	..........................................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//</a:t>
            </a:r>
            <a:r>
              <a:rPr lang="ko-KR" altLang="en-US" sz="2000" dirty="0" err="1" smtClean="0">
                <a:latin typeface="+mj-ea"/>
                <a:ea typeface="+mj-ea"/>
              </a:rPr>
              <a:t>생성자</a:t>
            </a:r>
            <a:r>
              <a:rPr lang="ko-KR" altLang="en-US" sz="2000" dirty="0" smtClean="0">
                <a:latin typeface="+mj-ea"/>
                <a:ea typeface="+mj-ea"/>
              </a:rPr>
              <a:t> 함수 구현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Circle::Circle() </a:t>
            </a:r>
            <a:r>
              <a:rPr lang="en-US" altLang="ko-KR" sz="2000" dirty="0" smtClean="0">
                <a:latin typeface="+mj-ea"/>
                <a:ea typeface="+mj-ea"/>
              </a:rPr>
              <a:t>{      //</a:t>
            </a:r>
            <a:r>
              <a:rPr lang="ko-KR" altLang="en-US" sz="2000" dirty="0" smtClean="0">
                <a:latin typeface="+mj-ea"/>
                <a:ea typeface="+mj-ea"/>
              </a:rPr>
              <a:t>매개변수 없는 </a:t>
            </a:r>
            <a:r>
              <a:rPr lang="ko-KR" altLang="en-US" sz="2000" dirty="0" err="1" smtClean="0">
                <a:latin typeface="+mj-ea"/>
                <a:ea typeface="+mj-ea"/>
              </a:rPr>
              <a:t>생성자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	...............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Circle::Circle(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r) </a:t>
            </a:r>
            <a:r>
              <a:rPr lang="en-US" altLang="ko-KR" sz="2000" dirty="0" smtClean="0">
                <a:latin typeface="+mj-ea"/>
                <a:ea typeface="+mj-ea"/>
              </a:rPr>
              <a:t>{  //</a:t>
            </a:r>
            <a:r>
              <a:rPr lang="ko-KR" altLang="en-US" sz="2000" dirty="0" smtClean="0">
                <a:latin typeface="+mj-ea"/>
                <a:ea typeface="+mj-ea"/>
              </a:rPr>
              <a:t>매개변수를 가진 </a:t>
            </a:r>
            <a:r>
              <a:rPr lang="ko-KR" altLang="en-US" sz="2000" dirty="0" err="1" smtClean="0">
                <a:latin typeface="+mj-ea"/>
                <a:ea typeface="+mj-ea"/>
              </a:rPr>
              <a:t>생성자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</a:t>
            </a:r>
            <a:r>
              <a:rPr lang="en-US" altLang="ko-KR" sz="2000" dirty="0" smtClean="0">
                <a:latin typeface="+mj-ea"/>
                <a:ea typeface="+mj-ea"/>
              </a:rPr>
              <a:t>...............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48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함수의 특징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8326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생성자의 목적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객체가 생성될 때 객체가 필요한 초기화를 위해</a:t>
            </a:r>
            <a:endParaRPr lang="en-US" altLang="ko-KR" sz="2000" dirty="0"/>
          </a:p>
          <a:p>
            <a:pPr lvl="2">
              <a:lnSpc>
                <a:spcPct val="100000"/>
              </a:lnSpc>
            </a:pPr>
            <a:r>
              <a:rPr lang="ko-KR" altLang="en-US" sz="2000" dirty="0"/>
              <a:t>멤버 변수 값 초기화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할당</a:t>
            </a:r>
            <a:r>
              <a:rPr lang="en-US" altLang="ko-KR" sz="2000" dirty="0"/>
              <a:t>, </a:t>
            </a:r>
            <a:r>
              <a:rPr lang="ko-KR" altLang="en-US" sz="2000" dirty="0"/>
              <a:t>파일 열기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연결 </a:t>
            </a:r>
            <a:r>
              <a:rPr lang="ko-KR" altLang="en-US" sz="2000" dirty="0" smtClean="0"/>
              <a:t>등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반드시 클래스 이름과 동일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 err="1"/>
              <a:t>생성자는</a:t>
            </a:r>
            <a:r>
              <a:rPr lang="ko-KR" altLang="en-US" sz="2000" dirty="0"/>
              <a:t> 리턴 타입을 선언하지 않는다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리턴 </a:t>
            </a:r>
            <a:r>
              <a:rPr lang="ko-KR" altLang="en-US" sz="2000" dirty="0" smtClean="0"/>
              <a:t>타입 없음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>void </a:t>
            </a:r>
            <a:r>
              <a:rPr lang="ko-KR" altLang="en-US" sz="2000" dirty="0"/>
              <a:t>타입도 안됨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객체 생성 시 오직 한 번만 호출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자동으로 호출됨</a:t>
            </a:r>
            <a:r>
              <a:rPr lang="en-US" altLang="ko-KR" sz="2000" dirty="0"/>
              <a:t>. </a:t>
            </a:r>
            <a:r>
              <a:rPr lang="ko-KR" altLang="en-US" sz="2000" dirty="0"/>
              <a:t>임의로 호출할 수 </a:t>
            </a:r>
            <a:r>
              <a:rPr lang="ko-KR" altLang="en-US" sz="2000" dirty="0" smtClean="0"/>
              <a:t>없음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 객체마다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실행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 err="1"/>
              <a:t>생성자는</a:t>
            </a:r>
            <a:r>
              <a:rPr lang="ko-KR" altLang="en-US" sz="2000" dirty="0"/>
              <a:t> 중복 가능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 err="1"/>
              <a:t>생성자는</a:t>
            </a:r>
            <a:r>
              <a:rPr lang="ko-KR" altLang="en-US" sz="2000" dirty="0"/>
              <a:t> 한 클래스 내에 여러 개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중복된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중 하나만 실행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생성자가 </a:t>
            </a:r>
            <a:r>
              <a:rPr lang="ko-KR" altLang="en-US" sz="2000" dirty="0" smtClean="0"/>
              <a:t>선언되어 있지 </a:t>
            </a:r>
            <a:r>
              <a:rPr lang="ko-KR" altLang="en-US" sz="2000" dirty="0"/>
              <a:t>않으면 기본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자동으로 생성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기본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매개 변수 </a:t>
            </a:r>
            <a:r>
              <a:rPr lang="ko-KR" altLang="en-US" sz="2000" dirty="0"/>
              <a:t>없는 </a:t>
            </a:r>
            <a:r>
              <a:rPr lang="ko-KR" altLang="en-US" sz="2000" dirty="0" err="1"/>
              <a:t>생성자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컴파일러에 의해 자동 생성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3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2 </a:t>
            </a:r>
            <a:r>
              <a:rPr lang="ko-KR" altLang="en-US" dirty="0" smtClean="0">
                <a:latin typeface="+mj-ea"/>
              </a:rPr>
              <a:t>개의 </a:t>
            </a:r>
            <a:r>
              <a:rPr lang="ko-KR" altLang="en-US" dirty="0" err="1" smtClean="0">
                <a:latin typeface="+mj-ea"/>
              </a:rPr>
              <a:t>생성자를</a:t>
            </a:r>
            <a:r>
              <a:rPr lang="ko-KR" altLang="en-US" dirty="0" smtClean="0">
                <a:latin typeface="+mj-ea"/>
              </a:rPr>
              <a:t> 가진 </a:t>
            </a:r>
            <a:r>
              <a:rPr lang="en-US" altLang="ko-KR" cap="none" dirty="0">
                <a:latin typeface="+mj-ea"/>
              </a:rPr>
              <a:t>Circle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클래스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7628" y="825588"/>
            <a:ext cx="5464492" cy="60016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>
                <a:latin typeface="+mj-ea"/>
                <a:ea typeface="+mj-ea"/>
              </a:rPr>
              <a:t>#include &lt;</a:t>
            </a:r>
            <a:r>
              <a:rPr lang="en-US" altLang="ko-KR" sz="1600" dirty="0" err="1">
                <a:latin typeface="+mj-ea"/>
                <a:ea typeface="+mj-ea"/>
              </a:rPr>
              <a:t>iostream</a:t>
            </a:r>
            <a:r>
              <a:rPr lang="en-US" altLang="ko-KR" sz="1600" dirty="0">
                <a:latin typeface="+mj-ea"/>
                <a:ea typeface="+mj-ea"/>
              </a:rPr>
              <a:t>&gt; 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using namespace </a:t>
            </a:r>
            <a:r>
              <a:rPr lang="en-US" altLang="ko-KR" sz="1600" dirty="0" err="1">
                <a:latin typeface="+mj-ea"/>
                <a:ea typeface="+mj-ea"/>
              </a:rPr>
              <a:t>std</a:t>
            </a:r>
            <a:r>
              <a:rPr lang="en-US" altLang="ko-KR" sz="1600" dirty="0">
                <a:latin typeface="+mj-ea"/>
                <a:ea typeface="+mj-ea"/>
              </a:rPr>
              <a:t>; </a:t>
            </a:r>
          </a:p>
          <a:p>
            <a:pPr defTabSz="180000"/>
            <a:endParaRPr lang="en-US" altLang="ko-KR" sz="1600" b="1" dirty="0">
              <a:latin typeface="+mj-ea"/>
              <a:ea typeface="+mj-ea"/>
            </a:endParaRP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class Circle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radius;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Circle();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 smtClean="0">
                <a:latin typeface="+mj-ea"/>
                <a:ea typeface="+mj-ea"/>
              </a:rPr>
              <a:t>매개 변수 없는 </a:t>
            </a:r>
            <a:r>
              <a:rPr lang="ko-KR" altLang="en-US" sz="1600" dirty="0" err="1" smtClean="0">
                <a:latin typeface="+mj-ea"/>
                <a:ea typeface="+mj-ea"/>
              </a:rPr>
              <a:t>생성자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Circle(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r);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매개 변수 있는 </a:t>
            </a:r>
            <a:r>
              <a:rPr lang="ko-KR" altLang="en-US" sz="1600" dirty="0" err="1">
                <a:latin typeface="+mj-ea"/>
                <a:ea typeface="+mj-ea"/>
              </a:rPr>
              <a:t>생성자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double </a:t>
            </a:r>
            <a:r>
              <a:rPr lang="en-US" altLang="ko-KR" sz="1600" dirty="0" err="1">
                <a:latin typeface="+mj-ea"/>
                <a:ea typeface="+mj-ea"/>
              </a:rPr>
              <a:t>getArea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}; 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Circle::Circle()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radius = 1;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ko-KR" altLang="en-US" sz="1600" dirty="0">
                <a:latin typeface="+mj-ea"/>
                <a:ea typeface="+mj-ea"/>
              </a:rPr>
              <a:t>반지름 </a:t>
            </a:r>
            <a:r>
              <a:rPr lang="en-US" altLang="ko-KR" sz="1600" dirty="0">
                <a:latin typeface="+mj-ea"/>
                <a:ea typeface="+mj-ea"/>
              </a:rPr>
              <a:t>" &lt;&lt; radius &lt;&lt; " </a:t>
            </a:r>
            <a:r>
              <a:rPr lang="ko-KR" altLang="en-US" sz="1600" dirty="0">
                <a:latin typeface="+mj-ea"/>
                <a:ea typeface="+mj-ea"/>
              </a:rPr>
              <a:t>원 </a:t>
            </a:r>
            <a:r>
              <a:rPr lang="ko-KR" altLang="en-US" sz="1600" dirty="0" smtClean="0">
                <a:latin typeface="+mj-ea"/>
                <a:ea typeface="+mj-ea"/>
              </a:rPr>
              <a:t>생성</a:t>
            </a:r>
            <a:r>
              <a:rPr lang="en-US" altLang="ko-KR" sz="1600" dirty="0" smtClean="0">
                <a:latin typeface="+mj-ea"/>
                <a:ea typeface="+mj-ea"/>
              </a:rPr>
              <a:t>" &lt;&lt; </a:t>
            </a:r>
            <a:r>
              <a:rPr lang="en-US" altLang="ko-KR" sz="1600" dirty="0" err="1" smtClean="0">
                <a:latin typeface="+mj-ea"/>
                <a:ea typeface="+mj-ea"/>
              </a:rPr>
              <a:t>endl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Circle::Circle(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en-US" altLang="ko-KR" sz="1600" b="1" dirty="0">
                <a:latin typeface="+mj-ea"/>
                <a:ea typeface="+mj-ea"/>
              </a:rPr>
              <a:t>)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radius =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en-US" altLang="ko-KR" sz="1600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ko-KR" altLang="en-US" sz="1600" dirty="0">
                <a:latin typeface="+mj-ea"/>
                <a:ea typeface="+mj-ea"/>
              </a:rPr>
              <a:t>반지름 </a:t>
            </a:r>
            <a:r>
              <a:rPr lang="en-US" altLang="ko-KR" sz="1600" dirty="0">
                <a:latin typeface="+mj-ea"/>
                <a:ea typeface="+mj-ea"/>
              </a:rPr>
              <a:t>" &lt;&lt; radius &lt;&lt; " </a:t>
            </a:r>
            <a:r>
              <a:rPr lang="ko-KR" altLang="en-US" sz="1600" dirty="0">
                <a:latin typeface="+mj-ea"/>
                <a:ea typeface="+mj-ea"/>
              </a:rPr>
              <a:t>원 </a:t>
            </a:r>
            <a:r>
              <a:rPr lang="ko-KR" altLang="en-US" sz="1600" dirty="0" smtClean="0">
                <a:latin typeface="+mj-ea"/>
                <a:ea typeface="+mj-ea"/>
              </a:rPr>
              <a:t>생성</a:t>
            </a:r>
            <a:r>
              <a:rPr lang="en-US" altLang="ko-KR" sz="1600" dirty="0" smtClean="0">
                <a:latin typeface="+mj-ea"/>
                <a:ea typeface="+mj-ea"/>
              </a:rPr>
              <a:t>" &lt;&lt; </a:t>
            </a:r>
            <a:r>
              <a:rPr lang="en-US" altLang="ko-KR" sz="1600" dirty="0" err="1" smtClean="0">
                <a:latin typeface="+mj-ea"/>
                <a:ea typeface="+mj-ea"/>
              </a:rPr>
              <a:t>endl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double Circle::</a:t>
            </a:r>
            <a:r>
              <a:rPr lang="en-US" altLang="ko-KR" sz="1600" dirty="0" err="1">
                <a:latin typeface="+mj-ea"/>
                <a:ea typeface="+mj-ea"/>
              </a:rPr>
              <a:t>getArea</a:t>
            </a:r>
            <a:r>
              <a:rPr lang="en-US" altLang="ko-KR" sz="1600" dirty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return 3.14*radius*radius;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58434" y="1263064"/>
            <a:ext cx="5085566" cy="2031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Circle donut; </a:t>
            </a:r>
            <a:r>
              <a:rPr lang="en-US" altLang="ko-KR" sz="1400" dirty="0">
                <a:latin typeface="+mj-ea"/>
                <a:ea typeface="+mj-ea"/>
              </a:rPr>
              <a:t>// </a:t>
            </a:r>
            <a:r>
              <a:rPr lang="ko-KR" altLang="en-US" sz="1400" dirty="0" smtClean="0">
                <a:latin typeface="+mj-ea"/>
                <a:ea typeface="+mj-ea"/>
              </a:rPr>
              <a:t>매개 변수 없는 </a:t>
            </a:r>
            <a:r>
              <a:rPr lang="ko-KR" altLang="en-US" sz="1400" dirty="0" err="1">
                <a:latin typeface="+mj-ea"/>
                <a:ea typeface="+mj-ea"/>
              </a:rPr>
              <a:t>생성자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호출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자동호출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dirty="0">
                <a:latin typeface="+mj-ea"/>
                <a:ea typeface="+mj-ea"/>
              </a:rPr>
              <a:t>double area = </a:t>
            </a:r>
            <a:r>
              <a:rPr lang="en-US" altLang="ko-KR" sz="1400" dirty="0" err="1">
                <a:latin typeface="+mj-ea"/>
                <a:ea typeface="+mj-ea"/>
              </a:rPr>
              <a:t>donut.getArea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cout</a:t>
            </a:r>
            <a:r>
              <a:rPr lang="en-US" altLang="ko-KR" sz="1400" dirty="0">
                <a:latin typeface="+mj-ea"/>
                <a:ea typeface="+mj-ea"/>
              </a:rPr>
              <a:t> &lt;&lt; "</a:t>
            </a:r>
            <a:r>
              <a:rPr lang="en-US" altLang="ko-KR" sz="1400" dirty="0" smtClean="0">
                <a:latin typeface="+mj-ea"/>
                <a:ea typeface="+mj-ea"/>
              </a:rPr>
              <a:t>donut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면적은 </a:t>
            </a:r>
            <a:r>
              <a:rPr lang="en-US" altLang="ko-KR" sz="1400" dirty="0">
                <a:latin typeface="+mj-ea"/>
                <a:ea typeface="+mj-ea"/>
              </a:rPr>
              <a:t>" &lt;&lt; area &lt;&lt; </a:t>
            </a:r>
            <a:r>
              <a:rPr lang="en-US" altLang="ko-KR" sz="1400" dirty="0" err="1" smtClean="0">
                <a:latin typeface="+mj-ea"/>
                <a:ea typeface="+mj-ea"/>
              </a:rPr>
              <a:t>endl</a:t>
            </a:r>
            <a:r>
              <a:rPr lang="en-US" altLang="ko-KR" sz="1400" dirty="0" smtClean="0">
                <a:latin typeface="+mj-ea"/>
                <a:ea typeface="+mj-ea"/>
              </a:rPr>
              <a:t>;</a:t>
            </a:r>
            <a:endParaRPr lang="en-US" altLang="ko-KR" sz="1400" dirty="0">
              <a:latin typeface="+mj-ea"/>
              <a:ea typeface="+mj-ea"/>
            </a:endParaRPr>
          </a:p>
          <a:p>
            <a:pPr defTabSz="180000"/>
            <a:endParaRPr lang="en-US" altLang="ko-KR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Circle pizza(30); </a:t>
            </a:r>
            <a:r>
              <a:rPr lang="en-US" altLang="ko-KR" sz="1400" dirty="0">
                <a:latin typeface="+mj-ea"/>
                <a:ea typeface="+mj-ea"/>
              </a:rPr>
              <a:t>// </a:t>
            </a:r>
            <a:r>
              <a:rPr lang="ko-KR" altLang="en-US" sz="1400" dirty="0">
                <a:latin typeface="+mj-ea"/>
                <a:ea typeface="+mj-ea"/>
              </a:rPr>
              <a:t>매개 변수 있는 </a:t>
            </a:r>
            <a:r>
              <a:rPr lang="ko-KR" altLang="en-US" sz="1400" dirty="0" err="1">
                <a:latin typeface="+mj-ea"/>
                <a:ea typeface="+mj-ea"/>
              </a:rPr>
              <a:t>생성자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호출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자동호출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dirty="0">
                <a:latin typeface="+mj-ea"/>
                <a:ea typeface="+mj-ea"/>
              </a:rPr>
              <a:t>area = </a:t>
            </a:r>
            <a:r>
              <a:rPr lang="en-US" altLang="ko-KR" sz="1400" dirty="0" err="1">
                <a:latin typeface="+mj-ea"/>
                <a:ea typeface="+mj-ea"/>
              </a:rPr>
              <a:t>pizza.getArea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cout</a:t>
            </a:r>
            <a:r>
              <a:rPr lang="en-US" altLang="ko-KR" sz="1400" dirty="0">
                <a:latin typeface="+mj-ea"/>
                <a:ea typeface="+mj-ea"/>
              </a:rPr>
              <a:t> &lt;&lt; "</a:t>
            </a:r>
            <a:r>
              <a:rPr lang="en-US" altLang="ko-KR" sz="1400" dirty="0" smtClean="0">
                <a:latin typeface="+mj-ea"/>
                <a:ea typeface="+mj-ea"/>
              </a:rPr>
              <a:t>pizza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면적은 </a:t>
            </a:r>
            <a:r>
              <a:rPr lang="en-US" altLang="ko-KR" sz="1400" dirty="0">
                <a:latin typeface="+mj-ea"/>
                <a:ea typeface="+mj-ea"/>
              </a:rPr>
              <a:t>" &lt;&lt; area &lt;&lt; </a:t>
            </a:r>
            <a:r>
              <a:rPr lang="en-US" altLang="ko-KR" sz="1400" dirty="0" err="1" smtClean="0">
                <a:latin typeface="+mj-ea"/>
                <a:ea typeface="+mj-ea"/>
              </a:rPr>
              <a:t>endl</a:t>
            </a:r>
            <a:r>
              <a:rPr lang="en-US" altLang="ko-KR" sz="1400" dirty="0" smtClean="0">
                <a:latin typeface="+mj-ea"/>
                <a:ea typeface="+mj-ea"/>
              </a:rPr>
              <a:t>;</a:t>
            </a:r>
            <a:endParaRPr lang="en-US" altLang="ko-KR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 rot="20285020">
            <a:off x="1654625" y="431391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altLang="ko-KR" sz="1400" dirty="0" smtClean="0">
                <a:solidFill>
                  <a:srgbClr val="FF0000"/>
                </a:solidFill>
              </a:rPr>
              <a:t>30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rot="19690428">
            <a:off x="1333042" y="2316772"/>
            <a:ext cx="3173663" cy="517093"/>
          </a:xfrm>
          <a:custGeom>
            <a:avLst/>
            <a:gdLst>
              <a:gd name="connsiteX0" fmla="*/ 3243942 w 3243942"/>
              <a:gd name="connsiteY0" fmla="*/ 224520 h 474891"/>
              <a:gd name="connsiteX1" fmla="*/ 2231571 w 3243942"/>
              <a:gd name="connsiteY1" fmla="*/ 6805 h 474891"/>
              <a:gd name="connsiteX2" fmla="*/ 1175657 w 3243942"/>
              <a:gd name="connsiteY2" fmla="*/ 93891 h 474891"/>
              <a:gd name="connsiteX3" fmla="*/ 0 w 3243942"/>
              <a:gd name="connsiteY3" fmla="*/ 474891 h 47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3942" h="474891">
                <a:moveTo>
                  <a:pt x="3243942" y="224520"/>
                </a:moveTo>
                <a:cubicBezTo>
                  <a:pt x="2910113" y="126548"/>
                  <a:pt x="2576285" y="28576"/>
                  <a:pt x="2231571" y="6805"/>
                </a:cubicBezTo>
                <a:cubicBezTo>
                  <a:pt x="1886857" y="-14966"/>
                  <a:pt x="1547585" y="15877"/>
                  <a:pt x="1175657" y="93891"/>
                </a:cubicBezTo>
                <a:cubicBezTo>
                  <a:pt x="803728" y="171905"/>
                  <a:pt x="0" y="474891"/>
                  <a:pt x="0" y="474891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20287226">
            <a:off x="1654295" y="3273007"/>
            <a:ext cx="3671955" cy="751948"/>
          </a:xfrm>
          <a:custGeom>
            <a:avLst/>
            <a:gdLst>
              <a:gd name="connsiteX0" fmla="*/ 3505200 w 3505200"/>
              <a:gd name="connsiteY0" fmla="*/ 0 h 413657"/>
              <a:gd name="connsiteX1" fmla="*/ 3004457 w 3505200"/>
              <a:gd name="connsiteY1" fmla="*/ 195943 h 413657"/>
              <a:gd name="connsiteX2" fmla="*/ 2013857 w 3505200"/>
              <a:gd name="connsiteY2" fmla="*/ 141514 h 413657"/>
              <a:gd name="connsiteX3" fmla="*/ 620486 w 3505200"/>
              <a:gd name="connsiteY3" fmla="*/ 185057 h 413657"/>
              <a:gd name="connsiteX4" fmla="*/ 0 w 3505200"/>
              <a:gd name="connsiteY4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413657">
                <a:moveTo>
                  <a:pt x="3505200" y="0"/>
                </a:moveTo>
                <a:cubicBezTo>
                  <a:pt x="3379107" y="86178"/>
                  <a:pt x="3253014" y="172357"/>
                  <a:pt x="3004457" y="195943"/>
                </a:cubicBezTo>
                <a:cubicBezTo>
                  <a:pt x="2755900" y="219529"/>
                  <a:pt x="2411185" y="143328"/>
                  <a:pt x="2013857" y="141514"/>
                </a:cubicBezTo>
                <a:cubicBezTo>
                  <a:pt x="1616528" y="139700"/>
                  <a:pt x="956129" y="139700"/>
                  <a:pt x="620486" y="185057"/>
                </a:cubicBezTo>
                <a:cubicBezTo>
                  <a:pt x="284843" y="230414"/>
                  <a:pt x="142421" y="322035"/>
                  <a:pt x="0" y="413657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생성 및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0686" y="3207092"/>
            <a:ext cx="103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donut </a:t>
            </a:r>
            <a:r>
              <a:rPr lang="ko-KR" altLang="en-US" sz="1200" dirty="0" smtClean="0">
                <a:latin typeface="+mj-ea"/>
                <a:ea typeface="+mj-ea"/>
              </a:rPr>
              <a:t>객체 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8774" y="1614058"/>
            <a:ext cx="15102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Circle donut;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rot="10800000">
            <a:off x="233774" y="2683023"/>
            <a:ext cx="1918982" cy="2244949"/>
          </a:xfrm>
          <a:prstGeom prst="round2Same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233774" y="2202913"/>
            <a:ext cx="1918982" cy="487737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4323" y="2340907"/>
            <a:ext cx="1066241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int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radius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7969" y="492152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Circle </a:t>
            </a:r>
            <a:r>
              <a:rPr lang="ko-KR" altLang="en-US" sz="1400" dirty="0" smtClean="0">
                <a:latin typeface="+mj-ea"/>
                <a:ea typeface="+mj-ea"/>
              </a:rPr>
              <a:t>클래스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834" y="4113053"/>
            <a:ext cx="1584176" cy="553998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double </a:t>
            </a:r>
            <a:r>
              <a:rPr lang="en-US" altLang="ko-KR" sz="1000" dirty="0" err="1" smtClean="0">
                <a:latin typeface="+mj-ea"/>
                <a:ea typeface="+mj-ea"/>
              </a:rPr>
              <a:t>getArea</a:t>
            </a:r>
            <a:r>
              <a:rPr lang="en-US" altLang="ko-KR" sz="1000" dirty="0" smtClean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	....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4" name="오른쪽 화살표 23"/>
          <p:cNvSpPr/>
          <p:nvPr/>
        </p:nvSpPr>
        <p:spPr>
          <a:xfrm rot="20383802">
            <a:off x="2421283" y="2461741"/>
            <a:ext cx="803466" cy="22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9752" y="2705145"/>
            <a:ext cx="134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  <a:sym typeface="Wingdings"/>
              </a:rPr>
              <a:t></a:t>
            </a:r>
            <a:endParaRPr lang="en-US" altLang="ko-KR" sz="1200" dirty="0" smtClean="0">
              <a:latin typeface="+mj-ea"/>
              <a:ea typeface="+mj-ea"/>
              <a:sym typeface="Wingdings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객체 공간 할당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47289" y="15255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+mj-ea"/>
                <a:ea typeface="+mj-ea"/>
                <a:sym typeface="Wingdings"/>
              </a:rPr>
              <a:t></a:t>
            </a:r>
            <a:endParaRPr lang="en-US" altLang="ko-KR" sz="1200" dirty="0" smtClean="0">
              <a:latin typeface="+mj-ea"/>
              <a:ea typeface="+mj-ea"/>
              <a:sym typeface="Wingdings"/>
            </a:endParaRPr>
          </a:p>
          <a:p>
            <a:pPr algn="ctr"/>
            <a:r>
              <a:rPr lang="ko-KR" altLang="en-US" sz="1200" dirty="0" err="1" smtClean="0">
                <a:latin typeface="+mj-ea"/>
                <a:ea typeface="+mj-ea"/>
              </a:rPr>
              <a:t>생성자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실행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4834" y="2854270"/>
            <a:ext cx="1584176" cy="553998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Circle()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smtClean="0">
                <a:latin typeface="+mj-ea"/>
                <a:ea typeface="+mj-ea"/>
              </a:rPr>
              <a:t>radius = 1;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5825" y="3484091"/>
            <a:ext cx="1593185" cy="553998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Circle(</a:t>
            </a:r>
            <a:r>
              <a:rPr lang="en-US" altLang="ko-KR" sz="1000" dirty="0" err="1" smtClean="0">
                <a:latin typeface="+mj-ea"/>
                <a:ea typeface="+mj-ea"/>
              </a:rPr>
              <a:t>int</a:t>
            </a:r>
            <a:r>
              <a:rPr lang="en-US" altLang="ko-KR" sz="1000" dirty="0" smtClean="0">
                <a:latin typeface="+mj-ea"/>
                <a:ea typeface="+mj-ea"/>
              </a:rPr>
              <a:t> r)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smtClean="0">
                <a:latin typeface="+mj-ea"/>
                <a:ea typeface="+mj-ea"/>
              </a:rPr>
              <a:t>radius = r;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44" name="양쪽 모서리가 둥근 사각형 43"/>
          <p:cNvSpPr/>
          <p:nvPr/>
        </p:nvSpPr>
        <p:spPr>
          <a:xfrm rot="10800000">
            <a:off x="3682156" y="972381"/>
            <a:ext cx="1918982" cy="2244949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5" name="양쪽 모서리가 둥근 사각형 44"/>
          <p:cNvSpPr/>
          <p:nvPr/>
        </p:nvSpPr>
        <p:spPr>
          <a:xfrm>
            <a:off x="3682156" y="492271"/>
            <a:ext cx="1918982" cy="48773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29700" y="630265"/>
            <a:ext cx="88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j-ea"/>
                <a:ea typeface="+mj-ea"/>
              </a:rPr>
              <a:t>int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radius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60929" y="2402411"/>
            <a:ext cx="1593798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double </a:t>
            </a:r>
            <a:r>
              <a:rPr lang="en-US" altLang="ko-KR" sz="1000" dirty="0" err="1" smtClean="0">
                <a:latin typeface="+mj-ea"/>
                <a:ea typeface="+mj-ea"/>
              </a:rPr>
              <a:t>getArea</a:t>
            </a:r>
            <a:r>
              <a:rPr lang="en-US" altLang="ko-KR" sz="1000" dirty="0" smtClean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	....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60929" y="1143628"/>
            <a:ext cx="1593798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Circle()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smtClean="0">
                <a:latin typeface="+mj-ea"/>
                <a:ea typeface="+mj-ea"/>
              </a:rPr>
              <a:t>radius = 1;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51920" y="1773449"/>
            <a:ext cx="1602807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Circle(</a:t>
            </a:r>
            <a:r>
              <a:rPr lang="en-US" altLang="ko-KR" sz="1000" dirty="0" err="1" smtClean="0">
                <a:latin typeface="+mj-ea"/>
                <a:ea typeface="+mj-ea"/>
              </a:rPr>
              <a:t>int</a:t>
            </a:r>
            <a:r>
              <a:rPr lang="en-US" altLang="ko-KR" sz="1000" dirty="0" smtClean="0">
                <a:latin typeface="+mj-ea"/>
                <a:ea typeface="+mj-ea"/>
              </a:rPr>
              <a:t> r)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smtClean="0">
                <a:latin typeface="+mj-ea"/>
                <a:ea typeface="+mj-ea"/>
              </a:rPr>
              <a:t>radius = r;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620098" y="664825"/>
            <a:ext cx="720559" cy="242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양쪽 모서리가 둥근 사각형 50"/>
          <p:cNvSpPr/>
          <p:nvPr/>
        </p:nvSpPr>
        <p:spPr>
          <a:xfrm rot="10800000">
            <a:off x="6808904" y="956782"/>
            <a:ext cx="1918982" cy="2244949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2" name="양쪽 모서리가 둥근 사각형 51"/>
          <p:cNvSpPr/>
          <p:nvPr/>
        </p:nvSpPr>
        <p:spPr>
          <a:xfrm>
            <a:off x="6808904" y="476672"/>
            <a:ext cx="1918982" cy="48773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56448" y="614666"/>
            <a:ext cx="88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j-ea"/>
                <a:ea typeface="+mj-ea"/>
              </a:rPr>
              <a:t>int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radius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57273" y="2386812"/>
            <a:ext cx="1589354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double </a:t>
            </a:r>
            <a:r>
              <a:rPr lang="en-US" altLang="ko-KR" sz="1000" dirty="0" err="1" smtClean="0">
                <a:latin typeface="+mj-ea"/>
                <a:ea typeface="+mj-ea"/>
              </a:rPr>
              <a:t>getArea</a:t>
            </a:r>
            <a:r>
              <a:rPr lang="en-US" altLang="ko-KR" sz="1000" dirty="0" smtClean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	....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7273" y="1128029"/>
            <a:ext cx="1604482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b="1" dirty="0" smtClean="0">
                <a:latin typeface="+mj-ea"/>
                <a:ea typeface="+mj-ea"/>
              </a:rPr>
              <a:t>Circle() {</a:t>
            </a:r>
          </a:p>
          <a:p>
            <a:pPr defTabSz="180000"/>
            <a:r>
              <a:rPr lang="en-US" altLang="ko-KR" sz="1000" b="1" dirty="0">
                <a:latin typeface="+mj-ea"/>
                <a:ea typeface="+mj-ea"/>
              </a:rPr>
              <a:t>	</a:t>
            </a:r>
            <a:r>
              <a:rPr lang="en-US" altLang="ko-KR" sz="1000" b="1" dirty="0" smtClean="0">
                <a:latin typeface="+mj-ea"/>
                <a:ea typeface="+mj-ea"/>
              </a:rPr>
              <a:t>radius = 1;</a:t>
            </a:r>
          </a:p>
          <a:p>
            <a:pPr defTabSz="180000"/>
            <a:r>
              <a:rPr lang="en-US" altLang="ko-KR" sz="1000" b="1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48264" y="1757850"/>
            <a:ext cx="1613491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Circle(</a:t>
            </a:r>
            <a:r>
              <a:rPr lang="en-US" altLang="ko-KR" sz="1000" dirty="0" err="1" smtClean="0">
                <a:latin typeface="+mj-ea"/>
                <a:ea typeface="+mj-ea"/>
              </a:rPr>
              <a:t>int</a:t>
            </a:r>
            <a:r>
              <a:rPr lang="en-US" altLang="ko-KR" sz="1000" dirty="0" smtClean="0">
                <a:latin typeface="+mj-ea"/>
                <a:ea typeface="+mj-ea"/>
              </a:rPr>
              <a:t> r)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smtClean="0">
                <a:latin typeface="+mj-ea"/>
                <a:ea typeface="+mj-ea"/>
              </a:rPr>
              <a:t>radius = r;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746846" y="649226"/>
            <a:ext cx="720559" cy="242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50406" y="6450490"/>
            <a:ext cx="101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pizza </a:t>
            </a:r>
            <a:r>
              <a:rPr lang="ko-KR" altLang="en-US" sz="1200" dirty="0" smtClean="0">
                <a:latin typeface="+mj-ea"/>
                <a:ea typeface="+mj-ea"/>
              </a:rPr>
              <a:t>객체 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2" name="양쪽 모서리가 둥근 사각형 61"/>
          <p:cNvSpPr/>
          <p:nvPr/>
        </p:nvSpPr>
        <p:spPr>
          <a:xfrm rot="10800000">
            <a:off x="3682156" y="4212741"/>
            <a:ext cx="1918982" cy="2244949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682156" y="3732631"/>
            <a:ext cx="1918982" cy="48773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29700" y="3870625"/>
            <a:ext cx="88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j-ea"/>
                <a:ea typeface="+mj-ea"/>
              </a:rPr>
              <a:t>int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radius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60929" y="5642771"/>
            <a:ext cx="1593798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double </a:t>
            </a:r>
            <a:r>
              <a:rPr lang="en-US" altLang="ko-KR" sz="1000" dirty="0" err="1" smtClean="0">
                <a:latin typeface="+mj-ea"/>
                <a:ea typeface="+mj-ea"/>
              </a:rPr>
              <a:t>getArea</a:t>
            </a:r>
            <a:r>
              <a:rPr lang="en-US" altLang="ko-KR" sz="1000" dirty="0" smtClean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	....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60928" y="4383988"/>
            <a:ext cx="1593799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Circle()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smtClean="0">
                <a:latin typeface="+mj-ea"/>
                <a:ea typeface="+mj-ea"/>
              </a:rPr>
              <a:t>radius = 1;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51920" y="5013809"/>
            <a:ext cx="1602807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Circle(</a:t>
            </a:r>
            <a:r>
              <a:rPr lang="en-US" altLang="ko-KR" sz="1000" dirty="0" err="1" smtClean="0">
                <a:latin typeface="+mj-ea"/>
                <a:ea typeface="+mj-ea"/>
              </a:rPr>
              <a:t>int</a:t>
            </a:r>
            <a:r>
              <a:rPr lang="en-US" altLang="ko-KR" sz="1000" dirty="0" smtClean="0">
                <a:latin typeface="+mj-ea"/>
                <a:ea typeface="+mj-ea"/>
              </a:rPr>
              <a:t> r)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smtClean="0">
                <a:latin typeface="+mj-ea"/>
                <a:ea typeface="+mj-ea"/>
              </a:rPr>
              <a:t>radius = r;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620098" y="3905185"/>
            <a:ext cx="720559" cy="242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 rot="10800000">
            <a:off x="6808904" y="4197142"/>
            <a:ext cx="1918982" cy="2244949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0" name="양쪽 모서리가 둥근 사각형 69"/>
          <p:cNvSpPr/>
          <p:nvPr/>
        </p:nvSpPr>
        <p:spPr>
          <a:xfrm>
            <a:off x="6808904" y="3717032"/>
            <a:ext cx="1918982" cy="48773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56448" y="3855026"/>
            <a:ext cx="88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j-ea"/>
                <a:ea typeface="+mj-ea"/>
              </a:rPr>
              <a:t>int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radius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56448" y="5627172"/>
            <a:ext cx="1647998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double </a:t>
            </a:r>
            <a:r>
              <a:rPr lang="en-US" altLang="ko-KR" sz="1000" dirty="0" err="1" smtClean="0">
                <a:latin typeface="+mj-ea"/>
                <a:ea typeface="+mj-ea"/>
              </a:rPr>
              <a:t>getArea</a:t>
            </a:r>
            <a:r>
              <a:rPr lang="en-US" altLang="ko-KR" sz="1000" dirty="0" smtClean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	....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56447" y="4368389"/>
            <a:ext cx="1647999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Circle()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smtClean="0">
                <a:latin typeface="+mj-ea"/>
                <a:ea typeface="+mj-ea"/>
              </a:rPr>
              <a:t>radius = 1;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56448" y="4998210"/>
            <a:ext cx="1647999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b="1" dirty="0" smtClean="0">
                <a:latin typeface="+mj-ea"/>
                <a:ea typeface="+mj-ea"/>
              </a:rPr>
              <a:t>Circle(</a:t>
            </a:r>
            <a:r>
              <a:rPr lang="en-US" altLang="ko-KR" sz="1000" b="1" dirty="0" err="1" smtClean="0">
                <a:latin typeface="+mj-ea"/>
                <a:ea typeface="+mj-ea"/>
              </a:rPr>
              <a:t>int</a:t>
            </a:r>
            <a:r>
              <a:rPr lang="en-US" altLang="ko-KR" sz="1000" b="1" dirty="0" smtClean="0"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en-US" altLang="ko-KR" sz="1000" b="1" dirty="0" smtClean="0">
                <a:latin typeface="+mj-ea"/>
                <a:ea typeface="+mj-ea"/>
              </a:rPr>
              <a:t>) {</a:t>
            </a:r>
          </a:p>
          <a:p>
            <a:pPr defTabSz="180000"/>
            <a:r>
              <a:rPr lang="en-US" altLang="ko-KR" sz="1000" b="1" dirty="0">
                <a:latin typeface="+mj-ea"/>
                <a:ea typeface="+mj-ea"/>
              </a:rPr>
              <a:t>	</a:t>
            </a:r>
            <a:r>
              <a:rPr lang="en-US" altLang="ko-KR" sz="1000" b="1" dirty="0" smtClean="0">
                <a:latin typeface="+mj-ea"/>
                <a:ea typeface="+mj-ea"/>
              </a:rPr>
              <a:t>radius = </a:t>
            </a:r>
            <a:r>
              <a:rPr lang="en-US" altLang="ko-KR" sz="1000" b="1" dirty="0" smtClean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en-US" altLang="ko-KR" sz="1000" b="1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000" b="1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7746846" y="3889586"/>
            <a:ext cx="720559" cy="242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+mj-ea"/>
                <a:ea typeface="+mj-ea"/>
              </a:rPr>
              <a:t>30</a:t>
            </a:r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7" name="오른쪽 화살표 76"/>
          <p:cNvSpPr/>
          <p:nvPr/>
        </p:nvSpPr>
        <p:spPr>
          <a:xfrm rot="1370322">
            <a:off x="2466158" y="4091319"/>
            <a:ext cx="803466" cy="22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28892" y="5425783"/>
            <a:ext cx="18100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Circle pizza(30);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5897695" y="5139932"/>
            <a:ext cx="576064" cy="22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62561" y="530294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+mj-ea"/>
                <a:ea typeface="+mj-ea"/>
                <a:sym typeface="Wingdings"/>
              </a:rPr>
              <a:t></a:t>
            </a:r>
            <a:endParaRPr lang="en-US" altLang="ko-KR" sz="1200" dirty="0" smtClean="0">
              <a:latin typeface="+mj-ea"/>
              <a:ea typeface="+mj-ea"/>
              <a:sym typeface="Wingdings"/>
            </a:endParaRPr>
          </a:p>
          <a:p>
            <a:pPr algn="ctr"/>
            <a:r>
              <a:rPr lang="ko-KR" altLang="en-US" sz="1200" dirty="0" err="1" smtClean="0">
                <a:latin typeface="+mj-ea"/>
                <a:ea typeface="+mj-ea"/>
              </a:rPr>
              <a:t>생성자</a:t>
            </a:r>
            <a:endParaRPr lang="en-US" altLang="ko-KR" sz="1200" dirty="0" smtClean="0"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실행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 rot="19842261">
            <a:off x="7556303" y="483296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+mj-ea"/>
                <a:ea typeface="+mj-ea"/>
                <a:sym typeface="Wingdings"/>
              </a:rPr>
              <a:t> </a:t>
            </a:r>
            <a:r>
              <a:rPr lang="en-US" altLang="ko-KR" sz="1200" dirty="0" smtClean="0">
                <a:solidFill>
                  <a:srgbClr val="FF0000"/>
                </a:solidFill>
                <a:latin typeface="+mj-ea"/>
                <a:ea typeface="+mj-ea"/>
              </a:rPr>
              <a:t>30</a:t>
            </a:r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5868144" y="1340768"/>
            <a:ext cx="576064" cy="22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39752" y="4392321"/>
            <a:ext cx="134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  <a:sym typeface="Wingdings"/>
              </a:rPr>
              <a:t></a:t>
            </a:r>
            <a:endParaRPr lang="en-US" altLang="ko-KR" sz="1200" dirty="0" smtClean="0">
              <a:latin typeface="+mj-ea"/>
              <a:ea typeface="+mj-ea"/>
              <a:sym typeface="Wingdings"/>
            </a:endParaRPr>
          </a:p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객체 공간 할당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279038" y="3212976"/>
            <a:ext cx="103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donut </a:t>
            </a:r>
            <a:r>
              <a:rPr lang="ko-KR" altLang="en-US" sz="1200" dirty="0" smtClean="0">
                <a:latin typeface="+mj-ea"/>
                <a:ea typeface="+mj-ea"/>
              </a:rPr>
              <a:t>객체 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73581" y="6453336"/>
            <a:ext cx="101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pizza </a:t>
            </a:r>
            <a:r>
              <a:rPr lang="ko-KR" altLang="en-US" sz="1200" dirty="0" smtClean="0">
                <a:latin typeface="+mj-ea"/>
                <a:ea typeface="+mj-ea"/>
              </a:rPr>
              <a:t>객체 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57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55576" y="116632"/>
            <a:ext cx="8101408" cy="67035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+mj-ea"/>
              </a:rPr>
              <a:t>생성자가 다른 </a:t>
            </a:r>
            <a:r>
              <a:rPr lang="ko-KR" altLang="en-US" sz="3200" dirty="0" err="1" smtClean="0">
                <a:latin typeface="+mj-ea"/>
              </a:rPr>
              <a:t>생성자</a:t>
            </a:r>
            <a:r>
              <a:rPr lang="ko-KR" altLang="en-US" sz="3200" dirty="0" smtClean="0">
                <a:latin typeface="+mj-ea"/>
              </a:rPr>
              <a:t> 호출</a:t>
            </a:r>
            <a:r>
              <a:rPr lang="en-US" altLang="ko-KR" sz="3200" dirty="0" smtClean="0">
                <a:latin typeface="+mj-ea"/>
              </a:rPr>
              <a:t>(</a:t>
            </a:r>
            <a:r>
              <a:rPr lang="ko-KR" altLang="en-US" sz="3200" dirty="0" smtClean="0">
                <a:latin typeface="+mj-ea"/>
              </a:rPr>
              <a:t>위임 </a:t>
            </a:r>
            <a:r>
              <a:rPr lang="ko-KR" altLang="en-US" sz="3200" dirty="0" err="1" smtClean="0">
                <a:latin typeface="+mj-ea"/>
              </a:rPr>
              <a:t>생성자</a:t>
            </a:r>
            <a:r>
              <a:rPr lang="en-US" altLang="ko-KR" sz="3200" dirty="0" smtClean="0">
                <a:latin typeface="+mj-ea"/>
              </a:rPr>
              <a:t>)</a:t>
            </a:r>
            <a:endParaRPr lang="ko-KR" altLang="en-US" sz="3200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/>
              <a:t>여러 </a:t>
            </a:r>
            <a:r>
              <a:rPr lang="ko-KR" altLang="en-US" sz="2200" dirty="0" err="1" smtClean="0"/>
              <a:t>생성자에</a:t>
            </a:r>
            <a:r>
              <a:rPr lang="ko-KR" altLang="en-US" sz="2200" dirty="0" smtClean="0"/>
              <a:t> 중복 작성된 코드의 간소화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타겟 </a:t>
            </a:r>
            <a:r>
              <a:rPr lang="ko-KR" altLang="en-US" sz="2200" dirty="0" err="1" smtClean="0"/>
              <a:t>생성자와</a:t>
            </a:r>
            <a:r>
              <a:rPr lang="ko-KR" altLang="en-US" sz="2200" dirty="0" smtClean="0"/>
              <a:t> 이를 호출하는 위임 </a:t>
            </a:r>
            <a:r>
              <a:rPr lang="ko-KR" altLang="en-US" sz="2200" dirty="0" err="1" smtClean="0"/>
              <a:t>생성자로</a:t>
            </a:r>
            <a:r>
              <a:rPr lang="ko-KR" altLang="en-US" sz="2200" dirty="0" smtClean="0"/>
              <a:t> 나누어 작성</a:t>
            </a:r>
            <a:endParaRPr lang="en-US" altLang="ko-KR" sz="2200" dirty="0" smtClean="0"/>
          </a:p>
          <a:p>
            <a:pPr lvl="2">
              <a:lnSpc>
                <a:spcPct val="100000"/>
              </a:lnSpc>
            </a:pPr>
            <a:r>
              <a:rPr lang="ko-KR" altLang="en-US" sz="2200" dirty="0" smtClean="0"/>
              <a:t>타겟 </a:t>
            </a:r>
            <a:r>
              <a:rPr lang="ko-KR" altLang="en-US" sz="2200" dirty="0" err="1" smtClean="0"/>
              <a:t>생성자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객체 초기화를 전담하는 </a:t>
            </a:r>
            <a:r>
              <a:rPr lang="ko-KR" altLang="en-US" sz="2200" dirty="0" err="1" smtClean="0"/>
              <a:t>생성자</a:t>
            </a:r>
            <a:endParaRPr lang="en-US" altLang="ko-KR" sz="2200" dirty="0" smtClean="0"/>
          </a:p>
          <a:p>
            <a:pPr lvl="2">
              <a:lnSpc>
                <a:spcPct val="100000"/>
              </a:lnSpc>
            </a:pPr>
            <a:r>
              <a:rPr lang="ko-KR" altLang="en-US" sz="2200" dirty="0" smtClean="0"/>
              <a:t>위임 </a:t>
            </a:r>
            <a:r>
              <a:rPr lang="ko-KR" altLang="en-US" sz="2200" dirty="0" err="1" smtClean="0"/>
              <a:t>생성자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타겟 </a:t>
            </a:r>
            <a:r>
              <a:rPr lang="ko-KR" altLang="en-US" sz="2200" dirty="0" err="1" smtClean="0"/>
              <a:t>생성자를</a:t>
            </a:r>
            <a:r>
              <a:rPr lang="ko-KR" altLang="en-US" sz="2200" dirty="0" smtClean="0"/>
              <a:t> 호출하는 </a:t>
            </a:r>
            <a:r>
              <a:rPr lang="ko-KR" altLang="en-US" sz="2200" dirty="0" err="1" smtClean="0"/>
              <a:t>생성자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객체 </a:t>
            </a:r>
            <a:r>
              <a:rPr lang="ko-KR" altLang="en-US" sz="2200" dirty="0"/>
              <a:t>초기화를 타겟 </a:t>
            </a:r>
            <a:r>
              <a:rPr lang="ko-KR" altLang="en-US" sz="2200" dirty="0" err="1"/>
              <a:t>생성자에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위임</a:t>
            </a:r>
            <a:endParaRPr lang="en-US" altLang="ko-KR" sz="2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08781" y="3271119"/>
            <a:ext cx="25922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여러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생성자에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 코드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중복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48266" y="5675397"/>
            <a:ext cx="1551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간소화된 코드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02" y="2924944"/>
            <a:ext cx="3960018" cy="1745137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53" y="5054602"/>
            <a:ext cx="4563599" cy="1398734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sp>
        <p:nvSpPr>
          <p:cNvPr id="18" name="모서리가 둥근 사각형 설명선 17"/>
          <p:cNvSpPr/>
          <p:nvPr/>
        </p:nvSpPr>
        <p:spPr>
          <a:xfrm>
            <a:off x="4883576" y="5444808"/>
            <a:ext cx="1265046" cy="299099"/>
          </a:xfrm>
          <a:prstGeom prst="wedgeRoundRectCallout">
            <a:avLst>
              <a:gd name="adj1" fmla="val -82741"/>
              <a:gd name="adj2" fmla="val 235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r</a:t>
            </a:r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600" dirty="0" smtClean="0">
                <a:solidFill>
                  <a:schemeClr val="tx1"/>
                </a:solidFill>
                <a:latin typeface="+mj-ea"/>
                <a:ea typeface="+mj-ea"/>
              </a:rPr>
              <a:t>1 </a:t>
            </a:r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전달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79512" y="5468307"/>
            <a:ext cx="1357458" cy="299099"/>
          </a:xfrm>
          <a:prstGeom prst="wedgeRoundRectCallout">
            <a:avLst>
              <a:gd name="adj1" fmla="val 74008"/>
              <a:gd name="adj2" fmla="val 104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j-ea"/>
                <a:ea typeface="+mj-ea"/>
              </a:rPr>
              <a:t>타겟 </a:t>
            </a:r>
            <a:r>
              <a:rPr lang="ko-KR" altLang="en-US" sz="1600" dirty="0" err="1" smtClean="0">
                <a:solidFill>
                  <a:schemeClr val="tx1"/>
                </a:solidFill>
                <a:latin typeface="+mj-ea"/>
                <a:ea typeface="+mj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173717" y="5026709"/>
            <a:ext cx="1357458" cy="299099"/>
          </a:xfrm>
          <a:prstGeom prst="wedgeRoundRectCallout">
            <a:avLst>
              <a:gd name="adj1" fmla="val 65844"/>
              <a:gd name="adj2" fmla="val 242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위임 </a:t>
            </a:r>
            <a:r>
              <a:rPr lang="ko-KR" altLang="en-US" sz="1600" dirty="0" err="1" smtClean="0">
                <a:solidFill>
                  <a:schemeClr val="tx1"/>
                </a:solidFill>
                <a:latin typeface="+mj-ea"/>
                <a:ea typeface="+mj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19231" y="2884406"/>
            <a:ext cx="4114977" cy="912305"/>
          </a:xfrm>
          <a:prstGeom prst="roundRect">
            <a:avLst>
              <a:gd name="adj" fmla="val 12235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23452" y="4949951"/>
            <a:ext cx="2626581" cy="370215"/>
          </a:xfrm>
          <a:prstGeom prst="roundRect">
            <a:avLst>
              <a:gd name="adj" fmla="val 12235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275855" y="3528812"/>
            <a:ext cx="2876037" cy="1421140"/>
          </a:xfrm>
          <a:custGeom>
            <a:avLst/>
            <a:gdLst>
              <a:gd name="connsiteX0" fmla="*/ 2801155 w 3028766"/>
              <a:gd name="connsiteY0" fmla="*/ 0 h 1564783"/>
              <a:gd name="connsiteX1" fmla="*/ 3026535 w 3028766"/>
              <a:gd name="connsiteY1" fmla="*/ 470079 h 1564783"/>
              <a:gd name="connsiteX2" fmla="*/ 2678805 w 3028766"/>
              <a:gd name="connsiteY2" fmla="*/ 1056068 h 1564783"/>
              <a:gd name="connsiteX3" fmla="*/ 431442 w 3028766"/>
              <a:gd name="connsiteY3" fmla="*/ 1268569 h 1564783"/>
              <a:gd name="connsiteX4" fmla="*/ 0 w 3028766"/>
              <a:gd name="connsiteY4" fmla="*/ 1564783 h 15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8766" h="1564783">
                <a:moveTo>
                  <a:pt x="2801155" y="0"/>
                </a:moveTo>
                <a:cubicBezTo>
                  <a:pt x="2924041" y="147034"/>
                  <a:pt x="3046927" y="294068"/>
                  <a:pt x="3026535" y="470079"/>
                </a:cubicBezTo>
                <a:cubicBezTo>
                  <a:pt x="3006143" y="646090"/>
                  <a:pt x="3111321" y="922986"/>
                  <a:pt x="2678805" y="1056068"/>
                </a:cubicBezTo>
                <a:cubicBezTo>
                  <a:pt x="2246289" y="1189150"/>
                  <a:pt x="877909" y="1183783"/>
                  <a:pt x="431442" y="1268569"/>
                </a:cubicBezTo>
                <a:cubicBezTo>
                  <a:pt x="-15026" y="1353355"/>
                  <a:pt x="103031" y="1503608"/>
                  <a:pt x="0" y="156478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8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3834" y="116632"/>
            <a:ext cx="8353150" cy="67035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latin typeface="+mj-ea"/>
              </a:rPr>
              <a:t>생성자에서</a:t>
            </a:r>
            <a:r>
              <a:rPr lang="ko-KR" altLang="en-US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다른 </a:t>
            </a:r>
            <a:r>
              <a:rPr lang="ko-KR" altLang="en-US" sz="2400" dirty="0" err="1" smtClean="0">
                <a:latin typeface="+mj-ea"/>
              </a:rPr>
              <a:t>생성자</a:t>
            </a:r>
            <a:r>
              <a:rPr lang="ko-KR" altLang="en-US" sz="2400" dirty="0" smtClean="0">
                <a:latin typeface="+mj-ea"/>
              </a:rPr>
              <a:t> 호출 연습</a:t>
            </a:r>
            <a:r>
              <a:rPr lang="en-US" altLang="ko-KR" sz="2400" dirty="0" smtClean="0">
                <a:latin typeface="+mj-ea"/>
              </a:rPr>
              <a:t>(</a:t>
            </a:r>
            <a:r>
              <a:rPr lang="ko-KR" altLang="en-US" sz="2400" dirty="0" smtClean="0">
                <a:latin typeface="+mj-ea"/>
              </a:rPr>
              <a:t>위임 </a:t>
            </a:r>
            <a:r>
              <a:rPr lang="ko-KR" altLang="en-US" sz="2400" dirty="0" err="1" smtClean="0">
                <a:latin typeface="+mj-ea"/>
              </a:rPr>
              <a:t>생성자</a:t>
            </a:r>
            <a:r>
              <a:rPr lang="ko-KR" altLang="en-US" sz="2400" dirty="0" smtClean="0">
                <a:latin typeface="+mj-ea"/>
              </a:rPr>
              <a:t> 만들기</a:t>
            </a:r>
            <a:r>
              <a:rPr lang="en-US" altLang="ko-KR" sz="2400" dirty="0" smtClean="0">
                <a:latin typeface="+mj-ea"/>
              </a:rPr>
              <a:t>)</a:t>
            </a:r>
            <a:endParaRPr lang="ko-KR" altLang="en-US" sz="2400" dirty="0"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147496" y="775886"/>
            <a:ext cx="8712968" cy="5832648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객체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초기화를 전담하는 타겟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생성자와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타겟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생성자에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개체 초기화를 위임하는 위임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생성자로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재작성하라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1739953"/>
            <a:ext cx="6419046" cy="48013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 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class </a:t>
            </a:r>
            <a:r>
              <a:rPr lang="en-US" altLang="ko-KR" b="1" dirty="0">
                <a:latin typeface="+mj-ea"/>
                <a:ea typeface="+mj-ea"/>
              </a:rPr>
              <a:t>Circle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Circle();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ko-KR" altLang="en-US" dirty="0" smtClean="0">
                <a:latin typeface="+mj-ea"/>
                <a:ea typeface="+mj-ea"/>
              </a:rPr>
              <a:t>위임 </a:t>
            </a:r>
            <a:r>
              <a:rPr lang="ko-KR" altLang="en-US" dirty="0" err="1" smtClean="0">
                <a:latin typeface="+mj-ea"/>
                <a:ea typeface="+mj-ea"/>
              </a:rPr>
              <a:t>생성자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Circle(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r);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ko-KR" altLang="en-US" dirty="0" smtClean="0">
                <a:latin typeface="+mj-ea"/>
                <a:ea typeface="+mj-ea"/>
              </a:rPr>
              <a:t>타겟 </a:t>
            </a:r>
            <a:r>
              <a:rPr lang="ko-KR" altLang="en-US" dirty="0" err="1">
                <a:latin typeface="+mj-ea"/>
                <a:ea typeface="+mj-ea"/>
              </a:rPr>
              <a:t>생성자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double 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 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Circle</a:t>
            </a:r>
            <a:r>
              <a:rPr lang="en-US" altLang="ko-KR" dirty="0">
                <a:latin typeface="+mj-ea"/>
                <a:ea typeface="+mj-ea"/>
              </a:rPr>
              <a:t>::Circle()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b="1" dirty="0" smtClean="0">
                <a:latin typeface="+mj-ea"/>
                <a:ea typeface="+mj-ea"/>
              </a:rPr>
              <a:t>Circle(1) </a:t>
            </a:r>
            <a:r>
              <a:rPr lang="en-US" altLang="ko-KR" dirty="0" smtClean="0">
                <a:latin typeface="+mj-ea"/>
                <a:ea typeface="+mj-ea"/>
              </a:rPr>
              <a:t>{ }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</a:rPr>
              <a:t>위임 </a:t>
            </a:r>
            <a:r>
              <a:rPr lang="ko-KR" altLang="en-US" dirty="0" err="1" smtClean="0">
                <a:solidFill>
                  <a:srgbClr val="FF0000"/>
                </a:solidFill>
                <a:latin typeface="+mj-ea"/>
                <a:ea typeface="+mj-ea"/>
              </a:rPr>
              <a:t>생성자</a:t>
            </a:r>
            <a:endParaRPr lang="en-US" altLang="ko-KR" dirty="0">
              <a:solidFill>
                <a:srgbClr val="FF000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Circle</a:t>
            </a:r>
            <a:r>
              <a:rPr lang="en-US" altLang="ko-KR" b="1" dirty="0">
                <a:latin typeface="+mj-ea"/>
                <a:ea typeface="+mj-ea"/>
              </a:rPr>
              <a:t>::Circle(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en-US" altLang="ko-KR" b="1" dirty="0">
                <a:latin typeface="+mj-ea"/>
                <a:ea typeface="+mj-ea"/>
              </a:rPr>
              <a:t>) </a:t>
            </a:r>
            <a:r>
              <a:rPr lang="en-US" altLang="ko-KR" dirty="0" smtClean="0">
                <a:latin typeface="+mj-ea"/>
                <a:ea typeface="+mj-ea"/>
              </a:rPr>
              <a:t>{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</a:rPr>
              <a:t>타겟 </a:t>
            </a:r>
            <a:r>
              <a:rPr lang="ko-KR" altLang="en-US" dirty="0" err="1" smtClean="0">
                <a:solidFill>
                  <a:srgbClr val="FF0000"/>
                </a:solidFill>
                <a:latin typeface="+mj-ea"/>
                <a:ea typeface="+mj-ea"/>
              </a:rPr>
              <a:t>생성자</a:t>
            </a:r>
            <a:endParaRPr lang="en-US" altLang="ko-KR" dirty="0">
              <a:solidFill>
                <a:srgbClr val="FF000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radius =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en-US" altLang="ko-KR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" &lt;&lt; radius &lt;&lt; " </a:t>
            </a:r>
            <a:r>
              <a:rPr lang="ko-KR" altLang="en-US" dirty="0">
                <a:latin typeface="+mj-ea"/>
                <a:ea typeface="+mj-ea"/>
              </a:rPr>
              <a:t>원 </a:t>
            </a:r>
            <a:r>
              <a:rPr lang="ko-KR" altLang="en-US" dirty="0" smtClean="0">
                <a:latin typeface="+mj-ea"/>
                <a:ea typeface="+mj-ea"/>
              </a:rPr>
              <a:t>생성</a:t>
            </a:r>
            <a:r>
              <a:rPr lang="en-US" altLang="ko-KR" dirty="0" smtClean="0">
                <a:latin typeface="+mj-ea"/>
                <a:ea typeface="+mj-ea"/>
              </a:rPr>
              <a:t>" &lt;&lt; </a:t>
            </a:r>
            <a:r>
              <a:rPr lang="en-US" altLang="ko-KR" dirty="0" err="1" smtClean="0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double </a:t>
            </a:r>
            <a:r>
              <a:rPr lang="en-US" altLang="ko-KR" dirty="0">
                <a:latin typeface="+mj-ea"/>
                <a:ea typeface="+mj-ea"/>
              </a:rPr>
              <a:t>Circle::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return 3.14*radius*radius;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79911" y="1625234"/>
            <a:ext cx="5400600" cy="25853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Circle donut;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ko-KR" altLang="en-US" dirty="0" smtClean="0">
                <a:latin typeface="+mj-ea"/>
                <a:ea typeface="+mj-ea"/>
              </a:rPr>
              <a:t>매개 변수 없는 </a:t>
            </a:r>
            <a:r>
              <a:rPr lang="ko-KR" altLang="en-US" dirty="0" err="1">
                <a:latin typeface="+mj-ea"/>
                <a:ea typeface="+mj-ea"/>
              </a:rPr>
              <a:t>생성자</a:t>
            </a:r>
            <a:r>
              <a:rPr lang="ko-KR" altLang="en-US" dirty="0">
                <a:latin typeface="+mj-ea"/>
                <a:ea typeface="+mj-ea"/>
              </a:rPr>
              <a:t> 호출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double area = </a:t>
            </a:r>
            <a:r>
              <a:rPr lang="en-US" altLang="ko-KR" dirty="0" err="1">
                <a:latin typeface="+mj-ea"/>
                <a:ea typeface="+mj-ea"/>
              </a:rPr>
              <a:t>donut.getArea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en-US" altLang="ko-KR" dirty="0" smtClean="0">
                <a:latin typeface="+mj-ea"/>
                <a:ea typeface="+mj-ea"/>
              </a:rPr>
              <a:t>donut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면적은 </a:t>
            </a:r>
            <a:r>
              <a:rPr lang="en-US" altLang="ko-KR" dirty="0">
                <a:latin typeface="+mj-ea"/>
                <a:ea typeface="+mj-ea"/>
              </a:rPr>
              <a:t>" &lt;&lt; area &lt;&lt; </a:t>
            </a:r>
            <a:r>
              <a:rPr lang="en-US" altLang="ko-KR" dirty="0" err="1" smtClean="0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Circle pizza(30);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ko-KR" altLang="en-US" dirty="0">
                <a:latin typeface="+mj-ea"/>
                <a:ea typeface="+mj-ea"/>
              </a:rPr>
              <a:t>매개 변수 있는 </a:t>
            </a:r>
            <a:r>
              <a:rPr lang="ko-KR" altLang="en-US" dirty="0" err="1">
                <a:latin typeface="+mj-ea"/>
                <a:ea typeface="+mj-ea"/>
              </a:rPr>
              <a:t>생성자</a:t>
            </a:r>
            <a:r>
              <a:rPr lang="ko-KR" altLang="en-US" dirty="0">
                <a:latin typeface="+mj-ea"/>
                <a:ea typeface="+mj-ea"/>
              </a:rPr>
              <a:t> 호출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area = </a:t>
            </a:r>
            <a:r>
              <a:rPr lang="en-US" altLang="ko-KR" dirty="0" err="1">
                <a:latin typeface="+mj-ea"/>
                <a:ea typeface="+mj-ea"/>
              </a:rPr>
              <a:t>pizza.getArea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en-US" altLang="ko-KR" dirty="0" smtClean="0">
                <a:latin typeface="+mj-ea"/>
                <a:ea typeface="+mj-ea"/>
              </a:rPr>
              <a:t>pizza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면적은 </a:t>
            </a:r>
            <a:r>
              <a:rPr lang="en-US" altLang="ko-KR" dirty="0">
                <a:latin typeface="+mj-ea"/>
                <a:ea typeface="+mj-ea"/>
              </a:rPr>
              <a:t>" &lt;&lt; area &lt;&lt; </a:t>
            </a:r>
            <a:r>
              <a:rPr lang="en-US" altLang="ko-KR" dirty="0" err="1" smtClean="0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897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다양한 생성자의 멤버 변수 초기화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6092" y="870070"/>
            <a:ext cx="2636291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class Point {</a:t>
            </a:r>
          </a:p>
          <a:p>
            <a:pPr defTabSz="180000"/>
            <a:r>
              <a:rPr lang="en-US" altLang="ko-KR" sz="1600" b="1" dirty="0" smtClean="0">
                <a:latin typeface="+mj-ea"/>
                <a:ea typeface="+mj-ea"/>
              </a:rPr>
              <a:t>	</a:t>
            </a:r>
            <a:r>
              <a:rPr lang="en-US" altLang="ko-KR" sz="1600" b="1" dirty="0" err="1" smtClean="0">
                <a:latin typeface="+mj-ea"/>
                <a:ea typeface="+mj-ea"/>
              </a:rPr>
              <a:t>int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x, y;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b="1" dirty="0" smtClean="0">
                <a:latin typeface="+mj-ea"/>
                <a:ea typeface="+mj-ea"/>
              </a:rPr>
              <a:t>	Point</a:t>
            </a:r>
            <a:r>
              <a:rPr lang="en-US" altLang="ko-KR" sz="1600" b="1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600" b="1" dirty="0" smtClean="0">
                <a:latin typeface="+mj-ea"/>
                <a:ea typeface="+mj-ea"/>
              </a:rPr>
              <a:t>	Point(</a:t>
            </a:r>
            <a:r>
              <a:rPr lang="en-US" altLang="ko-KR" sz="1600" b="1" dirty="0" err="1" smtClean="0">
                <a:latin typeface="+mj-ea"/>
                <a:ea typeface="+mj-ea"/>
              </a:rPr>
              <a:t>int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a, 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b);</a:t>
            </a:r>
          </a:p>
          <a:p>
            <a:pPr defTabSz="180000"/>
            <a:r>
              <a:rPr lang="en-US" altLang="ko-KR" sz="1600" b="1" dirty="0" smtClean="0">
                <a:latin typeface="+mj-ea"/>
                <a:ea typeface="+mj-ea"/>
              </a:rPr>
              <a:t>};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1840" y="960955"/>
            <a:ext cx="46887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(1)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코드에서 멤버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변수 초기화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3805" y="1442562"/>
            <a:ext cx="4736948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fr-FR" altLang="ko-KR" b="1" dirty="0" smtClean="0">
                <a:latin typeface="+mj-ea"/>
                <a:ea typeface="+mj-ea"/>
              </a:rPr>
              <a:t>Point</a:t>
            </a:r>
            <a:r>
              <a:rPr lang="fr-FR" altLang="ko-KR" b="1" dirty="0">
                <a:latin typeface="+mj-ea"/>
                <a:ea typeface="+mj-ea"/>
              </a:rPr>
              <a:t>::Point() { x = 0; y = 0; }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Point::Point(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a,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b) { x = a; y = b; }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832" y="2481613"/>
            <a:ext cx="5501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(2)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서두에 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초깃값으로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초기화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9266" y="2923606"/>
            <a:ext cx="6813054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b="1" dirty="0">
                <a:latin typeface="+mj-ea"/>
                <a:ea typeface="+mj-ea"/>
              </a:rPr>
              <a:t>Point::Point() : x(0), y(0) { </a:t>
            </a:r>
            <a:endParaRPr lang="en-US" altLang="ko-KR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  </a:t>
            </a:r>
            <a:r>
              <a:rPr lang="en-US" altLang="ko-KR" b="1" dirty="0" smtClean="0">
                <a:latin typeface="+mj-ea"/>
                <a:ea typeface="+mj-ea"/>
              </a:rPr>
              <a:t>// </a:t>
            </a:r>
            <a:r>
              <a:rPr lang="ko-KR" altLang="en-US" b="1" dirty="0">
                <a:latin typeface="+mj-ea"/>
                <a:ea typeface="+mj-ea"/>
              </a:rPr>
              <a:t>멤버 변수 </a:t>
            </a:r>
            <a:r>
              <a:rPr lang="en-US" altLang="ko-KR" b="1" dirty="0">
                <a:latin typeface="+mj-ea"/>
                <a:ea typeface="+mj-ea"/>
              </a:rPr>
              <a:t>x, y</a:t>
            </a:r>
            <a:r>
              <a:rPr lang="ko-KR" altLang="en-US" b="1" dirty="0">
                <a:latin typeface="+mj-ea"/>
                <a:ea typeface="+mj-ea"/>
              </a:rPr>
              <a:t>를 </a:t>
            </a:r>
            <a:r>
              <a:rPr lang="en-US" altLang="ko-KR" b="1" dirty="0">
                <a:latin typeface="+mj-ea"/>
                <a:ea typeface="+mj-ea"/>
              </a:rPr>
              <a:t>0</a:t>
            </a:r>
            <a:r>
              <a:rPr lang="ko-KR" altLang="en-US" b="1" dirty="0">
                <a:latin typeface="+mj-ea"/>
                <a:ea typeface="+mj-ea"/>
              </a:rPr>
              <a:t>으로 초기화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Point::Point(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a,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b)  </a:t>
            </a:r>
            <a:r>
              <a:rPr lang="en-US" altLang="ko-KR" b="1" dirty="0" smtClean="0">
                <a:latin typeface="+mj-ea"/>
                <a:ea typeface="+mj-ea"/>
              </a:rPr>
              <a:t>  // </a:t>
            </a:r>
            <a:r>
              <a:rPr lang="ko-KR" altLang="en-US" b="1" dirty="0">
                <a:latin typeface="+mj-ea"/>
                <a:ea typeface="+mj-ea"/>
              </a:rPr>
              <a:t>멤버 변수 </a:t>
            </a:r>
            <a:r>
              <a:rPr lang="en-US" altLang="ko-KR" b="1" dirty="0">
                <a:latin typeface="+mj-ea"/>
                <a:ea typeface="+mj-ea"/>
              </a:rPr>
              <a:t>x=a</a:t>
            </a:r>
            <a:r>
              <a:rPr lang="ko-KR" altLang="en-US" b="1" dirty="0">
                <a:latin typeface="+mj-ea"/>
                <a:ea typeface="+mj-ea"/>
              </a:rPr>
              <a:t>로</a:t>
            </a:r>
            <a:r>
              <a:rPr lang="en-US" altLang="ko-KR" b="1" dirty="0">
                <a:latin typeface="+mj-ea"/>
                <a:ea typeface="+mj-ea"/>
              </a:rPr>
              <a:t>, y=b</a:t>
            </a:r>
            <a:r>
              <a:rPr lang="ko-KR" altLang="en-US" b="1" dirty="0">
                <a:latin typeface="+mj-ea"/>
                <a:ea typeface="+mj-ea"/>
              </a:rPr>
              <a:t>로 초기화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	: </a:t>
            </a:r>
            <a:r>
              <a:rPr lang="en-US" altLang="ko-KR" b="1" dirty="0">
                <a:latin typeface="+mj-ea"/>
                <a:ea typeface="+mj-ea"/>
              </a:rPr>
              <a:t>x(a), y(b) { </a:t>
            </a:r>
            <a:r>
              <a:rPr lang="en-US" altLang="ko-KR" b="1" dirty="0" smtClean="0">
                <a:latin typeface="+mj-ea"/>
                <a:ea typeface="+mj-ea"/>
              </a:rPr>
              <a:t>			  </a:t>
            </a:r>
            <a:r>
              <a:rPr lang="en-US" altLang="ko-KR" b="1" dirty="0" smtClean="0">
                <a:latin typeface="+mj-ea"/>
                <a:ea typeface="+mj-ea"/>
              </a:rPr>
              <a:t>       </a:t>
            </a:r>
            <a:r>
              <a:rPr lang="en-US" altLang="ko-KR" b="1" dirty="0" smtClean="0">
                <a:latin typeface="+mj-ea"/>
                <a:ea typeface="+mj-ea"/>
              </a:rPr>
              <a:t>// </a:t>
            </a:r>
            <a:r>
              <a:rPr lang="ko-KR" altLang="en-US" b="1" dirty="0">
                <a:latin typeface="+mj-ea"/>
                <a:ea typeface="+mj-ea"/>
              </a:rPr>
              <a:t>콜론</a:t>
            </a:r>
            <a:r>
              <a:rPr lang="en-US" altLang="ko-KR" b="1" dirty="0">
                <a:latin typeface="+mj-ea"/>
                <a:ea typeface="+mj-ea"/>
              </a:rPr>
              <a:t>(:) </a:t>
            </a:r>
            <a:r>
              <a:rPr lang="ko-KR" altLang="en-US" b="1" dirty="0">
                <a:latin typeface="+mj-ea"/>
                <a:ea typeface="+mj-ea"/>
              </a:rPr>
              <a:t>이하 부분을 밑줄에 써도 됨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}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2723" y="4817880"/>
            <a:ext cx="70589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(3)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선언부에서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직접 초기화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(C++ 11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부터 가능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5413" y="5217990"/>
            <a:ext cx="6840760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b="1" dirty="0">
                <a:latin typeface="+mj-ea"/>
                <a:ea typeface="+mj-ea"/>
              </a:rPr>
              <a:t>class Point {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	</a:t>
            </a:r>
            <a:r>
              <a:rPr lang="en-US" altLang="ko-KR" b="1" dirty="0" err="1" smtClean="0">
                <a:latin typeface="+mj-ea"/>
                <a:ea typeface="+mj-ea"/>
              </a:rPr>
              <a:t>int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x=0; y=0; // </a:t>
            </a:r>
            <a:r>
              <a:rPr lang="ko-KR" altLang="en-US" b="1" dirty="0">
                <a:latin typeface="+mj-ea"/>
                <a:ea typeface="+mj-ea"/>
              </a:rPr>
              <a:t>클래스 </a:t>
            </a:r>
            <a:r>
              <a:rPr lang="ko-KR" altLang="en-US" b="1" dirty="0" err="1">
                <a:latin typeface="+mj-ea"/>
                <a:ea typeface="+mj-ea"/>
              </a:rPr>
              <a:t>선언부에서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x, y</a:t>
            </a:r>
            <a:r>
              <a:rPr lang="ko-KR" altLang="en-US" b="1" dirty="0">
                <a:latin typeface="+mj-ea"/>
                <a:ea typeface="+mj-ea"/>
              </a:rPr>
              <a:t>를 </a:t>
            </a:r>
            <a:r>
              <a:rPr lang="en-US" altLang="ko-KR" b="1" dirty="0">
                <a:latin typeface="+mj-ea"/>
                <a:ea typeface="+mj-ea"/>
              </a:rPr>
              <a:t>0</a:t>
            </a:r>
            <a:r>
              <a:rPr lang="ko-KR" altLang="en-US" b="1" dirty="0">
                <a:latin typeface="+mj-ea"/>
                <a:ea typeface="+mj-ea"/>
              </a:rPr>
              <a:t>으로 직접 </a:t>
            </a:r>
            <a:r>
              <a:rPr lang="ko-KR" altLang="en-US" b="1" dirty="0" smtClean="0">
                <a:latin typeface="+mj-ea"/>
                <a:ea typeface="+mj-ea"/>
              </a:rPr>
              <a:t>초기화</a:t>
            </a:r>
            <a:endParaRPr lang="en-US" altLang="ko-KR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public</a:t>
            </a:r>
            <a:r>
              <a:rPr lang="en-US" altLang="ko-KR" b="1" dirty="0">
                <a:latin typeface="+mj-ea"/>
                <a:ea typeface="+mj-ea"/>
              </a:rPr>
              <a:t>:</a:t>
            </a:r>
            <a:endParaRPr lang="ko-KR" altLang="en-US" b="1" dirty="0"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	...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};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023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객체는 캡슐화된다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캡슐화</a:t>
            </a:r>
            <a:r>
              <a:rPr lang="en-US" altLang="ko-KR" dirty="0" smtClean="0"/>
              <a:t>(encapsulation)</a:t>
            </a:r>
          </a:p>
          <a:p>
            <a:pPr lvl="1"/>
            <a:r>
              <a:rPr lang="ko-KR" altLang="en-US" dirty="0" smtClean="0"/>
              <a:t>객체의 본질적인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캡슐로 싸서 그 내부를 보호하고 볼 수 없게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캡슐화 </a:t>
            </a:r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캡슐화의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내 데이터에 대한 보안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접근 </a:t>
            </a:r>
            <a:r>
              <a:rPr lang="ko-KR" altLang="en-US" dirty="0" smtClean="0"/>
              <a:t>제한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/>
              <a:t>객체의 일부분 공개</a:t>
            </a:r>
            <a:endParaRPr lang="en-US" altLang="ko-KR" dirty="0"/>
          </a:p>
          <a:p>
            <a:pPr lvl="1"/>
            <a:r>
              <a:rPr lang="ko-KR" altLang="en-US" dirty="0"/>
              <a:t>외부와의 인터페이스</a:t>
            </a:r>
            <a:r>
              <a:rPr lang="en-US" altLang="ko-KR" dirty="0"/>
              <a:t>(</a:t>
            </a:r>
            <a:r>
              <a:rPr lang="ko-KR" altLang="en-US" dirty="0"/>
              <a:t>정보 교환 및 통신</a:t>
            </a:r>
            <a:r>
              <a:rPr lang="en-US" altLang="ko-KR" dirty="0"/>
              <a:t>)</a:t>
            </a:r>
            <a:r>
              <a:rPr lang="ko-KR" altLang="en-US" dirty="0"/>
              <a:t>를 위해 객체의 일부분 공개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멤버변수의 </a:t>
            </a:r>
            <a:r>
              <a:rPr lang="ko-KR" altLang="en-US" dirty="0" smtClean="0">
                <a:latin typeface="+mj-ea"/>
              </a:rPr>
              <a:t>초기화와 위임 </a:t>
            </a:r>
            <a:r>
              <a:rPr lang="ko-KR" altLang="en-US" dirty="0" err="1" smtClean="0">
                <a:latin typeface="+mj-ea"/>
              </a:rPr>
              <a:t>생성자</a:t>
            </a:r>
            <a:r>
              <a:rPr lang="ko-KR" altLang="en-US" dirty="0" smtClean="0">
                <a:latin typeface="+mj-ea"/>
              </a:rPr>
              <a:t> 활용</a:t>
            </a:r>
            <a:endParaRPr lang="ko-KR" altLang="en-US" dirty="0"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다음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Point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클래스의 멤버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x, y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서두에 초기값으로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초기화하고 위임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</a:rPr>
              <a:t>생성자를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 이용하여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</a:rPr>
              <a:t>재작성하라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692646"/>
            <a:ext cx="4774212" cy="286232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>
                <a:latin typeface="+mj-ea"/>
                <a:ea typeface="+mj-ea"/>
              </a:rPr>
              <a:t>class Point {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x, y;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Point</a:t>
            </a:r>
            <a:r>
              <a:rPr lang="en-US" altLang="ko-KR" sz="20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Point(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a,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b);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};</a:t>
            </a:r>
          </a:p>
          <a:p>
            <a:pPr defTabSz="180000"/>
            <a:r>
              <a:rPr lang="fr-FR" altLang="ko-KR" sz="2000" b="1" dirty="0">
                <a:latin typeface="+mj-ea"/>
                <a:ea typeface="+mj-ea"/>
              </a:rPr>
              <a:t>Point::Point() { x = 0; y = 0; }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Point::Point(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a,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b) { x = a; y = b; }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8263" y="803229"/>
            <a:ext cx="8195466" cy="59400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#include &lt;</a:t>
            </a:r>
            <a:r>
              <a:rPr lang="en-US" altLang="ko-KR" sz="2000" dirty="0" err="1" smtClean="0">
                <a:latin typeface="+mj-ea"/>
                <a:ea typeface="+mj-ea"/>
              </a:rPr>
              <a:t>iostream</a:t>
            </a:r>
            <a:r>
              <a:rPr lang="en-US" altLang="ko-KR" sz="2000" dirty="0" smtClean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using namespace </a:t>
            </a:r>
            <a:r>
              <a:rPr lang="en-US" altLang="ko-KR" sz="2000" dirty="0" err="1" smtClean="0">
                <a:latin typeface="+mj-ea"/>
                <a:ea typeface="+mj-ea"/>
              </a:rPr>
              <a:t>std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class Point {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x, y;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Point();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Point(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a, 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b);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void show() { 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&lt;&lt; "(" &lt;&lt; x &lt;&lt; ", " &lt;&lt; y &lt;&lt; ")" 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Point::Point() : Point(0, 0) { } </a:t>
            </a:r>
            <a:r>
              <a:rPr lang="en-US" altLang="ko-KR" sz="2000" dirty="0" smtClean="0">
                <a:latin typeface="+mj-ea"/>
                <a:ea typeface="+mj-ea"/>
              </a:rPr>
              <a:t>// </a:t>
            </a:r>
            <a:r>
              <a:rPr lang="ko-KR" altLang="en-US" sz="2000" dirty="0" smtClean="0">
                <a:latin typeface="+mj-ea"/>
                <a:ea typeface="+mj-ea"/>
              </a:rPr>
              <a:t>위임 </a:t>
            </a:r>
            <a:r>
              <a:rPr lang="ko-KR" altLang="en-US" sz="2000" dirty="0" err="1" smtClean="0">
                <a:latin typeface="+mj-ea"/>
                <a:ea typeface="+mj-ea"/>
              </a:rPr>
              <a:t>생성자</a:t>
            </a:r>
            <a:endParaRPr lang="ko-KR" altLang="en-US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Point::Point(</a:t>
            </a:r>
            <a:r>
              <a:rPr lang="en-US" altLang="ko-KR" sz="2000" b="1" dirty="0" err="1" smtClean="0"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latin typeface="+mj-ea"/>
                <a:ea typeface="+mj-ea"/>
              </a:rPr>
              <a:t> a, </a:t>
            </a:r>
            <a:r>
              <a:rPr lang="en-US" altLang="ko-KR" sz="2000" b="1" dirty="0" err="1" smtClean="0"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latin typeface="+mj-ea"/>
                <a:ea typeface="+mj-ea"/>
              </a:rPr>
              <a:t> b) </a:t>
            </a:r>
            <a:r>
              <a:rPr lang="en-US" altLang="ko-KR" sz="2000" b="1" dirty="0">
                <a:latin typeface="+mj-ea"/>
              </a:rPr>
              <a:t>: x(a), y(b) { </a:t>
            </a:r>
            <a:r>
              <a:rPr lang="en-US" altLang="ko-KR" sz="2000" b="1" dirty="0" smtClean="0">
                <a:latin typeface="+mj-ea"/>
              </a:rPr>
              <a:t>} </a:t>
            </a:r>
            <a:r>
              <a:rPr lang="en-US" altLang="ko-KR" sz="2000" b="1" dirty="0" smtClean="0">
                <a:latin typeface="+mj-ea"/>
                <a:ea typeface="+mj-ea"/>
              </a:rPr>
              <a:t>    </a:t>
            </a:r>
            <a:r>
              <a:rPr lang="en-US" altLang="ko-KR" sz="2000" dirty="0" smtClean="0">
                <a:latin typeface="+mj-ea"/>
                <a:ea typeface="+mj-ea"/>
              </a:rPr>
              <a:t>// </a:t>
            </a:r>
            <a:r>
              <a:rPr lang="ko-KR" altLang="en-US" sz="2000" dirty="0" smtClean="0">
                <a:latin typeface="+mj-ea"/>
                <a:ea typeface="+mj-ea"/>
              </a:rPr>
              <a:t>타겟 </a:t>
            </a:r>
            <a:r>
              <a:rPr lang="ko-KR" altLang="en-US" sz="2000" dirty="0" err="1" smtClean="0">
                <a:latin typeface="+mj-ea"/>
                <a:ea typeface="+mj-ea"/>
              </a:rPr>
              <a:t>생성자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	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Point origin;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Point target(10, 20);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origin.show</a:t>
            </a:r>
            <a:r>
              <a:rPr lang="en-US" altLang="ko-KR" sz="2000" dirty="0" smtClean="0">
                <a:latin typeface="+mj-ea"/>
                <a:ea typeface="+mj-ea"/>
              </a:rPr>
              <a:t>();  </a:t>
            </a:r>
            <a:r>
              <a:rPr lang="en-US" altLang="ko-KR" sz="2000" dirty="0" err="1" smtClean="0">
                <a:latin typeface="+mj-ea"/>
                <a:ea typeface="+mj-ea"/>
              </a:rPr>
              <a:t>target.show</a:t>
            </a:r>
            <a:r>
              <a:rPr lang="en-US" altLang="ko-KR" sz="2000" dirty="0" smtClean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70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>
          <a:xfrm>
            <a:off x="35496" y="908720"/>
            <a:ext cx="8964488" cy="5832648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i="1" dirty="0" err="1" smtClean="0">
                <a:solidFill>
                  <a:srgbClr val="00B0F0"/>
                </a:solidFill>
              </a:rPr>
              <a:t>생성자는</a:t>
            </a:r>
            <a:r>
              <a:rPr lang="ko-KR" altLang="en-US" i="1" dirty="0" smtClean="0">
                <a:solidFill>
                  <a:srgbClr val="00B0F0"/>
                </a:solidFill>
              </a:rPr>
              <a:t> 꼭 있어야 하는가</a:t>
            </a:r>
            <a:r>
              <a:rPr lang="en-US" altLang="ko-KR" i="1" dirty="0" smtClean="0">
                <a:solidFill>
                  <a:srgbClr val="00B0F0"/>
                </a:solidFill>
              </a:rPr>
              <a:t>?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예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컴파일러는 객체가 생성될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반드시 호출</a:t>
            </a:r>
            <a:endParaRPr lang="en-US" altLang="ko-KR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i="1" dirty="0" smtClean="0">
                <a:solidFill>
                  <a:srgbClr val="00B0F0"/>
                </a:solidFill>
              </a:rPr>
              <a:t>개발자가 클래스에 </a:t>
            </a:r>
            <a:r>
              <a:rPr lang="ko-KR" altLang="en-US" i="1" dirty="0" err="1" smtClean="0">
                <a:solidFill>
                  <a:srgbClr val="00B0F0"/>
                </a:solidFill>
              </a:rPr>
              <a:t>생성자를</a:t>
            </a:r>
            <a:r>
              <a:rPr lang="ko-KR" altLang="en-US" i="1" dirty="0" smtClean="0">
                <a:solidFill>
                  <a:srgbClr val="00B0F0"/>
                </a:solidFill>
              </a:rPr>
              <a:t> 작성해 놓지 않으면</a:t>
            </a:r>
            <a:r>
              <a:rPr lang="en-US" altLang="ko-KR" i="1" dirty="0" smtClean="0">
                <a:solidFill>
                  <a:srgbClr val="00B0F0"/>
                </a:solidFill>
              </a:rPr>
              <a:t>?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컴파일러에 의해 기본 생성자가 자동으로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기본 생성자란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매개 변수 없는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디폴트 생성자라고도 부름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531548" y="4869160"/>
            <a:ext cx="3528392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200" dirty="0">
                <a:latin typeface="+mj-ea"/>
                <a:ea typeface="+mj-ea"/>
              </a:rPr>
              <a:t>class Circle </a:t>
            </a:r>
            <a:r>
              <a:rPr lang="en-US" altLang="ko-KR" sz="2200" dirty="0" smtClean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200" dirty="0">
                <a:latin typeface="+mj-ea"/>
                <a:ea typeface="+mj-ea"/>
              </a:rPr>
              <a:t>	</a:t>
            </a:r>
            <a:r>
              <a:rPr lang="en-US" altLang="ko-KR" sz="2200" dirty="0" smtClean="0">
                <a:latin typeface="+mj-ea"/>
                <a:ea typeface="+mj-ea"/>
              </a:rPr>
              <a:t>.....</a:t>
            </a:r>
            <a:endParaRPr lang="en-US" altLang="ko-KR" sz="22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200" dirty="0">
                <a:latin typeface="+mj-ea"/>
                <a:ea typeface="+mj-ea"/>
              </a:rPr>
              <a:t>	</a:t>
            </a:r>
            <a:r>
              <a:rPr lang="en-US" altLang="ko-KR" sz="2200" b="1" dirty="0">
                <a:latin typeface="+mj-ea"/>
                <a:ea typeface="+mj-ea"/>
              </a:rPr>
              <a:t>Circle(); // </a:t>
            </a:r>
            <a:r>
              <a:rPr lang="ko-KR" altLang="en-US" sz="2200" b="1" dirty="0">
                <a:latin typeface="+mj-ea"/>
                <a:ea typeface="+mj-ea"/>
              </a:rPr>
              <a:t>기본 </a:t>
            </a:r>
            <a:r>
              <a:rPr lang="ko-KR" altLang="en-US" sz="2200" b="1" dirty="0" err="1" smtClean="0">
                <a:latin typeface="+mj-ea"/>
                <a:ea typeface="+mj-ea"/>
              </a:rPr>
              <a:t>생성자</a:t>
            </a:r>
            <a:endParaRPr lang="en-US" altLang="ko-KR" sz="22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200" dirty="0" smtClean="0">
                <a:latin typeface="+mj-ea"/>
                <a:ea typeface="+mj-ea"/>
              </a:rPr>
              <a:t>};</a:t>
            </a:r>
            <a:endParaRPr lang="ko-KR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54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생성자가 자동으로 생성되는 경우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생성자가 하나도 작성되어 있지 않은 클래스의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컴파일러가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자동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6560" y="2371190"/>
            <a:ext cx="1728191" cy="2031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>
                <a:latin typeface="+mj-ea"/>
                <a:ea typeface="+mj-ea"/>
              </a:rPr>
              <a:t>class </a:t>
            </a:r>
            <a:r>
              <a:rPr lang="en-US" altLang="ko-KR" sz="1400" dirty="0">
                <a:latin typeface="+mj-ea"/>
                <a:ea typeface="+mj-ea"/>
              </a:rPr>
              <a:t>Circle { 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radius; 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double </a:t>
            </a:r>
            <a:r>
              <a:rPr lang="en-US" altLang="ko-KR" sz="1400" dirty="0" err="1">
                <a:latin typeface="+mj-ea"/>
                <a:ea typeface="+mj-ea"/>
              </a:rPr>
              <a:t>getArea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14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1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main() 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Circle </a:t>
            </a:r>
            <a:r>
              <a:rPr lang="en-US" altLang="ko-KR" sz="1400" b="1" dirty="0" smtClean="0">
                <a:latin typeface="+mj-ea"/>
                <a:ea typeface="+mj-ea"/>
              </a:rPr>
              <a:t>donut</a:t>
            </a:r>
            <a:r>
              <a:rPr lang="en-US" altLang="ko-KR" sz="1400" dirty="0" smtClean="0">
                <a:latin typeface="+mj-ea"/>
                <a:ea typeface="+mj-ea"/>
              </a:rPr>
              <a:t>; 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 smtClean="0">
                <a:latin typeface="+mj-ea"/>
                <a:ea typeface="+mj-ea"/>
              </a:rPr>
              <a:t>}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43250" y="2348880"/>
            <a:ext cx="1771707" cy="26776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>
                <a:latin typeface="+mj-ea"/>
                <a:ea typeface="+mj-ea"/>
              </a:rPr>
              <a:t>class </a:t>
            </a:r>
            <a:r>
              <a:rPr lang="en-US" altLang="ko-KR" sz="1400" dirty="0">
                <a:latin typeface="+mj-ea"/>
                <a:ea typeface="+mj-ea"/>
              </a:rPr>
              <a:t>Circle { 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radius; 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double </a:t>
            </a:r>
            <a:r>
              <a:rPr lang="en-US" altLang="ko-KR" sz="1400" dirty="0" err="1">
                <a:latin typeface="+mj-ea"/>
                <a:ea typeface="+mj-ea"/>
              </a:rPr>
              <a:t>getArea</a:t>
            </a:r>
            <a:r>
              <a:rPr lang="en-US" altLang="ko-KR" sz="1400" dirty="0" smtClean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</a:p>
          <a:p>
            <a:pPr defTabSz="180000" fontAlgn="base" latinLnBrk="0"/>
            <a:r>
              <a:rPr lang="en-US" altLang="ko-KR" sz="14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1400" dirty="0" smtClean="0">
              <a:latin typeface="+mj-ea"/>
              <a:ea typeface="+mj-ea"/>
            </a:endParaRPr>
          </a:p>
          <a:p>
            <a:pPr defTabSz="180000" fontAlgn="base" latinLnBrk="0"/>
            <a:endParaRPr lang="en-US" altLang="ko-KR" sz="1400" dirty="0" smtClean="0">
              <a:latin typeface="+mj-ea"/>
              <a:ea typeface="+mj-ea"/>
            </a:endParaRPr>
          </a:p>
          <a:p>
            <a:pPr defTabSz="180000" fontAlgn="base" latinLnBrk="0"/>
            <a:endParaRPr lang="en-US" altLang="ko-KR" sz="14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main() 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Circle </a:t>
            </a:r>
            <a:r>
              <a:rPr lang="en-US" altLang="ko-KR" sz="1400" b="1" dirty="0" smtClean="0">
                <a:latin typeface="+mj-ea"/>
                <a:ea typeface="+mj-ea"/>
              </a:rPr>
              <a:t>donut</a:t>
            </a:r>
            <a:r>
              <a:rPr lang="en-US" altLang="ko-KR" sz="1400" dirty="0" smtClean="0">
                <a:latin typeface="+mj-ea"/>
                <a:ea typeface="+mj-ea"/>
              </a:rPr>
              <a:t>; 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 smtClean="0">
                <a:latin typeface="+mj-ea"/>
                <a:ea typeface="+mj-ea"/>
              </a:rPr>
              <a:t>}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6862" y="3242320"/>
            <a:ext cx="69224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Circle();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0681" y="3721491"/>
            <a:ext cx="120783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Circle::Circle() {</a:t>
            </a:r>
          </a:p>
          <a:p>
            <a:r>
              <a:rPr lang="en-US" altLang="ko-KR" sz="1200" dirty="0">
                <a:latin typeface="+mj-ea"/>
                <a:ea typeface="+mj-ea"/>
              </a:rPr>
              <a:t>}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493103" y="2959020"/>
            <a:ext cx="2241366" cy="566600"/>
          </a:xfrm>
          <a:prstGeom prst="wedgeRoundRectCallout">
            <a:avLst>
              <a:gd name="adj1" fmla="val -89540"/>
              <a:gd name="adj2" fmla="val 315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컴파일러에 의해 자동으로 삽입됨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8528" y="4518380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400" dirty="0" err="1" smtClean="0">
                <a:latin typeface="+mj-ea"/>
                <a:ea typeface="+mj-ea"/>
              </a:rPr>
              <a:t>생성자를</a:t>
            </a:r>
            <a:r>
              <a:rPr lang="ko-KR" altLang="en-US" sz="1400" dirty="0" smtClean="0">
                <a:latin typeface="+mj-ea"/>
                <a:ea typeface="+mj-ea"/>
              </a:rPr>
              <a:t> 선언하지 않는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     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Circle </a:t>
            </a:r>
            <a:r>
              <a:rPr lang="ko-KR" altLang="en-US" sz="1400" dirty="0" smtClean="0">
                <a:latin typeface="+mj-ea"/>
                <a:ea typeface="+mj-ea"/>
              </a:rPr>
              <a:t>클래스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4135" y="5181395"/>
            <a:ext cx="3648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(b) </a:t>
            </a:r>
            <a:r>
              <a:rPr lang="ko-KR" altLang="en-US" sz="1400" dirty="0" smtClean="0">
                <a:latin typeface="+mj-ea"/>
                <a:ea typeface="+mj-ea"/>
              </a:rPr>
              <a:t>컴파일러에 의해 기본 </a:t>
            </a:r>
            <a:r>
              <a:rPr lang="ko-KR" altLang="en-US" sz="1400" dirty="0" err="1" smtClean="0">
                <a:latin typeface="+mj-ea"/>
                <a:ea typeface="+mj-ea"/>
              </a:rPr>
              <a:t>생성자</a:t>
            </a:r>
            <a:r>
              <a:rPr lang="ko-KR" altLang="en-US" sz="1400" dirty="0" smtClean="0">
                <a:latin typeface="+mj-ea"/>
                <a:ea typeface="+mj-ea"/>
              </a:rPr>
              <a:t> 자동 삽입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890659" y="3466683"/>
            <a:ext cx="888866" cy="289465"/>
          </a:xfrm>
          <a:custGeom>
            <a:avLst/>
            <a:gdLst>
              <a:gd name="connsiteX0" fmla="*/ 580902 w 776845"/>
              <a:gd name="connsiteY0" fmla="*/ 0 h 289465"/>
              <a:gd name="connsiteX1" fmla="*/ 2404 w 776845"/>
              <a:gd name="connsiteY1" fmla="*/ 289249 h 289465"/>
              <a:gd name="connsiteX2" fmla="*/ 776845 w 776845"/>
              <a:gd name="connsiteY2" fmla="*/ 37323 h 28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845" h="289465">
                <a:moveTo>
                  <a:pt x="580902" y="0"/>
                </a:moveTo>
                <a:cubicBezTo>
                  <a:pt x="275324" y="141514"/>
                  <a:pt x="-30253" y="283029"/>
                  <a:pt x="2404" y="289249"/>
                </a:cubicBezTo>
                <a:cubicBezTo>
                  <a:pt x="35061" y="295469"/>
                  <a:pt x="405953" y="166396"/>
                  <a:pt x="776845" y="3732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898513" y="3883901"/>
            <a:ext cx="516444" cy="731302"/>
          </a:xfrm>
          <a:custGeom>
            <a:avLst/>
            <a:gdLst>
              <a:gd name="connsiteX0" fmla="*/ 0 w 970384"/>
              <a:gd name="connsiteY0" fmla="*/ 821094 h 821094"/>
              <a:gd name="connsiteX1" fmla="*/ 970384 w 970384"/>
              <a:gd name="connsiteY1" fmla="*/ 223935 h 821094"/>
              <a:gd name="connsiteX2" fmla="*/ 0 w 970384"/>
              <a:gd name="connsiteY2" fmla="*/ 0 h 82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384" h="821094">
                <a:moveTo>
                  <a:pt x="0" y="821094"/>
                </a:moveTo>
                <a:cubicBezTo>
                  <a:pt x="485192" y="590939"/>
                  <a:pt x="970384" y="360784"/>
                  <a:pt x="970384" y="223935"/>
                </a:cubicBezTo>
                <a:cubicBezTo>
                  <a:pt x="970384" y="87086"/>
                  <a:pt x="485192" y="4354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2388" y="395232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기본 </a:t>
            </a:r>
            <a:r>
              <a:rPr lang="ko-KR" altLang="en-US" sz="1400" dirty="0" err="1" smtClean="0">
                <a:latin typeface="+mj-ea"/>
                <a:ea typeface="+mj-ea"/>
              </a:rPr>
              <a:t>생성자</a:t>
            </a:r>
            <a:r>
              <a:rPr lang="ko-KR" altLang="en-US" sz="1400" dirty="0" smtClean="0">
                <a:latin typeface="+mj-ea"/>
                <a:ea typeface="+mj-ea"/>
              </a:rPr>
              <a:t> 호출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694667" y="3247052"/>
            <a:ext cx="576064" cy="219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69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 생성자가 자동으로 생성되지 않는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생성자가 하나라도 선언된 클래스의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컴파일러는 기본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자동 생성하지 않</a:t>
            </a:r>
            <a:r>
              <a:rPr lang="ko-KR" altLang="en-US" dirty="0"/>
              <a:t>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0781" y="1931647"/>
            <a:ext cx="8226660" cy="47089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class </a:t>
            </a:r>
            <a:r>
              <a:rPr lang="en-US" altLang="ko-KR" sz="2000" dirty="0">
                <a:latin typeface="+mj-ea"/>
                <a:ea typeface="+mj-ea"/>
              </a:rPr>
              <a:t>Circle { 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radius; 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double </a:t>
            </a:r>
            <a:r>
              <a:rPr lang="en-US" altLang="ko-KR" sz="2000" dirty="0" err="1">
                <a:latin typeface="+mj-ea"/>
                <a:ea typeface="+mj-ea"/>
              </a:rPr>
              <a:t>getArea</a:t>
            </a:r>
            <a:r>
              <a:rPr lang="en-US" altLang="ko-KR" sz="2000" dirty="0" smtClean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latin typeface="+mj-ea"/>
                <a:ea typeface="+mj-ea"/>
              </a:rPr>
              <a:t>Circle(</a:t>
            </a:r>
            <a:r>
              <a:rPr lang="en-US" altLang="ko-KR" sz="2000" b="1" dirty="0" err="1" smtClean="0"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latin typeface="+mj-ea"/>
                <a:ea typeface="+mj-ea"/>
              </a:rPr>
              <a:t> r</a:t>
            </a:r>
            <a:r>
              <a:rPr lang="en-US" altLang="ko-KR" sz="2000" b="1" dirty="0" smtClean="0">
                <a:latin typeface="+mj-ea"/>
                <a:ea typeface="+mj-ea"/>
              </a:rPr>
              <a:t>); //</a:t>
            </a:r>
            <a:r>
              <a:rPr lang="ko-KR" altLang="en-US" sz="2000" b="1" dirty="0" err="1" smtClean="0">
                <a:latin typeface="+mj-ea"/>
                <a:ea typeface="+mj-ea"/>
              </a:rPr>
              <a:t>생성자</a:t>
            </a:r>
            <a:r>
              <a:rPr lang="ko-KR" altLang="en-US" sz="2000" b="1" dirty="0" smtClean="0">
                <a:latin typeface="+mj-ea"/>
                <a:ea typeface="+mj-ea"/>
              </a:rPr>
              <a:t> 선언</a:t>
            </a:r>
            <a:r>
              <a:rPr lang="en-US" altLang="ko-KR" sz="2000" b="1" dirty="0" smtClean="0">
                <a:latin typeface="+mj-ea"/>
                <a:ea typeface="+mj-ea"/>
              </a:rPr>
              <a:t>, </a:t>
            </a:r>
            <a:r>
              <a:rPr lang="ko-KR" altLang="en-US" sz="2000" b="1" dirty="0" smtClean="0">
                <a:latin typeface="+mj-ea"/>
                <a:ea typeface="+mj-ea"/>
              </a:rPr>
              <a:t>기본 </a:t>
            </a:r>
            <a:r>
              <a:rPr lang="ko-KR" altLang="en-US" sz="2000" b="1" dirty="0" err="1" smtClean="0">
                <a:latin typeface="+mj-ea"/>
                <a:ea typeface="+mj-ea"/>
              </a:rPr>
              <a:t>생성자를</a:t>
            </a:r>
            <a:r>
              <a:rPr lang="ko-KR" altLang="en-US" sz="2000" b="1" dirty="0" smtClean="0">
                <a:latin typeface="+mj-ea"/>
                <a:ea typeface="+mj-ea"/>
              </a:rPr>
              <a:t> 자동으로 생성하지 않음</a:t>
            </a:r>
            <a:endParaRPr lang="en-US" altLang="ko-KR" sz="2000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b="1" dirty="0" smtClean="0">
                <a:latin typeface="+mj-ea"/>
                <a:ea typeface="+mj-ea"/>
              </a:rPr>
              <a:t>Circle::Circle(</a:t>
            </a:r>
            <a:r>
              <a:rPr lang="en-US" altLang="ko-KR" sz="2000" b="1" dirty="0" err="1" smtClean="0"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latin typeface="+mj-ea"/>
                <a:ea typeface="+mj-ea"/>
              </a:rPr>
              <a:t> r) </a:t>
            </a:r>
            <a:r>
              <a:rPr lang="en-US" altLang="ko-KR" sz="2000" dirty="0" smtClean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radius = r;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main()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latin typeface="+mj-ea"/>
                <a:ea typeface="+mj-ea"/>
              </a:rPr>
              <a:t>Circle pizza(30</a:t>
            </a:r>
            <a:r>
              <a:rPr lang="en-US" altLang="ko-KR" sz="2000" b="1" dirty="0" smtClean="0">
                <a:latin typeface="+mj-ea"/>
                <a:ea typeface="+mj-ea"/>
              </a:rPr>
              <a:t>);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strike="sngStrike" dirty="0">
                <a:latin typeface="+mj-ea"/>
                <a:ea typeface="+mj-ea"/>
              </a:rPr>
              <a:t>Circle donut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r>
              <a:rPr lang="en-US" altLang="ko-KR" sz="2000" dirty="0" smtClean="0">
                <a:latin typeface="+mj-ea"/>
                <a:ea typeface="+mj-ea"/>
              </a:rPr>
              <a:t>  //</a:t>
            </a:r>
            <a:r>
              <a:rPr lang="ko-KR" altLang="en-US" sz="2000" dirty="0" smtClean="0">
                <a:latin typeface="+mj-ea"/>
                <a:ea typeface="+mj-ea"/>
              </a:rPr>
              <a:t>컴파일 오류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기본 </a:t>
            </a:r>
            <a:r>
              <a:rPr lang="ko-KR" altLang="en-US" sz="2000" dirty="0" err="1" smtClean="0">
                <a:latin typeface="+mj-ea"/>
                <a:ea typeface="+mj-ea"/>
              </a:rPr>
              <a:t>생성자</a:t>
            </a:r>
            <a:r>
              <a:rPr lang="ko-KR" altLang="en-US" sz="2000" dirty="0" smtClean="0">
                <a:latin typeface="+mj-ea"/>
                <a:ea typeface="+mj-ea"/>
              </a:rPr>
              <a:t> 없음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5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Rectangle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클래스 만들기</a:t>
            </a:r>
            <a:endParaRPr lang="ko-KR" altLang="en-US" dirty="0">
              <a:latin typeface="+mj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다음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main()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함수가 잘 작동하도록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Rectangle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클래스를 작성하고 프로그램을 완성하라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fontAlgn="base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Rectangle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클래스는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width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height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의 두 멤버 변수와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3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개의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그리고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isSquare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함수를 가진다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7082" y="2852936"/>
            <a:ext cx="7848872" cy="28623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Rectangle rect1; 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+mj-ea"/>
                <a:ea typeface="+mj-ea"/>
              </a:rPr>
              <a:t>세 개의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j-ea"/>
                <a:ea typeface="+mj-ea"/>
              </a:rPr>
              <a:t>생성자</a:t>
            </a:r>
            <a:r>
              <a:rPr lang="ko-KR" altLang="en-US" sz="2000" b="1" dirty="0" smtClean="0">
                <a:solidFill>
                  <a:srgbClr val="00B050"/>
                </a:solidFill>
                <a:latin typeface="+mj-ea"/>
                <a:ea typeface="+mj-ea"/>
              </a:rPr>
              <a:t> 필요</a:t>
            </a:r>
            <a:endParaRPr lang="en-US" altLang="ko-KR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Rectangle rect2(3, 5);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Rectangle rect3(3);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if(rect1.isSquare()) 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"rect1</a:t>
            </a:r>
            <a:r>
              <a:rPr lang="ko-KR" altLang="en-US" sz="2000" dirty="0">
                <a:latin typeface="+mj-ea"/>
                <a:ea typeface="+mj-ea"/>
              </a:rPr>
              <a:t>은 정사각형이다</a:t>
            </a:r>
            <a:r>
              <a:rPr lang="en-US" altLang="ko-KR" sz="2000" dirty="0" smtClean="0">
                <a:latin typeface="+mj-ea"/>
                <a:ea typeface="+mj-ea"/>
              </a:rPr>
              <a:t>." 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if(rect2.isSquare()) 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"rect2</a:t>
            </a:r>
            <a:r>
              <a:rPr lang="ko-KR" altLang="en-US" sz="2000" dirty="0">
                <a:latin typeface="+mj-ea"/>
                <a:ea typeface="+mj-ea"/>
              </a:rPr>
              <a:t>는 정사각형이다</a:t>
            </a:r>
            <a:r>
              <a:rPr lang="en-US" altLang="ko-KR" sz="2000" dirty="0" smtClean="0">
                <a:latin typeface="+mj-ea"/>
                <a:ea typeface="+mj-ea"/>
              </a:rPr>
              <a:t>." </a:t>
            </a:r>
            <a:r>
              <a:rPr lang="en-US" altLang="ko-KR" sz="2000" dirty="0">
                <a:latin typeface="+mj-ea"/>
                <a:ea typeface="+mj-ea"/>
              </a:rPr>
              <a:t>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if(rect3.isSquare()) 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"rect3</a:t>
            </a:r>
            <a:r>
              <a:rPr lang="ko-KR" altLang="en-US" sz="2000" dirty="0">
                <a:latin typeface="+mj-ea"/>
                <a:ea typeface="+mj-ea"/>
              </a:rPr>
              <a:t>는 정사각형이다</a:t>
            </a:r>
            <a:r>
              <a:rPr lang="en-US" altLang="ko-KR" sz="2000" dirty="0" smtClean="0">
                <a:latin typeface="+mj-ea"/>
                <a:ea typeface="+mj-ea"/>
              </a:rPr>
              <a:t>." </a:t>
            </a:r>
            <a:r>
              <a:rPr lang="en-US" altLang="ko-KR" sz="2000" dirty="0">
                <a:latin typeface="+mj-ea"/>
                <a:ea typeface="+mj-ea"/>
              </a:rPr>
              <a:t>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95254" y="5520427"/>
            <a:ext cx="475252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rect1</a:t>
            </a:r>
            <a:r>
              <a:rPr lang="ko-KR" altLang="en-US" sz="2000" dirty="0">
                <a:latin typeface="+mj-ea"/>
                <a:ea typeface="+mj-ea"/>
              </a:rPr>
              <a:t>은 정사각형이다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dirty="0">
                <a:latin typeface="+mj-ea"/>
                <a:ea typeface="+mj-ea"/>
              </a:rPr>
              <a:t>rect3</a:t>
            </a:r>
            <a:r>
              <a:rPr lang="ko-KR" altLang="en-US" sz="2000" dirty="0">
                <a:latin typeface="+mj-ea"/>
                <a:ea typeface="+mj-ea"/>
              </a:rPr>
              <a:t>는 정사각형이다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5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정답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908720"/>
            <a:ext cx="7748282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Rectangle rect1;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	Rectangle rect2(3, 5);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	Rectangle rect3(3);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if(</a:t>
            </a:r>
            <a:r>
              <a:rPr lang="en-US" altLang="ko-KR" sz="2000" b="1" dirty="0">
                <a:latin typeface="+mj-ea"/>
                <a:ea typeface="+mj-ea"/>
              </a:rPr>
              <a:t>rect1.isSquare()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"rect1</a:t>
            </a:r>
            <a:r>
              <a:rPr lang="ko-KR" altLang="en-US" sz="2000" dirty="0">
                <a:latin typeface="+mj-ea"/>
                <a:ea typeface="+mj-ea"/>
              </a:rPr>
              <a:t>은 정사각형이다</a:t>
            </a:r>
            <a:r>
              <a:rPr lang="en-US" altLang="ko-KR" sz="2000" dirty="0" smtClean="0">
                <a:latin typeface="+mj-ea"/>
                <a:ea typeface="+mj-ea"/>
              </a:rPr>
              <a:t>." 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 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if(rect2.isSquare()) 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"rect2</a:t>
            </a:r>
            <a:r>
              <a:rPr lang="ko-KR" altLang="en-US" sz="2000" dirty="0">
                <a:latin typeface="+mj-ea"/>
                <a:ea typeface="+mj-ea"/>
              </a:rPr>
              <a:t>는 정사각형이다</a:t>
            </a:r>
            <a:r>
              <a:rPr lang="en-US" altLang="ko-KR" sz="2000" dirty="0" smtClean="0">
                <a:latin typeface="+mj-ea"/>
                <a:ea typeface="+mj-ea"/>
              </a:rPr>
              <a:t>."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if(rect3.isSquare()) 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"rect3</a:t>
            </a:r>
            <a:r>
              <a:rPr lang="ko-KR" altLang="en-US" sz="2000" dirty="0">
                <a:latin typeface="+mj-ea"/>
                <a:ea typeface="+mj-ea"/>
              </a:rPr>
              <a:t>는 정사각형이다</a:t>
            </a:r>
            <a:r>
              <a:rPr lang="en-US" altLang="ko-KR" sz="2000" dirty="0" smtClean="0">
                <a:latin typeface="+mj-ea"/>
                <a:ea typeface="+mj-ea"/>
              </a:rPr>
              <a:t>."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16632"/>
            <a:ext cx="8433174" cy="655564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using namespace </a:t>
            </a:r>
            <a:r>
              <a:rPr lang="en-US" altLang="ko-KR" sz="2000" dirty="0" err="1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class </a:t>
            </a:r>
            <a:r>
              <a:rPr lang="en-US" altLang="ko-KR" sz="2000" b="1" dirty="0">
                <a:latin typeface="+mj-ea"/>
                <a:ea typeface="+mj-ea"/>
              </a:rPr>
              <a:t>Rectangle </a:t>
            </a:r>
            <a:r>
              <a:rPr lang="en-US" altLang="ko-KR" sz="2000" dirty="0" smtClean="0">
                <a:latin typeface="+mj-ea"/>
                <a:ea typeface="+mj-ea"/>
              </a:rPr>
              <a:t>{ 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width, height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Rectangle();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Rectangle(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w,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h);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Rectangle(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length);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bool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isSquare</a:t>
            </a:r>
            <a:r>
              <a:rPr lang="en-US" altLang="ko-KR" sz="2000" b="1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Rectangle</a:t>
            </a:r>
            <a:r>
              <a:rPr lang="en-US" altLang="ko-KR" sz="2000" b="1" dirty="0">
                <a:latin typeface="+mj-ea"/>
                <a:ea typeface="+mj-ea"/>
              </a:rPr>
              <a:t>::Rectangle() </a:t>
            </a:r>
            <a:r>
              <a:rPr lang="en-US" altLang="ko-KR" sz="2000" b="1" dirty="0" smtClean="0">
                <a:latin typeface="+mj-ea"/>
                <a:ea typeface="+mj-ea"/>
              </a:rPr>
              <a:t>{ </a:t>
            </a:r>
            <a:r>
              <a:rPr lang="en-US" altLang="ko-KR" sz="2000" b="1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width = height = 1</a:t>
            </a:r>
            <a:r>
              <a:rPr lang="en-US" altLang="ko-KR" sz="2000" dirty="0" smtClean="0">
                <a:latin typeface="+mj-ea"/>
                <a:ea typeface="+mj-ea"/>
              </a:rPr>
              <a:t>; }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Rectangle</a:t>
            </a:r>
            <a:r>
              <a:rPr lang="en-US" altLang="ko-KR" sz="2000" b="1" dirty="0">
                <a:latin typeface="+mj-ea"/>
                <a:ea typeface="+mj-ea"/>
              </a:rPr>
              <a:t>::Rectangle(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w,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h) </a:t>
            </a:r>
            <a:r>
              <a:rPr lang="en-US" altLang="ko-KR" sz="2000" b="1" dirty="0" smtClean="0">
                <a:latin typeface="+mj-ea"/>
                <a:ea typeface="+mj-ea"/>
              </a:rPr>
              <a:t>{ </a:t>
            </a:r>
            <a:r>
              <a:rPr lang="en-US" altLang="ko-KR" sz="2000" b="1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width = w</a:t>
            </a:r>
            <a:r>
              <a:rPr lang="en-US" altLang="ko-KR" sz="2000" dirty="0" smtClean="0">
                <a:latin typeface="+mj-ea"/>
                <a:ea typeface="+mj-ea"/>
              </a:rPr>
              <a:t>; height </a:t>
            </a:r>
            <a:r>
              <a:rPr lang="en-US" altLang="ko-KR" sz="2000" dirty="0">
                <a:latin typeface="+mj-ea"/>
                <a:ea typeface="+mj-ea"/>
              </a:rPr>
              <a:t>= h</a:t>
            </a:r>
            <a:r>
              <a:rPr lang="en-US" altLang="ko-KR" sz="2000" dirty="0" smtClean="0">
                <a:latin typeface="+mj-ea"/>
                <a:ea typeface="+mj-ea"/>
              </a:rPr>
              <a:t>; }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Rectangle</a:t>
            </a:r>
            <a:r>
              <a:rPr lang="en-US" altLang="ko-KR" sz="2000" b="1" dirty="0">
                <a:latin typeface="+mj-ea"/>
                <a:ea typeface="+mj-ea"/>
              </a:rPr>
              <a:t>::Rectangle(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length) </a:t>
            </a:r>
            <a:r>
              <a:rPr lang="en-US" altLang="ko-KR" sz="2000" b="1" dirty="0" smtClean="0">
                <a:latin typeface="+mj-ea"/>
                <a:ea typeface="+mj-ea"/>
              </a:rPr>
              <a:t>{</a:t>
            </a:r>
            <a:r>
              <a:rPr lang="en-US" altLang="ko-KR" sz="2000" b="1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width = height = length</a:t>
            </a:r>
            <a:r>
              <a:rPr lang="en-US" altLang="ko-KR" sz="2000" dirty="0" smtClean="0">
                <a:latin typeface="+mj-ea"/>
                <a:ea typeface="+mj-ea"/>
              </a:rPr>
              <a:t>; }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정사각형이면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true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를 </a:t>
            </a:r>
            <a:r>
              <a:rPr lang="ko-KR" altLang="en-US" sz="2000" b="1" dirty="0" err="1">
                <a:solidFill>
                  <a:srgbClr val="00B050"/>
                </a:solidFill>
                <a:latin typeface="+mj-ea"/>
                <a:ea typeface="+mj-ea"/>
              </a:rPr>
              <a:t>리턴하는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 멤버 함수</a:t>
            </a:r>
            <a:endParaRPr lang="en-US" altLang="ko-KR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b="1" dirty="0" err="1">
                <a:latin typeface="+mj-ea"/>
                <a:ea typeface="+mj-ea"/>
              </a:rPr>
              <a:t>bool</a:t>
            </a:r>
            <a:r>
              <a:rPr lang="en-US" altLang="ko-KR" sz="2000" b="1" dirty="0">
                <a:latin typeface="+mj-ea"/>
                <a:ea typeface="+mj-ea"/>
              </a:rPr>
              <a:t> Rectangle::</a:t>
            </a:r>
            <a:r>
              <a:rPr lang="en-US" altLang="ko-KR" sz="2000" b="1" dirty="0" err="1">
                <a:latin typeface="+mj-ea"/>
                <a:ea typeface="+mj-ea"/>
              </a:rPr>
              <a:t>isSquare</a:t>
            </a:r>
            <a:r>
              <a:rPr lang="en-US" altLang="ko-KR" sz="2000" b="1" dirty="0">
                <a:latin typeface="+mj-ea"/>
                <a:ea typeface="+mj-ea"/>
              </a:rPr>
              <a:t>() </a:t>
            </a:r>
            <a:r>
              <a:rPr lang="en-US" altLang="ko-KR" sz="2000" dirty="0">
                <a:latin typeface="+mj-ea"/>
                <a:ea typeface="+mj-ea"/>
              </a:rPr>
              <a:t>{ 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if(width == height) return true;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else </a:t>
            </a:r>
            <a:r>
              <a:rPr lang="en-US" altLang="ko-KR" sz="2000" dirty="0" smtClean="0">
                <a:latin typeface="+mj-ea"/>
                <a:ea typeface="+mj-ea"/>
              </a:rPr>
              <a:t>return </a:t>
            </a:r>
            <a:r>
              <a:rPr lang="en-US" altLang="ko-KR" sz="2000" dirty="0">
                <a:latin typeface="+mj-ea"/>
                <a:ea typeface="+mj-ea"/>
              </a:rPr>
              <a:t>false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699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</a:t>
            </a:r>
            <a:r>
              <a:rPr lang="ko-KR" altLang="en-US" dirty="0">
                <a:solidFill>
                  <a:srgbClr val="FF0000"/>
                </a:solidFill>
              </a:rPr>
              <a:t>소멸</a:t>
            </a:r>
            <a:r>
              <a:rPr lang="ko-KR" altLang="en-US" dirty="0"/>
              <a:t>되는 시점에서 </a:t>
            </a:r>
            <a:r>
              <a:rPr lang="ko-KR" altLang="en-US" dirty="0">
                <a:solidFill>
                  <a:srgbClr val="FF0000"/>
                </a:solidFill>
              </a:rPr>
              <a:t>자동</a:t>
            </a:r>
            <a:r>
              <a:rPr lang="ko-KR" altLang="en-US" dirty="0"/>
              <a:t>으로 호출되는 </a:t>
            </a:r>
            <a:r>
              <a:rPr lang="ko-KR" altLang="en-US" dirty="0" smtClean="0">
                <a:solidFill>
                  <a:srgbClr val="FF0000"/>
                </a:solidFill>
              </a:rPr>
              <a:t>함수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오직 한번만 자동 호출</a:t>
            </a:r>
            <a:r>
              <a:rPr lang="en-US" altLang="ko-KR" dirty="0"/>
              <a:t>, </a:t>
            </a:r>
            <a:r>
              <a:rPr lang="ko-KR" altLang="en-US" dirty="0"/>
              <a:t>임의로 호출할 수 없음</a:t>
            </a:r>
            <a:endParaRPr lang="en-US" altLang="ko-KR" dirty="0"/>
          </a:p>
          <a:p>
            <a:pPr lvl="2"/>
            <a:r>
              <a:rPr lang="ko-KR" altLang="en-US" dirty="0" smtClean="0"/>
              <a:t>객체 </a:t>
            </a:r>
            <a:r>
              <a:rPr lang="ko-KR" altLang="en-US" dirty="0"/>
              <a:t>메모리 </a:t>
            </a:r>
            <a:r>
              <a:rPr lang="ko-KR" altLang="en-US" dirty="0" smtClean="0"/>
              <a:t>소멸 </a:t>
            </a:r>
            <a:r>
              <a:rPr lang="ko-KR" altLang="en-US" dirty="0"/>
              <a:t>직전 호출됨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924944"/>
            <a:ext cx="7741368" cy="34778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		Circle();</a:t>
            </a:r>
            <a:endParaRPr lang="ko-KR" altLang="en-US" sz="2000" b="1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		Circle(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r);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j-ea"/>
                <a:ea typeface="+mj-ea"/>
              </a:rPr>
              <a:t>소멸자</a:t>
            </a:r>
            <a:r>
              <a:rPr lang="ko-KR" altLang="en-US" sz="2000" b="1" dirty="0" smtClean="0">
                <a:solidFill>
                  <a:srgbClr val="00B050"/>
                </a:solidFill>
                <a:latin typeface="+mj-ea"/>
                <a:ea typeface="+mj-ea"/>
              </a:rPr>
              <a:t> 함수 선언</a:t>
            </a:r>
            <a:endParaRPr lang="en-US" altLang="ko-KR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		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~Circle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();  // 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리턴 타입 없고 매개변수 없음</a:t>
            </a:r>
            <a:endParaRPr lang="en-US" altLang="ko-KR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                  //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소멸자는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 오직 하나만 존재</a:t>
            </a:r>
            <a:endParaRPr lang="ko-KR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2000" b="1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Circle::~Circle() </a:t>
            </a:r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{ //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소멸자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 함수 구현</a:t>
            </a:r>
            <a:endParaRPr lang="en-US" altLang="ko-KR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		...............</a:t>
            </a:r>
          </a:p>
          <a:p>
            <a:pPr defTabSz="180000"/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7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특</a:t>
            </a:r>
            <a:r>
              <a:rPr lang="ko-KR" altLang="en-US" dirty="0"/>
              <a:t>징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63770" y="908720"/>
            <a:ext cx="8972726" cy="583264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소멸자의 목적</a:t>
            </a:r>
            <a:endParaRPr lang="en-US" altLang="ko-KR" dirty="0"/>
          </a:p>
          <a:p>
            <a:pPr lvl="1"/>
            <a:r>
              <a:rPr lang="ko-KR" altLang="en-US" dirty="0"/>
              <a:t>객체가 </a:t>
            </a:r>
            <a:r>
              <a:rPr lang="ko-KR" altLang="en-US" dirty="0" smtClean="0"/>
              <a:t>사라질 때 마무리 작업을 위함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</a:t>
            </a:r>
            <a:r>
              <a:rPr lang="ko-KR" altLang="en-US" dirty="0"/>
              <a:t>도중 동적으로 할당 받은 메모리 해제</a:t>
            </a:r>
            <a:r>
              <a:rPr lang="en-US" altLang="ko-KR" dirty="0"/>
              <a:t>, </a:t>
            </a:r>
            <a:r>
              <a:rPr lang="ko-KR" altLang="en-US" dirty="0"/>
              <a:t>파일 저장 및 닫기</a:t>
            </a:r>
            <a:r>
              <a:rPr lang="en-US" altLang="ko-KR" dirty="0"/>
              <a:t>, </a:t>
            </a:r>
            <a:r>
              <a:rPr lang="ko-KR" altLang="en-US" dirty="0"/>
              <a:t>네트워크 닫기 등</a:t>
            </a:r>
            <a:endParaRPr lang="en-US" altLang="ko-KR" dirty="0"/>
          </a:p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함수의 </a:t>
            </a:r>
            <a:r>
              <a:rPr lang="ko-KR" altLang="en-US" dirty="0"/>
              <a:t>이름은 클래스 이름 앞에 </a:t>
            </a:r>
            <a:r>
              <a:rPr lang="en-US" altLang="ko-KR" dirty="0"/>
              <a:t>~</a:t>
            </a:r>
            <a:r>
              <a:rPr lang="ko-KR" altLang="en-US" dirty="0"/>
              <a:t>를 </a:t>
            </a:r>
            <a:r>
              <a:rPr lang="ko-KR" altLang="en-US" dirty="0" smtClean="0"/>
              <a:t>붙인다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Circle::~Circle() { ... }</a:t>
            </a:r>
          </a:p>
          <a:p>
            <a:r>
              <a:rPr lang="ko-KR" altLang="en-US" dirty="0" err="1" smtClean="0"/>
              <a:t>소멸자는</a:t>
            </a:r>
            <a:r>
              <a:rPr lang="ko-KR" altLang="en-US" dirty="0" smtClean="0"/>
              <a:t> </a:t>
            </a:r>
            <a:r>
              <a:rPr lang="ko-KR" altLang="en-US" dirty="0"/>
              <a:t>리턴 </a:t>
            </a:r>
            <a:r>
              <a:rPr lang="ko-KR" altLang="en-US" dirty="0" smtClean="0"/>
              <a:t>타입이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값도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안됨</a:t>
            </a:r>
            <a:endParaRPr lang="en-US" altLang="ko-KR" dirty="0"/>
          </a:p>
          <a:p>
            <a:pPr lvl="1"/>
            <a:r>
              <a:rPr lang="ko-KR" altLang="en-US" dirty="0"/>
              <a:t>리턴 </a:t>
            </a:r>
            <a:r>
              <a:rPr lang="ko-KR" altLang="en-US" dirty="0" smtClean="0"/>
              <a:t>타입 선언 불가</a:t>
            </a:r>
            <a:endParaRPr lang="en-US" altLang="ko-KR" dirty="0"/>
          </a:p>
          <a:p>
            <a:r>
              <a:rPr lang="ko-KR" altLang="en-US" dirty="0" smtClean="0"/>
              <a:t>중복 </a:t>
            </a:r>
            <a:r>
              <a:rPr lang="ko-KR" altLang="en-US" dirty="0"/>
              <a:t>불가능</a:t>
            </a:r>
            <a:endParaRPr lang="en-US" altLang="ko-KR" dirty="0"/>
          </a:p>
          <a:p>
            <a:pPr lvl="1"/>
            <a:r>
              <a:rPr lang="ko-KR" altLang="en-US" dirty="0" err="1"/>
              <a:t>소멸자는</a:t>
            </a:r>
            <a:r>
              <a:rPr lang="ko-KR" altLang="en-US" dirty="0"/>
              <a:t> 한 클래스 내에 오직 </a:t>
            </a:r>
            <a:r>
              <a:rPr lang="ko-KR" altLang="en-US" dirty="0" smtClean="0"/>
              <a:t>한 개만 작성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 err="1" smtClean="0"/>
              <a:t>소멸자는</a:t>
            </a:r>
            <a:r>
              <a:rPr lang="ko-KR" altLang="en-US" dirty="0" smtClean="0"/>
              <a:t> 매개 변수 없는 함수</a:t>
            </a:r>
            <a:endParaRPr lang="en-US" altLang="ko-KR" dirty="0"/>
          </a:p>
          <a:p>
            <a:r>
              <a:rPr lang="ko-KR" altLang="en-US" dirty="0"/>
              <a:t>소멸자가 </a:t>
            </a:r>
            <a:r>
              <a:rPr lang="ko-KR" altLang="en-US" dirty="0" smtClean="0"/>
              <a:t>선언되어 </a:t>
            </a:r>
            <a:r>
              <a:rPr lang="ko-KR" altLang="en-US" dirty="0"/>
              <a:t>있지 않으면 </a:t>
            </a:r>
            <a:r>
              <a:rPr lang="ko-KR" altLang="en-US" dirty="0" smtClean="0"/>
              <a:t>기본 소멸자가 자동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컴파일러에 의해 기본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코드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컴파일러가 생성한 기본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아무 것도 하지 않고 단순 리턴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1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cap="none" dirty="0" smtClean="0">
                <a:latin typeface="+mj-ea"/>
              </a:rPr>
              <a:t>Circle</a:t>
            </a:r>
            <a:r>
              <a:rPr lang="en-US" altLang="ko-KR" sz="3000" dirty="0" smtClean="0">
                <a:latin typeface="+mj-ea"/>
              </a:rPr>
              <a:t> </a:t>
            </a:r>
            <a:r>
              <a:rPr lang="ko-KR" altLang="en-US" sz="3000" dirty="0" smtClean="0">
                <a:latin typeface="+mj-ea"/>
              </a:rPr>
              <a:t>클래스에 </a:t>
            </a:r>
            <a:r>
              <a:rPr lang="ko-KR" altLang="en-US" sz="3000" dirty="0" err="1" smtClean="0">
                <a:latin typeface="+mj-ea"/>
              </a:rPr>
              <a:t>소멸자</a:t>
            </a:r>
            <a:r>
              <a:rPr lang="ko-KR" altLang="en-US" sz="3000" dirty="0" smtClean="0">
                <a:latin typeface="+mj-ea"/>
              </a:rPr>
              <a:t> 작성 및 실행</a:t>
            </a:r>
            <a:endParaRPr lang="ko-KR" altLang="en-US" sz="3000" dirty="0">
              <a:latin typeface="+mj-ea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3105" y="786983"/>
            <a:ext cx="7272808" cy="59093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 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class </a:t>
            </a:r>
            <a:r>
              <a:rPr lang="en-US" altLang="ko-KR" b="1" dirty="0">
                <a:latin typeface="+mj-ea"/>
                <a:ea typeface="+mj-ea"/>
              </a:rPr>
              <a:t>Circle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radius; 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Circle();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Circle(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</a:t>
            </a:r>
            <a:r>
              <a:rPr lang="en-US" altLang="ko-KR" dirty="0" smtClean="0">
                <a:latin typeface="+mj-ea"/>
                <a:ea typeface="+mj-ea"/>
              </a:rPr>
              <a:t>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~Circle();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ko-KR" altLang="en-US" dirty="0" err="1">
                <a:latin typeface="+mj-ea"/>
                <a:ea typeface="+mj-ea"/>
              </a:rPr>
              <a:t>소멸자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double 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 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Circle</a:t>
            </a:r>
            <a:r>
              <a:rPr lang="en-US" altLang="ko-KR" dirty="0">
                <a:latin typeface="+mj-ea"/>
                <a:ea typeface="+mj-ea"/>
              </a:rPr>
              <a:t>::Circle</a:t>
            </a:r>
            <a:r>
              <a:rPr lang="en-US" altLang="ko-KR" dirty="0" smtClean="0">
                <a:latin typeface="+mj-ea"/>
                <a:ea typeface="+mj-ea"/>
              </a:rPr>
              <a:t>(): Circle(1) { 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Circle</a:t>
            </a:r>
            <a:r>
              <a:rPr lang="en-US" altLang="ko-KR" dirty="0">
                <a:latin typeface="+mj-ea"/>
                <a:ea typeface="+mj-ea"/>
              </a:rPr>
              <a:t>::Circle(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radius = r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" &lt;&lt; radius &lt;&lt; " </a:t>
            </a:r>
            <a:r>
              <a:rPr lang="ko-KR" altLang="en-US" dirty="0">
                <a:latin typeface="+mj-ea"/>
                <a:ea typeface="+mj-ea"/>
              </a:rPr>
              <a:t>원 </a:t>
            </a:r>
            <a:r>
              <a:rPr lang="ko-KR" altLang="en-US" dirty="0" smtClean="0">
                <a:latin typeface="+mj-ea"/>
                <a:ea typeface="+mj-ea"/>
              </a:rPr>
              <a:t>생성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Circle::~Circle() {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cout</a:t>
            </a:r>
            <a:r>
              <a:rPr lang="en-US" altLang="ko-KR" b="1" dirty="0">
                <a:latin typeface="+mj-ea"/>
                <a:ea typeface="+mj-ea"/>
              </a:rPr>
              <a:t> &lt;&lt; "</a:t>
            </a:r>
            <a:r>
              <a:rPr lang="ko-KR" altLang="en-US" b="1" dirty="0">
                <a:latin typeface="+mj-ea"/>
                <a:ea typeface="+mj-ea"/>
              </a:rPr>
              <a:t>반지름 </a:t>
            </a:r>
            <a:r>
              <a:rPr lang="en-US" altLang="ko-KR" b="1" dirty="0">
                <a:latin typeface="+mj-ea"/>
                <a:ea typeface="+mj-ea"/>
              </a:rPr>
              <a:t>" &lt;&lt; radius </a:t>
            </a:r>
            <a:r>
              <a:rPr lang="en-US" altLang="ko-KR" b="1" dirty="0" smtClean="0">
                <a:latin typeface="+mj-ea"/>
                <a:ea typeface="+mj-ea"/>
              </a:rPr>
              <a:t>&lt;&lt; </a:t>
            </a:r>
            <a:r>
              <a:rPr lang="en-US" altLang="ko-KR" b="1" dirty="0">
                <a:latin typeface="+mj-ea"/>
                <a:ea typeface="+mj-ea"/>
              </a:rPr>
              <a:t>" </a:t>
            </a:r>
            <a:r>
              <a:rPr lang="ko-KR" altLang="en-US" b="1" dirty="0">
                <a:latin typeface="+mj-ea"/>
                <a:ea typeface="+mj-ea"/>
              </a:rPr>
              <a:t>원 </a:t>
            </a:r>
            <a:r>
              <a:rPr lang="ko-KR" altLang="en-US" b="1" dirty="0" smtClean="0">
                <a:latin typeface="+mj-ea"/>
                <a:ea typeface="+mj-ea"/>
              </a:rPr>
              <a:t>소멸</a:t>
            </a:r>
            <a:r>
              <a:rPr lang="en-US" altLang="ko-KR" b="1" dirty="0" smtClean="0">
                <a:latin typeface="+mj-ea"/>
                <a:ea typeface="+mj-ea"/>
              </a:rPr>
              <a:t>"</a:t>
            </a:r>
            <a:r>
              <a:rPr lang="en-US" altLang="ko-KR" b="1" dirty="0">
                <a:latin typeface="+mj-ea"/>
                <a:ea typeface="+mj-ea"/>
              </a:rPr>
              <a:t> &lt;&lt; </a:t>
            </a:r>
            <a:r>
              <a:rPr lang="en-US" altLang="ko-KR" b="1" dirty="0" err="1">
                <a:latin typeface="+mj-ea"/>
                <a:ea typeface="+mj-ea"/>
              </a:rPr>
              <a:t>endl</a:t>
            </a:r>
            <a:r>
              <a:rPr lang="en-US" altLang="ko-KR" b="1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9473" y="783991"/>
            <a:ext cx="5813008" cy="397031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double Circle::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return 3.14*radius*radius;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main()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함수가 종료하면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main()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함수의 스택에 생성된 </a:t>
            </a:r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</a:rPr>
              <a:t>pizza, donut </a:t>
            </a:r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객체가 소멸된다</a:t>
            </a:r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b="1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객체는 생성의 반대 순으로 소멸</a:t>
            </a:r>
            <a:endParaRPr lang="en-US" altLang="ko-KR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 </a:t>
            </a:r>
            <a:r>
              <a:rPr lang="en-US" altLang="ko-KR" dirty="0" smtClean="0">
                <a:latin typeface="+mj-ea"/>
                <a:ea typeface="+mj-ea"/>
              </a:rPr>
              <a:t>donut;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Circle </a:t>
            </a:r>
            <a:r>
              <a:rPr lang="en-US" altLang="ko-KR" dirty="0" smtClean="0">
                <a:latin typeface="+mj-ea"/>
                <a:ea typeface="+mj-ea"/>
              </a:rPr>
              <a:t>pizza(30</a:t>
            </a:r>
            <a:r>
              <a:rPr lang="en-US" altLang="ko-KR" dirty="0">
                <a:latin typeface="+mj-ea"/>
                <a:ea typeface="+mj-ea"/>
              </a:rPr>
              <a:t>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return 0</a:t>
            </a:r>
            <a:r>
              <a:rPr lang="en-US" altLang="ko-KR" b="1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3326139"/>
            <a:ext cx="208823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반지름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 원 생성</a:t>
            </a:r>
          </a:p>
          <a:p>
            <a:r>
              <a:rPr lang="ko-KR" altLang="en-US" sz="1400" dirty="0">
                <a:latin typeface="+mj-ea"/>
                <a:ea typeface="+mj-ea"/>
              </a:rPr>
              <a:t>반지름 </a:t>
            </a:r>
            <a:r>
              <a:rPr lang="en-US" altLang="ko-KR" sz="1400" dirty="0">
                <a:latin typeface="+mj-ea"/>
                <a:ea typeface="+mj-ea"/>
              </a:rPr>
              <a:t>30 </a:t>
            </a:r>
            <a:r>
              <a:rPr lang="ko-KR" altLang="en-US" sz="1400" dirty="0">
                <a:latin typeface="+mj-ea"/>
                <a:ea typeface="+mj-ea"/>
              </a:rPr>
              <a:t>원 생성</a:t>
            </a:r>
          </a:p>
          <a:p>
            <a:r>
              <a:rPr lang="ko-KR" altLang="en-US" sz="1400" dirty="0">
                <a:latin typeface="+mj-ea"/>
                <a:ea typeface="+mj-ea"/>
              </a:rPr>
              <a:t>반지름 </a:t>
            </a:r>
            <a:r>
              <a:rPr lang="en-US" altLang="ko-KR" sz="1400" dirty="0">
                <a:latin typeface="+mj-ea"/>
                <a:ea typeface="+mj-ea"/>
              </a:rPr>
              <a:t>30 </a:t>
            </a:r>
            <a:r>
              <a:rPr lang="ko-KR" altLang="en-US" sz="1400" dirty="0">
                <a:latin typeface="+mj-ea"/>
                <a:ea typeface="+mj-ea"/>
              </a:rPr>
              <a:t>원 소멸</a:t>
            </a:r>
          </a:p>
          <a:p>
            <a:r>
              <a:rPr lang="ko-KR" altLang="en-US" sz="1400" dirty="0">
                <a:latin typeface="+mj-ea"/>
                <a:ea typeface="+mj-ea"/>
              </a:rPr>
              <a:t>반지름 </a:t>
            </a:r>
            <a:r>
              <a:rPr lang="en-US" altLang="ko-KR" sz="1400" dirty="0">
                <a:latin typeface="+mj-ea"/>
                <a:ea typeface="+mj-ea"/>
              </a:rPr>
              <a:t>1 </a:t>
            </a:r>
            <a:r>
              <a:rPr lang="ko-KR" altLang="en-US" sz="1400" dirty="0">
                <a:latin typeface="+mj-ea"/>
                <a:ea typeface="+mj-ea"/>
              </a:rPr>
              <a:t>원 소멸</a:t>
            </a:r>
          </a:p>
        </p:txBody>
      </p:sp>
    </p:spTree>
    <p:extLst>
      <p:ext uri="{BB962C8B-B14F-4D97-AF65-F5344CB8AC3E}">
        <p14:creationId xmlns:p14="http://schemas.microsoft.com/office/powerpoint/2010/main" val="40115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실행 순</a:t>
            </a:r>
            <a:r>
              <a:rPr lang="ko-KR" altLang="en-US" dirty="0"/>
              <a:t>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08720"/>
            <a:ext cx="8964488" cy="58326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ko-KR" altLang="en-US" sz="2200" dirty="0" smtClean="0"/>
              <a:t>객체가 선언된 위치에 따른 분류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ko-KR" altLang="en-US" sz="2200" dirty="0" smtClean="0"/>
              <a:t>지역 </a:t>
            </a:r>
            <a:r>
              <a:rPr lang="ko-KR" altLang="en-US" sz="2200" dirty="0"/>
              <a:t>객체</a:t>
            </a:r>
            <a:endParaRPr lang="en-US" altLang="ko-KR" sz="2200" dirty="0"/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ko-KR" altLang="en-US" sz="2200" dirty="0" smtClean="0"/>
              <a:t>함수 내에 선언된 객체로서</a:t>
            </a:r>
            <a:r>
              <a:rPr lang="en-US" altLang="ko-KR" sz="2200" dirty="0"/>
              <a:t>, </a:t>
            </a:r>
            <a:r>
              <a:rPr lang="ko-KR" altLang="en-US" sz="2200" dirty="0"/>
              <a:t>함수가 종료하면 </a:t>
            </a:r>
            <a:r>
              <a:rPr lang="ko-KR" altLang="en-US" sz="2200" dirty="0" smtClean="0"/>
              <a:t>소멸된다</a:t>
            </a:r>
            <a:r>
              <a:rPr lang="en-US" altLang="ko-KR" sz="2200" dirty="0"/>
              <a:t>.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ko-KR" altLang="en-US" sz="2200" dirty="0"/>
              <a:t>전역 객체</a:t>
            </a:r>
            <a:endParaRPr lang="en-US" altLang="ko-KR" sz="2200" dirty="0"/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ko-KR" altLang="en-US" sz="2200" dirty="0"/>
              <a:t>함수의 </a:t>
            </a:r>
            <a:r>
              <a:rPr lang="ko-KR" altLang="en-US" sz="2200" dirty="0" smtClean="0"/>
              <a:t>바깥에 선언된 </a:t>
            </a:r>
            <a:r>
              <a:rPr lang="ko-KR" altLang="en-US" sz="2200" dirty="0"/>
              <a:t>객체로서</a:t>
            </a:r>
            <a:r>
              <a:rPr lang="en-US" altLang="ko-KR" sz="2200" dirty="0"/>
              <a:t>, </a:t>
            </a:r>
            <a:r>
              <a:rPr lang="ko-KR" altLang="en-US" sz="2200" dirty="0"/>
              <a:t>프로그램이 종료할 때 </a:t>
            </a:r>
            <a:r>
              <a:rPr lang="ko-KR" altLang="en-US" sz="2200" dirty="0" smtClean="0"/>
              <a:t>소멸</a:t>
            </a:r>
            <a:endParaRPr lang="en-US" altLang="ko-KR" sz="22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ko-KR" altLang="en-US" sz="2200" dirty="0" smtClean="0"/>
              <a:t>객체 </a:t>
            </a:r>
            <a:r>
              <a:rPr lang="ko-KR" altLang="en-US" sz="2200" dirty="0" smtClean="0"/>
              <a:t>생성 순서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ko-KR" altLang="en-US" sz="2200" dirty="0" smtClean="0"/>
              <a:t>전역 객체는 프로그램에 선언된 순서로 생성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ko-KR" altLang="en-US" sz="2200" dirty="0" smtClean="0"/>
              <a:t>지역 객체는 함수가 호출되는 순간에 순서대로 생성</a:t>
            </a:r>
            <a:endParaRPr lang="en-US" altLang="ko-KR" sz="22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ko-KR" altLang="en-US" sz="2200" dirty="0" smtClean="0"/>
              <a:t>객체 </a:t>
            </a:r>
            <a:r>
              <a:rPr lang="ko-KR" altLang="en-US" sz="2200" dirty="0" smtClean="0"/>
              <a:t>소멸 순서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ko-KR" altLang="en-US" sz="2200" dirty="0" smtClean="0"/>
              <a:t>함수가 종료하면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지역 객체가 생성된 순서의 역순으로 소멸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ko-KR" altLang="en-US" sz="2200" dirty="0" smtClean="0"/>
              <a:t>프로그램이 종료하면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전역 객체가 생성된 순서의 역순으로 소멸</a:t>
            </a:r>
            <a:endParaRPr lang="en-US" altLang="ko-KR" sz="22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ko-KR" sz="2200" dirty="0" smtClean="0"/>
              <a:t>new</a:t>
            </a:r>
            <a:r>
              <a:rPr lang="ko-KR" altLang="en-US" sz="2200" dirty="0" smtClean="0"/>
              <a:t>를 이용하여 동적으로 생성된 객체의 경우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ko-KR" sz="2200" dirty="0" smtClean="0"/>
              <a:t>new</a:t>
            </a:r>
            <a:r>
              <a:rPr lang="ko-KR" altLang="en-US" sz="2200" dirty="0" smtClean="0"/>
              <a:t>를 실행하는 순간 객체 생성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ko-KR" sz="2200" dirty="0" smtClean="0"/>
              <a:t>delete </a:t>
            </a:r>
            <a:r>
              <a:rPr lang="ko-KR" altLang="en-US" sz="2200" dirty="0" smtClean="0"/>
              <a:t>연산자를 실행할 때 객체 소멸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9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C++ </a:t>
            </a:r>
            <a:r>
              <a:rPr lang="ko-KR" altLang="en-US" dirty="0" smtClean="0"/>
              <a:t>객체는 멤버 함수와 멤버 변수로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객체는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와 행동</a:t>
            </a:r>
            <a:r>
              <a:rPr lang="en-US" altLang="ko-KR" dirty="0" smtClean="0"/>
              <a:t>(behavior)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r>
              <a:rPr lang="en-US" altLang="ko-KR" dirty="0" smtClean="0"/>
              <a:t>TV </a:t>
            </a:r>
            <a:r>
              <a:rPr lang="ko-KR" altLang="en-US" dirty="0" smtClean="0"/>
              <a:t>객체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on/off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현재 작동 중인지 표시</a:t>
            </a:r>
            <a:endParaRPr lang="ko-KR" altLang="en-US" dirty="0"/>
          </a:p>
          <a:p>
            <a:pPr lvl="2" fontAlgn="base"/>
            <a:r>
              <a:rPr lang="ko-KR" altLang="en-US" dirty="0"/>
              <a:t>채널</a:t>
            </a:r>
            <a:r>
              <a:rPr lang="en-US" altLang="ko-KR" dirty="0"/>
              <a:t>(channel)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현재 방송중인 채널</a:t>
            </a:r>
            <a:endParaRPr lang="ko-KR" altLang="en-US" dirty="0"/>
          </a:p>
          <a:p>
            <a:pPr lvl="2" fontAlgn="base"/>
            <a:r>
              <a:rPr lang="ko-KR" altLang="en-US" dirty="0"/>
              <a:t>음량</a:t>
            </a:r>
            <a:r>
              <a:rPr lang="en-US" altLang="ko-KR" dirty="0"/>
              <a:t>(</a:t>
            </a:r>
            <a:r>
              <a:rPr lang="en-US" altLang="ko-KR" dirty="0" smtClean="0"/>
              <a:t>volume) – </a:t>
            </a:r>
            <a:r>
              <a:rPr lang="ko-KR" altLang="en-US" dirty="0" smtClean="0"/>
              <a:t>현재 출력되는 소리 크기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행동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켜기</a:t>
            </a:r>
            <a:r>
              <a:rPr lang="en-US" altLang="ko-KR" dirty="0"/>
              <a:t>(power on) </a:t>
            </a:r>
          </a:p>
          <a:p>
            <a:pPr lvl="2" fontAlgn="base"/>
            <a:r>
              <a:rPr lang="ko-KR" altLang="en-US" dirty="0"/>
              <a:t>끄기</a:t>
            </a:r>
            <a:r>
              <a:rPr lang="en-US" altLang="ko-KR" dirty="0"/>
              <a:t>(power off) </a:t>
            </a:r>
          </a:p>
          <a:p>
            <a:pPr lvl="2" fontAlgn="base"/>
            <a:r>
              <a:rPr lang="ko-KR" altLang="en-US" dirty="0"/>
              <a:t>채널 증가</a:t>
            </a:r>
            <a:r>
              <a:rPr lang="en-US" altLang="ko-KR" dirty="0"/>
              <a:t>(increase channel)</a:t>
            </a:r>
          </a:p>
          <a:p>
            <a:pPr lvl="2" fontAlgn="base"/>
            <a:r>
              <a:rPr lang="ko-KR" altLang="en-US" dirty="0"/>
              <a:t>채널 감소</a:t>
            </a:r>
            <a:r>
              <a:rPr lang="en-US" altLang="ko-KR" dirty="0"/>
              <a:t>(decrease channel)</a:t>
            </a:r>
          </a:p>
          <a:p>
            <a:pPr lvl="2" fontAlgn="base"/>
            <a:r>
              <a:rPr lang="ko-KR" altLang="en-US" dirty="0"/>
              <a:t>음량 증가</a:t>
            </a:r>
            <a:r>
              <a:rPr lang="en-US" altLang="ko-KR" dirty="0"/>
              <a:t>(increase </a:t>
            </a:r>
            <a:r>
              <a:rPr lang="en-US" altLang="ko-KR" dirty="0" smtClean="0"/>
              <a:t>volume)</a:t>
            </a:r>
            <a:endParaRPr lang="en-US" altLang="ko-KR" dirty="0"/>
          </a:p>
          <a:p>
            <a:pPr lvl="2" fontAlgn="base"/>
            <a:r>
              <a:rPr lang="ko-KR" altLang="en-US" dirty="0"/>
              <a:t>음량 줄이기</a:t>
            </a:r>
            <a:r>
              <a:rPr lang="en-US" altLang="ko-KR" dirty="0"/>
              <a:t>(decrease </a:t>
            </a:r>
            <a:r>
              <a:rPr lang="en-US" altLang="ko-KR" dirty="0" smtClean="0"/>
              <a:t>volume)</a:t>
            </a:r>
            <a:endParaRPr lang="en-US" altLang="ko-KR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>
                <a:latin typeface="+mj-ea"/>
              </a:rPr>
              <a:t>지역 </a:t>
            </a:r>
            <a:r>
              <a:rPr lang="ko-KR" altLang="en-US" sz="2800" dirty="0">
                <a:latin typeface="+mj-ea"/>
              </a:rPr>
              <a:t>객체와 전역 객체의 생성 및 소멸 순서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1810" y="908720"/>
            <a:ext cx="8363397" cy="59093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 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class </a:t>
            </a:r>
            <a:r>
              <a:rPr lang="en-US" altLang="ko-KR" b="1" dirty="0">
                <a:latin typeface="+mj-ea"/>
                <a:ea typeface="+mj-ea"/>
              </a:rPr>
              <a:t>Circle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Circle();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Circle(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~Circle();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double 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Circle</a:t>
            </a:r>
            <a:r>
              <a:rPr lang="en-US" altLang="ko-KR" dirty="0">
                <a:latin typeface="+mj-ea"/>
                <a:ea typeface="+mj-ea"/>
              </a:rPr>
              <a:t>::Circle</a:t>
            </a:r>
            <a:r>
              <a:rPr lang="en-US" altLang="ko-KR" dirty="0" smtClean="0">
                <a:latin typeface="+mj-ea"/>
                <a:ea typeface="+mj-ea"/>
              </a:rPr>
              <a:t>() : Circle(1) {  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Circle</a:t>
            </a:r>
            <a:r>
              <a:rPr lang="en-US" altLang="ko-KR" dirty="0">
                <a:latin typeface="+mj-ea"/>
                <a:ea typeface="+mj-ea"/>
              </a:rPr>
              <a:t>::Circle(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radius = r;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" &lt;&lt; radius &lt;&lt; "</a:t>
            </a:r>
            <a:r>
              <a:rPr lang="ko-KR" altLang="en-US" dirty="0">
                <a:latin typeface="+mj-ea"/>
                <a:ea typeface="+mj-ea"/>
              </a:rPr>
              <a:t> 원 생성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Circle</a:t>
            </a:r>
            <a:r>
              <a:rPr lang="en-US" altLang="ko-KR" dirty="0">
                <a:latin typeface="+mj-ea"/>
                <a:ea typeface="+mj-ea"/>
              </a:rPr>
              <a:t>::~Circle()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" &lt;&lt; radius &lt;&lt; " </a:t>
            </a:r>
            <a:r>
              <a:rPr lang="ko-KR" altLang="en-US" dirty="0">
                <a:latin typeface="+mj-ea"/>
                <a:ea typeface="+mj-ea"/>
              </a:rPr>
              <a:t>원 소멸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double Circle::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return </a:t>
            </a:r>
            <a:r>
              <a:rPr lang="en-US" altLang="ko-KR" dirty="0" smtClean="0">
                <a:latin typeface="+mj-ea"/>
                <a:ea typeface="+mj-ea"/>
              </a:rPr>
              <a:t>3.14*radius*radius;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435" y="1553370"/>
            <a:ext cx="5659194" cy="47089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//</a:t>
            </a:r>
            <a:r>
              <a:rPr lang="ko-KR" altLang="en-US" sz="2000" b="1" dirty="0" smtClean="0">
                <a:latin typeface="+mj-ea"/>
                <a:ea typeface="+mj-ea"/>
              </a:rPr>
              <a:t>전역 객체 생성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Circle </a:t>
            </a:r>
            <a:r>
              <a:rPr lang="en-US" altLang="ko-KR" sz="2000" b="1" dirty="0" err="1">
                <a:latin typeface="+mj-ea"/>
                <a:ea typeface="+mj-ea"/>
              </a:rPr>
              <a:t>globalDonut</a:t>
            </a:r>
            <a:r>
              <a:rPr lang="en-US" altLang="ko-KR" sz="2000" b="1" dirty="0">
                <a:latin typeface="+mj-ea"/>
                <a:ea typeface="+mj-ea"/>
              </a:rPr>
              <a:t>(1000);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Circle </a:t>
            </a:r>
            <a:r>
              <a:rPr lang="en-US" altLang="ko-KR" sz="2000" b="1" dirty="0" err="1">
                <a:latin typeface="+mj-ea"/>
                <a:ea typeface="+mj-ea"/>
              </a:rPr>
              <a:t>globalPizza</a:t>
            </a:r>
            <a:r>
              <a:rPr lang="en-US" altLang="ko-KR" sz="2000" b="1" dirty="0">
                <a:latin typeface="+mj-ea"/>
                <a:ea typeface="+mj-ea"/>
              </a:rPr>
              <a:t>(2000);</a:t>
            </a:r>
          </a:p>
          <a:p>
            <a:pPr defTabSz="180000"/>
            <a:endParaRPr lang="en-US" altLang="ko-KR" sz="2000" b="1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void f() </a:t>
            </a:r>
            <a:r>
              <a:rPr lang="en-US" altLang="ko-KR" sz="2000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//</a:t>
            </a:r>
            <a:r>
              <a:rPr lang="ko-KR" altLang="en-US" sz="2000" dirty="0" smtClean="0">
                <a:latin typeface="+mj-ea"/>
                <a:ea typeface="+mj-ea"/>
              </a:rPr>
              <a:t>지역 객체 생성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	Circle </a:t>
            </a:r>
            <a:r>
              <a:rPr lang="en-US" altLang="ko-KR" sz="2000" b="1" dirty="0" err="1">
                <a:latin typeface="+mj-ea"/>
                <a:ea typeface="+mj-ea"/>
              </a:rPr>
              <a:t>fDonut</a:t>
            </a:r>
            <a:r>
              <a:rPr lang="en-US" altLang="ko-KR" sz="2000" b="1" dirty="0">
                <a:latin typeface="+mj-ea"/>
                <a:ea typeface="+mj-ea"/>
              </a:rPr>
              <a:t>(100);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	Circle </a:t>
            </a:r>
            <a:r>
              <a:rPr lang="en-US" altLang="ko-KR" sz="2000" b="1" dirty="0" err="1" smtClean="0">
                <a:latin typeface="+mj-ea"/>
                <a:ea typeface="+mj-ea"/>
              </a:rPr>
              <a:t>fPizza</a:t>
            </a:r>
            <a:r>
              <a:rPr lang="en-US" altLang="ko-KR" sz="2000" b="1" dirty="0" smtClean="0">
                <a:latin typeface="+mj-ea"/>
                <a:ea typeface="+mj-ea"/>
              </a:rPr>
              <a:t>(200</a:t>
            </a:r>
            <a:r>
              <a:rPr lang="en-US" altLang="ko-KR" sz="2000" b="1" dirty="0">
                <a:latin typeface="+mj-ea"/>
                <a:ea typeface="+mj-ea"/>
              </a:rPr>
              <a:t>);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	Circle </a:t>
            </a:r>
            <a:r>
              <a:rPr lang="en-US" altLang="ko-KR" sz="2000" b="1" dirty="0" err="1">
                <a:latin typeface="+mj-ea"/>
                <a:ea typeface="+mj-ea"/>
              </a:rPr>
              <a:t>mainDonut</a:t>
            </a:r>
            <a:r>
              <a:rPr lang="en-US" altLang="ko-KR" sz="2000" b="1" dirty="0" smtClean="0">
                <a:latin typeface="+mj-ea"/>
                <a:ea typeface="+mj-ea"/>
              </a:rPr>
              <a:t>;  //</a:t>
            </a:r>
            <a:r>
              <a:rPr lang="ko-KR" altLang="en-US" sz="2000" b="1" dirty="0" smtClean="0">
                <a:latin typeface="+mj-ea"/>
                <a:ea typeface="+mj-ea"/>
              </a:rPr>
              <a:t>지역 객체 생성</a:t>
            </a:r>
            <a:endParaRPr lang="en-US" altLang="ko-KR" sz="2000" b="1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	Circle </a:t>
            </a:r>
            <a:r>
              <a:rPr lang="en-US" altLang="ko-KR" sz="2000" b="1" dirty="0" err="1" smtClean="0">
                <a:latin typeface="+mj-ea"/>
                <a:ea typeface="+mj-ea"/>
              </a:rPr>
              <a:t>mainPizza</a:t>
            </a:r>
            <a:r>
              <a:rPr lang="en-US" altLang="ko-KR" sz="2000" b="1" dirty="0" smtClean="0">
                <a:latin typeface="+mj-ea"/>
                <a:ea typeface="+mj-ea"/>
              </a:rPr>
              <a:t>(30</a:t>
            </a:r>
            <a:r>
              <a:rPr lang="en-US" altLang="ko-KR" sz="2000" b="1" dirty="0">
                <a:latin typeface="+mj-ea"/>
                <a:ea typeface="+mj-ea"/>
              </a:rPr>
              <a:t>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f();</a:t>
            </a: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}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65602" y="1537448"/>
            <a:ext cx="230270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1000 </a:t>
            </a:r>
            <a:r>
              <a:rPr lang="ko-KR" altLang="en-US" dirty="0">
                <a:latin typeface="+mj-ea"/>
                <a:ea typeface="+mj-ea"/>
              </a:rPr>
              <a:t>원 생성</a:t>
            </a:r>
          </a:p>
          <a:p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2000 </a:t>
            </a:r>
            <a:r>
              <a:rPr lang="ko-KR" altLang="en-US" dirty="0">
                <a:latin typeface="+mj-ea"/>
                <a:ea typeface="+mj-ea"/>
              </a:rPr>
              <a:t>원 생성</a:t>
            </a:r>
          </a:p>
          <a:p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1 </a:t>
            </a:r>
            <a:r>
              <a:rPr lang="ko-KR" altLang="en-US" dirty="0">
                <a:latin typeface="+mj-ea"/>
                <a:ea typeface="+mj-ea"/>
              </a:rPr>
              <a:t>원 생성</a:t>
            </a:r>
          </a:p>
          <a:p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30 </a:t>
            </a:r>
            <a:r>
              <a:rPr lang="ko-KR" altLang="en-US" dirty="0">
                <a:latin typeface="+mj-ea"/>
                <a:ea typeface="+mj-ea"/>
              </a:rPr>
              <a:t>원 생성</a:t>
            </a:r>
          </a:p>
          <a:p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100 </a:t>
            </a:r>
            <a:r>
              <a:rPr lang="ko-KR" altLang="en-US" dirty="0">
                <a:latin typeface="+mj-ea"/>
                <a:ea typeface="+mj-ea"/>
              </a:rPr>
              <a:t>원 생성</a:t>
            </a:r>
          </a:p>
          <a:p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200 </a:t>
            </a:r>
            <a:r>
              <a:rPr lang="ko-KR" altLang="en-US" dirty="0">
                <a:latin typeface="+mj-ea"/>
                <a:ea typeface="+mj-ea"/>
              </a:rPr>
              <a:t>원 생성</a:t>
            </a:r>
          </a:p>
          <a:p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200 </a:t>
            </a:r>
            <a:r>
              <a:rPr lang="ko-KR" altLang="en-US" dirty="0">
                <a:latin typeface="+mj-ea"/>
                <a:ea typeface="+mj-ea"/>
              </a:rPr>
              <a:t>원 소멸</a:t>
            </a:r>
          </a:p>
          <a:p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100 </a:t>
            </a:r>
            <a:r>
              <a:rPr lang="ko-KR" altLang="en-US" dirty="0">
                <a:latin typeface="+mj-ea"/>
                <a:ea typeface="+mj-ea"/>
              </a:rPr>
              <a:t>원 소멸</a:t>
            </a:r>
          </a:p>
          <a:p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30 </a:t>
            </a:r>
            <a:r>
              <a:rPr lang="ko-KR" altLang="en-US" dirty="0">
                <a:latin typeface="+mj-ea"/>
                <a:ea typeface="+mj-ea"/>
              </a:rPr>
              <a:t>원 소멸</a:t>
            </a:r>
          </a:p>
          <a:p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1 </a:t>
            </a:r>
            <a:r>
              <a:rPr lang="ko-KR" altLang="en-US" dirty="0">
                <a:latin typeface="+mj-ea"/>
                <a:ea typeface="+mj-ea"/>
              </a:rPr>
              <a:t>원 소멸</a:t>
            </a:r>
          </a:p>
          <a:p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2000 </a:t>
            </a:r>
            <a:r>
              <a:rPr lang="ko-KR" altLang="en-US" dirty="0">
                <a:latin typeface="+mj-ea"/>
                <a:ea typeface="+mj-ea"/>
              </a:rPr>
              <a:t>원 소멸</a:t>
            </a:r>
          </a:p>
          <a:p>
            <a:r>
              <a:rPr lang="ko-KR" altLang="en-US" dirty="0">
                <a:latin typeface="+mj-ea"/>
                <a:ea typeface="+mj-ea"/>
              </a:rPr>
              <a:t>반지름 </a:t>
            </a:r>
            <a:r>
              <a:rPr lang="en-US" altLang="ko-KR" dirty="0">
                <a:latin typeface="+mj-ea"/>
                <a:ea typeface="+mj-ea"/>
              </a:rPr>
              <a:t>1000 </a:t>
            </a:r>
            <a:r>
              <a:rPr lang="ko-KR" altLang="en-US" dirty="0">
                <a:latin typeface="+mj-ea"/>
                <a:ea typeface="+mj-ea"/>
              </a:rPr>
              <a:t>원 소멸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080" y="1000213"/>
            <a:ext cx="58337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프로그램의 실행 결과는 무엇인가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421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지정자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908720"/>
            <a:ext cx="8999984" cy="58326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캡슐화의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 보호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C++</a:t>
            </a:r>
            <a:r>
              <a:rPr lang="ko-KR" altLang="en-US" dirty="0" smtClean="0"/>
              <a:t>에서 객체의 캡슐화 전략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객체의 상태를 나타내는 데이터 멤버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보호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중요한 멤버는 다른 클래스나 객체에서 접근할 수 없도록 보호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외부와의 인터페이스를 위해서 일부 멤버는 외부에 접근 허용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 멤버에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 접근 지정자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private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</a:t>
            </a:r>
            <a:r>
              <a:rPr lang="ko-KR" altLang="en-US" dirty="0" smtClean="0"/>
              <a:t>클래스의 멤버 함수에만 제한함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public : </a:t>
            </a:r>
            <a:r>
              <a:rPr lang="ko-KR" altLang="en-US" dirty="0" smtClean="0"/>
              <a:t>모든 </a:t>
            </a:r>
            <a:r>
              <a:rPr lang="ko-KR" altLang="en-US" dirty="0" smtClean="0"/>
              <a:t>다른 클래스에 허용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protected : </a:t>
            </a:r>
            <a:r>
              <a:rPr lang="ko-KR" altLang="en-US" dirty="0" smtClean="0"/>
              <a:t>클래스 </a:t>
            </a:r>
            <a:r>
              <a:rPr lang="ko-KR" altLang="en-US" dirty="0" smtClean="0"/>
              <a:t>자신과 상속받은 자식 클래스에만 허용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접근 지정과 디폴트 접근 지정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7785" y="4545747"/>
            <a:ext cx="3050940" cy="2031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class Circle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 radius</a:t>
            </a:r>
            <a:r>
              <a:rPr lang="en-US" altLang="ko-KR" dirty="0">
                <a:latin typeface="+mj-ea"/>
                <a:ea typeface="+mj-ea"/>
              </a:rPr>
              <a:t>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Circle();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Circle(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double 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7785" y="1503289"/>
            <a:ext cx="3050940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class Sample {</a:t>
            </a:r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b="1" dirty="0">
                <a:latin typeface="+mj-ea"/>
                <a:ea typeface="+mj-ea"/>
              </a:rPr>
              <a:t>private:</a:t>
            </a:r>
            <a:endParaRPr lang="ko-KR" altLang="en-US" b="1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en-US" altLang="ko-KR" dirty="0" smtClean="0">
                <a:latin typeface="+mj-ea"/>
                <a:ea typeface="+mj-ea"/>
              </a:rPr>
              <a:t>private </a:t>
            </a:r>
            <a:r>
              <a:rPr lang="ko-KR" altLang="en-US" dirty="0" smtClean="0">
                <a:latin typeface="+mj-ea"/>
                <a:ea typeface="+mj-ea"/>
              </a:rPr>
              <a:t>멤버 선</a:t>
            </a:r>
            <a:r>
              <a:rPr lang="ko-KR" altLang="en-US" dirty="0">
                <a:latin typeface="+mj-ea"/>
                <a:ea typeface="+mj-ea"/>
              </a:rPr>
              <a:t>언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public:</a:t>
            </a:r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en-US" altLang="ko-KR" dirty="0" smtClean="0">
                <a:latin typeface="+mj-ea"/>
                <a:ea typeface="+mj-ea"/>
              </a:rPr>
              <a:t>public </a:t>
            </a:r>
            <a:r>
              <a:rPr lang="ko-KR" altLang="en-US" dirty="0" smtClean="0">
                <a:latin typeface="+mj-ea"/>
                <a:ea typeface="+mj-ea"/>
              </a:rPr>
              <a:t>멤버 선언</a:t>
            </a:r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b="1" dirty="0" smtClean="0">
                <a:latin typeface="+mj-ea"/>
                <a:ea typeface="+mj-ea"/>
              </a:rPr>
              <a:t>private:</a:t>
            </a:r>
            <a:endParaRPr lang="ko-KR" altLang="en-US" b="1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en-US" altLang="ko-KR" dirty="0" smtClean="0">
                <a:latin typeface="+mj-ea"/>
                <a:ea typeface="+mj-ea"/>
              </a:rPr>
              <a:t>private </a:t>
            </a:r>
            <a:r>
              <a:rPr lang="ko-KR" altLang="en-US" dirty="0" smtClean="0">
                <a:latin typeface="+mj-ea"/>
                <a:ea typeface="+mj-ea"/>
              </a:rPr>
              <a:t>멤버 선언</a:t>
            </a:r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};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18079" y="1496269"/>
            <a:ext cx="3050940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class Sample {</a:t>
            </a:r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b="1" dirty="0">
                <a:latin typeface="+mj-ea"/>
                <a:ea typeface="+mj-ea"/>
              </a:rPr>
              <a:t>private:</a:t>
            </a:r>
            <a:endParaRPr lang="ko-KR" altLang="en-US" b="1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x, y;</a:t>
            </a:r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public:</a:t>
            </a:r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Sample();</a:t>
            </a:r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b="1" dirty="0" smtClean="0">
                <a:latin typeface="+mj-ea"/>
                <a:ea typeface="+mj-ea"/>
              </a:rPr>
              <a:t>private:</a:t>
            </a:r>
            <a:endParaRPr lang="ko-KR" altLang="en-US" b="1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bool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checkXY</a:t>
            </a:r>
            <a:r>
              <a:rPr lang="en-US" altLang="ko-KR" dirty="0" smtClean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};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941" y="112474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접근 지정의 중복 사용 가능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4441" y="113626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</a:rPr>
              <a:t>접근 지정의 </a:t>
            </a:r>
            <a:r>
              <a:rPr lang="ko-KR" altLang="en-US" smtClean="0">
                <a:solidFill>
                  <a:srgbClr val="FF0000"/>
                </a:solidFill>
                <a:latin typeface="+mj-ea"/>
                <a:ea typeface="+mj-ea"/>
              </a:rPr>
              <a:t>중복 사례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978" y="3978625"/>
            <a:ext cx="3349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+mj-ea"/>
                <a:ea typeface="+mj-ea"/>
              </a:rPr>
              <a:t>디폴트 접근 지정은 </a:t>
            </a:r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private</a:t>
            </a:r>
            <a:endParaRPr lang="ko-KR" altLang="en-US" sz="20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2872" y="4407247"/>
            <a:ext cx="3050940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class Circle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private: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 radius</a:t>
            </a:r>
            <a:r>
              <a:rPr lang="en-US" altLang="ko-KR" dirty="0">
                <a:latin typeface="+mj-ea"/>
                <a:ea typeface="+mj-ea"/>
              </a:rPr>
              <a:t>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Circle();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Circle(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double 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등호 14"/>
          <p:cNvSpPr/>
          <p:nvPr/>
        </p:nvSpPr>
        <p:spPr>
          <a:xfrm>
            <a:off x="3851551" y="5273377"/>
            <a:ext cx="504056" cy="288032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739293" y="2254727"/>
            <a:ext cx="504056" cy="15650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47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멤버 변수는 </a:t>
            </a:r>
            <a:r>
              <a:rPr lang="en-US" altLang="ko-KR" cap="none" dirty="0" smtClean="0">
                <a:latin typeface="+mj-ea"/>
              </a:rPr>
              <a:t>private</a:t>
            </a:r>
            <a:r>
              <a:rPr lang="ko-KR" altLang="en-US" dirty="0" smtClean="0">
                <a:latin typeface="+mj-ea"/>
              </a:rPr>
              <a:t> 지정이 바람직함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829" y="983754"/>
            <a:ext cx="4013821" cy="378565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radius; 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</a:t>
            </a:r>
            <a:r>
              <a:rPr lang="ko-KR" altLang="en-US" sz="1600" dirty="0" err="1" smtClean="0">
                <a:solidFill>
                  <a:srgbClr val="FF0000"/>
                </a:solidFill>
                <a:latin typeface="+mj-ea"/>
                <a:ea typeface="+mj-ea"/>
              </a:rPr>
              <a:t>멤버변수를</a:t>
            </a:r>
            <a:r>
              <a:rPr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 보호하지 못함</a:t>
            </a:r>
            <a:endParaRPr lang="ko-KR" altLang="en-US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Circle(); 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Circle(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r); 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double </a:t>
            </a:r>
            <a:r>
              <a:rPr lang="en-US" altLang="ko-KR" sz="1600" dirty="0" err="1">
                <a:latin typeface="+mj-ea"/>
                <a:ea typeface="+mj-ea"/>
              </a:rPr>
              <a:t>getArea</a:t>
            </a:r>
            <a:r>
              <a:rPr lang="en-US" altLang="ko-KR" sz="1600" dirty="0">
                <a:latin typeface="+mj-ea"/>
                <a:ea typeface="+mj-ea"/>
              </a:rPr>
              <a:t>(); 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}; 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/>
            <a:endParaRPr lang="en-US" altLang="ko-KR" sz="1600" dirty="0" smtClean="0">
              <a:latin typeface="+mj-ea"/>
              <a:ea typeface="+mj-ea"/>
            </a:endParaRP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Circle::Circle()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radius = 1;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Circle::Circle(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radius = r;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764" y="4509120"/>
            <a:ext cx="2440632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Circle waffle;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 smtClean="0">
                <a:latin typeface="+mj-ea"/>
                <a:ea typeface="+mj-ea"/>
              </a:rPr>
              <a:t>waffle.radius</a:t>
            </a:r>
            <a:r>
              <a:rPr lang="en-US" altLang="ko-KR" b="1" dirty="0" smtClean="0">
                <a:latin typeface="+mj-ea"/>
                <a:ea typeface="+mj-ea"/>
              </a:rPr>
              <a:t> = 5;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03658" y="983754"/>
            <a:ext cx="3443706" cy="378565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>
                <a:latin typeface="+mj-ea"/>
                <a:ea typeface="+mj-ea"/>
              </a:rPr>
              <a:t>class Circle </a:t>
            </a:r>
            <a:r>
              <a:rPr lang="en-US" altLang="ko-KR" sz="1600" dirty="0" smtClean="0">
                <a:latin typeface="+mj-ea"/>
                <a:ea typeface="+mj-ea"/>
              </a:rPr>
              <a:t>{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b="1" dirty="0" smtClean="0">
                <a:solidFill>
                  <a:srgbClr val="FF0000"/>
                </a:solidFill>
                <a:latin typeface="+mj-ea"/>
                <a:ea typeface="+mj-ea"/>
              </a:rPr>
              <a:t>private: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radius; 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 //</a:t>
            </a:r>
            <a:r>
              <a:rPr lang="ko-KR" altLang="en-US" sz="1600" dirty="0" err="1" smtClean="0">
                <a:solidFill>
                  <a:srgbClr val="FF0000"/>
                </a:solidFill>
                <a:latin typeface="+mj-ea"/>
                <a:ea typeface="+mj-ea"/>
              </a:rPr>
              <a:t>멤버변수를</a:t>
            </a:r>
            <a:r>
              <a:rPr lang="ko-KR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 보호함</a:t>
            </a:r>
            <a:endParaRPr lang="ko-KR" altLang="en-US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Circle(); 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Circle(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r); 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double </a:t>
            </a:r>
            <a:r>
              <a:rPr lang="en-US" altLang="ko-KR" sz="1600" dirty="0" err="1">
                <a:latin typeface="+mj-ea"/>
                <a:ea typeface="+mj-ea"/>
              </a:rPr>
              <a:t>getArea</a:t>
            </a:r>
            <a:r>
              <a:rPr lang="en-US" altLang="ko-KR" sz="1600" dirty="0">
                <a:latin typeface="+mj-ea"/>
                <a:ea typeface="+mj-ea"/>
              </a:rPr>
              <a:t>(); 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}; 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/>
            <a:endParaRPr lang="en-US" altLang="ko-KR" sz="16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Circle::Circle()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radius = 1;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Circle::</a:t>
            </a:r>
            <a:r>
              <a:rPr lang="en-US" altLang="ko-KR" sz="1600" dirty="0" smtClean="0">
                <a:latin typeface="+mj-ea"/>
                <a:ea typeface="+mj-ea"/>
              </a:rPr>
              <a:t>Circle(</a:t>
            </a:r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r)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radius = </a:t>
            </a:r>
            <a:r>
              <a:rPr lang="en-US" altLang="ko-KR" sz="1600" dirty="0" smtClean="0">
                <a:latin typeface="+mj-ea"/>
                <a:ea typeface="+mj-ea"/>
              </a:rPr>
              <a:t>r;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1293" y="4806580"/>
            <a:ext cx="4436491" cy="10772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Circle waffle(5); </a:t>
            </a:r>
            <a:r>
              <a:rPr lang="en-US" altLang="ko-KR" sz="1600" dirty="0" smtClean="0">
                <a:latin typeface="+mj-ea"/>
                <a:ea typeface="+mj-ea"/>
              </a:rPr>
              <a:t>// </a:t>
            </a:r>
            <a:r>
              <a:rPr lang="ko-KR" altLang="en-US" sz="1600" dirty="0" err="1" smtClean="0">
                <a:latin typeface="+mj-ea"/>
                <a:ea typeface="+mj-ea"/>
              </a:rPr>
              <a:t>생성자에서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radius </a:t>
            </a:r>
            <a:r>
              <a:rPr lang="ko-KR" altLang="en-US" sz="1600" dirty="0" smtClean="0">
                <a:latin typeface="+mj-ea"/>
                <a:ea typeface="+mj-ea"/>
              </a:rPr>
              <a:t>설정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strike="sngStrike" dirty="0" err="1" smtClean="0">
                <a:latin typeface="+mj-ea"/>
                <a:ea typeface="+mj-ea"/>
              </a:rPr>
              <a:t>waffle.radius</a:t>
            </a:r>
            <a:r>
              <a:rPr lang="en-US" altLang="ko-KR" sz="1600" strike="sngStrike" dirty="0" smtClean="0">
                <a:latin typeface="+mj-ea"/>
                <a:ea typeface="+mj-ea"/>
              </a:rPr>
              <a:t> = 5;</a:t>
            </a:r>
            <a:r>
              <a:rPr lang="en-US" altLang="ko-KR" sz="1600" dirty="0" smtClean="0">
                <a:latin typeface="+mj-ea"/>
                <a:ea typeface="+mj-ea"/>
              </a:rPr>
              <a:t> // private </a:t>
            </a:r>
            <a:r>
              <a:rPr lang="ko-KR" altLang="en-US" sz="1600" dirty="0" smtClean="0">
                <a:latin typeface="+mj-ea"/>
                <a:ea typeface="+mj-ea"/>
              </a:rPr>
              <a:t>멤버 접근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불가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587419" y="2768568"/>
            <a:ext cx="720080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5883798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LcParenBoth"/>
            </a:pPr>
            <a:r>
              <a:rPr lang="ko-KR" altLang="en-US" sz="1600" dirty="0" smtClean="0">
                <a:latin typeface="+mj-ea"/>
                <a:ea typeface="+mj-ea"/>
              </a:rPr>
              <a:t>멤버 변수를 </a:t>
            </a:r>
            <a:r>
              <a:rPr lang="en-US" altLang="ko-KR" sz="1600" dirty="0" smtClean="0">
                <a:latin typeface="+mj-ea"/>
                <a:ea typeface="+mj-ea"/>
              </a:rPr>
              <a:t>public</a:t>
            </a:r>
            <a:r>
              <a:rPr lang="ko-KR" altLang="en-US" sz="1600" dirty="0" smtClean="0">
                <a:latin typeface="+mj-ea"/>
                <a:ea typeface="+mj-ea"/>
              </a:rPr>
              <a:t>으로 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ko-KR" altLang="en-US" sz="1600" dirty="0" smtClean="0">
                <a:latin typeface="+mj-ea"/>
                <a:ea typeface="+mj-ea"/>
              </a:rPr>
              <a:t>선언한 나쁜 사례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4038" y="5883798"/>
            <a:ext cx="365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ea"/>
                <a:ea typeface="+mj-ea"/>
              </a:rPr>
              <a:t>(b) </a:t>
            </a:r>
            <a:r>
              <a:rPr lang="ko-KR" altLang="en-US" sz="1600" dirty="0" smtClean="0">
                <a:latin typeface="+mj-ea"/>
                <a:ea typeface="+mj-ea"/>
              </a:rPr>
              <a:t>멤버 변수를 </a:t>
            </a:r>
            <a:r>
              <a:rPr lang="en-US" altLang="ko-KR" sz="1600" dirty="0" smtClean="0">
                <a:latin typeface="+mj-ea"/>
                <a:ea typeface="+mj-ea"/>
              </a:rPr>
              <a:t>private</a:t>
            </a:r>
            <a:r>
              <a:rPr lang="ko-KR" altLang="en-US" sz="1600" dirty="0" smtClean="0">
                <a:latin typeface="+mj-ea"/>
                <a:ea typeface="+mj-ea"/>
              </a:rPr>
              <a:t>으로 선언한 바람직한 사례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46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45424" cy="670351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+mj-ea"/>
              </a:rPr>
              <a:t>다음 </a:t>
            </a:r>
            <a:r>
              <a:rPr lang="ko-KR" altLang="en-US" sz="2400" dirty="0" smtClean="0">
                <a:latin typeface="+mj-ea"/>
              </a:rPr>
              <a:t>소스의 컴파일 오류가 발생하는 곳은 어디인가</a:t>
            </a:r>
            <a:r>
              <a:rPr lang="en-US" altLang="ko-KR" sz="2400" dirty="0" smtClean="0">
                <a:latin typeface="+mj-ea"/>
              </a:rPr>
              <a:t>?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8216" y="79352"/>
            <a:ext cx="4284857" cy="67403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#</a:t>
            </a:r>
            <a:r>
              <a:rPr lang="en-US" altLang="ko-KR" sz="1600" dirty="0">
                <a:latin typeface="+mj-ea"/>
                <a:ea typeface="+mj-ea"/>
              </a:rPr>
              <a:t>include &lt;</a:t>
            </a:r>
            <a:r>
              <a:rPr lang="en-US" altLang="ko-KR" sz="1600" dirty="0" err="1">
                <a:latin typeface="+mj-ea"/>
                <a:ea typeface="+mj-ea"/>
              </a:rPr>
              <a:t>iostream</a:t>
            </a:r>
            <a:r>
              <a:rPr lang="en-US" altLang="ko-KR" sz="1600" dirty="0">
                <a:latin typeface="+mj-ea"/>
                <a:ea typeface="+mj-ea"/>
              </a:rPr>
              <a:t>&gt; 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using namespace </a:t>
            </a:r>
            <a:r>
              <a:rPr lang="en-US" altLang="ko-KR" sz="1600" dirty="0" err="1">
                <a:latin typeface="+mj-ea"/>
                <a:ea typeface="+mj-ea"/>
              </a:rPr>
              <a:t>std</a:t>
            </a:r>
            <a:r>
              <a:rPr lang="en-US" altLang="ko-KR" sz="1600" dirty="0">
                <a:latin typeface="+mj-ea"/>
                <a:ea typeface="+mj-ea"/>
              </a:rPr>
              <a:t>; 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class </a:t>
            </a:r>
            <a:r>
              <a:rPr lang="en-US" altLang="ko-KR" sz="1600" dirty="0" err="1">
                <a:latin typeface="+mj-ea"/>
                <a:ea typeface="+mj-ea"/>
              </a:rPr>
              <a:t>PrivateAccessError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private: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a;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void f();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PrivateAccessError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b;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PrivateAccessError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x);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void g</a:t>
            </a:r>
            <a:r>
              <a:rPr lang="en-US" altLang="ko-KR" sz="1600" dirty="0" smtClean="0">
                <a:latin typeface="+mj-ea"/>
                <a:ea typeface="+mj-ea"/>
              </a:rPr>
              <a:t>(); };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 smtClean="0">
                <a:latin typeface="+mj-ea"/>
                <a:ea typeface="+mj-ea"/>
              </a:rPr>
              <a:t>PrivateAccessError</a:t>
            </a:r>
            <a:r>
              <a:rPr lang="en-US" altLang="ko-KR" sz="1600" dirty="0">
                <a:latin typeface="+mj-ea"/>
                <a:ea typeface="+mj-ea"/>
              </a:rPr>
              <a:t>::</a:t>
            </a:r>
            <a:r>
              <a:rPr lang="en-US" altLang="ko-KR" sz="1600" dirty="0" err="1">
                <a:latin typeface="+mj-ea"/>
                <a:ea typeface="+mj-ea"/>
              </a:rPr>
              <a:t>PrivateAccessError</a:t>
            </a:r>
            <a:r>
              <a:rPr lang="en-US" altLang="ko-KR" sz="1600" dirty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a = 1; </a:t>
            </a: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(1)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b = 1; </a:t>
            </a: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(2)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600" dirty="0" err="1" smtClean="0">
                <a:latin typeface="+mj-ea"/>
                <a:ea typeface="+mj-ea"/>
              </a:rPr>
              <a:t>PrivateAccessError</a:t>
            </a:r>
            <a:r>
              <a:rPr lang="en-US" altLang="ko-KR" sz="1600" dirty="0">
                <a:latin typeface="+mj-ea"/>
                <a:ea typeface="+mj-ea"/>
              </a:rPr>
              <a:t>::</a:t>
            </a:r>
            <a:r>
              <a:rPr lang="en-US" altLang="ko-KR" sz="1600" dirty="0" err="1">
                <a:latin typeface="+mj-ea"/>
                <a:ea typeface="+mj-ea"/>
              </a:rPr>
              <a:t>PrivateAccessError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x)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a = x; </a:t>
            </a: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(3)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b = x; </a:t>
            </a: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(4)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void </a:t>
            </a:r>
            <a:r>
              <a:rPr lang="en-US" altLang="ko-KR" sz="1600" dirty="0" err="1">
                <a:latin typeface="+mj-ea"/>
                <a:ea typeface="+mj-ea"/>
              </a:rPr>
              <a:t>PrivateAccessError</a:t>
            </a:r>
            <a:r>
              <a:rPr lang="en-US" altLang="ko-KR" sz="1600" dirty="0">
                <a:latin typeface="+mj-ea"/>
                <a:ea typeface="+mj-ea"/>
              </a:rPr>
              <a:t>::f()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a = 5; </a:t>
            </a: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(5)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b = 5; </a:t>
            </a: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(6)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void </a:t>
            </a:r>
            <a:r>
              <a:rPr lang="en-US" altLang="ko-KR" sz="1600" dirty="0" err="1">
                <a:latin typeface="+mj-ea"/>
                <a:ea typeface="+mj-ea"/>
              </a:rPr>
              <a:t>PrivateAccessError</a:t>
            </a:r>
            <a:r>
              <a:rPr lang="en-US" altLang="ko-KR" sz="1600" dirty="0">
                <a:latin typeface="+mj-ea"/>
                <a:ea typeface="+mj-ea"/>
              </a:rPr>
              <a:t>::g()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a = 6; </a:t>
            </a: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(7)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b = 6; </a:t>
            </a: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(8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41777" y="974045"/>
            <a:ext cx="4004143" cy="206210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PrivateAccessError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objA</a:t>
            </a:r>
            <a:r>
              <a:rPr lang="en-US" altLang="ko-KR" sz="1600" dirty="0">
                <a:latin typeface="+mj-ea"/>
                <a:ea typeface="+mj-ea"/>
              </a:rPr>
              <a:t>; </a:t>
            </a: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(9)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PrivateAccessError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objB</a:t>
            </a:r>
            <a:r>
              <a:rPr lang="en-US" altLang="ko-KR" sz="1600" dirty="0" smtClean="0">
                <a:latin typeface="+mj-ea"/>
                <a:ea typeface="+mj-ea"/>
              </a:rPr>
              <a:t>(100);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(10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objB.a</a:t>
            </a:r>
            <a:r>
              <a:rPr lang="en-US" altLang="ko-KR" sz="1600" dirty="0">
                <a:latin typeface="+mj-ea"/>
                <a:ea typeface="+mj-ea"/>
              </a:rPr>
              <a:t> = 10; </a:t>
            </a:r>
            <a:r>
              <a:rPr lang="en-US" altLang="ko-KR" sz="1600" dirty="0" smtClean="0">
                <a:latin typeface="+mj-ea"/>
                <a:ea typeface="+mj-ea"/>
              </a:rPr>
              <a:t>							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(11)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objB.b</a:t>
            </a:r>
            <a:r>
              <a:rPr lang="en-US" altLang="ko-KR" sz="1600" dirty="0">
                <a:latin typeface="+mj-ea"/>
                <a:ea typeface="+mj-ea"/>
              </a:rPr>
              <a:t> = 20; </a:t>
            </a:r>
            <a:r>
              <a:rPr lang="en-US" altLang="ko-KR" sz="1600" dirty="0" smtClean="0">
                <a:latin typeface="+mj-ea"/>
                <a:ea typeface="+mj-ea"/>
              </a:rPr>
              <a:t>						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(12)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objB.f</a:t>
            </a:r>
            <a:r>
              <a:rPr lang="en-US" altLang="ko-KR" sz="1600" dirty="0">
                <a:latin typeface="+mj-ea"/>
                <a:ea typeface="+mj-ea"/>
              </a:rPr>
              <a:t>(); </a:t>
            </a:r>
            <a:r>
              <a:rPr lang="en-US" altLang="ko-KR" sz="1600" dirty="0" smtClean="0">
                <a:latin typeface="+mj-ea"/>
                <a:ea typeface="+mj-ea"/>
              </a:rPr>
              <a:t>								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(13)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objB.g</a:t>
            </a:r>
            <a:r>
              <a:rPr lang="en-US" altLang="ko-KR" sz="1600" dirty="0">
                <a:latin typeface="+mj-ea"/>
                <a:ea typeface="+mj-ea"/>
              </a:rPr>
              <a:t>(); </a:t>
            </a:r>
            <a:r>
              <a:rPr lang="en-US" altLang="ko-KR" sz="1600" dirty="0" smtClean="0">
                <a:latin typeface="+mj-ea"/>
                <a:ea typeface="+mj-ea"/>
              </a:rPr>
              <a:t>									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(14)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777" y="3224879"/>
            <a:ext cx="425070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(9) </a:t>
            </a:r>
            <a:r>
              <a:rPr lang="ko-KR" altLang="en-US" sz="1400" dirty="0" err="1" smtClean="0">
                <a:latin typeface="+mj-ea"/>
                <a:ea typeface="+mj-ea"/>
              </a:rPr>
              <a:t>생성자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 smtClean="0">
                <a:latin typeface="+mj-ea"/>
                <a:ea typeface="+mj-ea"/>
              </a:rPr>
              <a:t>PrivateAccessError</a:t>
            </a:r>
            <a:r>
              <a:rPr lang="en-US" altLang="ko-KR" sz="1400" dirty="0" smtClean="0">
                <a:latin typeface="+mj-ea"/>
                <a:ea typeface="+mj-ea"/>
              </a:rPr>
              <a:t>()</a:t>
            </a:r>
            <a:r>
              <a:rPr lang="ko-KR" altLang="en-US" sz="1400" dirty="0" smtClean="0">
                <a:latin typeface="+mj-ea"/>
                <a:ea typeface="+mj-ea"/>
              </a:rPr>
              <a:t>는 </a:t>
            </a:r>
            <a:r>
              <a:rPr lang="en-US" altLang="ko-KR" sz="1400" dirty="0" smtClean="0">
                <a:latin typeface="+mj-ea"/>
                <a:ea typeface="+mj-ea"/>
              </a:rPr>
              <a:t>private </a:t>
            </a:r>
            <a:r>
              <a:rPr lang="ko-KR" altLang="en-US" sz="1400" dirty="0" smtClean="0">
                <a:latin typeface="+mj-ea"/>
                <a:ea typeface="+mj-ea"/>
              </a:rPr>
              <a:t>이므로 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main()</a:t>
            </a:r>
            <a:r>
              <a:rPr lang="ko-KR" altLang="en-US" sz="1400" dirty="0" smtClean="0">
                <a:latin typeface="+mj-ea"/>
                <a:ea typeface="+mj-ea"/>
              </a:rPr>
              <a:t>에서 호출할 수 없다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(11) a</a:t>
            </a:r>
            <a:r>
              <a:rPr lang="ko-KR" altLang="en-US" sz="1400" dirty="0" smtClean="0">
                <a:latin typeface="+mj-ea"/>
                <a:ea typeface="+mj-ea"/>
              </a:rPr>
              <a:t>는 </a:t>
            </a:r>
            <a:r>
              <a:rPr lang="en-US" altLang="ko-KR" sz="1400" dirty="0" err="1" smtClean="0">
                <a:latin typeface="+mj-ea"/>
                <a:ea typeface="+mj-ea"/>
              </a:rPr>
              <a:t>PrivateAccessError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클래스의 </a:t>
            </a:r>
            <a:r>
              <a:rPr lang="en-US" altLang="ko-KR" sz="1400" dirty="0">
                <a:latin typeface="+mj-ea"/>
                <a:ea typeface="+mj-ea"/>
              </a:rPr>
              <a:t>private </a:t>
            </a:r>
            <a:r>
              <a:rPr lang="ko-KR" altLang="en-US" sz="1400" dirty="0" smtClean="0">
                <a:latin typeface="+mj-ea"/>
                <a:ea typeface="+mj-ea"/>
              </a:rPr>
              <a:t>멤버이므로 </a:t>
            </a:r>
            <a:r>
              <a:rPr lang="en-US" altLang="ko-KR" sz="1400" dirty="0" smtClean="0">
                <a:latin typeface="+mj-ea"/>
                <a:ea typeface="+mj-ea"/>
              </a:rPr>
              <a:t>main</a:t>
            </a:r>
            <a:r>
              <a:rPr lang="en-US" altLang="ko-KR" sz="1400" dirty="0">
                <a:latin typeface="+mj-ea"/>
                <a:ea typeface="+mj-ea"/>
              </a:rPr>
              <a:t>()</a:t>
            </a:r>
            <a:r>
              <a:rPr lang="ko-KR" altLang="en-US" sz="1400" dirty="0">
                <a:latin typeface="+mj-ea"/>
                <a:ea typeface="+mj-ea"/>
              </a:rPr>
              <a:t>에서 </a:t>
            </a:r>
            <a:r>
              <a:rPr lang="ko-KR" altLang="en-US" sz="1400" dirty="0" smtClean="0">
                <a:latin typeface="+mj-ea"/>
                <a:ea typeface="+mj-ea"/>
              </a:rPr>
              <a:t>접</a:t>
            </a:r>
            <a:r>
              <a:rPr lang="ko-KR" altLang="en-US" sz="1400" dirty="0">
                <a:latin typeface="+mj-ea"/>
                <a:ea typeface="+mj-ea"/>
              </a:rPr>
              <a:t>근</a:t>
            </a:r>
            <a:r>
              <a:rPr lang="ko-KR" altLang="en-US" sz="1400" dirty="0" smtClean="0">
                <a:latin typeface="+mj-ea"/>
                <a:ea typeface="+mj-ea"/>
              </a:rPr>
              <a:t>할 </a:t>
            </a:r>
            <a:r>
              <a:rPr lang="ko-KR" altLang="en-US" sz="1400" dirty="0">
                <a:latin typeface="+mj-ea"/>
                <a:ea typeface="+mj-ea"/>
              </a:rPr>
              <a:t>수 없다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(13) f()</a:t>
            </a:r>
            <a:r>
              <a:rPr lang="ko-KR" altLang="en-US" sz="1400" dirty="0" smtClean="0">
                <a:latin typeface="+mj-ea"/>
                <a:ea typeface="+mj-ea"/>
              </a:rPr>
              <a:t>는 </a:t>
            </a:r>
            <a:r>
              <a:rPr lang="en-US" altLang="ko-KR" sz="1400" dirty="0" err="1" smtClean="0">
                <a:latin typeface="+mj-ea"/>
                <a:ea typeface="+mj-ea"/>
              </a:rPr>
              <a:t>PrivateAccessError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클래스의 </a:t>
            </a:r>
            <a:r>
              <a:rPr lang="en-US" altLang="ko-KR" sz="1400" dirty="0" smtClean="0">
                <a:latin typeface="+mj-ea"/>
                <a:ea typeface="+mj-ea"/>
              </a:rPr>
              <a:t>private </a:t>
            </a:r>
            <a:r>
              <a:rPr lang="ko-KR" altLang="en-US" sz="1400" dirty="0" smtClean="0">
                <a:latin typeface="+mj-ea"/>
                <a:ea typeface="+mj-ea"/>
              </a:rPr>
              <a:t>멤버이므로 </a:t>
            </a:r>
            <a:r>
              <a:rPr lang="en-US" altLang="ko-KR" sz="1400" dirty="0" smtClean="0">
                <a:latin typeface="+mj-ea"/>
                <a:ea typeface="+mj-ea"/>
              </a:rPr>
              <a:t>main</a:t>
            </a:r>
            <a:r>
              <a:rPr lang="en-US" altLang="ko-KR" sz="1400" dirty="0">
                <a:latin typeface="+mj-ea"/>
                <a:ea typeface="+mj-ea"/>
              </a:rPr>
              <a:t>()</a:t>
            </a:r>
            <a:r>
              <a:rPr lang="ko-KR" altLang="en-US" sz="1400" dirty="0">
                <a:latin typeface="+mj-ea"/>
                <a:ea typeface="+mj-ea"/>
              </a:rPr>
              <a:t>에서 호출할 수 없다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996" y="4798605"/>
            <a:ext cx="4794000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생성자도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private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으로 선언할 수 있다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생성자를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private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으로 선언하는 경우는 한 클래스에서 오직 하나의 객체만 생성할 수 있도록 하기 위한 것으로 부록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D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singleton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패턴을 참조하라</a:t>
            </a:r>
            <a:r>
              <a:rPr lang="en-US" altLang="ko-KR" sz="1600" dirty="0" smtClean="0">
                <a:solidFill>
                  <a:srgbClr val="0070C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1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호출에 따른 시간</a:t>
            </a:r>
            <a:r>
              <a:rPr lang="en-US" altLang="ko-KR" dirty="0" smtClean="0"/>
              <a:t> </a:t>
            </a:r>
            <a:r>
              <a:rPr lang="ko-KR" altLang="en-US" dirty="0"/>
              <a:t>오버헤드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82923" y="1954519"/>
            <a:ext cx="1117748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b="1" dirty="0" smtClean="0">
                <a:latin typeface="+mj-ea"/>
                <a:ea typeface="+mj-ea"/>
              </a:rPr>
              <a:t>돌아올</a:t>
            </a:r>
            <a:endParaRPr lang="en-US" altLang="ko-KR" sz="1200" b="1" dirty="0">
              <a:latin typeface="+mj-ea"/>
              <a:ea typeface="+mj-ea"/>
            </a:endParaRPr>
          </a:p>
          <a:p>
            <a:pPr algn="ctr" fontAlgn="base"/>
            <a:r>
              <a:rPr lang="ko-KR" altLang="en-US" sz="1200" b="1" dirty="0" smtClean="0">
                <a:latin typeface="+mj-ea"/>
                <a:ea typeface="+mj-ea"/>
              </a:rPr>
              <a:t>리턴 주소 저장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829628" y="1954520"/>
            <a:ext cx="1249985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200" b="1" dirty="0" smtClean="0">
                <a:latin typeface="+mj-ea"/>
                <a:ea typeface="+mj-ea"/>
              </a:rPr>
              <a:t>CPU </a:t>
            </a:r>
          </a:p>
          <a:p>
            <a:pPr algn="ctr" fontAlgn="base"/>
            <a:r>
              <a:rPr lang="ko-KR" altLang="en-US" sz="1200" b="1" dirty="0" smtClean="0">
                <a:latin typeface="+mj-ea"/>
                <a:ea typeface="+mj-ea"/>
              </a:rPr>
              <a:t> 레지스터 값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algn="ctr" fontAlgn="base"/>
            <a:r>
              <a:rPr lang="ko-KR" altLang="en-US" sz="1200" b="1" dirty="0" smtClean="0">
                <a:latin typeface="+mj-ea"/>
                <a:ea typeface="+mj-ea"/>
              </a:rPr>
              <a:t>저장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07718" y="2463829"/>
            <a:ext cx="900195" cy="6047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함수 호출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3500671" y="2312064"/>
            <a:ext cx="32895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36296" y="2708559"/>
            <a:ext cx="1107654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함수 실행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" name="직선 화살표 연결선 10"/>
          <p:cNvCxnSpPr>
            <a:stCxn id="13" idx="3"/>
            <a:endCxn id="10" idx="0"/>
          </p:cNvCxnSpPr>
          <p:nvPr/>
        </p:nvCxnSpPr>
        <p:spPr>
          <a:xfrm>
            <a:off x="6612078" y="2319269"/>
            <a:ext cx="1178045" cy="38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3829628" y="3290941"/>
            <a:ext cx="1270281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b="1" dirty="0" smtClean="0">
                <a:latin typeface="+mj-ea"/>
                <a:ea typeface="+mj-ea"/>
              </a:rPr>
              <a:t>저장한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algn="ctr" fontAlgn="base"/>
            <a:r>
              <a:rPr lang="ko-KR" altLang="en-US" sz="1200" b="1" dirty="0" smtClean="0">
                <a:latin typeface="+mj-ea"/>
                <a:ea typeface="+mj-ea"/>
              </a:rPr>
              <a:t> 레지스터 값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algn="ctr" fontAlgn="base"/>
            <a:r>
              <a:rPr lang="ko-KR" altLang="en-US" sz="1200" b="1" dirty="0" smtClean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CPU</a:t>
            </a:r>
            <a:r>
              <a:rPr lang="ko-KR" altLang="en-US" sz="1200" b="1" dirty="0" smtClean="0">
                <a:latin typeface="+mj-ea"/>
                <a:ea typeface="+mj-ea"/>
              </a:rPr>
              <a:t>에 복귀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41797" y="1961724"/>
            <a:ext cx="1270281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b="1" dirty="0" smtClean="0">
                <a:latin typeface="+mj-ea"/>
                <a:ea typeface="+mj-ea"/>
              </a:rPr>
              <a:t>함수의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algn="ctr" fontAlgn="base"/>
            <a:r>
              <a:rPr lang="ko-KR" altLang="en-US" sz="1200" b="1" dirty="0" smtClean="0">
                <a:latin typeface="+mj-ea"/>
                <a:ea typeface="+mj-ea"/>
              </a:rPr>
              <a:t>매개 변수를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algn="ctr" fontAlgn="base"/>
            <a:r>
              <a:rPr lang="ko-KR" altLang="en-US" sz="1200" b="1" dirty="0" err="1" smtClean="0">
                <a:latin typeface="+mj-ea"/>
                <a:ea typeface="+mj-ea"/>
              </a:rPr>
              <a:t>스택에</a:t>
            </a:r>
            <a:r>
              <a:rPr lang="ko-KR" altLang="en-US" sz="1200" b="1" dirty="0" smtClean="0">
                <a:latin typeface="+mj-ea"/>
                <a:ea typeface="+mj-ea"/>
              </a:rPr>
              <a:t> 저장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>
            <a:off x="5079614" y="2319269"/>
            <a:ext cx="262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  <a:endCxn id="18" idx="3"/>
          </p:cNvCxnSpPr>
          <p:nvPr/>
        </p:nvCxnSpPr>
        <p:spPr>
          <a:xfrm flipH="1">
            <a:off x="6668418" y="3068599"/>
            <a:ext cx="1121705" cy="579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1"/>
            <a:endCxn id="20" idx="3"/>
          </p:cNvCxnSpPr>
          <p:nvPr/>
        </p:nvCxnSpPr>
        <p:spPr>
          <a:xfrm flipH="1">
            <a:off x="3500671" y="3648486"/>
            <a:ext cx="32895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396142" y="3290943"/>
            <a:ext cx="1272276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b="1" dirty="0" smtClean="0">
                <a:latin typeface="+mj-ea"/>
                <a:ea typeface="+mj-ea"/>
              </a:rPr>
              <a:t>함수의 리턴 값을 임시 저장소에 저장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69871" y="3290943"/>
            <a:ext cx="1130800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200" b="1" dirty="0" smtClean="0">
                <a:latin typeface="+mj-ea"/>
                <a:ea typeface="+mj-ea"/>
              </a:rPr>
              <a:t>돌아갈 주소를 알아내어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algn="ctr" fontAlgn="base"/>
            <a:r>
              <a:rPr lang="ko-KR" altLang="en-US" sz="1200" b="1" dirty="0" smtClean="0">
                <a:latin typeface="+mj-ea"/>
                <a:ea typeface="+mj-ea"/>
              </a:rPr>
              <a:t>리턴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21" name="직선 화살표 연결선 20"/>
          <p:cNvCxnSpPr>
            <a:stCxn id="18" idx="1"/>
            <a:endCxn id="12" idx="3"/>
          </p:cNvCxnSpPr>
          <p:nvPr/>
        </p:nvCxnSpPr>
        <p:spPr>
          <a:xfrm flipH="1" flipV="1">
            <a:off x="5099909" y="3648486"/>
            <a:ext cx="29623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4354" y="427335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+mj-ea"/>
                <a:ea typeface="+mj-ea"/>
              </a:rPr>
              <a:t>함수 호출에 따른 시간 오버헤드</a:t>
            </a:r>
            <a:endParaRPr lang="ko-KR" altLang="en-US" sz="1400" b="1">
              <a:latin typeface="+mj-ea"/>
              <a:ea typeface="+mj-ea"/>
            </a:endParaRPr>
          </a:p>
        </p:txBody>
      </p:sp>
      <p:cxnSp>
        <p:nvCxnSpPr>
          <p:cNvPr id="118" name="직선 화살표 연결선 117"/>
          <p:cNvCxnSpPr>
            <a:stCxn id="7" idx="6"/>
            <a:endCxn id="5" idx="1"/>
          </p:cNvCxnSpPr>
          <p:nvPr/>
        </p:nvCxnSpPr>
        <p:spPr>
          <a:xfrm flipV="1">
            <a:off x="1407913" y="2312064"/>
            <a:ext cx="975010" cy="45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20" idx="1"/>
            <a:endCxn id="7" idx="5"/>
          </p:cNvCxnSpPr>
          <p:nvPr/>
        </p:nvCxnSpPr>
        <p:spPr>
          <a:xfrm flipH="1" flipV="1">
            <a:off x="1276082" y="2980032"/>
            <a:ext cx="1093789" cy="668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1907704" y="1740223"/>
            <a:ext cx="4968552" cy="252028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875" y="506941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F0"/>
                </a:solidFill>
                <a:latin typeface="+mj-ea"/>
                <a:ea typeface="+mj-ea"/>
              </a:rPr>
              <a:t>작은 크기의 함수를 호출하면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  <a:ea typeface="+mj-ea"/>
              </a:rPr>
              <a:t>, </a:t>
            </a:r>
            <a:r>
              <a:rPr lang="ko-KR" altLang="en-US" b="1" dirty="0" smtClean="0">
                <a:solidFill>
                  <a:srgbClr val="00B0F0"/>
                </a:solidFill>
                <a:latin typeface="+mj-ea"/>
                <a:ea typeface="+mj-ea"/>
              </a:rPr>
              <a:t>함수 실행 시간에 비해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  <a:ea typeface="+mj-ea"/>
              </a:rPr>
              <a:t>, </a:t>
            </a:r>
            <a:r>
              <a:rPr lang="ko-KR" altLang="en-US" b="1" dirty="0" smtClean="0">
                <a:solidFill>
                  <a:srgbClr val="00B0F0"/>
                </a:solidFill>
                <a:latin typeface="+mj-ea"/>
                <a:ea typeface="+mj-ea"/>
              </a:rPr>
              <a:t>호출을 위해 소요되는 부가적인 시간 오버헤드가 상대적으로 크다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  <a:ea typeface="+mj-ea"/>
              </a:rPr>
              <a:t>.</a:t>
            </a:r>
            <a:endParaRPr lang="ko-KR" altLang="en-US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69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함수 호출에 따른 오버헤드가 심각한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73428" y="995124"/>
            <a:ext cx="5294716" cy="5324535"/>
            <a:chOff x="1440696" y="1771696"/>
            <a:chExt cx="4041403" cy="4407129"/>
          </a:xfrm>
        </p:grpSpPr>
        <p:sp>
          <p:nvSpPr>
            <p:cNvPr id="5" name="직사각형 4"/>
            <p:cNvSpPr/>
            <p:nvPr/>
          </p:nvSpPr>
          <p:spPr>
            <a:xfrm>
              <a:off x="1440696" y="1771696"/>
              <a:ext cx="3779376" cy="44071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000"/>
              <a:r>
                <a:rPr lang="en-US" altLang="ko-KR" sz="2000" dirty="0" smtClean="0">
                  <a:latin typeface="+mj-ea"/>
                  <a:ea typeface="+mj-ea"/>
                </a:rPr>
                <a:t>#include &lt;</a:t>
              </a:r>
              <a:r>
                <a:rPr lang="en-US" altLang="ko-KR" sz="2000" dirty="0" err="1" smtClean="0">
                  <a:latin typeface="+mj-ea"/>
                  <a:ea typeface="+mj-ea"/>
                </a:rPr>
                <a:t>iostream</a:t>
              </a:r>
              <a:r>
                <a:rPr lang="en-US" altLang="ko-KR" sz="2000" dirty="0" smtClean="0">
                  <a:latin typeface="+mj-ea"/>
                  <a:ea typeface="+mj-ea"/>
                </a:rPr>
                <a:t>&gt;</a:t>
              </a:r>
            </a:p>
            <a:p>
              <a:pPr defTabSz="180000"/>
              <a:r>
                <a:rPr lang="en-US" altLang="ko-KR" sz="2000" dirty="0" smtClean="0">
                  <a:latin typeface="+mj-ea"/>
                  <a:ea typeface="+mj-ea"/>
                </a:rPr>
                <a:t>using namespace std;</a:t>
              </a:r>
            </a:p>
            <a:p>
              <a:pPr defTabSz="180000"/>
              <a:endParaRPr lang="en-US" altLang="ko-KR" sz="2000" dirty="0" smtClean="0">
                <a:latin typeface="+mj-ea"/>
                <a:ea typeface="+mj-ea"/>
              </a:endParaRPr>
            </a:p>
            <a:p>
              <a:pPr defTabSz="180000"/>
              <a:r>
                <a:rPr lang="en-US" altLang="ko-KR" sz="2000" b="1" dirty="0" err="1" smtClean="0">
                  <a:latin typeface="+mj-ea"/>
                  <a:ea typeface="+mj-ea"/>
                </a:rPr>
                <a:t>int</a:t>
              </a:r>
              <a:r>
                <a:rPr lang="en-US" altLang="ko-KR" sz="2000" b="1" dirty="0" smtClean="0">
                  <a:latin typeface="+mj-ea"/>
                  <a:ea typeface="+mj-ea"/>
                </a:rPr>
                <a:t> odd(</a:t>
              </a:r>
              <a:r>
                <a:rPr lang="en-US" altLang="ko-KR" sz="2000" b="1" dirty="0" err="1" smtClean="0">
                  <a:latin typeface="+mj-ea"/>
                  <a:ea typeface="+mj-ea"/>
                </a:rPr>
                <a:t>int</a:t>
              </a:r>
              <a:r>
                <a:rPr lang="en-US" altLang="ko-KR" sz="2000" b="1" dirty="0" smtClean="0">
                  <a:latin typeface="+mj-ea"/>
                  <a:ea typeface="+mj-ea"/>
                </a:rPr>
                <a:t> x) </a:t>
              </a:r>
              <a:r>
                <a:rPr lang="en-US" altLang="ko-KR" sz="2000" dirty="0" smtClean="0">
                  <a:latin typeface="+mj-ea"/>
                  <a:ea typeface="+mj-ea"/>
                </a:rPr>
                <a:t>{</a:t>
              </a:r>
            </a:p>
            <a:p>
              <a:pPr defTabSz="180000"/>
              <a:r>
                <a:rPr lang="en-US" altLang="ko-KR" sz="2000" dirty="0" smtClean="0">
                  <a:latin typeface="+mj-ea"/>
                  <a:ea typeface="+mj-ea"/>
                </a:rPr>
                <a:t>	return (x%2);</a:t>
              </a:r>
            </a:p>
            <a:p>
              <a:pPr defTabSz="180000"/>
              <a:r>
                <a:rPr lang="en-US" altLang="ko-KR" sz="2000" dirty="0" smtClean="0">
                  <a:latin typeface="+mj-ea"/>
                  <a:ea typeface="+mj-ea"/>
                </a:rPr>
                <a:t>}</a:t>
              </a:r>
            </a:p>
            <a:p>
              <a:pPr defTabSz="180000"/>
              <a:endParaRPr lang="en-US" altLang="ko-KR" sz="2000" dirty="0">
                <a:latin typeface="+mj-ea"/>
                <a:ea typeface="+mj-ea"/>
              </a:endParaRPr>
            </a:p>
            <a:p>
              <a:pPr defTabSz="180000"/>
              <a:r>
                <a:rPr lang="en-US" altLang="ko-KR" sz="2000" dirty="0" err="1" smtClean="0">
                  <a:latin typeface="+mj-ea"/>
                  <a:ea typeface="+mj-ea"/>
                </a:rPr>
                <a:t>int</a:t>
              </a:r>
              <a:r>
                <a:rPr lang="en-US" altLang="ko-KR" sz="2000" dirty="0" smtClean="0">
                  <a:latin typeface="+mj-ea"/>
                  <a:ea typeface="+mj-ea"/>
                </a:rPr>
                <a:t> main() {</a:t>
              </a:r>
            </a:p>
            <a:p>
              <a:pPr defTabSz="180000"/>
              <a:r>
                <a:rPr lang="en-US" altLang="ko-KR" sz="2000" dirty="0" smtClean="0">
                  <a:latin typeface="+mj-ea"/>
                  <a:ea typeface="+mj-ea"/>
                </a:rPr>
                <a:t>	</a:t>
              </a:r>
              <a:r>
                <a:rPr lang="en-US" altLang="ko-KR" sz="2000" dirty="0" err="1" smtClean="0">
                  <a:latin typeface="+mj-ea"/>
                  <a:ea typeface="+mj-ea"/>
                </a:rPr>
                <a:t>int</a:t>
              </a:r>
              <a:r>
                <a:rPr lang="en-US" altLang="ko-KR" sz="2000" dirty="0" smtClean="0">
                  <a:latin typeface="+mj-ea"/>
                  <a:ea typeface="+mj-ea"/>
                </a:rPr>
                <a:t> sum = 0;</a:t>
              </a:r>
            </a:p>
            <a:p>
              <a:pPr defTabSz="180000"/>
              <a:endParaRPr lang="en-US" altLang="ko-KR" sz="2000" dirty="0">
                <a:latin typeface="+mj-ea"/>
                <a:ea typeface="+mj-ea"/>
              </a:endParaRPr>
            </a:p>
            <a:p>
              <a:pPr defTabSz="180000"/>
              <a:r>
                <a:rPr lang="en-US" altLang="ko-KR" sz="2000" dirty="0" smtClean="0">
                  <a:latin typeface="+mj-ea"/>
                  <a:ea typeface="+mj-ea"/>
                </a:rPr>
                <a:t>	// 1</a:t>
              </a:r>
              <a:r>
                <a:rPr lang="ko-KR" altLang="en-US" sz="2000" dirty="0" smtClean="0">
                  <a:latin typeface="+mj-ea"/>
                  <a:ea typeface="+mj-ea"/>
                </a:rPr>
                <a:t>에서 </a:t>
              </a:r>
              <a:r>
                <a:rPr lang="en-US" altLang="ko-KR" sz="2000" dirty="0" smtClean="0">
                  <a:latin typeface="+mj-ea"/>
                  <a:ea typeface="+mj-ea"/>
                </a:rPr>
                <a:t>10000</a:t>
              </a:r>
              <a:r>
                <a:rPr lang="ko-KR" altLang="en-US" sz="2000" dirty="0" smtClean="0">
                  <a:latin typeface="+mj-ea"/>
                  <a:ea typeface="+mj-ea"/>
                </a:rPr>
                <a:t>까지의 </a:t>
              </a:r>
              <a:r>
                <a:rPr lang="ko-KR" altLang="en-US" sz="2000" dirty="0">
                  <a:latin typeface="+mj-ea"/>
                  <a:ea typeface="+mj-ea"/>
                </a:rPr>
                <a:t>홀</a:t>
              </a:r>
              <a:r>
                <a:rPr lang="ko-KR" altLang="en-US" sz="2000" dirty="0" smtClean="0">
                  <a:latin typeface="+mj-ea"/>
                  <a:ea typeface="+mj-ea"/>
                </a:rPr>
                <a:t>수의 합 계</a:t>
              </a:r>
              <a:r>
                <a:rPr lang="ko-KR" altLang="en-US" sz="2000" dirty="0">
                  <a:latin typeface="+mj-ea"/>
                  <a:ea typeface="+mj-ea"/>
                </a:rPr>
                <a:t>산</a:t>
              </a:r>
              <a:endParaRPr lang="en-US" altLang="ko-KR" sz="2000" dirty="0" smtClean="0">
                <a:latin typeface="+mj-ea"/>
                <a:ea typeface="+mj-ea"/>
              </a:endParaRPr>
            </a:p>
            <a:p>
              <a:pPr defTabSz="180000"/>
              <a:r>
                <a:rPr lang="en-US" altLang="ko-KR" sz="2000" dirty="0">
                  <a:latin typeface="+mj-ea"/>
                  <a:ea typeface="+mj-ea"/>
                </a:rPr>
                <a:t>	</a:t>
              </a:r>
              <a:r>
                <a:rPr lang="en-US" altLang="ko-KR" sz="2000" dirty="0" smtClean="0">
                  <a:latin typeface="+mj-ea"/>
                  <a:ea typeface="+mj-ea"/>
                </a:rPr>
                <a:t>for(</a:t>
              </a:r>
              <a:r>
                <a:rPr lang="en-US" altLang="ko-KR" sz="2000" dirty="0" err="1" smtClean="0">
                  <a:latin typeface="+mj-ea"/>
                  <a:ea typeface="+mj-ea"/>
                </a:rPr>
                <a:t>int</a:t>
              </a:r>
              <a:r>
                <a:rPr lang="en-US" altLang="ko-KR" sz="2000" dirty="0" smtClean="0">
                  <a:latin typeface="+mj-ea"/>
                  <a:ea typeface="+mj-ea"/>
                </a:rPr>
                <a:t> i=1; i&lt;=10000; i++) {</a:t>
              </a:r>
            </a:p>
            <a:p>
              <a:pPr defTabSz="180000"/>
              <a:r>
                <a:rPr lang="en-US" altLang="ko-KR" sz="2000" dirty="0">
                  <a:latin typeface="+mj-ea"/>
                  <a:ea typeface="+mj-ea"/>
                </a:rPr>
                <a:t>	</a:t>
              </a:r>
              <a:r>
                <a:rPr lang="en-US" altLang="ko-KR" sz="2000" dirty="0" smtClean="0">
                  <a:latin typeface="+mj-ea"/>
                  <a:ea typeface="+mj-ea"/>
                </a:rPr>
                <a:t>	if(</a:t>
              </a:r>
              <a:r>
                <a:rPr lang="en-US" altLang="ko-KR" sz="2000" b="1" dirty="0" smtClean="0">
                  <a:latin typeface="+mj-ea"/>
                  <a:ea typeface="+mj-ea"/>
                </a:rPr>
                <a:t>odd(i)</a:t>
              </a:r>
              <a:r>
                <a:rPr lang="en-US" altLang="ko-KR" sz="2000" dirty="0" smtClean="0">
                  <a:latin typeface="+mj-ea"/>
                  <a:ea typeface="+mj-ea"/>
                </a:rPr>
                <a:t>)</a:t>
              </a:r>
            </a:p>
            <a:p>
              <a:pPr defTabSz="180000"/>
              <a:r>
                <a:rPr lang="en-US" altLang="ko-KR" sz="2000" dirty="0">
                  <a:latin typeface="+mj-ea"/>
                  <a:ea typeface="+mj-ea"/>
                </a:rPr>
                <a:t>	</a:t>
              </a:r>
              <a:r>
                <a:rPr lang="en-US" altLang="ko-KR" sz="2000" dirty="0" smtClean="0">
                  <a:latin typeface="+mj-ea"/>
                  <a:ea typeface="+mj-ea"/>
                </a:rPr>
                <a:t>		sum += i;</a:t>
              </a:r>
            </a:p>
            <a:p>
              <a:pPr defTabSz="180000"/>
              <a:r>
                <a:rPr lang="en-US" altLang="ko-KR" sz="2000" dirty="0">
                  <a:latin typeface="+mj-ea"/>
                  <a:ea typeface="+mj-ea"/>
                </a:rPr>
                <a:t>	</a:t>
              </a:r>
              <a:r>
                <a:rPr lang="en-US" altLang="ko-KR" sz="2000" dirty="0" smtClean="0">
                  <a:latin typeface="+mj-ea"/>
                  <a:ea typeface="+mj-ea"/>
                </a:rPr>
                <a:t>}</a:t>
              </a:r>
            </a:p>
            <a:p>
              <a:pPr defTabSz="180000"/>
              <a:r>
                <a:rPr lang="en-US" altLang="ko-KR" sz="2000" dirty="0" smtClean="0">
                  <a:latin typeface="+mj-ea"/>
                  <a:ea typeface="+mj-ea"/>
                </a:rPr>
                <a:t>	</a:t>
              </a:r>
              <a:r>
                <a:rPr lang="en-US" altLang="ko-KR" sz="2000" dirty="0" err="1" smtClean="0">
                  <a:latin typeface="+mj-ea"/>
                  <a:ea typeface="+mj-ea"/>
                </a:rPr>
                <a:t>cout</a:t>
              </a:r>
              <a:r>
                <a:rPr lang="en-US" altLang="ko-KR" sz="2000" dirty="0" smtClean="0">
                  <a:latin typeface="+mj-ea"/>
                  <a:ea typeface="+mj-ea"/>
                </a:rPr>
                <a:t> &lt;&lt; sum;</a:t>
              </a:r>
            </a:p>
            <a:p>
              <a:pPr defTabSz="180000"/>
              <a:r>
                <a:rPr lang="en-US" altLang="ko-KR" sz="2000" dirty="0" smtClean="0">
                  <a:latin typeface="+mj-ea"/>
                  <a:ea typeface="+mj-ea"/>
                </a:rPr>
                <a:t>}</a:t>
              </a:r>
            </a:p>
          </p:txBody>
        </p:sp>
        <p:sp>
          <p:nvSpPr>
            <p:cNvPr id="6" name="자유형 5"/>
            <p:cNvSpPr/>
            <p:nvPr/>
          </p:nvSpPr>
          <p:spPr>
            <a:xfrm>
              <a:off x="3073208" y="2892203"/>
              <a:ext cx="2408891" cy="2086041"/>
            </a:xfrm>
            <a:custGeom>
              <a:avLst/>
              <a:gdLst>
                <a:gd name="connsiteX0" fmla="*/ 0 w 3488463"/>
                <a:gd name="connsiteY0" fmla="*/ 1930400 h 1930400"/>
                <a:gd name="connsiteX1" fmla="*/ 3488267 w 3488463"/>
                <a:gd name="connsiteY1" fmla="*/ 1498600 h 1930400"/>
                <a:gd name="connsiteX2" fmla="*/ 177800 w 3488463"/>
                <a:gd name="connsiteY2" fmla="*/ 0 h 193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88463" h="1930400">
                  <a:moveTo>
                    <a:pt x="0" y="1930400"/>
                  </a:moveTo>
                  <a:cubicBezTo>
                    <a:pt x="1729317" y="1875366"/>
                    <a:pt x="3458634" y="1820333"/>
                    <a:pt x="3488267" y="1498600"/>
                  </a:cubicBezTo>
                  <a:cubicBezTo>
                    <a:pt x="3517900" y="1176867"/>
                    <a:pt x="177800" y="0"/>
                    <a:pt x="177800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3528928" y="2348879"/>
              <a:ext cx="1550730" cy="479811"/>
            </a:xfrm>
            <a:prstGeom prst="wedgeRoundRectCallout">
              <a:avLst>
                <a:gd name="adj1" fmla="val -76748"/>
                <a:gd name="adj2" fmla="val 43197"/>
                <a:gd name="adj3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ea"/>
                  <a:ea typeface="+mj-ea"/>
                </a:rPr>
                <a:t>10000</a:t>
              </a:r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번의 함수 호출</a:t>
              </a:r>
              <a:r>
                <a:rPr lang="en-US" altLang="ko-KR" sz="1000" dirty="0">
                  <a:solidFill>
                    <a:schemeClr val="tx1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호출에 따른 엄청난 오버헤드 시간이 소모됨</a:t>
              </a:r>
              <a:r>
                <a:rPr lang="en-US" altLang="ko-KR" sz="1000" dirty="0">
                  <a:solidFill>
                    <a:schemeClr val="tx1"/>
                  </a:solidFill>
                  <a:latin typeface="+mj-ea"/>
                  <a:ea typeface="+mj-ea"/>
                </a:rPr>
                <a:t>. 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92456"/>
            <a:ext cx="2960566" cy="305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8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inline </a:t>
            </a:r>
            <a:r>
              <a:rPr lang="ko-KR" altLang="en-US" dirty="0" smtClean="0"/>
              <a:t>키워드로 선언된 함수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함수에 대한 처리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ko-KR" altLang="en-US" dirty="0" smtClean="0"/>
              <a:t> 함수를 호출하는 곳에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함수 코드를 확장 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매크로와 유사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 확장 후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함수는 사라짐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ko-KR" altLang="en-US" dirty="0" smtClean="0"/>
              <a:t> 함수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</a:t>
            </a:r>
            <a:r>
              <a:rPr lang="ko-KR" altLang="en-US" dirty="0"/>
              <a:t>호출에 따른 오버헤드 존재하지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프로그램의 실행 속도 개선</a:t>
            </a:r>
            <a:endParaRPr lang="en-US" altLang="ko-KR" dirty="0" smtClean="0"/>
          </a:p>
          <a:p>
            <a:pPr lvl="1"/>
            <a:r>
              <a:rPr lang="ko-KR" altLang="en-US" dirty="0"/>
              <a:t>컴파일러에 의해 </a:t>
            </a:r>
            <a:r>
              <a:rPr lang="ko-KR" altLang="en-US" dirty="0" smtClean="0"/>
              <a:t>이루어짐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함수의 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프로그램</a:t>
            </a:r>
            <a:r>
              <a:rPr lang="ko-KR" altLang="en-US" dirty="0"/>
              <a:t>의</a:t>
            </a:r>
            <a:r>
              <a:rPr lang="ko-KR" altLang="en-US" dirty="0" smtClean="0"/>
              <a:t> 실행 속도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자주 호출되는 짧은 코드의 함수 호출에 대한 시간 소모를 줄임</a:t>
            </a:r>
            <a:endParaRPr lang="en-US" altLang="ko-KR" dirty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에는 짧은 코드의 멤버 함수가 많기 때문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0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6586" y="1268760"/>
            <a:ext cx="3361576" cy="45243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#include &lt;</a:t>
            </a:r>
            <a:r>
              <a:rPr lang="en-US" altLang="ko-KR" dirty="0" err="1" smtClean="0">
                <a:latin typeface="+mj-ea"/>
                <a:ea typeface="+mj-ea"/>
              </a:rPr>
              <a:t>iostream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using namespace </a:t>
            </a:r>
            <a:r>
              <a:rPr lang="en-US" altLang="ko-KR" dirty="0" err="1" smtClean="0">
                <a:latin typeface="+mj-ea"/>
                <a:ea typeface="+mj-ea"/>
              </a:rPr>
              <a:t>std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inline </a:t>
            </a:r>
            <a:r>
              <a:rPr lang="en-US" altLang="ko-KR" dirty="0" err="1" smtClean="0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 odd(</a:t>
            </a:r>
            <a:r>
              <a:rPr lang="en-US" altLang="ko-KR" dirty="0" err="1" smtClean="0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 x)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return (</a:t>
            </a:r>
            <a:r>
              <a:rPr lang="en-US" altLang="ko-KR" b="1" dirty="0" smtClean="0">
                <a:latin typeface="+mj-ea"/>
                <a:ea typeface="+mj-ea"/>
              </a:rPr>
              <a:t>x%2</a:t>
            </a:r>
            <a:r>
              <a:rPr lang="en-US" altLang="ko-KR" dirty="0" smtClean="0">
                <a:latin typeface="+mj-ea"/>
                <a:ea typeface="+mj-ea"/>
              </a:rPr>
              <a:t>);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}</a:t>
            </a: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sum = 0;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i=1;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 smtClean="0">
                <a:latin typeface="+mj-ea"/>
                <a:ea typeface="+mj-ea"/>
              </a:rPr>
              <a:t>&lt;=10000</a:t>
            </a:r>
            <a:r>
              <a:rPr lang="en-US" altLang="ko-KR" dirty="0">
                <a:latin typeface="+mj-ea"/>
                <a:ea typeface="+mj-ea"/>
              </a:rPr>
              <a:t>; i++)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smtClean="0">
                <a:latin typeface="+mj-ea"/>
                <a:ea typeface="+mj-ea"/>
              </a:rPr>
              <a:t>if(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odd(i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	sum += i;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&lt;&lt; sum;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95552" y="1939984"/>
            <a:ext cx="3394922" cy="3416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#include &lt;</a:t>
            </a:r>
            <a:r>
              <a:rPr lang="en-US" altLang="ko-KR" dirty="0" err="1" smtClean="0">
                <a:latin typeface="+mj-ea"/>
                <a:ea typeface="+mj-ea"/>
              </a:rPr>
              <a:t>iostream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using namespace std;</a:t>
            </a: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sum = 0;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i=1;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 smtClean="0">
                <a:latin typeface="+mj-ea"/>
                <a:ea typeface="+mj-ea"/>
              </a:rPr>
              <a:t>&lt;=10000</a:t>
            </a:r>
            <a:r>
              <a:rPr lang="en-US" altLang="ko-KR" dirty="0">
                <a:latin typeface="+mj-ea"/>
                <a:ea typeface="+mj-ea"/>
              </a:rPr>
              <a:t>; i++)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smtClean="0">
                <a:latin typeface="+mj-ea"/>
                <a:ea typeface="+mj-ea"/>
              </a:rPr>
              <a:t>if(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(i%2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	sum += i;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sum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3851920" y="3585565"/>
            <a:ext cx="1331102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38954" y="390525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컴파일러에 의해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en-US" altLang="ko-KR" sz="1600" dirty="0" smtClean="0">
                <a:latin typeface="+mj-ea"/>
                <a:ea typeface="+mj-ea"/>
              </a:rPr>
              <a:t>inline </a:t>
            </a:r>
            <a:r>
              <a:rPr lang="ko-KR" altLang="en-US" sz="1600" dirty="0" smtClean="0">
                <a:latin typeface="+mj-ea"/>
                <a:ea typeface="+mj-ea"/>
              </a:rPr>
              <a:t>함수의 코드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ko-KR" altLang="en-US" sz="1600" dirty="0" smtClean="0">
                <a:latin typeface="+mj-ea"/>
                <a:ea typeface="+mj-ea"/>
              </a:rPr>
              <a:t>확장 삽입 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792" y="3814212"/>
            <a:ext cx="828967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인라인</a:t>
            </a:r>
            <a:r>
              <a:rPr lang="ko-KR" altLang="en-US" sz="24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 제약 사항</a:t>
            </a:r>
            <a:endParaRPr lang="en-US" altLang="ko-KR" sz="2400" b="1" dirty="0" smtClean="0">
              <a:solidFill>
                <a:schemeClr val="tx2">
                  <a:lumMod val="90000"/>
                  <a:lumOff val="1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 - inline</a:t>
            </a:r>
            <a:r>
              <a:rPr lang="ko-KR" altLang="en-US" sz="24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은 컴파일러에게 주는 요구 메시지</a:t>
            </a:r>
            <a:endParaRPr lang="en-US" altLang="ko-KR" sz="2400" b="1" dirty="0" smtClean="0">
              <a:solidFill>
                <a:schemeClr val="tx2">
                  <a:lumMod val="90000"/>
                  <a:lumOff val="1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  - </a:t>
            </a:r>
            <a:r>
              <a:rPr lang="ko-KR" altLang="en-US" sz="24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컴파일러가 판단하여 </a:t>
            </a:r>
            <a:r>
              <a:rPr lang="en-US" altLang="ko-KR" sz="24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inline </a:t>
            </a:r>
            <a:r>
              <a:rPr lang="ko-KR" altLang="en-US" sz="24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요구를 수용할 지 결정</a:t>
            </a:r>
            <a:endParaRPr lang="en-US" altLang="ko-KR" sz="2400" b="1" dirty="0" smtClean="0">
              <a:solidFill>
                <a:schemeClr val="tx2">
                  <a:lumMod val="90000"/>
                  <a:lumOff val="1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4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  - recursion, </a:t>
            </a:r>
            <a:r>
              <a:rPr lang="ko-KR" altLang="en-US" sz="24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긴 함수</a:t>
            </a:r>
            <a:r>
              <a:rPr lang="en-US" altLang="ko-KR" sz="24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, static, </a:t>
            </a:r>
            <a:r>
              <a:rPr lang="ko-KR" altLang="en-US" sz="2400" b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반복문</a:t>
            </a:r>
            <a:r>
              <a:rPr lang="en-US" altLang="ko-KR" sz="24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2400" b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goto</a:t>
            </a:r>
            <a:r>
              <a:rPr lang="en-US" altLang="ko-KR" sz="24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rPr>
              <a:t>문 등을 가진 함수는 수용하지 않음</a:t>
            </a:r>
            <a:endParaRPr lang="ko-KR" altLang="en-US" sz="2400" b="1" dirty="0">
              <a:solidFill>
                <a:schemeClr val="tx2">
                  <a:lumMod val="90000"/>
                  <a:lumOff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851920" y="973477"/>
            <a:ext cx="4896544" cy="813036"/>
          </a:xfrm>
          <a:prstGeom prst="wedgeRoundRectCallout">
            <a:avLst>
              <a:gd name="adj1" fmla="val -25167"/>
              <a:gd name="adj2" fmla="val 516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컴파일러는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inline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처리 후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확장된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C++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소스 파일을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컴파일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한다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2123727" y="2636912"/>
            <a:ext cx="3744417" cy="1296913"/>
          </a:xfrm>
          <a:custGeom>
            <a:avLst/>
            <a:gdLst>
              <a:gd name="connsiteX0" fmla="*/ 715 w 4648915"/>
              <a:gd name="connsiteY0" fmla="*/ 0 h 1343025"/>
              <a:gd name="connsiteX1" fmla="*/ 476965 w 4648915"/>
              <a:gd name="connsiteY1" fmla="*/ 180975 h 1343025"/>
              <a:gd name="connsiteX2" fmla="*/ 2905840 w 4648915"/>
              <a:gd name="connsiteY2" fmla="*/ 371475 h 1343025"/>
              <a:gd name="connsiteX3" fmla="*/ 4077415 w 4648915"/>
              <a:gd name="connsiteY3" fmla="*/ 1133475 h 1343025"/>
              <a:gd name="connsiteX4" fmla="*/ 4648915 w 4648915"/>
              <a:gd name="connsiteY4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915" h="1343025">
                <a:moveTo>
                  <a:pt x="715" y="0"/>
                </a:moveTo>
                <a:cubicBezTo>
                  <a:pt x="-3254" y="59531"/>
                  <a:pt x="-7222" y="119063"/>
                  <a:pt x="476965" y="180975"/>
                </a:cubicBezTo>
                <a:cubicBezTo>
                  <a:pt x="961152" y="242887"/>
                  <a:pt x="2305765" y="212725"/>
                  <a:pt x="2905840" y="371475"/>
                </a:cubicBezTo>
                <a:cubicBezTo>
                  <a:pt x="3505915" y="530225"/>
                  <a:pt x="3786903" y="971550"/>
                  <a:pt x="4077415" y="1133475"/>
                </a:cubicBezTo>
                <a:cubicBezTo>
                  <a:pt x="4367927" y="1295400"/>
                  <a:pt x="4508421" y="1319212"/>
                  <a:pt x="4648915" y="1343025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8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함수 장단점 및 자동 </a:t>
            </a:r>
            <a:r>
              <a:rPr lang="ko-KR" altLang="en-US" dirty="0" err="1" smtClean="0"/>
              <a:t>인라인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</a:t>
            </a:r>
            <a:r>
              <a:rPr lang="ko-KR" altLang="en-US" dirty="0"/>
              <a:t>실행 시간이 빨라진다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인라인 </a:t>
            </a:r>
            <a:r>
              <a:rPr lang="ko-KR" altLang="en-US" dirty="0"/>
              <a:t>함수 코드의 삽입으로 </a:t>
            </a:r>
            <a:r>
              <a:rPr lang="ko-KR" altLang="en-US" dirty="0" smtClean="0"/>
              <a:t>컴파일 된 </a:t>
            </a:r>
            <a:r>
              <a:rPr lang="ko-KR" altLang="en-US" dirty="0"/>
              <a:t>전체 </a:t>
            </a:r>
            <a:r>
              <a:rPr lang="ko-KR" altLang="en-US" dirty="0" smtClean="0"/>
              <a:t>코드 크기 증가</a:t>
            </a:r>
            <a:endParaRPr lang="en-US" altLang="ko-KR" dirty="0"/>
          </a:p>
          <a:p>
            <a:pPr lvl="2"/>
            <a:r>
              <a:rPr lang="ko-KR" altLang="en-US" dirty="0"/>
              <a:t>통계적으로 최대 </a:t>
            </a:r>
            <a:r>
              <a:rPr lang="en-US" altLang="ko-KR" dirty="0"/>
              <a:t>30%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2"/>
            <a:r>
              <a:rPr lang="ko-KR" altLang="en-US" dirty="0" smtClean="0"/>
              <a:t>짧은 </a:t>
            </a:r>
            <a:r>
              <a:rPr lang="ko-KR" altLang="en-US" dirty="0"/>
              <a:t>코드의 함수를 </a:t>
            </a:r>
            <a:r>
              <a:rPr lang="ko-KR" altLang="en-US" dirty="0" err="1"/>
              <a:t>인라인으로</a:t>
            </a:r>
            <a:r>
              <a:rPr lang="ko-KR" altLang="en-US" dirty="0"/>
              <a:t> 선언하는 것이 </a:t>
            </a:r>
            <a:r>
              <a:rPr lang="ko-KR" altLang="en-US" dirty="0" smtClean="0"/>
              <a:t>좋음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4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TV</a:t>
            </a:r>
            <a:r>
              <a:rPr lang="ko-KR" altLang="en-US" dirty="0" smtClean="0">
                <a:latin typeface="+mj-ea"/>
              </a:rPr>
              <a:t>와 </a:t>
            </a:r>
            <a:r>
              <a:rPr lang="en-US" altLang="ko-KR" dirty="0" smtClean="0">
                <a:latin typeface="+mj-ea"/>
              </a:rPr>
              <a:t>C++</a:t>
            </a:r>
            <a:r>
              <a:rPr lang="ko-KR" altLang="en-US" dirty="0" smtClean="0">
                <a:latin typeface="+mj-ea"/>
              </a:rPr>
              <a:t>로 설계된 </a:t>
            </a:r>
            <a:r>
              <a:rPr lang="en-US" altLang="ko-KR" dirty="0" smtClean="0">
                <a:latin typeface="+mj-ea"/>
              </a:rPr>
              <a:t>TV </a:t>
            </a:r>
            <a:r>
              <a:rPr lang="ko-KR" altLang="en-US" dirty="0" smtClean="0">
                <a:latin typeface="+mj-ea"/>
              </a:rPr>
              <a:t>객</a:t>
            </a:r>
            <a:r>
              <a:rPr lang="ko-KR" altLang="en-US" dirty="0">
                <a:latin typeface="+mj-ea"/>
              </a:rPr>
              <a:t>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78924" cy="437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6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자동 인라인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/>
              <a:t>자동 </a:t>
            </a:r>
            <a:r>
              <a:rPr lang="ko-KR" altLang="en-US" sz="2200" dirty="0" err="1" smtClean="0"/>
              <a:t>인라인</a:t>
            </a:r>
            <a:r>
              <a:rPr lang="ko-KR" altLang="en-US" sz="2200" dirty="0" smtClean="0"/>
              <a:t> 함수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클래스 </a:t>
            </a:r>
            <a:r>
              <a:rPr lang="ko-KR" altLang="en-US" sz="2200" dirty="0" err="1" smtClean="0"/>
              <a:t>선언부에</a:t>
            </a:r>
            <a:r>
              <a:rPr lang="ko-KR" altLang="en-US" sz="2200" dirty="0" smtClean="0"/>
              <a:t> 구현된 멤버 함수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en-US" altLang="ko-KR" sz="2200" dirty="0" smtClean="0"/>
              <a:t>inline</a:t>
            </a:r>
            <a:r>
              <a:rPr lang="ko-KR" altLang="en-US" sz="2200" dirty="0" smtClean="0"/>
              <a:t>으로 선언할 필요 없음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컴파일러에 의해 자동으로 </a:t>
            </a:r>
            <a:r>
              <a:rPr lang="ko-KR" altLang="en-US" sz="2200" dirty="0" err="1" smtClean="0"/>
              <a:t>인라인</a:t>
            </a:r>
            <a:r>
              <a:rPr lang="ko-KR" altLang="en-US" sz="2200" dirty="0" smtClean="0"/>
              <a:t> 처리</a:t>
            </a:r>
          </a:p>
          <a:p>
            <a:pPr lvl="1">
              <a:lnSpc>
                <a:spcPct val="100000"/>
              </a:lnSpc>
            </a:pPr>
            <a:r>
              <a:rPr lang="ko-KR" altLang="en-US" sz="2200" dirty="0" err="1" smtClean="0"/>
              <a:t>생성자를</a:t>
            </a:r>
            <a:r>
              <a:rPr lang="ko-KR" altLang="en-US" sz="2200" dirty="0" smtClean="0"/>
              <a:t> 포함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모든 함수가 자동 </a:t>
            </a:r>
            <a:r>
              <a:rPr lang="ko-KR" altLang="en-US" sz="2200" dirty="0" err="1" smtClean="0"/>
              <a:t>인라인</a:t>
            </a:r>
            <a:r>
              <a:rPr lang="ko-KR" altLang="en-US" sz="2200" dirty="0" smtClean="0"/>
              <a:t> 함수 가능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16412" y="786983"/>
            <a:ext cx="3824193" cy="5078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class </a:t>
            </a:r>
            <a:r>
              <a:rPr lang="en-US" altLang="ko-KR" dirty="0">
                <a:latin typeface="+mj-ea"/>
                <a:ea typeface="+mj-ea"/>
              </a:rPr>
              <a:t>Circle {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private: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public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smtClean="0">
                <a:latin typeface="+mj-ea"/>
                <a:ea typeface="+mj-ea"/>
              </a:rPr>
              <a:t>Circle() { // </a:t>
            </a:r>
            <a:r>
              <a:rPr lang="ko-KR" altLang="en-US" b="1" dirty="0" smtClean="0">
                <a:latin typeface="+mj-ea"/>
                <a:ea typeface="+mj-ea"/>
              </a:rPr>
              <a:t>자동 </a:t>
            </a:r>
            <a:r>
              <a:rPr lang="ko-KR" altLang="en-US" b="1" dirty="0" err="1" smtClean="0">
                <a:latin typeface="+mj-ea"/>
                <a:ea typeface="+mj-ea"/>
              </a:rPr>
              <a:t>인라인</a:t>
            </a:r>
            <a:r>
              <a:rPr lang="ko-KR" altLang="en-US" b="1" dirty="0" smtClean="0">
                <a:latin typeface="+mj-ea"/>
                <a:ea typeface="+mj-ea"/>
              </a:rPr>
              <a:t> 함수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	radius = 1;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	}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endParaRPr lang="ko-KR" altLang="en-US" b="1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Circle(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r);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double </a:t>
            </a:r>
            <a:r>
              <a:rPr lang="en-US" altLang="ko-KR" b="1" dirty="0" err="1">
                <a:latin typeface="+mj-ea"/>
                <a:ea typeface="+mj-ea"/>
              </a:rPr>
              <a:t>getArea</a:t>
            </a:r>
            <a:r>
              <a:rPr lang="en-US" altLang="ko-KR" b="1" dirty="0">
                <a:latin typeface="+mj-ea"/>
                <a:ea typeface="+mj-ea"/>
              </a:rPr>
              <a:t>() </a:t>
            </a:r>
            <a:r>
              <a:rPr lang="en-US" altLang="ko-KR" b="1" dirty="0" smtClean="0">
                <a:latin typeface="+mj-ea"/>
                <a:ea typeface="+mj-ea"/>
              </a:rPr>
              <a:t>{ </a:t>
            </a:r>
            <a:endParaRPr lang="en-US" altLang="ko-KR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  </a:t>
            </a:r>
            <a:r>
              <a:rPr lang="en-US" altLang="ko-KR" b="1" dirty="0" smtClean="0">
                <a:latin typeface="+mj-ea"/>
                <a:ea typeface="+mj-ea"/>
              </a:rPr>
              <a:t>// </a:t>
            </a:r>
            <a:r>
              <a:rPr lang="ko-KR" altLang="en-US" b="1" dirty="0" smtClean="0">
                <a:latin typeface="+mj-ea"/>
                <a:ea typeface="+mj-ea"/>
              </a:rPr>
              <a:t>자동 </a:t>
            </a:r>
            <a:r>
              <a:rPr lang="ko-KR" altLang="en-US" b="1" dirty="0" err="1" smtClean="0">
                <a:latin typeface="+mj-ea"/>
                <a:ea typeface="+mj-ea"/>
              </a:rPr>
              <a:t>인라인</a:t>
            </a:r>
            <a:r>
              <a:rPr lang="ko-KR" altLang="en-US" b="1" dirty="0" smtClean="0">
                <a:latin typeface="+mj-ea"/>
                <a:ea typeface="+mj-ea"/>
              </a:rPr>
              <a:t> 함수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	return 3.14*radius*radius;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	}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};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Circle::Circle(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radius = r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901" y="515172"/>
            <a:ext cx="3881595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class </a:t>
            </a:r>
            <a:r>
              <a:rPr lang="en-US" altLang="ko-KR" dirty="0">
                <a:latin typeface="+mj-ea"/>
                <a:ea typeface="+mj-ea"/>
              </a:rPr>
              <a:t>Circle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private: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Circle();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Circle(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r); 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double 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 smtClean="0">
                <a:latin typeface="+mj-ea"/>
                <a:ea typeface="+mj-ea"/>
              </a:rPr>
              <a:t>();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inline</a:t>
            </a:r>
            <a:r>
              <a:rPr lang="en-US" altLang="ko-KR" b="1" dirty="0" smtClean="0">
                <a:latin typeface="+mj-ea"/>
                <a:ea typeface="+mj-ea"/>
              </a:rPr>
              <a:t> Circle</a:t>
            </a:r>
            <a:r>
              <a:rPr lang="en-US" altLang="ko-KR" b="1" dirty="0">
                <a:latin typeface="+mj-ea"/>
                <a:ea typeface="+mj-ea"/>
              </a:rPr>
              <a:t>::Circle() {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radius = 1;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}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Circle::Circle(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radius = r;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inline</a:t>
            </a:r>
            <a:r>
              <a:rPr lang="en-US" altLang="ko-KR" b="1" dirty="0" smtClean="0">
                <a:latin typeface="+mj-ea"/>
                <a:ea typeface="+mj-ea"/>
              </a:rPr>
              <a:t> double </a:t>
            </a:r>
            <a:r>
              <a:rPr lang="en-US" altLang="ko-KR" b="1" dirty="0">
                <a:latin typeface="+mj-ea"/>
                <a:ea typeface="+mj-ea"/>
              </a:rPr>
              <a:t>Circle::</a:t>
            </a:r>
            <a:r>
              <a:rPr lang="en-US" altLang="ko-KR" b="1" dirty="0" err="1">
                <a:latin typeface="+mj-ea"/>
                <a:ea typeface="+mj-ea"/>
              </a:rPr>
              <a:t>getArea</a:t>
            </a:r>
            <a:r>
              <a:rPr lang="en-US" altLang="ko-KR" b="1" dirty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return 3.14*radius*radius;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494" y="6222705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(a) </a:t>
            </a:r>
            <a:r>
              <a:rPr lang="ko-KR" altLang="en-US" sz="1400" dirty="0" smtClean="0">
                <a:latin typeface="+mj-ea"/>
                <a:ea typeface="+mj-ea"/>
              </a:rPr>
              <a:t>멤버함수를 </a:t>
            </a:r>
            <a:r>
              <a:rPr lang="en-US" altLang="ko-KR" sz="1400" dirty="0" smtClean="0">
                <a:latin typeface="+mj-ea"/>
                <a:ea typeface="+mj-ea"/>
              </a:rPr>
              <a:t>inline</a:t>
            </a:r>
            <a:r>
              <a:rPr lang="ko-KR" altLang="en-US" sz="1400" dirty="0" smtClean="0">
                <a:latin typeface="+mj-ea"/>
                <a:ea typeface="+mj-ea"/>
              </a:rPr>
              <a:t>으로 선언하는 경우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6404" y="6233056"/>
            <a:ext cx="322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(b) </a:t>
            </a:r>
            <a:r>
              <a:rPr lang="ko-KR" altLang="en-US" sz="1400" dirty="0" smtClean="0">
                <a:latin typeface="+mj-ea"/>
                <a:ea typeface="+mj-ea"/>
              </a:rPr>
              <a:t>자동 </a:t>
            </a:r>
            <a:r>
              <a:rPr lang="ko-KR" altLang="en-US" sz="1400" dirty="0" err="1" smtClean="0">
                <a:latin typeface="+mj-ea"/>
                <a:ea typeface="+mj-ea"/>
              </a:rPr>
              <a:t>인라인</a:t>
            </a:r>
            <a:r>
              <a:rPr lang="ko-KR" altLang="en-US" sz="1400" dirty="0" smtClean="0">
                <a:latin typeface="+mj-ea"/>
                <a:ea typeface="+mj-ea"/>
              </a:rPr>
              <a:t> 함수로 처리되는 경우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등호 8"/>
          <p:cNvSpPr/>
          <p:nvPr/>
        </p:nvSpPr>
        <p:spPr>
          <a:xfrm>
            <a:off x="4238916" y="3465004"/>
            <a:ext cx="648072" cy="360040"/>
          </a:xfrm>
          <a:prstGeom prst="mathEqual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403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C++ </a:t>
            </a:r>
            <a:r>
              <a:rPr lang="ko-KR" altLang="en-US" dirty="0" smtClean="0">
                <a:latin typeface="+mj-ea"/>
              </a:rPr>
              <a:t>구조체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C</a:t>
            </a:r>
            <a:r>
              <a:rPr lang="en-US" altLang="ko-KR" dirty="0" smtClean="0"/>
              <a:t>++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지정 등 모든 것이 클래스와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클래스와 유일하게 다른 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구조체의 디폴트 접근 지정 </a:t>
            </a:r>
            <a:r>
              <a:rPr lang="en-US" altLang="ko-KR" dirty="0" smtClean="0"/>
              <a:t>– public</a:t>
            </a:r>
          </a:p>
          <a:p>
            <a:pPr lvl="2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의 </a:t>
            </a:r>
            <a:r>
              <a:rPr lang="ko-KR" altLang="en-US" dirty="0"/>
              <a:t>디폴트 접근 지정 </a:t>
            </a:r>
            <a:r>
              <a:rPr lang="en-US" altLang="ko-KR" dirty="0" smtClean="0"/>
              <a:t>– private</a:t>
            </a:r>
          </a:p>
          <a:p>
            <a:r>
              <a:rPr lang="en-US" altLang="ko-KR" dirty="0" smtClean="0"/>
              <a:t> C</a:t>
            </a:r>
            <a:r>
              <a:rPr lang="en-US" altLang="ko-KR" dirty="0" smtClean="0"/>
              <a:t>++</a:t>
            </a:r>
            <a:r>
              <a:rPr lang="ko-KR" altLang="en-US" dirty="0" smtClean="0"/>
              <a:t>에서 구조체를 수용한 이유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언어와의 호환성 때문</a:t>
            </a:r>
            <a:endParaRPr lang="en-US" altLang="ko-KR" dirty="0" smtClean="0"/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의 구조체 </a:t>
            </a:r>
            <a:r>
              <a:rPr lang="en-US" altLang="ko-KR" dirty="0"/>
              <a:t>100% </a:t>
            </a:r>
            <a:r>
              <a:rPr lang="ko-KR" altLang="en-US" dirty="0"/>
              <a:t>호환 수용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/>
              <a:t> </a:t>
            </a:r>
            <a:r>
              <a:rPr lang="ko-KR" altLang="en-US" dirty="0" smtClean="0"/>
              <a:t>소스를 그대로 가져다 쓰기 위해</a:t>
            </a:r>
            <a:endParaRPr lang="en-US" altLang="ko-KR" dirty="0" smtClean="0"/>
          </a:p>
          <a:p>
            <a:r>
              <a:rPr lang="ko-KR" altLang="en-US" dirty="0" smtClean="0"/>
              <a:t> 구조체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/>
              <a:t>키워드 생략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834768"/>
            <a:ext cx="4176464" cy="25545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struct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err="1" smtClean="0">
                <a:latin typeface="+mj-ea"/>
                <a:ea typeface="+mj-ea"/>
              </a:rPr>
              <a:t>StructName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private</a:t>
            </a:r>
            <a:r>
              <a:rPr lang="en-US" altLang="ko-KR" sz="2000" dirty="0" smtClean="0">
                <a:latin typeface="+mj-ea"/>
                <a:ea typeface="+mj-ea"/>
              </a:rPr>
              <a:t>: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// private </a:t>
            </a:r>
            <a:r>
              <a:rPr lang="ko-KR" altLang="en-US" sz="2000" dirty="0" smtClean="0">
                <a:latin typeface="+mj-ea"/>
                <a:ea typeface="+mj-ea"/>
              </a:rPr>
              <a:t>멤버 선언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protected</a:t>
            </a:r>
            <a:r>
              <a:rPr lang="en-US" altLang="ko-KR" sz="2000" dirty="0" smtClean="0">
                <a:latin typeface="+mj-ea"/>
                <a:ea typeface="+mj-ea"/>
              </a:rPr>
              <a:t>: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// protected </a:t>
            </a:r>
            <a:r>
              <a:rPr lang="ko-KR" altLang="en-US" sz="2000" dirty="0">
                <a:latin typeface="+mj-ea"/>
                <a:ea typeface="+mj-ea"/>
              </a:rPr>
              <a:t>멤버 선언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smtClean="0">
                <a:latin typeface="+mj-ea"/>
                <a:ea typeface="+mj-ea"/>
              </a:rPr>
              <a:t>public</a:t>
            </a:r>
            <a:r>
              <a:rPr lang="en-US" altLang="ko-KR" sz="2000" dirty="0" smtClean="0">
                <a:latin typeface="+mj-ea"/>
                <a:ea typeface="+mj-ea"/>
              </a:rPr>
              <a:t>: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// public </a:t>
            </a:r>
            <a:r>
              <a:rPr lang="ko-KR" altLang="en-US" sz="2000" dirty="0">
                <a:latin typeface="+mj-ea"/>
                <a:ea typeface="+mj-ea"/>
              </a:rPr>
              <a:t>멤버 </a:t>
            </a:r>
            <a:r>
              <a:rPr lang="ko-KR" altLang="en-US" sz="2000" dirty="0" smtClean="0">
                <a:latin typeface="+mj-ea"/>
                <a:ea typeface="+mj-ea"/>
              </a:rPr>
              <a:t>선언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}; 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43" y="5837515"/>
            <a:ext cx="8244245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180000"/>
            <a:r>
              <a:rPr lang="en-US" altLang="ko-KR" sz="2400" b="1" dirty="0" err="1" smtClean="0">
                <a:latin typeface="+mj-ea"/>
                <a:ea typeface="+mj-ea"/>
              </a:rPr>
              <a:t>structName</a:t>
            </a: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err="1" smtClean="0">
                <a:latin typeface="+mj-ea"/>
                <a:ea typeface="+mj-ea"/>
              </a:rPr>
              <a:t>stObj</a:t>
            </a:r>
            <a:r>
              <a:rPr lang="en-US" altLang="ko-KR" sz="2400" b="1" dirty="0" smtClean="0">
                <a:latin typeface="+mj-ea"/>
                <a:ea typeface="+mj-ea"/>
              </a:rPr>
              <a:t>;</a:t>
            </a:r>
            <a:r>
              <a:rPr lang="en-US" altLang="ko-KR" sz="2400" dirty="0" smtClean="0">
                <a:latin typeface="+mj-ea"/>
                <a:ea typeface="+mj-ea"/>
              </a:rPr>
              <a:t>				// (0), C++ </a:t>
            </a:r>
            <a:r>
              <a:rPr lang="ko-KR" altLang="en-US" sz="2400" dirty="0" smtClean="0">
                <a:latin typeface="+mj-ea"/>
                <a:ea typeface="+mj-ea"/>
              </a:rPr>
              <a:t>구조체 객체 생성</a:t>
            </a:r>
            <a:endParaRPr lang="en-US" altLang="ko-KR" sz="24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400" strike="sngStrike" dirty="0" err="1" smtClean="0">
                <a:latin typeface="+mj-ea"/>
                <a:ea typeface="+mj-ea"/>
              </a:rPr>
              <a:t>struct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err="1" smtClean="0">
                <a:latin typeface="+mj-ea"/>
                <a:ea typeface="+mj-ea"/>
              </a:rPr>
              <a:t>structName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en-US" altLang="ko-KR" sz="2400" dirty="0" err="1" smtClean="0">
                <a:latin typeface="+mj-ea"/>
                <a:ea typeface="+mj-ea"/>
              </a:rPr>
              <a:t>stObj</a:t>
            </a:r>
            <a:r>
              <a:rPr lang="en-US" altLang="ko-KR" sz="2400" dirty="0" smtClean="0">
                <a:latin typeface="+mj-ea"/>
                <a:ea typeface="+mj-ea"/>
              </a:rPr>
              <a:t>;	// (X), C </a:t>
            </a:r>
            <a:r>
              <a:rPr lang="ko-KR" altLang="en-US" sz="2400" dirty="0" smtClean="0">
                <a:latin typeface="+mj-ea"/>
                <a:ea typeface="+mj-ea"/>
              </a:rPr>
              <a:t>언어의 구조체 객체 생성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424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400" dirty="0" smtClean="0"/>
              <a:t>구조체와 클래스의 디폴트 접근 지정 비교</a:t>
            </a:r>
            <a:endParaRPr lang="ko-KR" altLang="en-US" sz="34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2292131"/>
            <a:ext cx="2520280" cy="16004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class</a:t>
            </a:r>
            <a:r>
              <a:rPr lang="en-US" altLang="ko-KR" sz="1400" dirty="0">
                <a:latin typeface="+mj-ea"/>
                <a:ea typeface="+mj-ea"/>
              </a:rPr>
              <a:t> Circle 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radius; 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</a:p>
          <a:p>
            <a:pPr defTabSz="18000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dirty="0">
                <a:latin typeface="+mj-ea"/>
                <a:ea typeface="+mj-ea"/>
              </a:rPr>
              <a:t>Circle(); 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dirty="0">
                <a:latin typeface="+mj-ea"/>
                <a:ea typeface="+mj-ea"/>
              </a:rPr>
              <a:t>Circle(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r); 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dirty="0">
                <a:latin typeface="+mj-ea"/>
                <a:ea typeface="+mj-ea"/>
              </a:rPr>
              <a:t>double </a:t>
            </a:r>
            <a:r>
              <a:rPr lang="en-US" altLang="ko-KR" sz="1400" dirty="0" err="1">
                <a:latin typeface="+mj-ea"/>
                <a:ea typeface="+mj-ea"/>
              </a:rPr>
              <a:t>getArea</a:t>
            </a:r>
            <a:r>
              <a:rPr lang="en-US" altLang="ko-KR" sz="1400" dirty="0">
                <a:latin typeface="+mj-ea"/>
                <a:ea typeface="+mj-ea"/>
              </a:rPr>
              <a:t>(); 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};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292131"/>
            <a:ext cx="2520280" cy="16004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 smtClean="0">
                <a:solidFill>
                  <a:srgbClr val="FF0000"/>
                </a:solidFill>
                <a:latin typeface="+mj-ea"/>
                <a:ea typeface="+mj-ea"/>
              </a:rPr>
              <a:t>struct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Circle {</a:t>
            </a:r>
          </a:p>
          <a:p>
            <a:pPr defTabSz="18000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dirty="0">
                <a:latin typeface="+mj-ea"/>
                <a:ea typeface="+mj-ea"/>
              </a:rPr>
              <a:t>Circle(); 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dirty="0">
                <a:latin typeface="+mj-ea"/>
                <a:ea typeface="+mj-ea"/>
              </a:rPr>
              <a:t>Circle(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r); 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dirty="0">
                <a:latin typeface="+mj-ea"/>
                <a:ea typeface="+mj-ea"/>
              </a:rPr>
              <a:t>double </a:t>
            </a:r>
            <a:r>
              <a:rPr lang="en-US" altLang="ko-KR" sz="1400" dirty="0" err="1">
                <a:latin typeface="+mj-ea"/>
                <a:ea typeface="+mj-ea"/>
              </a:rPr>
              <a:t>getArea</a:t>
            </a:r>
            <a:r>
              <a:rPr lang="en-US" altLang="ko-KR" sz="1400" dirty="0">
                <a:latin typeface="+mj-ea"/>
                <a:ea typeface="+mj-ea"/>
              </a:rPr>
              <a:t>(); </a:t>
            </a:r>
            <a:endParaRPr lang="en-US" altLang="ko-KR" sz="14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private</a:t>
            </a:r>
            <a:r>
              <a:rPr lang="en-US" altLang="ko-KR" sz="1400" dirty="0" smtClean="0">
                <a:latin typeface="+mj-ea"/>
                <a:ea typeface="+mj-ea"/>
              </a:rPr>
              <a:t>: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radius; 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};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80312" y="2471166"/>
            <a:ext cx="1368152" cy="648072"/>
          </a:xfrm>
          <a:prstGeom prst="wedgeRoundRectCallout">
            <a:avLst>
              <a:gd name="adj1" fmla="val -108084"/>
              <a:gd name="adj2" fmla="val -140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클래스에서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디폴트 접근 지정은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private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11416" y="2561412"/>
            <a:ext cx="1368152" cy="648072"/>
          </a:xfrm>
          <a:prstGeom prst="wedgeRoundRectCallout">
            <a:avLst>
              <a:gd name="adj1" fmla="val 74772"/>
              <a:gd name="adj2" fmla="val -137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구조체에서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디폴트 접근 지정은 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public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4471758" y="3092350"/>
            <a:ext cx="612068" cy="184666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1757" y="32770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+mj-ea"/>
                <a:ea typeface="+mj-ea"/>
              </a:rPr>
              <a:t>동</a:t>
            </a:r>
            <a:r>
              <a:rPr lang="ko-KR" altLang="en-US" sz="1400">
                <a:latin typeface="+mj-ea"/>
                <a:ea typeface="+mj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148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61448" cy="670351"/>
          </a:xfrm>
        </p:spPr>
        <p:txBody>
          <a:bodyPr>
            <a:noAutofit/>
          </a:bodyPr>
          <a:lstStyle/>
          <a:p>
            <a:r>
              <a:rPr lang="en-US" altLang="ko-KR" sz="2800" cap="none" dirty="0" smtClean="0">
                <a:latin typeface="+mj-ea"/>
              </a:rPr>
              <a:t>Circle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 smtClean="0">
                <a:latin typeface="+mj-ea"/>
              </a:rPr>
              <a:t>클래스를 </a:t>
            </a:r>
            <a:r>
              <a:rPr lang="en-US" altLang="ko-KR" sz="2800" dirty="0" smtClean="0">
                <a:latin typeface="+mj-ea"/>
              </a:rPr>
              <a:t>C++ </a:t>
            </a:r>
            <a:r>
              <a:rPr lang="ko-KR" altLang="en-US" sz="2800" dirty="0" smtClean="0">
                <a:latin typeface="+mj-ea"/>
              </a:rPr>
              <a:t>구조체를 이용하여 </a:t>
            </a:r>
            <a:r>
              <a:rPr lang="ko-KR" altLang="en-US" sz="2800" dirty="0" err="1" smtClean="0">
                <a:latin typeface="+mj-ea"/>
              </a:rPr>
              <a:t>재작성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836712"/>
            <a:ext cx="7104525" cy="59400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using namespace </a:t>
            </a:r>
            <a:r>
              <a:rPr lang="en-US" altLang="ko-KR" sz="2000" dirty="0" err="1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 err="1" smtClean="0">
                <a:latin typeface="+mj-ea"/>
                <a:ea typeface="+mj-ea"/>
              </a:rPr>
              <a:t>struct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latin typeface="+mj-ea"/>
                <a:ea typeface="+mj-ea"/>
              </a:rPr>
              <a:t>StructCircle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{ // </a:t>
            </a:r>
            <a:r>
              <a:rPr lang="en-US" altLang="ko-KR" sz="2000" dirty="0">
                <a:latin typeface="+mj-ea"/>
                <a:ea typeface="+mj-ea"/>
              </a:rPr>
              <a:t>C++ </a:t>
            </a:r>
            <a:r>
              <a:rPr lang="ko-KR" altLang="en-US" sz="2000" dirty="0">
                <a:latin typeface="+mj-ea"/>
                <a:ea typeface="+mj-ea"/>
              </a:rPr>
              <a:t>구조체 선언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private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radius;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StructCircle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r</a:t>
            </a:r>
            <a:r>
              <a:rPr lang="en-US" altLang="ko-KR" sz="2000" b="1" dirty="0" smtClean="0">
                <a:latin typeface="+mj-ea"/>
                <a:ea typeface="+mj-ea"/>
              </a:rPr>
              <a:t>) </a:t>
            </a:r>
            <a:r>
              <a:rPr lang="en-US" altLang="ko-KR" sz="2000" dirty="0" smtClean="0">
                <a:latin typeface="+mj-ea"/>
                <a:ea typeface="+mj-ea"/>
              </a:rPr>
              <a:t> { radius </a:t>
            </a:r>
            <a:r>
              <a:rPr lang="en-US" altLang="ko-KR" sz="2000" dirty="0">
                <a:latin typeface="+mj-ea"/>
                <a:ea typeface="+mj-ea"/>
              </a:rPr>
              <a:t>= r</a:t>
            </a:r>
            <a:r>
              <a:rPr lang="en-US" altLang="ko-KR" sz="2000" dirty="0" smtClean="0">
                <a:latin typeface="+mj-ea"/>
                <a:ea typeface="+mj-ea"/>
              </a:rPr>
              <a:t>; } 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구조체의 </a:t>
            </a:r>
            <a:r>
              <a:rPr lang="ko-KR" altLang="en-US" sz="2000" b="1" dirty="0" err="1">
                <a:solidFill>
                  <a:srgbClr val="00B050"/>
                </a:solidFill>
                <a:latin typeface="+mj-ea"/>
                <a:ea typeface="+mj-ea"/>
              </a:rPr>
              <a:t>생성자</a:t>
            </a:r>
            <a:endParaRPr lang="ko-KR" altLang="en-US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double </a:t>
            </a:r>
            <a:r>
              <a:rPr lang="en-US" altLang="ko-KR" sz="2000" dirty="0" err="1">
                <a:latin typeface="+mj-ea"/>
                <a:ea typeface="+mj-ea"/>
              </a:rPr>
              <a:t>getArea</a:t>
            </a:r>
            <a:r>
              <a:rPr lang="en-US" altLang="ko-KR" sz="2000" dirty="0">
                <a:latin typeface="+mj-ea"/>
                <a:ea typeface="+mj-ea"/>
              </a:rPr>
              <a:t>(); 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double </a:t>
            </a:r>
            <a:r>
              <a:rPr lang="en-US" altLang="ko-KR" sz="2000" dirty="0" err="1">
                <a:latin typeface="+mj-ea"/>
                <a:ea typeface="+mj-ea"/>
              </a:rPr>
              <a:t>StructCircle</a:t>
            </a:r>
            <a:r>
              <a:rPr lang="en-US" altLang="ko-KR" sz="2000" dirty="0">
                <a:latin typeface="+mj-ea"/>
                <a:ea typeface="+mj-ea"/>
              </a:rPr>
              <a:t>::</a:t>
            </a:r>
            <a:r>
              <a:rPr lang="en-US" altLang="ko-KR" sz="2000" dirty="0" err="1">
                <a:latin typeface="+mj-ea"/>
                <a:ea typeface="+mj-ea"/>
              </a:rPr>
              <a:t>getArea</a:t>
            </a:r>
            <a:r>
              <a:rPr lang="en-US" altLang="ko-KR" sz="2000" dirty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return 3.14*radius*radius;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StructCircle</a:t>
            </a:r>
            <a:r>
              <a:rPr lang="en-US" altLang="ko-KR" sz="2000" b="1" dirty="0">
                <a:latin typeface="+mj-ea"/>
                <a:ea typeface="+mj-ea"/>
              </a:rPr>
              <a:t> waffle(3);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</a:t>
            </a:r>
            <a:r>
              <a:rPr lang="ko-KR" altLang="en-US" sz="2000" dirty="0">
                <a:latin typeface="+mj-ea"/>
                <a:ea typeface="+mj-ea"/>
              </a:rPr>
              <a:t>면적은 </a:t>
            </a:r>
            <a:r>
              <a:rPr lang="en-US" altLang="ko-KR" sz="2000" dirty="0">
                <a:latin typeface="+mj-ea"/>
                <a:ea typeface="+mj-ea"/>
              </a:rPr>
              <a:t>" &lt;&lt; </a:t>
            </a:r>
            <a:r>
              <a:rPr lang="en-US" altLang="ko-KR" sz="2000" dirty="0" err="1">
                <a:latin typeface="+mj-ea"/>
                <a:ea typeface="+mj-ea"/>
              </a:rPr>
              <a:t>waffle.getArea</a:t>
            </a:r>
            <a:r>
              <a:rPr lang="en-US" altLang="ko-KR" sz="20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94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바람직한 </a:t>
            </a:r>
            <a:r>
              <a:rPr lang="en-US" altLang="ko-KR" dirty="0" smtClean="0">
                <a:latin typeface="+mj-ea"/>
              </a:rPr>
              <a:t>C++ </a:t>
            </a:r>
            <a:r>
              <a:rPr lang="ko-KR" altLang="en-US" dirty="0" smtClean="0">
                <a:latin typeface="+mj-ea"/>
              </a:rPr>
              <a:t>프로그램 작성</a:t>
            </a:r>
            <a:r>
              <a:rPr lang="ko-KR" altLang="en-US" dirty="0">
                <a:latin typeface="+mj-ea"/>
              </a:rPr>
              <a:t>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클래스를 </a:t>
            </a:r>
            <a:r>
              <a:rPr lang="ko-KR" altLang="en-US" dirty="0" smtClean="0"/>
              <a:t>헤더 파일과 </a:t>
            </a:r>
            <a:r>
              <a:rPr lang="en-US" altLang="ko-KR" dirty="0" smtClean="0"/>
              <a:t>cpp </a:t>
            </a:r>
            <a:r>
              <a:rPr lang="ko-KR" altLang="en-US" dirty="0" smtClean="0"/>
              <a:t>파일로 분리하여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클래스마다 분리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선언 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헤더 파일</a:t>
            </a:r>
            <a:r>
              <a:rPr lang="en-US" altLang="ko-KR" dirty="0" smtClean="0"/>
              <a:t>(.h)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구현 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cpp </a:t>
            </a:r>
            <a:r>
              <a:rPr lang="ko-KR" altLang="en-US" dirty="0" smtClean="0"/>
              <a:t>파일에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클래스가 선언된 헤더 파일 </a:t>
            </a:r>
            <a:r>
              <a:rPr lang="en-US" altLang="ko-KR" dirty="0" smtClean="0"/>
              <a:t>include</a:t>
            </a:r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smtClean="0"/>
              <a:t>등 전역 함수나 변수는 다른 </a:t>
            </a:r>
            <a:r>
              <a:rPr lang="en-US" altLang="ko-KR" dirty="0" smtClean="0"/>
              <a:t>cpp </a:t>
            </a:r>
            <a:r>
              <a:rPr lang="ko-KR" altLang="en-US" dirty="0" smtClean="0"/>
              <a:t>파일에 분산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필요하면 클래스가 선언된 헤더 </a:t>
            </a:r>
            <a:r>
              <a:rPr lang="ko-KR" altLang="en-US" dirty="0"/>
              <a:t>파일 </a:t>
            </a:r>
            <a:r>
              <a:rPr lang="en-US" altLang="ko-KR" dirty="0" smtClean="0"/>
              <a:t>include</a:t>
            </a:r>
          </a:p>
          <a:p>
            <a:r>
              <a:rPr lang="ko-KR" altLang="en-US" dirty="0" smtClean="0"/>
              <a:t>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재사용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1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71157" y="244985"/>
            <a:ext cx="1927917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>
                <a:latin typeface="+mj-ea"/>
                <a:ea typeface="+mj-ea"/>
              </a:rPr>
              <a:t>class </a:t>
            </a:r>
            <a:r>
              <a:rPr lang="en-US" altLang="ko-KR" sz="1200" dirty="0">
                <a:latin typeface="+mj-ea"/>
                <a:ea typeface="+mj-ea"/>
              </a:rPr>
              <a:t>Circle {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private: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int</a:t>
            </a:r>
            <a:r>
              <a:rPr lang="en-US" altLang="ko-KR" sz="1200" dirty="0">
                <a:latin typeface="+mj-ea"/>
                <a:ea typeface="+mj-ea"/>
              </a:rPr>
              <a:t> radius;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Circle();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Circle(</a:t>
            </a:r>
            <a:r>
              <a:rPr lang="en-US" altLang="ko-KR" sz="1200" dirty="0" err="1">
                <a:latin typeface="+mj-ea"/>
                <a:ea typeface="+mj-ea"/>
              </a:rPr>
              <a:t>int</a:t>
            </a:r>
            <a:r>
              <a:rPr lang="en-US" altLang="ko-KR" sz="1200" dirty="0">
                <a:latin typeface="+mj-ea"/>
                <a:ea typeface="+mj-ea"/>
              </a:rPr>
              <a:t> r);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double </a:t>
            </a:r>
            <a:r>
              <a:rPr lang="en-US" altLang="ko-KR" sz="1200" dirty="0" err="1">
                <a:latin typeface="+mj-ea"/>
                <a:ea typeface="+mj-ea"/>
              </a:rPr>
              <a:t>getArea</a:t>
            </a:r>
            <a:r>
              <a:rPr lang="en-US" altLang="ko-KR" sz="12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};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96199" y="1949985"/>
            <a:ext cx="2594590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dirty="0">
                <a:latin typeface="+mj-ea"/>
                <a:ea typeface="+mj-ea"/>
              </a:rPr>
              <a:t>#include &lt;</a:t>
            </a:r>
            <a:r>
              <a:rPr lang="en-US" altLang="ko-KR" sz="1200" dirty="0" err="1">
                <a:latin typeface="+mj-ea"/>
                <a:ea typeface="+mj-ea"/>
              </a:rPr>
              <a:t>iostream</a:t>
            </a:r>
            <a:r>
              <a:rPr lang="en-US" altLang="ko-KR" sz="1200" dirty="0">
                <a:latin typeface="+mj-ea"/>
                <a:ea typeface="+mj-ea"/>
              </a:rPr>
              <a:t>&gt; 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using namespace </a:t>
            </a:r>
            <a:r>
              <a:rPr lang="en-US" altLang="ko-KR" sz="1200" dirty="0" err="1">
                <a:latin typeface="+mj-ea"/>
                <a:ea typeface="+mj-ea"/>
              </a:rPr>
              <a:t>std</a:t>
            </a:r>
            <a:r>
              <a:rPr lang="en-US" altLang="ko-KR" sz="1200" dirty="0">
                <a:latin typeface="+mj-ea"/>
                <a:ea typeface="+mj-ea"/>
              </a:rPr>
              <a:t>; </a:t>
            </a: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#include "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Circle.h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Circle::Circle() {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radius = 1;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cout</a:t>
            </a:r>
            <a:r>
              <a:rPr lang="en-US" altLang="ko-KR" sz="1200" dirty="0">
                <a:latin typeface="+mj-ea"/>
                <a:ea typeface="+mj-ea"/>
              </a:rPr>
              <a:t> &lt;&lt; "</a:t>
            </a:r>
            <a:r>
              <a:rPr lang="ko-KR" altLang="en-US" sz="1200" dirty="0">
                <a:latin typeface="+mj-ea"/>
                <a:ea typeface="+mj-ea"/>
              </a:rPr>
              <a:t>반지름 </a:t>
            </a:r>
            <a:r>
              <a:rPr lang="en-US" altLang="ko-KR" sz="1200" dirty="0">
                <a:latin typeface="+mj-ea"/>
                <a:ea typeface="+mj-ea"/>
              </a:rPr>
              <a:t>" &lt;&lt; radius;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cout</a:t>
            </a:r>
            <a:r>
              <a:rPr lang="en-US" altLang="ko-KR" sz="1200" dirty="0">
                <a:latin typeface="+mj-ea"/>
                <a:ea typeface="+mj-ea"/>
              </a:rPr>
              <a:t> &lt;&lt; " </a:t>
            </a:r>
            <a:r>
              <a:rPr lang="ko-KR" altLang="en-US" sz="1200" dirty="0">
                <a:latin typeface="+mj-ea"/>
                <a:ea typeface="+mj-ea"/>
              </a:rPr>
              <a:t>원 </a:t>
            </a:r>
            <a:r>
              <a:rPr lang="ko-KR" altLang="en-US" sz="1200" dirty="0" smtClean="0">
                <a:latin typeface="+mj-ea"/>
                <a:ea typeface="+mj-ea"/>
              </a:rPr>
              <a:t>생성</a:t>
            </a:r>
            <a:r>
              <a:rPr lang="en-US" altLang="ko-KR" sz="1200" dirty="0">
                <a:latin typeface="+mj-ea"/>
                <a:ea typeface="+mj-ea"/>
              </a:rPr>
              <a:t>" &lt;&lt; </a:t>
            </a:r>
            <a:r>
              <a:rPr lang="en-US" altLang="ko-KR" sz="1200" dirty="0" err="1">
                <a:latin typeface="+mj-ea"/>
                <a:ea typeface="+mj-ea"/>
              </a:rPr>
              <a:t>endl</a:t>
            </a:r>
            <a:r>
              <a:rPr lang="en-US" altLang="ko-KR" sz="12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200" dirty="0" smtClean="0">
                <a:latin typeface="+mj-ea"/>
                <a:ea typeface="+mj-ea"/>
              </a:rPr>
              <a:t>}</a:t>
            </a:r>
            <a:endParaRPr lang="en-US" altLang="ko-KR" sz="1200" dirty="0">
              <a:latin typeface="+mj-ea"/>
              <a:ea typeface="+mj-ea"/>
            </a:endParaRP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Circle::Circle(</a:t>
            </a:r>
            <a:r>
              <a:rPr lang="en-US" altLang="ko-KR" sz="1200" dirty="0" err="1">
                <a:latin typeface="+mj-ea"/>
                <a:ea typeface="+mj-ea"/>
              </a:rPr>
              <a:t>int</a:t>
            </a:r>
            <a:r>
              <a:rPr lang="en-US" altLang="ko-KR" sz="1200" dirty="0">
                <a:latin typeface="+mj-ea"/>
                <a:ea typeface="+mj-ea"/>
              </a:rPr>
              <a:t> r) {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radius = r;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cout</a:t>
            </a:r>
            <a:r>
              <a:rPr lang="en-US" altLang="ko-KR" sz="1200" dirty="0">
                <a:latin typeface="+mj-ea"/>
                <a:ea typeface="+mj-ea"/>
              </a:rPr>
              <a:t> &lt;&lt; "</a:t>
            </a:r>
            <a:r>
              <a:rPr lang="ko-KR" altLang="en-US" sz="1200" dirty="0">
                <a:latin typeface="+mj-ea"/>
                <a:ea typeface="+mj-ea"/>
              </a:rPr>
              <a:t>반지름 </a:t>
            </a:r>
            <a:r>
              <a:rPr lang="en-US" altLang="ko-KR" sz="1200" dirty="0">
                <a:latin typeface="+mj-ea"/>
                <a:ea typeface="+mj-ea"/>
              </a:rPr>
              <a:t>" &lt;&lt; radius;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cout</a:t>
            </a:r>
            <a:r>
              <a:rPr lang="en-US" altLang="ko-KR" sz="1200" dirty="0">
                <a:latin typeface="+mj-ea"/>
                <a:ea typeface="+mj-ea"/>
              </a:rPr>
              <a:t> &lt;&lt; " </a:t>
            </a:r>
            <a:r>
              <a:rPr lang="ko-KR" altLang="en-US" sz="1200" dirty="0">
                <a:latin typeface="+mj-ea"/>
                <a:ea typeface="+mj-ea"/>
              </a:rPr>
              <a:t>원 </a:t>
            </a:r>
            <a:r>
              <a:rPr lang="ko-KR" altLang="en-US" sz="1200" dirty="0" smtClean="0">
                <a:latin typeface="+mj-ea"/>
                <a:ea typeface="+mj-ea"/>
              </a:rPr>
              <a:t>생성</a:t>
            </a:r>
            <a:r>
              <a:rPr lang="en-US" altLang="ko-KR" sz="1200" dirty="0">
                <a:latin typeface="+mj-ea"/>
                <a:ea typeface="+mj-ea"/>
              </a:rPr>
              <a:t>" &lt;&lt; </a:t>
            </a:r>
            <a:r>
              <a:rPr lang="en-US" altLang="ko-KR" sz="1200" dirty="0" err="1">
                <a:latin typeface="+mj-ea"/>
                <a:ea typeface="+mj-ea"/>
              </a:rPr>
              <a:t>endl</a:t>
            </a:r>
            <a:r>
              <a:rPr lang="en-US" altLang="ko-KR" sz="12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double Circle::</a:t>
            </a:r>
            <a:r>
              <a:rPr lang="en-US" altLang="ko-KR" sz="1200" dirty="0" err="1">
                <a:latin typeface="+mj-ea"/>
                <a:ea typeface="+mj-ea"/>
              </a:rPr>
              <a:t>getArea</a:t>
            </a:r>
            <a:r>
              <a:rPr lang="en-US" altLang="ko-KR" sz="1200" dirty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return </a:t>
            </a:r>
            <a:r>
              <a:rPr lang="en-US" altLang="ko-KR" sz="1200" dirty="0" smtClean="0">
                <a:latin typeface="+mj-ea"/>
                <a:ea typeface="+mj-ea"/>
              </a:rPr>
              <a:t>3.14*radius*radius;</a:t>
            </a:r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}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61917" y="1851441"/>
            <a:ext cx="2952328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dirty="0">
                <a:latin typeface="+mj-ea"/>
                <a:ea typeface="+mj-ea"/>
              </a:rPr>
              <a:t>#include &lt;</a:t>
            </a:r>
            <a:r>
              <a:rPr lang="en-US" altLang="ko-KR" sz="1200" dirty="0" err="1">
                <a:latin typeface="+mj-ea"/>
                <a:ea typeface="+mj-ea"/>
              </a:rPr>
              <a:t>iostream</a:t>
            </a:r>
            <a:r>
              <a:rPr lang="en-US" altLang="ko-KR" sz="1200" dirty="0">
                <a:latin typeface="+mj-ea"/>
                <a:ea typeface="+mj-ea"/>
              </a:rPr>
              <a:t>&gt; 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using namespace </a:t>
            </a:r>
            <a:r>
              <a:rPr lang="en-US" altLang="ko-KR" sz="1200" dirty="0" err="1">
                <a:latin typeface="+mj-ea"/>
                <a:ea typeface="+mj-ea"/>
              </a:rPr>
              <a:t>std</a:t>
            </a:r>
            <a:r>
              <a:rPr lang="en-US" altLang="ko-KR" sz="1200" dirty="0">
                <a:latin typeface="+mj-ea"/>
                <a:ea typeface="+mj-ea"/>
              </a:rPr>
              <a:t>; </a:t>
            </a: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#include "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Circle.h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dirty="0" err="1">
                <a:latin typeface="+mj-ea"/>
                <a:ea typeface="+mj-ea"/>
              </a:rPr>
              <a:t>int</a:t>
            </a:r>
            <a:r>
              <a:rPr lang="en-US" altLang="ko-KR" sz="12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Circle donut; 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double area = </a:t>
            </a:r>
            <a:r>
              <a:rPr lang="en-US" altLang="ko-KR" sz="1200" dirty="0" err="1">
                <a:latin typeface="+mj-ea"/>
                <a:ea typeface="+mj-ea"/>
              </a:rPr>
              <a:t>donut.getArea</a:t>
            </a:r>
            <a:r>
              <a:rPr lang="en-US" altLang="ko-KR" sz="1200" dirty="0">
                <a:latin typeface="+mj-ea"/>
                <a:ea typeface="+mj-ea"/>
              </a:rPr>
              <a:t>(); 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cout</a:t>
            </a:r>
            <a:r>
              <a:rPr lang="en-US" altLang="ko-KR" sz="1200" dirty="0">
                <a:latin typeface="+mj-ea"/>
                <a:ea typeface="+mj-ea"/>
              </a:rPr>
              <a:t> &lt;&lt; "donut </a:t>
            </a:r>
            <a:r>
              <a:rPr lang="ko-KR" altLang="en-US" sz="1200" dirty="0">
                <a:latin typeface="+mj-ea"/>
                <a:ea typeface="+mj-ea"/>
              </a:rPr>
              <a:t>면적은 </a:t>
            </a:r>
            <a:r>
              <a:rPr lang="en-US" altLang="ko-KR" sz="1200" dirty="0">
                <a:latin typeface="+mj-ea"/>
                <a:ea typeface="+mj-ea"/>
              </a:rPr>
              <a:t>";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cout</a:t>
            </a:r>
            <a:r>
              <a:rPr lang="en-US" altLang="ko-KR" sz="1200" dirty="0">
                <a:latin typeface="+mj-ea"/>
                <a:ea typeface="+mj-ea"/>
              </a:rPr>
              <a:t> &lt;&lt; area </a:t>
            </a:r>
            <a:r>
              <a:rPr lang="en-US" altLang="ko-KR" sz="1200" dirty="0" smtClean="0">
                <a:latin typeface="+mj-ea"/>
                <a:ea typeface="+mj-ea"/>
              </a:rPr>
              <a:t>&lt;&lt; </a:t>
            </a:r>
            <a:r>
              <a:rPr lang="en-US" altLang="ko-KR" sz="1200" dirty="0" err="1" smtClean="0">
                <a:latin typeface="+mj-ea"/>
                <a:ea typeface="+mj-ea"/>
              </a:rPr>
              <a:t>endl</a:t>
            </a:r>
            <a:r>
              <a:rPr lang="en-US" altLang="ko-KR" sz="1200" dirty="0" smtClean="0">
                <a:latin typeface="+mj-ea"/>
                <a:ea typeface="+mj-ea"/>
              </a:rPr>
              <a:t>;</a:t>
            </a:r>
            <a:endParaRPr lang="en-US" altLang="ko-KR" sz="1200" dirty="0">
              <a:latin typeface="+mj-ea"/>
              <a:ea typeface="+mj-ea"/>
            </a:endParaRP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Circle pizza(30); 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area = </a:t>
            </a:r>
            <a:r>
              <a:rPr lang="en-US" altLang="ko-KR" sz="1200" dirty="0" err="1">
                <a:latin typeface="+mj-ea"/>
                <a:ea typeface="+mj-ea"/>
              </a:rPr>
              <a:t>pizza.getArea</a:t>
            </a:r>
            <a:r>
              <a:rPr lang="en-US" altLang="ko-KR" sz="1200" dirty="0">
                <a:latin typeface="+mj-ea"/>
                <a:ea typeface="+mj-ea"/>
              </a:rPr>
              <a:t>(); 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cout</a:t>
            </a:r>
            <a:r>
              <a:rPr lang="en-US" altLang="ko-KR" sz="1200" dirty="0">
                <a:latin typeface="+mj-ea"/>
                <a:ea typeface="+mj-ea"/>
              </a:rPr>
              <a:t> &lt;&lt; "pizza </a:t>
            </a:r>
            <a:r>
              <a:rPr lang="ko-KR" altLang="en-US" sz="1200" dirty="0">
                <a:latin typeface="+mj-ea"/>
                <a:ea typeface="+mj-ea"/>
              </a:rPr>
              <a:t>면적은 </a:t>
            </a:r>
            <a:r>
              <a:rPr lang="en-US" altLang="ko-KR" sz="1200" dirty="0">
                <a:latin typeface="+mj-ea"/>
                <a:ea typeface="+mj-ea"/>
              </a:rPr>
              <a:t>";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cout</a:t>
            </a:r>
            <a:r>
              <a:rPr lang="en-US" altLang="ko-KR" sz="1200" dirty="0">
                <a:latin typeface="+mj-ea"/>
                <a:ea typeface="+mj-ea"/>
              </a:rPr>
              <a:t> &lt;&lt; area &lt;&lt; </a:t>
            </a:r>
            <a:r>
              <a:rPr lang="en-US" altLang="ko-KR" sz="1200" dirty="0" err="1" smtClean="0">
                <a:latin typeface="+mj-ea"/>
                <a:ea typeface="+mj-ea"/>
              </a:rPr>
              <a:t>endl</a:t>
            </a:r>
            <a:r>
              <a:rPr lang="en-US" altLang="ko-KR" sz="1200" dirty="0">
                <a:latin typeface="+mj-ea"/>
                <a:ea typeface="+mj-ea"/>
              </a:rPr>
              <a:t>; 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}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1896" y="1298632"/>
            <a:ext cx="68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  <a:latin typeface="+mj-ea"/>
                <a:ea typeface="+mj-ea"/>
              </a:rPr>
              <a:t>Circle.h</a:t>
            </a:r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0181" y="5715959"/>
            <a:ext cx="85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C</a:t>
            </a:r>
            <a:r>
              <a:rPr lang="en-US" altLang="ko-KR" sz="1200" dirty="0" smtClean="0">
                <a:latin typeface="+mj-ea"/>
                <a:ea typeface="+mj-ea"/>
              </a:rPr>
              <a:t>ircle.cpp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0581" y="4985765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main.cpp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12" name="직선 화살표 연결선 11"/>
          <p:cNvCxnSpPr>
            <a:stCxn id="10" idx="2"/>
            <a:endCxn id="13" idx="0"/>
          </p:cNvCxnSpPr>
          <p:nvPr/>
        </p:nvCxnSpPr>
        <p:spPr>
          <a:xfrm>
            <a:off x="3239140" y="5672551"/>
            <a:ext cx="16832" cy="40317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4128" y="6075721"/>
            <a:ext cx="823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Circle.obj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5185" y="603538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main.obj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15" name="직선 화살표 연결선 14"/>
          <p:cNvCxnSpPr>
            <a:endCxn id="14" idx="0"/>
          </p:cNvCxnSpPr>
          <p:nvPr/>
        </p:nvCxnSpPr>
        <p:spPr>
          <a:xfrm>
            <a:off x="7121250" y="5285520"/>
            <a:ext cx="16832" cy="7498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92809" y="58118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컴파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13454" y="60906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링킹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화살표 연결선 19"/>
          <p:cNvCxnSpPr>
            <a:stCxn id="13" idx="2"/>
          </p:cNvCxnSpPr>
          <p:nvPr/>
        </p:nvCxnSpPr>
        <p:spPr>
          <a:xfrm>
            <a:off x="3255972" y="6352720"/>
            <a:ext cx="1928597" cy="30267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2"/>
          </p:cNvCxnSpPr>
          <p:nvPr/>
        </p:nvCxnSpPr>
        <p:spPr>
          <a:xfrm flipH="1">
            <a:off x="5184569" y="6312386"/>
            <a:ext cx="1953513" cy="3430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7334" y="6318764"/>
            <a:ext cx="795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main.exe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38915" y="54813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컴파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일</a:t>
            </a:r>
          </a:p>
        </p:txBody>
      </p:sp>
      <p:cxnSp>
        <p:nvCxnSpPr>
          <p:cNvPr id="36" name="직선 화살표 연결선 35"/>
          <p:cNvCxnSpPr>
            <a:stCxn id="6" idx="2"/>
          </p:cNvCxnSpPr>
          <p:nvPr/>
        </p:nvCxnSpPr>
        <p:spPr>
          <a:xfrm flipH="1">
            <a:off x="3365284" y="1814645"/>
            <a:ext cx="1469832" cy="7425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2"/>
          </p:cNvCxnSpPr>
          <p:nvPr/>
        </p:nvCxnSpPr>
        <p:spPr>
          <a:xfrm>
            <a:off x="4835116" y="1814645"/>
            <a:ext cx="891950" cy="662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26465" y="4433423"/>
            <a:ext cx="1596165" cy="70788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반지름 </a:t>
            </a:r>
            <a:r>
              <a:rPr lang="en-US" altLang="ko-KR" sz="1000" dirty="0">
                <a:latin typeface="+mj-ea"/>
                <a:ea typeface="+mj-ea"/>
              </a:rPr>
              <a:t>1 </a:t>
            </a:r>
            <a:r>
              <a:rPr lang="ko-KR" altLang="en-US" sz="1000" dirty="0">
                <a:latin typeface="+mj-ea"/>
                <a:ea typeface="+mj-ea"/>
              </a:rPr>
              <a:t>원 생성</a:t>
            </a:r>
          </a:p>
          <a:p>
            <a:r>
              <a:rPr lang="en-US" altLang="ko-KR" sz="1000" dirty="0">
                <a:latin typeface="+mj-ea"/>
                <a:ea typeface="+mj-ea"/>
              </a:rPr>
              <a:t>donut</a:t>
            </a:r>
            <a:r>
              <a:rPr lang="ko-KR" altLang="en-US" sz="1000" dirty="0">
                <a:latin typeface="+mj-ea"/>
                <a:ea typeface="+mj-ea"/>
              </a:rPr>
              <a:t> 면적은 </a:t>
            </a:r>
            <a:r>
              <a:rPr lang="en-US" altLang="ko-KR" sz="1000" dirty="0">
                <a:latin typeface="+mj-ea"/>
                <a:ea typeface="+mj-ea"/>
              </a:rPr>
              <a:t>3.14</a:t>
            </a:r>
          </a:p>
          <a:p>
            <a:r>
              <a:rPr lang="ko-KR" altLang="en-US" sz="1000" dirty="0">
                <a:latin typeface="+mj-ea"/>
                <a:ea typeface="+mj-ea"/>
              </a:rPr>
              <a:t>반지름 </a:t>
            </a:r>
            <a:r>
              <a:rPr lang="en-US" altLang="ko-KR" sz="1000" dirty="0">
                <a:latin typeface="+mj-ea"/>
                <a:ea typeface="+mj-ea"/>
              </a:rPr>
              <a:t>30 </a:t>
            </a:r>
            <a:r>
              <a:rPr lang="ko-KR" altLang="en-US" sz="1000" dirty="0">
                <a:latin typeface="+mj-ea"/>
                <a:ea typeface="+mj-ea"/>
              </a:rPr>
              <a:t>원 생성</a:t>
            </a:r>
          </a:p>
          <a:p>
            <a:r>
              <a:rPr lang="en-US" altLang="ko-KR" sz="1000" dirty="0">
                <a:latin typeface="+mj-ea"/>
                <a:ea typeface="+mj-ea"/>
              </a:rPr>
              <a:t>pizza</a:t>
            </a:r>
            <a:r>
              <a:rPr lang="ko-KR" altLang="en-US" sz="1000" dirty="0">
                <a:latin typeface="+mj-ea"/>
                <a:ea typeface="+mj-ea"/>
              </a:rPr>
              <a:t> 면적은 </a:t>
            </a:r>
            <a:r>
              <a:rPr lang="en-US" altLang="ko-KR" sz="1000" dirty="0">
                <a:latin typeface="+mj-ea"/>
                <a:ea typeface="+mj-ea"/>
              </a:rPr>
              <a:t>2826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5" name="제목 1"/>
          <p:cNvSpPr txBox="1">
            <a:spLocks/>
          </p:cNvSpPr>
          <p:nvPr/>
        </p:nvSpPr>
        <p:spPr>
          <a:xfrm>
            <a:off x="107504" y="332656"/>
            <a:ext cx="3341350" cy="680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>
                <a:latin typeface="+mj-ea"/>
              </a:rPr>
              <a:t>예제 </a:t>
            </a:r>
            <a:r>
              <a:rPr lang="en-US" altLang="ko-KR" sz="1600" dirty="0" smtClean="0">
                <a:latin typeface="+mj-ea"/>
              </a:rPr>
              <a:t>3-3</a:t>
            </a:r>
            <a:r>
              <a:rPr lang="ko-KR" altLang="en-US" sz="1600" dirty="0" smtClean="0">
                <a:latin typeface="+mj-ea"/>
              </a:rPr>
              <a:t>의 소스를 헤더 파일과 </a:t>
            </a:r>
            <a:r>
              <a:rPr lang="en-US" altLang="ko-KR" sz="1600" dirty="0" smtClean="0">
                <a:latin typeface="+mj-ea"/>
              </a:rPr>
              <a:t>cpp </a:t>
            </a:r>
            <a:r>
              <a:rPr lang="ko-KR" altLang="en-US" sz="1600" dirty="0" smtClean="0">
                <a:latin typeface="+mj-ea"/>
              </a:rPr>
              <a:t>파일로 분리하여 작성한 사례</a:t>
            </a:r>
            <a:endParaRPr lang="ko-KR" altLang="en-US" sz="1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7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헤더 파일의 중복 </a:t>
            </a:r>
            <a:r>
              <a:rPr lang="en-US" altLang="ko-KR" cap="none" dirty="0" smtClean="0">
                <a:latin typeface="+mj-ea"/>
              </a:rPr>
              <a:t>include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문제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헤더 </a:t>
            </a:r>
            <a:r>
              <a:rPr lang="ko-KR" altLang="en-US" dirty="0" smtClean="0"/>
              <a:t>파일을 중복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할 때 생기는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34857" y="1844824"/>
            <a:ext cx="6173447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400" dirty="0">
                <a:latin typeface="+mj-ea"/>
                <a:ea typeface="+mj-ea"/>
              </a:rPr>
              <a:t>#include &lt;</a:t>
            </a:r>
            <a:r>
              <a:rPr lang="en-US" altLang="ko-KR" sz="2400" dirty="0" err="1">
                <a:latin typeface="+mj-ea"/>
                <a:ea typeface="+mj-ea"/>
              </a:rPr>
              <a:t>iostream</a:t>
            </a:r>
            <a:r>
              <a:rPr lang="en-US" altLang="ko-KR" sz="2400" dirty="0">
                <a:latin typeface="+mj-ea"/>
                <a:ea typeface="+mj-ea"/>
              </a:rPr>
              <a:t>&gt; </a:t>
            </a:r>
          </a:p>
          <a:p>
            <a:pPr fontAlgn="base" latinLnBrk="0"/>
            <a:r>
              <a:rPr lang="en-US" altLang="ko-KR" sz="2400" dirty="0">
                <a:latin typeface="+mj-ea"/>
                <a:ea typeface="+mj-ea"/>
              </a:rPr>
              <a:t>using namespace </a:t>
            </a:r>
            <a:r>
              <a:rPr lang="en-US" altLang="ko-KR" sz="2400" dirty="0" err="1">
                <a:latin typeface="+mj-ea"/>
                <a:ea typeface="+mj-ea"/>
              </a:rPr>
              <a:t>std</a:t>
            </a:r>
            <a:r>
              <a:rPr lang="en-US" altLang="ko-KR" sz="2400" dirty="0" smtClean="0">
                <a:latin typeface="+mj-ea"/>
                <a:ea typeface="+mj-ea"/>
              </a:rPr>
              <a:t>;</a:t>
            </a:r>
          </a:p>
          <a:p>
            <a:pPr fontAlgn="base" latinLnBrk="0"/>
            <a:endParaRPr lang="en-US" altLang="ko-KR" sz="24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400" dirty="0">
                <a:latin typeface="+mj-ea"/>
                <a:ea typeface="+mj-ea"/>
              </a:rPr>
              <a:t>#include </a:t>
            </a:r>
            <a:r>
              <a:rPr lang="en-US" altLang="ko-KR" sz="2400" dirty="0" smtClean="0">
                <a:latin typeface="+mj-ea"/>
                <a:ea typeface="+mj-ea"/>
              </a:rPr>
              <a:t>"</a:t>
            </a:r>
            <a:r>
              <a:rPr lang="en-US" altLang="ko-KR" sz="2400" dirty="0" err="1" smtClean="0">
                <a:latin typeface="+mj-ea"/>
                <a:ea typeface="+mj-ea"/>
              </a:rPr>
              <a:t>Circle.h</a:t>
            </a:r>
            <a:r>
              <a:rPr lang="en-US" altLang="ko-KR" sz="2400" dirty="0" smtClean="0">
                <a:latin typeface="+mj-ea"/>
                <a:ea typeface="+mj-ea"/>
              </a:rPr>
              <a:t>"</a:t>
            </a:r>
            <a:endParaRPr lang="en-US" altLang="ko-KR" sz="24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400" b="1" dirty="0">
                <a:latin typeface="+mj-ea"/>
                <a:ea typeface="+mj-ea"/>
              </a:rPr>
              <a:t>#include </a:t>
            </a:r>
            <a:r>
              <a:rPr lang="en-US" altLang="ko-KR" sz="2400" b="1" dirty="0" smtClean="0">
                <a:latin typeface="+mj-ea"/>
                <a:ea typeface="+mj-ea"/>
              </a:rPr>
              <a:t>"</a:t>
            </a:r>
            <a:r>
              <a:rPr lang="en-US" altLang="ko-KR" sz="2400" b="1" dirty="0" err="1" smtClean="0">
                <a:latin typeface="+mj-ea"/>
                <a:ea typeface="+mj-ea"/>
              </a:rPr>
              <a:t>Circle.h</a:t>
            </a:r>
            <a:r>
              <a:rPr lang="en-US" altLang="ko-KR" sz="2400" b="1" dirty="0">
                <a:latin typeface="+mj-ea"/>
                <a:ea typeface="+mj-ea"/>
              </a:rPr>
              <a:t>" // </a:t>
            </a:r>
            <a:r>
              <a:rPr lang="ko-KR" altLang="en-US" sz="2400" b="1" dirty="0">
                <a:latin typeface="+mj-ea"/>
                <a:ea typeface="+mj-ea"/>
              </a:rPr>
              <a:t>컴파일 오류 발생 </a:t>
            </a:r>
          </a:p>
          <a:p>
            <a:pPr fontAlgn="base" latinLnBrk="0"/>
            <a:r>
              <a:rPr lang="en-US" altLang="ko-KR" sz="2400" b="1" dirty="0">
                <a:latin typeface="+mj-ea"/>
                <a:ea typeface="+mj-ea"/>
              </a:rPr>
              <a:t>#include </a:t>
            </a:r>
            <a:r>
              <a:rPr lang="en-US" altLang="ko-KR" sz="2400" b="1" dirty="0" smtClean="0">
                <a:latin typeface="+mj-ea"/>
                <a:ea typeface="+mj-ea"/>
              </a:rPr>
              <a:t>"</a:t>
            </a:r>
            <a:r>
              <a:rPr lang="en-US" altLang="ko-KR" sz="2400" b="1" dirty="0" err="1" smtClean="0">
                <a:latin typeface="+mj-ea"/>
                <a:ea typeface="+mj-ea"/>
              </a:rPr>
              <a:t>Circle.h</a:t>
            </a:r>
            <a:r>
              <a:rPr lang="en-US" altLang="ko-KR" sz="2400" b="1" dirty="0" smtClean="0">
                <a:latin typeface="+mj-ea"/>
                <a:ea typeface="+mj-ea"/>
              </a:rPr>
              <a:t>"</a:t>
            </a:r>
          </a:p>
          <a:p>
            <a:pPr fontAlgn="base" latinLnBrk="0"/>
            <a:endParaRPr lang="en-US" altLang="ko-KR" sz="24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400" dirty="0" err="1">
                <a:latin typeface="+mj-ea"/>
                <a:ea typeface="+mj-ea"/>
              </a:rPr>
              <a:t>int</a:t>
            </a:r>
            <a:r>
              <a:rPr lang="en-US" altLang="ko-KR" sz="2400" dirty="0">
                <a:latin typeface="+mj-ea"/>
                <a:ea typeface="+mj-ea"/>
              </a:rPr>
              <a:t> main() {</a:t>
            </a:r>
          </a:p>
          <a:p>
            <a:pPr fontAlgn="base" latinLnBrk="0"/>
            <a:r>
              <a:rPr lang="en-US" altLang="ko-KR" sz="2400" dirty="0">
                <a:latin typeface="+mj-ea"/>
                <a:ea typeface="+mj-ea"/>
              </a:rPr>
              <a:t>	...........</a:t>
            </a:r>
          </a:p>
          <a:p>
            <a:pPr fontAlgn="base" latinLnBrk="0"/>
            <a:r>
              <a:rPr lang="en-US" altLang="ko-KR" sz="2400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03848" y="4891316"/>
            <a:ext cx="4968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  <a:latin typeface="+mj-ea"/>
                <a:ea typeface="+mj-ea"/>
              </a:rPr>
              <a:t>circle.h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(4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): error C2011: 'Circle' : 'class'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형식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재정의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6473952" y="3475264"/>
            <a:ext cx="1211876" cy="1416052"/>
          </a:xfrm>
          <a:custGeom>
            <a:avLst/>
            <a:gdLst>
              <a:gd name="connsiteX0" fmla="*/ 0 w 1211876"/>
              <a:gd name="connsiteY0" fmla="*/ 0 h 1703294"/>
              <a:gd name="connsiteX1" fmla="*/ 1138518 w 1211876"/>
              <a:gd name="connsiteY1" fmla="*/ 726141 h 1703294"/>
              <a:gd name="connsiteX2" fmla="*/ 1004048 w 1211876"/>
              <a:gd name="connsiteY2" fmla="*/ 1703294 h 170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1876" h="1703294">
                <a:moveTo>
                  <a:pt x="0" y="0"/>
                </a:moveTo>
                <a:cubicBezTo>
                  <a:pt x="485588" y="221129"/>
                  <a:pt x="971177" y="442259"/>
                  <a:pt x="1138518" y="726141"/>
                </a:cubicBezTo>
                <a:cubicBezTo>
                  <a:pt x="1305859" y="1010023"/>
                  <a:pt x="1154953" y="1356658"/>
                  <a:pt x="1004048" y="1703294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12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173416" cy="670351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+mj-ea"/>
              </a:rPr>
              <a:t>헤더 파일의 중복 </a:t>
            </a:r>
            <a:r>
              <a:rPr lang="en-US" altLang="ko-KR" sz="2400" cap="none" dirty="0" smtClean="0">
                <a:latin typeface="+mj-ea"/>
              </a:rPr>
              <a:t>include</a:t>
            </a:r>
            <a:r>
              <a:rPr lang="ko-KR" altLang="en-US" sz="2400" cap="none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문제를 조건 컴파일로 해결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915815" y="2192019"/>
            <a:ext cx="2088232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</a:rPr>
              <a:t>ifndef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 CIRCLE_H</a:t>
            </a:r>
          </a:p>
          <a:p>
            <a:pPr defTabSz="180000"/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#define CIRCLE_H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class </a:t>
            </a:r>
            <a:r>
              <a:rPr lang="en-US" altLang="ko-KR" dirty="0">
                <a:latin typeface="+mj-ea"/>
                <a:ea typeface="+mj-ea"/>
              </a:rPr>
              <a:t>Circle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private: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radius;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Circle();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Circle(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r);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double </a:t>
            </a:r>
            <a:r>
              <a:rPr lang="en-US" altLang="ko-KR" dirty="0" err="1">
                <a:latin typeface="+mj-ea"/>
                <a:ea typeface="+mj-ea"/>
              </a:rPr>
              <a:t>getArea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</a:rPr>
              <a:t>endif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12" name="직선 화살표 연결선 11"/>
          <p:cNvCxnSpPr>
            <a:stCxn id="13" idx="3"/>
          </p:cNvCxnSpPr>
          <p:nvPr/>
        </p:nvCxnSpPr>
        <p:spPr>
          <a:xfrm flipV="1">
            <a:off x="2170490" y="2808621"/>
            <a:ext cx="625706" cy="57714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117" y="2847158"/>
            <a:ext cx="1958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ea"/>
                <a:ea typeface="+mj-ea"/>
              </a:rPr>
              <a:t>조건 컴파일 문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 err="1" smtClean="0">
                <a:latin typeface="+mj-ea"/>
                <a:ea typeface="+mj-ea"/>
              </a:rPr>
              <a:t>Circle.h</a:t>
            </a:r>
            <a:r>
              <a:rPr lang="ko-KR" altLang="en-US" sz="1600" b="1" dirty="0" smtClean="0">
                <a:latin typeface="+mj-ea"/>
                <a:ea typeface="+mj-ea"/>
              </a:rPr>
              <a:t>를 여러 번 </a:t>
            </a:r>
            <a:r>
              <a:rPr lang="en-US" altLang="ko-KR" sz="1600" b="1" dirty="0" smtClean="0">
                <a:latin typeface="+mj-ea"/>
                <a:ea typeface="+mj-ea"/>
              </a:rPr>
              <a:t>include</a:t>
            </a:r>
            <a:r>
              <a:rPr lang="ko-KR" altLang="en-US" sz="1600" b="1" dirty="0" smtClean="0">
                <a:latin typeface="+mj-ea"/>
                <a:ea typeface="+mj-ea"/>
              </a:rPr>
              <a:t>해도 문제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r>
              <a:rPr lang="ko-KR" altLang="en-US" sz="1600" b="1" dirty="0" smtClean="0">
                <a:latin typeface="+mj-ea"/>
                <a:ea typeface="+mj-ea"/>
              </a:rPr>
              <a:t>없게 하기 위함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2965" y="5759276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70C0"/>
                </a:solidFill>
                <a:latin typeface="+mj-ea"/>
                <a:ea typeface="+mj-ea"/>
              </a:rPr>
              <a:t>Circle.h</a:t>
            </a:r>
            <a:endParaRPr lang="ko-KR" altLang="en-US" sz="12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74990" y="2423022"/>
            <a:ext cx="2700158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 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 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fontAlgn="base" latinLnBrk="0"/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#include "</a:t>
            </a:r>
            <a:r>
              <a:rPr lang="en-US" altLang="ko-KR" dirty="0" err="1" smtClean="0">
                <a:solidFill>
                  <a:srgbClr val="FF0000"/>
                </a:solidFill>
                <a:latin typeface="+mj-ea"/>
                <a:ea typeface="+mj-ea"/>
              </a:rPr>
              <a:t>Circle.h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endParaRPr lang="en-US" altLang="ko-KR" dirty="0">
              <a:solidFill>
                <a:srgbClr val="FF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#include "</a:t>
            </a:r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</a:rPr>
              <a:t>Circle.h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#include "</a:t>
            </a:r>
            <a:r>
              <a:rPr lang="en-US" altLang="ko-KR" dirty="0" err="1" smtClean="0">
                <a:solidFill>
                  <a:srgbClr val="FF0000"/>
                </a:solidFill>
                <a:latin typeface="+mj-ea"/>
                <a:ea typeface="+mj-ea"/>
              </a:rPr>
              <a:t>Circle.h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"</a:t>
            </a:r>
          </a:p>
          <a:p>
            <a:pPr fontAlgn="base" latinLnBrk="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...........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20" name="직선 화살표 연결선 19"/>
          <p:cNvCxnSpPr>
            <a:stCxn id="13" idx="3"/>
          </p:cNvCxnSpPr>
          <p:nvPr/>
        </p:nvCxnSpPr>
        <p:spPr>
          <a:xfrm>
            <a:off x="2170490" y="3385767"/>
            <a:ext cx="673078" cy="194521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사각형 설명선 20"/>
          <p:cNvSpPr/>
          <p:nvPr/>
        </p:nvSpPr>
        <p:spPr>
          <a:xfrm>
            <a:off x="1835696" y="874525"/>
            <a:ext cx="4861928" cy="915586"/>
          </a:xfrm>
          <a:prstGeom prst="wedgeRoundRectCallout">
            <a:avLst>
              <a:gd name="adj1" fmla="val -2250"/>
              <a:gd name="adj2" fmla="val 92287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FF6600"/>
                </a:solidFill>
                <a:latin typeface="+mj-ea"/>
                <a:ea typeface="+mj-ea"/>
              </a:rPr>
              <a:t>조건 컴파일 문의 상수</a:t>
            </a:r>
            <a:r>
              <a:rPr lang="en-US" altLang="ko-KR" sz="1600" b="1" dirty="0">
                <a:solidFill>
                  <a:srgbClr val="FF6600"/>
                </a:solidFill>
                <a:latin typeface="+mj-ea"/>
                <a:ea typeface="+mj-ea"/>
              </a:rPr>
              <a:t>(CIRCLE_H)</a:t>
            </a:r>
            <a:r>
              <a:rPr lang="ko-KR" altLang="en-US" sz="1600" b="1" dirty="0">
                <a:solidFill>
                  <a:srgbClr val="FF6600"/>
                </a:solidFill>
                <a:latin typeface="+mj-ea"/>
                <a:ea typeface="+mj-ea"/>
              </a:rPr>
              <a:t>는 </a:t>
            </a:r>
            <a:endParaRPr lang="en-US" altLang="ko-KR" sz="1600" b="1" dirty="0">
              <a:solidFill>
                <a:srgbClr val="FF6600"/>
              </a:solidFill>
              <a:latin typeface="+mj-ea"/>
              <a:ea typeface="+mj-ea"/>
            </a:endParaRPr>
          </a:p>
          <a:p>
            <a:r>
              <a:rPr lang="ko-KR" altLang="en-US" sz="1600" b="1" dirty="0">
                <a:solidFill>
                  <a:srgbClr val="FF6600"/>
                </a:solidFill>
                <a:latin typeface="+mj-ea"/>
                <a:ea typeface="+mj-ea"/>
              </a:rPr>
              <a:t>다른 조건 컴파일 상수와 충돌을 피하기 위해 클래스의 이름으로 하는 것이 좋음</a:t>
            </a:r>
            <a:r>
              <a:rPr lang="en-US" altLang="ko-KR" sz="1600" b="1" dirty="0">
                <a:solidFill>
                  <a:srgbClr val="FF66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164288" y="4190023"/>
            <a:ext cx="1759714" cy="418319"/>
          </a:xfrm>
          <a:prstGeom prst="wedgeRoundRectCallout">
            <a:avLst>
              <a:gd name="adj1" fmla="val -60172"/>
              <a:gd name="adj2" fmla="val -436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+mj-ea"/>
                <a:ea typeface="+mj-ea"/>
              </a:rPr>
              <a:t>컴파일 오류 없음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5109" y="4923962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+mj-ea"/>
                <a:ea typeface="+mj-ea"/>
              </a:rPr>
              <a:t>main.cpp</a:t>
            </a:r>
            <a:endParaRPr lang="ko-KR" altLang="en-US" sz="12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46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latin typeface="+mj-ea"/>
            </a:endParaRPr>
          </a:p>
        </p:txBody>
      </p:sp>
      <p:sp>
        <p:nvSpPr>
          <p:cNvPr id="20" name="내용 개체 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8165" y="935063"/>
            <a:ext cx="156861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#</a:t>
            </a:r>
            <a:r>
              <a:rPr lang="en-US" altLang="ko-KR" sz="1000" dirty="0" err="1">
                <a:solidFill>
                  <a:srgbClr val="FF0000"/>
                </a:solidFill>
                <a:latin typeface="+mj-ea"/>
                <a:ea typeface="+mj-ea"/>
              </a:rPr>
              <a:t>ifndef</a:t>
            </a:r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 CIRCLE_H</a:t>
            </a: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#define CIRCLE_H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// Circle </a:t>
            </a:r>
            <a:r>
              <a:rPr lang="ko-KR" altLang="en-US" sz="1000" dirty="0">
                <a:latin typeface="+mj-ea"/>
                <a:ea typeface="+mj-ea"/>
              </a:rPr>
              <a:t>클래스 선언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private: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err="1">
                <a:latin typeface="+mj-ea"/>
                <a:ea typeface="+mj-ea"/>
              </a:rPr>
              <a:t>int</a:t>
            </a:r>
            <a:r>
              <a:rPr lang="en-US" altLang="ko-KR" sz="1000" dirty="0">
                <a:latin typeface="+mj-ea"/>
                <a:ea typeface="+mj-ea"/>
              </a:rPr>
              <a:t> radius</a:t>
            </a:r>
            <a:r>
              <a:rPr lang="en-US" altLang="ko-KR" sz="1000" dirty="0" smtClean="0">
                <a:latin typeface="+mj-ea"/>
                <a:ea typeface="+mj-ea"/>
              </a:rPr>
              <a:t>;</a:t>
            </a:r>
            <a:endParaRPr lang="ko-KR" altLang="en-US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Circle(); </a:t>
            </a:r>
            <a:endParaRPr lang="ko-KR" altLang="en-US" sz="1000" dirty="0">
              <a:latin typeface="+mj-ea"/>
              <a:ea typeface="+mj-ea"/>
            </a:endParaRPr>
          </a:p>
          <a:p>
            <a:pPr defTabSz="180000"/>
            <a:r>
              <a:rPr lang="ko-KR" altLang="en-US" sz="1000" dirty="0">
                <a:latin typeface="+mj-ea"/>
                <a:ea typeface="+mj-ea"/>
              </a:rPr>
              <a:t>	</a:t>
            </a:r>
            <a:r>
              <a:rPr lang="en-US" altLang="ko-KR" sz="1000" dirty="0">
                <a:latin typeface="+mj-ea"/>
                <a:ea typeface="+mj-ea"/>
              </a:rPr>
              <a:t>Circle(</a:t>
            </a:r>
            <a:r>
              <a:rPr lang="en-US" altLang="ko-KR" sz="1000" dirty="0" err="1">
                <a:latin typeface="+mj-ea"/>
                <a:ea typeface="+mj-ea"/>
              </a:rPr>
              <a:t>int</a:t>
            </a:r>
            <a:r>
              <a:rPr lang="en-US" altLang="ko-KR" sz="1000" dirty="0">
                <a:latin typeface="+mj-ea"/>
                <a:ea typeface="+mj-ea"/>
              </a:rPr>
              <a:t> r); </a:t>
            </a:r>
            <a:endParaRPr lang="ko-KR" altLang="en-US" sz="1000" dirty="0">
              <a:latin typeface="+mj-ea"/>
              <a:ea typeface="+mj-ea"/>
            </a:endParaRPr>
          </a:p>
          <a:p>
            <a:pPr defTabSz="180000"/>
            <a:r>
              <a:rPr lang="ko-KR" altLang="en-US" sz="1000" dirty="0">
                <a:latin typeface="+mj-ea"/>
                <a:ea typeface="+mj-ea"/>
              </a:rPr>
              <a:t>	</a:t>
            </a:r>
            <a:r>
              <a:rPr lang="en-US" altLang="ko-KR" sz="1000" dirty="0">
                <a:latin typeface="+mj-ea"/>
                <a:ea typeface="+mj-ea"/>
              </a:rPr>
              <a:t>double </a:t>
            </a:r>
            <a:r>
              <a:rPr lang="en-US" altLang="ko-KR" sz="1000" dirty="0" err="1">
                <a:latin typeface="+mj-ea"/>
                <a:ea typeface="+mj-ea"/>
              </a:rPr>
              <a:t>getArea</a:t>
            </a:r>
            <a:r>
              <a:rPr lang="en-US" altLang="ko-KR" sz="1000" dirty="0" smtClean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}; </a:t>
            </a:r>
            <a:endParaRPr lang="ko-KR" altLang="en-US" sz="1000" dirty="0">
              <a:latin typeface="+mj-ea"/>
              <a:ea typeface="+mj-ea"/>
            </a:endParaRPr>
          </a:p>
          <a:p>
            <a:pPr defTabSz="180000"/>
            <a:endParaRPr lang="ko-KR" altLang="en-US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#</a:t>
            </a:r>
            <a:r>
              <a:rPr lang="en-US" altLang="ko-KR" sz="1000" dirty="0" err="1">
                <a:solidFill>
                  <a:srgbClr val="FF0000"/>
                </a:solidFill>
                <a:latin typeface="+mj-ea"/>
                <a:ea typeface="+mj-ea"/>
              </a:rPr>
              <a:t>endif</a:t>
            </a:r>
            <a:endParaRPr lang="ko-KR" altLang="en-US" sz="1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64671" y="916846"/>
            <a:ext cx="3158489" cy="3016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&lt;</a:t>
            </a:r>
            <a:r>
              <a:rPr lang="en-US" altLang="ko-KR" sz="1000" dirty="0" err="1">
                <a:latin typeface="+mj-ea"/>
                <a:ea typeface="+mj-ea"/>
              </a:rPr>
              <a:t>iostream</a:t>
            </a:r>
            <a:r>
              <a:rPr lang="en-US" altLang="ko-KR" sz="1000" dirty="0">
                <a:latin typeface="+mj-ea"/>
                <a:ea typeface="+mj-ea"/>
              </a:rPr>
              <a:t>&gt; 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using namespace </a:t>
            </a:r>
            <a:r>
              <a:rPr lang="en-US" altLang="ko-KR" sz="1000" dirty="0" err="1">
                <a:latin typeface="+mj-ea"/>
                <a:ea typeface="+mj-ea"/>
              </a:rPr>
              <a:t>std</a:t>
            </a:r>
            <a:r>
              <a:rPr lang="en-US" altLang="ko-KR" sz="1000" dirty="0">
                <a:latin typeface="+mj-ea"/>
                <a:ea typeface="+mj-ea"/>
              </a:rPr>
              <a:t>; 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#include </a:t>
            </a:r>
            <a:r>
              <a:rPr lang="en-US" altLang="ko-KR" sz="1000" dirty="0" smtClean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lang="en-US" altLang="ko-KR" sz="1000" dirty="0" err="1" smtClean="0">
                <a:solidFill>
                  <a:srgbClr val="FF0000"/>
                </a:solidFill>
                <a:latin typeface="+mj-ea"/>
                <a:ea typeface="+mj-ea"/>
              </a:rPr>
              <a:t>circle.h</a:t>
            </a:r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// </a:t>
            </a:r>
            <a:r>
              <a:rPr lang="en-US" altLang="ko-KR" sz="1000" dirty="0" err="1">
                <a:latin typeface="+mj-ea"/>
                <a:ea typeface="+mj-ea"/>
              </a:rPr>
              <a:t>Clrcle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클래스 구현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r>
              <a:rPr lang="ko-KR" altLang="en-US" sz="1000" dirty="0">
                <a:latin typeface="+mj-ea"/>
                <a:ea typeface="+mj-ea"/>
              </a:rPr>
              <a:t>모든 멤버 함수를 작성한다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Circle::Circle()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radius = 1;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err="1">
                <a:latin typeface="+mj-ea"/>
                <a:ea typeface="+mj-ea"/>
              </a:rPr>
              <a:t>cout</a:t>
            </a:r>
            <a:r>
              <a:rPr lang="en-US" altLang="ko-KR" sz="1000" dirty="0">
                <a:latin typeface="+mj-ea"/>
                <a:ea typeface="+mj-ea"/>
              </a:rPr>
              <a:t> &lt;&lt; "</a:t>
            </a:r>
            <a:r>
              <a:rPr lang="ko-KR" altLang="en-US" sz="1000" dirty="0">
                <a:latin typeface="+mj-ea"/>
                <a:ea typeface="+mj-ea"/>
              </a:rPr>
              <a:t>반지름 </a:t>
            </a:r>
            <a:r>
              <a:rPr lang="en-US" altLang="ko-KR" sz="1000" dirty="0">
                <a:latin typeface="+mj-ea"/>
                <a:ea typeface="+mj-ea"/>
              </a:rPr>
              <a:t>" &lt;&lt; radius &lt;&lt; "</a:t>
            </a:r>
            <a:r>
              <a:rPr lang="ko-KR" altLang="en-US" sz="1000" dirty="0">
                <a:latin typeface="+mj-ea"/>
                <a:ea typeface="+mj-ea"/>
              </a:rPr>
              <a:t> 원 생성</a:t>
            </a:r>
            <a:r>
              <a:rPr lang="en-US" altLang="ko-KR" sz="1000" dirty="0">
                <a:latin typeface="+mj-ea"/>
                <a:ea typeface="+mj-ea"/>
              </a:rPr>
              <a:t>\n";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</a:t>
            </a:r>
            <a:endParaRPr lang="en-US" altLang="ko-KR" sz="1000" dirty="0">
              <a:latin typeface="+mj-ea"/>
              <a:ea typeface="+mj-ea"/>
            </a:endParaRP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Circle::Circle(</a:t>
            </a:r>
            <a:r>
              <a:rPr lang="en-US" altLang="ko-KR" sz="1000" dirty="0" err="1">
                <a:latin typeface="+mj-ea"/>
                <a:ea typeface="+mj-ea"/>
              </a:rPr>
              <a:t>int</a:t>
            </a:r>
            <a:r>
              <a:rPr lang="en-US" altLang="ko-KR" sz="1000" dirty="0">
                <a:latin typeface="+mj-ea"/>
                <a:ea typeface="+mj-ea"/>
              </a:rPr>
              <a:t> r)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radius = r;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</a:t>
            </a:r>
            <a:r>
              <a:rPr lang="en-US" altLang="ko-KR" sz="1000" dirty="0" err="1">
                <a:latin typeface="+mj-ea"/>
                <a:ea typeface="+mj-ea"/>
              </a:rPr>
              <a:t>cout</a:t>
            </a:r>
            <a:r>
              <a:rPr lang="en-US" altLang="ko-KR" sz="1000" dirty="0">
                <a:latin typeface="+mj-ea"/>
                <a:ea typeface="+mj-ea"/>
              </a:rPr>
              <a:t> &lt;&lt; "</a:t>
            </a:r>
            <a:r>
              <a:rPr lang="ko-KR" altLang="en-US" sz="1000" dirty="0">
                <a:latin typeface="+mj-ea"/>
                <a:ea typeface="+mj-ea"/>
              </a:rPr>
              <a:t>반지름 </a:t>
            </a:r>
            <a:r>
              <a:rPr lang="en-US" altLang="ko-KR" sz="1000" dirty="0">
                <a:latin typeface="+mj-ea"/>
                <a:ea typeface="+mj-ea"/>
              </a:rPr>
              <a:t>" &lt;&lt; radius &lt;&lt; "</a:t>
            </a:r>
            <a:r>
              <a:rPr lang="ko-KR" altLang="en-US" sz="1000" dirty="0">
                <a:latin typeface="+mj-ea"/>
                <a:ea typeface="+mj-ea"/>
              </a:rPr>
              <a:t> 원 생성</a:t>
            </a:r>
            <a:r>
              <a:rPr lang="en-US" altLang="ko-KR" sz="1000" dirty="0">
                <a:latin typeface="+mj-ea"/>
                <a:ea typeface="+mj-ea"/>
              </a:rPr>
              <a:t>\n";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</a:t>
            </a:r>
            <a:endParaRPr lang="en-US" altLang="ko-KR" sz="1000" dirty="0">
              <a:latin typeface="+mj-ea"/>
              <a:ea typeface="+mj-ea"/>
            </a:endParaRP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double Circle::</a:t>
            </a:r>
            <a:r>
              <a:rPr lang="en-US" altLang="ko-KR" sz="1000" dirty="0" err="1">
                <a:latin typeface="+mj-ea"/>
                <a:ea typeface="+mj-ea"/>
              </a:rPr>
              <a:t>getArea</a:t>
            </a:r>
            <a:r>
              <a:rPr lang="en-US" altLang="ko-KR" sz="1000" dirty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return 3.14*radius*radius;</a:t>
            </a: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70217" y="926270"/>
            <a:ext cx="338437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>
                <a:latin typeface="+mj-ea"/>
                <a:ea typeface="+mj-ea"/>
              </a:rPr>
              <a:t>#include &lt;</a:t>
            </a:r>
            <a:r>
              <a:rPr lang="en-US" altLang="ko-KR" sz="1000" dirty="0" err="1">
                <a:latin typeface="+mj-ea"/>
                <a:ea typeface="+mj-ea"/>
              </a:rPr>
              <a:t>iostream</a:t>
            </a:r>
            <a:r>
              <a:rPr lang="en-US" altLang="ko-KR" sz="1000" dirty="0">
                <a:latin typeface="+mj-ea"/>
                <a:ea typeface="+mj-ea"/>
              </a:rPr>
              <a:t>&gt; 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using namespace </a:t>
            </a:r>
            <a:r>
              <a:rPr lang="en-US" altLang="ko-KR" sz="1000" dirty="0" err="1">
                <a:latin typeface="+mj-ea"/>
                <a:ea typeface="+mj-ea"/>
              </a:rPr>
              <a:t>std</a:t>
            </a:r>
            <a:r>
              <a:rPr lang="en-US" altLang="ko-KR" sz="1000" dirty="0">
                <a:latin typeface="+mj-ea"/>
                <a:ea typeface="+mj-ea"/>
              </a:rPr>
              <a:t>; 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#include </a:t>
            </a:r>
            <a:r>
              <a:rPr lang="en-US" altLang="ko-KR" sz="1000" dirty="0" smtClean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lang="en-US" altLang="ko-KR" sz="1000" dirty="0" err="1" smtClean="0">
                <a:solidFill>
                  <a:srgbClr val="FF0000"/>
                </a:solidFill>
                <a:latin typeface="+mj-ea"/>
                <a:ea typeface="+mj-ea"/>
              </a:rPr>
              <a:t>circle.h</a:t>
            </a:r>
            <a:r>
              <a:rPr lang="en-US" altLang="ko-KR" sz="10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</a:p>
          <a:p>
            <a:pPr defTabSz="180000"/>
            <a:endParaRPr lang="en-US" altLang="ko-KR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 err="1" smtClean="0">
                <a:latin typeface="+mj-ea"/>
                <a:ea typeface="+mj-ea"/>
              </a:rPr>
              <a:t>int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sz="1000" dirty="0">
                <a:latin typeface="+mj-ea"/>
                <a:ea typeface="+mj-ea"/>
              </a:rPr>
              <a:t>	Circle </a:t>
            </a:r>
            <a:r>
              <a:rPr lang="en-US" altLang="ko-KR" sz="1000" dirty="0" smtClean="0">
                <a:latin typeface="+mj-ea"/>
                <a:ea typeface="+mj-ea"/>
              </a:rPr>
              <a:t>donut; </a:t>
            </a:r>
            <a:endParaRPr lang="ko-KR" altLang="en-US" sz="1000" dirty="0">
              <a:latin typeface="+mj-ea"/>
              <a:ea typeface="+mj-ea"/>
            </a:endParaRPr>
          </a:p>
          <a:p>
            <a:pPr defTabSz="180000"/>
            <a:r>
              <a:rPr lang="ko-KR" altLang="en-US" sz="1000" dirty="0">
                <a:latin typeface="+mj-ea"/>
                <a:ea typeface="+mj-ea"/>
              </a:rPr>
              <a:t>	</a:t>
            </a:r>
            <a:r>
              <a:rPr lang="en-US" altLang="ko-KR" sz="1000" dirty="0">
                <a:latin typeface="+mj-ea"/>
                <a:ea typeface="+mj-ea"/>
              </a:rPr>
              <a:t>double area = </a:t>
            </a:r>
            <a:r>
              <a:rPr lang="en-US" altLang="ko-KR" sz="1000" dirty="0" err="1">
                <a:latin typeface="+mj-ea"/>
                <a:ea typeface="+mj-ea"/>
              </a:rPr>
              <a:t>donut.getArea</a:t>
            </a:r>
            <a:r>
              <a:rPr lang="en-US" altLang="ko-KR" sz="1000" dirty="0">
                <a:latin typeface="+mj-ea"/>
                <a:ea typeface="+mj-ea"/>
              </a:rPr>
              <a:t>(); </a:t>
            </a:r>
            <a:endParaRPr lang="ko-KR" altLang="en-US" sz="1000" dirty="0">
              <a:latin typeface="+mj-ea"/>
              <a:ea typeface="+mj-ea"/>
            </a:endParaRPr>
          </a:p>
          <a:p>
            <a:pPr defTabSz="180000"/>
            <a:r>
              <a:rPr lang="ko-KR" altLang="en-US" sz="1000" dirty="0">
                <a:latin typeface="+mj-ea"/>
                <a:ea typeface="+mj-ea"/>
              </a:rPr>
              <a:t>	</a:t>
            </a:r>
            <a:r>
              <a:rPr lang="en-US" altLang="ko-KR" sz="1000" dirty="0" err="1">
                <a:latin typeface="+mj-ea"/>
                <a:ea typeface="+mj-ea"/>
              </a:rPr>
              <a:t>cout</a:t>
            </a:r>
            <a:r>
              <a:rPr lang="en-US" altLang="ko-KR" sz="1000" dirty="0">
                <a:latin typeface="+mj-ea"/>
                <a:ea typeface="+mj-ea"/>
              </a:rPr>
              <a:t> &lt;&lt; " </a:t>
            </a:r>
            <a:r>
              <a:rPr lang="en-US" altLang="ko-KR" sz="1000" dirty="0" smtClean="0">
                <a:latin typeface="+mj-ea"/>
                <a:ea typeface="+mj-ea"/>
              </a:rPr>
              <a:t>donut</a:t>
            </a:r>
            <a:r>
              <a:rPr lang="ko-KR" altLang="en-US" sz="1000" dirty="0" smtClean="0">
                <a:latin typeface="+mj-ea"/>
                <a:ea typeface="+mj-ea"/>
              </a:rPr>
              <a:t>의 </a:t>
            </a:r>
            <a:r>
              <a:rPr lang="ko-KR" altLang="en-US" sz="1000" dirty="0">
                <a:latin typeface="+mj-ea"/>
                <a:ea typeface="+mj-ea"/>
              </a:rPr>
              <a:t>면적은 </a:t>
            </a:r>
            <a:r>
              <a:rPr lang="en-US" altLang="ko-KR" sz="1000" dirty="0">
                <a:latin typeface="+mj-ea"/>
                <a:ea typeface="+mj-ea"/>
              </a:rPr>
              <a:t>" &lt;&lt; area &lt;&lt; "\n"; </a:t>
            </a:r>
            <a:endParaRPr lang="ko-KR" altLang="en-US" sz="1000" dirty="0">
              <a:latin typeface="+mj-ea"/>
              <a:ea typeface="+mj-ea"/>
            </a:endParaRPr>
          </a:p>
          <a:p>
            <a:pPr defTabSz="180000"/>
            <a:endParaRPr lang="ko-KR" altLang="en-US" sz="1000" dirty="0">
              <a:latin typeface="+mj-ea"/>
              <a:ea typeface="+mj-ea"/>
            </a:endParaRPr>
          </a:p>
          <a:p>
            <a:pPr defTabSz="180000"/>
            <a:r>
              <a:rPr lang="ko-KR" altLang="en-US" sz="1000" dirty="0">
                <a:latin typeface="+mj-ea"/>
                <a:ea typeface="+mj-ea"/>
              </a:rPr>
              <a:t>	</a:t>
            </a:r>
            <a:r>
              <a:rPr lang="en-US" altLang="ko-KR" sz="1000" dirty="0">
                <a:latin typeface="+mj-ea"/>
                <a:ea typeface="+mj-ea"/>
              </a:rPr>
              <a:t>Circle </a:t>
            </a:r>
            <a:r>
              <a:rPr lang="en-US" altLang="ko-KR" sz="1000" dirty="0" smtClean="0">
                <a:latin typeface="+mj-ea"/>
                <a:ea typeface="+mj-ea"/>
              </a:rPr>
              <a:t>pizza(30</a:t>
            </a:r>
            <a:r>
              <a:rPr lang="en-US" altLang="ko-KR" sz="1000" dirty="0">
                <a:latin typeface="+mj-ea"/>
                <a:ea typeface="+mj-ea"/>
              </a:rPr>
              <a:t>); </a:t>
            </a:r>
            <a:endParaRPr lang="ko-KR" altLang="en-US" sz="1000" dirty="0">
              <a:latin typeface="+mj-ea"/>
              <a:ea typeface="+mj-ea"/>
            </a:endParaRPr>
          </a:p>
          <a:p>
            <a:pPr defTabSz="180000"/>
            <a:r>
              <a:rPr lang="ko-KR" altLang="en-US" sz="1000" dirty="0">
                <a:latin typeface="+mj-ea"/>
                <a:ea typeface="+mj-ea"/>
              </a:rPr>
              <a:t>	</a:t>
            </a:r>
            <a:r>
              <a:rPr lang="en-US" altLang="ko-KR" sz="1000" dirty="0">
                <a:latin typeface="+mj-ea"/>
                <a:ea typeface="+mj-ea"/>
              </a:rPr>
              <a:t>area = </a:t>
            </a:r>
            <a:r>
              <a:rPr lang="en-US" altLang="ko-KR" sz="1000" dirty="0" err="1">
                <a:latin typeface="+mj-ea"/>
                <a:ea typeface="+mj-ea"/>
              </a:rPr>
              <a:t>pizza.getArea</a:t>
            </a:r>
            <a:r>
              <a:rPr lang="en-US" altLang="ko-KR" sz="1000" dirty="0">
                <a:latin typeface="+mj-ea"/>
                <a:ea typeface="+mj-ea"/>
              </a:rPr>
              <a:t>(); </a:t>
            </a:r>
            <a:endParaRPr lang="ko-KR" altLang="en-US" sz="1000" dirty="0">
              <a:latin typeface="+mj-ea"/>
              <a:ea typeface="+mj-ea"/>
            </a:endParaRPr>
          </a:p>
          <a:p>
            <a:pPr defTabSz="180000"/>
            <a:r>
              <a:rPr lang="ko-KR" altLang="en-US" sz="1000" dirty="0">
                <a:latin typeface="+mj-ea"/>
                <a:ea typeface="+mj-ea"/>
              </a:rPr>
              <a:t>	</a:t>
            </a:r>
            <a:r>
              <a:rPr lang="en-US" altLang="ko-KR" sz="1000" dirty="0" err="1">
                <a:latin typeface="+mj-ea"/>
                <a:ea typeface="+mj-ea"/>
              </a:rPr>
              <a:t>cout</a:t>
            </a:r>
            <a:r>
              <a:rPr lang="en-US" altLang="ko-KR" sz="1000" dirty="0">
                <a:latin typeface="+mj-ea"/>
                <a:ea typeface="+mj-ea"/>
              </a:rPr>
              <a:t> &lt;&lt; "pizza</a:t>
            </a:r>
            <a:r>
              <a:rPr lang="ko-KR" altLang="en-US" sz="1000" dirty="0" smtClean="0">
                <a:latin typeface="+mj-ea"/>
                <a:ea typeface="+mj-ea"/>
              </a:rPr>
              <a:t>의 </a:t>
            </a:r>
            <a:r>
              <a:rPr lang="ko-KR" altLang="en-US" sz="1000" dirty="0">
                <a:latin typeface="+mj-ea"/>
                <a:ea typeface="+mj-ea"/>
              </a:rPr>
              <a:t>면적은 </a:t>
            </a:r>
            <a:r>
              <a:rPr lang="en-US" altLang="ko-KR" sz="1000" dirty="0">
                <a:latin typeface="+mj-ea"/>
                <a:ea typeface="+mj-ea"/>
              </a:rPr>
              <a:t>" &lt;&lt; area &lt;&lt; "\n"; </a:t>
            </a:r>
            <a:endParaRPr lang="ko-KR" altLang="en-US" sz="1000" dirty="0">
              <a:latin typeface="+mj-ea"/>
              <a:ea typeface="+mj-ea"/>
            </a:endParaRPr>
          </a:p>
          <a:p>
            <a:pPr defTabSz="180000"/>
            <a:r>
              <a:rPr lang="en-US" altLang="ko-KR" sz="1000" dirty="0" smtClean="0">
                <a:latin typeface="+mj-ea"/>
                <a:ea typeface="+mj-ea"/>
              </a:rPr>
              <a:t>}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384" y="3181832"/>
            <a:ext cx="74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+mj-ea"/>
                <a:ea typeface="+mj-ea"/>
              </a:rPr>
              <a:t>circle.h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286" y="3950980"/>
            <a:ext cx="94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circle.cpp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77" y="318183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main.cpp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891217" y="4320312"/>
            <a:ext cx="1" cy="5488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72324" y="4881632"/>
            <a:ext cx="90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circle.obj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5915" y="4869160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main.obj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15" name="직선 화살표 연결선 14"/>
          <p:cNvCxnSpPr>
            <a:stCxn id="10" idx="2"/>
            <a:endCxn id="14" idx="0"/>
          </p:cNvCxnSpPr>
          <p:nvPr/>
        </p:nvCxnSpPr>
        <p:spPr>
          <a:xfrm>
            <a:off x="7218504" y="3489609"/>
            <a:ext cx="1" cy="13795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99029" y="4594736"/>
            <a:ext cx="683746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76505" y="442964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컴파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일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2164671" y="5620598"/>
            <a:ext cx="683746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18743" y="54452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링킹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6" name="직선 화살표 연결선 25"/>
          <p:cNvCxnSpPr>
            <a:stCxn id="13" idx="2"/>
            <a:endCxn id="29" idx="0"/>
          </p:cNvCxnSpPr>
          <p:nvPr/>
        </p:nvCxnSpPr>
        <p:spPr>
          <a:xfrm>
            <a:off x="3823249" y="5189409"/>
            <a:ext cx="1661746" cy="8318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2"/>
            <a:endCxn id="29" idx="0"/>
          </p:cNvCxnSpPr>
          <p:nvPr/>
        </p:nvCxnSpPr>
        <p:spPr>
          <a:xfrm flipH="1">
            <a:off x="5484995" y="5176937"/>
            <a:ext cx="1733510" cy="8443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35128" y="6021288"/>
            <a:ext cx="899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main.exe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25023" y="22325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include </a:t>
            </a:r>
            <a:r>
              <a:rPr lang="ko-KR" altLang="en-US" dirty="0" smtClean="0">
                <a:latin typeface="+mj-ea"/>
                <a:ea typeface="+mj-ea"/>
              </a:rPr>
              <a:t>됨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574800" y="1268759"/>
            <a:ext cx="668867" cy="289107"/>
          </a:xfrm>
          <a:custGeom>
            <a:avLst/>
            <a:gdLst>
              <a:gd name="connsiteX0" fmla="*/ 0 w 668867"/>
              <a:gd name="connsiteY0" fmla="*/ 398978 h 398978"/>
              <a:gd name="connsiteX1" fmla="*/ 347133 w 668867"/>
              <a:gd name="connsiteY1" fmla="*/ 1044 h 398978"/>
              <a:gd name="connsiteX2" fmla="*/ 668867 w 668867"/>
              <a:gd name="connsiteY2" fmla="*/ 305844 h 39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867" h="398978">
                <a:moveTo>
                  <a:pt x="0" y="398978"/>
                </a:moveTo>
                <a:cubicBezTo>
                  <a:pt x="117827" y="207772"/>
                  <a:pt x="235655" y="16566"/>
                  <a:pt x="347133" y="1044"/>
                </a:cubicBezTo>
                <a:cubicBezTo>
                  <a:pt x="458611" y="-14478"/>
                  <a:pt x="563739" y="145683"/>
                  <a:pt x="668867" y="305844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1549400" y="223255"/>
            <a:ext cx="4030133" cy="1283813"/>
          </a:xfrm>
          <a:custGeom>
            <a:avLst/>
            <a:gdLst>
              <a:gd name="connsiteX0" fmla="*/ 0 w 4030133"/>
              <a:gd name="connsiteY0" fmla="*/ 889003 h 889003"/>
              <a:gd name="connsiteX1" fmla="*/ 1913467 w 4030133"/>
              <a:gd name="connsiteY1" fmla="*/ 3 h 889003"/>
              <a:gd name="connsiteX2" fmla="*/ 4030133 w 4030133"/>
              <a:gd name="connsiteY2" fmla="*/ 880536 h 88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0133" h="889003">
                <a:moveTo>
                  <a:pt x="0" y="889003"/>
                </a:moveTo>
                <a:cubicBezTo>
                  <a:pt x="620889" y="445208"/>
                  <a:pt x="1241778" y="1414"/>
                  <a:pt x="1913467" y="3"/>
                </a:cubicBezTo>
                <a:cubicBezTo>
                  <a:pt x="2585156" y="-1408"/>
                  <a:pt x="3307644" y="439564"/>
                  <a:pt x="4030133" y="880536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52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헤더 </a:t>
            </a:r>
            <a:r>
              <a:rPr lang="ko-KR" altLang="en-US" dirty="0" smtClean="0">
                <a:latin typeface="+mj-ea"/>
              </a:rPr>
              <a:t>파일과 </a:t>
            </a:r>
            <a:r>
              <a:rPr lang="en-US" altLang="ko-KR" cap="none" dirty="0" smtClean="0">
                <a:latin typeface="+mj-ea"/>
              </a:rPr>
              <a:t>cpp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파일로 분리하기</a:t>
            </a:r>
            <a:endParaRPr lang="ko-KR" altLang="en-US" dirty="0"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 </a:t>
            </a:r>
            <a:r>
              <a:rPr lang="ko-KR" altLang="en-US" sz="2200" dirty="0">
                <a:solidFill>
                  <a:schemeClr val="accent2">
                    <a:lumMod val="75000"/>
                  </a:schemeClr>
                </a:solidFill>
              </a:rPr>
              <a:t>아래의 소스를 헤더 파일과 </a:t>
            </a:r>
            <a:r>
              <a:rPr lang="en-US" altLang="ko-KR" sz="2200" dirty="0">
                <a:solidFill>
                  <a:schemeClr val="accent2">
                    <a:lumMod val="75000"/>
                  </a:schemeClr>
                </a:solidFill>
              </a:rPr>
              <a:t>cpp </a:t>
            </a:r>
            <a:r>
              <a:rPr lang="ko-KR" altLang="en-US" sz="2200" dirty="0">
                <a:solidFill>
                  <a:schemeClr val="accent2">
                    <a:lumMod val="75000"/>
                  </a:schemeClr>
                </a:solidFill>
              </a:rPr>
              <a:t>파일로 분리하여 </a:t>
            </a:r>
            <a:r>
              <a:rPr lang="ko-KR" altLang="en-US" sz="2200" dirty="0" smtClean="0">
                <a:solidFill>
                  <a:schemeClr val="accent2">
                    <a:lumMod val="75000"/>
                  </a:schemeClr>
                </a:solidFill>
              </a:rPr>
              <a:t>재 작성하라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19" y="1412776"/>
            <a:ext cx="4057459" cy="48013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class Adder </a:t>
            </a:r>
            <a:r>
              <a:rPr lang="en-US" altLang="ko-KR" dirty="0">
                <a:latin typeface="+mj-ea"/>
                <a:ea typeface="+mj-ea"/>
              </a:rPr>
              <a:t>{ // </a:t>
            </a:r>
            <a:r>
              <a:rPr lang="ko-KR" altLang="en-US" dirty="0">
                <a:latin typeface="+mj-ea"/>
                <a:ea typeface="+mj-ea"/>
              </a:rPr>
              <a:t>덧셈 모듈 클래스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op1, op2;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Adder(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b);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process();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Adder::Adder(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b)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op1 = a; op2 = b;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Adder::process()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return op1 + op2;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2546" y="1412776"/>
            <a:ext cx="4716164" cy="48013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b="1" dirty="0">
                <a:latin typeface="+mj-ea"/>
                <a:ea typeface="+mj-ea"/>
              </a:rPr>
              <a:t>class Calculator </a:t>
            </a:r>
            <a:r>
              <a:rPr lang="en-US" altLang="ko-KR" dirty="0">
                <a:latin typeface="+mj-ea"/>
                <a:ea typeface="+mj-ea"/>
              </a:rPr>
              <a:t>{ // </a:t>
            </a:r>
            <a:r>
              <a:rPr lang="ko-KR" altLang="en-US" dirty="0">
                <a:latin typeface="+mj-ea"/>
                <a:ea typeface="+mj-ea"/>
              </a:rPr>
              <a:t>계산기 클래스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void run();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void Calculator::run()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두 개의 수를 입력하세요</a:t>
            </a:r>
            <a:r>
              <a:rPr lang="en-US" altLang="ko-KR" dirty="0">
                <a:latin typeface="+mj-ea"/>
                <a:ea typeface="+mj-ea"/>
              </a:rPr>
              <a:t>&gt;&gt;";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a, b;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cin</a:t>
            </a:r>
            <a:r>
              <a:rPr lang="en-US" altLang="ko-KR" dirty="0">
                <a:latin typeface="+mj-ea"/>
                <a:ea typeface="+mj-ea"/>
              </a:rPr>
              <a:t> &gt;&gt; a &gt;&gt; b; // </a:t>
            </a:r>
            <a:r>
              <a:rPr lang="ko-KR" altLang="en-US" dirty="0">
                <a:latin typeface="+mj-ea"/>
                <a:ea typeface="+mj-ea"/>
              </a:rPr>
              <a:t>정수 두 개 입력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Adder adder(a, b); // </a:t>
            </a:r>
            <a:r>
              <a:rPr lang="ko-KR" altLang="en-US" dirty="0" err="1">
                <a:latin typeface="+mj-ea"/>
                <a:ea typeface="+mj-ea"/>
              </a:rPr>
              <a:t>덧셈기</a:t>
            </a:r>
            <a:r>
              <a:rPr lang="ko-KR" altLang="en-US" dirty="0">
                <a:latin typeface="+mj-ea"/>
                <a:ea typeface="+mj-ea"/>
              </a:rPr>
              <a:t> 생성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adder.process</a:t>
            </a:r>
            <a:r>
              <a:rPr lang="en-US" altLang="ko-KR" dirty="0">
                <a:latin typeface="+mj-ea"/>
                <a:ea typeface="+mj-ea"/>
              </a:rPr>
              <a:t>(); // </a:t>
            </a:r>
            <a:r>
              <a:rPr lang="ko-KR" altLang="en-US" dirty="0">
                <a:latin typeface="+mj-ea"/>
                <a:ea typeface="+mj-ea"/>
              </a:rPr>
              <a:t>덧셈 계산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main()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Calculator </a:t>
            </a:r>
            <a:r>
              <a:rPr lang="en-US" altLang="ko-KR" dirty="0" err="1">
                <a:latin typeface="+mj-ea"/>
                <a:ea typeface="+mj-ea"/>
              </a:rPr>
              <a:t>calc</a:t>
            </a:r>
            <a:r>
              <a:rPr lang="en-US" altLang="ko-KR" dirty="0">
                <a:latin typeface="+mj-ea"/>
                <a:ea typeface="+mj-ea"/>
              </a:rPr>
              <a:t>; // </a:t>
            </a:r>
            <a:r>
              <a:rPr lang="en-US" altLang="ko-KR" dirty="0" err="1">
                <a:latin typeface="+mj-ea"/>
                <a:ea typeface="+mj-ea"/>
              </a:rPr>
              <a:t>calc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객체 생성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calc.run</a:t>
            </a:r>
            <a:r>
              <a:rPr lang="en-US" altLang="ko-KR" dirty="0">
                <a:latin typeface="+mj-ea"/>
                <a:ea typeface="+mj-ea"/>
              </a:rPr>
              <a:t>(); // </a:t>
            </a:r>
            <a:r>
              <a:rPr lang="ko-KR" altLang="en-US" dirty="0">
                <a:latin typeface="+mj-ea"/>
                <a:ea typeface="+mj-ea"/>
              </a:rPr>
              <a:t>계산기 시작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5560" y="6074217"/>
            <a:ext cx="351013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두 개의 수를 입력하세요</a:t>
            </a:r>
            <a:r>
              <a:rPr lang="en-US" altLang="ko-KR" sz="1400" dirty="0">
                <a:latin typeface="+mn-ea"/>
                <a:ea typeface="+mn-ea"/>
              </a:rPr>
              <a:t>&gt;&gt;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5 -20</a:t>
            </a:r>
          </a:p>
          <a:p>
            <a:r>
              <a:rPr lang="en-US" altLang="ko-KR" sz="1400" dirty="0">
                <a:latin typeface="+mn-ea"/>
                <a:ea typeface="+mn-ea"/>
              </a:rPr>
              <a:t>-15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7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C++</a:t>
            </a:r>
            <a:r>
              <a:rPr lang="ko-KR" altLang="en-US" dirty="0" smtClean="0">
                <a:latin typeface="+mj-ea"/>
              </a:rPr>
              <a:t>클래스와 </a:t>
            </a:r>
            <a:r>
              <a:rPr lang="en-US" altLang="ko-KR" dirty="0" smtClean="0">
                <a:latin typeface="+mj-ea"/>
              </a:rPr>
              <a:t>C++</a:t>
            </a:r>
            <a:r>
              <a:rPr lang="ko-KR" altLang="en-US" dirty="0" smtClean="0">
                <a:latin typeface="+mj-ea"/>
              </a:rPr>
              <a:t>객체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만들어내기 위해 정의된 설계도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클래스는 객체가 아님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실체도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변수와 멤버 함수 선언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생성될 때 클래스의 모양을 그대로 가지고 탄생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변수와 멤버 함수로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메모리에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실체</a:t>
            </a:r>
            <a:r>
              <a:rPr lang="en-US" altLang="ko-KR" dirty="0" smtClean="0"/>
              <a:t>(instance)</a:t>
            </a:r>
            <a:r>
              <a:rPr lang="ko-KR" altLang="en-US" dirty="0" smtClean="0"/>
              <a:t>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클래스 틀에서 찍어낸 여러 개의 객체 생성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객체들은 상호 별도의 공간에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6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정답</a:t>
            </a:r>
            <a:endParaRPr lang="ko-KR" altLang="en-US" dirty="0"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7741" y="1073059"/>
            <a:ext cx="2634143" cy="2135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#</a:t>
            </a:r>
            <a:r>
              <a:rPr lang="en-US" altLang="ko-KR" sz="1200" b="1" dirty="0" err="1" smtClean="0">
                <a:latin typeface="+mj-ea"/>
                <a:ea typeface="+mj-ea"/>
              </a:rPr>
              <a:t>ifndef</a:t>
            </a:r>
            <a:r>
              <a:rPr lang="en-US" altLang="ko-KR" sz="1200" b="1" dirty="0" smtClean="0">
                <a:latin typeface="+mj-ea"/>
                <a:ea typeface="+mj-ea"/>
              </a:rPr>
              <a:t> ADDER_H</a:t>
            </a:r>
          </a:p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#define ADDER_H</a:t>
            </a:r>
          </a:p>
          <a:p>
            <a:pPr defTabSz="180000"/>
            <a:endParaRPr lang="en-US" altLang="ko-KR" sz="12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class Adder </a:t>
            </a:r>
            <a:r>
              <a:rPr lang="en-US" altLang="ko-KR" sz="1200" dirty="0" smtClean="0">
                <a:latin typeface="+mj-ea"/>
                <a:ea typeface="+mj-ea"/>
              </a:rPr>
              <a:t>{ // </a:t>
            </a:r>
            <a:r>
              <a:rPr lang="ko-KR" altLang="en-US" sz="1200" dirty="0" smtClean="0">
                <a:latin typeface="+mj-ea"/>
                <a:ea typeface="+mj-ea"/>
              </a:rPr>
              <a:t>덧셈 모듈 클래스</a:t>
            </a:r>
          </a:p>
          <a:p>
            <a:pPr defTabSz="180000"/>
            <a:r>
              <a:rPr lang="ko-KR" altLang="en-US" sz="1200" dirty="0" smtClean="0">
                <a:latin typeface="+mj-ea"/>
                <a:ea typeface="+mj-ea"/>
              </a:rPr>
              <a:t>	</a:t>
            </a:r>
            <a:r>
              <a:rPr lang="en-US" altLang="ko-KR" sz="1200" dirty="0" err="1" smtClean="0">
                <a:latin typeface="+mj-ea"/>
                <a:ea typeface="+mj-ea"/>
              </a:rPr>
              <a:t>int</a:t>
            </a:r>
            <a:r>
              <a:rPr lang="en-US" altLang="ko-KR" sz="1200" dirty="0" smtClean="0">
                <a:latin typeface="+mj-ea"/>
                <a:ea typeface="+mj-ea"/>
              </a:rPr>
              <a:t> op1, op2;</a:t>
            </a:r>
          </a:p>
          <a:p>
            <a:pPr defTabSz="180000"/>
            <a:r>
              <a:rPr lang="en-US" altLang="ko-KR" sz="1200" dirty="0" smtClean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200" dirty="0" smtClean="0">
                <a:latin typeface="+mj-ea"/>
                <a:ea typeface="+mj-ea"/>
              </a:rPr>
              <a:t>	Adder(</a:t>
            </a:r>
            <a:r>
              <a:rPr lang="en-US" altLang="ko-KR" sz="1200" dirty="0" err="1" smtClean="0">
                <a:latin typeface="+mj-ea"/>
                <a:ea typeface="+mj-ea"/>
              </a:rPr>
              <a:t>int</a:t>
            </a:r>
            <a:r>
              <a:rPr lang="en-US" altLang="ko-KR" sz="1200" dirty="0" smtClean="0">
                <a:latin typeface="+mj-ea"/>
                <a:ea typeface="+mj-ea"/>
              </a:rPr>
              <a:t> a, </a:t>
            </a:r>
            <a:r>
              <a:rPr lang="en-US" altLang="ko-KR" sz="1200" dirty="0" err="1" smtClean="0">
                <a:latin typeface="+mj-ea"/>
                <a:ea typeface="+mj-ea"/>
              </a:rPr>
              <a:t>int</a:t>
            </a:r>
            <a:r>
              <a:rPr lang="en-US" altLang="ko-KR" sz="1200" dirty="0" smtClean="0">
                <a:latin typeface="+mj-ea"/>
                <a:ea typeface="+mj-ea"/>
              </a:rPr>
              <a:t> b);</a:t>
            </a:r>
          </a:p>
          <a:p>
            <a:pPr defTabSz="180000"/>
            <a:r>
              <a:rPr lang="en-US" altLang="ko-KR" sz="1200" dirty="0" smtClean="0">
                <a:latin typeface="+mj-ea"/>
                <a:ea typeface="+mj-ea"/>
              </a:rPr>
              <a:t>	</a:t>
            </a:r>
            <a:r>
              <a:rPr lang="en-US" altLang="ko-KR" sz="1200" dirty="0" err="1" smtClean="0">
                <a:latin typeface="+mj-ea"/>
                <a:ea typeface="+mj-ea"/>
              </a:rPr>
              <a:t>int</a:t>
            </a:r>
            <a:r>
              <a:rPr lang="en-US" altLang="ko-KR" sz="1200" dirty="0" smtClean="0">
                <a:latin typeface="+mj-ea"/>
                <a:ea typeface="+mj-ea"/>
              </a:rPr>
              <a:t> process();</a:t>
            </a:r>
          </a:p>
          <a:p>
            <a:pPr defTabSz="180000"/>
            <a:r>
              <a:rPr lang="en-US" altLang="ko-KR" sz="1200" dirty="0" smtClean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12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200" b="1" dirty="0" smtClean="0">
                <a:latin typeface="+mj-ea"/>
                <a:ea typeface="+mj-ea"/>
              </a:rPr>
              <a:t>#</a:t>
            </a:r>
            <a:r>
              <a:rPr lang="en-US" altLang="ko-KR" sz="1200" b="1" dirty="0" err="1" smtClean="0">
                <a:latin typeface="+mj-ea"/>
                <a:ea typeface="+mj-ea"/>
              </a:rPr>
              <a:t>endif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6402" y="1076125"/>
            <a:ext cx="2721902" cy="2132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b="1" dirty="0">
                <a:latin typeface="+mj-ea"/>
                <a:ea typeface="+mj-ea"/>
              </a:rPr>
              <a:t>#</a:t>
            </a:r>
            <a:r>
              <a:rPr lang="en-US" altLang="ko-KR" sz="1200" b="1" dirty="0" err="1">
                <a:latin typeface="+mj-ea"/>
                <a:ea typeface="+mj-ea"/>
              </a:rPr>
              <a:t>ifndef</a:t>
            </a:r>
            <a:r>
              <a:rPr lang="en-US" altLang="ko-KR" sz="1200" b="1" dirty="0">
                <a:latin typeface="+mj-ea"/>
                <a:ea typeface="+mj-ea"/>
              </a:rPr>
              <a:t> CALCULATOR_H</a:t>
            </a:r>
          </a:p>
          <a:p>
            <a:pPr defTabSz="180000"/>
            <a:r>
              <a:rPr lang="en-US" altLang="ko-KR" sz="1200" b="1" dirty="0">
                <a:latin typeface="+mj-ea"/>
                <a:ea typeface="+mj-ea"/>
              </a:rPr>
              <a:t>#define CALCULATOR_H</a:t>
            </a: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b="1" dirty="0">
                <a:latin typeface="+mj-ea"/>
                <a:ea typeface="+mj-ea"/>
              </a:rPr>
              <a:t>class Calculator </a:t>
            </a:r>
            <a:r>
              <a:rPr lang="en-US" altLang="ko-KR" sz="1200" dirty="0">
                <a:latin typeface="+mj-ea"/>
                <a:ea typeface="+mj-ea"/>
              </a:rPr>
              <a:t>{ // </a:t>
            </a:r>
            <a:r>
              <a:rPr lang="ko-KR" altLang="en-US" sz="1200" dirty="0">
                <a:latin typeface="+mj-ea"/>
                <a:ea typeface="+mj-ea"/>
              </a:rPr>
              <a:t>계산기 클래스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void run();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b="1" dirty="0">
                <a:latin typeface="+mj-ea"/>
                <a:ea typeface="+mj-ea"/>
              </a:rPr>
              <a:t>#</a:t>
            </a:r>
            <a:r>
              <a:rPr lang="en-US" altLang="ko-KR" sz="1200" b="1" dirty="0" err="1">
                <a:latin typeface="+mj-ea"/>
                <a:ea typeface="+mj-ea"/>
              </a:rPr>
              <a:t>endif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761458"/>
            <a:ext cx="2520280" cy="1718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b="1" dirty="0">
                <a:latin typeface="+mj-ea"/>
                <a:ea typeface="+mj-ea"/>
              </a:rPr>
              <a:t>#include "</a:t>
            </a:r>
            <a:r>
              <a:rPr lang="en-US" altLang="ko-KR" sz="1200" b="1" dirty="0" err="1">
                <a:latin typeface="+mj-ea"/>
                <a:ea typeface="+mj-ea"/>
              </a:rPr>
              <a:t>Adder.h</a:t>
            </a:r>
            <a:r>
              <a:rPr lang="en-US" altLang="ko-KR" sz="1200" b="1" dirty="0">
                <a:latin typeface="+mj-ea"/>
                <a:ea typeface="+mj-ea"/>
              </a:rPr>
              <a:t>"</a:t>
            </a: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Adder::Adder(</a:t>
            </a:r>
            <a:r>
              <a:rPr lang="en-US" altLang="ko-KR" sz="1200" dirty="0" err="1">
                <a:latin typeface="+mj-ea"/>
                <a:ea typeface="+mj-ea"/>
              </a:rPr>
              <a:t>int</a:t>
            </a:r>
            <a:r>
              <a:rPr lang="en-US" altLang="ko-KR" sz="1200" dirty="0">
                <a:latin typeface="+mj-ea"/>
                <a:ea typeface="+mj-ea"/>
              </a:rPr>
              <a:t> a, </a:t>
            </a:r>
            <a:r>
              <a:rPr lang="en-US" altLang="ko-KR" sz="1200" dirty="0" err="1">
                <a:latin typeface="+mj-ea"/>
                <a:ea typeface="+mj-ea"/>
              </a:rPr>
              <a:t>int</a:t>
            </a:r>
            <a:r>
              <a:rPr lang="en-US" altLang="ko-KR" sz="1200" dirty="0">
                <a:latin typeface="+mj-ea"/>
                <a:ea typeface="+mj-ea"/>
              </a:rPr>
              <a:t> b) {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op1 = a; op2 = b;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dirty="0" err="1">
                <a:latin typeface="+mj-ea"/>
                <a:ea typeface="+mj-ea"/>
              </a:rPr>
              <a:t>int</a:t>
            </a:r>
            <a:r>
              <a:rPr lang="en-US" altLang="ko-KR" sz="1200" dirty="0">
                <a:latin typeface="+mj-ea"/>
                <a:ea typeface="+mj-ea"/>
              </a:rPr>
              <a:t> Adder::process() {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return op1 + op2;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15816" y="3761458"/>
            <a:ext cx="3082113" cy="2475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>
                <a:latin typeface="+mj-ea"/>
                <a:ea typeface="+mj-ea"/>
              </a:rPr>
              <a:t>#include &lt;</a:t>
            </a:r>
            <a:r>
              <a:rPr lang="en-US" altLang="ko-KR" sz="1200" dirty="0" err="1">
                <a:latin typeface="+mj-ea"/>
                <a:ea typeface="+mj-ea"/>
              </a:rPr>
              <a:t>iostream</a:t>
            </a:r>
            <a:r>
              <a:rPr lang="en-US" altLang="ko-KR" sz="12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using namespace </a:t>
            </a:r>
            <a:r>
              <a:rPr lang="en-US" altLang="ko-KR" sz="1200" dirty="0" err="1">
                <a:latin typeface="+mj-ea"/>
                <a:ea typeface="+mj-ea"/>
              </a:rPr>
              <a:t>std</a:t>
            </a:r>
            <a:r>
              <a:rPr lang="en-US" altLang="ko-KR" sz="12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b="1" dirty="0">
                <a:latin typeface="+mj-ea"/>
                <a:ea typeface="+mj-ea"/>
              </a:rPr>
              <a:t>#include "</a:t>
            </a:r>
            <a:r>
              <a:rPr lang="en-US" altLang="ko-KR" sz="1200" b="1" dirty="0" err="1">
                <a:latin typeface="+mj-ea"/>
                <a:ea typeface="+mj-ea"/>
              </a:rPr>
              <a:t>Calculator.h</a:t>
            </a:r>
            <a:r>
              <a:rPr lang="en-US" altLang="ko-KR" sz="1200" b="1" dirty="0">
                <a:latin typeface="+mj-ea"/>
                <a:ea typeface="+mj-ea"/>
              </a:rPr>
              <a:t>"</a:t>
            </a:r>
          </a:p>
          <a:p>
            <a:pPr defTabSz="180000"/>
            <a:r>
              <a:rPr lang="en-US" altLang="ko-KR" sz="1200" b="1" dirty="0">
                <a:latin typeface="+mj-ea"/>
                <a:ea typeface="+mj-ea"/>
              </a:rPr>
              <a:t>#include "</a:t>
            </a:r>
            <a:r>
              <a:rPr lang="en-US" altLang="ko-KR" sz="1200" b="1" dirty="0" err="1">
                <a:latin typeface="+mj-ea"/>
                <a:ea typeface="+mj-ea"/>
              </a:rPr>
              <a:t>Adder.h</a:t>
            </a:r>
            <a:r>
              <a:rPr lang="en-US" altLang="ko-KR" sz="1200" b="1" dirty="0">
                <a:latin typeface="+mj-ea"/>
                <a:ea typeface="+mj-ea"/>
              </a:rPr>
              <a:t>"</a:t>
            </a: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void Calculator::run() {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cout</a:t>
            </a:r>
            <a:r>
              <a:rPr lang="en-US" altLang="ko-KR" sz="1200" dirty="0">
                <a:latin typeface="+mj-ea"/>
                <a:ea typeface="+mj-ea"/>
              </a:rPr>
              <a:t> &lt;&lt; "</a:t>
            </a:r>
            <a:r>
              <a:rPr lang="ko-KR" altLang="en-US" sz="1200" dirty="0">
                <a:latin typeface="+mj-ea"/>
                <a:ea typeface="+mj-ea"/>
              </a:rPr>
              <a:t>두 개의 수를 입력하세요</a:t>
            </a:r>
            <a:r>
              <a:rPr lang="en-US" altLang="ko-KR" sz="1200" dirty="0">
                <a:latin typeface="+mj-ea"/>
                <a:ea typeface="+mj-ea"/>
              </a:rPr>
              <a:t>&gt;&gt;";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int</a:t>
            </a:r>
            <a:r>
              <a:rPr lang="en-US" altLang="ko-KR" sz="1200" dirty="0">
                <a:latin typeface="+mj-ea"/>
                <a:ea typeface="+mj-ea"/>
              </a:rPr>
              <a:t> a, b;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cin</a:t>
            </a:r>
            <a:r>
              <a:rPr lang="en-US" altLang="ko-KR" sz="1200" dirty="0">
                <a:latin typeface="+mj-ea"/>
                <a:ea typeface="+mj-ea"/>
              </a:rPr>
              <a:t> &gt;&gt; a &gt;&gt; b; // </a:t>
            </a:r>
            <a:r>
              <a:rPr lang="ko-KR" altLang="en-US" sz="1200" dirty="0">
                <a:latin typeface="+mj-ea"/>
                <a:ea typeface="+mj-ea"/>
              </a:rPr>
              <a:t>정수 두 개 입력</a:t>
            </a:r>
          </a:p>
          <a:p>
            <a:pPr defTabSz="180000"/>
            <a:r>
              <a:rPr lang="ko-KR" altLang="en-US" sz="1200" dirty="0">
                <a:latin typeface="+mj-ea"/>
                <a:ea typeface="+mj-ea"/>
              </a:rPr>
              <a:t>	</a:t>
            </a:r>
            <a:r>
              <a:rPr lang="en-US" altLang="ko-KR" sz="1200" dirty="0">
                <a:latin typeface="+mj-ea"/>
                <a:ea typeface="+mj-ea"/>
              </a:rPr>
              <a:t>Adder adder(a, b); // </a:t>
            </a:r>
            <a:r>
              <a:rPr lang="ko-KR" altLang="en-US" sz="1200" dirty="0" err="1">
                <a:latin typeface="+mj-ea"/>
                <a:ea typeface="+mj-ea"/>
              </a:rPr>
              <a:t>덧셈기</a:t>
            </a:r>
            <a:r>
              <a:rPr lang="ko-KR" altLang="en-US" sz="1200" dirty="0">
                <a:latin typeface="+mj-ea"/>
                <a:ea typeface="+mj-ea"/>
              </a:rPr>
              <a:t> 생성</a:t>
            </a:r>
          </a:p>
          <a:p>
            <a:pPr defTabSz="180000"/>
            <a:r>
              <a:rPr lang="ko-KR" altLang="en-US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cout</a:t>
            </a:r>
            <a:r>
              <a:rPr lang="en-US" altLang="ko-KR" sz="1200" dirty="0">
                <a:latin typeface="+mj-ea"/>
                <a:ea typeface="+mj-ea"/>
              </a:rPr>
              <a:t> &lt;&lt; </a:t>
            </a:r>
            <a:r>
              <a:rPr lang="en-US" altLang="ko-KR" sz="1200" dirty="0" err="1">
                <a:latin typeface="+mj-ea"/>
                <a:ea typeface="+mj-ea"/>
              </a:rPr>
              <a:t>adder.process</a:t>
            </a:r>
            <a:r>
              <a:rPr lang="en-US" altLang="ko-KR" sz="1200" dirty="0">
                <a:latin typeface="+mj-ea"/>
                <a:ea typeface="+mj-ea"/>
              </a:rPr>
              <a:t>(); // </a:t>
            </a:r>
            <a:r>
              <a:rPr lang="ko-KR" altLang="en-US" sz="1200" dirty="0">
                <a:latin typeface="+mj-ea"/>
                <a:ea typeface="+mj-ea"/>
              </a:rPr>
              <a:t>덧셈 </a:t>
            </a:r>
            <a:r>
              <a:rPr lang="ko-KR" altLang="en-US" sz="1200" dirty="0" smtClean="0">
                <a:latin typeface="+mj-ea"/>
                <a:ea typeface="+mj-ea"/>
              </a:rPr>
              <a:t>계산</a:t>
            </a:r>
            <a:endParaRPr lang="en-US" altLang="ko-KR" sz="12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200" dirty="0" smtClean="0">
                <a:latin typeface="+mj-ea"/>
                <a:ea typeface="+mj-ea"/>
              </a:rPr>
              <a:t>}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9216" y="3741870"/>
            <a:ext cx="2736304" cy="125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b="1" dirty="0">
                <a:latin typeface="+mj-ea"/>
                <a:ea typeface="+mj-ea"/>
              </a:rPr>
              <a:t>#include "</a:t>
            </a:r>
            <a:r>
              <a:rPr lang="en-US" altLang="ko-KR" sz="1200" b="1" dirty="0" err="1">
                <a:latin typeface="+mj-ea"/>
                <a:ea typeface="+mj-ea"/>
              </a:rPr>
              <a:t>Calculator.h</a:t>
            </a:r>
            <a:r>
              <a:rPr lang="en-US" altLang="ko-KR" sz="1200" b="1" dirty="0">
                <a:latin typeface="+mj-ea"/>
                <a:ea typeface="+mj-ea"/>
              </a:rPr>
              <a:t>"</a:t>
            </a:r>
          </a:p>
          <a:p>
            <a:pPr defTabSz="180000"/>
            <a:endParaRPr lang="en-US" altLang="ko-KR" sz="1200" dirty="0">
              <a:latin typeface="+mj-ea"/>
              <a:ea typeface="+mj-ea"/>
            </a:endParaRPr>
          </a:p>
          <a:p>
            <a:pPr defTabSz="180000"/>
            <a:r>
              <a:rPr lang="en-US" altLang="ko-KR" sz="1200" dirty="0" err="1">
                <a:latin typeface="+mj-ea"/>
                <a:ea typeface="+mj-ea"/>
              </a:rPr>
              <a:t>int</a:t>
            </a:r>
            <a:r>
              <a:rPr lang="en-US" altLang="ko-KR" sz="12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	Calculator </a:t>
            </a:r>
            <a:r>
              <a:rPr lang="en-US" altLang="ko-KR" sz="1200" dirty="0" err="1">
                <a:latin typeface="+mj-ea"/>
                <a:ea typeface="+mj-ea"/>
              </a:rPr>
              <a:t>calc</a:t>
            </a:r>
            <a:r>
              <a:rPr lang="en-US" altLang="ko-KR" sz="1200" dirty="0">
                <a:latin typeface="+mj-ea"/>
                <a:ea typeface="+mj-ea"/>
              </a:rPr>
              <a:t>; // </a:t>
            </a:r>
            <a:r>
              <a:rPr lang="en-US" altLang="ko-KR" sz="1200" dirty="0" err="1">
                <a:latin typeface="+mj-ea"/>
                <a:ea typeface="+mj-ea"/>
              </a:rPr>
              <a:t>calc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객체 생성</a:t>
            </a:r>
          </a:p>
          <a:p>
            <a:pPr defTabSz="180000"/>
            <a:r>
              <a:rPr lang="ko-KR" altLang="en-US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calc.run</a:t>
            </a:r>
            <a:r>
              <a:rPr lang="en-US" altLang="ko-KR" sz="1200" dirty="0">
                <a:latin typeface="+mj-ea"/>
                <a:ea typeface="+mj-ea"/>
              </a:rPr>
              <a:t>(); // </a:t>
            </a:r>
            <a:r>
              <a:rPr lang="ko-KR" altLang="en-US" sz="1200" dirty="0">
                <a:latin typeface="+mj-ea"/>
                <a:ea typeface="+mj-ea"/>
              </a:rPr>
              <a:t>계산기 시작</a:t>
            </a:r>
          </a:p>
          <a:p>
            <a:pPr defTabSz="180000"/>
            <a:r>
              <a:rPr lang="en-US" altLang="ko-KR" sz="1200" dirty="0">
                <a:latin typeface="+mj-ea"/>
                <a:ea typeface="+mj-ea"/>
              </a:rPr>
              <a:t>}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2977" y="796060"/>
            <a:ext cx="99027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+mj-ea"/>
                <a:ea typeface="+mj-ea"/>
              </a:rPr>
              <a:t>Calculator.h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30582" y="799126"/>
            <a:ext cx="71744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+mj-ea"/>
                <a:ea typeface="+mj-ea"/>
              </a:rPr>
              <a:t>Adder.h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221" y="3482294"/>
            <a:ext cx="88575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Adder.cpp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3298" y="3484459"/>
            <a:ext cx="115858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Calculator.cpp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6653" y="3459662"/>
            <a:ext cx="81945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main.cpp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82977" y="5494481"/>
            <a:ext cx="285313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두 개의 수를 입력하세요</a:t>
            </a:r>
            <a:r>
              <a:rPr lang="en-US" altLang="ko-KR" sz="1400" dirty="0">
                <a:latin typeface="+mj-ea"/>
                <a:ea typeface="+mj-ea"/>
              </a:rPr>
              <a:t>&gt;&gt;</a:t>
            </a:r>
            <a:r>
              <a:rPr lang="en-US" altLang="ko-KR" sz="1400" dirty="0">
                <a:solidFill>
                  <a:srgbClr val="00B050"/>
                </a:solidFill>
                <a:latin typeface="+mj-ea"/>
                <a:ea typeface="+mj-ea"/>
              </a:rPr>
              <a:t>5 -20</a:t>
            </a:r>
          </a:p>
          <a:p>
            <a:r>
              <a:rPr lang="en-US" altLang="ko-KR" sz="1400" dirty="0">
                <a:latin typeface="+mj-ea"/>
                <a:ea typeface="+mj-ea"/>
              </a:rPr>
              <a:t>-15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28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5" y="1124744"/>
            <a:ext cx="8021125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클래스와 객체 관계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7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C++ </a:t>
            </a:r>
            <a:r>
              <a:rPr lang="ko-KR" altLang="en-US" dirty="0" smtClean="0">
                <a:latin typeface="+mj-ea"/>
              </a:rPr>
              <a:t>클래스 만들기</a:t>
            </a:r>
            <a:endParaRPr lang="ko-KR" altLang="en-US" dirty="0">
              <a:latin typeface="+mj-ea"/>
            </a:endParaRPr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>
          <a:xfrm>
            <a:off x="35496" y="908720"/>
            <a:ext cx="9036496" cy="583264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</a:t>
            </a:r>
            <a:r>
              <a:rPr lang="ko-KR" altLang="en-US" dirty="0"/>
              <a:t>변수와 멤버 함수로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선언부</a:t>
            </a:r>
            <a:r>
              <a:rPr lang="ko-KR" altLang="en-US" dirty="0" err="1" smtClean="0"/>
              <a:t>와</a:t>
            </a:r>
            <a:r>
              <a:rPr lang="ko-KR" altLang="en-US" dirty="0" smtClean="0"/>
              <a:t> 클래스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구현부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ko-KR" altLang="en-US" dirty="0" smtClean="0"/>
              <a:t>클래스 </a:t>
            </a:r>
            <a:r>
              <a:rPr lang="ko-KR" altLang="en-US" dirty="0" err="1"/>
              <a:t>선언부</a:t>
            </a:r>
            <a:r>
              <a:rPr lang="en-US" altLang="ko-KR" dirty="0"/>
              <a:t>(class declaration)</a:t>
            </a:r>
          </a:p>
          <a:p>
            <a:pPr lvl="1"/>
            <a:r>
              <a:rPr lang="en-US" altLang="ko-KR" dirty="0"/>
              <a:t>class </a:t>
            </a:r>
            <a:r>
              <a:rPr lang="ko-KR" altLang="en-US" dirty="0"/>
              <a:t>키워드를 이용하여 클래스 선언</a:t>
            </a:r>
            <a:endParaRPr lang="en-US" altLang="ko-KR" dirty="0"/>
          </a:p>
          <a:p>
            <a:pPr lvl="1"/>
            <a:r>
              <a:rPr lang="ko-KR" altLang="en-US" dirty="0"/>
              <a:t>멤버 변수와 멤버 함수 선언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b="1" dirty="0" smtClean="0"/>
              <a:t>멤버 </a:t>
            </a:r>
            <a:r>
              <a:rPr lang="ko-KR" altLang="en-US" b="1" dirty="0"/>
              <a:t>변수는 클래스 선언 내에서 </a:t>
            </a:r>
            <a:r>
              <a:rPr lang="ko-KR" altLang="en-US" b="1" dirty="0" smtClean="0"/>
              <a:t>초기화 할 </a:t>
            </a:r>
            <a:r>
              <a:rPr lang="ko-KR" altLang="en-US" b="1" dirty="0"/>
              <a:t>수 </a:t>
            </a:r>
            <a:r>
              <a:rPr lang="ko-KR" altLang="en-US" b="1" dirty="0" smtClean="0"/>
              <a:t>없음 </a:t>
            </a:r>
            <a:endParaRPr lang="en-US" altLang="ko-KR" b="1" dirty="0" smtClean="0"/>
          </a:p>
          <a:p>
            <a:pPr lvl="2">
              <a:lnSpc>
                <a:spcPct val="120000"/>
              </a:lnSpc>
            </a:pPr>
            <a:r>
              <a:rPr lang="ko-KR" altLang="en-US" b="1" dirty="0" smtClean="0"/>
              <a:t>그러나 </a:t>
            </a:r>
            <a:r>
              <a:rPr lang="en-US" altLang="ko-KR" b="1" dirty="0" smtClean="0"/>
              <a:t>2011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C++ </a:t>
            </a:r>
            <a:r>
              <a:rPr lang="ko-KR" altLang="en-US" b="1" dirty="0" smtClean="0"/>
              <a:t>표준부터 </a:t>
            </a:r>
            <a:r>
              <a:rPr lang="ko-KR" altLang="en-US" b="1" dirty="0" err="1" smtClean="0"/>
              <a:t>선언부에서</a:t>
            </a:r>
            <a:r>
              <a:rPr lang="ko-KR" altLang="en-US" b="1" dirty="0" smtClean="0"/>
              <a:t> 초기화 가능</a:t>
            </a:r>
            <a:endParaRPr lang="en-US" altLang="ko-KR" b="1" dirty="0"/>
          </a:p>
          <a:p>
            <a:pPr lvl="2"/>
            <a:r>
              <a:rPr lang="ko-KR" altLang="en-US" dirty="0"/>
              <a:t>멤버 함수는 원형</a:t>
            </a:r>
            <a:r>
              <a:rPr lang="en-US" altLang="ko-KR" dirty="0"/>
              <a:t>(prototype)</a:t>
            </a:r>
            <a:r>
              <a:rPr lang="ko-KR" altLang="en-US" dirty="0"/>
              <a:t> 형태로 선언</a:t>
            </a:r>
            <a:endParaRPr lang="en-US" altLang="ko-KR" dirty="0"/>
          </a:p>
          <a:p>
            <a:pPr lvl="1"/>
            <a:r>
              <a:rPr lang="ko-KR" altLang="en-US" dirty="0"/>
              <a:t>멤버에 대한 접근 권한 지정</a:t>
            </a:r>
            <a:endParaRPr lang="en-US" altLang="ko-KR" dirty="0"/>
          </a:p>
          <a:p>
            <a:pPr lvl="2"/>
            <a:r>
              <a:rPr lang="en-US" altLang="ko-KR" dirty="0"/>
              <a:t>private, public, protected </a:t>
            </a:r>
            <a:r>
              <a:rPr lang="ko-KR" altLang="en-US" dirty="0"/>
              <a:t>중의 하나</a:t>
            </a:r>
            <a:endParaRPr lang="en-US" altLang="ko-KR" dirty="0"/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디폴트는 </a:t>
            </a:r>
            <a:r>
              <a:rPr lang="en-US" altLang="ko-KR" b="1" dirty="0" smtClean="0">
                <a:solidFill>
                  <a:srgbClr val="FF0000"/>
                </a:solidFill>
              </a:rPr>
              <a:t>private</a:t>
            </a:r>
          </a:p>
          <a:p>
            <a:pPr lvl="2"/>
            <a:r>
              <a:rPr lang="en-US" altLang="ko-KR" dirty="0"/>
              <a:t>public : </a:t>
            </a:r>
            <a:r>
              <a:rPr lang="ko-KR" altLang="en-US" dirty="0"/>
              <a:t>다른 모든 클래스나 객체에서 멤버의 접근이 가능함을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r>
              <a:rPr lang="ko-KR" altLang="en-US" dirty="0"/>
              <a:t>클래스 </a:t>
            </a:r>
            <a:r>
              <a:rPr lang="ko-KR" altLang="en-US" dirty="0" err="1" smtClean="0"/>
              <a:t>구현부</a:t>
            </a:r>
            <a:r>
              <a:rPr lang="en-US" altLang="ko-KR" dirty="0" smtClean="0"/>
              <a:t>(</a:t>
            </a:r>
            <a:r>
              <a:rPr lang="en-US" altLang="ko-KR" dirty="0"/>
              <a:t>class implementation)</a:t>
            </a:r>
          </a:p>
          <a:p>
            <a:pPr lvl="1"/>
            <a:r>
              <a:rPr lang="ko-KR" altLang="en-US" dirty="0"/>
              <a:t>클래스에 정의된 모든 멤버 함수 구현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6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만들기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51520" y="2883150"/>
            <a:ext cx="5483480" cy="2612693"/>
            <a:chOff x="1013145" y="4253167"/>
            <a:chExt cx="5483480" cy="2612693"/>
          </a:xfrm>
        </p:grpSpPr>
        <p:sp>
          <p:nvSpPr>
            <p:cNvPr id="5" name="직사각형 4"/>
            <p:cNvSpPr/>
            <p:nvPr/>
          </p:nvSpPr>
          <p:spPr>
            <a:xfrm>
              <a:off x="1601044" y="5850197"/>
              <a:ext cx="3789972" cy="10156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2000" dirty="0" smtClean="0">
                  <a:latin typeface="+mj-ea"/>
                  <a:ea typeface="+mj-ea"/>
                </a:rPr>
                <a:t>double 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Circle ::  </a:t>
              </a:r>
              <a:r>
                <a:rPr lang="en-US" altLang="ko-KR" sz="2000" dirty="0" err="1" smtClean="0">
                  <a:latin typeface="+mj-ea"/>
                  <a:ea typeface="+mj-ea"/>
                </a:rPr>
                <a:t>getArea</a:t>
              </a:r>
              <a:r>
                <a:rPr lang="en-US" altLang="ko-KR" sz="2000" dirty="0" smtClean="0">
                  <a:latin typeface="+mj-ea"/>
                  <a:ea typeface="+mj-ea"/>
                </a:rPr>
                <a:t>() </a:t>
              </a:r>
              <a:r>
                <a:rPr lang="en-US" altLang="ko-KR" sz="2000" dirty="0">
                  <a:latin typeface="+mj-ea"/>
                  <a:ea typeface="+mj-ea"/>
                </a:rPr>
                <a:t>{</a:t>
              </a:r>
            </a:p>
            <a:p>
              <a:pPr defTabSz="180000"/>
              <a:r>
                <a:rPr lang="en-US" altLang="ko-KR" sz="2000" dirty="0">
                  <a:latin typeface="+mj-ea"/>
                  <a:ea typeface="+mj-ea"/>
                </a:rPr>
                <a:t>	</a:t>
              </a:r>
              <a:r>
                <a:rPr lang="en-US" altLang="ko-KR" sz="2000" dirty="0" smtClean="0">
                  <a:latin typeface="+mj-ea"/>
                  <a:ea typeface="+mj-ea"/>
                </a:rPr>
                <a:t>return 3.14*radius*radius;</a:t>
              </a:r>
              <a:endParaRPr lang="en-US" altLang="ko-KR" sz="2000" dirty="0">
                <a:latin typeface="+mj-ea"/>
                <a:ea typeface="+mj-ea"/>
              </a:endParaRPr>
            </a:p>
            <a:p>
              <a:pPr defTabSz="180000"/>
              <a:r>
                <a:rPr lang="en-US" altLang="ko-KR" sz="2000" dirty="0">
                  <a:latin typeface="+mj-ea"/>
                  <a:ea typeface="+mj-ea"/>
                </a:rPr>
                <a:t>}</a:t>
              </a:r>
            </a:p>
          </p:txBody>
        </p:sp>
        <p:sp>
          <p:nvSpPr>
            <p:cNvPr id="14" name="모서리가 둥근 사각형 설명선 13"/>
            <p:cNvSpPr/>
            <p:nvPr/>
          </p:nvSpPr>
          <p:spPr>
            <a:xfrm>
              <a:off x="1013145" y="4943033"/>
              <a:ext cx="1224136" cy="576064"/>
            </a:xfrm>
            <a:prstGeom prst="wedgeRoundRectCallout">
              <a:avLst>
                <a:gd name="adj1" fmla="val 29150"/>
                <a:gd name="adj2" fmla="val 10478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함수의 리턴 타입</a:t>
              </a:r>
            </a:p>
          </p:txBody>
        </p:sp>
        <p:sp>
          <p:nvSpPr>
            <p:cNvPr id="16" name="모서리가 둥근 사각형 설명선 15"/>
            <p:cNvSpPr/>
            <p:nvPr/>
          </p:nvSpPr>
          <p:spPr>
            <a:xfrm>
              <a:off x="2383933" y="4829231"/>
              <a:ext cx="1152128" cy="689866"/>
            </a:xfrm>
            <a:prstGeom prst="wedgeRoundRectCallout">
              <a:avLst>
                <a:gd name="adj1" fmla="val -3156"/>
                <a:gd name="adj2" fmla="val 11327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클래스</a:t>
              </a:r>
              <a:endParaRPr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</a:p>
          </p:txBody>
        </p:sp>
        <p:sp>
          <p:nvSpPr>
            <p:cNvPr id="20" name="모서리가 둥근 사각형 설명선 19"/>
            <p:cNvSpPr/>
            <p:nvPr/>
          </p:nvSpPr>
          <p:spPr>
            <a:xfrm>
              <a:off x="3536061" y="4253167"/>
              <a:ext cx="1365516" cy="689866"/>
            </a:xfrm>
            <a:prstGeom prst="wedgeRoundRectCallout">
              <a:avLst>
                <a:gd name="adj1" fmla="val -56426"/>
                <a:gd name="adj2" fmla="val 20729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tx1"/>
                  </a:solidFill>
                  <a:latin typeface="+mj-ea"/>
                  <a:ea typeface="+mj-ea"/>
                </a:rPr>
                <a:t>범위지정연산자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모서리가 둥근 사각형 설명선 20"/>
            <p:cNvSpPr/>
            <p:nvPr/>
          </p:nvSpPr>
          <p:spPr>
            <a:xfrm>
              <a:off x="4757561" y="4943033"/>
              <a:ext cx="1739064" cy="616421"/>
            </a:xfrm>
            <a:prstGeom prst="wedgeRoundRectCallout">
              <a:avLst>
                <a:gd name="adj1" fmla="val -67366"/>
                <a:gd name="adj2" fmla="val 10677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tx1"/>
                  </a:solidFill>
                  <a:latin typeface="+mj-ea"/>
                  <a:ea typeface="+mj-ea"/>
                </a:rPr>
                <a:t>멤버 함수명과 매개변수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6" name="모서리가 둥근 사각형 설명선 35"/>
          <p:cNvSpPr/>
          <p:nvPr/>
        </p:nvSpPr>
        <p:spPr>
          <a:xfrm>
            <a:off x="6219663" y="2591106"/>
            <a:ext cx="2435388" cy="1495954"/>
          </a:xfrm>
          <a:prstGeom prst="wedgeRoundRectCallout">
            <a:avLst>
              <a:gd name="adj1" fmla="val -65292"/>
              <a:gd name="adj2" fmla="val -9676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클래스 선언과 클래스 구현으로 분리하는 이유는 클래스를 다른 파일에서 활용하기 위함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73972" y="920834"/>
            <a:ext cx="4381712" cy="16312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 smtClean="0">
                <a:solidFill>
                  <a:srgbClr val="FF0000"/>
                </a:solidFill>
                <a:latin typeface="+mj-ea"/>
                <a:ea typeface="+mj-ea"/>
              </a:rPr>
              <a:t>class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Circle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public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radius</a:t>
            </a:r>
            <a:r>
              <a:rPr lang="en-US" altLang="ko-KR" sz="2000" dirty="0" smtClean="0">
                <a:latin typeface="+mj-ea"/>
                <a:ea typeface="+mj-ea"/>
              </a:rPr>
              <a:t>; // </a:t>
            </a:r>
            <a:r>
              <a:rPr lang="ko-KR" altLang="en-US" sz="2000" dirty="0" smtClean="0">
                <a:latin typeface="+mj-ea"/>
                <a:ea typeface="+mj-ea"/>
              </a:rPr>
              <a:t>멤버 변수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double </a:t>
            </a:r>
            <a:r>
              <a:rPr lang="en-US" altLang="ko-KR" sz="2000" dirty="0" err="1">
                <a:latin typeface="+mj-ea"/>
                <a:ea typeface="+mj-ea"/>
              </a:rPr>
              <a:t>getArea</a:t>
            </a:r>
            <a:r>
              <a:rPr lang="en-US" altLang="ko-KR" sz="2000" dirty="0" smtClean="0">
                <a:latin typeface="+mj-ea"/>
                <a:ea typeface="+mj-ea"/>
              </a:rPr>
              <a:t>(); // </a:t>
            </a:r>
            <a:r>
              <a:rPr lang="ko-KR" altLang="en-US" sz="2000" dirty="0" smtClean="0">
                <a:latin typeface="+mj-ea"/>
                <a:ea typeface="+mj-ea"/>
              </a:rPr>
              <a:t>멤버 함수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};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177317" y="2355475"/>
            <a:ext cx="2210281" cy="330425"/>
          </a:xfrm>
          <a:prstGeom prst="wedgeRoundRectCallout">
            <a:avLst>
              <a:gd name="adj1" fmla="val -67415"/>
              <a:gd name="adj2" fmla="val -388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세미콜론으로 끝남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6028945" y="905863"/>
            <a:ext cx="333743" cy="1646187"/>
          </a:xfrm>
          <a:prstGeom prst="rightBrace">
            <a:avLst>
              <a:gd name="adj1" fmla="val 79657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4" name="오른쪽 중괄호 33"/>
          <p:cNvSpPr/>
          <p:nvPr/>
        </p:nvSpPr>
        <p:spPr>
          <a:xfrm>
            <a:off x="4629391" y="4480179"/>
            <a:ext cx="347830" cy="1015663"/>
          </a:xfrm>
          <a:prstGeom prst="rightBrace">
            <a:avLst>
              <a:gd name="adj1" fmla="val 71165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07684" y="4757177"/>
            <a:ext cx="201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ea"/>
                <a:ea typeface="+mj-ea"/>
              </a:rPr>
              <a:t>클래스 </a:t>
            </a:r>
            <a:r>
              <a:rPr lang="ko-KR" altLang="en-US" sz="2000" dirty="0" err="1" smtClean="0">
                <a:latin typeface="+mj-ea"/>
                <a:ea typeface="+mj-ea"/>
              </a:rPr>
              <a:t>구현부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35949" y="1498123"/>
            <a:ext cx="202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ea"/>
                <a:ea typeface="+mj-ea"/>
              </a:rPr>
              <a:t>클래스 </a:t>
            </a:r>
            <a:r>
              <a:rPr lang="ko-KR" altLang="en-US" sz="2000" dirty="0" err="1" smtClean="0">
                <a:latin typeface="+mj-ea"/>
                <a:ea typeface="+mj-ea"/>
              </a:rPr>
              <a:t>선언부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51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Circle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클래스의 객체 생성 및 활용</a:t>
            </a:r>
            <a:endParaRPr lang="ko-KR" altLang="en-US" dirty="0">
              <a:latin typeface="+mj-ea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2002" y="705707"/>
            <a:ext cx="6824219" cy="6001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>
                <a:latin typeface="+mj-ea"/>
                <a:ea typeface="+mj-ea"/>
              </a:rPr>
              <a:t>#include &lt;</a:t>
            </a:r>
            <a:r>
              <a:rPr lang="en-US" altLang="ko-KR" sz="1600" dirty="0" err="1">
                <a:latin typeface="+mj-ea"/>
                <a:ea typeface="+mj-ea"/>
              </a:rPr>
              <a:t>iostream</a:t>
            </a:r>
            <a:r>
              <a:rPr lang="en-US" altLang="ko-KR" sz="1600" dirty="0">
                <a:latin typeface="+mj-ea"/>
                <a:ea typeface="+mj-ea"/>
              </a:rPr>
              <a:t>&gt; 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using namespace </a:t>
            </a:r>
            <a:r>
              <a:rPr lang="en-US" altLang="ko-KR" sz="1600" dirty="0" err="1">
                <a:latin typeface="+mj-ea"/>
                <a:ea typeface="+mj-ea"/>
              </a:rPr>
              <a:t>std</a:t>
            </a:r>
            <a:r>
              <a:rPr lang="en-US" altLang="ko-KR" sz="1600" dirty="0">
                <a:latin typeface="+mj-ea"/>
                <a:ea typeface="+mj-ea"/>
              </a:rPr>
              <a:t>; 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class Circle </a:t>
            </a:r>
            <a:r>
              <a:rPr lang="en-US" altLang="ko-KR" sz="1600" dirty="0" smtClean="0">
                <a:latin typeface="+mj-ea"/>
                <a:ea typeface="+mj-ea"/>
              </a:rPr>
              <a:t>{ 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//Circle </a:t>
            </a:r>
            <a:r>
              <a:rPr lang="ko-KR" altLang="en-US" sz="1600" b="1" dirty="0" err="1" smtClean="0">
                <a:solidFill>
                  <a:srgbClr val="00B050"/>
                </a:solidFill>
                <a:latin typeface="+mj-ea"/>
                <a:ea typeface="+mj-ea"/>
              </a:rPr>
              <a:t>선언</a:t>
            </a:r>
            <a:r>
              <a:rPr lang="ko-KR" altLang="en-US" sz="1600" b="1" dirty="0" err="1">
                <a:solidFill>
                  <a:srgbClr val="00B050"/>
                </a:solidFill>
                <a:latin typeface="+mj-ea"/>
                <a:ea typeface="+mj-ea"/>
              </a:rPr>
              <a:t>부</a:t>
            </a:r>
            <a:endParaRPr lang="en-US" altLang="ko-KR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radius; 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double </a:t>
            </a:r>
            <a:r>
              <a:rPr lang="en-US" altLang="ko-KR" sz="1600" dirty="0" err="1">
                <a:latin typeface="+mj-ea"/>
                <a:ea typeface="+mj-ea"/>
              </a:rPr>
              <a:t>getArea</a:t>
            </a:r>
            <a:r>
              <a:rPr lang="en-US" altLang="ko-KR" sz="1600" dirty="0">
                <a:latin typeface="+mj-ea"/>
                <a:ea typeface="+mj-ea"/>
              </a:rPr>
              <a:t>(); </a:t>
            </a:r>
          </a:p>
          <a:p>
            <a:pPr defTabSz="180000"/>
            <a:r>
              <a:rPr lang="en-US" altLang="ko-KR" sz="1600" b="1" dirty="0">
                <a:solidFill>
                  <a:srgbClr val="7030A0"/>
                </a:solidFill>
                <a:latin typeface="+mj-ea"/>
                <a:ea typeface="+mj-ea"/>
              </a:rPr>
              <a:t>}; 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double Circle::</a:t>
            </a:r>
            <a:r>
              <a:rPr lang="en-US" altLang="ko-KR" sz="1600" dirty="0" err="1">
                <a:latin typeface="+mj-ea"/>
                <a:ea typeface="+mj-ea"/>
              </a:rPr>
              <a:t>getArea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en-US" altLang="ko-KR" sz="1600" dirty="0" smtClean="0">
                <a:latin typeface="+mj-ea"/>
                <a:ea typeface="+mj-ea"/>
              </a:rPr>
              <a:t>{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sz="1600" b="1" dirty="0" err="1">
                <a:solidFill>
                  <a:srgbClr val="00B050"/>
                </a:solidFill>
                <a:latin typeface="+mj-ea"/>
                <a:ea typeface="+mj-ea"/>
              </a:rPr>
              <a:t>Circlee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solidFill>
                  <a:srgbClr val="00B050"/>
                </a:solidFill>
                <a:latin typeface="+mj-ea"/>
                <a:ea typeface="+mj-ea"/>
              </a:rPr>
              <a:t>구현부</a:t>
            </a:r>
            <a:endParaRPr lang="en-US" altLang="ko-KR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return 3.14*radius*radius;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Circle donut</a:t>
            </a:r>
            <a:r>
              <a:rPr lang="en-US" altLang="ko-KR" sz="1600" b="1" dirty="0" smtClean="0">
                <a:latin typeface="+mj-ea"/>
                <a:ea typeface="+mj-ea"/>
              </a:rPr>
              <a:t>;          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객체 생성</a:t>
            </a:r>
            <a:endParaRPr lang="en-US" altLang="ko-KR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1600" dirty="0" smtClean="0">
                <a:latin typeface="+mj-ea"/>
                <a:ea typeface="+mj-ea"/>
              </a:rPr>
              <a:t>	</a:t>
            </a:r>
            <a:r>
              <a:rPr lang="en-US" altLang="ko-KR" sz="1600" b="1" dirty="0" err="1" smtClean="0">
                <a:latin typeface="+mj-ea"/>
                <a:ea typeface="+mj-ea"/>
              </a:rPr>
              <a:t>donut.radius</a:t>
            </a:r>
            <a:r>
              <a:rPr lang="en-US" altLang="ko-KR" sz="1600" b="1" dirty="0" smtClean="0">
                <a:latin typeface="+mj-ea"/>
                <a:ea typeface="+mj-ea"/>
              </a:rPr>
              <a:t> = 1</a:t>
            </a:r>
            <a:r>
              <a:rPr lang="en-US" altLang="ko-KR" sz="1600" b="1" dirty="0" smtClean="0">
                <a:latin typeface="+mj-ea"/>
                <a:ea typeface="+mj-ea"/>
              </a:rPr>
              <a:t>;    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donut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객체의 반지름을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1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로 설정</a:t>
            </a:r>
            <a:endParaRPr lang="ko-KR" altLang="en-US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double area = </a:t>
            </a:r>
            <a:r>
              <a:rPr lang="en-US" altLang="ko-KR" sz="1600" b="1" dirty="0" err="1">
                <a:latin typeface="+mj-ea"/>
                <a:ea typeface="+mj-ea"/>
              </a:rPr>
              <a:t>donut.getArea</a:t>
            </a:r>
            <a:r>
              <a:rPr lang="en-US" altLang="ko-KR" sz="1600" b="1" dirty="0">
                <a:latin typeface="+mj-ea"/>
                <a:ea typeface="+mj-ea"/>
              </a:rPr>
              <a:t>();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donut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객체의 면적 알아내기</a:t>
            </a:r>
            <a:endParaRPr lang="en-US" altLang="ko-KR" sz="1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en-US" altLang="ko-KR" sz="1600" dirty="0" smtClean="0">
                <a:latin typeface="+mj-ea"/>
                <a:ea typeface="+mj-ea"/>
              </a:rPr>
              <a:t>donut </a:t>
            </a:r>
            <a:r>
              <a:rPr lang="ko-KR" altLang="en-US" sz="1600" dirty="0">
                <a:latin typeface="+mj-ea"/>
                <a:ea typeface="+mj-ea"/>
              </a:rPr>
              <a:t>면적은 </a:t>
            </a:r>
            <a:r>
              <a:rPr lang="en-US" altLang="ko-KR" sz="1600" dirty="0">
                <a:latin typeface="+mj-ea"/>
                <a:ea typeface="+mj-ea"/>
              </a:rPr>
              <a:t>" &lt;&lt; area &lt;&lt; </a:t>
            </a:r>
            <a:r>
              <a:rPr lang="en-US" altLang="ko-KR" sz="1600" dirty="0" err="1" smtClean="0">
                <a:latin typeface="+mj-ea"/>
                <a:ea typeface="+mj-ea"/>
              </a:rPr>
              <a:t>endl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Circle pizza; 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pizza.radius</a:t>
            </a:r>
            <a:r>
              <a:rPr lang="en-US" altLang="ko-KR" sz="1600" b="1" dirty="0">
                <a:latin typeface="+mj-ea"/>
                <a:ea typeface="+mj-ea"/>
              </a:rPr>
              <a:t> = 30; </a:t>
            </a:r>
            <a:r>
              <a:rPr lang="en-US" altLang="ko-KR" sz="1600" b="1" dirty="0" smtClean="0">
                <a:latin typeface="+mj-ea"/>
                <a:ea typeface="+mj-ea"/>
              </a:rPr>
              <a:t>       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pizza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객체의 반지름을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30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으로 설정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area = </a:t>
            </a:r>
            <a:r>
              <a:rPr lang="en-US" altLang="ko-KR" sz="1600" b="1" dirty="0" err="1">
                <a:latin typeface="+mj-ea"/>
                <a:ea typeface="+mj-ea"/>
              </a:rPr>
              <a:t>pizza.getArea</a:t>
            </a:r>
            <a:r>
              <a:rPr lang="en-US" altLang="ko-KR" sz="1600" b="1" dirty="0">
                <a:latin typeface="+mj-ea"/>
                <a:ea typeface="+mj-ea"/>
              </a:rPr>
              <a:t>(); 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1600" b="1" dirty="0">
                <a:solidFill>
                  <a:srgbClr val="00B050"/>
                </a:solidFill>
                <a:latin typeface="+mj-ea"/>
                <a:ea typeface="+mj-ea"/>
              </a:rPr>
              <a:t>pizza </a:t>
            </a:r>
            <a:r>
              <a:rPr lang="ko-KR" altLang="en-US" sz="1600" b="1" dirty="0">
                <a:solidFill>
                  <a:srgbClr val="00B050"/>
                </a:solidFill>
                <a:latin typeface="+mj-ea"/>
                <a:ea typeface="+mj-ea"/>
              </a:rPr>
              <a:t>객체의 면적 알아내기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en-US" altLang="ko-KR" sz="1600" dirty="0" smtClean="0">
                <a:latin typeface="+mj-ea"/>
                <a:ea typeface="+mj-ea"/>
              </a:rPr>
              <a:t>pizza </a:t>
            </a:r>
            <a:r>
              <a:rPr lang="ko-KR" altLang="en-US" sz="1600" dirty="0">
                <a:latin typeface="+mj-ea"/>
                <a:ea typeface="+mj-ea"/>
              </a:rPr>
              <a:t>면적은 </a:t>
            </a:r>
            <a:r>
              <a:rPr lang="en-US" altLang="ko-KR" sz="1600" dirty="0">
                <a:latin typeface="+mj-ea"/>
                <a:ea typeface="+mj-ea"/>
              </a:rPr>
              <a:t>" &lt;&lt; area &lt;&lt; </a:t>
            </a:r>
            <a:r>
              <a:rPr lang="en-US" altLang="ko-KR" sz="1600" dirty="0" err="1" smtClean="0">
                <a:latin typeface="+mj-ea"/>
                <a:ea typeface="+mj-ea"/>
              </a:rPr>
              <a:t>endl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54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DDDDDD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java2</Template>
  <TotalTime>2032</TotalTime>
  <Words>2747</Words>
  <Application>Microsoft Office PowerPoint</Application>
  <PresentationFormat>화면 슬라이드 쇼(4:3)</PresentationFormat>
  <Paragraphs>1250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HY헤드라인M</vt:lpstr>
      <vt:lpstr>굴림</vt:lpstr>
      <vt:lpstr>맑은 고딕</vt:lpstr>
      <vt:lpstr>휴먼매직체</vt:lpstr>
      <vt:lpstr>Arial</vt:lpstr>
      <vt:lpstr>Gill Sans MT</vt:lpstr>
      <vt:lpstr>Impact</vt:lpstr>
      <vt:lpstr>Wingdings</vt:lpstr>
      <vt:lpstr>1_기본 디자인</vt:lpstr>
      <vt:lpstr>Badge</vt:lpstr>
      <vt:lpstr>클래스와 객체</vt:lpstr>
      <vt:lpstr>객체는 캡슐화된다.</vt:lpstr>
      <vt:lpstr>C++ 객체는 멤버 함수와 멤버 변수로 구성</vt:lpstr>
      <vt:lpstr>TV와 C++로 설계된 TV 객체</vt:lpstr>
      <vt:lpstr>C++클래스와 C++객체</vt:lpstr>
      <vt:lpstr>클래스와 객체 관계</vt:lpstr>
      <vt:lpstr>C++ 클래스 만들기</vt:lpstr>
      <vt:lpstr>클래스 만들기 설명</vt:lpstr>
      <vt:lpstr>Circle 클래스의 객체 생성 및 활용</vt:lpstr>
      <vt:lpstr>객체 이름과 생성, 접근 과정</vt:lpstr>
      <vt:lpstr>Rectangle 클래스 만들기</vt:lpstr>
      <vt:lpstr>정답</vt:lpstr>
      <vt:lpstr>생성자</vt:lpstr>
      <vt:lpstr>생성자 함수의 특징</vt:lpstr>
      <vt:lpstr>2 개의 생성자를 가진 Circle 클래스</vt:lpstr>
      <vt:lpstr>객체 생성 및 생성자 실행 과정</vt:lpstr>
      <vt:lpstr>생성자가 다른 생성자 호출(위임 생성자)</vt:lpstr>
      <vt:lpstr>생성자에서 다른 생성자 호출 연습(위임 생성자 만들기)</vt:lpstr>
      <vt:lpstr>다양한 생성자의 멤버 변수 초기화 방법</vt:lpstr>
      <vt:lpstr>멤버변수의 초기화와 위임 생성자 활용</vt:lpstr>
      <vt:lpstr>기본 생성자</vt:lpstr>
      <vt:lpstr>기본 생성자가 자동으로 생성되는 경우</vt:lpstr>
      <vt:lpstr>기본 생성자가 자동으로 생성되지 않는 경우</vt:lpstr>
      <vt:lpstr>Rectangle 클래스 만들기</vt:lpstr>
      <vt:lpstr>정답</vt:lpstr>
      <vt:lpstr>소멸자</vt:lpstr>
      <vt:lpstr>소멸자 특징</vt:lpstr>
      <vt:lpstr>Circle 클래스에 소멸자 작성 및 실행</vt:lpstr>
      <vt:lpstr>생성자/소멸자 실행 순서</vt:lpstr>
      <vt:lpstr>지역 객체와 전역 객체의 생성 및 소멸 순서</vt:lpstr>
      <vt:lpstr>접근 지정자</vt:lpstr>
      <vt:lpstr>중복 접근 지정과 디폴트 접근 지정 </vt:lpstr>
      <vt:lpstr>멤버 변수는 private 지정이 바람직함</vt:lpstr>
      <vt:lpstr>다음 소스의 컴파일 오류가 발생하는 곳은 어디인가?</vt:lpstr>
      <vt:lpstr>함수 호출에 따른 시간 오버헤드</vt:lpstr>
      <vt:lpstr>함수 호출에 따른 오버헤드가 심각한 사례</vt:lpstr>
      <vt:lpstr>인라인 함수</vt:lpstr>
      <vt:lpstr>인라인 함수 사례</vt:lpstr>
      <vt:lpstr>인라인 함수 장단점 및 자동 인라인</vt:lpstr>
      <vt:lpstr>자동 인라인 함수</vt:lpstr>
      <vt:lpstr>C++ 구조체</vt:lpstr>
      <vt:lpstr>구조체와 클래스의 디폴트 접근 지정 비교</vt:lpstr>
      <vt:lpstr>Circle 클래스를 C++ 구조체를 이용하여 재작성</vt:lpstr>
      <vt:lpstr>바람직한 C++ 프로그램 작성법</vt:lpstr>
      <vt:lpstr>PowerPoint 프레젠테이션</vt:lpstr>
      <vt:lpstr>헤더 파일의 중복 include 문제</vt:lpstr>
      <vt:lpstr>헤더 파일의 중복 include 문제를 조건 컴파일로 해결</vt:lpstr>
      <vt:lpstr>PowerPoint 프레젠테이션</vt:lpstr>
      <vt:lpstr>헤더 파일과 cpp 파일로 분리하기</vt:lpstr>
      <vt:lpstr>정답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programming</dc:title>
  <dc:subject>oop &amp; cpp</dc:subject>
  <dc:creator>hjsong</dc:creator>
  <cp:lastModifiedBy>user</cp:lastModifiedBy>
  <cp:revision>424</cp:revision>
  <dcterms:created xsi:type="dcterms:W3CDTF">1601-01-01T00:00:00Z</dcterms:created>
  <dcterms:modified xsi:type="dcterms:W3CDTF">2019-03-03T12:53:06Z</dcterms:modified>
</cp:coreProperties>
</file>