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  <p:sldMasterId id="2147483961" r:id="rId2"/>
  </p:sldMasterIdLst>
  <p:notesMasterIdLst>
    <p:notesMasterId r:id="rId46"/>
  </p:notesMasterIdLst>
  <p:sldIdLst>
    <p:sldId id="26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FFCC00"/>
    <a:srgbClr val="FF9966"/>
    <a:srgbClr val="3399FF"/>
    <a:srgbClr val="FFCC99"/>
    <a:srgbClr val="00B6A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109" d="100"/>
          <a:sy n="109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C8E7D-FFF5-4A67-9BC5-BFEBA39EA6A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i_im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5263"/>
            <a:ext cx="14192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1981200"/>
            <a:ext cx="9144000" cy="1752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8189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F020-DAF1-4251-99D3-9DB79DBAC2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01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4950"/>
            <a:ext cx="2057400" cy="614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4950"/>
            <a:ext cx="6019800" cy="614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ABD04-62BF-4514-9011-432CDFEA3F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584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4800" spc="6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93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22" y="116632"/>
            <a:ext cx="7649862" cy="670351"/>
          </a:xfrm>
        </p:spPr>
        <p:txBody>
          <a:bodyPr anchor="ctr"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SzPct val="90000"/>
              <a:buFont typeface="맑은 고딕" panose="020B0503020000020004" pitchFamily="50" charset="-127"/>
              <a:buChar char="◎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710" y="6509306"/>
            <a:ext cx="323528" cy="318412"/>
          </a:xfrm>
        </p:spPr>
        <p:txBody>
          <a:bodyPr/>
          <a:lstStyle>
            <a:lvl1pPr algn="r">
              <a:defRPr sz="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1402632" y="786983"/>
            <a:ext cx="77413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72ACE-A2E0-4B15-9E00-14769F87BBD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9C67-A753-47C6-B574-554953FE317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17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EB1-7BEA-454E-98B0-AAC0543AD1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88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F6A7-E3DE-4B5E-820B-DA38874B6B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57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F0F-DB07-44AC-808C-B191F01DC4E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3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FF9D-D8BD-4837-B675-2581F00216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8012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4C71886-B5B5-4636-8A58-EE6CB1EAFDA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DCDE1005-C856-41D0-97E2-5CD53282BFF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F020-DAF1-4251-99D3-9DB79DBAC2E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272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D04-62BF-4514-9011-432CDFEA3F1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3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72ACE-A2E0-4B15-9E00-14769F87BB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89C67-A753-47C6-B574-554953FE31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61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86EB1-7BEA-454E-98B0-AAC0543AD1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138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EF6A7-E3DE-4B5E-820B-DA38874B6B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459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E5F0F-DB07-44AC-808C-B191F01DC4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297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1886-B5B5-4636-8A58-EE6CB1EAFD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117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1005-C856-41D0-97E2-5CD53282B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590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60350"/>
            <a:ext cx="554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188913"/>
            <a:ext cx="9144000" cy="5334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950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531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66D777-4359-42E5-B284-18B58639FC5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9" title="right edge border"/>
          <p:cNvSpPr/>
          <p:nvPr/>
        </p:nvSpPr>
        <p:spPr>
          <a:xfrm>
            <a:off x="9038906" y="-12284"/>
            <a:ext cx="1050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구름 모양 설명선 6"/>
          <p:cNvSpPr/>
          <p:nvPr userDrawn="1"/>
        </p:nvSpPr>
        <p:spPr>
          <a:xfrm>
            <a:off x="8820472" y="6547468"/>
            <a:ext cx="319540" cy="265908"/>
          </a:xfrm>
          <a:prstGeom prst="cloudCallout">
            <a:avLst>
              <a:gd name="adj1" fmla="val 3350"/>
              <a:gd name="adj2" fmla="val 43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2366" y="6499920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포인터와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객체배열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객체의 동적 생성</a:t>
            </a:r>
            <a:endParaRPr lang="ko-KR" altLang="en-US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2</a:t>
            </a:r>
            <a:r>
              <a:rPr lang="ko-KR" altLang="en-US" dirty="0" smtClean="0">
                <a:latin typeface="+mj-ea"/>
              </a:rPr>
              <a:t>차원 배열</a:t>
            </a:r>
            <a:endParaRPr lang="ko-KR" altLang="en-US" dirty="0">
              <a:latin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11760" y="4391631"/>
            <a:ext cx="3335485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	circles[0][0].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(1);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circles[0][1].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(2);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circles[0][2].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(3);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circles[1][0].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(4);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circles[1][1].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(5);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circles[1][2].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(6);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99792" y="6232307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2</a:t>
            </a:r>
            <a:r>
              <a:rPr lang="ko-KR" altLang="en-US" sz="1200" dirty="0" smtClean="0">
                <a:latin typeface="+mj-ea"/>
                <a:ea typeface="+mj-ea"/>
              </a:rPr>
              <a:t>차원 배열을 초기화하는 다른 방식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8" y="854142"/>
            <a:ext cx="8722277" cy="334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7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cap="none" dirty="0" smtClean="0">
                <a:latin typeface="+mj-ea"/>
              </a:rPr>
              <a:t>Circle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클래</a:t>
            </a:r>
            <a:r>
              <a:rPr lang="ko-KR" altLang="en-US" sz="2800" dirty="0">
                <a:latin typeface="+mj-ea"/>
              </a:rPr>
              <a:t>스</a:t>
            </a:r>
            <a:r>
              <a:rPr lang="ko-KR" altLang="en-US" sz="2800" dirty="0" smtClean="0">
                <a:latin typeface="+mj-ea"/>
              </a:rPr>
              <a:t>의 </a:t>
            </a:r>
            <a:r>
              <a:rPr lang="en-US" altLang="ko-KR" sz="2800" dirty="0" smtClean="0">
                <a:latin typeface="+mj-ea"/>
              </a:rPr>
              <a:t>2</a:t>
            </a:r>
            <a:r>
              <a:rPr lang="ko-KR" altLang="en-US" sz="2800" dirty="0" smtClean="0">
                <a:latin typeface="+mj-ea"/>
              </a:rPr>
              <a:t>차원 배열 선언 및 활용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934704"/>
            <a:ext cx="7488832" cy="452431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 circles[2][3];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circles[0][0].</a:t>
            </a:r>
            <a:r>
              <a:rPr lang="en-US" altLang="ko-KR" b="1" dirty="0" err="1">
                <a:latin typeface="+mj-ea"/>
                <a:ea typeface="+mj-ea"/>
              </a:rPr>
              <a:t>setRadius</a:t>
            </a:r>
            <a:r>
              <a:rPr lang="en-US" altLang="ko-KR" b="1" dirty="0">
                <a:latin typeface="+mj-ea"/>
                <a:ea typeface="+mj-ea"/>
              </a:rPr>
              <a:t>(1);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circles[0][1].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(2);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circles[0][2].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(3);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circles[1][0].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(4);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circles[1][1].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(5);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circles[1][2].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(6);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&lt;2;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 	// </a:t>
            </a:r>
            <a:r>
              <a:rPr lang="ko-KR" altLang="en-US" dirty="0">
                <a:latin typeface="+mj-ea"/>
                <a:ea typeface="+mj-ea"/>
              </a:rPr>
              <a:t>배열의 각 원소 객체의 멤버 접근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>
                <a:latin typeface="+mj-ea"/>
                <a:ea typeface="+mj-ea"/>
              </a:rPr>
              <a:t>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j=0; j&lt;3; j++)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"Circle [" &lt;&lt;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 &lt;&lt; "," &lt;&lt; j 	&lt;&lt; "]</a:t>
            </a:r>
            <a:r>
              <a:rPr lang="ko-KR" altLang="en-US" dirty="0">
                <a:latin typeface="+mj-ea"/>
                <a:ea typeface="+mj-ea"/>
              </a:rPr>
              <a:t>의 면적은 </a:t>
            </a:r>
            <a:r>
              <a:rPr lang="en-US" altLang="ko-KR" dirty="0">
                <a:latin typeface="+mj-ea"/>
                <a:ea typeface="+mj-ea"/>
              </a:rPr>
              <a:t>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b="1" dirty="0">
                <a:latin typeface="+mj-ea"/>
                <a:ea typeface="+mj-ea"/>
              </a:rPr>
              <a:t>circles[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][j].</a:t>
            </a:r>
            <a:r>
              <a:rPr lang="en-US" altLang="ko-KR" b="1" dirty="0" err="1">
                <a:latin typeface="+mj-ea"/>
                <a:ea typeface="+mj-ea"/>
              </a:rPr>
              <a:t>getArea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dirty="0">
                <a:latin typeface="+mj-ea"/>
                <a:ea typeface="+mj-ea"/>
              </a:rPr>
              <a:t>&lt;&lt;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355976" y="2024508"/>
            <a:ext cx="4387924" cy="981334"/>
          </a:xfrm>
          <a:prstGeom prst="wedgeRoundRectCallout">
            <a:avLst>
              <a:gd name="adj1" fmla="val -57062"/>
              <a:gd name="adj2" fmla="val 161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dirty="0">
                <a:solidFill>
                  <a:schemeClr val="tx1"/>
                </a:solidFill>
                <a:latin typeface="+mj-ea"/>
                <a:ea typeface="+mj-ea"/>
              </a:rPr>
              <a:t>Circle circles[2][3] </a:t>
            </a:r>
            <a:r>
              <a:rPr lang="fr-FR" altLang="ko-KR" dirty="0" smtClean="0">
                <a:solidFill>
                  <a:schemeClr val="tx1"/>
                </a:solidFill>
                <a:latin typeface="+mj-ea"/>
                <a:ea typeface="+mj-ea"/>
              </a:rPr>
              <a:t>= </a:t>
            </a:r>
          </a:p>
          <a:p>
            <a:r>
              <a:rPr lang="fr-FR" altLang="ko-KR" dirty="0" smtClean="0">
                <a:solidFill>
                  <a:schemeClr val="tx1"/>
                </a:solidFill>
                <a:latin typeface="+mj-ea"/>
                <a:ea typeface="+mj-ea"/>
              </a:rPr>
              <a:t>     { </a:t>
            </a:r>
            <a:r>
              <a:rPr lang="fr-FR" altLang="ko-KR" dirty="0">
                <a:solidFill>
                  <a:schemeClr val="tx1"/>
                </a:solidFill>
                <a:latin typeface="+mj-ea"/>
                <a:ea typeface="+mj-ea"/>
              </a:rPr>
              <a:t>{ Circle(1), Circle(2), Circle(3) </a:t>
            </a:r>
            <a:r>
              <a:rPr lang="fr-FR" altLang="ko-KR" dirty="0" smtClean="0">
                <a:solidFill>
                  <a:schemeClr val="tx1"/>
                </a:solidFill>
                <a:latin typeface="+mj-ea"/>
                <a:ea typeface="+mj-ea"/>
              </a:rPr>
              <a:t>},</a:t>
            </a:r>
          </a:p>
          <a:p>
            <a:r>
              <a:rPr lang="fr-FR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fr-FR" altLang="ko-KR" dirty="0" smtClean="0">
                <a:solidFill>
                  <a:schemeClr val="tx1"/>
                </a:solidFill>
                <a:latin typeface="+mj-ea"/>
                <a:ea typeface="+mj-ea"/>
              </a:rPr>
              <a:t>      { </a:t>
            </a:r>
            <a:r>
              <a:rPr lang="fr-FR" altLang="ko-KR" dirty="0">
                <a:solidFill>
                  <a:schemeClr val="tx1"/>
                </a:solidFill>
                <a:latin typeface="+mj-ea"/>
                <a:ea typeface="+mj-ea"/>
              </a:rPr>
              <a:t>Circle(4), Circle(5), Circle() } };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3779912" y="1988840"/>
            <a:ext cx="288032" cy="1368152"/>
          </a:xfrm>
          <a:prstGeom prst="rightBrace">
            <a:avLst>
              <a:gd name="adj1" fmla="val 4257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1793" y="5085184"/>
            <a:ext cx="46805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Circle [0,0]</a:t>
            </a:r>
            <a:r>
              <a:rPr lang="ko-KR" altLang="en-US" sz="1200" b="1" dirty="0">
                <a:latin typeface="+mn-ea"/>
                <a:ea typeface="+mn-ea"/>
              </a:rPr>
              <a:t>의 면적은 </a:t>
            </a:r>
            <a:r>
              <a:rPr lang="en-US" altLang="ko-KR" sz="1200" b="1" dirty="0">
                <a:latin typeface="+mn-ea"/>
                <a:ea typeface="+mn-ea"/>
              </a:rPr>
              <a:t>3.14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Circle [0,1]</a:t>
            </a:r>
            <a:r>
              <a:rPr lang="ko-KR" altLang="en-US" sz="1200" b="1" dirty="0">
                <a:latin typeface="+mn-ea"/>
                <a:ea typeface="+mn-ea"/>
              </a:rPr>
              <a:t>의 면적은 </a:t>
            </a:r>
            <a:r>
              <a:rPr lang="en-US" altLang="ko-KR" sz="1200" b="1" dirty="0">
                <a:latin typeface="+mn-ea"/>
                <a:ea typeface="+mn-ea"/>
              </a:rPr>
              <a:t>12.56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Circle [0,2]</a:t>
            </a:r>
            <a:r>
              <a:rPr lang="ko-KR" altLang="en-US" sz="1200" b="1" dirty="0">
                <a:latin typeface="+mn-ea"/>
                <a:ea typeface="+mn-ea"/>
              </a:rPr>
              <a:t>의 면적은 </a:t>
            </a:r>
            <a:r>
              <a:rPr lang="en-US" altLang="ko-KR" sz="1200" b="1" dirty="0">
                <a:latin typeface="+mn-ea"/>
                <a:ea typeface="+mn-ea"/>
              </a:rPr>
              <a:t>28.26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Circle [1,0]</a:t>
            </a:r>
            <a:r>
              <a:rPr lang="ko-KR" altLang="en-US" sz="1200" b="1" dirty="0">
                <a:latin typeface="+mn-ea"/>
                <a:ea typeface="+mn-ea"/>
              </a:rPr>
              <a:t>의 면적은 </a:t>
            </a:r>
            <a:r>
              <a:rPr lang="en-US" altLang="ko-KR" sz="1200" b="1" dirty="0">
                <a:latin typeface="+mn-ea"/>
                <a:ea typeface="+mn-ea"/>
              </a:rPr>
              <a:t>50.24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Circle [1,1]</a:t>
            </a:r>
            <a:r>
              <a:rPr lang="ko-KR" altLang="en-US" sz="1200" b="1" dirty="0">
                <a:latin typeface="+mn-ea"/>
                <a:ea typeface="+mn-ea"/>
              </a:rPr>
              <a:t>의 면적은 </a:t>
            </a:r>
            <a:r>
              <a:rPr lang="en-US" altLang="ko-KR" sz="1200" b="1" dirty="0">
                <a:latin typeface="+mn-ea"/>
                <a:ea typeface="+mn-ea"/>
              </a:rPr>
              <a:t>78.5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Circle [1,2]</a:t>
            </a:r>
            <a:r>
              <a:rPr lang="ko-KR" altLang="en-US" sz="1200" b="1" dirty="0">
                <a:latin typeface="+mn-ea"/>
                <a:ea typeface="+mn-ea"/>
              </a:rPr>
              <a:t>의 면적은 </a:t>
            </a:r>
            <a:r>
              <a:rPr lang="en-US" altLang="ko-KR" sz="1200" b="1" dirty="0">
                <a:latin typeface="+mn-ea"/>
                <a:ea typeface="+mn-ea"/>
              </a:rPr>
              <a:t>113.04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2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메모리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818" y="847769"/>
            <a:ext cx="8712968" cy="58326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smtClean="0"/>
              <a:t>정적 할당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smtClean="0"/>
              <a:t>변수 선언을 통해 필요한 메모리 할당</a:t>
            </a:r>
            <a:endParaRPr lang="en-US" altLang="ko-KR" sz="20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smtClean="0"/>
              <a:t>많은 양의 메모리는 배열 선언을 통해 할당</a:t>
            </a:r>
            <a:endParaRPr lang="en-US" altLang="ko-KR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smtClean="0"/>
              <a:t>동적 할당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smtClean="0"/>
              <a:t>필요한 양이 예측되지 않는 경우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프로그램 작성시 할당 받을 수 없음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smtClean="0"/>
              <a:t>실행 중에 운영체제로부터 할당 받음</a:t>
            </a:r>
            <a:endParaRPr lang="en-US" altLang="ko-KR" sz="20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err="1" smtClean="0"/>
              <a:t>힙</a:t>
            </a:r>
            <a:r>
              <a:rPr lang="en-US" altLang="ko-KR" sz="2000" dirty="0" smtClean="0"/>
              <a:t>(heap)</a:t>
            </a:r>
            <a:r>
              <a:rPr lang="ko-KR" altLang="en-US" sz="2000" dirty="0" smtClean="0"/>
              <a:t>으로부터 할당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힙은</a:t>
            </a:r>
            <a:r>
              <a:rPr lang="ko-KR" altLang="en-US" sz="2000" dirty="0" smtClean="0"/>
              <a:t> 운영체제가 소유하고 관리하는 메모리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모든 프로세스가 공유할 수 있는 메모리</a:t>
            </a:r>
            <a:endParaRPr lang="en-US" altLang="ko-KR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 smtClean="0"/>
              <a:t>C </a:t>
            </a:r>
            <a:r>
              <a:rPr lang="ko-KR" altLang="en-US" sz="2000" dirty="0" smtClean="0"/>
              <a:t>언어의 동적 메모리 할당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malloc</a:t>
            </a:r>
            <a:r>
              <a:rPr lang="en-US" altLang="ko-KR" sz="2000" dirty="0" smtClean="0"/>
              <a:t>()/free() </a:t>
            </a:r>
            <a:r>
              <a:rPr lang="ko-KR" altLang="en-US" sz="2000" dirty="0" smtClean="0"/>
              <a:t>라이브러리 함수 사용</a:t>
            </a:r>
            <a:endParaRPr lang="en-US" altLang="ko-KR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 smtClean="0"/>
              <a:t>C++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동적 메모리 할당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반환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 smtClean="0"/>
              <a:t>new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smtClean="0"/>
              <a:t>기본 타입 메모리 할당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배열 할당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객체 할당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객체 배열 할당</a:t>
            </a:r>
            <a:endParaRPr lang="en-US" altLang="ko-KR" sz="20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smtClean="0"/>
              <a:t>객체의 동적 생성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메모리로부터 객체를 위한 메모리 할당 요청</a:t>
            </a:r>
            <a:endParaRPr lang="en-US" altLang="ko-KR" sz="20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smtClean="0"/>
              <a:t>객체 할당 시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호출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 smtClean="0"/>
              <a:t>delete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 smtClean="0"/>
              <a:t>new</a:t>
            </a:r>
            <a:r>
              <a:rPr lang="ko-KR" altLang="en-US" sz="2000" dirty="0" smtClean="0"/>
              <a:t>로 할당 받은 메모리 반환</a:t>
            </a:r>
            <a:endParaRPr lang="en-US" altLang="ko-KR" sz="20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smtClean="0"/>
              <a:t>객체의 동적 소멸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소멸자</a:t>
            </a:r>
            <a:r>
              <a:rPr lang="ko-KR" altLang="en-US" sz="2000" dirty="0" smtClean="0"/>
              <a:t> 호출 뒤 객체를 </a:t>
            </a:r>
            <a:r>
              <a:rPr lang="ko-KR" altLang="en-US" sz="2000" dirty="0" err="1" smtClean="0"/>
              <a:t>힙에</a:t>
            </a:r>
            <a:r>
              <a:rPr lang="ko-KR" altLang="en-US" sz="2000" dirty="0" smtClean="0"/>
              <a:t> 반환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new</a:t>
            </a:r>
            <a:r>
              <a:rPr lang="ko-KR" altLang="en-US" dirty="0" smtClean="0">
                <a:latin typeface="+mj-ea"/>
              </a:rPr>
              <a:t>와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cap="none" dirty="0" smtClean="0">
                <a:latin typeface="+mj-ea"/>
              </a:rPr>
              <a:t>delete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연산자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74" y="847769"/>
            <a:ext cx="8712968" cy="5832648"/>
          </a:xfrm>
        </p:spPr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기본 연산자</a:t>
            </a:r>
            <a:endParaRPr lang="en-US" altLang="ko-KR" dirty="0" smtClean="0"/>
          </a:p>
          <a:p>
            <a:r>
              <a:rPr lang="en-US" altLang="ko-KR" dirty="0" smtClean="0"/>
              <a:t>new/delete </a:t>
            </a:r>
            <a:r>
              <a:rPr lang="ko-KR" altLang="en-US" dirty="0" smtClean="0"/>
              <a:t>연산자의 사용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new/delete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959" y="1980238"/>
            <a:ext cx="5325497" cy="7078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j-ea"/>
                <a:ea typeface="+mj-ea"/>
              </a:rPr>
              <a:t>데이터타입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*</a:t>
            </a:r>
            <a:r>
              <a:rPr lang="ko-KR" altLang="en-US" sz="2000" dirty="0">
                <a:latin typeface="+mj-ea"/>
                <a:ea typeface="+mj-ea"/>
              </a:rPr>
              <a:t>포인터변수</a:t>
            </a:r>
            <a:r>
              <a:rPr lang="en-US" altLang="ko-KR" sz="2000" dirty="0">
                <a:latin typeface="+mj-ea"/>
                <a:ea typeface="+mj-ea"/>
              </a:rPr>
              <a:t> = </a:t>
            </a:r>
            <a:r>
              <a:rPr lang="en-US" altLang="ko-KR" sz="2000" b="1" dirty="0">
                <a:latin typeface="+mj-ea"/>
                <a:ea typeface="+mj-ea"/>
              </a:rPr>
              <a:t>new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데이터타입 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delete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포인터변수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8733" y="3414390"/>
            <a:ext cx="8515755" cy="255454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>
              <a:spcBef>
                <a:spcPts val="400"/>
              </a:spcBef>
            </a:pP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*</a:t>
            </a:r>
            <a:r>
              <a:rPr lang="en-US" altLang="ko-KR" sz="2000" dirty="0" err="1">
                <a:latin typeface="+mj-ea"/>
                <a:ea typeface="+mj-ea"/>
              </a:rPr>
              <a:t>pInt</a:t>
            </a:r>
            <a:r>
              <a:rPr lang="en-US" altLang="ko-KR" sz="2000" dirty="0">
                <a:latin typeface="+mj-ea"/>
                <a:ea typeface="+mj-ea"/>
              </a:rPr>
              <a:t> = </a:t>
            </a:r>
            <a:r>
              <a:rPr lang="en-US" altLang="ko-KR" sz="2000" b="1" dirty="0">
                <a:latin typeface="+mj-ea"/>
                <a:ea typeface="+mj-ea"/>
              </a:rPr>
              <a:t>new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r>
              <a:rPr lang="en-US" altLang="ko-KR" sz="2000" dirty="0" smtClean="0">
                <a:latin typeface="+mj-ea"/>
                <a:ea typeface="+mj-ea"/>
              </a:rPr>
              <a:t>          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 err="1">
                <a:solidFill>
                  <a:srgbClr val="00B05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타입의 메모리 동적 할당</a:t>
            </a:r>
          </a:p>
          <a:p>
            <a:pPr fontAlgn="base" latinLnBrk="0">
              <a:spcBef>
                <a:spcPts val="400"/>
              </a:spcBef>
            </a:pPr>
            <a:r>
              <a:rPr lang="en-US" altLang="ko-KR" sz="2000" dirty="0">
                <a:latin typeface="+mj-ea"/>
                <a:ea typeface="+mj-ea"/>
              </a:rPr>
              <a:t>char *</a:t>
            </a:r>
            <a:r>
              <a:rPr lang="en-US" altLang="ko-KR" sz="2000" dirty="0" err="1">
                <a:latin typeface="+mj-ea"/>
                <a:ea typeface="+mj-ea"/>
              </a:rPr>
              <a:t>pChar</a:t>
            </a:r>
            <a:r>
              <a:rPr lang="en-US" altLang="ko-KR" sz="2000" dirty="0">
                <a:latin typeface="+mj-ea"/>
                <a:ea typeface="+mj-ea"/>
              </a:rPr>
              <a:t> = </a:t>
            </a:r>
            <a:r>
              <a:rPr lang="en-US" altLang="ko-KR" sz="2000" b="1" dirty="0">
                <a:latin typeface="+mj-ea"/>
                <a:ea typeface="+mj-ea"/>
              </a:rPr>
              <a:t>new</a:t>
            </a:r>
            <a:r>
              <a:rPr lang="en-US" altLang="ko-KR" sz="2000" dirty="0">
                <a:latin typeface="+mj-ea"/>
                <a:ea typeface="+mj-ea"/>
              </a:rPr>
              <a:t> char; </a:t>
            </a:r>
            <a:r>
              <a:rPr lang="en-US" altLang="ko-KR" sz="2000" dirty="0" smtClean="0">
                <a:latin typeface="+mj-ea"/>
                <a:ea typeface="+mj-ea"/>
              </a:rPr>
              <a:t>      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char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타입의 메모리 동적 할당</a:t>
            </a:r>
          </a:p>
          <a:p>
            <a:pPr fontAlgn="base" latinLnBrk="0">
              <a:spcBef>
                <a:spcPts val="400"/>
              </a:spcBef>
            </a:pPr>
            <a:r>
              <a:rPr lang="en-US" altLang="ko-KR" sz="2000" dirty="0">
                <a:latin typeface="+mj-ea"/>
                <a:ea typeface="+mj-ea"/>
              </a:rPr>
              <a:t>Circle *</a:t>
            </a:r>
            <a:r>
              <a:rPr lang="en-US" altLang="ko-KR" sz="2000" dirty="0" err="1">
                <a:latin typeface="+mj-ea"/>
                <a:ea typeface="+mj-ea"/>
              </a:rPr>
              <a:t>pCircle</a:t>
            </a:r>
            <a:r>
              <a:rPr lang="en-US" altLang="ko-KR" sz="2000" dirty="0">
                <a:latin typeface="+mj-ea"/>
                <a:ea typeface="+mj-ea"/>
              </a:rPr>
              <a:t> = </a:t>
            </a:r>
            <a:r>
              <a:rPr lang="en-US" altLang="ko-KR" sz="2000" b="1" dirty="0">
                <a:latin typeface="+mj-ea"/>
                <a:ea typeface="+mj-ea"/>
              </a:rPr>
              <a:t>new</a:t>
            </a:r>
            <a:r>
              <a:rPr lang="en-US" altLang="ko-KR" sz="2000" dirty="0">
                <a:latin typeface="+mj-ea"/>
                <a:ea typeface="+mj-ea"/>
              </a:rPr>
              <a:t> Circle();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Circle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클래스 타입의 메모리 동적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할당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fontAlgn="base" latinLnBrk="0">
              <a:spcBef>
                <a:spcPts val="400"/>
              </a:spcBef>
            </a:pPr>
            <a:endParaRPr lang="ko-KR" altLang="en-US" sz="2000" dirty="0">
              <a:latin typeface="+mj-ea"/>
              <a:ea typeface="+mj-ea"/>
            </a:endParaRPr>
          </a:p>
          <a:p>
            <a:pPr fontAlgn="base" latinLnBrk="0">
              <a:spcBef>
                <a:spcPts val="400"/>
              </a:spcBef>
            </a:pPr>
            <a:r>
              <a:rPr lang="en-US" altLang="ko-KR" sz="2000" b="1" dirty="0">
                <a:latin typeface="+mj-ea"/>
                <a:ea typeface="+mj-ea"/>
              </a:rPr>
              <a:t>delete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pInt</a:t>
            </a:r>
            <a:r>
              <a:rPr lang="en-US" altLang="ko-KR" sz="2000" dirty="0" smtClean="0">
                <a:latin typeface="+mj-ea"/>
                <a:ea typeface="+mj-ea"/>
              </a:rPr>
              <a:t>;      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할당 받은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정수 공간 반환</a:t>
            </a:r>
          </a:p>
          <a:p>
            <a:pPr fontAlgn="base" latinLnBrk="0">
              <a:spcBef>
                <a:spcPts val="400"/>
              </a:spcBef>
            </a:pPr>
            <a:r>
              <a:rPr lang="en-US" altLang="ko-KR" sz="2000" b="1" dirty="0">
                <a:latin typeface="+mj-ea"/>
                <a:ea typeface="+mj-ea"/>
              </a:rPr>
              <a:t>delete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pChar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r>
              <a:rPr lang="en-US" altLang="ko-KR" sz="2000" dirty="0" smtClean="0">
                <a:latin typeface="+mj-ea"/>
                <a:ea typeface="+mj-ea"/>
              </a:rPr>
              <a:t> 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할당 받은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문자 공간 반환</a:t>
            </a:r>
          </a:p>
          <a:p>
            <a:pPr fontAlgn="base" latinLnBrk="0">
              <a:spcBef>
                <a:spcPts val="400"/>
              </a:spcBef>
            </a:pPr>
            <a:r>
              <a:rPr lang="en-US" altLang="ko-KR" sz="2000" b="1" dirty="0">
                <a:latin typeface="+mj-ea"/>
                <a:ea typeface="+mj-ea"/>
              </a:rPr>
              <a:t>delete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pCircle</a:t>
            </a:r>
            <a:r>
              <a:rPr lang="en-US" altLang="ko-KR" sz="2000" dirty="0" smtClean="0">
                <a:latin typeface="+mj-ea"/>
                <a:ea typeface="+mj-ea"/>
              </a:rPr>
              <a:t>; 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할당 받은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객체 공간 반환</a:t>
            </a:r>
          </a:p>
        </p:txBody>
      </p:sp>
    </p:spTree>
    <p:extLst>
      <p:ext uri="{BB962C8B-B14F-4D97-AF65-F5344CB8AC3E}">
        <p14:creationId xmlns:p14="http://schemas.microsoft.com/office/powerpoint/2010/main" val="42204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타입의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동적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6" y="1052736"/>
            <a:ext cx="832829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5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정수형 </a:t>
            </a:r>
            <a:r>
              <a:rPr lang="ko-KR" altLang="en-US" dirty="0" smtClean="0">
                <a:latin typeface="+mj-ea"/>
              </a:rPr>
              <a:t>공간의 동적 할당 및 반환 예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887630"/>
            <a:ext cx="6552728" cy="563231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*p;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p = new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; </a:t>
            </a:r>
            <a:r>
              <a:rPr lang="en-US" altLang="ko-KR" sz="2000" b="1" dirty="0" smtClean="0">
                <a:latin typeface="+mj-ea"/>
                <a:ea typeface="+mj-ea"/>
              </a:rPr>
              <a:t>  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타입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1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개 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할당</a:t>
            </a:r>
            <a:endParaRPr lang="ko-KR" altLang="en-US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if(!p) </a:t>
            </a:r>
            <a:r>
              <a:rPr lang="en-US" altLang="ko-KR" sz="2000" dirty="0" smtClean="0">
                <a:latin typeface="+mj-ea"/>
                <a:ea typeface="+mj-ea"/>
              </a:rPr>
              <a:t>{           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p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가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NULL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이면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메모리 할당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실패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</a:t>
            </a:r>
            <a:r>
              <a:rPr lang="ko-KR" altLang="en-US" sz="2000" dirty="0">
                <a:latin typeface="+mj-ea"/>
                <a:ea typeface="+mj-ea"/>
              </a:rPr>
              <a:t>메모리를 할당할 수 없습니다</a:t>
            </a:r>
            <a:r>
              <a:rPr lang="en-US" altLang="ko-KR" sz="2000" dirty="0">
                <a:latin typeface="+mj-ea"/>
                <a:ea typeface="+mj-ea"/>
              </a:rPr>
              <a:t>.";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return 0;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}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*p = 5; </a:t>
            </a:r>
            <a:r>
              <a:rPr lang="en-US" altLang="ko-KR" sz="2000" b="1" dirty="0" smtClean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할당 받은 정수 공간에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5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삽입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n = *p;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"*p = " &lt;&lt; *p &lt;&lt; '\n';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"n = " &lt;&lt; n &lt;&lt; '\n';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delete p</a:t>
            </a:r>
            <a:r>
              <a:rPr lang="en-US" altLang="ko-KR" sz="2000" b="1" dirty="0" smtClean="0">
                <a:latin typeface="+mj-ea"/>
                <a:ea typeface="+mj-ea"/>
              </a:rPr>
              <a:t>;    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할당 받은 메모리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반환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5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delete</a:t>
            </a:r>
            <a:r>
              <a:rPr lang="ko-KR" altLang="en-US" dirty="0" smtClean="0">
                <a:latin typeface="+mj-ea"/>
              </a:rPr>
              <a:t> 사용 시 주의 사항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742" y="838976"/>
            <a:ext cx="8712968" cy="5832648"/>
          </a:xfrm>
        </p:spPr>
        <p:txBody>
          <a:bodyPr/>
          <a:lstStyle/>
          <a:p>
            <a:r>
              <a:rPr lang="ko-KR" altLang="en-US" dirty="0" smtClean="0"/>
              <a:t>적절치 못한 포인터로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하면 실행 시간 오류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동적으로 할당 받지 않는 메모리 반환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동일한 메모리 두 번 반환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0233" y="1844824"/>
            <a:ext cx="7503986" cy="132343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n;</a:t>
            </a:r>
            <a:endParaRPr lang="ko-KR" altLang="en-US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*p = &amp;n;</a:t>
            </a:r>
            <a:endParaRPr lang="ko-KR" altLang="en-US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delete p; // </a:t>
            </a:r>
            <a:r>
              <a:rPr lang="ko-KR" altLang="en-US" sz="2000" dirty="0">
                <a:latin typeface="+mj-ea"/>
                <a:ea typeface="+mj-ea"/>
              </a:rPr>
              <a:t>실행 시간 오류</a:t>
            </a: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dirty="0">
                <a:latin typeface="+mj-ea"/>
                <a:ea typeface="+mj-ea"/>
              </a:rPr>
              <a:t>포인터 </a:t>
            </a:r>
            <a:r>
              <a:rPr lang="en-US" altLang="ko-KR" sz="2000" dirty="0">
                <a:latin typeface="+mj-ea"/>
                <a:ea typeface="+mj-ea"/>
              </a:rPr>
              <a:t>p</a:t>
            </a:r>
            <a:r>
              <a:rPr lang="ko-KR" altLang="en-US" sz="2000" dirty="0">
                <a:latin typeface="+mj-ea"/>
                <a:ea typeface="+mj-ea"/>
              </a:rPr>
              <a:t>가 가리키는 메모리는 동적으로 </a:t>
            </a:r>
            <a:r>
              <a:rPr lang="ko-KR" altLang="en-US" sz="2000" dirty="0" smtClean="0">
                <a:latin typeface="+mj-ea"/>
                <a:ea typeface="+mj-ea"/>
              </a:rPr>
              <a:t>할당 받은 </a:t>
            </a:r>
            <a:r>
              <a:rPr lang="ko-KR" altLang="en-US" sz="2000" dirty="0">
                <a:latin typeface="+mj-ea"/>
                <a:ea typeface="+mj-ea"/>
              </a:rPr>
              <a:t>것이 아님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4365104"/>
            <a:ext cx="8316263" cy="10156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*p = new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  <a:endParaRPr lang="ko-KR" altLang="en-US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delete p; // </a:t>
            </a:r>
            <a:r>
              <a:rPr lang="ko-KR" altLang="en-US" sz="2000" dirty="0">
                <a:latin typeface="+mj-ea"/>
                <a:ea typeface="+mj-ea"/>
              </a:rPr>
              <a:t>정상적인 메모리 반환</a:t>
            </a: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delete p; // </a:t>
            </a:r>
            <a:r>
              <a:rPr lang="ko-KR" altLang="en-US" sz="2000" dirty="0">
                <a:latin typeface="+mj-ea"/>
                <a:ea typeface="+mj-ea"/>
              </a:rPr>
              <a:t>실행 시간 오류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이미 반환한 메모리를 중복 반환할 수 </a:t>
            </a:r>
            <a:r>
              <a:rPr lang="ko-KR" altLang="en-US" sz="2000" dirty="0" smtClean="0">
                <a:latin typeface="+mj-ea"/>
                <a:ea typeface="+mj-ea"/>
              </a:rPr>
              <a:t>없음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7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동적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4060" y="1454623"/>
            <a:ext cx="835292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ko-KR" altLang="en-US" dirty="0">
                <a:latin typeface="+mj-ea"/>
                <a:ea typeface="+mj-ea"/>
              </a:rPr>
              <a:t>데이터타입 *포인터변수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en-US" altLang="ko-KR" b="1" dirty="0">
                <a:latin typeface="+mj-ea"/>
                <a:ea typeface="+mj-ea"/>
              </a:rPr>
              <a:t>new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데이터타입 </a:t>
            </a:r>
            <a:r>
              <a:rPr lang="en-US" altLang="ko-KR" b="1" dirty="0">
                <a:latin typeface="+mj-ea"/>
                <a:ea typeface="+mj-ea"/>
              </a:rPr>
              <a:t>[</a:t>
            </a:r>
            <a:r>
              <a:rPr lang="ko-KR" altLang="en-US" b="1" dirty="0">
                <a:latin typeface="+mj-ea"/>
                <a:ea typeface="+mj-ea"/>
              </a:rPr>
              <a:t>배열의 크기</a:t>
            </a:r>
            <a:r>
              <a:rPr lang="en-US" altLang="ko-KR" b="1" dirty="0">
                <a:latin typeface="+mj-ea"/>
                <a:ea typeface="+mj-ea"/>
              </a:rPr>
              <a:t>]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동적 배열 할당</a:t>
            </a:r>
          </a:p>
          <a:p>
            <a:pPr fontAlgn="base" latinLnBrk="0"/>
            <a:r>
              <a:rPr lang="en-US" altLang="ko-KR" b="1" dirty="0">
                <a:latin typeface="+mj-ea"/>
                <a:ea typeface="+mj-ea"/>
              </a:rPr>
              <a:t>delete [] </a:t>
            </a:r>
            <a:r>
              <a:rPr lang="ko-KR" altLang="en-US" dirty="0">
                <a:latin typeface="+mj-ea"/>
                <a:ea typeface="+mj-ea"/>
              </a:rPr>
              <a:t>포인터변수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배열 반환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7" y="2396918"/>
            <a:ext cx="843403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6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정수형 </a:t>
            </a:r>
            <a:r>
              <a:rPr lang="ko-KR" altLang="en-US" dirty="0" smtClean="0">
                <a:latin typeface="+mj-ea"/>
              </a:rPr>
              <a:t>배열의 동적 할당 및 반환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2348880"/>
            <a:ext cx="213254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입력할 정수의 개수는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4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1</a:t>
            </a:r>
            <a:r>
              <a:rPr lang="ko-KR" altLang="en-US" sz="1600" b="1" dirty="0">
                <a:latin typeface="+mj-ea"/>
                <a:ea typeface="+mj-ea"/>
              </a:rPr>
              <a:t>번째 정수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4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2</a:t>
            </a:r>
            <a:r>
              <a:rPr lang="ko-KR" altLang="en-US" sz="1600" b="1" dirty="0">
                <a:latin typeface="+mj-ea"/>
                <a:ea typeface="+mj-ea"/>
              </a:rPr>
              <a:t>번째 정수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20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3</a:t>
            </a:r>
            <a:r>
              <a:rPr lang="ko-KR" altLang="en-US" sz="1600" b="1" dirty="0">
                <a:latin typeface="+mj-ea"/>
                <a:ea typeface="+mj-ea"/>
              </a:rPr>
              <a:t>번째 정수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-5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4</a:t>
            </a:r>
            <a:r>
              <a:rPr lang="ko-KR" altLang="en-US" sz="1600" b="1" dirty="0">
                <a:latin typeface="+mj-ea"/>
                <a:ea typeface="+mj-ea"/>
              </a:rPr>
              <a:t>번째 정수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9</a:t>
            </a:r>
          </a:p>
          <a:p>
            <a:r>
              <a:rPr lang="ko-KR" altLang="en-US" sz="1600" b="1" dirty="0">
                <a:latin typeface="+mj-ea"/>
                <a:ea typeface="+mj-ea"/>
              </a:rPr>
              <a:t>평균 </a:t>
            </a:r>
            <a:r>
              <a:rPr lang="en-US" altLang="ko-KR" sz="1600" b="1" dirty="0">
                <a:latin typeface="+mj-ea"/>
                <a:ea typeface="+mj-ea"/>
              </a:rPr>
              <a:t>= 7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052736"/>
            <a:ext cx="3867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사용자로부터 입력할 정수의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개수를 입력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받아 배열을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동적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할당 받고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하나씩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받은 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793879"/>
            <a:ext cx="8416262" cy="59093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입력할 정수의 개수는</a:t>
            </a:r>
            <a:r>
              <a:rPr lang="en-US" altLang="ko-KR" dirty="0" smtClean="0">
                <a:latin typeface="+mj-ea"/>
                <a:ea typeface="+mj-ea"/>
              </a:rPr>
              <a:t>?"; 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n</a:t>
            </a:r>
            <a:r>
              <a:rPr lang="en-US" altLang="ko-KR" dirty="0" smtClean="0">
                <a:latin typeface="+mj-ea"/>
                <a:ea typeface="+mj-ea"/>
              </a:rPr>
              <a:t>;   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cin</a:t>
            </a:r>
            <a:r>
              <a:rPr lang="en-US" altLang="ko-KR" dirty="0">
                <a:latin typeface="+mj-ea"/>
                <a:ea typeface="+mj-ea"/>
              </a:rPr>
              <a:t> &gt;&gt; n;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정수의 개수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입력</a:t>
            </a:r>
            <a:endParaRPr lang="en-US" altLang="ko-KR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if(n &lt;= 0) return 0;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*p = new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[n]; </a:t>
            </a:r>
            <a:r>
              <a:rPr lang="en-US" altLang="ko-KR" b="1" dirty="0" smtClean="0">
                <a:latin typeface="+mj-ea"/>
                <a:ea typeface="+mj-ea"/>
              </a:rPr>
              <a:t> 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n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개의 정수 배열 동적 할당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  if</a:t>
            </a:r>
            <a:r>
              <a:rPr lang="en-US" altLang="ko-KR" dirty="0">
                <a:latin typeface="+mj-ea"/>
                <a:ea typeface="+mj-ea"/>
              </a:rPr>
              <a:t>(!p) { 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메모리를 할당할 수 없습니다</a:t>
            </a:r>
            <a:r>
              <a:rPr lang="en-US" altLang="ko-KR" dirty="0" smtClean="0">
                <a:latin typeface="+mj-ea"/>
                <a:ea typeface="+mj-ea"/>
              </a:rPr>
              <a:t>."; </a:t>
            </a:r>
            <a:r>
              <a:rPr lang="en-US" altLang="ko-KR" dirty="0">
                <a:latin typeface="+mj-ea"/>
                <a:ea typeface="+mj-ea"/>
              </a:rPr>
              <a:t>	return 0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&lt;n;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i+1 &lt;&lt; "</a:t>
            </a:r>
            <a:r>
              <a:rPr lang="ko-KR" altLang="en-US" dirty="0">
                <a:latin typeface="+mj-ea"/>
                <a:ea typeface="+mj-ea"/>
              </a:rPr>
              <a:t>번째 정수</a:t>
            </a:r>
            <a:r>
              <a:rPr lang="en-US" altLang="ko-KR" dirty="0">
                <a:latin typeface="+mj-ea"/>
                <a:ea typeface="+mj-ea"/>
              </a:rPr>
              <a:t>: ";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프롬프트 출력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cin</a:t>
            </a:r>
            <a:r>
              <a:rPr lang="en-US" altLang="ko-KR" b="1" dirty="0">
                <a:latin typeface="+mj-ea"/>
                <a:ea typeface="+mj-ea"/>
              </a:rPr>
              <a:t> &gt;&gt; p[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]; </a:t>
            </a:r>
            <a:r>
              <a:rPr lang="en-US" altLang="ko-KR" b="1" dirty="0" smtClean="0">
                <a:latin typeface="+mj-ea"/>
                <a:ea typeface="+mj-ea"/>
              </a:rPr>
              <a:t> }   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키보드로부터 정수 입력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sum = 0;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&lt;n;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b="1" dirty="0">
                <a:latin typeface="+mj-ea"/>
                <a:ea typeface="+mj-ea"/>
              </a:rPr>
              <a:t>sum += p[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평균 </a:t>
            </a:r>
            <a:r>
              <a:rPr lang="en-US" altLang="ko-KR" dirty="0">
                <a:latin typeface="+mj-ea"/>
                <a:ea typeface="+mj-ea"/>
              </a:rPr>
              <a:t>= " &lt;&lt; sum/n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delete [] p;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배열 메모리 반환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45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45424" cy="670351"/>
          </a:xfrm>
        </p:spPr>
        <p:txBody>
          <a:bodyPr>
            <a:normAutofit fontScale="90000"/>
          </a:bodyPr>
          <a:lstStyle/>
          <a:p>
            <a:r>
              <a:rPr lang="ko-KR" altLang="en-US" sz="3000" dirty="0" smtClean="0">
                <a:latin typeface="+mj-ea"/>
              </a:rPr>
              <a:t>동적 할당 메모리 초기화 및 </a:t>
            </a:r>
            <a:r>
              <a:rPr lang="en-US" altLang="ko-KR" sz="3000" cap="none" dirty="0" smtClean="0">
                <a:latin typeface="+mj-ea"/>
              </a:rPr>
              <a:t>delete</a:t>
            </a:r>
            <a:r>
              <a:rPr lang="en-US" altLang="ko-KR" sz="3000" dirty="0" smtClean="0">
                <a:latin typeface="+mj-ea"/>
              </a:rPr>
              <a:t> </a:t>
            </a:r>
            <a:r>
              <a:rPr lang="ko-KR" altLang="en-US" sz="3000" dirty="0" smtClean="0">
                <a:latin typeface="+mj-ea"/>
              </a:rPr>
              <a:t>시 유의 사항</a:t>
            </a:r>
            <a:endParaRPr lang="ko-KR" altLang="en-US" sz="30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016" y="830184"/>
            <a:ext cx="8712968" cy="5832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동적 할당 메모리 초기화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동적 할당 시 초기화</a:t>
            </a:r>
            <a:endParaRPr lang="en-US" altLang="ko-KR" sz="2200" dirty="0" smtClean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배열은 동적 할당 시 초기화 불가능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delete</a:t>
            </a:r>
            <a:r>
              <a:rPr lang="ko-KR" altLang="en-US" sz="2200" dirty="0"/>
              <a:t>시 </a:t>
            </a:r>
            <a:r>
              <a:rPr lang="en-US" altLang="ko-KR" sz="2200" dirty="0"/>
              <a:t>[] </a:t>
            </a:r>
            <a:r>
              <a:rPr lang="ko-KR" altLang="en-US" sz="2200" dirty="0" smtClean="0"/>
              <a:t>생략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컴파일 </a:t>
            </a:r>
            <a:r>
              <a:rPr lang="ko-KR" altLang="en-US" sz="2200" dirty="0"/>
              <a:t>오류는 아니지만 비정상적인 반환</a:t>
            </a:r>
          </a:p>
          <a:p>
            <a:pPr lvl="1">
              <a:lnSpc>
                <a:spcPct val="100000"/>
              </a:lnSpc>
            </a:pP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817790"/>
            <a:ext cx="6358360" cy="33855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>
                <a:latin typeface="+mj-ea"/>
                <a:ea typeface="+mj-ea"/>
              </a:rPr>
              <a:t>데이터타입 *포인터변수 </a:t>
            </a:r>
            <a:r>
              <a:rPr lang="en-US" altLang="ko-KR" sz="1600" dirty="0">
                <a:latin typeface="+mj-ea"/>
                <a:ea typeface="+mj-ea"/>
              </a:rPr>
              <a:t>=</a:t>
            </a:r>
            <a:r>
              <a:rPr lang="en-US" altLang="ko-KR" sz="1600" b="1" dirty="0">
                <a:latin typeface="+mj-ea"/>
                <a:ea typeface="+mj-ea"/>
              </a:rPr>
              <a:t> new </a:t>
            </a:r>
            <a:r>
              <a:rPr lang="ko-KR" altLang="en-US" sz="1600" dirty="0">
                <a:latin typeface="+mj-ea"/>
                <a:ea typeface="+mj-ea"/>
              </a:rPr>
              <a:t>데이터타입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b="1" dirty="0" smtClean="0">
                <a:latin typeface="+mj-ea"/>
                <a:ea typeface="+mj-ea"/>
              </a:rPr>
              <a:t>초기값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97859" y="2319731"/>
            <a:ext cx="6358360" cy="5847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*</a:t>
            </a:r>
            <a:r>
              <a:rPr lang="en-US" altLang="ko-KR" sz="1600" dirty="0" err="1">
                <a:latin typeface="+mj-ea"/>
                <a:ea typeface="+mj-ea"/>
              </a:rPr>
              <a:t>pInt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b="1" dirty="0">
                <a:latin typeface="+mj-ea"/>
                <a:ea typeface="+mj-ea"/>
              </a:rPr>
              <a:t>20</a:t>
            </a:r>
            <a:r>
              <a:rPr lang="en-US" altLang="ko-KR" sz="1600" dirty="0">
                <a:latin typeface="+mj-ea"/>
                <a:ea typeface="+mj-ea"/>
              </a:rPr>
              <a:t>); // 20</a:t>
            </a:r>
            <a:r>
              <a:rPr lang="ko-KR" altLang="en-US" sz="1600" dirty="0">
                <a:latin typeface="+mj-ea"/>
                <a:ea typeface="+mj-ea"/>
              </a:rPr>
              <a:t>으로 초기화된 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타입 할당</a:t>
            </a:r>
          </a:p>
          <a:p>
            <a:pPr fontAlgn="base" latinLnBrk="0"/>
            <a:r>
              <a:rPr lang="en-US" altLang="ko-KR" sz="1600" dirty="0">
                <a:latin typeface="+mj-ea"/>
                <a:ea typeface="+mj-ea"/>
              </a:rPr>
              <a:t>char *</a:t>
            </a:r>
            <a:r>
              <a:rPr lang="en-US" altLang="ko-KR" sz="1600" dirty="0" err="1">
                <a:latin typeface="+mj-ea"/>
                <a:ea typeface="+mj-ea"/>
              </a:rPr>
              <a:t>pChar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char(</a:t>
            </a:r>
            <a:r>
              <a:rPr lang="en-US" altLang="ko-KR" sz="1600" b="1" dirty="0">
                <a:latin typeface="+mj-ea"/>
                <a:ea typeface="+mj-ea"/>
              </a:rPr>
              <a:t>'a'</a:t>
            </a:r>
            <a:r>
              <a:rPr lang="en-US" altLang="ko-KR" sz="1600" dirty="0">
                <a:latin typeface="+mj-ea"/>
                <a:ea typeface="+mj-ea"/>
              </a:rPr>
              <a:t>); // ‘a’</a:t>
            </a:r>
            <a:r>
              <a:rPr lang="ko-KR" altLang="en-US" sz="1600" dirty="0">
                <a:latin typeface="+mj-ea"/>
                <a:ea typeface="+mj-ea"/>
              </a:rPr>
              <a:t>로 초기화된 </a:t>
            </a:r>
            <a:r>
              <a:rPr lang="en-US" altLang="ko-KR" sz="1600" dirty="0">
                <a:latin typeface="+mj-ea"/>
                <a:ea typeface="+mj-ea"/>
              </a:rPr>
              <a:t>char </a:t>
            </a:r>
            <a:r>
              <a:rPr lang="ko-KR" altLang="en-US" sz="1600" dirty="0">
                <a:latin typeface="+mj-ea"/>
                <a:ea typeface="+mj-ea"/>
              </a:rPr>
              <a:t>타입 할당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3423342"/>
            <a:ext cx="6878052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*</a:t>
            </a:r>
            <a:r>
              <a:rPr lang="en-US" altLang="ko-KR" dirty="0" err="1">
                <a:latin typeface="+mj-ea"/>
                <a:ea typeface="+mj-ea"/>
              </a:rPr>
              <a:t>pArray</a:t>
            </a:r>
            <a:r>
              <a:rPr lang="en-US" altLang="ko-KR" dirty="0">
                <a:latin typeface="+mj-ea"/>
                <a:ea typeface="+mj-ea"/>
              </a:rPr>
              <a:t> = new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[10]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(20)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// </a:t>
            </a:r>
            <a:r>
              <a:rPr lang="ko-KR" altLang="en-US" dirty="0">
                <a:latin typeface="+mj-ea"/>
                <a:ea typeface="+mj-ea"/>
              </a:rPr>
              <a:t>구문 오류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컴파일 오류 발생</a:t>
            </a:r>
          </a:p>
          <a:p>
            <a:pPr fontAlgn="base" latinLnBrk="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*</a:t>
            </a:r>
            <a:r>
              <a:rPr lang="en-US" altLang="ko-KR" dirty="0" err="1">
                <a:latin typeface="+mj-ea"/>
                <a:ea typeface="+mj-ea"/>
              </a:rPr>
              <a:t>pArray</a:t>
            </a:r>
            <a:r>
              <a:rPr lang="en-US" altLang="ko-KR" dirty="0">
                <a:latin typeface="+mj-ea"/>
                <a:ea typeface="+mj-ea"/>
              </a:rPr>
              <a:t> = new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(20)[</a:t>
            </a:r>
            <a:r>
              <a:rPr lang="en-US" altLang="ko-KR" dirty="0">
                <a:latin typeface="+mj-ea"/>
                <a:ea typeface="+mj-ea"/>
              </a:rPr>
              <a:t>10]; </a:t>
            </a:r>
            <a:r>
              <a:rPr lang="en-US" altLang="ko-KR" dirty="0" smtClean="0">
                <a:latin typeface="+mj-ea"/>
                <a:ea typeface="+mj-ea"/>
              </a:rPr>
              <a:t>  // </a:t>
            </a:r>
            <a:r>
              <a:rPr lang="ko-KR" altLang="en-US" dirty="0">
                <a:latin typeface="+mj-ea"/>
                <a:ea typeface="+mj-ea"/>
              </a:rPr>
              <a:t>구문 오류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컴파일 오류 발생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7859" y="5176490"/>
            <a:ext cx="5544616" cy="147732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*p = new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[10];</a:t>
            </a:r>
          </a:p>
          <a:p>
            <a:pPr fontAlgn="base" latinLnBrk="0"/>
            <a:r>
              <a:rPr lang="en-US" altLang="ko-KR" b="1" dirty="0">
                <a:latin typeface="+mj-ea"/>
                <a:ea typeface="+mj-ea"/>
              </a:rPr>
              <a:t>delete p;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>
                <a:latin typeface="+mj-ea"/>
                <a:ea typeface="+mj-ea"/>
              </a:rPr>
              <a:t>비정상 반환</a:t>
            </a:r>
            <a:r>
              <a:rPr lang="en-US" altLang="ko-KR" dirty="0">
                <a:latin typeface="+mj-ea"/>
                <a:ea typeface="+mj-ea"/>
              </a:rPr>
              <a:t>. delete [] p;</a:t>
            </a:r>
            <a:r>
              <a:rPr lang="ko-KR" altLang="en-US" dirty="0">
                <a:latin typeface="+mj-ea"/>
                <a:ea typeface="+mj-ea"/>
              </a:rPr>
              <a:t>로 하여야 함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fontAlgn="base" latinLnBrk="0"/>
            <a:endParaRPr lang="ko-KR" altLang="en-US" dirty="0">
              <a:latin typeface="+mj-ea"/>
              <a:ea typeface="+mj-ea"/>
            </a:endParaRPr>
          </a:p>
          <a:p>
            <a:pPr fontAlgn="base" latinLnBrk="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*q = new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fontAlgn="base" latinLnBrk="0"/>
            <a:r>
              <a:rPr lang="en-US" altLang="ko-KR" b="1" dirty="0">
                <a:latin typeface="+mj-ea"/>
                <a:ea typeface="+mj-ea"/>
              </a:rPr>
              <a:t>delete [] q;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>
                <a:latin typeface="+mj-ea"/>
                <a:ea typeface="+mj-ea"/>
              </a:rPr>
              <a:t>비정상 반환</a:t>
            </a:r>
            <a:r>
              <a:rPr lang="en-US" altLang="ko-KR" dirty="0">
                <a:latin typeface="+mj-ea"/>
                <a:ea typeface="+mj-ea"/>
              </a:rPr>
              <a:t>. delete q;</a:t>
            </a:r>
            <a:r>
              <a:rPr lang="ko-KR" altLang="en-US" dirty="0">
                <a:latin typeface="+mj-ea"/>
                <a:ea typeface="+mj-ea"/>
              </a:rPr>
              <a:t>로 하여야 함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97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016" y="835864"/>
            <a:ext cx="8712968" cy="5832648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 객체에 </a:t>
            </a:r>
            <a:r>
              <a:rPr lang="ko-KR" altLang="en-US" b="1" dirty="0" smtClean="0"/>
              <a:t>대한 포인터</a:t>
            </a:r>
            <a:endParaRPr lang="en-US" altLang="ko-KR" b="1" dirty="0" smtClean="0"/>
          </a:p>
          <a:p>
            <a:pPr lvl="1"/>
            <a:r>
              <a:rPr lang="en-US" altLang="ko-KR" b="1" dirty="0"/>
              <a:t>C </a:t>
            </a:r>
            <a:r>
              <a:rPr lang="ko-KR" altLang="en-US" b="1" dirty="0"/>
              <a:t>언어의 포인터와 </a:t>
            </a:r>
            <a:r>
              <a:rPr lang="ko-KR" altLang="en-US" b="1" dirty="0" smtClean="0"/>
              <a:t>동일</a:t>
            </a:r>
            <a:r>
              <a:rPr lang="en-US" altLang="ko-KR" b="1" dirty="0" smtClean="0"/>
              <a:t> </a:t>
            </a:r>
          </a:p>
          <a:p>
            <a:pPr lvl="1"/>
            <a:r>
              <a:rPr lang="ko-KR" altLang="en-US" b="1" dirty="0" smtClean="0"/>
              <a:t>객체의 주소 값을 가지는 변수</a:t>
            </a:r>
            <a:endParaRPr lang="en-US" altLang="ko-KR" b="1" dirty="0" smtClean="0"/>
          </a:p>
          <a:p>
            <a:r>
              <a:rPr lang="ko-KR" altLang="en-US" b="1" dirty="0" smtClean="0"/>
              <a:t> 포인터로 </a:t>
            </a:r>
            <a:r>
              <a:rPr lang="ko-KR" altLang="en-US" b="1" dirty="0" smtClean="0"/>
              <a:t>멤버를 접근할 때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객체포인터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멤버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/>
          <a:stretch/>
        </p:blipFill>
        <p:spPr bwMode="auto">
          <a:xfrm>
            <a:off x="4716016" y="2682377"/>
            <a:ext cx="4381514" cy="387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45"/>
          <a:stretch/>
        </p:blipFill>
        <p:spPr bwMode="auto">
          <a:xfrm>
            <a:off x="98471" y="3573016"/>
            <a:ext cx="461754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8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동적 생성 및 반</a:t>
            </a:r>
            <a:r>
              <a:rPr lang="ko-KR" altLang="en-US" dirty="0"/>
              <a:t>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552" y="908720"/>
            <a:ext cx="7350730" cy="132343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ko-KR" altLang="en-US" sz="2000" dirty="0">
                <a:latin typeface="+mj-ea"/>
                <a:ea typeface="+mj-ea"/>
              </a:rPr>
              <a:t>클래스이름 *포인터변수 </a:t>
            </a:r>
            <a:r>
              <a:rPr lang="en-US" altLang="ko-KR" sz="2000" dirty="0">
                <a:latin typeface="+mj-ea"/>
                <a:ea typeface="+mj-ea"/>
              </a:rPr>
              <a:t>= </a:t>
            </a:r>
            <a:r>
              <a:rPr lang="en-US" altLang="ko-KR" sz="2000" b="1" dirty="0">
                <a:latin typeface="+mj-ea"/>
                <a:ea typeface="+mj-ea"/>
              </a:rPr>
              <a:t>new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클래스이름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  <a:endParaRPr lang="ko-KR" altLang="en-US" sz="2000" dirty="0">
              <a:latin typeface="+mj-ea"/>
              <a:ea typeface="+mj-ea"/>
            </a:endParaRPr>
          </a:p>
          <a:p>
            <a:pPr fontAlgn="base" latinLnBrk="0"/>
            <a:r>
              <a:rPr lang="ko-KR" altLang="en-US" sz="2000" dirty="0">
                <a:latin typeface="+mj-ea"/>
                <a:ea typeface="+mj-ea"/>
              </a:rPr>
              <a:t>클래스이름 *포인터변수 </a:t>
            </a:r>
            <a:r>
              <a:rPr lang="en-US" altLang="ko-KR" sz="2000" dirty="0">
                <a:latin typeface="+mj-ea"/>
                <a:ea typeface="+mj-ea"/>
              </a:rPr>
              <a:t>= </a:t>
            </a:r>
            <a:r>
              <a:rPr lang="en-US" altLang="ko-KR" sz="2000" b="1" dirty="0">
                <a:latin typeface="+mj-ea"/>
                <a:ea typeface="+mj-ea"/>
              </a:rPr>
              <a:t>new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클래스이름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 err="1">
                <a:latin typeface="+mj-ea"/>
                <a:ea typeface="+mj-ea"/>
              </a:rPr>
              <a:t>생성자매개변수리스트</a:t>
            </a:r>
            <a:r>
              <a:rPr lang="en-US" altLang="ko-KR" sz="2000" dirty="0" smtClean="0">
                <a:latin typeface="+mj-ea"/>
                <a:ea typeface="+mj-ea"/>
              </a:rPr>
              <a:t>);</a:t>
            </a:r>
          </a:p>
          <a:p>
            <a:pPr fontAlgn="base" latinLnBrk="0"/>
            <a:r>
              <a:rPr lang="en-US" altLang="ko-KR" sz="2000" b="1" dirty="0">
                <a:latin typeface="+mj-ea"/>
                <a:ea typeface="+mj-ea"/>
              </a:rPr>
              <a:t>delete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포인터변수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024"/>
            <a:ext cx="758573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Circle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객체의 동적 생성 및 반환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908720"/>
            <a:ext cx="6467204" cy="59093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class Circle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Circle(); </a:t>
            </a:r>
            <a:r>
              <a:rPr lang="en-US" altLang="ko-KR" dirty="0" smtClean="0">
                <a:latin typeface="+mj-ea"/>
                <a:ea typeface="+mj-ea"/>
              </a:rPr>
              <a:t> Circle(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r</a:t>
            </a:r>
            <a:r>
              <a:rPr lang="en-US" altLang="ko-KR" dirty="0" smtClean="0">
                <a:latin typeface="+mj-ea"/>
                <a:ea typeface="+mj-ea"/>
              </a:rPr>
              <a:t>);  ~</a:t>
            </a:r>
            <a:r>
              <a:rPr lang="en-US" altLang="ko-KR" dirty="0">
                <a:latin typeface="+mj-ea"/>
                <a:ea typeface="+mj-ea"/>
              </a:rPr>
              <a:t>Circle();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void 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r) { radius = r;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double 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{ return 3.14*radius*radius;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 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Circle::Circle()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radius = 1;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 err="1">
                <a:latin typeface="+mj-ea"/>
                <a:ea typeface="+mj-ea"/>
              </a:rPr>
              <a:t>생성자</a:t>
            </a:r>
            <a:r>
              <a:rPr lang="ko-KR" altLang="en-US" dirty="0">
                <a:latin typeface="+mj-ea"/>
                <a:ea typeface="+mj-ea"/>
              </a:rPr>
              <a:t> 실행 </a:t>
            </a:r>
            <a:r>
              <a:rPr lang="en-US" altLang="ko-KR" dirty="0">
                <a:latin typeface="+mj-ea"/>
                <a:ea typeface="+mj-ea"/>
              </a:rPr>
              <a:t>radius = " &lt;&lt; radius &lt;&lt; </a:t>
            </a:r>
            <a:r>
              <a:rPr lang="en-US" altLang="ko-KR" dirty="0" err="1" smtClean="0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Circle::Circle(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r)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radius = r;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 err="1">
                <a:latin typeface="+mj-ea"/>
                <a:ea typeface="+mj-ea"/>
              </a:rPr>
              <a:t>생성자</a:t>
            </a:r>
            <a:r>
              <a:rPr lang="ko-KR" altLang="en-US" dirty="0">
                <a:latin typeface="+mj-ea"/>
                <a:ea typeface="+mj-ea"/>
              </a:rPr>
              <a:t> 실행 </a:t>
            </a:r>
            <a:r>
              <a:rPr lang="en-US" altLang="ko-KR" dirty="0">
                <a:latin typeface="+mj-ea"/>
                <a:ea typeface="+mj-ea"/>
              </a:rPr>
              <a:t>radius = " &lt;&lt; radius </a:t>
            </a:r>
            <a:r>
              <a:rPr lang="en-US" altLang="ko-KR" dirty="0" smtClean="0">
                <a:latin typeface="+mj-ea"/>
                <a:ea typeface="+mj-ea"/>
              </a:rPr>
              <a:t>&lt;&lt;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Circle::~Circle()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 err="1">
                <a:latin typeface="+mj-ea"/>
                <a:ea typeface="+mj-ea"/>
              </a:rPr>
              <a:t>소멸자</a:t>
            </a:r>
            <a:r>
              <a:rPr lang="ko-KR" altLang="en-US" dirty="0">
                <a:latin typeface="+mj-ea"/>
                <a:ea typeface="+mj-ea"/>
              </a:rPr>
              <a:t> 실행 </a:t>
            </a:r>
            <a:r>
              <a:rPr lang="en-US" altLang="ko-KR" dirty="0">
                <a:latin typeface="+mj-ea"/>
                <a:ea typeface="+mj-ea"/>
              </a:rPr>
              <a:t>radius = " &lt;&lt; radius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081" y="836712"/>
            <a:ext cx="7199239" cy="34163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Circle </a:t>
            </a:r>
            <a:r>
              <a:rPr lang="en-US" altLang="ko-KR" dirty="0">
                <a:latin typeface="+mj-ea"/>
                <a:ea typeface="+mj-ea"/>
              </a:rPr>
              <a:t>*p, *q;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b="1" dirty="0" smtClean="0">
                <a:latin typeface="+mj-ea"/>
                <a:ea typeface="+mj-ea"/>
              </a:rPr>
              <a:t>p </a:t>
            </a:r>
            <a:r>
              <a:rPr lang="en-US" altLang="ko-KR" b="1" dirty="0">
                <a:latin typeface="+mj-ea"/>
                <a:ea typeface="+mj-ea"/>
              </a:rPr>
              <a:t>= new Circle;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b="1" dirty="0" smtClean="0">
                <a:latin typeface="+mj-ea"/>
                <a:ea typeface="+mj-ea"/>
              </a:rPr>
              <a:t>q </a:t>
            </a:r>
            <a:r>
              <a:rPr lang="en-US" altLang="ko-KR" b="1" dirty="0">
                <a:latin typeface="+mj-ea"/>
                <a:ea typeface="+mj-ea"/>
              </a:rPr>
              <a:t>= new Circle(30</a:t>
            </a:r>
            <a:r>
              <a:rPr lang="en-US" altLang="ko-KR" b="1" dirty="0" smtClean="0">
                <a:latin typeface="+mj-ea"/>
                <a:ea typeface="+mj-ea"/>
              </a:rPr>
              <a:t>);</a:t>
            </a:r>
          </a:p>
          <a:p>
            <a:pPr defTabSz="180000"/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</a:t>
            </a:r>
            <a:r>
              <a:rPr lang="en-US" altLang="ko-KR" b="1" dirty="0">
                <a:latin typeface="+mj-ea"/>
                <a:ea typeface="+mj-ea"/>
              </a:rPr>
              <a:t>p-&gt;</a:t>
            </a:r>
            <a:r>
              <a:rPr lang="en-US" altLang="ko-KR" b="1" dirty="0" err="1">
                <a:latin typeface="+mj-ea"/>
                <a:ea typeface="+mj-ea"/>
              </a:rPr>
              <a:t>getArea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dirty="0">
                <a:latin typeface="+mj-ea"/>
                <a:ea typeface="+mj-ea"/>
              </a:rPr>
              <a:t>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b="1" dirty="0">
                <a:latin typeface="+mj-ea"/>
                <a:ea typeface="+mj-ea"/>
              </a:rPr>
              <a:t>q-&gt;</a:t>
            </a:r>
            <a:r>
              <a:rPr lang="en-US" altLang="ko-KR" b="1" dirty="0" err="1">
                <a:latin typeface="+mj-ea"/>
                <a:ea typeface="+mj-ea"/>
              </a:rPr>
              <a:t>getArea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dirty="0">
                <a:latin typeface="+mj-ea"/>
                <a:ea typeface="+mj-ea"/>
              </a:rPr>
              <a:t>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생성한 순서에 관계 없이 원하는 순서대로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delete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할 수 있음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   delete </a:t>
            </a:r>
            <a:r>
              <a:rPr lang="en-US" altLang="ko-KR" b="1" dirty="0">
                <a:latin typeface="+mj-ea"/>
                <a:ea typeface="+mj-ea"/>
              </a:rPr>
              <a:t>p; 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	delete </a:t>
            </a:r>
            <a:r>
              <a:rPr lang="en-US" altLang="ko-KR" b="1" dirty="0">
                <a:latin typeface="+mj-ea"/>
                <a:ea typeface="+mj-ea"/>
              </a:rPr>
              <a:t>q;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47982" y="5157192"/>
            <a:ext cx="19807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atin typeface="+mj-ea"/>
                <a:ea typeface="+mj-ea"/>
              </a:rPr>
              <a:t>생성자</a:t>
            </a:r>
            <a:r>
              <a:rPr lang="ko-KR" altLang="en-US" sz="1200" b="1" dirty="0">
                <a:latin typeface="+mj-ea"/>
                <a:ea typeface="+mj-ea"/>
              </a:rPr>
              <a:t> 실행 </a:t>
            </a:r>
            <a:r>
              <a:rPr lang="en-US" altLang="ko-KR" sz="1200" b="1" dirty="0">
                <a:latin typeface="+mj-ea"/>
                <a:ea typeface="+mj-ea"/>
              </a:rPr>
              <a:t>radius = 1</a:t>
            </a:r>
          </a:p>
          <a:p>
            <a:r>
              <a:rPr lang="ko-KR" altLang="en-US" sz="1200" b="1" dirty="0" err="1">
                <a:latin typeface="+mj-ea"/>
                <a:ea typeface="+mj-ea"/>
              </a:rPr>
              <a:t>생성자</a:t>
            </a:r>
            <a:r>
              <a:rPr lang="ko-KR" altLang="en-US" sz="1200" b="1" dirty="0">
                <a:latin typeface="+mj-ea"/>
                <a:ea typeface="+mj-ea"/>
              </a:rPr>
              <a:t> 실행 </a:t>
            </a:r>
            <a:r>
              <a:rPr lang="en-US" altLang="ko-KR" sz="1200" b="1" dirty="0">
                <a:latin typeface="+mj-ea"/>
                <a:ea typeface="+mj-ea"/>
              </a:rPr>
              <a:t>radius = 30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3.14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2826</a:t>
            </a:r>
          </a:p>
          <a:p>
            <a:r>
              <a:rPr lang="ko-KR" altLang="en-US" sz="1200" b="1" dirty="0" err="1">
                <a:latin typeface="+mj-ea"/>
                <a:ea typeface="+mj-ea"/>
              </a:rPr>
              <a:t>소멸자</a:t>
            </a:r>
            <a:r>
              <a:rPr lang="ko-KR" altLang="en-US" sz="1200" b="1" dirty="0">
                <a:latin typeface="+mj-ea"/>
                <a:ea typeface="+mj-ea"/>
              </a:rPr>
              <a:t> 실행 </a:t>
            </a:r>
            <a:r>
              <a:rPr lang="en-US" altLang="ko-KR" sz="1200" b="1" dirty="0">
                <a:latin typeface="+mj-ea"/>
                <a:ea typeface="+mj-ea"/>
              </a:rPr>
              <a:t>radius = 1</a:t>
            </a:r>
          </a:p>
          <a:p>
            <a:r>
              <a:rPr lang="ko-KR" altLang="en-US" sz="1200" b="1" dirty="0" err="1">
                <a:latin typeface="+mj-ea"/>
                <a:ea typeface="+mj-ea"/>
              </a:rPr>
              <a:t>소멸자</a:t>
            </a:r>
            <a:r>
              <a:rPr lang="ko-KR" altLang="en-US" sz="1200" b="1" dirty="0">
                <a:latin typeface="+mj-ea"/>
                <a:ea typeface="+mj-ea"/>
              </a:rPr>
              <a:t> 실행 </a:t>
            </a:r>
            <a:r>
              <a:rPr lang="en-US" altLang="ko-KR" sz="1200" b="1" dirty="0">
                <a:latin typeface="+mj-ea"/>
                <a:ea typeface="+mj-ea"/>
              </a:rPr>
              <a:t>radius = 30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407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Circle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객체의 동적 생성과 반환 응용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514406"/>
            <a:ext cx="7776864" cy="424731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while(true)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정수 반지름 입력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음수이면 종료</a:t>
            </a:r>
            <a:r>
              <a:rPr lang="en-US" altLang="ko-KR" dirty="0">
                <a:latin typeface="+mj-ea"/>
                <a:ea typeface="+mj-ea"/>
              </a:rPr>
              <a:t>)&gt;&gt; 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cin</a:t>
            </a:r>
            <a:r>
              <a:rPr lang="en-US" altLang="ko-KR" b="1" dirty="0">
                <a:latin typeface="+mj-ea"/>
                <a:ea typeface="+mj-ea"/>
              </a:rPr>
              <a:t> &gt;&gt; radius</a:t>
            </a:r>
            <a:r>
              <a:rPr lang="en-US" altLang="ko-KR" b="1" dirty="0" smtClean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if(radius &lt; 0) break;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음수가 입력되어 종료한다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b="1" dirty="0">
                <a:latin typeface="+mj-ea"/>
                <a:ea typeface="+mj-ea"/>
              </a:rPr>
              <a:t>Circle *p = new Circle(radius);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동적 객체 생성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원의 면적은 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b="1" dirty="0">
                <a:latin typeface="+mj-ea"/>
                <a:ea typeface="+mj-ea"/>
              </a:rPr>
              <a:t>p-&gt;</a:t>
            </a:r>
            <a:r>
              <a:rPr lang="en-US" altLang="ko-KR" b="1" dirty="0" err="1">
                <a:latin typeface="+mj-ea"/>
                <a:ea typeface="+mj-ea"/>
              </a:rPr>
              <a:t>getArea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dirty="0">
                <a:latin typeface="+mj-ea"/>
                <a:ea typeface="+mj-ea"/>
              </a:rPr>
              <a:t>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    delete </a:t>
            </a:r>
            <a:r>
              <a:rPr lang="en-US" altLang="ko-KR" b="1" dirty="0">
                <a:latin typeface="+mj-ea"/>
                <a:ea typeface="+mj-ea"/>
              </a:rPr>
              <a:t>p;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반환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delete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문이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없다면 메모리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누수 발생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4548" y="858307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객체를 동적 생성하여 면적을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음수가 입력되면 프로그램은 종료한다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4955884"/>
            <a:ext cx="443718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정수 반지름 입력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음수이면 종료</a:t>
            </a:r>
            <a:r>
              <a:rPr lang="en-US" altLang="ko-KR" sz="1200" dirty="0">
                <a:latin typeface="+mj-ea"/>
                <a:ea typeface="+mj-ea"/>
              </a:rPr>
              <a:t>)&gt;&gt; </a:t>
            </a:r>
            <a:r>
              <a:rPr lang="en-US" altLang="ko-KR" sz="1200" dirty="0">
                <a:solidFill>
                  <a:srgbClr val="00B050"/>
                </a:solidFill>
                <a:latin typeface="+mj-ea"/>
                <a:ea typeface="+mj-ea"/>
              </a:rPr>
              <a:t>5</a:t>
            </a:r>
          </a:p>
          <a:p>
            <a:r>
              <a:rPr lang="ko-KR" altLang="en-US" sz="1200" dirty="0" err="1">
                <a:latin typeface="+mj-ea"/>
                <a:ea typeface="+mj-ea"/>
              </a:rPr>
              <a:t>생성자</a:t>
            </a:r>
            <a:r>
              <a:rPr lang="ko-KR" altLang="en-US" sz="1200" dirty="0">
                <a:latin typeface="+mj-ea"/>
                <a:ea typeface="+mj-ea"/>
              </a:rPr>
              <a:t> 실행 </a:t>
            </a:r>
            <a:r>
              <a:rPr lang="en-US" altLang="ko-KR" sz="1200" dirty="0">
                <a:latin typeface="+mj-ea"/>
                <a:ea typeface="+mj-ea"/>
              </a:rPr>
              <a:t>radius = 5</a:t>
            </a:r>
          </a:p>
          <a:p>
            <a:r>
              <a:rPr lang="ko-KR" altLang="en-US" sz="1200" dirty="0">
                <a:latin typeface="+mj-ea"/>
                <a:ea typeface="+mj-ea"/>
              </a:rPr>
              <a:t>원의 면적은 </a:t>
            </a:r>
            <a:r>
              <a:rPr lang="en-US" altLang="ko-KR" sz="1200" dirty="0">
                <a:latin typeface="+mj-ea"/>
                <a:ea typeface="+mj-ea"/>
              </a:rPr>
              <a:t>78.5</a:t>
            </a:r>
          </a:p>
          <a:p>
            <a:r>
              <a:rPr lang="ko-KR" altLang="en-US" sz="1200" dirty="0" err="1">
                <a:latin typeface="+mj-ea"/>
                <a:ea typeface="+mj-ea"/>
              </a:rPr>
              <a:t>소멸자</a:t>
            </a:r>
            <a:r>
              <a:rPr lang="ko-KR" altLang="en-US" sz="1200" dirty="0">
                <a:latin typeface="+mj-ea"/>
                <a:ea typeface="+mj-ea"/>
              </a:rPr>
              <a:t> 실행 </a:t>
            </a:r>
            <a:r>
              <a:rPr lang="en-US" altLang="ko-KR" sz="1200" dirty="0">
                <a:latin typeface="+mj-ea"/>
                <a:ea typeface="+mj-ea"/>
              </a:rPr>
              <a:t>radius = 5</a:t>
            </a:r>
          </a:p>
          <a:p>
            <a:r>
              <a:rPr lang="ko-KR" altLang="en-US" sz="1200" dirty="0">
                <a:latin typeface="+mj-ea"/>
                <a:ea typeface="+mj-ea"/>
              </a:rPr>
              <a:t>정수 반지름 입력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음수이면 종료</a:t>
            </a:r>
            <a:r>
              <a:rPr lang="en-US" altLang="ko-KR" sz="1200" dirty="0">
                <a:latin typeface="+mj-ea"/>
                <a:ea typeface="+mj-ea"/>
              </a:rPr>
              <a:t>)&gt;&gt; </a:t>
            </a:r>
            <a:r>
              <a:rPr lang="en-US" altLang="ko-KR" sz="1200" dirty="0">
                <a:solidFill>
                  <a:srgbClr val="00B050"/>
                </a:solidFill>
                <a:latin typeface="+mj-ea"/>
                <a:ea typeface="+mj-ea"/>
              </a:rPr>
              <a:t>9</a:t>
            </a:r>
          </a:p>
          <a:p>
            <a:r>
              <a:rPr lang="ko-KR" altLang="en-US" sz="1200" dirty="0" err="1">
                <a:latin typeface="+mj-ea"/>
                <a:ea typeface="+mj-ea"/>
              </a:rPr>
              <a:t>생성자</a:t>
            </a:r>
            <a:r>
              <a:rPr lang="ko-KR" altLang="en-US" sz="1200" dirty="0">
                <a:latin typeface="+mj-ea"/>
                <a:ea typeface="+mj-ea"/>
              </a:rPr>
              <a:t> 실행 </a:t>
            </a:r>
            <a:r>
              <a:rPr lang="en-US" altLang="ko-KR" sz="1200" dirty="0">
                <a:latin typeface="+mj-ea"/>
                <a:ea typeface="+mj-ea"/>
              </a:rPr>
              <a:t>radius = 9</a:t>
            </a:r>
          </a:p>
          <a:p>
            <a:r>
              <a:rPr lang="ko-KR" altLang="en-US" sz="1200" dirty="0">
                <a:latin typeface="+mj-ea"/>
                <a:ea typeface="+mj-ea"/>
              </a:rPr>
              <a:t>원의 면적은 </a:t>
            </a:r>
            <a:r>
              <a:rPr lang="en-US" altLang="ko-KR" sz="1200" dirty="0">
                <a:latin typeface="+mj-ea"/>
                <a:ea typeface="+mj-ea"/>
              </a:rPr>
              <a:t>254.34</a:t>
            </a:r>
          </a:p>
          <a:p>
            <a:r>
              <a:rPr lang="ko-KR" altLang="en-US" sz="1200" dirty="0" err="1">
                <a:latin typeface="+mj-ea"/>
                <a:ea typeface="+mj-ea"/>
              </a:rPr>
              <a:t>소멸자</a:t>
            </a:r>
            <a:r>
              <a:rPr lang="ko-KR" altLang="en-US" sz="1200" dirty="0">
                <a:latin typeface="+mj-ea"/>
                <a:ea typeface="+mj-ea"/>
              </a:rPr>
              <a:t> 실행 </a:t>
            </a:r>
            <a:r>
              <a:rPr lang="en-US" altLang="ko-KR" sz="1200" dirty="0">
                <a:latin typeface="+mj-ea"/>
                <a:ea typeface="+mj-ea"/>
              </a:rPr>
              <a:t>radius = 9</a:t>
            </a:r>
          </a:p>
          <a:p>
            <a:r>
              <a:rPr lang="ko-KR" altLang="en-US" sz="1200" dirty="0">
                <a:latin typeface="+mj-ea"/>
                <a:ea typeface="+mj-ea"/>
              </a:rPr>
              <a:t>정수 반지름 입력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음수이면 종료</a:t>
            </a:r>
            <a:r>
              <a:rPr lang="en-US" altLang="ko-KR" sz="1200" dirty="0">
                <a:latin typeface="+mj-ea"/>
                <a:ea typeface="+mj-ea"/>
              </a:rPr>
              <a:t>)&gt;&gt; </a:t>
            </a:r>
            <a:r>
              <a:rPr lang="en-US" altLang="ko-KR" sz="1200" dirty="0">
                <a:solidFill>
                  <a:srgbClr val="00B050"/>
                </a:solidFill>
                <a:latin typeface="+mj-ea"/>
                <a:ea typeface="+mj-ea"/>
              </a:rPr>
              <a:t>-1</a:t>
            </a:r>
            <a:endParaRPr lang="ko-KR" altLang="en-US" sz="12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7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동적 생성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0475" y="980728"/>
            <a:ext cx="6902672" cy="5847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>
                <a:latin typeface="+mj-ea"/>
                <a:ea typeface="+mj-ea"/>
              </a:rPr>
              <a:t>클래스이름 *포인터변수 </a:t>
            </a:r>
            <a:r>
              <a:rPr lang="en-US" altLang="ko-KR" sz="1600" dirty="0">
                <a:latin typeface="+mj-ea"/>
                <a:ea typeface="+mj-ea"/>
              </a:rPr>
              <a:t>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클래스이름 </a:t>
            </a:r>
            <a:r>
              <a:rPr lang="en-US" altLang="ko-KR" sz="1600" b="1" dirty="0">
                <a:latin typeface="+mj-ea"/>
                <a:ea typeface="+mj-ea"/>
              </a:rPr>
              <a:t>[</a:t>
            </a:r>
            <a:r>
              <a:rPr lang="ko-KR" altLang="en-US" sz="1600" b="1" dirty="0">
                <a:latin typeface="+mj-ea"/>
                <a:ea typeface="+mj-ea"/>
              </a:rPr>
              <a:t>배열 크기</a:t>
            </a:r>
            <a:r>
              <a:rPr lang="en-US" altLang="ko-KR" sz="1600" b="1" dirty="0" smtClean="0">
                <a:latin typeface="+mj-ea"/>
                <a:ea typeface="+mj-ea"/>
              </a:rPr>
              <a:t>]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fontAlgn="base" latinLnBrk="0"/>
            <a:r>
              <a:rPr lang="en-US" altLang="ko-KR" sz="1600" b="1" dirty="0">
                <a:latin typeface="+mj-ea"/>
                <a:ea typeface="+mj-ea"/>
              </a:rPr>
              <a:t>delete [] </a:t>
            </a:r>
            <a:r>
              <a:rPr lang="ko-KR" altLang="en-US" sz="1600" dirty="0">
                <a:latin typeface="+mj-ea"/>
                <a:ea typeface="+mj-ea"/>
              </a:rPr>
              <a:t>포인터변수</a:t>
            </a:r>
            <a:r>
              <a:rPr lang="en-US" altLang="ko-KR" sz="1600" dirty="0">
                <a:latin typeface="+mj-ea"/>
                <a:ea typeface="+mj-ea"/>
              </a:rPr>
              <a:t>; // </a:t>
            </a:r>
            <a:r>
              <a:rPr lang="ko-KR" altLang="en-US" sz="1600" dirty="0">
                <a:latin typeface="+mj-ea"/>
                <a:ea typeface="+mj-ea"/>
              </a:rPr>
              <a:t>포인터변수가 가리키는 </a:t>
            </a:r>
            <a:r>
              <a:rPr lang="ko-KR" altLang="en-US" sz="1600" dirty="0" smtClean="0">
                <a:latin typeface="+mj-ea"/>
                <a:ea typeface="+mj-ea"/>
              </a:rPr>
              <a:t>객체 배열을 반환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59248"/>
            <a:ext cx="8356009" cy="455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1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배열의 반환과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동적으로 생성된 배열도 보통 배열처럼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포인터로 배열 접근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배열 소멸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1916" y="1393799"/>
            <a:ext cx="7790523" cy="23083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Circle *</a:t>
            </a:r>
            <a:r>
              <a:rPr lang="en-US" altLang="ko-KR" sz="1600" dirty="0" err="1">
                <a:latin typeface="+mj-ea"/>
                <a:ea typeface="+mj-ea"/>
              </a:rPr>
              <a:t>pArray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 Circle[3]; </a:t>
            </a:r>
            <a:r>
              <a:rPr lang="en-US" altLang="ko-KR" sz="1600" dirty="0">
                <a:latin typeface="+mj-ea"/>
                <a:ea typeface="+mj-ea"/>
              </a:rPr>
              <a:t>// 3</a:t>
            </a:r>
            <a:r>
              <a:rPr lang="ko-KR" altLang="en-US" sz="1600" dirty="0">
                <a:latin typeface="+mj-ea"/>
                <a:ea typeface="+mj-ea"/>
              </a:rPr>
              <a:t>개의 </a:t>
            </a:r>
            <a:r>
              <a:rPr lang="en-US" altLang="ko-KR" sz="1600" dirty="0">
                <a:latin typeface="+mj-ea"/>
                <a:ea typeface="+mj-ea"/>
              </a:rPr>
              <a:t>Circle </a:t>
            </a:r>
            <a:r>
              <a:rPr lang="ko-KR" altLang="en-US" sz="1600" dirty="0">
                <a:latin typeface="+mj-ea"/>
                <a:ea typeface="+mj-ea"/>
              </a:rPr>
              <a:t>객체 배열의 동적 </a:t>
            </a:r>
            <a:r>
              <a:rPr lang="ko-KR" altLang="en-US" sz="1600" dirty="0" smtClean="0">
                <a:latin typeface="+mj-ea"/>
                <a:ea typeface="+mj-ea"/>
              </a:rPr>
              <a:t>생성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 err="1">
                <a:latin typeface="+mj-ea"/>
                <a:ea typeface="+mj-ea"/>
              </a:rPr>
              <a:t>pArray</a:t>
            </a:r>
            <a:r>
              <a:rPr lang="en-US" altLang="ko-KR" sz="1600" b="1" dirty="0">
                <a:latin typeface="+mj-ea"/>
                <a:ea typeface="+mj-ea"/>
              </a:rPr>
              <a:t>[0].</a:t>
            </a:r>
            <a:r>
              <a:rPr lang="en-US" altLang="ko-KR" sz="1600" b="1" dirty="0" err="1">
                <a:latin typeface="+mj-ea"/>
                <a:ea typeface="+mj-ea"/>
              </a:rPr>
              <a:t>setRadius</a:t>
            </a:r>
            <a:r>
              <a:rPr lang="en-US" altLang="ko-KR" sz="1600" b="1" dirty="0">
                <a:latin typeface="+mj-ea"/>
                <a:ea typeface="+mj-ea"/>
              </a:rPr>
              <a:t>(10); 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배열의 첫 번째 객체의 </a:t>
            </a:r>
            <a:r>
              <a:rPr lang="en-US" altLang="ko-KR" sz="1600" dirty="0" err="1">
                <a:latin typeface="+mj-ea"/>
                <a:ea typeface="+mj-ea"/>
              </a:rPr>
              <a:t>setRadius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멤버 함수 호출</a:t>
            </a:r>
          </a:p>
          <a:p>
            <a:pPr defTabSz="180000" fontAlgn="base" latinLnBrk="0"/>
            <a:r>
              <a:rPr lang="en-US" altLang="ko-KR" sz="1600" dirty="0" err="1">
                <a:latin typeface="+mj-ea"/>
                <a:ea typeface="+mj-ea"/>
              </a:rPr>
              <a:t>pArray</a:t>
            </a:r>
            <a:r>
              <a:rPr lang="en-US" altLang="ko-KR" sz="1600" dirty="0">
                <a:latin typeface="+mj-ea"/>
                <a:ea typeface="+mj-ea"/>
              </a:rPr>
              <a:t>[1].</a:t>
            </a:r>
            <a:r>
              <a:rPr lang="en-US" altLang="ko-KR" sz="1600" dirty="0" err="1">
                <a:latin typeface="+mj-ea"/>
                <a:ea typeface="+mj-ea"/>
              </a:rPr>
              <a:t>setRadius</a:t>
            </a:r>
            <a:r>
              <a:rPr lang="en-US" altLang="ko-KR" sz="1600" dirty="0">
                <a:latin typeface="+mj-ea"/>
                <a:ea typeface="+mj-ea"/>
              </a:rPr>
              <a:t>(20); </a:t>
            </a:r>
            <a:r>
              <a:rPr lang="en-US" altLang="ko-KR" sz="1600" dirty="0" smtClean="0">
                <a:latin typeface="+mj-ea"/>
                <a:ea typeface="+mj-ea"/>
              </a:rPr>
              <a:t>   // </a:t>
            </a:r>
            <a:r>
              <a:rPr lang="ko-KR" altLang="en-US" sz="1600" dirty="0">
                <a:latin typeface="+mj-ea"/>
                <a:ea typeface="+mj-ea"/>
              </a:rPr>
              <a:t>배열의 두 번째 객체의 </a:t>
            </a:r>
            <a:r>
              <a:rPr lang="en-US" altLang="ko-KR" sz="1600" dirty="0" err="1">
                <a:latin typeface="+mj-ea"/>
                <a:ea typeface="+mj-ea"/>
              </a:rPr>
              <a:t>setRadius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멤버 함수 호출</a:t>
            </a:r>
          </a:p>
          <a:p>
            <a:pPr defTabSz="180000" fontAlgn="base" latinLnBrk="0"/>
            <a:r>
              <a:rPr lang="en-US" altLang="ko-KR" sz="1600" dirty="0" err="1">
                <a:latin typeface="+mj-ea"/>
                <a:ea typeface="+mj-ea"/>
              </a:rPr>
              <a:t>pArray</a:t>
            </a:r>
            <a:r>
              <a:rPr lang="en-US" altLang="ko-KR" sz="1600" dirty="0">
                <a:latin typeface="+mj-ea"/>
                <a:ea typeface="+mj-ea"/>
              </a:rPr>
              <a:t>[2].</a:t>
            </a:r>
            <a:r>
              <a:rPr lang="en-US" altLang="ko-KR" sz="1600" dirty="0" err="1">
                <a:latin typeface="+mj-ea"/>
                <a:ea typeface="+mj-ea"/>
              </a:rPr>
              <a:t>setRadius</a:t>
            </a:r>
            <a:r>
              <a:rPr lang="en-US" altLang="ko-KR" sz="1600" dirty="0">
                <a:latin typeface="+mj-ea"/>
                <a:ea typeface="+mj-ea"/>
              </a:rPr>
              <a:t>(30); </a:t>
            </a:r>
            <a:r>
              <a:rPr lang="en-US" altLang="ko-KR" sz="1600" dirty="0" smtClean="0">
                <a:latin typeface="+mj-ea"/>
                <a:ea typeface="+mj-ea"/>
              </a:rPr>
              <a:t>  // </a:t>
            </a:r>
            <a:r>
              <a:rPr lang="ko-KR" altLang="en-US" sz="1600" dirty="0">
                <a:latin typeface="+mj-ea"/>
                <a:ea typeface="+mj-ea"/>
              </a:rPr>
              <a:t>배열의 세 번째 객체의 </a:t>
            </a:r>
            <a:r>
              <a:rPr lang="en-US" altLang="ko-KR" sz="1600" dirty="0" err="1">
                <a:latin typeface="+mj-ea"/>
                <a:ea typeface="+mj-ea"/>
              </a:rPr>
              <a:t>setRadius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멤버 함수 </a:t>
            </a:r>
            <a:r>
              <a:rPr lang="ko-KR" altLang="en-US" sz="1600" dirty="0" smtClean="0">
                <a:latin typeface="+mj-ea"/>
                <a:ea typeface="+mj-ea"/>
              </a:rPr>
              <a:t>호출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for(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=0;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&lt;3;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++) {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b="1" dirty="0" err="1">
                <a:latin typeface="+mj-ea"/>
                <a:ea typeface="+mj-ea"/>
              </a:rPr>
              <a:t>pArray</a:t>
            </a:r>
            <a:r>
              <a:rPr lang="en-US" altLang="ko-KR" sz="1600" b="1" dirty="0">
                <a:latin typeface="+mj-ea"/>
                <a:ea typeface="+mj-ea"/>
              </a:rPr>
              <a:t>[</a:t>
            </a:r>
            <a:r>
              <a:rPr lang="en-US" altLang="ko-KR" sz="1600" b="1" dirty="0" err="1">
                <a:latin typeface="+mj-ea"/>
                <a:ea typeface="+mj-ea"/>
              </a:rPr>
              <a:t>i</a:t>
            </a:r>
            <a:r>
              <a:rPr lang="en-US" altLang="ko-KR" sz="1600" b="1" dirty="0">
                <a:latin typeface="+mj-ea"/>
                <a:ea typeface="+mj-ea"/>
              </a:rPr>
              <a:t>].</a:t>
            </a:r>
            <a:r>
              <a:rPr lang="en-US" altLang="ko-KR" sz="1600" b="1" dirty="0" err="1">
                <a:latin typeface="+mj-ea"/>
                <a:ea typeface="+mj-ea"/>
              </a:rPr>
              <a:t>getArea</a:t>
            </a:r>
            <a:r>
              <a:rPr lang="en-US" altLang="ko-KR" sz="1600" b="1" dirty="0">
                <a:latin typeface="+mj-ea"/>
                <a:ea typeface="+mj-ea"/>
              </a:rPr>
              <a:t>();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배열의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번째 객체의 </a:t>
            </a:r>
            <a:r>
              <a:rPr lang="en-US" altLang="ko-KR" sz="1600" dirty="0" err="1">
                <a:latin typeface="+mj-ea"/>
                <a:ea typeface="+mj-ea"/>
              </a:rPr>
              <a:t>getArea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멤버 함수 호출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5869" y="3838595"/>
            <a:ext cx="3312368" cy="18158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err="1">
                <a:latin typeface="+mj-ea"/>
                <a:ea typeface="+mj-ea"/>
              </a:rPr>
              <a:t>pArray</a:t>
            </a:r>
            <a:r>
              <a:rPr lang="en-US" altLang="ko-KR" sz="1600" b="1" dirty="0">
                <a:latin typeface="+mj-ea"/>
                <a:ea typeface="+mj-ea"/>
              </a:rPr>
              <a:t>-&gt;</a:t>
            </a:r>
            <a:r>
              <a:rPr lang="en-US" altLang="ko-KR" sz="1600" dirty="0" err="1">
                <a:latin typeface="+mj-ea"/>
                <a:ea typeface="+mj-ea"/>
              </a:rPr>
              <a:t>setRadius</a:t>
            </a:r>
            <a:r>
              <a:rPr lang="en-US" altLang="ko-KR" sz="1600" dirty="0">
                <a:latin typeface="+mj-ea"/>
                <a:ea typeface="+mj-ea"/>
              </a:rPr>
              <a:t>(10);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(pArray+1)-&gt;</a:t>
            </a:r>
            <a:r>
              <a:rPr lang="en-US" altLang="ko-KR" sz="1600" dirty="0" err="1">
                <a:latin typeface="+mj-ea"/>
                <a:ea typeface="+mj-ea"/>
              </a:rPr>
              <a:t>setRadius</a:t>
            </a:r>
            <a:r>
              <a:rPr lang="en-US" altLang="ko-KR" sz="1600" dirty="0">
                <a:latin typeface="+mj-ea"/>
                <a:ea typeface="+mj-ea"/>
              </a:rPr>
              <a:t>(20);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(pArray+2)-&gt;</a:t>
            </a:r>
            <a:r>
              <a:rPr lang="en-US" altLang="ko-KR" sz="1600" dirty="0" err="1">
                <a:latin typeface="+mj-ea"/>
                <a:ea typeface="+mj-ea"/>
              </a:rPr>
              <a:t>setRadius</a:t>
            </a:r>
            <a:r>
              <a:rPr lang="en-US" altLang="ko-KR" sz="1600" dirty="0">
                <a:latin typeface="+mj-ea"/>
                <a:ea typeface="+mj-ea"/>
              </a:rPr>
              <a:t>(30</a:t>
            </a:r>
            <a:r>
              <a:rPr lang="en-US" altLang="ko-KR" sz="1600" dirty="0" smtClean="0">
                <a:latin typeface="+mj-ea"/>
                <a:ea typeface="+mj-ea"/>
              </a:rPr>
              <a:t>);</a:t>
            </a:r>
          </a:p>
          <a:p>
            <a:pPr defTabSz="180000" fontAlgn="base" latinLnBrk="0"/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for(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=0;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&lt;3;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++) 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(</a:t>
            </a:r>
            <a:r>
              <a:rPr lang="en-US" altLang="ko-KR" sz="1600" dirty="0" err="1">
                <a:latin typeface="+mj-ea"/>
                <a:ea typeface="+mj-ea"/>
              </a:rPr>
              <a:t>pArray+i</a:t>
            </a:r>
            <a:r>
              <a:rPr lang="en-US" altLang="ko-KR" sz="1600" dirty="0">
                <a:latin typeface="+mj-ea"/>
                <a:ea typeface="+mj-ea"/>
              </a:rPr>
              <a:t>)-&gt;</a:t>
            </a:r>
            <a:r>
              <a:rPr lang="en-US" altLang="ko-KR" sz="1600" dirty="0" err="1">
                <a:latin typeface="+mj-ea"/>
                <a:ea typeface="+mj-ea"/>
              </a:rPr>
              <a:t>getArea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94617" y="5939070"/>
            <a:ext cx="1929311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base" latinLnBrk="0"/>
            <a:r>
              <a:rPr lang="en-US" altLang="ko-KR" b="1" dirty="0">
                <a:latin typeface="+mj-ea"/>
                <a:ea typeface="+mj-ea"/>
              </a:rPr>
              <a:t>delete [] </a:t>
            </a:r>
            <a:r>
              <a:rPr lang="en-US" altLang="ko-KR" dirty="0" err="1">
                <a:latin typeface="+mj-ea"/>
                <a:ea typeface="+mj-ea"/>
              </a:rPr>
              <a:t>pArray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334877" y="5798138"/>
            <a:ext cx="2808312" cy="680418"/>
          </a:xfrm>
          <a:prstGeom prst="wedgeRoundRectCallout">
            <a:avLst>
              <a:gd name="adj1" fmla="val -64025"/>
              <a:gd name="adj2" fmla="val 1101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[2]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(1)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[1]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(2)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[0]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실행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(3)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2736" y="6473486"/>
            <a:ext cx="352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각 원소 객체의 </a:t>
            </a:r>
            <a:r>
              <a:rPr lang="ko-KR" altLang="en-US" sz="1200" dirty="0" err="1" smtClean="0">
                <a:latin typeface="+mj-ea"/>
                <a:ea typeface="+mj-ea"/>
              </a:rPr>
              <a:t>소멸자</a:t>
            </a:r>
            <a:r>
              <a:rPr lang="ko-KR" altLang="en-US" sz="1200" dirty="0" smtClean="0">
                <a:latin typeface="+mj-ea"/>
                <a:ea typeface="+mj-ea"/>
              </a:rPr>
              <a:t> 별도 실행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생성의 반대순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20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Circle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배열의 동적 생성 </a:t>
            </a:r>
            <a:r>
              <a:rPr lang="ko-KR" altLang="en-US" dirty="0">
                <a:latin typeface="+mj-ea"/>
              </a:rPr>
              <a:t>및</a:t>
            </a:r>
            <a:r>
              <a:rPr lang="ko-KR" altLang="en-US" dirty="0" smtClean="0">
                <a:latin typeface="+mj-ea"/>
              </a:rPr>
              <a:t> 반환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877371"/>
            <a:ext cx="8461449" cy="59503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>
              <a:spcBef>
                <a:spcPts val="400"/>
              </a:spcBef>
            </a:pP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main()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{</a:t>
            </a: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 배열 생성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각원소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객체의 기본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실행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Circle *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pArray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= new Circle [3]; 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>
              <a:spcBef>
                <a:spcPts val="400"/>
              </a:spcBef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pArray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[0].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setRadius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(10);</a:t>
            </a: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pArray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[1].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setRadius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(20);</a:t>
            </a: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pArray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[2].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setRadius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(30);</a:t>
            </a:r>
          </a:p>
          <a:p>
            <a:pPr defTabSz="180000">
              <a:spcBef>
                <a:spcPts val="400"/>
              </a:spcBef>
            </a:pP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for(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=0;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&lt;3;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++) {</a:t>
            </a: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pArray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[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].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getArea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 &lt;&lt; '\n';</a:t>
            </a: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Circle *p =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pArray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포인터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p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에 배열의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주소값으로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설정</a:t>
            </a:r>
          </a:p>
          <a:p>
            <a:pPr defTabSz="180000">
              <a:spcBef>
                <a:spcPts val="400"/>
              </a:spcBef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for(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=0;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&lt;3;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++) {</a:t>
            </a: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p-&gt;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getArea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 &lt;&lt; '\n';</a:t>
            </a: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p++;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다음 원소의 주소로 증가</a:t>
            </a:r>
          </a:p>
          <a:p>
            <a:pPr defTabSz="180000">
              <a:spcBef>
                <a:spcPts val="400"/>
              </a:spcBef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>
              <a:spcBef>
                <a:spcPts val="400"/>
              </a:spcBef>
            </a:pP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delete []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pArray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각 배열 원소 객체의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소멸자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실행</a:t>
            </a:r>
            <a:endParaRPr lang="ko-KR" altLang="en-US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>
              <a:spcBef>
                <a:spcPts val="400"/>
              </a:spcBef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28184" y="1124744"/>
            <a:ext cx="201622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+mj-ea"/>
                <a:ea typeface="+mj-ea"/>
              </a:rPr>
              <a:t>생성자</a:t>
            </a:r>
            <a:r>
              <a:rPr lang="ko-KR" altLang="en-US" sz="1200" dirty="0">
                <a:latin typeface="+mj-ea"/>
                <a:ea typeface="+mj-ea"/>
              </a:rPr>
              <a:t> 실행 </a:t>
            </a:r>
            <a:r>
              <a:rPr lang="en-US" altLang="ko-KR" sz="1200" dirty="0">
                <a:latin typeface="+mj-ea"/>
                <a:ea typeface="+mj-ea"/>
              </a:rPr>
              <a:t>radius = 1</a:t>
            </a:r>
          </a:p>
          <a:p>
            <a:r>
              <a:rPr lang="ko-KR" altLang="en-US" sz="1200" dirty="0" err="1">
                <a:latin typeface="+mj-ea"/>
                <a:ea typeface="+mj-ea"/>
              </a:rPr>
              <a:t>생성자</a:t>
            </a:r>
            <a:r>
              <a:rPr lang="ko-KR" altLang="en-US" sz="1200" dirty="0">
                <a:latin typeface="+mj-ea"/>
                <a:ea typeface="+mj-ea"/>
              </a:rPr>
              <a:t> 실행 </a:t>
            </a:r>
            <a:r>
              <a:rPr lang="en-US" altLang="ko-KR" sz="1200" dirty="0">
                <a:latin typeface="+mj-ea"/>
                <a:ea typeface="+mj-ea"/>
              </a:rPr>
              <a:t>radius = 1</a:t>
            </a:r>
          </a:p>
          <a:p>
            <a:r>
              <a:rPr lang="ko-KR" altLang="en-US" sz="1200" dirty="0" err="1">
                <a:latin typeface="+mj-ea"/>
                <a:ea typeface="+mj-ea"/>
              </a:rPr>
              <a:t>생성자</a:t>
            </a:r>
            <a:r>
              <a:rPr lang="ko-KR" altLang="en-US" sz="1200" dirty="0">
                <a:latin typeface="+mj-ea"/>
                <a:ea typeface="+mj-ea"/>
              </a:rPr>
              <a:t> 실행 </a:t>
            </a:r>
            <a:r>
              <a:rPr lang="en-US" altLang="ko-KR" sz="1200" dirty="0">
                <a:latin typeface="+mj-ea"/>
                <a:ea typeface="+mj-ea"/>
              </a:rPr>
              <a:t>radius = 1</a:t>
            </a:r>
          </a:p>
          <a:p>
            <a:r>
              <a:rPr lang="en-US" altLang="ko-KR" sz="1200" dirty="0">
                <a:latin typeface="+mj-ea"/>
                <a:ea typeface="+mj-ea"/>
              </a:rPr>
              <a:t>314</a:t>
            </a:r>
          </a:p>
          <a:p>
            <a:r>
              <a:rPr lang="en-US" altLang="ko-KR" sz="1200" dirty="0">
                <a:latin typeface="+mj-ea"/>
                <a:ea typeface="+mj-ea"/>
              </a:rPr>
              <a:t>1256</a:t>
            </a:r>
          </a:p>
          <a:p>
            <a:r>
              <a:rPr lang="en-US" altLang="ko-KR" sz="1200" dirty="0">
                <a:latin typeface="+mj-ea"/>
                <a:ea typeface="+mj-ea"/>
              </a:rPr>
              <a:t>2826</a:t>
            </a:r>
          </a:p>
          <a:p>
            <a:r>
              <a:rPr lang="en-US" altLang="ko-KR" sz="1200" dirty="0">
                <a:latin typeface="+mj-ea"/>
                <a:ea typeface="+mj-ea"/>
              </a:rPr>
              <a:t>314</a:t>
            </a:r>
          </a:p>
          <a:p>
            <a:r>
              <a:rPr lang="en-US" altLang="ko-KR" sz="1200" dirty="0">
                <a:latin typeface="+mj-ea"/>
                <a:ea typeface="+mj-ea"/>
              </a:rPr>
              <a:t>1256</a:t>
            </a:r>
          </a:p>
          <a:p>
            <a:r>
              <a:rPr lang="en-US" altLang="ko-KR" sz="1200" dirty="0">
                <a:latin typeface="+mj-ea"/>
                <a:ea typeface="+mj-ea"/>
              </a:rPr>
              <a:t>2826</a:t>
            </a:r>
          </a:p>
          <a:p>
            <a:r>
              <a:rPr lang="ko-KR" altLang="en-US" sz="1200" dirty="0" err="1">
                <a:latin typeface="+mj-ea"/>
                <a:ea typeface="+mj-ea"/>
              </a:rPr>
              <a:t>소멸자</a:t>
            </a:r>
            <a:r>
              <a:rPr lang="ko-KR" altLang="en-US" sz="1200" dirty="0">
                <a:latin typeface="+mj-ea"/>
                <a:ea typeface="+mj-ea"/>
              </a:rPr>
              <a:t> 실행 </a:t>
            </a:r>
            <a:r>
              <a:rPr lang="en-US" altLang="ko-KR" sz="1200" dirty="0">
                <a:latin typeface="+mj-ea"/>
                <a:ea typeface="+mj-ea"/>
              </a:rPr>
              <a:t>radius = 30</a:t>
            </a:r>
          </a:p>
          <a:p>
            <a:r>
              <a:rPr lang="ko-KR" altLang="en-US" sz="1200" dirty="0" err="1">
                <a:latin typeface="+mj-ea"/>
                <a:ea typeface="+mj-ea"/>
              </a:rPr>
              <a:t>소멸자</a:t>
            </a:r>
            <a:r>
              <a:rPr lang="ko-KR" altLang="en-US" sz="1200" dirty="0">
                <a:latin typeface="+mj-ea"/>
                <a:ea typeface="+mj-ea"/>
              </a:rPr>
              <a:t> 실행 </a:t>
            </a:r>
            <a:r>
              <a:rPr lang="en-US" altLang="ko-KR" sz="1200" dirty="0">
                <a:latin typeface="+mj-ea"/>
                <a:ea typeface="+mj-ea"/>
              </a:rPr>
              <a:t>radius = 20</a:t>
            </a:r>
          </a:p>
          <a:p>
            <a:r>
              <a:rPr lang="ko-KR" altLang="en-US" sz="1200" dirty="0" err="1">
                <a:latin typeface="+mj-ea"/>
                <a:ea typeface="+mj-ea"/>
              </a:rPr>
              <a:t>소멸자</a:t>
            </a:r>
            <a:r>
              <a:rPr lang="ko-KR" altLang="en-US" sz="1200" dirty="0">
                <a:latin typeface="+mj-ea"/>
                <a:ea typeface="+mj-ea"/>
              </a:rPr>
              <a:t> 실행 </a:t>
            </a:r>
            <a:r>
              <a:rPr lang="en-US" altLang="ko-KR" sz="1200" dirty="0">
                <a:latin typeface="+mj-ea"/>
                <a:ea typeface="+mj-ea"/>
              </a:rPr>
              <a:t>radius = 10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9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latin typeface="+mn-ea"/>
              </a:rPr>
              <a:t>객체 배열의 동적 생성과 반환 </a:t>
            </a:r>
            <a:r>
              <a:rPr lang="ko-KR" altLang="en-US" dirty="0" smtClean="0">
                <a:latin typeface="+mn-ea"/>
              </a:rPr>
              <a:t>응용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7801" y="1102077"/>
            <a:ext cx="910850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857027"/>
            <a:ext cx="8430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원을 개수를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동적 생성하라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값을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배열에 저장하고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면적이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200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사이인 원의 개수를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86983"/>
            <a:ext cx="8856984" cy="59093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생성하고자 하는 원의 개수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?";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n, radius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; 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cin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&gt;&gt; n;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원의 개수 입력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Circle *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pArray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= new Circle [n];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n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개의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Circle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배열 생성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for(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=0;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&lt;n;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원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" &lt;&lt; i+1 &lt;&lt; ": ";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cin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&gt;&gt; radius; 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pArray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[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].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setRadius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(radius);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각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Circle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객체를 반지름으로 초기화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count =0; //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카운트 변수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Circle* p =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pArray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for(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=0;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&lt;n;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p-&gt;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getArea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 &lt;&lt; ' ';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원의 면적 출력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if(p-&gt;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getArea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 &gt;= 100 &amp;&amp; p-&gt;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getArea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 &lt;= 200) 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	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count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p++;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면적이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100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에서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200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사이인 원의 개수는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"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&lt;&lt;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count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delete []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pArray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 배열 소멸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86313" y="3360586"/>
            <a:ext cx="273630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생성하고자 하는 원의 개수</a:t>
            </a:r>
            <a:r>
              <a:rPr lang="en-US" altLang="ko-KR" sz="1200" b="1" dirty="0">
                <a:latin typeface="+mj-ea"/>
                <a:ea typeface="+mj-ea"/>
              </a:rPr>
              <a:t>?</a:t>
            </a:r>
            <a:r>
              <a:rPr lang="en-US" altLang="ko-KR" sz="1200" b="1" dirty="0">
                <a:solidFill>
                  <a:srgbClr val="00B050"/>
                </a:solidFill>
                <a:latin typeface="+mj-ea"/>
                <a:ea typeface="+mj-ea"/>
              </a:rPr>
              <a:t>4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원</a:t>
            </a:r>
            <a:r>
              <a:rPr lang="en-US" altLang="ko-KR" sz="1200" b="1" dirty="0">
                <a:latin typeface="+mj-ea"/>
                <a:ea typeface="+mj-ea"/>
              </a:rPr>
              <a:t>1: </a:t>
            </a:r>
            <a:r>
              <a:rPr lang="en-US" altLang="ko-KR" sz="1200" b="1" dirty="0">
                <a:solidFill>
                  <a:srgbClr val="00B050"/>
                </a:solidFill>
                <a:latin typeface="+mj-ea"/>
                <a:ea typeface="+mj-ea"/>
              </a:rPr>
              <a:t>5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원</a:t>
            </a:r>
            <a:r>
              <a:rPr lang="en-US" altLang="ko-KR" sz="1200" b="1" dirty="0">
                <a:latin typeface="+mj-ea"/>
                <a:ea typeface="+mj-ea"/>
              </a:rPr>
              <a:t>2: </a:t>
            </a:r>
            <a:r>
              <a:rPr lang="en-US" altLang="ko-KR" sz="1200" b="1" dirty="0">
                <a:solidFill>
                  <a:srgbClr val="00B050"/>
                </a:solidFill>
                <a:latin typeface="+mj-ea"/>
                <a:ea typeface="+mj-ea"/>
              </a:rPr>
              <a:t>6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원</a:t>
            </a:r>
            <a:r>
              <a:rPr lang="en-US" altLang="ko-KR" sz="1200" b="1" dirty="0">
                <a:latin typeface="+mj-ea"/>
                <a:ea typeface="+mj-ea"/>
              </a:rPr>
              <a:t>3: </a:t>
            </a:r>
            <a:r>
              <a:rPr lang="en-US" altLang="ko-KR" sz="1200" b="1" dirty="0">
                <a:solidFill>
                  <a:srgbClr val="00B050"/>
                </a:solidFill>
                <a:latin typeface="+mj-ea"/>
                <a:ea typeface="+mj-ea"/>
              </a:rPr>
              <a:t>7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원</a:t>
            </a:r>
            <a:r>
              <a:rPr lang="en-US" altLang="ko-KR" sz="1200" b="1" dirty="0">
                <a:latin typeface="+mj-ea"/>
                <a:ea typeface="+mj-ea"/>
              </a:rPr>
              <a:t>4: </a:t>
            </a:r>
            <a:r>
              <a:rPr lang="en-US" altLang="ko-KR" sz="1200" b="1" dirty="0">
                <a:solidFill>
                  <a:srgbClr val="00B050"/>
                </a:solidFill>
                <a:latin typeface="+mj-ea"/>
                <a:ea typeface="+mj-ea"/>
              </a:rPr>
              <a:t>8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78.5 113.04 153.86 200.96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면적이 </a:t>
            </a:r>
            <a:r>
              <a:rPr lang="en-US" altLang="ko-KR" sz="1200" b="1" dirty="0">
                <a:latin typeface="+mj-ea"/>
                <a:ea typeface="+mj-ea"/>
              </a:rPr>
              <a:t>100</a:t>
            </a:r>
            <a:r>
              <a:rPr lang="ko-KR" altLang="en-US" sz="1200" b="1" dirty="0">
                <a:latin typeface="+mj-ea"/>
                <a:ea typeface="+mj-ea"/>
              </a:rPr>
              <a:t>에서 </a:t>
            </a:r>
            <a:r>
              <a:rPr lang="en-US" altLang="ko-KR" sz="1200" b="1" dirty="0">
                <a:latin typeface="+mj-ea"/>
                <a:ea typeface="+mj-ea"/>
              </a:rPr>
              <a:t>200 </a:t>
            </a:r>
            <a:r>
              <a:rPr lang="ko-KR" altLang="en-US" sz="1200" b="1" dirty="0">
                <a:latin typeface="+mj-ea"/>
                <a:ea typeface="+mj-ea"/>
              </a:rPr>
              <a:t>사이인 원의 개수는 </a:t>
            </a:r>
            <a:r>
              <a:rPr lang="en-US" altLang="ko-KR" sz="1200" b="1" dirty="0">
                <a:latin typeface="+mj-ea"/>
                <a:ea typeface="+mj-ea"/>
              </a:rPr>
              <a:t>2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247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동적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016" y="866094"/>
            <a:ext cx="8712968" cy="583264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클래스의 멤버도 동적 생성 가능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단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생성자에서</a:t>
            </a:r>
            <a:r>
              <a:rPr lang="ko-KR" altLang="en-US" sz="2200" dirty="0" smtClean="0"/>
              <a:t> 동적 할당되어야 하고 </a:t>
            </a:r>
            <a:r>
              <a:rPr lang="ko-KR" altLang="en-US" sz="2200" dirty="0" err="1" smtClean="0"/>
              <a:t>소멸자에서</a:t>
            </a:r>
            <a:r>
              <a:rPr lang="ko-KR" altLang="en-US" sz="2200" dirty="0" smtClean="0"/>
              <a:t> 동적 메모리를 해제해야 함</a:t>
            </a:r>
            <a:endParaRPr lang="ko-KR" altLang="en-US" sz="2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26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252028" y="1650662"/>
            <a:ext cx="8496944" cy="51125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class Dog {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string </a:t>
            </a:r>
            <a:r>
              <a:rPr lang="en-US" altLang="ko-KR" dirty="0">
                <a:latin typeface="+mj-ea"/>
                <a:ea typeface="+mj-ea"/>
              </a:rPr>
              <a:t>*name;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*age;</a:t>
            </a:r>
          </a:p>
          <a:p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Dog(string </a:t>
            </a:r>
            <a:r>
              <a:rPr lang="en-US" altLang="ko-KR" dirty="0">
                <a:latin typeface="+mj-ea"/>
                <a:ea typeface="+mj-ea"/>
              </a:rPr>
              <a:t>n,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a){ </a:t>
            </a:r>
            <a:r>
              <a:rPr lang="en-US" altLang="ko-KR" dirty="0" smtClean="0">
                <a:latin typeface="+mj-ea"/>
                <a:ea typeface="+mj-ea"/>
              </a:rPr>
              <a:t>    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멤버 변수 동적 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메모리 할당</a:t>
            </a:r>
            <a:endParaRPr lang="ko-KR" altLang="en-US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   name </a:t>
            </a:r>
            <a:r>
              <a:rPr lang="en-US" altLang="ko-KR" dirty="0">
                <a:latin typeface="+mj-ea"/>
                <a:ea typeface="+mj-ea"/>
              </a:rPr>
              <a:t>= new string(n); 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//name = new string{n};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   age </a:t>
            </a:r>
            <a:r>
              <a:rPr lang="en-US" altLang="ko-KR" dirty="0">
                <a:latin typeface="+mj-ea"/>
                <a:ea typeface="+mj-ea"/>
              </a:rPr>
              <a:t>= new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(a); </a:t>
            </a:r>
            <a:r>
              <a:rPr lang="en-US" altLang="ko-KR" dirty="0" smtClean="0">
                <a:latin typeface="+mj-ea"/>
                <a:ea typeface="+mj-ea"/>
              </a:rPr>
              <a:t>   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age=new </a:t>
            </a:r>
            <a:r>
              <a:rPr lang="en-US" altLang="ko-KR" dirty="0" err="1">
                <a:solidFill>
                  <a:srgbClr val="00B050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{a}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}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	~</a:t>
            </a:r>
            <a:r>
              <a:rPr lang="en-US" altLang="ko-KR" dirty="0">
                <a:latin typeface="+mj-ea"/>
                <a:ea typeface="+mj-ea"/>
              </a:rPr>
              <a:t>Dog() { 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delete </a:t>
            </a:r>
            <a:r>
              <a:rPr lang="en-US" altLang="ko-KR" dirty="0">
                <a:latin typeface="+mj-ea"/>
                <a:ea typeface="+mj-ea"/>
              </a:rPr>
              <a:t>name;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동적 할당 된 메모리 해제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	delete </a:t>
            </a:r>
            <a:r>
              <a:rPr lang="en-US" altLang="ko-KR" dirty="0">
                <a:latin typeface="+mj-ea"/>
                <a:ea typeface="+mj-ea"/>
              </a:rPr>
              <a:t>age;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}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getAge</a:t>
            </a:r>
            <a:r>
              <a:rPr lang="en-US" altLang="ko-KR" dirty="0">
                <a:latin typeface="+mj-ea"/>
                <a:ea typeface="+mj-ea"/>
              </a:rPr>
              <a:t>() { return *age; }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void </a:t>
            </a:r>
            <a:r>
              <a:rPr lang="en-US" altLang="ko-KR" dirty="0" err="1">
                <a:latin typeface="+mj-ea"/>
                <a:ea typeface="+mj-ea"/>
              </a:rPr>
              <a:t>setAge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a) { *age = a; }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};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05826" y="1650662"/>
            <a:ext cx="5905164" cy="17281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Dog </a:t>
            </a:r>
            <a:r>
              <a:rPr lang="en-US" altLang="ko-KR" dirty="0">
                <a:latin typeface="+mj-ea"/>
                <a:ea typeface="+mj-ea"/>
              </a:rPr>
              <a:t>*p=new Dog("</a:t>
            </a:r>
            <a:r>
              <a:rPr lang="ko-KR" altLang="en-US" dirty="0">
                <a:latin typeface="+mj-ea"/>
                <a:ea typeface="+mj-ea"/>
              </a:rPr>
              <a:t>강아지</a:t>
            </a:r>
            <a:r>
              <a:rPr lang="en-US" altLang="ko-KR" dirty="0">
                <a:latin typeface="+mj-ea"/>
                <a:ea typeface="+mj-ea"/>
              </a:rPr>
              <a:t>", 2);  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"</a:t>
            </a:r>
            <a:r>
              <a:rPr lang="ko-KR" altLang="en-US" dirty="0">
                <a:latin typeface="+mj-ea"/>
                <a:ea typeface="+mj-ea"/>
              </a:rPr>
              <a:t>강아지 나이 </a:t>
            </a:r>
            <a:r>
              <a:rPr lang="en-US" altLang="ko-KR" dirty="0">
                <a:latin typeface="+mj-ea"/>
                <a:ea typeface="+mj-ea"/>
              </a:rPr>
              <a:t>: "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p-&gt;</a:t>
            </a:r>
            <a:r>
              <a:rPr lang="en-US" altLang="ko-KR" dirty="0" err="1">
                <a:latin typeface="+mj-ea"/>
                <a:ea typeface="+mj-ea"/>
              </a:rPr>
              <a:t>getAge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p-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en-US" altLang="ko-KR" dirty="0" err="1">
                <a:latin typeface="+mj-ea"/>
                <a:ea typeface="+mj-ea"/>
              </a:rPr>
              <a:t>setAge</a:t>
            </a:r>
            <a:r>
              <a:rPr lang="en-US" altLang="ko-KR" dirty="0">
                <a:latin typeface="+mj-ea"/>
                <a:ea typeface="+mj-ea"/>
              </a:rPr>
              <a:t>(5);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"</a:t>
            </a:r>
            <a:r>
              <a:rPr lang="ko-KR" altLang="en-US" dirty="0">
                <a:latin typeface="+mj-ea"/>
                <a:ea typeface="+mj-ea"/>
              </a:rPr>
              <a:t>강아지 나이 </a:t>
            </a:r>
            <a:r>
              <a:rPr lang="en-US" altLang="ko-KR" dirty="0">
                <a:latin typeface="+mj-ea"/>
                <a:ea typeface="+mj-ea"/>
              </a:rPr>
              <a:t>: "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p-&gt;</a:t>
            </a:r>
            <a:r>
              <a:rPr lang="en-US" altLang="ko-KR" dirty="0" err="1">
                <a:latin typeface="+mj-ea"/>
                <a:ea typeface="+mj-ea"/>
              </a:rPr>
              <a:t>getAge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209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할당과 메모리 누수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6215033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프로그램이 종료되면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운영체제는 누수 메모리를 모두 </a:t>
            </a:r>
            <a:r>
              <a:rPr lang="ko-KR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힙에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반환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53979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4" y="3334713"/>
            <a:ext cx="8556718" cy="275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1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911" y="836712"/>
            <a:ext cx="8712968" cy="5832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 err="1" smtClean="0"/>
              <a:t>unique_ptr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기본 포인터를 감싸서 객체로 생성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객체에 </a:t>
            </a:r>
            <a:r>
              <a:rPr lang="ko-KR" altLang="en-US" sz="2200" dirty="0" err="1" smtClean="0"/>
              <a:t>소멸자를</a:t>
            </a:r>
            <a:r>
              <a:rPr lang="ko-KR" altLang="en-US" sz="2200" dirty="0" smtClean="0"/>
              <a:t> 추가하여 객체가 소멸될 때 포인터가 가리키는 메모리 공간도 해제</a:t>
            </a:r>
            <a:endParaRPr lang="ko-KR" altLang="en-US" sz="2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86054" y="884655"/>
            <a:ext cx="8850442" cy="56101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r>
              <a:rPr lang="en-US" altLang="ko-KR" sz="2000" dirty="0">
                <a:latin typeface="+mj-ea"/>
                <a:ea typeface="+mj-ea"/>
              </a:rPr>
              <a:t>#include &lt;memory</a:t>
            </a:r>
            <a:r>
              <a:rPr lang="en-US" altLang="ko-KR" sz="2000" dirty="0" smtClean="0">
                <a:latin typeface="+mj-ea"/>
                <a:ea typeface="+mj-ea"/>
              </a:rPr>
              <a:t>&gt;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sz="2000" dirty="0" err="1" smtClean="0">
                <a:solidFill>
                  <a:srgbClr val="00B050"/>
                </a:solidFill>
                <a:latin typeface="+mj-ea"/>
                <a:ea typeface="+mj-ea"/>
              </a:rPr>
              <a:t>unique_ptr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using </a:t>
            </a:r>
            <a:r>
              <a:rPr lang="en-US" altLang="ko-KR" sz="2000" dirty="0">
                <a:latin typeface="+mj-ea"/>
                <a:ea typeface="+mj-ea"/>
              </a:rPr>
              <a:t>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{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     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ea"/>
                <a:ea typeface="+mj-ea"/>
              </a:rPr>
              <a:t>unique_ptr</a:t>
            </a:r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&lt;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&gt; p(new </a:t>
            </a:r>
            <a:r>
              <a:rPr lang="en-US" altLang="ko-KR" sz="2000" b="1" dirty="0" err="1">
                <a:solidFill>
                  <a:srgbClr val="0070C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); </a:t>
            </a:r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 //</a:t>
            </a:r>
            <a:r>
              <a:rPr lang="ko-KR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스마트 포인터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ea"/>
                <a:ea typeface="+mj-ea"/>
              </a:rPr>
              <a:t>자료형</a:t>
            </a:r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   </a:t>
            </a:r>
            <a:r>
              <a:rPr lang="en-US" altLang="ko-KR" sz="2000" dirty="0" smtClean="0">
                <a:latin typeface="+mj-ea"/>
                <a:ea typeface="+mj-ea"/>
              </a:rPr>
              <a:t>*p </a:t>
            </a:r>
            <a:r>
              <a:rPr lang="en-US" altLang="ko-KR" sz="2000" dirty="0">
                <a:latin typeface="+mj-ea"/>
                <a:ea typeface="+mj-ea"/>
              </a:rPr>
              <a:t>= 99</a:t>
            </a:r>
            <a:r>
              <a:rPr lang="en-US" altLang="ko-KR" sz="2000" dirty="0" smtClean="0">
                <a:latin typeface="+mj-ea"/>
                <a:ea typeface="+mj-ea"/>
              </a:rPr>
              <a:t>; //</a:t>
            </a:r>
            <a:r>
              <a:rPr lang="ko-KR" altLang="en-US" sz="2000" dirty="0" smtClean="0">
                <a:latin typeface="+mj-ea"/>
                <a:ea typeface="+mj-ea"/>
              </a:rPr>
              <a:t>포인터의 초기값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   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"*p = " &lt;&lt; *p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      //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정수형 배열을 가리키는 </a:t>
            </a:r>
            <a:r>
              <a:rPr lang="ko-KR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포인터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  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ea"/>
                <a:ea typeface="+mj-ea"/>
              </a:rPr>
              <a:t>unique_ptr</a:t>
            </a:r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&lt;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[]&gt; buff(new </a:t>
            </a:r>
            <a:r>
              <a:rPr lang="en-US" altLang="ko-KR" sz="2000" b="1" dirty="0" err="1">
                <a:solidFill>
                  <a:srgbClr val="0070C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[10</a:t>
            </a:r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]); 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    </a:t>
            </a:r>
            <a:r>
              <a:rPr lang="nn-NO" altLang="ko-KR" sz="2000" dirty="0" smtClean="0">
                <a:latin typeface="+mj-ea"/>
                <a:ea typeface="+mj-ea"/>
              </a:rPr>
              <a:t>for </a:t>
            </a:r>
            <a:r>
              <a:rPr lang="nn-NO" altLang="ko-KR" sz="2000" dirty="0">
                <a:latin typeface="+mj-ea"/>
                <a:ea typeface="+mj-ea"/>
              </a:rPr>
              <a:t>(int i = 0; i &lt; 10; i++) {</a:t>
            </a:r>
          </a:p>
          <a:p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buff[</a:t>
            </a:r>
            <a:r>
              <a:rPr lang="en-US" altLang="ko-KR" sz="2000" dirty="0" err="1" smtClean="0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] =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 + 1;</a:t>
            </a:r>
          </a:p>
          <a:p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buff[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] &lt;&lt; " ";</a:t>
            </a:r>
          </a:p>
          <a:p>
            <a:r>
              <a:rPr lang="en-US" altLang="ko-KR" sz="2000" dirty="0" smtClean="0">
                <a:latin typeface="+mj-ea"/>
                <a:ea typeface="+mj-ea"/>
              </a:rPr>
              <a:t>       }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   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스마트 포인터가 소멸되면서 동적 메모리도 함께 삭제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메모리 누수가 발생하지 않음</a:t>
            </a:r>
          </a:p>
          <a:p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86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latin typeface="+mj-ea"/>
              </a:rPr>
              <a:t>객체 </a:t>
            </a:r>
            <a:r>
              <a:rPr lang="ko-KR" altLang="en-US" dirty="0" smtClean="0">
                <a:latin typeface="+mj-ea"/>
              </a:rPr>
              <a:t>포인터 선언 및 활용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5184576" cy="39703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>
                <a:latin typeface="+mj-ea"/>
                <a:ea typeface="+mj-ea"/>
              </a:rPr>
              <a:t>#include &lt;iostream&gt;</a:t>
            </a:r>
          </a:p>
          <a:p>
            <a:pPr defTabSz="180000"/>
            <a:r>
              <a:rPr lang="en-US" altLang="ko-KR">
                <a:latin typeface="+mj-ea"/>
                <a:ea typeface="+mj-ea"/>
              </a:rPr>
              <a:t>using namespace std;</a:t>
            </a:r>
          </a:p>
          <a:p>
            <a:pPr defTabSz="180000"/>
            <a:endParaRPr lang="en-US" altLang="ko-KR">
              <a:latin typeface="+mj-ea"/>
              <a:ea typeface="+mj-ea"/>
            </a:endParaRPr>
          </a:p>
          <a:p>
            <a:pPr defTabSz="180000"/>
            <a:r>
              <a:rPr lang="en-US" altLang="ko-KR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>
                <a:latin typeface="+mj-ea"/>
                <a:ea typeface="+mj-ea"/>
              </a:rPr>
              <a:t>	int radius;</a:t>
            </a:r>
          </a:p>
          <a:p>
            <a:pPr defTabSz="180000"/>
            <a:r>
              <a:rPr lang="en-US" altLang="ko-KR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>
                <a:latin typeface="+mj-ea"/>
                <a:ea typeface="+mj-ea"/>
              </a:rPr>
              <a:t>	Circle() : radius(1) { }</a:t>
            </a:r>
          </a:p>
          <a:p>
            <a:pPr defTabSz="180000"/>
            <a:r>
              <a:rPr lang="en-US" altLang="ko-KR">
                <a:latin typeface="+mj-ea"/>
                <a:ea typeface="+mj-ea"/>
              </a:rPr>
              <a:t>	Circle(int r) : radius(r){ }</a:t>
            </a:r>
          </a:p>
          <a:p>
            <a:pPr defTabSz="180000"/>
            <a:r>
              <a:rPr lang="en-US" altLang="ko-KR">
                <a:latin typeface="+mj-ea"/>
                <a:ea typeface="+mj-ea"/>
              </a:rPr>
              <a:t>	double getArea();</a:t>
            </a:r>
          </a:p>
          <a:p>
            <a:pPr defTabSz="180000"/>
            <a:r>
              <a:rPr lang="en-US" altLang="ko-KR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>
              <a:latin typeface="+mj-ea"/>
              <a:ea typeface="+mj-ea"/>
            </a:endParaRPr>
          </a:p>
          <a:p>
            <a:pPr defTabSz="180000"/>
            <a:r>
              <a:rPr lang="en-US" altLang="ko-KR">
                <a:latin typeface="+mj-ea"/>
                <a:ea typeface="+mj-ea"/>
              </a:rPr>
              <a:t>double Circle::getArea() {</a:t>
            </a:r>
          </a:p>
          <a:p>
            <a:pPr defTabSz="180000"/>
            <a:r>
              <a:rPr lang="en-US" altLang="ko-KR">
                <a:latin typeface="+mj-ea"/>
                <a:ea typeface="+mj-ea"/>
              </a:rPr>
              <a:t>	return 3.14*radius*radius;</a:t>
            </a:r>
          </a:p>
          <a:p>
            <a:pPr defTabSz="180000"/>
            <a:r>
              <a:rPr lang="en-US" altLang="ko-KR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1740" y="1707992"/>
            <a:ext cx="6596970" cy="480131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 donut;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 pizza(30);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객체 이름으로 멤버 접근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donut.getArea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객체 포인터로 멤버 접근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 *p;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p = &amp;donut;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p-&gt;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donut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의 </a:t>
            </a:r>
            <a:r>
              <a:rPr lang="en-US" altLang="ko-KR" dirty="0" err="1">
                <a:solidFill>
                  <a:srgbClr val="00B050"/>
                </a:solidFill>
                <a:latin typeface="+mj-ea"/>
                <a:ea typeface="+mj-ea"/>
              </a:rPr>
              <a:t>getArea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()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호출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(*p).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&lt;&lt;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donut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의 </a:t>
            </a:r>
            <a:r>
              <a:rPr lang="en-US" altLang="ko-KR" dirty="0" err="1">
                <a:solidFill>
                  <a:srgbClr val="00B050"/>
                </a:solidFill>
                <a:latin typeface="+mj-ea"/>
                <a:ea typeface="+mj-ea"/>
              </a:rPr>
              <a:t>getArea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()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호출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p = &amp;pizza;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p-&gt;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pizza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의 </a:t>
            </a:r>
            <a:r>
              <a:rPr lang="en-US" altLang="ko-KR" dirty="0" err="1">
                <a:solidFill>
                  <a:srgbClr val="00B050"/>
                </a:solidFill>
                <a:latin typeface="+mj-ea"/>
                <a:ea typeface="+mj-ea"/>
              </a:rPr>
              <a:t>getArea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()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호출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(*p).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pizza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의 </a:t>
            </a:r>
            <a:r>
              <a:rPr lang="en-US" altLang="ko-KR" dirty="0" err="1">
                <a:solidFill>
                  <a:srgbClr val="00B050"/>
                </a:solidFill>
                <a:latin typeface="+mj-ea"/>
                <a:ea typeface="+mj-ea"/>
              </a:rPr>
              <a:t>getArea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()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호출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61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unique_ptr</a:t>
            </a:r>
            <a:r>
              <a:rPr lang="ko-KR" altLang="en-US" dirty="0" smtClean="0"/>
              <a:t>을 사용한 동적 객체 생성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237383" y="912653"/>
            <a:ext cx="8619601" cy="57075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r>
              <a:rPr lang="en-US" altLang="ko-KR" dirty="0">
                <a:latin typeface="+mj-ea"/>
                <a:ea typeface="+mj-ea"/>
              </a:rPr>
              <a:t>#include &lt;memory&gt;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using </a:t>
            </a:r>
            <a:r>
              <a:rPr lang="en-US" altLang="ko-KR" dirty="0">
                <a:latin typeface="+mj-ea"/>
                <a:ea typeface="+mj-ea"/>
              </a:rPr>
              <a:t>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class Dog {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</a:t>
            </a:r>
            <a:r>
              <a:rPr lang="en-US" altLang="ko-KR" dirty="0" smtClean="0">
                <a:latin typeface="+mj-ea"/>
                <a:ea typeface="+mj-ea"/>
              </a:rPr>
              <a:t>string </a:t>
            </a:r>
            <a:r>
              <a:rPr lang="en-US" altLang="ko-KR" dirty="0">
                <a:latin typeface="+mj-ea"/>
                <a:ea typeface="+mj-ea"/>
              </a:rPr>
              <a:t>name;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age;</a:t>
            </a:r>
          </a:p>
          <a:p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  Dog</a:t>
            </a:r>
            <a:r>
              <a:rPr lang="en-US" altLang="ko-KR" dirty="0">
                <a:latin typeface="+mj-ea"/>
                <a:ea typeface="+mj-ea"/>
              </a:rPr>
              <a:t>() : name {"</a:t>
            </a:r>
            <a:r>
              <a:rPr lang="ko-KR" altLang="en-US" dirty="0">
                <a:latin typeface="+mj-ea"/>
                <a:ea typeface="+mj-ea"/>
              </a:rPr>
              <a:t>바둑이</a:t>
            </a:r>
            <a:r>
              <a:rPr lang="en-US" altLang="ko-KR" dirty="0">
                <a:latin typeface="+mj-ea"/>
                <a:ea typeface="+mj-ea"/>
              </a:rPr>
              <a:t>"}, age{1}{  </a:t>
            </a:r>
            <a:r>
              <a:rPr lang="en-US" altLang="ko-KR" dirty="0" smtClean="0">
                <a:latin typeface="+mj-ea"/>
                <a:ea typeface="+mj-ea"/>
              </a:rPr>
              <a:t>}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Dog() : name("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바둑이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"), age(1){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} 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가능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     ~</a:t>
            </a:r>
            <a:r>
              <a:rPr lang="en-US" altLang="ko-KR" dirty="0">
                <a:latin typeface="+mj-ea"/>
                <a:ea typeface="+mj-ea"/>
              </a:rPr>
              <a:t>Dog() { }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getAge</a:t>
            </a:r>
            <a:r>
              <a:rPr lang="en-US" altLang="ko-KR" dirty="0">
                <a:latin typeface="+mj-ea"/>
                <a:ea typeface="+mj-ea"/>
              </a:rPr>
              <a:t>() { return age; }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  void </a:t>
            </a:r>
            <a:r>
              <a:rPr lang="en-US" altLang="ko-KR" dirty="0" err="1">
                <a:latin typeface="+mj-ea"/>
                <a:ea typeface="+mj-ea"/>
              </a:rPr>
              <a:t>setAge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age) { this-&gt;age = age; }</a:t>
            </a:r>
          </a:p>
          <a:p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b="1" dirty="0" err="1" smtClean="0">
                <a:solidFill>
                  <a:srgbClr val="0070C0"/>
                </a:solidFill>
                <a:latin typeface="+mj-ea"/>
                <a:ea typeface="+mj-ea"/>
              </a:rPr>
              <a:t>unique_ptr</a:t>
            </a:r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&lt;Dog</a:t>
            </a:r>
            <a:r>
              <a:rPr lang="en-US" altLang="ko-KR" b="1" dirty="0">
                <a:solidFill>
                  <a:srgbClr val="0070C0"/>
                </a:solidFill>
                <a:latin typeface="+mj-ea"/>
                <a:ea typeface="+mj-ea"/>
              </a:rPr>
              <a:t>&gt; p(new Dog);  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"</a:t>
            </a:r>
            <a:r>
              <a:rPr lang="ko-KR" altLang="en-US" dirty="0">
                <a:latin typeface="+mj-ea"/>
                <a:ea typeface="+mj-ea"/>
              </a:rPr>
              <a:t>강아지 나이 </a:t>
            </a:r>
            <a:r>
              <a:rPr lang="en-US" altLang="ko-KR" dirty="0">
                <a:latin typeface="+mj-ea"/>
                <a:ea typeface="+mj-ea"/>
              </a:rPr>
              <a:t>: "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p-&gt;</a:t>
            </a:r>
            <a:r>
              <a:rPr lang="en-US" altLang="ko-KR" dirty="0" err="1">
                <a:latin typeface="+mj-ea"/>
                <a:ea typeface="+mj-ea"/>
              </a:rPr>
              <a:t>getAge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p-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en-US" altLang="ko-KR" dirty="0" err="1">
                <a:latin typeface="+mj-ea"/>
                <a:ea typeface="+mj-ea"/>
              </a:rPr>
              <a:t>setAge</a:t>
            </a:r>
            <a:r>
              <a:rPr lang="en-US" altLang="ko-KR" dirty="0">
                <a:latin typeface="+mj-ea"/>
                <a:ea typeface="+mj-ea"/>
              </a:rPr>
              <a:t>(2);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"</a:t>
            </a:r>
            <a:r>
              <a:rPr lang="ko-KR" altLang="en-US" dirty="0">
                <a:latin typeface="+mj-ea"/>
                <a:ea typeface="+mj-ea"/>
              </a:rPr>
              <a:t>강아지 나이 </a:t>
            </a:r>
            <a:r>
              <a:rPr lang="en-US" altLang="ko-KR" dirty="0">
                <a:latin typeface="+mj-ea"/>
                <a:ea typeface="+mj-ea"/>
              </a:rPr>
              <a:t>: "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p-&gt;</a:t>
            </a:r>
            <a:r>
              <a:rPr lang="en-US" altLang="ko-KR" dirty="0" err="1">
                <a:latin typeface="+mj-ea"/>
                <a:ea typeface="+mj-ea"/>
              </a:rPr>
              <a:t>getAge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227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this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포인터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36" y="908720"/>
            <a:ext cx="8931551" cy="5832648"/>
          </a:xfrm>
        </p:spPr>
        <p:txBody>
          <a:bodyPr/>
          <a:lstStyle/>
          <a:p>
            <a:r>
              <a:rPr lang="en-US" altLang="ko-KR" dirty="0" smtClean="0"/>
              <a:t>this</a:t>
            </a:r>
          </a:p>
          <a:p>
            <a:pPr lvl="1"/>
            <a:r>
              <a:rPr lang="ko-KR" altLang="en-US" dirty="0" smtClean="0"/>
              <a:t>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멤버 함수 내에서만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선언하는 변수가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컴파일러가 선언한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 함수에 컴파일러에 의해 묵시적으로 삽입 선언되는 매개 변수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2367" y="3825044"/>
            <a:ext cx="6192688" cy="255454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class Circle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radius;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Circle() {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this-&gt;</a:t>
            </a:r>
            <a:r>
              <a:rPr lang="en-US" altLang="ko-KR" sz="2000" dirty="0">
                <a:latin typeface="+mj-ea"/>
                <a:ea typeface="+mj-ea"/>
              </a:rPr>
              <a:t>radius=1; 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Circle(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radius) {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this-&gt;</a:t>
            </a:r>
            <a:r>
              <a:rPr lang="en-US" altLang="ko-KR" sz="2000" dirty="0">
                <a:latin typeface="+mj-ea"/>
                <a:ea typeface="+mj-ea"/>
              </a:rPr>
              <a:t>radius = radius; 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void </a:t>
            </a:r>
            <a:r>
              <a:rPr lang="en-US" altLang="ko-KR" sz="2000" dirty="0" err="1">
                <a:latin typeface="+mj-ea"/>
                <a:ea typeface="+mj-ea"/>
              </a:rPr>
              <a:t>setRadius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radius) {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this-&gt;</a:t>
            </a:r>
            <a:r>
              <a:rPr lang="en-US" altLang="ko-KR" sz="2000" dirty="0">
                <a:latin typeface="+mj-ea"/>
                <a:ea typeface="+mj-ea"/>
              </a:rPr>
              <a:t>radius = radius; 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....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401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this</a:t>
            </a:r>
            <a:r>
              <a:rPr lang="ko-KR" altLang="en-US" dirty="0" smtClean="0">
                <a:latin typeface="+mj-ea"/>
              </a:rPr>
              <a:t>와 객체 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968859"/>
            <a:ext cx="2736304" cy="28931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class Circle 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radius;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Circle() { </a:t>
            </a:r>
            <a:endParaRPr lang="en-US" altLang="ko-KR" sz="14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	this-</a:t>
            </a:r>
            <a:r>
              <a:rPr lang="en-US" altLang="ko-KR" sz="1400" dirty="0">
                <a:latin typeface="+mj-ea"/>
                <a:ea typeface="+mj-ea"/>
              </a:rPr>
              <a:t>&gt;radius=1; </a:t>
            </a:r>
            <a:endParaRPr lang="en-US" altLang="ko-KR" sz="14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}</a:t>
            </a:r>
            <a:endParaRPr lang="en-US" altLang="ko-KR" sz="1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Circle(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radius) </a:t>
            </a:r>
            <a:r>
              <a:rPr lang="en-US" altLang="ko-KR" sz="1400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	this-</a:t>
            </a:r>
            <a:r>
              <a:rPr lang="en-US" altLang="ko-KR" sz="1400" dirty="0">
                <a:latin typeface="+mj-ea"/>
                <a:ea typeface="+mj-ea"/>
              </a:rPr>
              <a:t>&gt;radius = radius</a:t>
            </a:r>
            <a:r>
              <a:rPr lang="en-US" altLang="ko-KR" sz="14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}</a:t>
            </a:r>
            <a:endParaRPr lang="en-US" altLang="ko-KR" sz="1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void </a:t>
            </a:r>
            <a:r>
              <a:rPr lang="en-US" altLang="ko-KR" sz="1400" b="1" dirty="0" err="1">
                <a:latin typeface="+mj-ea"/>
                <a:ea typeface="+mj-ea"/>
              </a:rPr>
              <a:t>setRadius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radius) </a:t>
            </a:r>
            <a:r>
              <a:rPr lang="en-US" altLang="ko-KR" sz="1400" b="1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	this-</a:t>
            </a:r>
            <a:r>
              <a:rPr lang="en-US" altLang="ko-KR" sz="1400" b="1" dirty="0">
                <a:latin typeface="+mj-ea"/>
                <a:ea typeface="+mj-ea"/>
              </a:rPr>
              <a:t>&gt;radius = radius</a:t>
            </a:r>
            <a:r>
              <a:rPr lang="en-US" altLang="ko-KR" sz="1400" b="1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}</a:t>
            </a:r>
            <a:endParaRPr lang="en-US" altLang="ko-KR" sz="14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};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33506" y="4072045"/>
            <a:ext cx="2717548" cy="20313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Circle c1;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Circle c2(2);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Circle c3(3);</a:t>
            </a:r>
          </a:p>
          <a:p>
            <a:pPr defTabSz="180000" fontAlgn="base" latinLnBrk="0"/>
            <a:endParaRPr lang="en-US" altLang="ko-KR" sz="14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c1.setRadius(4);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</a:p>
          <a:p>
            <a:pPr defTabSz="180000" fontAlgn="base" latinLnBrk="0"/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c2.setRadius(5);</a:t>
            </a:r>
          </a:p>
          <a:p>
            <a:pPr defTabSz="180000" fontAlgn="base" latinLnBrk="0"/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c3.setRadius(6);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56216" y="1495175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...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j-ea"/>
                <a:ea typeface="+mj-ea"/>
              </a:rPr>
              <a:t>setRadius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56216" y="3151186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= 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radius;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56216" y="4866981"/>
            <a:ext cx="2571768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92733" y="1532897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92733" y="3222624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2732" y="4942119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99527" y="143943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c1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70676" y="311920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c2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06983" y="484865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c3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5" name="자유형 34"/>
          <p:cNvSpPr/>
          <p:nvPr/>
        </p:nvSpPr>
        <p:spPr>
          <a:xfrm flipH="1">
            <a:off x="3923928" y="1984172"/>
            <a:ext cx="2088232" cy="3346225"/>
          </a:xfrm>
          <a:custGeom>
            <a:avLst/>
            <a:gdLst>
              <a:gd name="connsiteX0" fmla="*/ 0 w 3472775"/>
              <a:gd name="connsiteY0" fmla="*/ 3754876 h 3754876"/>
              <a:gd name="connsiteX1" fmla="*/ 1439694 w 3472775"/>
              <a:gd name="connsiteY1" fmla="*/ 2743200 h 3754876"/>
              <a:gd name="connsiteX2" fmla="*/ 2169268 w 3472775"/>
              <a:gd name="connsiteY2" fmla="*/ 486383 h 3754876"/>
              <a:gd name="connsiteX3" fmla="*/ 3472775 w 3472775"/>
              <a:gd name="connsiteY3" fmla="*/ 0 h 37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775" h="3754876">
                <a:moveTo>
                  <a:pt x="0" y="3754876"/>
                </a:moveTo>
                <a:cubicBezTo>
                  <a:pt x="539074" y="3521412"/>
                  <a:pt x="1078149" y="3287949"/>
                  <a:pt x="1439694" y="2743200"/>
                </a:cubicBezTo>
                <a:cubicBezTo>
                  <a:pt x="1801239" y="2198451"/>
                  <a:pt x="1830421" y="943583"/>
                  <a:pt x="2169268" y="486383"/>
                </a:cubicBezTo>
                <a:cubicBezTo>
                  <a:pt x="2508115" y="29183"/>
                  <a:pt x="2990445" y="14591"/>
                  <a:pt x="3472775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" name="자유형 36"/>
          <p:cNvSpPr/>
          <p:nvPr/>
        </p:nvSpPr>
        <p:spPr>
          <a:xfrm flipH="1">
            <a:off x="3923927" y="5364445"/>
            <a:ext cx="2088232" cy="393970"/>
          </a:xfrm>
          <a:custGeom>
            <a:avLst/>
            <a:gdLst>
              <a:gd name="connsiteX0" fmla="*/ 0 w 3414409"/>
              <a:gd name="connsiteY0" fmla="*/ 787940 h 787940"/>
              <a:gd name="connsiteX1" fmla="*/ 1332690 w 3414409"/>
              <a:gd name="connsiteY1" fmla="*/ 632298 h 787940"/>
              <a:gd name="connsiteX2" fmla="*/ 2509737 w 3414409"/>
              <a:gd name="connsiteY2" fmla="*/ 126460 h 787940"/>
              <a:gd name="connsiteX3" fmla="*/ 3414409 w 3414409"/>
              <a:gd name="connsiteY3" fmla="*/ 0 h 78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409" h="787940">
                <a:moveTo>
                  <a:pt x="0" y="787940"/>
                </a:moveTo>
                <a:cubicBezTo>
                  <a:pt x="457200" y="765242"/>
                  <a:pt x="914401" y="742545"/>
                  <a:pt x="1332690" y="632298"/>
                </a:cubicBezTo>
                <a:cubicBezTo>
                  <a:pt x="1750979" y="522051"/>
                  <a:pt x="2162784" y="231843"/>
                  <a:pt x="2509737" y="126460"/>
                </a:cubicBezTo>
                <a:cubicBezTo>
                  <a:pt x="2856690" y="21077"/>
                  <a:pt x="3414409" y="0"/>
                  <a:pt x="3414409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3923928" y="3657284"/>
            <a:ext cx="2051999" cy="1885846"/>
          </a:xfrm>
          <a:custGeom>
            <a:avLst/>
            <a:gdLst>
              <a:gd name="connsiteX0" fmla="*/ 2466109 w 2466109"/>
              <a:gd name="connsiteY0" fmla="*/ 2244437 h 2244437"/>
              <a:gd name="connsiteX1" fmla="*/ 1366982 w 2466109"/>
              <a:gd name="connsiteY1" fmla="*/ 1708727 h 2244437"/>
              <a:gd name="connsiteX2" fmla="*/ 711200 w 2466109"/>
              <a:gd name="connsiteY2" fmla="*/ 397164 h 2244437"/>
              <a:gd name="connsiteX3" fmla="*/ 0 w 2466109"/>
              <a:gd name="connsiteY3" fmla="*/ 0 h 224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109" h="2244437">
                <a:moveTo>
                  <a:pt x="2466109" y="2244437"/>
                </a:moveTo>
                <a:cubicBezTo>
                  <a:pt x="2062788" y="2130521"/>
                  <a:pt x="1659467" y="2016606"/>
                  <a:pt x="1366982" y="1708727"/>
                </a:cubicBezTo>
                <a:cubicBezTo>
                  <a:pt x="1074497" y="1400848"/>
                  <a:pt x="939030" y="681952"/>
                  <a:pt x="711200" y="397164"/>
                </a:cubicBezTo>
                <a:cubicBezTo>
                  <a:pt x="483370" y="112376"/>
                  <a:pt x="0" y="0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8" name="자유형 67"/>
          <p:cNvSpPr/>
          <p:nvPr/>
        </p:nvSpPr>
        <p:spPr>
          <a:xfrm>
            <a:off x="1556285" y="3403016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자유형 68"/>
          <p:cNvSpPr/>
          <p:nvPr/>
        </p:nvSpPr>
        <p:spPr>
          <a:xfrm>
            <a:off x="1556284" y="5116690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1565436" y="1753264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1" name="곱셈 기호 70"/>
          <p:cNvSpPr/>
          <p:nvPr/>
        </p:nvSpPr>
        <p:spPr>
          <a:xfrm>
            <a:off x="2618241" y="1532897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42766" y="14934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2625539" y="3219308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0064" y="31798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endParaRPr lang="ko-KR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5" name="곱셈 기호 74"/>
          <p:cNvSpPr/>
          <p:nvPr/>
        </p:nvSpPr>
        <p:spPr>
          <a:xfrm>
            <a:off x="2625538" y="4952632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50063" y="49131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6</a:t>
            </a:r>
            <a:endParaRPr lang="ko-KR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993" y="943552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각 객체 속의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는 다른 객체의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와 다름</a:t>
            </a:r>
            <a:endParaRPr lang="en-US" altLang="ko-KR" sz="14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07504" y="1626089"/>
            <a:ext cx="1224137" cy="576064"/>
          </a:xfrm>
          <a:prstGeom prst="wedgeRoundRectCallout">
            <a:avLst>
              <a:gd name="adj1" fmla="val 69632"/>
              <a:gd name="adj2" fmla="val 27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는 객체 자신에 대한 포인터</a:t>
            </a:r>
          </a:p>
        </p:txBody>
      </p:sp>
    </p:spTree>
    <p:extLst>
      <p:ext uri="{BB962C8B-B14F-4D97-AF65-F5344CB8AC3E}">
        <p14:creationId xmlns:p14="http://schemas.microsoft.com/office/powerpoint/2010/main" val="23543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this</a:t>
            </a:r>
            <a:r>
              <a:rPr lang="ko-KR" altLang="en-US" dirty="0" smtClean="0">
                <a:latin typeface="+mj-ea"/>
              </a:rPr>
              <a:t>가 필요한 경우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매개변수의 이름과 멤버 변수의 이름이 같은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멤버 함수가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자신의 주소를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중복 시에 매우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1699941"/>
            <a:ext cx="2448272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Circle(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radius</a:t>
            </a:r>
            <a:r>
              <a:rPr lang="en-US" altLang="ko-KR" sz="1400" dirty="0">
                <a:latin typeface="+mj-ea"/>
                <a:ea typeface="+mj-ea"/>
              </a:rPr>
              <a:t>) { 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this-&gt;radius = </a:t>
            </a:r>
            <a:r>
              <a:rPr lang="en-US" altLang="ko-KR" sz="1400" b="1" dirty="0">
                <a:latin typeface="+mj-ea"/>
                <a:ea typeface="+mj-ea"/>
              </a:rPr>
              <a:t>radius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51620" y="4382032"/>
            <a:ext cx="3384376" cy="224676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class Sample {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public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Sample* f()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	....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	</a:t>
            </a:r>
            <a:r>
              <a:rPr lang="en-US" altLang="ko-KR" sz="2000" b="1" dirty="0">
                <a:latin typeface="+mj-ea"/>
                <a:ea typeface="+mj-ea"/>
              </a:rPr>
              <a:t>return this;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32040" y="1681354"/>
            <a:ext cx="2304256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Circle(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radius</a:t>
            </a:r>
            <a:r>
              <a:rPr lang="en-US" altLang="ko-KR" sz="1400" dirty="0">
                <a:latin typeface="+mj-ea"/>
                <a:ea typeface="+mj-ea"/>
              </a:rPr>
              <a:t>) { 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radius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= </a:t>
            </a:r>
            <a:r>
              <a:rPr lang="en-US" altLang="ko-KR" sz="1400" b="1" dirty="0">
                <a:latin typeface="+mj-ea"/>
                <a:ea typeface="+mj-ea"/>
              </a:rPr>
              <a:t>radius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  <p:sp>
        <p:nvSpPr>
          <p:cNvPr id="9" name="곱셈 기호 8"/>
          <p:cNvSpPr/>
          <p:nvPr/>
        </p:nvSpPr>
        <p:spPr>
          <a:xfrm>
            <a:off x="4139952" y="1484784"/>
            <a:ext cx="3816424" cy="1224136"/>
          </a:xfrm>
          <a:prstGeom prst="mathMultiply">
            <a:avLst/>
          </a:pr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4139952" y="1946097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715048" y="2557614"/>
            <a:ext cx="984744" cy="302611"/>
          </a:xfrm>
          <a:prstGeom prst="wedgeRoundRectCallout">
            <a:avLst>
              <a:gd name="adj1" fmla="val 28716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멤버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radius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38936" y="2581832"/>
            <a:ext cx="1245032" cy="302611"/>
          </a:xfrm>
          <a:prstGeom prst="wedgeRoundRectCallout">
            <a:avLst>
              <a:gd name="adj1" fmla="val -21502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radius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60280" y="2558708"/>
            <a:ext cx="1179872" cy="302611"/>
          </a:xfrm>
          <a:prstGeom prst="wedgeRoundRectCallout">
            <a:avLst>
              <a:gd name="adj1" fmla="val 11318"/>
              <a:gd name="adj2" fmla="val -1727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radius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84168" y="2582926"/>
            <a:ext cx="1245032" cy="302611"/>
          </a:xfrm>
          <a:prstGeom prst="wedgeRoundRectCallout">
            <a:avLst>
              <a:gd name="adj1" fmla="val -19254"/>
              <a:gd name="adj2" fmla="val -1758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radius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1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this</a:t>
            </a:r>
            <a:r>
              <a:rPr lang="ko-KR" altLang="en-US" dirty="0" smtClean="0">
                <a:latin typeface="+mj-ea"/>
              </a:rPr>
              <a:t>의 제약 사항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908720"/>
            <a:ext cx="9073008" cy="5832648"/>
          </a:xfrm>
        </p:spPr>
        <p:txBody>
          <a:bodyPr/>
          <a:lstStyle/>
          <a:p>
            <a:r>
              <a:rPr lang="ko-KR" altLang="en-US" dirty="0" smtClean="0"/>
              <a:t>멤버 함수가 아닌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객체와의 관련성이 없기 때문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tatic </a:t>
            </a:r>
            <a:r>
              <a:rPr lang="ko-KR" altLang="en-US" dirty="0" smtClean="0"/>
              <a:t>멤버 함수에서</a:t>
            </a:r>
            <a:r>
              <a:rPr lang="en-US" altLang="ko-KR" dirty="0" smtClean="0"/>
              <a:t> this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생기기 전에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함수 호출이 있을 수 있기 때문에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9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cap="none" dirty="0" smtClean="0">
                <a:latin typeface="+mj-ea"/>
              </a:rPr>
              <a:t>this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포인터의 실체 </a:t>
            </a:r>
            <a:r>
              <a:rPr lang="en-US" altLang="ko-KR" dirty="0" smtClean="0">
                <a:latin typeface="+mj-ea"/>
              </a:rPr>
              <a:t>– </a:t>
            </a:r>
            <a:r>
              <a:rPr lang="ko-KR" altLang="en-US" dirty="0" smtClean="0">
                <a:latin typeface="+mj-ea"/>
              </a:rPr>
              <a:t>컴파일러에서 처리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8673" y="4788112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latin typeface="+mj-ea"/>
                <a:ea typeface="+mj-ea"/>
              </a:rPr>
              <a:t>ob.setA</a:t>
            </a:r>
            <a:r>
              <a:rPr lang="en-US" altLang="ko-KR" sz="1600" dirty="0" smtClean="0">
                <a:latin typeface="+mj-ea"/>
                <a:ea typeface="+mj-ea"/>
              </a:rPr>
              <a:t>(5);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04553" y="4788112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ob.setA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&amp;</a:t>
            </a:r>
            <a:r>
              <a:rPr lang="en-US" altLang="ko-KR" sz="1600" dirty="0" err="1" smtClean="0">
                <a:solidFill>
                  <a:srgbClr val="FF0000"/>
                </a:solidFill>
                <a:latin typeface="+mj-ea"/>
                <a:ea typeface="+mj-ea"/>
              </a:rPr>
              <a:t>ob</a:t>
            </a:r>
            <a:r>
              <a:rPr lang="en-US" altLang="ko-KR" sz="1600" dirty="0" smtClean="0">
                <a:latin typeface="+mj-ea"/>
                <a:ea typeface="+mj-ea"/>
              </a:rPr>
              <a:t>, 5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182774" y="4957389"/>
            <a:ext cx="2421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1403" y="1347731"/>
            <a:ext cx="1906932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>
                <a:latin typeface="+mj-ea"/>
                <a:ea typeface="+mj-ea"/>
              </a:rPr>
              <a:t>class </a:t>
            </a:r>
            <a:r>
              <a:rPr lang="en-US" altLang="ko-KR" sz="1600" dirty="0" smtClean="0">
                <a:latin typeface="+mj-ea"/>
                <a:ea typeface="+mj-ea"/>
              </a:rPr>
              <a:t>Sample {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a;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public: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void </a:t>
            </a:r>
            <a:r>
              <a:rPr lang="en-US" altLang="ko-KR" sz="1600" dirty="0" err="1">
                <a:latin typeface="+mj-ea"/>
                <a:ea typeface="+mj-ea"/>
              </a:rPr>
              <a:t>setA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x) </a:t>
            </a:r>
            <a:r>
              <a:rPr lang="en-US" altLang="ko-KR" sz="1600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this</a:t>
            </a:r>
            <a:r>
              <a:rPr lang="en-US" altLang="ko-KR" sz="1600" dirty="0" smtClean="0">
                <a:latin typeface="+mj-ea"/>
                <a:ea typeface="+mj-ea"/>
              </a:rPr>
              <a:t>-</a:t>
            </a:r>
            <a:r>
              <a:rPr lang="en-US" altLang="ko-KR" sz="1600" dirty="0">
                <a:latin typeface="+mj-ea"/>
                <a:ea typeface="+mj-ea"/>
              </a:rPr>
              <a:t>&gt;a = x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};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8673" y="4414772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Sample </a:t>
            </a:r>
            <a:r>
              <a:rPr lang="en-US" altLang="ko-KR" sz="1600" dirty="0" err="1" smtClean="0">
                <a:latin typeface="+mj-ea"/>
                <a:ea typeface="+mj-ea"/>
              </a:rPr>
              <a:t>ob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954" y="1340768"/>
            <a:ext cx="3197350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defTabSz="180000">
              <a:defRPr sz="1600">
                <a:solidFill>
                  <a:schemeClr val="dk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class Sample {</a:t>
            </a:r>
          </a:p>
          <a:p>
            <a:r>
              <a:rPr lang="en-US" altLang="ko-KR" dirty="0">
                <a:latin typeface="+mj-ea"/>
                <a:ea typeface="+mj-ea"/>
              </a:rPr>
              <a:t>   ....	</a:t>
            </a:r>
          </a:p>
          <a:p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r>
              <a:rPr lang="en-US" altLang="ko-KR" dirty="0">
                <a:latin typeface="+mj-ea"/>
                <a:ea typeface="+mj-ea"/>
              </a:rPr>
              <a:t>	void </a:t>
            </a:r>
            <a:r>
              <a:rPr lang="en-US" altLang="ko-KR" dirty="0" err="1">
                <a:latin typeface="+mj-ea"/>
                <a:ea typeface="+mj-ea"/>
              </a:rPr>
              <a:t>setA</a:t>
            </a:r>
            <a:r>
              <a:rPr lang="en-US" altLang="ko-KR" dirty="0">
                <a:latin typeface="+mj-ea"/>
                <a:ea typeface="+mj-ea"/>
              </a:rPr>
              <a:t>(Sample* this,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x) {</a:t>
            </a:r>
          </a:p>
          <a:p>
            <a:r>
              <a:rPr lang="en-US" altLang="ko-KR" dirty="0">
                <a:latin typeface="+mj-ea"/>
                <a:ea typeface="+mj-ea"/>
              </a:rPr>
              <a:t>		this-&gt;a = x;</a:t>
            </a:r>
          </a:p>
          <a:p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r>
              <a:rPr lang="en-US" altLang="ko-KR" dirty="0">
                <a:latin typeface="+mj-ea"/>
                <a:ea typeface="+mj-ea"/>
              </a:rPr>
              <a:t>};</a:t>
            </a:r>
          </a:p>
        </p:txBody>
      </p:sp>
      <p:cxnSp>
        <p:nvCxnSpPr>
          <p:cNvPr id="23" name="직선 화살표 연결선 22"/>
          <p:cNvCxnSpPr>
            <a:stCxn id="12" idx="3"/>
            <a:endCxn id="17" idx="1"/>
          </p:cNvCxnSpPr>
          <p:nvPr/>
        </p:nvCxnSpPr>
        <p:spPr>
          <a:xfrm flipV="1">
            <a:off x="2768335" y="2248709"/>
            <a:ext cx="1342619" cy="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729726" y="4788112"/>
            <a:ext cx="360040" cy="36933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4931991" y="5096256"/>
            <a:ext cx="894945" cy="136483"/>
          </a:xfrm>
          <a:custGeom>
            <a:avLst/>
            <a:gdLst>
              <a:gd name="connsiteX0" fmla="*/ 0 w 894945"/>
              <a:gd name="connsiteY0" fmla="*/ 58366 h 272966"/>
              <a:gd name="connsiteX1" fmla="*/ 359924 w 894945"/>
              <a:gd name="connsiteY1" fmla="*/ 272375 h 272966"/>
              <a:gd name="connsiteX2" fmla="*/ 894945 w 894945"/>
              <a:gd name="connsiteY2" fmla="*/ 0 h 2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72966">
                <a:moveTo>
                  <a:pt x="0" y="58366"/>
                </a:moveTo>
                <a:cubicBezTo>
                  <a:pt x="105383" y="170234"/>
                  <a:pt x="210767" y="282103"/>
                  <a:pt x="359924" y="272375"/>
                </a:cubicBezTo>
                <a:cubicBezTo>
                  <a:pt x="509081" y="262647"/>
                  <a:pt x="702013" y="131323"/>
                  <a:pt x="8949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5826936" y="1412776"/>
            <a:ext cx="1819766" cy="408672"/>
          </a:xfrm>
          <a:prstGeom prst="wedgeRoundRectCallout">
            <a:avLst>
              <a:gd name="adj1" fmla="val -29182"/>
              <a:gd name="adj2" fmla="val 133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는 컴파일러에 의해 묵시적으로 삽입된 매개 변수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488768" y="4233016"/>
            <a:ext cx="1603512" cy="471664"/>
          </a:xfrm>
          <a:prstGeom prst="wedgeRoundRectCallout">
            <a:avLst>
              <a:gd name="adj1" fmla="val -35269"/>
              <a:gd name="adj2" fmla="val 882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ob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의 주소가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this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매개변수에 전달됨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1560" y="3284984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(a) </a:t>
            </a:r>
            <a:r>
              <a:rPr lang="ko-KR" altLang="en-US" sz="1400" dirty="0" smtClean="0">
                <a:latin typeface="+mj-ea"/>
                <a:ea typeface="+mj-ea"/>
              </a:rPr>
              <a:t>개발자가 작성한 클래스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12102" y="3284984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(b) </a:t>
            </a:r>
            <a:r>
              <a:rPr lang="ko-KR" altLang="en-US" sz="1400" dirty="0" smtClean="0">
                <a:latin typeface="+mj-ea"/>
                <a:ea typeface="+mj-ea"/>
              </a:rPr>
              <a:t>컴파일러에 의해 변환된 클래스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826360" y="2373828"/>
            <a:ext cx="1473832" cy="304181"/>
          </a:xfrm>
          <a:custGeom>
            <a:avLst/>
            <a:gdLst>
              <a:gd name="connsiteX0" fmla="*/ 0 w 1474237"/>
              <a:gd name="connsiteY0" fmla="*/ 214604 h 309346"/>
              <a:gd name="connsiteX1" fmla="*/ 1054360 w 1474237"/>
              <a:gd name="connsiteY1" fmla="*/ 298580 h 309346"/>
              <a:gd name="connsiteX2" fmla="*/ 1474237 w 1474237"/>
              <a:gd name="connsiteY2" fmla="*/ 0 h 30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237" h="309346">
                <a:moveTo>
                  <a:pt x="0" y="214604"/>
                </a:moveTo>
                <a:cubicBezTo>
                  <a:pt x="404327" y="274475"/>
                  <a:pt x="808654" y="334347"/>
                  <a:pt x="1054360" y="298580"/>
                </a:cubicBezTo>
                <a:cubicBezTo>
                  <a:pt x="1300066" y="262813"/>
                  <a:pt x="1387151" y="131406"/>
                  <a:pt x="1474237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2080" y="2132856"/>
            <a:ext cx="1224136" cy="240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4769" y="5497487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en-US" altLang="ko-KR" sz="1400" dirty="0">
                <a:latin typeface="+mj-ea"/>
                <a:ea typeface="+mj-ea"/>
              </a:rPr>
              <a:t>c</a:t>
            </a:r>
            <a:r>
              <a:rPr lang="en-US" altLang="ko-KR" sz="1400" dirty="0" smtClean="0"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latin typeface="+mj-ea"/>
                <a:ea typeface="+mj-ea"/>
              </a:rPr>
              <a:t>객체의 멤버 함수를 호출하는 코드의 변환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9889" y="2277899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컴파일러에 </a:t>
            </a:r>
            <a:r>
              <a:rPr lang="ko-KR" altLang="en-US" sz="1000" dirty="0" smtClean="0">
                <a:latin typeface="+mj-ea"/>
                <a:ea typeface="+mj-ea"/>
              </a:rPr>
              <a:t>의해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변환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25346" y="4715418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컴파일러에 의해 변환</a:t>
            </a:r>
          </a:p>
        </p:txBody>
      </p:sp>
    </p:spTree>
    <p:extLst>
      <p:ext uri="{BB962C8B-B14F-4D97-AF65-F5344CB8AC3E}">
        <p14:creationId xmlns:p14="http://schemas.microsoft.com/office/powerpoint/2010/main" val="37004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>
                <a:latin typeface="+mj-ea"/>
              </a:rPr>
              <a:t>s</a:t>
            </a:r>
            <a:r>
              <a:rPr lang="en-US" altLang="ko-KR" cap="none" dirty="0" smtClean="0">
                <a:latin typeface="+mj-ea"/>
              </a:rPr>
              <a:t>tring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클래스를 이용한 문자열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C</a:t>
            </a:r>
            <a:r>
              <a:rPr lang="en-US" altLang="ko-KR" dirty="0" smtClean="0"/>
              <a:t>++</a:t>
            </a:r>
            <a:r>
              <a:rPr lang="ko-KR" altLang="en-US" dirty="0" smtClean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</a:t>
            </a:r>
            <a:r>
              <a:rPr lang="ko-KR" altLang="en-US" dirty="0" err="1" smtClean="0"/>
              <a:t>스트링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string </a:t>
            </a:r>
            <a:r>
              <a:rPr lang="ko-KR" altLang="en-US" dirty="0" smtClean="0"/>
              <a:t>클래스의 객체</a:t>
            </a:r>
            <a:endParaRPr lang="en-US" altLang="ko-KR" dirty="0" smtClean="0"/>
          </a:p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</a:t>
            </a:r>
            <a:r>
              <a:rPr lang="en-US" altLang="ko-KR" dirty="0" smtClean="0"/>
              <a:t>, &lt;string&gt;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가변 크기의 문자열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문자열 연산을 실행하는 연산자와 멤버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길이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객체</a:t>
            </a:r>
            <a:r>
              <a:rPr lang="en-US" altLang="ko-KR" dirty="0" smtClean="0"/>
              <a:t>, string </a:t>
            </a:r>
            <a:r>
              <a:rPr lang="ko-KR" altLang="en-US" dirty="0" smtClean="0"/>
              <a:t>객체 등으로 혼용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9520" y="3068960"/>
            <a:ext cx="604867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>
                <a:latin typeface="+mj-ea"/>
                <a:ea typeface="+mj-ea"/>
              </a:rPr>
              <a:t>#include &lt;string&gt;</a:t>
            </a:r>
          </a:p>
          <a:p>
            <a:pPr fontAlgn="base" latinLnBrk="0"/>
            <a:r>
              <a:rPr lang="en-US" altLang="ko-KR" sz="1600" dirty="0">
                <a:latin typeface="+mj-ea"/>
                <a:ea typeface="+mj-ea"/>
              </a:rPr>
              <a:t>using namespace </a:t>
            </a:r>
            <a:r>
              <a:rPr lang="en-US" altLang="ko-KR" sz="1600" dirty="0" err="1">
                <a:latin typeface="+mj-ea"/>
                <a:ea typeface="+mj-ea"/>
              </a:rPr>
              <a:t>std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78740" y="4320389"/>
            <a:ext cx="6803223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string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str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= "I love "; //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str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은 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'I', ' ', 'l', 'o', 'v', 'e', ' '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의 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7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개 문자로 구성</a:t>
            </a:r>
            <a:endParaRPr lang="en-US" altLang="ko-KR"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latinLnBrk="0"/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str.append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("C++."); //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str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은 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"I love C++."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이 된다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. 11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개의 문자</a:t>
            </a:r>
          </a:p>
        </p:txBody>
      </p:sp>
    </p:spTree>
    <p:extLst>
      <p:ext uri="{BB962C8B-B14F-4D97-AF65-F5344CB8AC3E}">
        <p14:creationId xmlns:p14="http://schemas.microsoft.com/office/powerpoint/2010/main" val="23720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string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객체 생성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및 입출력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836712"/>
            <a:ext cx="8712968" cy="583264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문자열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문자열 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문자열 입력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cin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문자열 숫자 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stoi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2011 C++ </a:t>
            </a:r>
            <a:r>
              <a:rPr lang="ko-KR" altLang="en-US" dirty="0" smtClean="0"/>
              <a:t>표준부터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C++ 2008</a:t>
            </a:r>
            <a:r>
              <a:rPr lang="ko-KR" altLang="en-US" dirty="0" smtClean="0"/>
              <a:t>은   </a:t>
            </a:r>
            <a:r>
              <a:rPr lang="en-US" altLang="ko-KR" dirty="0" smtClean="0"/>
              <a:t>2011 </a:t>
            </a:r>
            <a:r>
              <a:rPr lang="ko-KR" altLang="en-US" dirty="0" smtClean="0"/>
              <a:t>표준 지원 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898892"/>
            <a:ext cx="5958408" cy="160043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>
                <a:latin typeface="+mj-ea"/>
                <a:ea typeface="+mj-ea"/>
              </a:rPr>
              <a:t>string </a:t>
            </a:r>
            <a:r>
              <a:rPr lang="en-US" altLang="ko-KR" sz="1400" dirty="0" err="1">
                <a:latin typeface="+mj-ea"/>
                <a:ea typeface="+mj-ea"/>
              </a:rPr>
              <a:t>str</a:t>
            </a:r>
            <a:r>
              <a:rPr lang="en-US" altLang="ko-KR" sz="1400" dirty="0">
                <a:latin typeface="+mj-ea"/>
                <a:ea typeface="+mj-ea"/>
              </a:rPr>
              <a:t>; // </a:t>
            </a:r>
            <a:r>
              <a:rPr lang="ko-KR" altLang="en-US" sz="1400" dirty="0">
                <a:latin typeface="+mj-ea"/>
                <a:ea typeface="+mj-ea"/>
              </a:rPr>
              <a:t>빈 문자열을 가진 </a:t>
            </a:r>
            <a:r>
              <a:rPr lang="ko-KR" altLang="en-US" sz="1400" dirty="0" err="1">
                <a:latin typeface="+mj-ea"/>
                <a:ea typeface="+mj-ea"/>
              </a:rPr>
              <a:t>스트링</a:t>
            </a:r>
            <a:r>
              <a:rPr lang="ko-KR" altLang="en-US" sz="1400" dirty="0">
                <a:latin typeface="+mj-ea"/>
                <a:ea typeface="+mj-ea"/>
              </a:rPr>
              <a:t> 객체</a:t>
            </a:r>
          </a:p>
          <a:p>
            <a:pPr fontAlgn="base" latinLnBrk="0"/>
            <a:r>
              <a:rPr lang="en-US" altLang="ko-KR" sz="1400" dirty="0">
                <a:latin typeface="+mj-ea"/>
                <a:ea typeface="+mj-ea"/>
              </a:rPr>
              <a:t>string address("</a:t>
            </a:r>
            <a:r>
              <a:rPr lang="ko-KR" altLang="en-US" sz="1400" dirty="0">
                <a:latin typeface="+mj-ea"/>
                <a:ea typeface="+mj-ea"/>
              </a:rPr>
              <a:t>서울시 성북구 삼선동 </a:t>
            </a:r>
            <a:r>
              <a:rPr lang="en-US" altLang="ko-KR" sz="1400" dirty="0">
                <a:latin typeface="+mj-ea"/>
                <a:ea typeface="+mj-ea"/>
              </a:rPr>
              <a:t>389“); // </a:t>
            </a:r>
            <a:r>
              <a:rPr lang="ko-KR" altLang="en-US" sz="1400" dirty="0">
                <a:latin typeface="+mj-ea"/>
                <a:ea typeface="+mj-ea"/>
              </a:rPr>
              <a:t>문자열 </a:t>
            </a:r>
            <a:r>
              <a:rPr lang="ko-KR" altLang="en-US" sz="1400" dirty="0" err="1">
                <a:latin typeface="+mj-ea"/>
                <a:ea typeface="+mj-ea"/>
              </a:rPr>
              <a:t>리터럴로</a:t>
            </a:r>
            <a:r>
              <a:rPr lang="ko-KR" altLang="en-US" sz="1400" dirty="0">
                <a:latin typeface="+mj-ea"/>
                <a:ea typeface="+mj-ea"/>
              </a:rPr>
              <a:t> 초기화</a:t>
            </a:r>
          </a:p>
          <a:p>
            <a:pPr fontAlgn="base" latinLnBrk="0"/>
            <a:r>
              <a:rPr lang="en-US" altLang="ko-KR" sz="1400" dirty="0">
                <a:latin typeface="+mj-ea"/>
                <a:ea typeface="+mj-ea"/>
              </a:rPr>
              <a:t>string </a:t>
            </a:r>
            <a:r>
              <a:rPr lang="en-US" altLang="ko-KR" sz="1400" dirty="0" err="1">
                <a:latin typeface="+mj-ea"/>
                <a:ea typeface="+mj-ea"/>
              </a:rPr>
              <a:t>copyAddress</a:t>
            </a:r>
            <a:r>
              <a:rPr lang="en-US" altLang="ko-KR" sz="1400" dirty="0">
                <a:latin typeface="+mj-ea"/>
                <a:ea typeface="+mj-ea"/>
              </a:rPr>
              <a:t>(address); // address</a:t>
            </a:r>
            <a:r>
              <a:rPr lang="ko-KR" altLang="en-US" sz="1400" dirty="0">
                <a:latin typeface="+mj-ea"/>
                <a:ea typeface="+mj-ea"/>
              </a:rPr>
              <a:t>를 복사한 </a:t>
            </a:r>
            <a:r>
              <a:rPr lang="en-US" altLang="ko-KR" sz="1400" dirty="0" err="1">
                <a:latin typeface="+mj-ea"/>
                <a:ea typeface="+mj-ea"/>
              </a:rPr>
              <a:t>copyAddress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생성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 latinLnBrk="0"/>
            <a:endParaRPr lang="ko-KR" altLang="en-US" sz="14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1400" dirty="0">
                <a:latin typeface="+mj-ea"/>
                <a:ea typeface="+mj-ea"/>
              </a:rPr>
              <a:t>// </a:t>
            </a:r>
            <a:r>
              <a:rPr lang="en-US" altLang="ko-KR" sz="1400" dirty="0" smtClean="0">
                <a:latin typeface="+mj-ea"/>
                <a:ea typeface="+mj-ea"/>
              </a:rPr>
              <a:t>C-</a:t>
            </a:r>
            <a:r>
              <a:rPr lang="ko-KR" altLang="en-US" sz="1400" dirty="0" err="1" smtClean="0">
                <a:latin typeface="+mj-ea"/>
                <a:ea typeface="+mj-ea"/>
              </a:rPr>
              <a:t>스트링</a:t>
            </a:r>
            <a:r>
              <a:rPr lang="en-US" altLang="ko-KR" sz="1400" dirty="0" smtClean="0">
                <a:latin typeface="+mj-ea"/>
                <a:ea typeface="+mj-ea"/>
              </a:rPr>
              <a:t>(char </a:t>
            </a:r>
            <a:r>
              <a:rPr lang="en-US" altLang="ko-KR" sz="1400" dirty="0">
                <a:latin typeface="+mj-ea"/>
                <a:ea typeface="+mj-ea"/>
              </a:rPr>
              <a:t>[] </a:t>
            </a:r>
            <a:r>
              <a:rPr lang="ko-KR" altLang="en-US" sz="1400" dirty="0" smtClean="0">
                <a:latin typeface="+mj-ea"/>
                <a:ea typeface="+mj-ea"/>
              </a:rPr>
              <a:t>배열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으로부터 </a:t>
            </a:r>
            <a:r>
              <a:rPr lang="ko-KR" altLang="en-US" sz="1400" dirty="0" err="1">
                <a:latin typeface="+mj-ea"/>
                <a:ea typeface="+mj-ea"/>
              </a:rPr>
              <a:t>스트링</a:t>
            </a:r>
            <a:r>
              <a:rPr lang="ko-KR" altLang="en-US" sz="1400" dirty="0">
                <a:latin typeface="+mj-ea"/>
                <a:ea typeface="+mj-ea"/>
              </a:rPr>
              <a:t> 객체 </a:t>
            </a:r>
            <a:r>
              <a:rPr lang="ko-KR" altLang="en-US" sz="1400" dirty="0" smtClean="0">
                <a:latin typeface="+mj-ea"/>
                <a:ea typeface="+mj-ea"/>
              </a:rPr>
              <a:t>생성</a:t>
            </a:r>
            <a:endParaRPr lang="ko-KR" altLang="en-US" sz="14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1400" dirty="0">
                <a:latin typeface="+mj-ea"/>
                <a:ea typeface="+mj-ea"/>
              </a:rPr>
              <a:t>char text[] = {'L', 'o', 'v', 'e', ' ', 'C', '+', '+', '\0'};</a:t>
            </a:r>
          </a:p>
          <a:p>
            <a:pPr fontAlgn="base" latinLnBrk="0"/>
            <a:r>
              <a:rPr lang="en-US" altLang="ko-KR" sz="1400" dirty="0">
                <a:latin typeface="+mj-ea"/>
                <a:ea typeface="+mj-ea"/>
              </a:rPr>
              <a:t>string title(text); // “Love C++" </a:t>
            </a:r>
            <a:r>
              <a:rPr lang="ko-KR" altLang="en-US" sz="1400" dirty="0">
                <a:latin typeface="+mj-ea"/>
                <a:ea typeface="+mj-ea"/>
              </a:rPr>
              <a:t>문자열을 가진 </a:t>
            </a:r>
            <a:r>
              <a:rPr lang="en-US" altLang="ko-KR" sz="1400" dirty="0">
                <a:latin typeface="+mj-ea"/>
                <a:ea typeface="+mj-ea"/>
              </a:rPr>
              <a:t>title </a:t>
            </a:r>
            <a:r>
              <a:rPr lang="ko-KR" altLang="en-US" sz="1400" dirty="0">
                <a:latin typeface="+mj-ea"/>
                <a:ea typeface="+mj-ea"/>
              </a:rPr>
              <a:t>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31840" y="2699672"/>
            <a:ext cx="5256584" cy="5232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1400" dirty="0" err="1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address &lt;&lt; </a:t>
            </a:r>
            <a:r>
              <a:rPr lang="en-US" altLang="ko-KR" sz="1400" dirty="0" err="1">
                <a:latin typeface="+mj-ea"/>
                <a:ea typeface="+mj-ea"/>
              </a:rPr>
              <a:t>endl</a:t>
            </a:r>
            <a:r>
              <a:rPr lang="en-US" altLang="ko-KR" sz="1400" dirty="0">
                <a:latin typeface="+mj-ea"/>
                <a:ea typeface="+mj-ea"/>
              </a:rPr>
              <a:t>; // "</a:t>
            </a:r>
            <a:r>
              <a:rPr lang="ko-KR" altLang="en-US" sz="1400" dirty="0">
                <a:latin typeface="+mj-ea"/>
                <a:ea typeface="+mj-ea"/>
              </a:rPr>
              <a:t>서울시 성북구 삼선동 </a:t>
            </a:r>
            <a:r>
              <a:rPr lang="en-US" altLang="ko-KR" sz="1400" dirty="0">
                <a:latin typeface="+mj-ea"/>
                <a:ea typeface="+mj-ea"/>
              </a:rPr>
              <a:t>389"</a:t>
            </a:r>
            <a:r>
              <a:rPr lang="ko-KR" altLang="en-US" sz="1400" dirty="0">
                <a:latin typeface="+mj-ea"/>
                <a:ea typeface="+mj-ea"/>
              </a:rPr>
              <a:t> 출력</a:t>
            </a:r>
          </a:p>
          <a:p>
            <a:pPr latinLnBrk="0"/>
            <a:r>
              <a:rPr lang="en-US" altLang="ko-KR" sz="1400" dirty="0" err="1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title &lt;&lt; </a:t>
            </a:r>
            <a:r>
              <a:rPr lang="en-US" altLang="ko-KR" sz="1400" dirty="0" err="1">
                <a:latin typeface="+mj-ea"/>
                <a:ea typeface="+mj-ea"/>
              </a:rPr>
              <a:t>endl</a:t>
            </a:r>
            <a:r>
              <a:rPr lang="en-US" altLang="ko-KR" sz="1400" dirty="0">
                <a:latin typeface="+mj-ea"/>
                <a:ea typeface="+mj-ea"/>
              </a:rPr>
              <a:t>; // </a:t>
            </a:r>
            <a:r>
              <a:rPr lang="ko-KR" altLang="en-US" sz="1400" dirty="0">
                <a:latin typeface="+mj-ea"/>
                <a:ea typeface="+mj-ea"/>
              </a:rPr>
              <a:t>“</a:t>
            </a:r>
            <a:r>
              <a:rPr lang="en-US" altLang="ko-KR" sz="1400" dirty="0">
                <a:latin typeface="+mj-ea"/>
                <a:ea typeface="+mj-ea"/>
              </a:rPr>
              <a:t>Love C++"</a:t>
            </a:r>
            <a:r>
              <a:rPr lang="ko-KR" altLang="en-US" sz="1400" dirty="0">
                <a:latin typeface="+mj-ea"/>
                <a:ea typeface="+mj-ea"/>
              </a:rPr>
              <a:t> 출력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48644" y="3627336"/>
            <a:ext cx="5256584" cy="5232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1400" dirty="0">
                <a:latin typeface="+mj-ea"/>
                <a:ea typeface="+mj-ea"/>
              </a:rPr>
              <a:t>string name;</a:t>
            </a:r>
          </a:p>
          <a:p>
            <a:pPr latinLnBrk="0"/>
            <a:r>
              <a:rPr lang="en-US" altLang="ko-KR" sz="1400" dirty="0" err="1">
                <a:latin typeface="+mj-ea"/>
                <a:ea typeface="+mj-ea"/>
              </a:rPr>
              <a:t>cin</a:t>
            </a:r>
            <a:r>
              <a:rPr lang="en-US" altLang="ko-KR" sz="1400" dirty="0">
                <a:latin typeface="+mj-ea"/>
                <a:ea typeface="+mj-ea"/>
              </a:rPr>
              <a:t> &gt;&gt; name; // </a:t>
            </a:r>
            <a:r>
              <a:rPr lang="ko-KR" altLang="en-US" sz="1400" dirty="0">
                <a:latin typeface="+mj-ea"/>
                <a:ea typeface="+mj-ea"/>
              </a:rPr>
              <a:t>공백이 입력되면 하나의 문자열로 입력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88331" y="5280608"/>
            <a:ext cx="5079550" cy="5232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1400" dirty="0">
                <a:latin typeface="+mj-ea"/>
                <a:ea typeface="+mj-ea"/>
              </a:rPr>
              <a:t>string s="123";</a:t>
            </a:r>
          </a:p>
          <a:p>
            <a:pPr latinLnBrk="0"/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n = </a:t>
            </a:r>
            <a:r>
              <a:rPr lang="en-US" altLang="ko-KR" sz="1400" dirty="0" err="1">
                <a:latin typeface="+mj-ea"/>
                <a:ea typeface="+mj-ea"/>
              </a:rPr>
              <a:t>stoi</a:t>
            </a:r>
            <a:r>
              <a:rPr lang="en-US" altLang="ko-KR" sz="1400" dirty="0">
                <a:latin typeface="+mj-ea"/>
                <a:ea typeface="+mj-ea"/>
              </a:rPr>
              <a:t>(s); // n</a:t>
            </a:r>
            <a:r>
              <a:rPr lang="ko-KR" altLang="en-US" sz="1400" dirty="0">
                <a:latin typeface="+mj-ea"/>
                <a:ea typeface="+mj-ea"/>
              </a:rPr>
              <a:t>은 정수 </a:t>
            </a:r>
            <a:r>
              <a:rPr lang="en-US" altLang="ko-KR" sz="1400" dirty="0">
                <a:latin typeface="+mj-ea"/>
                <a:ea typeface="+mj-ea"/>
              </a:rPr>
              <a:t>123. </a:t>
            </a:r>
            <a:r>
              <a:rPr lang="ko-KR" altLang="en-US" sz="1400" dirty="0" err="1">
                <a:latin typeface="+mj-ea"/>
                <a:ea typeface="+mj-ea"/>
              </a:rPr>
              <a:t>비주얼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C++ 2010 </a:t>
            </a:r>
            <a:r>
              <a:rPr lang="ko-KR" altLang="en-US" sz="1400" dirty="0">
                <a:latin typeface="+mj-ea"/>
                <a:ea typeface="+mj-ea"/>
              </a:rPr>
              <a:t>이상 버전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4023" y="6246311"/>
            <a:ext cx="5256584" cy="5232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1400" dirty="0">
                <a:latin typeface="+mj-ea"/>
                <a:ea typeface="+mj-ea"/>
              </a:rPr>
              <a:t>string s="123";</a:t>
            </a:r>
          </a:p>
          <a:p>
            <a:pPr latinLnBrk="0"/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n = </a:t>
            </a:r>
            <a:r>
              <a:rPr lang="en-US" altLang="ko-KR" sz="1400" dirty="0" err="1">
                <a:latin typeface="+mj-ea"/>
                <a:ea typeface="+mj-ea"/>
              </a:rPr>
              <a:t>atoi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s.c_str</a:t>
            </a:r>
            <a:r>
              <a:rPr lang="en-US" altLang="ko-KR" sz="1400" dirty="0">
                <a:latin typeface="+mj-ea"/>
                <a:ea typeface="+mj-ea"/>
              </a:rPr>
              <a:t>()); // n</a:t>
            </a:r>
            <a:r>
              <a:rPr lang="ko-KR" altLang="en-US" sz="1400" dirty="0">
                <a:latin typeface="+mj-ea"/>
                <a:ea typeface="+mj-ea"/>
              </a:rPr>
              <a:t>은 정수 </a:t>
            </a:r>
            <a:r>
              <a:rPr lang="en-US" altLang="ko-KR" sz="1400" dirty="0">
                <a:latin typeface="+mj-ea"/>
                <a:ea typeface="+mj-ea"/>
              </a:rPr>
              <a:t>123. </a:t>
            </a:r>
            <a:r>
              <a:rPr lang="ko-KR" altLang="en-US" sz="1400" dirty="0" err="1">
                <a:latin typeface="+mj-ea"/>
                <a:ea typeface="+mj-ea"/>
              </a:rPr>
              <a:t>비주얼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C++ 2008 </a:t>
            </a:r>
            <a:r>
              <a:rPr lang="ko-KR" altLang="en-US" sz="1400" dirty="0">
                <a:latin typeface="+mj-ea"/>
                <a:ea typeface="+mj-ea"/>
              </a:rPr>
              <a:t>이하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63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cap="none" dirty="0">
                <a:latin typeface="+mj-ea"/>
              </a:rPr>
              <a:t>string </a:t>
            </a:r>
            <a:r>
              <a:rPr lang="ko-KR" altLang="en-US" cap="none" dirty="0">
                <a:latin typeface="+mj-ea"/>
              </a:rPr>
              <a:t>객체의 동적 생성</a:t>
            </a:r>
            <a:endParaRPr lang="ko-KR" altLang="en-US" cap="none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new/delete</a:t>
            </a:r>
            <a:r>
              <a:rPr lang="ko-KR" altLang="en-US" dirty="0" smtClean="0"/>
              <a:t>를 이용하여 문자열을 동적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1412776"/>
            <a:ext cx="8291264" cy="224676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string *p = new string("C++"); </a:t>
            </a:r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 err="1">
                <a:solidFill>
                  <a:srgbClr val="00B050"/>
                </a:solidFill>
                <a:latin typeface="+mj-ea"/>
                <a:ea typeface="+mj-ea"/>
              </a:rPr>
              <a:t>스트링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 객체 동적 </a:t>
            </a:r>
            <a:r>
              <a:rPr lang="ko-KR" altLang="en-US" sz="2000" b="1" dirty="0" smtClean="0">
                <a:solidFill>
                  <a:srgbClr val="00B050"/>
                </a:solidFill>
                <a:latin typeface="+mj-ea"/>
                <a:ea typeface="+mj-ea"/>
              </a:rPr>
              <a:t>생성</a:t>
            </a:r>
            <a:endParaRPr lang="en-US" altLang="ko-KR" sz="2000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fontAlgn="base" latinLnBrk="0"/>
            <a:endParaRPr lang="ko-KR" altLang="en-US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*p; </a:t>
            </a:r>
            <a:r>
              <a:rPr lang="en-US" altLang="ko-KR" sz="2000" dirty="0" smtClean="0">
                <a:latin typeface="+mj-ea"/>
                <a:ea typeface="+mj-ea"/>
              </a:rPr>
              <a:t>          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"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C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++"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 출력</a:t>
            </a:r>
            <a:endParaRPr lang="ko-KR" altLang="en-US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p-&gt;append(" Great!!");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p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가 가리키는 </a:t>
            </a:r>
            <a:r>
              <a:rPr lang="ko-KR" altLang="en-US" sz="2000" b="1" dirty="0" err="1">
                <a:solidFill>
                  <a:srgbClr val="00B050"/>
                </a:solidFill>
                <a:latin typeface="+mj-ea"/>
                <a:ea typeface="+mj-ea"/>
              </a:rPr>
              <a:t>스트링이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"C++ Great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!!"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이 됨</a:t>
            </a:r>
            <a:endParaRPr lang="ko-KR" altLang="en-US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*p; </a:t>
            </a:r>
            <a:r>
              <a:rPr lang="en-US" altLang="ko-KR" sz="2000" dirty="0" smtClean="0">
                <a:latin typeface="+mj-ea"/>
                <a:ea typeface="+mj-ea"/>
              </a:rPr>
              <a:t>          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"C++ Great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!!"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 출력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fontAlgn="base" latinLnBrk="0"/>
            <a:endParaRPr lang="ko-KR" altLang="en-US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delete p; </a:t>
            </a:r>
            <a:r>
              <a:rPr lang="en-US" altLang="ko-KR" sz="2000" dirty="0" smtClean="0">
                <a:latin typeface="+mj-ea"/>
                <a:ea typeface="+mj-ea"/>
              </a:rPr>
              <a:t>             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 err="1">
                <a:solidFill>
                  <a:srgbClr val="00B050"/>
                </a:solidFill>
                <a:latin typeface="+mj-ea"/>
                <a:ea typeface="+mj-ea"/>
              </a:rPr>
              <a:t>스트링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 객체 반환</a:t>
            </a:r>
          </a:p>
        </p:txBody>
      </p:sp>
    </p:spTree>
    <p:extLst>
      <p:ext uri="{BB962C8B-B14F-4D97-AF65-F5344CB8AC3E}">
        <p14:creationId xmlns:p14="http://schemas.microsoft.com/office/powerpoint/2010/main" val="36440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101408" cy="6703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ko-KR" cap="none" dirty="0" smtClean="0">
                <a:latin typeface="+mj-ea"/>
              </a:rPr>
              <a:t>string </a:t>
            </a:r>
            <a:r>
              <a:rPr lang="ko-KR" altLang="en-US" cap="none" dirty="0">
                <a:latin typeface="+mj-ea"/>
              </a:rPr>
              <a:t>클래스를 이용한 문자열 생성 및 출력</a:t>
            </a:r>
            <a:endParaRPr lang="ko-KR" altLang="en-US" cap="none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876466"/>
            <a:ext cx="8352928" cy="480131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#include &lt;string</a:t>
            </a:r>
            <a:r>
              <a:rPr lang="en-US" altLang="ko-KR" b="1" dirty="0" smtClean="0">
                <a:latin typeface="+mj-ea"/>
                <a:ea typeface="+mj-ea"/>
              </a:rPr>
              <a:t>&gt;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string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클래스를 사용하기 위해 반드시 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필요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string </a:t>
            </a:r>
            <a:r>
              <a:rPr lang="en-US" altLang="ko-KR" dirty="0" err="1">
                <a:latin typeface="+mj-ea"/>
                <a:ea typeface="+mj-ea"/>
              </a:rPr>
              <a:t>str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빈 문자열을 가진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스트링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 객체 생성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string address("</a:t>
            </a:r>
            <a:r>
              <a:rPr lang="ko-KR" altLang="en-US" dirty="0">
                <a:latin typeface="+mj-ea"/>
                <a:ea typeface="+mj-ea"/>
              </a:rPr>
              <a:t>서울시 성북구 삼선동 </a:t>
            </a:r>
            <a:r>
              <a:rPr lang="en-US" altLang="ko-KR" dirty="0">
                <a:latin typeface="+mj-ea"/>
                <a:ea typeface="+mj-ea"/>
              </a:rPr>
              <a:t>389");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string </a:t>
            </a:r>
            <a:r>
              <a:rPr lang="en-US" altLang="ko-KR" dirty="0" err="1">
                <a:latin typeface="+mj-ea"/>
                <a:ea typeface="+mj-ea"/>
              </a:rPr>
              <a:t>copyAddress</a:t>
            </a:r>
            <a:r>
              <a:rPr lang="en-US" altLang="ko-KR" dirty="0">
                <a:latin typeface="+mj-ea"/>
                <a:ea typeface="+mj-ea"/>
              </a:rPr>
              <a:t>(address);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address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의 문자열을 복사한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스트링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 객체 생성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char text[] = {'L', 'o', 'v', 'e', ' ', 'C', '+', '+', '\0'};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C-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스트링</a:t>
            </a:r>
            <a:endParaRPr lang="ko-KR" altLang="en-US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string title(text);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"Love C++"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문자열을 가진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스트링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 객체 생성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str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빈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스트링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아무 값도 출력되지 않음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address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copyAddress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title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88841" y="5641102"/>
            <a:ext cx="683487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서울시 성북구 삼선동 </a:t>
            </a:r>
            <a:r>
              <a:rPr lang="en-US" altLang="ko-KR" sz="1400" b="1" dirty="0">
                <a:latin typeface="+mj-ea"/>
                <a:ea typeface="+mj-ea"/>
              </a:rPr>
              <a:t>389</a:t>
            </a:r>
          </a:p>
          <a:p>
            <a:r>
              <a:rPr lang="ko-KR" altLang="en-US" sz="1400" b="1" dirty="0">
                <a:latin typeface="+mj-ea"/>
                <a:ea typeface="+mj-ea"/>
              </a:rPr>
              <a:t>서울시 성북구 삼선동 </a:t>
            </a:r>
            <a:r>
              <a:rPr lang="en-US" altLang="ko-KR" sz="1400" b="1" dirty="0">
                <a:latin typeface="+mj-ea"/>
                <a:ea typeface="+mj-ea"/>
              </a:rPr>
              <a:t>389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Love C++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95936" y="5531431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빈 문자열을 가진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37568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 객체 </a:t>
            </a:r>
            <a:r>
              <a:rPr lang="ko-KR" altLang="en-US" dirty="0" smtClean="0"/>
              <a:t>배열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배열 선언과 형식 동일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n[3]; // </a:t>
            </a:r>
            <a:r>
              <a:rPr lang="ko-KR" altLang="en-US" dirty="0" smtClean="0"/>
              <a:t>정수형 배열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c[3]; // Circle </a:t>
            </a:r>
            <a:r>
              <a:rPr lang="ko-KR" altLang="en-US" dirty="0" smtClean="0"/>
              <a:t>타입의 배열 선언</a:t>
            </a:r>
            <a:endParaRPr lang="en-US" altLang="ko-KR" dirty="0" smtClean="0"/>
          </a:p>
          <a:p>
            <a:r>
              <a:rPr lang="ko-KR" altLang="en-US" dirty="0" smtClean="0"/>
              <a:t> 객체 </a:t>
            </a:r>
            <a:r>
              <a:rPr lang="ko-KR" altLang="en-US" dirty="0" smtClean="0"/>
              <a:t>배열 선언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dirty="0" smtClean="0"/>
              <a:t>객체 배열을 위한 공간 할당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2.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배열의 각 원소 객체마다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c[0]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c[1]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c[2]</a:t>
            </a:r>
            <a:r>
              <a:rPr lang="ko-KR" altLang="en-US" dirty="0"/>
              <a:t>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B0F0"/>
                </a:solidFill>
              </a:rPr>
              <a:t>매개 변수 없는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생성자</a:t>
            </a:r>
            <a:r>
              <a:rPr lang="ko-KR" altLang="en-US" b="1" dirty="0" smtClean="0">
                <a:solidFill>
                  <a:srgbClr val="00B0F0"/>
                </a:solidFill>
              </a:rPr>
              <a:t> 호출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lvl="1"/>
            <a:r>
              <a:rPr lang="ko-KR" altLang="en-US" dirty="0" smtClean="0"/>
              <a:t>매개 변수 있는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호출할 수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</a:t>
            </a:r>
            <a:r>
              <a:rPr lang="en-US" altLang="ko-KR" dirty="0" err="1" smtClean="0"/>
              <a:t>circleArray</a:t>
            </a:r>
            <a:r>
              <a:rPr lang="en-US" altLang="ko-KR" dirty="0" smtClean="0"/>
              <a:t>[3]</a:t>
            </a:r>
            <a:r>
              <a:rPr lang="en-US" altLang="ko-KR" dirty="0" smtClean="0">
                <a:solidFill>
                  <a:srgbClr val="FF0000"/>
                </a:solidFill>
              </a:rPr>
              <a:t>(5)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r>
              <a:rPr lang="ko-KR" altLang="en-US" dirty="0" smtClean="0"/>
              <a:t> 배열 </a:t>
            </a:r>
            <a:r>
              <a:rPr lang="ko-KR" altLang="en-US" dirty="0" smtClean="0"/>
              <a:t>소멸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객체마다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생성의 </a:t>
            </a:r>
            <a:r>
              <a:rPr lang="ko-KR" altLang="en-US" dirty="0" err="1" smtClean="0"/>
              <a:t>반대순으로</a:t>
            </a:r>
            <a:r>
              <a:rPr lang="ko-KR" altLang="en-US" dirty="0" smtClean="0"/>
              <a:t> 소멸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c[2]</a:t>
            </a:r>
            <a:r>
              <a:rPr lang="ko-KR" altLang="en-US" dirty="0"/>
              <a:t>의 </a:t>
            </a:r>
            <a:r>
              <a:rPr lang="ko-KR" altLang="en-US" dirty="0" err="1" smtClean="0"/>
              <a:t>소멸자</a:t>
            </a:r>
            <a:r>
              <a:rPr lang="en-US" altLang="ko-KR" dirty="0"/>
              <a:t>, c[1]</a:t>
            </a:r>
            <a:r>
              <a:rPr lang="ko-KR" altLang="en-US" dirty="0"/>
              <a:t>의 </a:t>
            </a:r>
            <a:r>
              <a:rPr lang="ko-KR" altLang="en-US" dirty="0" err="1"/>
              <a:t>소멸</a:t>
            </a:r>
            <a:r>
              <a:rPr lang="ko-KR" altLang="en-US" dirty="0" err="1" smtClean="0"/>
              <a:t>자</a:t>
            </a:r>
            <a:r>
              <a:rPr lang="en-US" altLang="ko-KR" dirty="0" smtClean="0"/>
              <a:t>, c[0]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0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ko-KR" cap="none" dirty="0" smtClean="0">
                <a:latin typeface="+mj-ea"/>
              </a:rPr>
              <a:t>string </a:t>
            </a:r>
            <a:r>
              <a:rPr lang="ko-KR" altLang="en-US" cap="none" dirty="0">
                <a:latin typeface="+mj-ea"/>
              </a:rPr>
              <a:t>배열 선언과 문자열 키 입력 응용</a:t>
            </a:r>
            <a:endParaRPr lang="ko-KR" altLang="en-US" cap="none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610" y="911494"/>
            <a:ext cx="8801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선언하고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getline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문자열을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사전 순으로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가장 뒤에 나오는 문자열을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 비교는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&lt;,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간단히 이용하면 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443" y="899472"/>
            <a:ext cx="8208912" cy="563231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#include &lt;string&gt;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string names[5]; 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문자열 배열 선언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&lt;5;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이름 </a:t>
            </a:r>
            <a:r>
              <a:rPr lang="en-US" altLang="ko-KR" dirty="0">
                <a:latin typeface="+mj-ea"/>
                <a:ea typeface="+mj-ea"/>
              </a:rPr>
              <a:t>&gt;&gt; 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getline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cin</a:t>
            </a:r>
            <a:r>
              <a:rPr lang="en-US" altLang="ko-KR" b="1" dirty="0">
                <a:latin typeface="+mj-ea"/>
                <a:ea typeface="+mj-ea"/>
              </a:rPr>
              <a:t>, names[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], '\n');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string latter = names[0];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=1;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&lt;5;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if(</a:t>
            </a:r>
            <a:r>
              <a:rPr lang="en-US" altLang="ko-KR" b="1" dirty="0">
                <a:latin typeface="+mj-ea"/>
                <a:ea typeface="+mj-ea"/>
              </a:rPr>
              <a:t>latter &lt; names[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</a:t>
            </a:r>
            <a:r>
              <a:rPr lang="en-US" altLang="ko-KR" dirty="0">
                <a:latin typeface="+mj-ea"/>
                <a:ea typeface="+mj-ea"/>
              </a:rPr>
              <a:t>) {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사전 순으로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latter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문자열이 앞에 온다면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	</a:t>
            </a:r>
            <a:r>
              <a:rPr lang="en-US" altLang="ko-KR" dirty="0">
                <a:latin typeface="+mj-ea"/>
                <a:ea typeface="+mj-ea"/>
              </a:rPr>
              <a:t>latter = names[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]; </a:t>
            </a:r>
            <a:r>
              <a:rPr lang="en-US" altLang="ko-KR" dirty="0" smtClean="0">
                <a:latin typeface="+mj-ea"/>
                <a:ea typeface="+mj-ea"/>
              </a:rPr>
              <a:t>  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latter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문자열 변경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사전에서 가장 뒤에 나오는 문자열은 </a:t>
            </a:r>
            <a:r>
              <a:rPr lang="en-US" altLang="ko-KR" dirty="0" smtClean="0">
                <a:latin typeface="+mj-ea"/>
                <a:ea typeface="+mj-ea"/>
              </a:rPr>
              <a:t>" &lt;&lt; </a:t>
            </a:r>
            <a:r>
              <a:rPr lang="en-US" altLang="ko-KR" dirty="0">
                <a:latin typeface="+mj-ea"/>
                <a:ea typeface="+mj-ea"/>
              </a:rPr>
              <a:t>latter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43428" y="2802458"/>
            <a:ext cx="448138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이름 </a:t>
            </a:r>
            <a:r>
              <a:rPr lang="en-US" altLang="ko-KR" sz="1200" dirty="0">
                <a:latin typeface="+mj-ea"/>
                <a:ea typeface="+mj-ea"/>
              </a:rPr>
              <a:t>&gt;&gt; </a:t>
            </a:r>
            <a:r>
              <a:rPr lang="en-US" altLang="ko-KR" sz="1200" dirty="0" smtClean="0">
                <a:solidFill>
                  <a:srgbClr val="00B050"/>
                </a:solidFill>
                <a:latin typeface="+mj-ea"/>
                <a:ea typeface="+mj-ea"/>
              </a:rPr>
              <a:t>Kim Nam Yun</a:t>
            </a:r>
            <a:endParaRPr lang="en-US" altLang="ko-KR" sz="1200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이름 </a:t>
            </a:r>
            <a:r>
              <a:rPr lang="en-US" altLang="ko-KR" sz="1200" dirty="0">
                <a:latin typeface="+mj-ea"/>
                <a:ea typeface="+mj-ea"/>
              </a:rPr>
              <a:t>&gt;&gt;</a:t>
            </a:r>
            <a:r>
              <a:rPr lang="en-US" altLang="ko-KR" sz="12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latin typeface="+mj-ea"/>
                <a:ea typeface="+mj-ea"/>
              </a:rPr>
              <a:t>Chang Jae Young</a:t>
            </a:r>
            <a:endParaRPr lang="en-US" altLang="ko-KR" sz="1200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이름 </a:t>
            </a:r>
            <a:r>
              <a:rPr lang="en-US" altLang="ko-KR" sz="1200" dirty="0">
                <a:latin typeface="+mj-ea"/>
                <a:ea typeface="+mj-ea"/>
              </a:rPr>
              <a:t>&gt;&gt; </a:t>
            </a:r>
            <a:r>
              <a:rPr lang="en-US" altLang="ko-KR" sz="1200" dirty="0">
                <a:solidFill>
                  <a:srgbClr val="00B050"/>
                </a:solidFill>
                <a:latin typeface="+mj-ea"/>
                <a:ea typeface="+mj-ea"/>
              </a:rPr>
              <a:t>Lee </a:t>
            </a:r>
            <a:r>
              <a:rPr lang="en-US" altLang="ko-KR" sz="1200" dirty="0" smtClean="0">
                <a:solidFill>
                  <a:srgbClr val="00B050"/>
                </a:solidFill>
                <a:latin typeface="+mj-ea"/>
                <a:ea typeface="+mj-ea"/>
              </a:rPr>
              <a:t>Jae Moon</a:t>
            </a:r>
            <a:endParaRPr lang="en-US" altLang="ko-KR" sz="1200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이름 </a:t>
            </a:r>
            <a:r>
              <a:rPr lang="en-US" altLang="ko-KR" sz="1200" dirty="0">
                <a:latin typeface="+mj-ea"/>
                <a:ea typeface="+mj-ea"/>
              </a:rPr>
              <a:t>&gt;&gt; </a:t>
            </a:r>
            <a:r>
              <a:rPr lang="en-US" altLang="ko-KR" sz="1200" dirty="0">
                <a:solidFill>
                  <a:srgbClr val="00B050"/>
                </a:solidFill>
                <a:latin typeface="+mj-ea"/>
                <a:ea typeface="+mj-ea"/>
              </a:rPr>
              <a:t>Han Won Sun</a:t>
            </a:r>
          </a:p>
          <a:p>
            <a:r>
              <a:rPr lang="ko-KR" altLang="en-US" sz="1200" dirty="0">
                <a:latin typeface="+mj-ea"/>
                <a:ea typeface="+mj-ea"/>
              </a:rPr>
              <a:t>이름 </a:t>
            </a:r>
            <a:r>
              <a:rPr lang="en-US" altLang="ko-KR" sz="1200" dirty="0">
                <a:latin typeface="+mj-ea"/>
                <a:ea typeface="+mj-ea"/>
              </a:rPr>
              <a:t>&gt;&gt; </a:t>
            </a:r>
            <a:r>
              <a:rPr lang="en-US" altLang="ko-KR" sz="1200" dirty="0">
                <a:solidFill>
                  <a:srgbClr val="00B050"/>
                </a:solidFill>
                <a:latin typeface="+mj-ea"/>
                <a:ea typeface="+mj-ea"/>
              </a:rPr>
              <a:t>Hwang Su </a:t>
            </a:r>
            <a:r>
              <a:rPr lang="en-US" altLang="ko-KR" sz="1200" dirty="0" err="1">
                <a:solidFill>
                  <a:srgbClr val="00B050"/>
                </a:solidFill>
                <a:latin typeface="+mj-ea"/>
                <a:ea typeface="+mj-ea"/>
              </a:rPr>
              <a:t>hee</a:t>
            </a:r>
            <a:endParaRPr lang="en-US" altLang="ko-KR" sz="1200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사전에서 가장 뒤에 나오는 문자열은 </a:t>
            </a:r>
            <a:r>
              <a:rPr lang="en-US" altLang="ko-KR" sz="1200" dirty="0">
                <a:latin typeface="+mj-ea"/>
                <a:ea typeface="+mj-ea"/>
              </a:rPr>
              <a:t>Lee </a:t>
            </a:r>
            <a:r>
              <a:rPr lang="en-US" altLang="ko-KR" sz="1200" dirty="0" smtClean="0">
                <a:latin typeface="+mj-ea"/>
                <a:ea typeface="+mj-ea"/>
              </a:rPr>
              <a:t>Jae Moon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677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cap="none" dirty="0" smtClean="0">
                <a:latin typeface="+mj-ea"/>
              </a:rPr>
              <a:t>문자열을 </a:t>
            </a:r>
            <a:r>
              <a:rPr lang="ko-KR" altLang="en-US" cap="none" dirty="0">
                <a:latin typeface="+mj-ea"/>
              </a:rPr>
              <a:t>입력 받고 회전시키기</a:t>
            </a:r>
            <a:endParaRPr lang="ko-KR" altLang="en-US" cap="none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1531231"/>
            <a:ext cx="8605464" cy="507831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#include &lt;string&gt;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string s;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smtClean="0">
                <a:latin typeface="+mj-ea"/>
                <a:ea typeface="+mj-ea"/>
              </a:rPr>
              <a:t>"</a:t>
            </a:r>
            <a:r>
              <a:rPr lang="ko-KR" altLang="en-US" dirty="0" smtClean="0">
                <a:latin typeface="+mj-ea"/>
                <a:ea typeface="+mj-ea"/>
              </a:rPr>
              <a:t>문자열을 입력하세요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한글 </a:t>
            </a:r>
            <a:r>
              <a:rPr lang="ko-KR" altLang="en-US" dirty="0">
                <a:latin typeface="+mj-ea"/>
                <a:ea typeface="+mj-ea"/>
              </a:rPr>
              <a:t>안됨</a:t>
            </a:r>
            <a:r>
              <a:rPr lang="en-US" altLang="ko-KR" dirty="0">
                <a:latin typeface="+mj-ea"/>
                <a:ea typeface="+mj-ea"/>
              </a:rPr>
              <a:t>) 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getline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cin</a:t>
            </a:r>
            <a:r>
              <a:rPr lang="en-US" altLang="ko-KR" b="1" dirty="0">
                <a:latin typeface="+mj-ea"/>
                <a:ea typeface="+mj-ea"/>
              </a:rPr>
              <a:t>, s, '\n'); </a:t>
            </a:r>
            <a:r>
              <a:rPr lang="en-US" altLang="ko-KR" b="1" dirty="0" smtClean="0">
                <a:latin typeface="+mj-ea"/>
                <a:ea typeface="+mj-ea"/>
              </a:rPr>
              <a:t> 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문자열 입력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len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s.length</a:t>
            </a:r>
            <a:r>
              <a:rPr lang="en-US" altLang="ko-KR" b="1" dirty="0" smtClean="0">
                <a:latin typeface="+mj-ea"/>
                <a:ea typeface="+mj-ea"/>
              </a:rPr>
              <a:t>()</a:t>
            </a:r>
            <a:r>
              <a:rPr lang="en-US" altLang="ko-KR" dirty="0" smtClean="0">
                <a:latin typeface="+mj-ea"/>
                <a:ea typeface="+mj-ea"/>
              </a:rPr>
              <a:t>;   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문자열의 길이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en-US" altLang="ko-KR" dirty="0" err="1">
                <a:latin typeface="+mj-ea"/>
                <a:ea typeface="+mj-ea"/>
              </a:rPr>
              <a:t>len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string first = </a:t>
            </a:r>
            <a:r>
              <a:rPr lang="en-US" altLang="ko-KR" b="1" dirty="0" err="1">
                <a:latin typeface="+mj-ea"/>
                <a:ea typeface="+mj-ea"/>
              </a:rPr>
              <a:t>s.substr</a:t>
            </a:r>
            <a:r>
              <a:rPr lang="en-US" altLang="ko-KR" b="1" dirty="0">
                <a:latin typeface="+mj-ea"/>
                <a:ea typeface="+mj-ea"/>
              </a:rPr>
              <a:t>(0,1)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    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맨 앞의 문자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1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개를 문자열로 분리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>
                <a:latin typeface="+mj-ea"/>
                <a:ea typeface="+mj-ea"/>
              </a:rPr>
              <a:t>string sub = </a:t>
            </a:r>
            <a:r>
              <a:rPr lang="en-US" altLang="ko-KR" b="1" dirty="0" err="1">
                <a:latin typeface="+mj-ea"/>
                <a:ea typeface="+mj-ea"/>
              </a:rPr>
              <a:t>s.substr</a:t>
            </a:r>
            <a:r>
              <a:rPr lang="en-US" altLang="ko-KR" b="1" dirty="0">
                <a:latin typeface="+mj-ea"/>
                <a:ea typeface="+mj-ea"/>
              </a:rPr>
              <a:t>(1, len-1)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나머지 문자들을 문자열로 분리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>
                <a:latin typeface="+mj-ea"/>
                <a:ea typeface="+mj-ea"/>
              </a:rPr>
              <a:t>s = </a:t>
            </a:r>
            <a:r>
              <a:rPr lang="en-US" altLang="ko-KR" b="1" dirty="0">
                <a:latin typeface="+mj-ea"/>
                <a:ea typeface="+mj-ea"/>
              </a:rPr>
              <a:t>sub + first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                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두 문자열을 연결하여 새로운 문자열로 만듦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s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9512" y="834431"/>
            <a:ext cx="790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빈칸을 포함하는 문자열을 입력 받고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 문자씩 왼쪽으로 회전하도록 문자열을 변경하고 출력하라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79273" y="1154420"/>
            <a:ext cx="287771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문자열을 입력하세요</a:t>
            </a:r>
            <a:r>
              <a:rPr lang="en-US" altLang="ko-KR" sz="1200" b="1" dirty="0">
                <a:latin typeface="+mj-ea"/>
                <a:ea typeface="+mj-ea"/>
              </a:rPr>
              <a:t> (</a:t>
            </a:r>
            <a:r>
              <a:rPr lang="ko-KR" altLang="en-US" sz="1200" b="1" dirty="0">
                <a:latin typeface="+mj-ea"/>
                <a:ea typeface="+mj-ea"/>
              </a:rPr>
              <a:t>한글 안됨</a:t>
            </a:r>
            <a:r>
              <a:rPr lang="en-US" altLang="ko-KR" sz="1200" b="1" dirty="0">
                <a:latin typeface="+mj-ea"/>
                <a:ea typeface="+mj-ea"/>
              </a:rPr>
              <a:t>) </a:t>
            </a:r>
          </a:p>
          <a:p>
            <a:r>
              <a:rPr lang="en-US" altLang="ko-KR" sz="1200" b="1" dirty="0">
                <a:solidFill>
                  <a:srgbClr val="00B050"/>
                </a:solidFill>
                <a:latin typeface="+mj-ea"/>
                <a:ea typeface="+mj-ea"/>
              </a:rPr>
              <a:t>I love you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 love </a:t>
            </a:r>
            <a:r>
              <a:rPr lang="en-US" altLang="ko-KR" sz="1200" b="1" dirty="0" err="1">
                <a:latin typeface="+mj-ea"/>
                <a:ea typeface="+mj-ea"/>
              </a:rPr>
              <a:t>youI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love </a:t>
            </a:r>
            <a:r>
              <a:rPr lang="en-US" altLang="ko-KR" sz="1200" b="1" dirty="0" err="1">
                <a:latin typeface="+mj-ea"/>
                <a:ea typeface="+mj-ea"/>
              </a:rPr>
              <a:t>youI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 err="1">
                <a:latin typeface="+mj-ea"/>
                <a:ea typeface="+mj-ea"/>
              </a:rPr>
              <a:t>ove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en-US" altLang="ko-KR" sz="1200" b="1" dirty="0" err="1">
                <a:latin typeface="+mj-ea"/>
                <a:ea typeface="+mj-ea"/>
              </a:rPr>
              <a:t>youI</a:t>
            </a:r>
            <a:r>
              <a:rPr lang="en-US" altLang="ko-KR" sz="1200" b="1" dirty="0">
                <a:latin typeface="+mj-ea"/>
                <a:ea typeface="+mj-ea"/>
              </a:rPr>
              <a:t> l</a:t>
            </a:r>
          </a:p>
          <a:p>
            <a:r>
              <a:rPr lang="en-US" altLang="ko-KR" sz="1200" b="1" dirty="0" err="1">
                <a:latin typeface="+mj-ea"/>
                <a:ea typeface="+mj-ea"/>
              </a:rPr>
              <a:t>ve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en-US" altLang="ko-KR" sz="1200" b="1" dirty="0" err="1">
                <a:latin typeface="+mj-ea"/>
                <a:ea typeface="+mj-ea"/>
              </a:rPr>
              <a:t>youI</a:t>
            </a:r>
            <a:r>
              <a:rPr lang="en-US" altLang="ko-KR" sz="1200" b="1" dirty="0">
                <a:latin typeface="+mj-ea"/>
                <a:ea typeface="+mj-ea"/>
              </a:rPr>
              <a:t> lo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e </a:t>
            </a:r>
            <a:r>
              <a:rPr lang="en-US" altLang="ko-KR" sz="1200" b="1" dirty="0" err="1">
                <a:latin typeface="+mj-ea"/>
                <a:ea typeface="+mj-ea"/>
              </a:rPr>
              <a:t>youI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en-US" altLang="ko-KR" sz="1200" b="1" dirty="0" err="1">
                <a:latin typeface="+mj-ea"/>
                <a:ea typeface="+mj-ea"/>
              </a:rPr>
              <a:t>lov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en-US" altLang="ko-KR" sz="1200" b="1" dirty="0" err="1">
                <a:latin typeface="+mj-ea"/>
                <a:ea typeface="+mj-ea"/>
              </a:rPr>
              <a:t>youI</a:t>
            </a:r>
            <a:r>
              <a:rPr lang="en-US" altLang="ko-KR" sz="1200" b="1" dirty="0">
                <a:latin typeface="+mj-ea"/>
                <a:ea typeface="+mj-ea"/>
              </a:rPr>
              <a:t> love</a:t>
            </a:r>
          </a:p>
          <a:p>
            <a:r>
              <a:rPr lang="en-US" altLang="ko-KR" sz="1200" b="1" dirty="0" err="1">
                <a:latin typeface="+mj-ea"/>
                <a:ea typeface="+mj-ea"/>
              </a:rPr>
              <a:t>youI</a:t>
            </a:r>
            <a:r>
              <a:rPr lang="en-US" altLang="ko-KR" sz="1200" b="1" dirty="0">
                <a:latin typeface="+mj-ea"/>
                <a:ea typeface="+mj-ea"/>
              </a:rPr>
              <a:t> love</a:t>
            </a:r>
          </a:p>
          <a:p>
            <a:r>
              <a:rPr lang="en-US" altLang="ko-KR" sz="1200" b="1" dirty="0" err="1">
                <a:latin typeface="+mj-ea"/>
                <a:ea typeface="+mj-ea"/>
              </a:rPr>
              <a:t>ouI</a:t>
            </a:r>
            <a:r>
              <a:rPr lang="en-US" altLang="ko-KR" sz="1200" b="1" dirty="0">
                <a:latin typeface="+mj-ea"/>
                <a:ea typeface="+mj-ea"/>
              </a:rPr>
              <a:t> love y</a:t>
            </a:r>
          </a:p>
          <a:p>
            <a:r>
              <a:rPr lang="en-US" altLang="ko-KR" sz="1200" b="1" dirty="0" err="1">
                <a:latin typeface="+mj-ea"/>
                <a:ea typeface="+mj-ea"/>
              </a:rPr>
              <a:t>uI</a:t>
            </a:r>
            <a:r>
              <a:rPr lang="en-US" altLang="ko-KR" sz="1200" b="1" dirty="0">
                <a:latin typeface="+mj-ea"/>
                <a:ea typeface="+mj-ea"/>
              </a:rPr>
              <a:t> love </a:t>
            </a:r>
            <a:r>
              <a:rPr lang="en-US" altLang="ko-KR" sz="1200" b="1" dirty="0" err="1">
                <a:latin typeface="+mj-ea"/>
                <a:ea typeface="+mj-ea"/>
              </a:rPr>
              <a:t>yo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I love you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77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904" y="116632"/>
            <a:ext cx="8384576" cy="6703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2400" cap="none" dirty="0" smtClean="0">
                <a:latin typeface="+mj-ea"/>
              </a:rPr>
              <a:t>문자열 </a:t>
            </a:r>
            <a:r>
              <a:rPr lang="ko-KR" altLang="en-US" sz="2400" cap="none" dirty="0">
                <a:latin typeface="+mj-ea"/>
              </a:rPr>
              <a:t>처리 응용 </a:t>
            </a:r>
            <a:r>
              <a:rPr lang="en-US" altLang="ko-KR" sz="2400" cap="none" dirty="0">
                <a:latin typeface="+mj-ea"/>
              </a:rPr>
              <a:t>- </a:t>
            </a:r>
            <a:r>
              <a:rPr lang="ko-KR" altLang="en-US" sz="2400" cap="none" dirty="0">
                <a:latin typeface="+mj-ea"/>
              </a:rPr>
              <a:t>덧셈 문자열을 입력 받아 덧셈 실행</a:t>
            </a:r>
            <a:endParaRPr lang="ko-KR" altLang="en-US" sz="2400" cap="none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7904" y="923957"/>
            <a:ext cx="8636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4+125+4+77+102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등으로 표현된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덧셈식을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문자열로 </a:t>
            </a:r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입력받아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계산하는 프로그램 작성하라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692696"/>
            <a:ext cx="8903006" cy="60016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>
                <a:latin typeface="+mj-ea"/>
                <a:ea typeface="+mj-ea"/>
              </a:rPr>
              <a:t>#include &lt;</a:t>
            </a:r>
            <a:r>
              <a:rPr lang="en-US" altLang="ko-KR" sz="1600" dirty="0" err="1">
                <a:latin typeface="+mj-ea"/>
                <a:ea typeface="+mj-ea"/>
              </a:rPr>
              <a:t>iostream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#include &lt;string&gt;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using namespace </a:t>
            </a:r>
            <a:r>
              <a:rPr lang="en-US" altLang="ko-KR" sz="1600" dirty="0" err="1">
                <a:latin typeface="+mj-ea"/>
                <a:ea typeface="+mj-ea"/>
              </a:rPr>
              <a:t>std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string s;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"7+23+5+100+25</a:t>
            </a:r>
            <a:r>
              <a:rPr lang="ko-KR" altLang="en-US" sz="1600" dirty="0">
                <a:latin typeface="+mj-ea"/>
                <a:ea typeface="+mj-ea"/>
              </a:rPr>
              <a:t>와 같이 덧셈 문자열을 입력하세요</a:t>
            </a:r>
            <a:r>
              <a:rPr lang="en-US" altLang="ko-KR" sz="1600" dirty="0">
                <a:latin typeface="+mj-ea"/>
                <a:ea typeface="+mj-ea"/>
              </a:rPr>
              <a:t>."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 </a:t>
            </a:r>
            <a:r>
              <a:rPr lang="en-US" altLang="ko-KR" sz="1600" b="1" dirty="0" err="1" smtClean="0">
                <a:latin typeface="+mj-ea"/>
                <a:ea typeface="+mj-ea"/>
              </a:rPr>
              <a:t>getline</a:t>
            </a:r>
            <a:r>
              <a:rPr lang="en-US" altLang="ko-KR" sz="1600" b="1" dirty="0" smtClean="0">
                <a:latin typeface="+mj-ea"/>
                <a:ea typeface="+mj-ea"/>
              </a:rPr>
              <a:t>(</a:t>
            </a:r>
            <a:r>
              <a:rPr lang="en-US" altLang="ko-KR" sz="1600" b="1" dirty="0" err="1" smtClean="0">
                <a:latin typeface="+mj-ea"/>
                <a:ea typeface="+mj-ea"/>
              </a:rPr>
              <a:t>cin</a:t>
            </a:r>
            <a:r>
              <a:rPr lang="en-US" altLang="ko-KR" sz="1600" b="1" dirty="0">
                <a:latin typeface="+mj-ea"/>
                <a:ea typeface="+mj-ea"/>
              </a:rPr>
              <a:t>, s, '\n'); </a:t>
            </a:r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sum = 0</a:t>
            </a:r>
            <a:r>
              <a:rPr lang="en-US" altLang="ko-KR" sz="1600" dirty="0" smtClean="0">
                <a:latin typeface="+mj-ea"/>
                <a:ea typeface="+mj-ea"/>
              </a:rPr>
              <a:t>;  </a:t>
            </a:r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startIndex</a:t>
            </a:r>
            <a:r>
              <a:rPr lang="en-US" altLang="ko-KR" sz="1600" dirty="0">
                <a:latin typeface="+mj-ea"/>
                <a:ea typeface="+mj-ea"/>
              </a:rPr>
              <a:t> = 0;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문자열 내에 검색할 시작 인덱스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while(true)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fIndex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</a:t>
            </a:r>
            <a:r>
              <a:rPr lang="en-US" altLang="ko-KR" sz="1600" b="1" dirty="0" err="1">
                <a:latin typeface="+mj-ea"/>
                <a:ea typeface="+mj-ea"/>
              </a:rPr>
              <a:t>s.find</a:t>
            </a:r>
            <a:r>
              <a:rPr lang="en-US" altLang="ko-KR" sz="1600" b="1" dirty="0">
                <a:latin typeface="+mj-ea"/>
                <a:ea typeface="+mj-ea"/>
              </a:rPr>
              <a:t>('+', </a:t>
            </a:r>
            <a:r>
              <a:rPr lang="en-US" altLang="ko-KR" sz="1600" b="1" dirty="0" err="1">
                <a:latin typeface="+mj-ea"/>
                <a:ea typeface="+mj-ea"/>
              </a:rPr>
              <a:t>startIndex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smtClean="0">
                <a:latin typeface="+mj-ea"/>
                <a:ea typeface="+mj-ea"/>
              </a:rPr>
              <a:t>if(</a:t>
            </a:r>
            <a:r>
              <a:rPr lang="en-US" altLang="ko-KR" sz="1600" dirty="0" err="1" smtClean="0">
                <a:latin typeface="+mj-ea"/>
                <a:ea typeface="+mj-ea"/>
              </a:rPr>
              <a:t>fIndex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== -1) {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'+'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문자 발견할 수 없음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		</a:t>
            </a:r>
            <a:r>
              <a:rPr lang="en-US" altLang="ko-KR" sz="1600" dirty="0">
                <a:latin typeface="+mj-ea"/>
                <a:ea typeface="+mj-ea"/>
              </a:rPr>
              <a:t>string part = </a:t>
            </a:r>
            <a:r>
              <a:rPr lang="en-US" altLang="ko-KR" sz="1600" b="1" dirty="0" err="1">
                <a:latin typeface="+mj-ea"/>
                <a:ea typeface="+mj-ea"/>
              </a:rPr>
              <a:t>s.substr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en-US" altLang="ko-KR" sz="1600" b="1" dirty="0" err="1">
                <a:latin typeface="+mj-ea"/>
                <a:ea typeface="+mj-ea"/>
              </a:rPr>
              <a:t>startIndex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	if(</a:t>
            </a:r>
            <a:r>
              <a:rPr lang="en-US" altLang="ko-KR" sz="1600" b="1" dirty="0">
                <a:latin typeface="+mj-ea"/>
                <a:ea typeface="+mj-ea"/>
              </a:rPr>
              <a:t>part == ""</a:t>
            </a:r>
            <a:r>
              <a:rPr lang="en-US" altLang="ko-KR" sz="1600" dirty="0">
                <a:latin typeface="+mj-ea"/>
                <a:ea typeface="+mj-ea"/>
              </a:rPr>
              <a:t>) break;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"2+3+",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즉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+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로 끝나는 경우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	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part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	sum += </a:t>
            </a:r>
            <a:r>
              <a:rPr lang="en-US" altLang="ko-KR" sz="1600" b="1" dirty="0" err="1">
                <a:latin typeface="+mj-ea"/>
                <a:ea typeface="+mj-ea"/>
              </a:rPr>
              <a:t>stoi</a:t>
            </a:r>
            <a:r>
              <a:rPr lang="en-US" altLang="ko-KR" sz="1600" b="1" dirty="0">
                <a:latin typeface="+mj-ea"/>
                <a:ea typeface="+mj-ea"/>
              </a:rPr>
              <a:t>(part)</a:t>
            </a:r>
            <a:r>
              <a:rPr lang="en-US" altLang="ko-KR" sz="1600" dirty="0">
                <a:latin typeface="+mj-ea"/>
                <a:ea typeface="+mj-ea"/>
              </a:rPr>
              <a:t>;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문자열을 수로 변환하여 더하기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		</a:t>
            </a:r>
            <a:r>
              <a:rPr lang="en-US" altLang="ko-KR" sz="1600" dirty="0">
                <a:latin typeface="+mj-ea"/>
                <a:ea typeface="+mj-ea"/>
              </a:rPr>
              <a:t>break;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count = </a:t>
            </a:r>
            <a:r>
              <a:rPr lang="en-US" altLang="ko-KR" sz="1600" dirty="0" err="1" smtClean="0">
                <a:latin typeface="+mj-ea"/>
                <a:ea typeface="+mj-ea"/>
              </a:rPr>
              <a:t>fIndex</a:t>
            </a:r>
            <a:r>
              <a:rPr lang="en-US" altLang="ko-KR" sz="1600" dirty="0" smtClean="0">
                <a:latin typeface="+mj-ea"/>
                <a:ea typeface="+mj-ea"/>
              </a:rPr>
              <a:t> - </a:t>
            </a:r>
            <a:r>
              <a:rPr lang="en-US" altLang="ko-KR" sz="1600" dirty="0" err="1" smtClean="0">
                <a:latin typeface="+mj-ea"/>
                <a:ea typeface="+mj-ea"/>
              </a:rPr>
              <a:t>startIndex</a:t>
            </a:r>
            <a:r>
              <a:rPr lang="en-US" altLang="ko-KR" sz="1600" dirty="0" smtClean="0">
                <a:latin typeface="+mj-ea"/>
                <a:ea typeface="+mj-ea"/>
              </a:rPr>
              <a:t>;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 err="1">
                <a:solidFill>
                  <a:srgbClr val="00B050"/>
                </a:solidFill>
                <a:latin typeface="+mj-ea"/>
                <a:ea typeface="+mj-ea"/>
              </a:rPr>
              <a:t>서브스트링으로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 자를 문자 개수</a:t>
            </a:r>
          </a:p>
          <a:p>
            <a:pPr defTabSz="180000"/>
            <a:r>
              <a:rPr lang="ko-KR" altLang="en-US" sz="1600" dirty="0" smtClean="0">
                <a:latin typeface="+mj-ea"/>
                <a:ea typeface="+mj-ea"/>
              </a:rPr>
              <a:t>		</a:t>
            </a:r>
            <a:r>
              <a:rPr lang="en-US" altLang="ko-KR" sz="1600" dirty="0" smtClean="0">
                <a:latin typeface="+mj-ea"/>
                <a:ea typeface="+mj-ea"/>
              </a:rPr>
              <a:t>string part = </a:t>
            </a:r>
            <a:r>
              <a:rPr lang="en-US" altLang="ko-KR" sz="1600" b="1" dirty="0" err="1" smtClean="0">
                <a:latin typeface="+mj-ea"/>
                <a:ea typeface="+mj-ea"/>
              </a:rPr>
              <a:t>s.substr</a:t>
            </a:r>
            <a:r>
              <a:rPr lang="en-US" altLang="ko-KR" sz="1600" b="1" dirty="0" smtClean="0">
                <a:latin typeface="+mj-ea"/>
                <a:ea typeface="+mj-ea"/>
              </a:rPr>
              <a:t>(</a:t>
            </a:r>
            <a:r>
              <a:rPr lang="en-US" altLang="ko-KR" sz="1600" b="1" dirty="0" err="1" smtClean="0">
                <a:latin typeface="+mj-ea"/>
                <a:ea typeface="+mj-ea"/>
              </a:rPr>
              <a:t>startIndex</a:t>
            </a:r>
            <a:r>
              <a:rPr lang="en-US" altLang="ko-KR" sz="1600" b="1" dirty="0" smtClean="0">
                <a:latin typeface="+mj-ea"/>
                <a:ea typeface="+mj-ea"/>
              </a:rPr>
              <a:t>, count)</a:t>
            </a:r>
            <a:r>
              <a:rPr lang="en-US" altLang="ko-KR" sz="1600" dirty="0" smtClean="0">
                <a:latin typeface="+mj-ea"/>
                <a:ea typeface="+mj-ea"/>
              </a:rPr>
              <a:t>;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  <a:latin typeface="+mj-ea"/>
                <a:ea typeface="+mj-ea"/>
              </a:rPr>
              <a:t>startIndex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부터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count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개의 문자로 </a:t>
            </a:r>
            <a:r>
              <a:rPr lang="ko-KR" altLang="en-US" sz="1600" dirty="0" err="1">
                <a:solidFill>
                  <a:srgbClr val="00B050"/>
                </a:solidFill>
                <a:latin typeface="+mj-ea"/>
                <a:ea typeface="+mj-ea"/>
              </a:rPr>
              <a:t>서브스트링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 만들기</a:t>
            </a:r>
          </a:p>
          <a:p>
            <a:pPr defTabSz="180000"/>
            <a:r>
              <a:rPr lang="ko-KR" altLang="en-US" sz="1600" dirty="0" smtClean="0">
                <a:latin typeface="+mj-ea"/>
                <a:ea typeface="+mj-ea"/>
              </a:rPr>
              <a:t>		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&lt;&lt; part &lt;&lt; </a:t>
            </a:r>
            <a:r>
              <a:rPr lang="en-US" altLang="ko-KR" sz="1600" dirty="0" err="1" smtClean="0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sum += </a:t>
            </a:r>
            <a:r>
              <a:rPr lang="en-US" altLang="ko-KR" sz="1600" b="1" dirty="0" err="1" smtClean="0">
                <a:latin typeface="+mj-ea"/>
                <a:ea typeface="+mj-ea"/>
              </a:rPr>
              <a:t>stoi</a:t>
            </a:r>
            <a:r>
              <a:rPr lang="en-US" altLang="ko-KR" sz="1600" b="1" dirty="0" smtClean="0">
                <a:latin typeface="+mj-ea"/>
                <a:ea typeface="+mj-ea"/>
              </a:rPr>
              <a:t>(part)</a:t>
            </a:r>
            <a:r>
              <a:rPr lang="en-US" altLang="ko-KR" sz="1600" dirty="0" smtClean="0">
                <a:latin typeface="+mj-ea"/>
                <a:ea typeface="+mj-ea"/>
              </a:rPr>
              <a:t>;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문자열을 수로 변환하여 더하기</a:t>
            </a:r>
          </a:p>
          <a:p>
            <a:pPr defTabSz="180000"/>
            <a:r>
              <a:rPr lang="ko-KR" altLang="en-US" sz="1600" dirty="0" smtClean="0">
                <a:latin typeface="+mj-ea"/>
                <a:ea typeface="+mj-ea"/>
              </a:rPr>
              <a:t>		</a:t>
            </a:r>
            <a:r>
              <a:rPr lang="en-US" altLang="ko-KR" sz="1600" dirty="0" err="1" smtClean="0">
                <a:latin typeface="+mj-ea"/>
                <a:ea typeface="+mj-ea"/>
              </a:rPr>
              <a:t>startIndex</a:t>
            </a:r>
            <a:r>
              <a:rPr lang="en-US" altLang="ko-KR" sz="1600" dirty="0" smtClean="0">
                <a:latin typeface="+mj-ea"/>
                <a:ea typeface="+mj-ea"/>
              </a:rPr>
              <a:t> = fIndex+1;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검색을 시작할 인덱스 전진시킴</a:t>
            </a:r>
          </a:p>
          <a:p>
            <a:pPr defTabSz="180000"/>
            <a:r>
              <a:rPr lang="ko-KR" altLang="en-US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&lt;&lt; "</a:t>
            </a:r>
            <a:r>
              <a:rPr lang="ko-KR" altLang="en-US" sz="1600" dirty="0" smtClean="0">
                <a:latin typeface="+mj-ea"/>
                <a:ea typeface="+mj-ea"/>
              </a:rPr>
              <a:t>숫자들의 합은 </a:t>
            </a:r>
            <a:r>
              <a:rPr lang="en-US" altLang="ko-KR" sz="1600" dirty="0" smtClean="0">
                <a:latin typeface="+mj-ea"/>
                <a:ea typeface="+mj-ea"/>
              </a:rPr>
              <a:t>" &lt;&lt; sum</a:t>
            </a:r>
            <a:r>
              <a:rPr lang="en-US" altLang="ko-KR" sz="1600" dirty="0" smtClean="0">
                <a:latin typeface="+mj-ea"/>
                <a:ea typeface="+mj-ea"/>
              </a:rPr>
              <a:t>;}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56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문자열 </a:t>
            </a:r>
            <a:r>
              <a:rPr lang="en-US" altLang="ko-KR" cap="none" dirty="0">
                <a:latin typeface="+mj-ea"/>
              </a:rPr>
              <a:t>find</a:t>
            </a:r>
            <a:r>
              <a:rPr lang="ko-KR" altLang="en-US" dirty="0">
                <a:latin typeface="+mj-ea"/>
              </a:rPr>
              <a:t> 및 </a:t>
            </a:r>
            <a:r>
              <a:rPr lang="en-US" altLang="ko-KR" cap="none" dirty="0" smtClean="0">
                <a:latin typeface="+mj-ea"/>
              </a:rPr>
              <a:t>replace</a:t>
            </a:r>
            <a:endParaRPr lang="ko-KR" altLang="en-US" cap="none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909092" y="157472"/>
            <a:ext cx="7037784" cy="67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eaLnBrk="1" hangingPunct="1">
              <a:lnSpc>
                <a:spcPct val="90000"/>
              </a:lnSpc>
              <a:buNone/>
              <a:defRPr sz="3200" b="1" cap="none" spc="150" baseline="0">
                <a:solidFill>
                  <a:schemeClr val="tx2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40226" y="893878"/>
            <a:ext cx="8624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입력될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때까지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여러 줄의 영문 문자열을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찾는 문자열과 대치할 문자열을 각각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 변경하라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827823"/>
            <a:ext cx="8721206" cy="59093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#include &lt;string&gt;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string s;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여러 줄의 문자열을 입력하세요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입력의 끝은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문자입니다</a:t>
            </a:r>
            <a:r>
              <a:rPr lang="en-US" altLang="ko-KR" dirty="0">
                <a:latin typeface="+mj-ea"/>
                <a:ea typeface="+mj-ea"/>
              </a:rPr>
              <a:t>."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getline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cin</a:t>
            </a:r>
            <a:r>
              <a:rPr lang="en-US" altLang="ko-KR" b="1" dirty="0">
                <a:latin typeface="+mj-ea"/>
                <a:ea typeface="+mj-ea"/>
              </a:rPr>
              <a:t>, s, '&amp;')</a:t>
            </a:r>
            <a:r>
              <a:rPr lang="en-US" altLang="ko-KR" dirty="0">
                <a:latin typeface="+mj-ea"/>
                <a:ea typeface="+mj-ea"/>
              </a:rPr>
              <a:t>; // </a:t>
            </a:r>
            <a:r>
              <a:rPr lang="ko-KR" altLang="en-US" dirty="0">
                <a:latin typeface="+mj-ea"/>
                <a:ea typeface="+mj-ea"/>
              </a:rPr>
              <a:t>문자열 입력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cin.ignore</a:t>
            </a:r>
            <a:r>
              <a:rPr lang="en-US" altLang="ko-KR" b="1" dirty="0">
                <a:latin typeface="+mj-ea"/>
                <a:ea typeface="+mj-ea"/>
              </a:rPr>
              <a:t>()</a:t>
            </a:r>
            <a:r>
              <a:rPr lang="en-US" altLang="ko-KR" dirty="0">
                <a:latin typeface="+mj-ea"/>
                <a:ea typeface="+mj-ea"/>
              </a:rPr>
              <a:t>; 	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//&amp;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뒤에 따라오는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&lt;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Enter&gt;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키를 제거하기 위한 코드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string f, r;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 &lt;&lt; "find: </a:t>
            </a:r>
            <a:r>
              <a:rPr lang="en-US" altLang="ko-KR" dirty="0" smtClean="0">
                <a:latin typeface="+mj-ea"/>
                <a:ea typeface="+mj-ea"/>
              </a:rPr>
              <a:t>";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getline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cin</a:t>
            </a:r>
            <a:r>
              <a:rPr lang="en-US" altLang="ko-KR" dirty="0">
                <a:latin typeface="+mj-ea"/>
                <a:ea typeface="+mj-ea"/>
              </a:rPr>
              <a:t>, f, '\n');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검색할 문자열 입력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"replace: </a:t>
            </a:r>
            <a:r>
              <a:rPr lang="en-US" altLang="ko-KR" dirty="0" smtClean="0">
                <a:latin typeface="+mj-ea"/>
                <a:ea typeface="+mj-ea"/>
              </a:rPr>
              <a:t>";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getline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cin</a:t>
            </a:r>
            <a:r>
              <a:rPr lang="en-US" altLang="ko-KR" dirty="0">
                <a:latin typeface="+mj-ea"/>
                <a:ea typeface="+mj-ea"/>
              </a:rPr>
              <a:t>, r, '\n'); </a:t>
            </a:r>
            <a:r>
              <a:rPr lang="en-US" altLang="ko-KR" dirty="0" smtClean="0">
                <a:latin typeface="+mj-ea"/>
                <a:ea typeface="+mj-ea"/>
              </a:rPr>
              <a:t>        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대치할 문자열 입력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startIndex</a:t>
            </a:r>
            <a:r>
              <a:rPr lang="en-US" altLang="ko-KR" dirty="0">
                <a:latin typeface="+mj-ea"/>
                <a:ea typeface="+mj-ea"/>
              </a:rPr>
              <a:t> = 0;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while(true)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fIndex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b="1" dirty="0" err="1">
                <a:latin typeface="+mj-ea"/>
                <a:ea typeface="+mj-ea"/>
              </a:rPr>
              <a:t>s.find</a:t>
            </a:r>
            <a:r>
              <a:rPr lang="en-US" altLang="ko-KR" b="1" dirty="0">
                <a:latin typeface="+mj-ea"/>
                <a:ea typeface="+mj-ea"/>
              </a:rPr>
              <a:t>(f, </a:t>
            </a:r>
            <a:r>
              <a:rPr lang="en-US" altLang="ko-KR" b="1" dirty="0" err="1">
                <a:latin typeface="+mj-ea"/>
                <a:ea typeface="+mj-ea"/>
              </a:rPr>
              <a:t>startIndex</a:t>
            </a:r>
            <a:r>
              <a:rPr lang="en-US" altLang="ko-KR" b="1" dirty="0">
                <a:latin typeface="+mj-ea"/>
                <a:ea typeface="+mj-ea"/>
              </a:rPr>
              <a:t>)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b="1" dirty="0" err="1">
                <a:solidFill>
                  <a:srgbClr val="00B050"/>
                </a:solidFill>
                <a:latin typeface="+mj-ea"/>
                <a:ea typeface="+mj-ea"/>
              </a:rPr>
              <a:t>startIndex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부터 문자열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f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검색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>
                <a:latin typeface="+mj-ea"/>
                <a:ea typeface="+mj-ea"/>
              </a:rPr>
              <a:t>if(</a:t>
            </a:r>
            <a:r>
              <a:rPr lang="en-US" altLang="ko-KR" dirty="0" err="1">
                <a:latin typeface="+mj-ea"/>
                <a:ea typeface="+mj-ea"/>
              </a:rPr>
              <a:t>fIndex</a:t>
            </a:r>
            <a:r>
              <a:rPr lang="en-US" altLang="ko-KR" dirty="0">
                <a:latin typeface="+mj-ea"/>
                <a:ea typeface="+mj-ea"/>
              </a:rPr>
              <a:t> == -1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en-US" altLang="ko-KR" dirty="0">
                <a:latin typeface="+mj-ea"/>
                <a:ea typeface="+mj-ea"/>
              </a:rPr>
              <a:t>	break; </a:t>
            </a:r>
            <a:r>
              <a:rPr lang="en-US" altLang="ko-KR" dirty="0" smtClean="0">
                <a:latin typeface="+mj-ea"/>
                <a:ea typeface="+mj-ea"/>
              </a:rPr>
              <a:t>        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문자열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s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의 끝까지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변경하였음</a:t>
            </a:r>
            <a:endParaRPr lang="en-US" altLang="ko-KR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     // </a:t>
            </a:r>
            <a:r>
              <a:rPr lang="en-US" altLang="ko-KR" b="1" dirty="0" err="1">
                <a:solidFill>
                  <a:srgbClr val="00B050"/>
                </a:solidFill>
                <a:latin typeface="+mj-ea"/>
                <a:ea typeface="+mj-ea"/>
              </a:rPr>
              <a:t>fIndex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부터 문자열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f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의 길이만큼 문자열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r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로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변경</a:t>
            </a:r>
            <a:endParaRPr lang="ko-KR" altLang="en-US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s.replace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fIndex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en-US" altLang="ko-KR" b="1" dirty="0" err="1">
                <a:latin typeface="+mj-ea"/>
                <a:ea typeface="+mj-ea"/>
              </a:rPr>
              <a:t>f.length</a:t>
            </a:r>
            <a:r>
              <a:rPr lang="en-US" altLang="ko-KR" b="1" dirty="0">
                <a:latin typeface="+mj-ea"/>
                <a:ea typeface="+mj-ea"/>
              </a:rPr>
              <a:t>(), r)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 smtClean="0">
                <a:latin typeface="+mj-ea"/>
                <a:ea typeface="+mj-ea"/>
              </a:rPr>
              <a:t>startIndex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= </a:t>
            </a:r>
            <a:r>
              <a:rPr lang="en-US" altLang="ko-KR" dirty="0" err="1" smtClean="0">
                <a:latin typeface="+mj-ea"/>
                <a:ea typeface="+mj-ea"/>
              </a:rPr>
              <a:t>fIndex</a:t>
            </a:r>
            <a:r>
              <a:rPr lang="en-US" altLang="ko-KR" dirty="0" smtClean="0">
                <a:latin typeface="+mj-ea"/>
                <a:ea typeface="+mj-ea"/>
              </a:rPr>
              <a:t> + </a:t>
            </a:r>
            <a:r>
              <a:rPr lang="en-US" altLang="ko-KR" dirty="0" err="1" smtClean="0">
                <a:latin typeface="+mj-ea"/>
                <a:ea typeface="+mj-ea"/>
              </a:rPr>
              <a:t>r.length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s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86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Circle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클래스의 배열 선언 및 활용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9512" y="980728"/>
            <a:ext cx="4248472" cy="39703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생성자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생략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	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void 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r)  { radius = r; }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double 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 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double Circle::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return 3.14*radius*radius;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5512" y="980728"/>
            <a:ext cx="8504944" cy="535531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 </a:t>
            </a:r>
            <a:r>
              <a:rPr lang="en-US" altLang="ko-KR" dirty="0" err="1">
                <a:latin typeface="+mj-ea"/>
                <a:ea typeface="+mj-ea"/>
              </a:rPr>
              <a:t>circleArray</a:t>
            </a:r>
            <a:r>
              <a:rPr lang="en-US" altLang="ko-KR" dirty="0">
                <a:latin typeface="+mj-ea"/>
                <a:ea typeface="+mj-ea"/>
              </a:rPr>
              <a:t>[3]; 		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Circle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객체 배열 생성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배열의 각 원소 객체의 멤버 접근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circleArray</a:t>
            </a:r>
            <a:r>
              <a:rPr lang="en-US" altLang="ko-KR" dirty="0">
                <a:latin typeface="+mj-ea"/>
                <a:ea typeface="+mj-ea"/>
              </a:rPr>
              <a:t>[0].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(10); 							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circleArray</a:t>
            </a:r>
            <a:r>
              <a:rPr lang="en-US" altLang="ko-KR" dirty="0">
                <a:latin typeface="+mj-ea"/>
                <a:ea typeface="+mj-ea"/>
              </a:rPr>
              <a:t>[1].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(20);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circleArray</a:t>
            </a:r>
            <a:r>
              <a:rPr lang="en-US" altLang="ko-KR" dirty="0">
                <a:latin typeface="+mj-ea"/>
                <a:ea typeface="+mj-ea"/>
              </a:rPr>
              <a:t>[2].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(30);</a:t>
            </a:r>
          </a:p>
          <a:p>
            <a:pPr defTabSz="180000"/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배열의 각 원소 객체의 멤버 접근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&lt;3;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"Circle " &lt;&lt;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의 면적은 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circleArray</a:t>
            </a:r>
            <a:r>
              <a:rPr lang="en-US" altLang="ko-KR" dirty="0">
                <a:latin typeface="+mj-ea"/>
                <a:ea typeface="+mj-ea"/>
              </a:rPr>
              <a:t>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].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 *p; 															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p = </a:t>
            </a:r>
            <a:r>
              <a:rPr lang="en-US" altLang="ko-KR" dirty="0" err="1">
                <a:latin typeface="+mj-ea"/>
                <a:ea typeface="+mj-ea"/>
              </a:rPr>
              <a:t>circleArray</a:t>
            </a:r>
            <a:r>
              <a:rPr lang="en-US" altLang="ko-KR" dirty="0">
                <a:latin typeface="+mj-ea"/>
                <a:ea typeface="+mj-ea"/>
              </a:rPr>
              <a:t>; 												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&lt;3;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{ 	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객체 포인터로 배열 접근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"Circle " &lt;&lt;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의 면적은 </a:t>
            </a:r>
            <a:r>
              <a:rPr lang="en-US" altLang="ko-KR" dirty="0">
                <a:latin typeface="+mj-ea"/>
                <a:ea typeface="+mj-ea"/>
              </a:rPr>
              <a:t>" &lt;&lt; p-&gt;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p++; 															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67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+mj-ea"/>
              </a:rPr>
              <a:t>배열 생성과 </a:t>
            </a:r>
            <a:r>
              <a:rPr lang="ko-KR" altLang="en-US" sz="3200" dirty="0" smtClean="0">
                <a:latin typeface="+mj-ea"/>
              </a:rPr>
              <a:t>활용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9" y="980728"/>
            <a:ext cx="8442625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8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생성시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5936" y="949386"/>
            <a:ext cx="5040560" cy="480131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#include &lt;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iostream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using namespace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std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radius; 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Circle(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r)  { radius = r; 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double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getArea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 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return 3.14*radius*radius;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 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Circle waffle(15);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Circle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circleArray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[3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]; 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b="1" dirty="0" smtClean="0">
                <a:solidFill>
                  <a:srgbClr val="00B050"/>
                </a:solidFill>
                <a:latin typeface="+mj-ea"/>
                <a:ea typeface="+mj-ea"/>
              </a:rPr>
              <a:t>기본 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r>
              <a:rPr lang="ko-KR" altLang="en-US" sz="1600" b="1" dirty="0" smtClean="0">
                <a:solidFill>
                  <a:srgbClr val="00B050"/>
                </a:solidFill>
                <a:latin typeface="+mj-ea"/>
                <a:ea typeface="+mj-ea"/>
              </a:rPr>
              <a:t> 호출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solidFill>
                  <a:srgbClr val="00B050"/>
                </a:solidFill>
                <a:latin typeface="+mj-ea"/>
                <a:ea typeface="+mj-ea"/>
              </a:rPr>
              <a:t>컴파일 오류</a:t>
            </a:r>
            <a:endParaRPr lang="en-US" altLang="ko-KR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5211777"/>
            <a:ext cx="325130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error.cpp(15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):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 error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C2512: 'Circle' 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사용할 수 있는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적절한 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기본 생성자가 없습니다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9649" y="949386"/>
            <a:ext cx="3754279" cy="37548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ea"/>
                <a:ea typeface="+mj-ea"/>
              </a:rPr>
              <a:t>#include &lt;</a:t>
            </a:r>
            <a:r>
              <a:rPr lang="en-US" altLang="ko-KR" sz="1400" dirty="0" err="1">
                <a:latin typeface="+mj-ea"/>
                <a:ea typeface="+mj-ea"/>
              </a:rPr>
              <a:t>iostream</a:t>
            </a:r>
            <a:r>
              <a:rPr lang="en-US" altLang="ko-KR" sz="14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using namespace </a:t>
            </a:r>
            <a:r>
              <a:rPr lang="en-US" altLang="ko-KR" sz="1400" dirty="0" err="1">
                <a:latin typeface="+mj-ea"/>
                <a:ea typeface="+mj-ea"/>
              </a:rPr>
              <a:t>std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radius; 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public</a:t>
            </a:r>
            <a:r>
              <a:rPr lang="en-US" altLang="ko-KR" sz="1400" dirty="0" smtClean="0">
                <a:latin typeface="+mj-ea"/>
                <a:ea typeface="+mj-ea"/>
              </a:rPr>
              <a:t>: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  </a:t>
            </a:r>
            <a:r>
              <a:rPr lang="en-US" altLang="ko-KR" sz="1400" b="1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컴파일러가 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자동으로 기본 </a:t>
            </a:r>
            <a:r>
              <a:rPr lang="ko-KR" altLang="en-US" sz="1400" b="1" dirty="0" err="1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삽입</a:t>
            </a:r>
            <a:endParaRPr lang="en-US" altLang="ko-KR" sz="1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00B050"/>
                </a:solidFill>
                <a:latin typeface="+mj-ea"/>
                <a:ea typeface="+mj-ea"/>
              </a:rPr>
              <a:t>  //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컴파일 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오류가 발생하지 않음</a:t>
            </a:r>
          </a:p>
          <a:p>
            <a:pPr defTabSz="180000"/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double </a:t>
            </a:r>
            <a:r>
              <a:rPr lang="en-US" altLang="ko-KR" sz="1400" dirty="0" err="1">
                <a:latin typeface="+mj-ea"/>
                <a:ea typeface="+mj-ea"/>
              </a:rPr>
              <a:t>getArea</a:t>
            </a:r>
            <a:r>
              <a:rPr lang="en-US" altLang="ko-KR" sz="1400" dirty="0">
                <a:latin typeface="+mj-ea"/>
                <a:ea typeface="+mj-ea"/>
              </a:rPr>
              <a:t>() 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	return 3.14*radius*radius;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}; </a:t>
            </a:r>
          </a:p>
          <a:p>
            <a:pPr defTabSz="180000"/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Circle </a:t>
            </a:r>
            <a:r>
              <a:rPr lang="en-US" altLang="ko-KR" sz="1400" b="1" dirty="0" err="1">
                <a:latin typeface="+mj-ea"/>
                <a:ea typeface="+mj-ea"/>
              </a:rPr>
              <a:t>circleArray</a:t>
            </a:r>
            <a:r>
              <a:rPr lang="en-US" altLang="ko-KR" sz="1400" b="1" dirty="0">
                <a:latin typeface="+mj-ea"/>
                <a:ea typeface="+mj-ea"/>
              </a:rPr>
              <a:t>[3</a:t>
            </a:r>
            <a:r>
              <a:rPr lang="en-US" altLang="ko-KR" sz="1400" b="1" dirty="0" smtClean="0">
                <a:latin typeface="+mj-ea"/>
                <a:ea typeface="+mj-ea"/>
              </a:rPr>
              <a:t>]; </a:t>
            </a:r>
            <a:r>
              <a:rPr lang="en-US" altLang="ko-KR" sz="1400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400" b="1" dirty="0" smtClean="0">
                <a:solidFill>
                  <a:srgbClr val="00B050"/>
                </a:solidFill>
                <a:latin typeface="+mj-ea"/>
                <a:ea typeface="+mj-ea"/>
              </a:rPr>
              <a:t>기본 </a:t>
            </a:r>
            <a:r>
              <a:rPr lang="ko-KR" altLang="en-US" sz="1400" b="1" dirty="0" err="1" smtClean="0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r>
              <a:rPr lang="ko-KR" altLang="en-US" sz="1400" b="1" dirty="0" smtClean="0">
                <a:solidFill>
                  <a:srgbClr val="00B050"/>
                </a:solidFill>
                <a:latin typeface="+mj-ea"/>
                <a:ea typeface="+mj-ea"/>
              </a:rPr>
              <a:t> 호출</a:t>
            </a:r>
            <a:endParaRPr lang="en-US" altLang="ko-KR" sz="1400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2865" y="6093296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(b) </a:t>
            </a:r>
            <a:r>
              <a:rPr lang="ko-KR" altLang="en-US" sz="1400" dirty="0" smtClean="0">
                <a:latin typeface="+mj-ea"/>
                <a:ea typeface="+mj-ea"/>
              </a:rPr>
              <a:t>기본 생성자가 없으므로 컴파일 오류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5057889"/>
            <a:ext cx="245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 smtClean="0">
                <a:latin typeface="+mj-ea"/>
                <a:ea typeface="+mj-ea"/>
              </a:rPr>
              <a:t>생성자가 선언되어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      </a:t>
            </a:r>
            <a:r>
              <a:rPr lang="ko-KR" altLang="en-US" sz="1400" dirty="0" smtClean="0">
                <a:latin typeface="+mj-ea"/>
                <a:ea typeface="+mj-ea"/>
              </a:rPr>
              <a:t>있지 않은 </a:t>
            </a:r>
            <a:r>
              <a:rPr lang="en-US" altLang="ko-KR" sz="1400" dirty="0" smtClean="0">
                <a:latin typeface="+mj-ea"/>
                <a:ea typeface="+mj-ea"/>
              </a:rPr>
              <a:t>Circle </a:t>
            </a:r>
            <a:r>
              <a:rPr lang="ko-KR" altLang="en-US" sz="1400" dirty="0" smtClean="0">
                <a:latin typeface="+mj-ea"/>
                <a:ea typeface="+mj-ea"/>
              </a:rPr>
              <a:t>클래스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82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742" y="856561"/>
            <a:ext cx="8712968" cy="5832648"/>
          </a:xfrm>
        </p:spPr>
        <p:txBody>
          <a:bodyPr/>
          <a:lstStyle/>
          <a:p>
            <a:r>
              <a:rPr lang="ko-KR" altLang="en-US" dirty="0" smtClean="0"/>
              <a:t> 객체 </a:t>
            </a:r>
            <a:r>
              <a:rPr lang="ko-KR" altLang="en-US" dirty="0" smtClean="0"/>
              <a:t>배열 초기화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원소 객체당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지정하는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circleArray</a:t>
            </a:r>
            <a:r>
              <a:rPr lang="en-US" altLang="ko-KR" dirty="0" smtClean="0"/>
              <a:t>[0</a:t>
            </a:r>
            <a:r>
              <a:rPr lang="en-US" altLang="ko-KR" dirty="0"/>
              <a:t>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Circle(10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pPr lvl="1"/>
            <a:r>
              <a:rPr lang="en-US" altLang="ko-KR" dirty="0" err="1"/>
              <a:t>circleArray</a:t>
            </a:r>
            <a:r>
              <a:rPr lang="en-US" altLang="ko-KR" dirty="0"/>
              <a:t>[1]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Circle(20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ko-KR" altLang="en-US" dirty="0"/>
          </a:p>
          <a:p>
            <a:pPr lvl="1"/>
            <a:r>
              <a:rPr lang="en-US" altLang="ko-KR" dirty="0" err="1"/>
              <a:t>circleArray</a:t>
            </a:r>
            <a:r>
              <a:rPr lang="en-US" altLang="ko-KR" dirty="0"/>
              <a:t>[2]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Circle()</a:t>
            </a:r>
            <a:r>
              <a:rPr lang="ko-KR" altLang="en-US" dirty="0" smtClean="0"/>
              <a:t> 호출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916832"/>
            <a:ext cx="6624736" cy="4001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Circle </a:t>
            </a:r>
            <a:r>
              <a:rPr lang="en-US" altLang="ko-KR" sz="2000" dirty="0" err="1">
                <a:latin typeface="+mj-ea"/>
                <a:ea typeface="+mj-ea"/>
              </a:rPr>
              <a:t>circleArray</a:t>
            </a:r>
            <a:r>
              <a:rPr lang="en-US" altLang="ko-KR" sz="2000" dirty="0">
                <a:latin typeface="+mj-ea"/>
                <a:ea typeface="+mj-ea"/>
              </a:rPr>
              <a:t>[3] = { Circle(10), Circle(20), Circle() }; 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4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객체 </a:t>
            </a:r>
            <a:r>
              <a:rPr lang="ko-KR" altLang="en-US" dirty="0" smtClean="0">
                <a:latin typeface="+mj-ea"/>
              </a:rPr>
              <a:t>배열 초기화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07680"/>
            <a:ext cx="8712968" cy="59093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class </a:t>
            </a:r>
            <a:r>
              <a:rPr lang="en-US" altLang="ko-KR" b="1" dirty="0">
                <a:latin typeface="+mj-ea"/>
                <a:ea typeface="+mj-ea"/>
              </a:rPr>
              <a:t>Circle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Circle() {	radius = 1; }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Circle(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r)  { radius = r;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void 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r)  { radius = r; }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double 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 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double Circle::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return 3.14*radius*radius;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 </a:t>
            </a:r>
            <a:r>
              <a:rPr lang="en-US" altLang="ko-KR" b="1" dirty="0" err="1">
                <a:latin typeface="+mj-ea"/>
                <a:ea typeface="+mj-ea"/>
              </a:rPr>
              <a:t>circleArray</a:t>
            </a:r>
            <a:r>
              <a:rPr lang="en-US" altLang="ko-KR" b="1" dirty="0">
                <a:latin typeface="+mj-ea"/>
                <a:ea typeface="+mj-ea"/>
              </a:rPr>
              <a:t>[3] = { Circle(10), Circle(20), </a:t>
            </a:r>
            <a:r>
              <a:rPr lang="en-US" altLang="ko-KR" b="1" dirty="0" smtClean="0">
                <a:latin typeface="+mj-ea"/>
                <a:ea typeface="+mj-ea"/>
              </a:rPr>
              <a:t>Circle() </a:t>
            </a:r>
            <a:r>
              <a:rPr lang="en-US" altLang="ko-KR" b="1" dirty="0" smtClean="0">
                <a:latin typeface="+mj-ea"/>
                <a:ea typeface="+mj-ea"/>
              </a:rPr>
              <a:t>};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Circle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배열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초기화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&lt;3;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"Circle " &lt;&lt;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의 면적은 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b="1" dirty="0" err="1">
                <a:latin typeface="+mj-ea"/>
                <a:ea typeface="+mj-ea"/>
              </a:rPr>
              <a:t>circleArray</a:t>
            </a:r>
            <a:r>
              <a:rPr lang="en-US" altLang="ko-KR" b="1" dirty="0">
                <a:latin typeface="+mj-ea"/>
                <a:ea typeface="+mj-ea"/>
              </a:rPr>
              <a:t>[</a:t>
            </a:r>
            <a:r>
              <a:rPr lang="en-US" altLang="ko-KR" b="1" dirty="0" err="1">
                <a:latin typeface="+mj-ea"/>
                <a:ea typeface="+mj-ea"/>
              </a:rPr>
              <a:t>i</a:t>
            </a:r>
            <a:r>
              <a:rPr lang="en-US" altLang="ko-KR" b="1" dirty="0">
                <a:latin typeface="+mj-ea"/>
                <a:ea typeface="+mj-ea"/>
              </a:rPr>
              <a:t>].</a:t>
            </a:r>
            <a:r>
              <a:rPr lang="en-US" altLang="ko-KR" b="1" dirty="0" err="1">
                <a:latin typeface="+mj-ea"/>
                <a:ea typeface="+mj-ea"/>
              </a:rPr>
              <a:t>getArea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dirty="0">
                <a:latin typeface="+mj-ea"/>
                <a:ea typeface="+mj-ea"/>
              </a:rPr>
              <a:t>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0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java2</Template>
  <TotalTime>2193</TotalTime>
  <Words>2680</Words>
  <Application>Microsoft Office PowerPoint</Application>
  <PresentationFormat>화면 슬라이드 쇼(4:3)</PresentationFormat>
  <Paragraphs>903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HY헤드라인M</vt:lpstr>
      <vt:lpstr>굴림</vt:lpstr>
      <vt:lpstr>맑은 고딕</vt:lpstr>
      <vt:lpstr>휴먼매직체</vt:lpstr>
      <vt:lpstr>Arial</vt:lpstr>
      <vt:lpstr>Gill Sans MT</vt:lpstr>
      <vt:lpstr>Impact</vt:lpstr>
      <vt:lpstr>Wingdings</vt:lpstr>
      <vt:lpstr>1_기본 디자인</vt:lpstr>
      <vt:lpstr>Badge</vt:lpstr>
      <vt:lpstr>객체 포인터와 객체배열 객체의 동적 생성</vt:lpstr>
      <vt:lpstr>객체 포인터</vt:lpstr>
      <vt:lpstr>객체 포인터 선언 및 활용</vt:lpstr>
      <vt:lpstr>객체 배열, 생성 및 소멸</vt:lpstr>
      <vt:lpstr>Circle 클래스의 배열 선언 및 활용</vt:lpstr>
      <vt:lpstr>배열 생성과 활용</vt:lpstr>
      <vt:lpstr>객체 배열 생성시 기본 생성자 호출</vt:lpstr>
      <vt:lpstr>객체 배열 초기화</vt:lpstr>
      <vt:lpstr>객체 배열 초기화</vt:lpstr>
      <vt:lpstr>2차원 배열</vt:lpstr>
      <vt:lpstr>Circle 클래스의 2차원 배열 선언 및 활용</vt:lpstr>
      <vt:lpstr>동적 메모리 할당 및 반환</vt:lpstr>
      <vt:lpstr>new와 delete 연산자</vt:lpstr>
      <vt:lpstr>기본 타입의 메모리 동적 할당 및 반환</vt:lpstr>
      <vt:lpstr>정수형 공간의 동적 할당 및 반환 예</vt:lpstr>
      <vt:lpstr>delete 사용 시 주의 사항</vt:lpstr>
      <vt:lpstr>배열의 동적 할당 및 반환</vt:lpstr>
      <vt:lpstr>정수형 배열의 동적 할당 및 반환</vt:lpstr>
      <vt:lpstr>동적 할당 메모리 초기화 및 delete 시 유의 사항</vt:lpstr>
      <vt:lpstr>객체의 동적 생성 및 반환</vt:lpstr>
      <vt:lpstr>Circle 객체의 동적 생성 및 반환</vt:lpstr>
      <vt:lpstr>Circle 객체의 동적 생성과 반환 응용</vt:lpstr>
      <vt:lpstr>객체 배열의 동적 생성 및 반환</vt:lpstr>
      <vt:lpstr>객체 배열의 사용, 배열의 반환과 소멸자</vt:lpstr>
      <vt:lpstr>Circle 배열의 동적 생성 및 반환</vt:lpstr>
      <vt:lpstr>객체 배열의 동적 생성과 반환 응용</vt:lpstr>
      <vt:lpstr>멤버 동적 생성하기</vt:lpstr>
      <vt:lpstr>동적 메모리 할당과 메모리 누수</vt:lpstr>
      <vt:lpstr>스마트 포인터</vt:lpstr>
      <vt:lpstr>스마트 포인터</vt:lpstr>
      <vt:lpstr>this 포인터</vt:lpstr>
      <vt:lpstr>this와 객체 </vt:lpstr>
      <vt:lpstr>this가 필요한 경우</vt:lpstr>
      <vt:lpstr>this의 제약 사항</vt:lpstr>
      <vt:lpstr>this 포인터의 실체 – 컴파일러에서 처리</vt:lpstr>
      <vt:lpstr>string 클래스를 이용한 문자열</vt:lpstr>
      <vt:lpstr>string 객체 생성 및 입출력</vt:lpstr>
      <vt:lpstr>string 객체의 동적 생성</vt:lpstr>
      <vt:lpstr>string 클래스를 이용한 문자열 생성 및 출력</vt:lpstr>
      <vt:lpstr>string 배열 선언과 문자열 키 입력 응용</vt:lpstr>
      <vt:lpstr>문자열을 입력 받고 회전시키기</vt:lpstr>
      <vt:lpstr>문자열 처리 응용 - 덧셈 문자열을 입력 받아 덧셈 실행</vt:lpstr>
      <vt:lpstr>문자열 find 및 replace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programming</dc:title>
  <dc:subject>oop &amp; cpp</dc:subject>
  <dc:creator>hjsong</dc:creator>
  <cp:lastModifiedBy>hallym</cp:lastModifiedBy>
  <cp:revision>467</cp:revision>
  <dcterms:created xsi:type="dcterms:W3CDTF">1601-01-01T00:00:00Z</dcterms:created>
  <dcterms:modified xsi:type="dcterms:W3CDTF">2019-03-06T08:25:02Z</dcterms:modified>
</cp:coreProperties>
</file>