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7" r:id="rId1"/>
    <p:sldMasterId id="2147483961" r:id="rId2"/>
  </p:sldMasterIdLst>
  <p:notesMasterIdLst>
    <p:notesMasterId r:id="rId45"/>
  </p:notesMasterIdLst>
  <p:sldIdLst>
    <p:sldId id="267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9" r:id="rId39"/>
    <p:sldId id="320" r:id="rId40"/>
    <p:sldId id="321" r:id="rId41"/>
    <p:sldId id="322" r:id="rId42"/>
    <p:sldId id="323" r:id="rId43"/>
    <p:sldId id="324" r:id="rId44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FF6600"/>
    <a:srgbClr val="FF9933"/>
    <a:srgbClr val="FFCC00"/>
    <a:srgbClr val="FF9966"/>
    <a:srgbClr val="FFCC99"/>
    <a:srgbClr val="00B6AD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4660"/>
  </p:normalViewPr>
  <p:slideViewPr>
    <p:cSldViewPr>
      <p:cViewPr varScale="1">
        <p:scale>
          <a:sx n="109" d="100"/>
          <a:sy n="109" d="100"/>
        </p:scale>
        <p:origin x="175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9C8E7D-FFF5-4A67-9BC5-BFEBA39EA6AB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84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i_img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4005263"/>
            <a:ext cx="1419225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0" y="1981200"/>
            <a:ext cx="9144000" cy="17526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545454">
                  <a:alpha val="0"/>
                </a:srgbClr>
              </a:gs>
              <a:gs pos="100000">
                <a:srgbClr val="EAEAEA">
                  <a:alpha val="79999"/>
                </a:srgbClr>
              </a:gs>
            </a:gsLst>
            <a:lin ang="2700000" scaled="1"/>
          </a:gradFill>
          <a:ln w="12700" algn="ctr">
            <a:solidFill>
              <a:srgbClr val="C0C0C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79388" cy="5229225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5229225"/>
            <a:ext cx="179388" cy="1628775"/>
          </a:xfrm>
          <a:prstGeom prst="rect">
            <a:avLst/>
          </a:prstGeom>
          <a:solidFill>
            <a:srgbClr val="0099CC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981895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3FF020-DAF1-4251-99D3-9DB79DBAC2E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301625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34950"/>
            <a:ext cx="2057400" cy="6146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34950"/>
            <a:ext cx="6019800" cy="6146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ABD04-62BF-4514-9011-432CDFEA3F1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935840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0795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4800" spc="6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666D777-4359-42E5-B284-18B58639FC5B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4931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122" y="116632"/>
            <a:ext cx="7649862" cy="670351"/>
          </a:xfrm>
        </p:spPr>
        <p:txBody>
          <a:bodyPr anchor="ctr"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08720"/>
            <a:ext cx="8712968" cy="5832648"/>
          </a:xfrm>
        </p:spPr>
        <p:txBody>
          <a:bodyPr>
            <a:normAutofit/>
          </a:bodyPr>
          <a:lstStyle>
            <a:lvl1pPr marL="228600" indent="-228600">
              <a:buClr>
                <a:schemeClr val="accent1">
                  <a:lumMod val="50000"/>
                </a:schemeClr>
              </a:buClr>
              <a:buSzPct val="90000"/>
              <a:buFont typeface="맑은 고딕" panose="020B0503020000020004" pitchFamily="50" charset="-127"/>
              <a:buChar char="◎"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6858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3pPr>
            <a:lvl4pPr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4pPr>
            <a:lvl5pPr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28710" y="6509306"/>
            <a:ext cx="323528" cy="318412"/>
          </a:xfrm>
        </p:spPr>
        <p:txBody>
          <a:bodyPr/>
          <a:lstStyle>
            <a:lvl1pPr algn="r">
              <a:defRPr sz="8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5666D777-4359-42E5-B284-18B58639FC5B}" type="slidenum">
              <a:rPr lang="ko-KR" altLang="en-US" smtClean="0"/>
              <a:pPr/>
              <a:t>‹#›</a:t>
            </a:fld>
            <a:endParaRPr lang="en-US" altLang="ko-KR"/>
          </a:p>
        </p:txBody>
      </p:sp>
      <p:cxnSp>
        <p:nvCxnSpPr>
          <p:cNvPr id="14" name="직선 연결선 13"/>
          <p:cNvCxnSpPr/>
          <p:nvPr userDrawn="1"/>
        </p:nvCxnSpPr>
        <p:spPr>
          <a:xfrm flipH="1">
            <a:off x="1402632" y="786983"/>
            <a:ext cx="7741368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347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B272ACE-A2E0-4B15-9E00-14769F87BBD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62280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9C67-A753-47C6-B574-554953FE317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93176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6EB1-7BEA-454E-98B0-AAC0543AD17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038850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F6A7-E3DE-4B5E-820B-DA38874B6BE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55746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5F0F-DB07-44AC-808C-B191F01DC4EB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8378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01FF9D-D8BD-4837-B675-2581F00216C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1801239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74C71886-B5B5-4636-8A58-EE6CB1EAFDA8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18603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DCDE1005-C856-41D0-97E2-5CD53282BFFE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6470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F020-DAF1-4251-99D3-9DB79DBAC2E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12722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BD04-62BF-4514-9011-432CDFEA3F1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036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272ACE-A2E0-4B15-9E00-14769F87BBD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145110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889C67-A753-47C6-B574-554953FE317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761782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486EB1-7BEA-454E-98B0-AAC0543AD17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921384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EEF6A7-E3DE-4B5E-820B-DA38874B6BE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945953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DE5F0F-DB07-44AC-808C-B191F01DC4E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502979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C71886-B5B5-4636-8A58-EE6CB1EAFD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591170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DE1005-C856-41D0-97E2-5CD53282BFF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459049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i_img_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260350"/>
            <a:ext cx="554037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AutoShape 3"/>
          <p:cNvSpPr>
            <a:spLocks noChangeArrowheads="1"/>
          </p:cNvSpPr>
          <p:nvPr/>
        </p:nvSpPr>
        <p:spPr bwMode="auto">
          <a:xfrm>
            <a:off x="0" y="188913"/>
            <a:ext cx="9144000" cy="5334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545454">
                  <a:alpha val="0"/>
                </a:srgbClr>
              </a:gs>
              <a:gs pos="100000">
                <a:srgbClr val="EAEAEA">
                  <a:alpha val="79999"/>
                </a:srgb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34950"/>
            <a:ext cx="822960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8313" y="6453188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b="1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61125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666D777-4359-42E5-B284-18B58639FC5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179388" cy="5229225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5229225"/>
            <a:ext cx="179388" cy="1628775"/>
          </a:xfrm>
          <a:prstGeom prst="rect">
            <a:avLst/>
          </a:prstGeom>
          <a:solidFill>
            <a:srgbClr val="0099CC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9" r:id="rId12"/>
  </p:sldLayoutIdLst>
  <p:transition/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Rectangle 9" title="right edge border"/>
          <p:cNvSpPr/>
          <p:nvPr/>
        </p:nvSpPr>
        <p:spPr>
          <a:xfrm>
            <a:off x="9038906" y="-12284"/>
            <a:ext cx="10509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구름 모양 설명선 6"/>
          <p:cNvSpPr/>
          <p:nvPr userDrawn="1"/>
        </p:nvSpPr>
        <p:spPr>
          <a:xfrm>
            <a:off x="8820472" y="6547468"/>
            <a:ext cx="319540" cy="265908"/>
          </a:xfrm>
          <a:prstGeom prst="cloudCallout">
            <a:avLst>
              <a:gd name="adj1" fmla="val 3350"/>
              <a:gd name="adj2" fmla="val 4312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52366" y="6499920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666D777-4359-42E5-B284-18B58639FC5B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921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0" pos="594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함수와 </a:t>
            </a:r>
            <a:r>
              <a:rPr lang="en-US" altLang="ko-KR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참조 복사 </a:t>
            </a:r>
            <a:r>
              <a:rPr lang="ko-KR" altLang="en-US" b="1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생성자</a:t>
            </a:r>
            <a:endParaRPr lang="ko-KR" altLang="en-US" b="1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객체 리턴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8" y="836712"/>
            <a:ext cx="7632848" cy="590931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dirty="0" smtClean="0">
                <a:latin typeface="+mj-ea"/>
                <a:ea typeface="+mj-ea"/>
              </a:rPr>
              <a:t>class </a:t>
            </a:r>
            <a:r>
              <a:rPr lang="en-US" altLang="ko-KR" dirty="0">
                <a:latin typeface="+mj-ea"/>
                <a:ea typeface="+mj-ea"/>
              </a:rPr>
              <a:t>Circle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radius;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public: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Circle() { radius = 1; }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Circle(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radius) { this-&gt;radius = radius; }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void </a:t>
            </a:r>
            <a:r>
              <a:rPr lang="en-US" altLang="ko-KR" dirty="0" err="1">
                <a:latin typeface="+mj-ea"/>
                <a:ea typeface="+mj-ea"/>
              </a:rPr>
              <a:t>setRadius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radius) { this-&gt;radius = radius; }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double </a:t>
            </a:r>
            <a:r>
              <a:rPr lang="en-US" altLang="ko-KR" dirty="0" err="1">
                <a:latin typeface="+mj-ea"/>
                <a:ea typeface="+mj-ea"/>
              </a:rPr>
              <a:t>getArea</a:t>
            </a:r>
            <a:r>
              <a:rPr lang="en-US" altLang="ko-KR" dirty="0">
                <a:latin typeface="+mj-ea"/>
                <a:ea typeface="+mj-ea"/>
              </a:rPr>
              <a:t>() { return 3.14*radius*radius; }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};</a:t>
            </a: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b="1" dirty="0">
                <a:latin typeface="+mj-ea"/>
                <a:ea typeface="+mj-ea"/>
              </a:rPr>
              <a:t>Circle </a:t>
            </a:r>
            <a:r>
              <a:rPr lang="en-US" altLang="ko-KR" b="1" dirty="0" err="1">
                <a:latin typeface="+mj-ea"/>
                <a:ea typeface="+mj-ea"/>
              </a:rPr>
              <a:t>getCircle</a:t>
            </a:r>
            <a:r>
              <a:rPr lang="en-US" altLang="ko-KR" b="1" dirty="0">
                <a:latin typeface="+mj-ea"/>
                <a:ea typeface="+mj-ea"/>
              </a:rPr>
              <a:t>() </a:t>
            </a:r>
            <a:r>
              <a:rPr lang="en-US" altLang="ko-KR" dirty="0">
                <a:latin typeface="+mj-ea"/>
                <a:ea typeface="+mj-ea"/>
              </a:rPr>
              <a:t>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Circle </a:t>
            </a:r>
            <a:r>
              <a:rPr lang="en-US" altLang="ko-KR" dirty="0" err="1">
                <a:latin typeface="+mj-ea"/>
                <a:ea typeface="+mj-ea"/>
              </a:rPr>
              <a:t>tmp</a:t>
            </a:r>
            <a:r>
              <a:rPr lang="en-US" altLang="ko-KR" dirty="0">
                <a:latin typeface="+mj-ea"/>
                <a:ea typeface="+mj-ea"/>
              </a:rPr>
              <a:t>(30);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>
                <a:latin typeface="+mj-ea"/>
                <a:ea typeface="+mj-ea"/>
              </a:rPr>
              <a:t>return </a:t>
            </a:r>
            <a:r>
              <a:rPr lang="en-US" altLang="ko-KR" b="1" dirty="0" err="1">
                <a:latin typeface="+mj-ea"/>
                <a:ea typeface="+mj-ea"/>
              </a:rPr>
              <a:t>tmp</a:t>
            </a:r>
            <a:r>
              <a:rPr lang="en-US" altLang="ko-KR" b="1" dirty="0">
                <a:latin typeface="+mj-ea"/>
                <a:ea typeface="+mj-ea"/>
              </a:rPr>
              <a:t>; </a:t>
            </a:r>
            <a:r>
              <a:rPr lang="en-US" altLang="ko-KR" b="1" dirty="0" smtClean="0">
                <a:latin typeface="+mj-ea"/>
                <a:ea typeface="+mj-ea"/>
              </a:rPr>
              <a:t>  </a:t>
            </a:r>
            <a:r>
              <a:rPr lang="en-US" altLang="ko-KR" b="1" dirty="0" smtClean="0">
                <a:solidFill>
                  <a:srgbClr val="00B050"/>
                </a:solidFill>
                <a:latin typeface="+mj-ea"/>
                <a:ea typeface="+mj-ea"/>
              </a:rPr>
              <a:t>//</a:t>
            </a:r>
            <a:r>
              <a:rPr lang="en-US" altLang="ko-KR" b="1" dirty="0" err="1" smtClean="0">
                <a:solidFill>
                  <a:srgbClr val="00B050"/>
                </a:solidFill>
                <a:latin typeface="+mj-ea"/>
                <a:ea typeface="+mj-ea"/>
              </a:rPr>
              <a:t>tmp</a:t>
            </a:r>
            <a:r>
              <a:rPr lang="en-US" altLang="ko-KR" b="1" dirty="0" smtClean="0">
                <a:solidFill>
                  <a:srgbClr val="00B050"/>
                </a:solidFill>
                <a:latin typeface="+mj-ea"/>
                <a:ea typeface="+mj-ea"/>
              </a:rPr>
              <a:t> </a:t>
            </a:r>
            <a:r>
              <a:rPr lang="ko-KR" altLang="en-US" b="1" dirty="0" smtClean="0">
                <a:solidFill>
                  <a:srgbClr val="00B050"/>
                </a:solidFill>
                <a:latin typeface="+mj-ea"/>
                <a:ea typeface="+mj-ea"/>
              </a:rPr>
              <a:t>객체의 복사본을 리턴 한다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.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}</a:t>
            </a:r>
          </a:p>
          <a:p>
            <a:pPr defTabSz="180000"/>
            <a:r>
              <a:rPr lang="en-US" altLang="ko-KR" dirty="0" err="1" smtClean="0">
                <a:latin typeface="+mj-ea"/>
                <a:ea typeface="+mj-ea"/>
              </a:rPr>
              <a:t>int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main()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Circle c; </a:t>
            </a:r>
            <a:r>
              <a:rPr lang="en-US" altLang="ko-KR" dirty="0" smtClean="0">
                <a:latin typeface="+mj-ea"/>
                <a:ea typeface="+mj-ea"/>
              </a:rPr>
              <a:t>     </a:t>
            </a:r>
            <a:r>
              <a:rPr lang="en-US" altLang="ko-KR" b="1" dirty="0" smtClean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객체가 생성된다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. radius=1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로 초기화된다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</a:t>
            </a:r>
            <a:r>
              <a:rPr lang="en-US" altLang="ko-KR" dirty="0" err="1">
                <a:latin typeface="+mj-ea"/>
                <a:ea typeface="+mj-ea"/>
              </a:rPr>
              <a:t>c.getArea</a:t>
            </a:r>
            <a:r>
              <a:rPr lang="en-US" altLang="ko-KR" dirty="0">
                <a:latin typeface="+mj-ea"/>
                <a:ea typeface="+mj-ea"/>
              </a:rPr>
              <a:t>()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>
                <a:latin typeface="+mj-ea"/>
                <a:ea typeface="+mj-ea"/>
              </a:rPr>
              <a:t>c = </a:t>
            </a:r>
            <a:r>
              <a:rPr lang="en-US" altLang="ko-KR" b="1" dirty="0" err="1">
                <a:latin typeface="+mj-ea"/>
                <a:ea typeface="+mj-ea"/>
              </a:rPr>
              <a:t>getCircle</a:t>
            </a:r>
            <a:r>
              <a:rPr lang="en-US" altLang="ko-KR" b="1" dirty="0">
                <a:latin typeface="+mj-ea"/>
                <a:ea typeface="+mj-ea"/>
              </a:rPr>
              <a:t>(); </a:t>
            </a:r>
            <a:r>
              <a:rPr lang="en-US" altLang="ko-KR" b="1" dirty="0" smtClean="0">
                <a:latin typeface="+mj-ea"/>
                <a:ea typeface="+mj-ea"/>
              </a:rPr>
              <a:t> </a:t>
            </a:r>
            <a:r>
              <a:rPr lang="en-US" altLang="ko-KR" b="1" dirty="0" smtClean="0">
                <a:solidFill>
                  <a:srgbClr val="00B050"/>
                </a:solidFill>
                <a:latin typeface="+mj-ea"/>
                <a:ea typeface="+mj-ea"/>
              </a:rPr>
              <a:t>//</a:t>
            </a:r>
            <a:r>
              <a:rPr lang="en-US" altLang="ko-KR" b="1" dirty="0" err="1">
                <a:solidFill>
                  <a:srgbClr val="00B050"/>
                </a:solidFill>
                <a:latin typeface="+mj-ea"/>
                <a:ea typeface="+mj-ea"/>
              </a:rPr>
              <a:t>tmp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객체가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c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에 복사된다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. c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의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radius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는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30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이 된다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</a:t>
            </a:r>
            <a:r>
              <a:rPr lang="en-US" altLang="ko-KR" dirty="0" err="1">
                <a:latin typeface="+mj-ea"/>
                <a:ea typeface="+mj-ea"/>
              </a:rPr>
              <a:t>c.getArea</a:t>
            </a:r>
            <a:r>
              <a:rPr lang="en-US" altLang="ko-KR" dirty="0">
                <a:latin typeface="+mj-ea"/>
                <a:ea typeface="+mj-ea"/>
              </a:rPr>
              <a:t>()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133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9" t="10188" r="3736"/>
          <a:stretch/>
        </p:blipFill>
        <p:spPr bwMode="auto">
          <a:xfrm>
            <a:off x="1207122" y="1000131"/>
            <a:ext cx="6192689" cy="2977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3995768"/>
            <a:ext cx="5660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+mn-ea"/>
                <a:ea typeface="+mn-ea"/>
              </a:defRPr>
            </a:lvl1pPr>
          </a:lstStyle>
          <a:p>
            <a:r>
              <a:rPr lang="ko-KR" altLang="en-US" sz="2400" b="1" dirty="0">
                <a:solidFill>
                  <a:srgbClr val="7030A0"/>
                </a:solidFill>
                <a:latin typeface="+mj-ea"/>
                <a:ea typeface="+mj-ea"/>
              </a:rPr>
              <a:t>참조</a:t>
            </a:r>
            <a:r>
              <a:rPr lang="en-US" altLang="ko-KR" sz="2400" b="1" dirty="0">
                <a:solidFill>
                  <a:srgbClr val="7030A0"/>
                </a:solidFill>
                <a:latin typeface="+mj-ea"/>
                <a:ea typeface="+mj-ea"/>
              </a:rPr>
              <a:t>(reference)</a:t>
            </a:r>
            <a:r>
              <a:rPr lang="ko-KR" altLang="en-US" sz="2400" b="1" dirty="0">
                <a:solidFill>
                  <a:srgbClr val="7030A0"/>
                </a:solidFill>
                <a:latin typeface="+mj-ea"/>
                <a:ea typeface="+mj-ea"/>
              </a:rPr>
              <a:t>란 가리킨다는 뜻으로</a:t>
            </a:r>
            <a:r>
              <a:rPr lang="en-US" altLang="ko-KR" sz="2400" b="1" dirty="0">
                <a:solidFill>
                  <a:srgbClr val="7030A0"/>
                </a:solidFill>
                <a:latin typeface="+mj-ea"/>
                <a:ea typeface="+mj-ea"/>
              </a:rPr>
              <a:t>, </a:t>
            </a:r>
          </a:p>
          <a:p>
            <a:r>
              <a:rPr lang="ko-KR" altLang="en-US" sz="2400" b="1" dirty="0">
                <a:solidFill>
                  <a:srgbClr val="7030A0"/>
                </a:solidFill>
                <a:latin typeface="+mj-ea"/>
                <a:ea typeface="+mj-ea"/>
              </a:rPr>
              <a:t>이미 존재하는 객체나 변수에 대한 별명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76372" y="4103490"/>
            <a:ext cx="2646878" cy="14465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200" b="1" dirty="0" smtClean="0">
                <a:solidFill>
                  <a:srgbClr val="3399FF"/>
                </a:solidFill>
                <a:latin typeface="+mj-ea"/>
                <a:ea typeface="+mj-ea"/>
              </a:rPr>
              <a:t>참조</a:t>
            </a:r>
            <a:r>
              <a:rPr lang="en-US" altLang="ko-KR" sz="2200" b="1" dirty="0" smtClean="0">
                <a:solidFill>
                  <a:srgbClr val="3399FF"/>
                </a:solidFill>
                <a:latin typeface="+mj-ea"/>
                <a:ea typeface="+mj-ea"/>
              </a:rPr>
              <a:t> </a:t>
            </a:r>
            <a:r>
              <a:rPr lang="ko-KR" altLang="en-US" sz="2200" b="1" dirty="0" smtClean="0">
                <a:solidFill>
                  <a:srgbClr val="3399FF"/>
                </a:solidFill>
                <a:latin typeface="+mj-ea"/>
                <a:ea typeface="+mj-ea"/>
              </a:rPr>
              <a:t>활용</a:t>
            </a:r>
            <a:endParaRPr lang="en-US" altLang="ko-KR" sz="2200" b="1" dirty="0" smtClean="0">
              <a:solidFill>
                <a:srgbClr val="3399FF"/>
              </a:solidFill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200" b="1" dirty="0" smtClean="0">
                <a:solidFill>
                  <a:srgbClr val="3399FF"/>
                </a:solidFill>
                <a:latin typeface="+mj-ea"/>
                <a:ea typeface="+mj-ea"/>
              </a:rPr>
              <a:t>참조 변수</a:t>
            </a:r>
            <a:endParaRPr lang="en-US" altLang="ko-KR" sz="2200" b="1" dirty="0" smtClean="0">
              <a:solidFill>
                <a:srgbClr val="3399FF"/>
              </a:solidFill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200" b="1" dirty="0" smtClean="0">
                <a:solidFill>
                  <a:srgbClr val="3399FF"/>
                </a:solidFill>
                <a:latin typeface="+mj-ea"/>
                <a:ea typeface="+mj-ea"/>
              </a:rPr>
              <a:t>참조에 의한 호출</a:t>
            </a:r>
            <a:endParaRPr lang="en-US" altLang="ko-KR" sz="2200" b="1" dirty="0" smtClean="0">
              <a:solidFill>
                <a:srgbClr val="3399FF"/>
              </a:solidFill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200" b="1" dirty="0" smtClean="0">
                <a:solidFill>
                  <a:srgbClr val="3399FF"/>
                </a:solidFill>
                <a:latin typeface="+mj-ea"/>
                <a:ea typeface="+mj-ea"/>
              </a:rPr>
              <a:t>참조 리턴</a:t>
            </a:r>
            <a:endParaRPr lang="ko-KR" altLang="en-US" sz="2200" b="1" dirty="0">
              <a:solidFill>
                <a:srgbClr val="3399FF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5307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참조 변수 선언</a:t>
            </a:r>
            <a:endParaRPr lang="en-US" altLang="ko-KR" dirty="0"/>
          </a:p>
          <a:p>
            <a:pPr lvl="1"/>
            <a:r>
              <a:rPr lang="ko-KR" altLang="en-US" dirty="0" smtClean="0"/>
              <a:t>참조자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의 도입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이미 존재하는 변수에 대한 다른 이름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별명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선언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참조 </a:t>
            </a:r>
            <a:r>
              <a:rPr lang="ko-KR" altLang="en-US" dirty="0"/>
              <a:t>변</a:t>
            </a:r>
            <a:r>
              <a:rPr lang="ko-KR" altLang="en-US" dirty="0" smtClean="0"/>
              <a:t>수는 이름만 생기며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참조 변수에 새로운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공간을 할당하지 않는다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초기화로 지정된 기존 변수를 공유한다</a:t>
            </a:r>
            <a:r>
              <a:rPr lang="en-US" altLang="ko-KR" dirty="0" smtClean="0"/>
              <a:t>.</a:t>
            </a:r>
          </a:p>
          <a:p>
            <a:pPr marL="36576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9552" y="3933056"/>
            <a:ext cx="8136904" cy="212365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 latinLnBrk="0"/>
            <a:r>
              <a:rPr lang="en-US" altLang="ko-KR" sz="2200" dirty="0" err="1">
                <a:latin typeface="+mj-ea"/>
                <a:ea typeface="+mj-ea"/>
              </a:rPr>
              <a:t>int</a:t>
            </a:r>
            <a:r>
              <a:rPr lang="en-US" altLang="ko-KR" sz="2200" dirty="0">
                <a:latin typeface="+mj-ea"/>
                <a:ea typeface="+mj-ea"/>
              </a:rPr>
              <a:t> n=2;</a:t>
            </a:r>
          </a:p>
          <a:p>
            <a:pPr fontAlgn="base" latinLnBrk="0"/>
            <a:r>
              <a:rPr lang="en-US" altLang="ko-KR" sz="2200" dirty="0" err="1">
                <a:latin typeface="+mj-ea"/>
                <a:ea typeface="+mj-ea"/>
              </a:rPr>
              <a:t>int</a:t>
            </a:r>
            <a:r>
              <a:rPr lang="en-US" altLang="ko-KR" sz="2200" dirty="0">
                <a:latin typeface="+mj-ea"/>
                <a:ea typeface="+mj-ea"/>
              </a:rPr>
              <a:t> </a:t>
            </a:r>
            <a:r>
              <a:rPr lang="en-US" altLang="ko-KR" sz="2200" b="1" dirty="0">
                <a:latin typeface="+mj-ea"/>
                <a:ea typeface="+mj-ea"/>
              </a:rPr>
              <a:t>&amp;</a:t>
            </a:r>
            <a:r>
              <a:rPr lang="en-US" altLang="ko-KR" sz="2200" b="1" dirty="0" err="1">
                <a:latin typeface="+mj-ea"/>
                <a:ea typeface="+mj-ea"/>
              </a:rPr>
              <a:t>refn</a:t>
            </a:r>
            <a:r>
              <a:rPr lang="en-US" altLang="ko-KR" sz="2200" b="1" dirty="0">
                <a:latin typeface="+mj-ea"/>
                <a:ea typeface="+mj-ea"/>
              </a:rPr>
              <a:t> </a:t>
            </a:r>
            <a:r>
              <a:rPr lang="en-US" altLang="ko-KR" sz="2200" dirty="0">
                <a:latin typeface="+mj-ea"/>
                <a:ea typeface="+mj-ea"/>
              </a:rPr>
              <a:t>= n; </a:t>
            </a:r>
            <a:r>
              <a:rPr lang="en-US" altLang="ko-KR" sz="2200" dirty="0" smtClean="0">
                <a:latin typeface="+mj-ea"/>
                <a:ea typeface="+mj-ea"/>
              </a:rPr>
              <a:t>  </a:t>
            </a:r>
            <a:r>
              <a:rPr lang="en-US" altLang="ko-KR" sz="2200" b="1" dirty="0" smtClean="0">
                <a:solidFill>
                  <a:srgbClr val="7030A0"/>
                </a:solidFill>
                <a:latin typeface="+mj-ea"/>
                <a:ea typeface="+mj-ea"/>
              </a:rPr>
              <a:t>// </a:t>
            </a:r>
            <a:r>
              <a:rPr lang="ko-KR" altLang="en-US" sz="2200" b="1" dirty="0">
                <a:solidFill>
                  <a:srgbClr val="7030A0"/>
                </a:solidFill>
                <a:latin typeface="+mj-ea"/>
                <a:ea typeface="+mj-ea"/>
              </a:rPr>
              <a:t>참조 변수 </a:t>
            </a:r>
            <a:r>
              <a:rPr lang="en-US" altLang="ko-KR" sz="2200" b="1" dirty="0" err="1">
                <a:solidFill>
                  <a:srgbClr val="7030A0"/>
                </a:solidFill>
                <a:latin typeface="+mj-ea"/>
                <a:ea typeface="+mj-ea"/>
              </a:rPr>
              <a:t>refn</a:t>
            </a:r>
            <a:r>
              <a:rPr lang="en-US" altLang="ko-KR" sz="2200" b="1" dirty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2200" b="1" dirty="0">
                <a:solidFill>
                  <a:srgbClr val="7030A0"/>
                </a:solidFill>
                <a:latin typeface="+mj-ea"/>
                <a:ea typeface="+mj-ea"/>
              </a:rPr>
              <a:t>선언</a:t>
            </a:r>
            <a:r>
              <a:rPr lang="en-US" altLang="ko-KR" sz="2200" b="1" dirty="0">
                <a:solidFill>
                  <a:srgbClr val="7030A0"/>
                </a:solidFill>
                <a:latin typeface="+mj-ea"/>
                <a:ea typeface="+mj-ea"/>
              </a:rPr>
              <a:t>. </a:t>
            </a:r>
            <a:r>
              <a:rPr lang="en-US" altLang="ko-KR" sz="2200" b="1" dirty="0" err="1">
                <a:solidFill>
                  <a:srgbClr val="7030A0"/>
                </a:solidFill>
                <a:latin typeface="+mj-ea"/>
                <a:ea typeface="+mj-ea"/>
              </a:rPr>
              <a:t>refn</a:t>
            </a:r>
            <a:r>
              <a:rPr lang="ko-KR" altLang="en-US" sz="2200" b="1" dirty="0">
                <a:solidFill>
                  <a:srgbClr val="7030A0"/>
                </a:solidFill>
                <a:latin typeface="+mj-ea"/>
                <a:ea typeface="+mj-ea"/>
              </a:rPr>
              <a:t>은 </a:t>
            </a:r>
            <a:r>
              <a:rPr lang="en-US" altLang="ko-KR" sz="2200" b="1" dirty="0">
                <a:solidFill>
                  <a:srgbClr val="7030A0"/>
                </a:solidFill>
                <a:latin typeface="+mj-ea"/>
                <a:ea typeface="+mj-ea"/>
              </a:rPr>
              <a:t>n</a:t>
            </a:r>
            <a:r>
              <a:rPr lang="ko-KR" altLang="en-US" sz="2200" b="1" dirty="0">
                <a:solidFill>
                  <a:srgbClr val="7030A0"/>
                </a:solidFill>
                <a:latin typeface="+mj-ea"/>
                <a:ea typeface="+mj-ea"/>
              </a:rPr>
              <a:t>에 대한 </a:t>
            </a:r>
            <a:r>
              <a:rPr lang="ko-KR" altLang="en-US" sz="2200" b="1" dirty="0" smtClean="0">
                <a:solidFill>
                  <a:srgbClr val="7030A0"/>
                </a:solidFill>
                <a:latin typeface="+mj-ea"/>
                <a:ea typeface="+mj-ea"/>
              </a:rPr>
              <a:t>별명</a:t>
            </a:r>
            <a:endParaRPr lang="en-US" altLang="ko-KR" sz="2200" b="1" dirty="0" smtClean="0">
              <a:solidFill>
                <a:srgbClr val="7030A0"/>
              </a:solidFill>
              <a:latin typeface="+mj-ea"/>
              <a:ea typeface="+mj-ea"/>
            </a:endParaRPr>
          </a:p>
          <a:p>
            <a:pPr fontAlgn="base" latinLnBrk="0"/>
            <a:endParaRPr lang="ko-KR" altLang="en-US" sz="2200" dirty="0">
              <a:latin typeface="+mj-ea"/>
              <a:ea typeface="+mj-ea"/>
            </a:endParaRPr>
          </a:p>
          <a:p>
            <a:pPr fontAlgn="base" latinLnBrk="0"/>
            <a:r>
              <a:rPr lang="en-US" altLang="ko-KR" sz="2200" dirty="0">
                <a:latin typeface="+mj-ea"/>
                <a:ea typeface="+mj-ea"/>
              </a:rPr>
              <a:t>Circle </a:t>
            </a:r>
            <a:r>
              <a:rPr lang="en-US" altLang="ko-KR" sz="2200" dirty="0" err="1">
                <a:latin typeface="+mj-ea"/>
                <a:ea typeface="+mj-ea"/>
              </a:rPr>
              <a:t>circle</a:t>
            </a:r>
            <a:r>
              <a:rPr lang="en-US" altLang="ko-KR" sz="2200" dirty="0">
                <a:latin typeface="+mj-ea"/>
                <a:ea typeface="+mj-ea"/>
              </a:rPr>
              <a:t>;</a:t>
            </a:r>
          </a:p>
          <a:p>
            <a:pPr fontAlgn="base" latinLnBrk="0"/>
            <a:r>
              <a:rPr lang="en-US" altLang="ko-KR" sz="2200" dirty="0">
                <a:latin typeface="+mj-ea"/>
                <a:ea typeface="+mj-ea"/>
              </a:rPr>
              <a:t>Circle </a:t>
            </a:r>
            <a:r>
              <a:rPr lang="en-US" altLang="ko-KR" sz="2200" b="1" dirty="0">
                <a:latin typeface="+mj-ea"/>
                <a:ea typeface="+mj-ea"/>
              </a:rPr>
              <a:t>&amp;</a:t>
            </a:r>
            <a:r>
              <a:rPr lang="en-US" altLang="ko-KR" sz="2200" b="1" dirty="0" err="1">
                <a:latin typeface="+mj-ea"/>
                <a:ea typeface="+mj-ea"/>
              </a:rPr>
              <a:t>refc</a:t>
            </a:r>
            <a:r>
              <a:rPr lang="en-US" altLang="ko-KR" sz="2200" b="1" dirty="0">
                <a:latin typeface="+mj-ea"/>
                <a:ea typeface="+mj-ea"/>
              </a:rPr>
              <a:t> </a:t>
            </a:r>
            <a:r>
              <a:rPr lang="en-US" altLang="ko-KR" sz="2200" dirty="0">
                <a:latin typeface="+mj-ea"/>
                <a:ea typeface="+mj-ea"/>
              </a:rPr>
              <a:t>= circle; </a:t>
            </a:r>
            <a:r>
              <a:rPr lang="en-US" altLang="ko-KR" sz="2200" b="1" dirty="0" smtClean="0">
                <a:solidFill>
                  <a:srgbClr val="7030A0"/>
                </a:solidFill>
                <a:latin typeface="+mj-ea"/>
                <a:ea typeface="+mj-ea"/>
              </a:rPr>
              <a:t>// </a:t>
            </a:r>
            <a:r>
              <a:rPr lang="ko-KR" altLang="en-US" sz="2200" b="1" dirty="0" smtClean="0">
                <a:solidFill>
                  <a:srgbClr val="7030A0"/>
                </a:solidFill>
                <a:latin typeface="+mj-ea"/>
                <a:ea typeface="+mj-ea"/>
              </a:rPr>
              <a:t>참조 </a:t>
            </a:r>
            <a:r>
              <a:rPr lang="ko-KR" altLang="en-US" sz="2200" b="1" dirty="0">
                <a:solidFill>
                  <a:srgbClr val="7030A0"/>
                </a:solidFill>
                <a:latin typeface="+mj-ea"/>
                <a:ea typeface="+mj-ea"/>
              </a:rPr>
              <a:t>변수 </a:t>
            </a:r>
            <a:r>
              <a:rPr lang="en-US" altLang="ko-KR" sz="2200" b="1" dirty="0" err="1">
                <a:solidFill>
                  <a:srgbClr val="7030A0"/>
                </a:solidFill>
                <a:latin typeface="+mj-ea"/>
                <a:ea typeface="+mj-ea"/>
              </a:rPr>
              <a:t>refc</a:t>
            </a:r>
            <a:r>
              <a:rPr lang="en-US" altLang="ko-KR" sz="2200" b="1" dirty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sz="2200" b="1" dirty="0">
                <a:solidFill>
                  <a:srgbClr val="7030A0"/>
                </a:solidFill>
                <a:latin typeface="+mj-ea"/>
                <a:ea typeface="+mj-ea"/>
              </a:rPr>
              <a:t>선언</a:t>
            </a:r>
            <a:r>
              <a:rPr lang="en-US" altLang="ko-KR" sz="2200" b="1" dirty="0">
                <a:solidFill>
                  <a:srgbClr val="7030A0"/>
                </a:solidFill>
                <a:latin typeface="+mj-ea"/>
                <a:ea typeface="+mj-ea"/>
              </a:rPr>
              <a:t>. </a:t>
            </a:r>
            <a:endParaRPr lang="en-US" altLang="ko-KR" sz="2200" b="1" dirty="0" smtClean="0">
              <a:solidFill>
                <a:srgbClr val="7030A0"/>
              </a:solidFill>
              <a:latin typeface="+mj-ea"/>
              <a:ea typeface="+mj-ea"/>
            </a:endParaRPr>
          </a:p>
          <a:p>
            <a:pPr fontAlgn="base" latinLnBrk="0"/>
            <a:r>
              <a:rPr lang="en-US" altLang="ko-KR" sz="2200" b="1" dirty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en-US" altLang="ko-KR" sz="2200" b="1" dirty="0" smtClean="0">
                <a:solidFill>
                  <a:srgbClr val="7030A0"/>
                </a:solidFill>
                <a:latin typeface="+mj-ea"/>
                <a:ea typeface="+mj-ea"/>
              </a:rPr>
              <a:t>                           // </a:t>
            </a:r>
            <a:r>
              <a:rPr lang="en-US" altLang="ko-KR" sz="2200" b="1" dirty="0" err="1" smtClean="0">
                <a:solidFill>
                  <a:srgbClr val="7030A0"/>
                </a:solidFill>
                <a:latin typeface="+mj-ea"/>
                <a:ea typeface="+mj-ea"/>
              </a:rPr>
              <a:t>refc</a:t>
            </a:r>
            <a:r>
              <a:rPr lang="ko-KR" altLang="en-US" sz="2200" b="1" dirty="0">
                <a:solidFill>
                  <a:srgbClr val="7030A0"/>
                </a:solidFill>
                <a:latin typeface="+mj-ea"/>
                <a:ea typeface="+mj-ea"/>
              </a:rPr>
              <a:t>는 </a:t>
            </a:r>
            <a:r>
              <a:rPr lang="en-US" altLang="ko-KR" sz="2200" b="1" dirty="0">
                <a:solidFill>
                  <a:srgbClr val="7030A0"/>
                </a:solidFill>
                <a:latin typeface="+mj-ea"/>
                <a:ea typeface="+mj-ea"/>
              </a:rPr>
              <a:t>circle</a:t>
            </a:r>
            <a:r>
              <a:rPr lang="ko-KR" altLang="en-US" sz="2200" b="1" dirty="0">
                <a:solidFill>
                  <a:srgbClr val="7030A0"/>
                </a:solidFill>
                <a:latin typeface="+mj-ea"/>
                <a:ea typeface="+mj-ea"/>
              </a:rPr>
              <a:t>에 대한 별명</a:t>
            </a:r>
          </a:p>
        </p:txBody>
      </p:sp>
    </p:spTree>
    <p:extLst>
      <p:ext uri="{BB962C8B-B14F-4D97-AF65-F5344CB8AC3E}">
        <p14:creationId xmlns:p14="http://schemas.microsoft.com/office/powerpoint/2010/main" val="361661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 변수 선언 및 사용 사례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49060" y="1848389"/>
            <a:ext cx="2298187" cy="132343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 latinLnBrk="0"/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en-US" altLang="ko-KR" sz="2000" dirty="0" smtClean="0">
                <a:latin typeface="+mj-ea"/>
                <a:ea typeface="+mj-ea"/>
              </a:rPr>
              <a:t>n = 2;</a:t>
            </a:r>
            <a:endParaRPr lang="ko-KR" altLang="en-US" sz="2000" dirty="0">
              <a:latin typeface="+mj-ea"/>
              <a:ea typeface="+mj-ea"/>
            </a:endParaRPr>
          </a:p>
          <a:p>
            <a:pPr fontAlgn="base" latinLnBrk="0"/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&amp;</a:t>
            </a:r>
            <a:r>
              <a:rPr lang="en-US" altLang="ko-KR" sz="2000" dirty="0" err="1">
                <a:latin typeface="+mj-ea"/>
                <a:ea typeface="+mj-ea"/>
              </a:rPr>
              <a:t>refn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en-US" altLang="ko-KR" sz="2000" dirty="0" smtClean="0">
                <a:latin typeface="+mj-ea"/>
                <a:ea typeface="+mj-ea"/>
              </a:rPr>
              <a:t>=n;</a:t>
            </a:r>
          </a:p>
          <a:p>
            <a:pPr fontAlgn="base" latinLnBrk="0"/>
            <a:endParaRPr lang="en-US" altLang="ko-KR" sz="2000" dirty="0" smtClean="0">
              <a:latin typeface="+mj-ea"/>
              <a:ea typeface="+mj-ea"/>
            </a:endParaRPr>
          </a:p>
          <a:p>
            <a:pPr fontAlgn="base" latinLnBrk="0"/>
            <a:r>
              <a:rPr lang="en-US" altLang="ko-KR" sz="2000" dirty="0" err="1" smtClean="0">
                <a:latin typeface="+mj-ea"/>
                <a:ea typeface="+mj-ea"/>
              </a:rPr>
              <a:t>refn</a:t>
            </a:r>
            <a:r>
              <a:rPr lang="en-US" altLang="ko-KR" sz="2000" dirty="0" smtClean="0">
                <a:latin typeface="+mj-ea"/>
                <a:ea typeface="+mj-ea"/>
              </a:rPr>
              <a:t> = 3;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93759" y="221701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j-ea"/>
                <a:ea typeface="+mj-ea"/>
              </a:rPr>
              <a:t>n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99601" y="2209939"/>
            <a:ext cx="1040057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00581" y="21560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+mj-ea"/>
                <a:ea typeface="+mj-ea"/>
              </a:rPr>
              <a:t>3</a:t>
            </a:r>
            <a:endParaRPr lang="ko-KR" altLang="en-US" sz="1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58667" y="2718235"/>
            <a:ext cx="5027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refn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4058873" y="2510109"/>
            <a:ext cx="227663" cy="409433"/>
          </a:xfrm>
          <a:custGeom>
            <a:avLst/>
            <a:gdLst>
              <a:gd name="connsiteX0" fmla="*/ 152429 w 227663"/>
              <a:gd name="connsiteY0" fmla="*/ 409433 h 409433"/>
              <a:gd name="connsiteX1" fmla="*/ 220668 w 227663"/>
              <a:gd name="connsiteY1" fmla="*/ 259307 h 409433"/>
              <a:gd name="connsiteX2" fmla="*/ 2304 w 227663"/>
              <a:gd name="connsiteY2" fmla="*/ 163773 h 409433"/>
              <a:gd name="connsiteX3" fmla="*/ 125133 w 227663"/>
              <a:gd name="connsiteY3" fmla="*/ 0 h 40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3" h="409433">
                <a:moveTo>
                  <a:pt x="152429" y="409433"/>
                </a:moveTo>
                <a:cubicBezTo>
                  <a:pt x="199059" y="354841"/>
                  <a:pt x="245689" y="300250"/>
                  <a:pt x="220668" y="259307"/>
                </a:cubicBezTo>
                <a:cubicBezTo>
                  <a:pt x="195647" y="218364"/>
                  <a:pt x="18226" y="206991"/>
                  <a:pt x="2304" y="163773"/>
                </a:cubicBezTo>
                <a:cubicBezTo>
                  <a:pt x="-13619" y="120555"/>
                  <a:pt x="55757" y="60277"/>
                  <a:pt x="125133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4872789" y="3045274"/>
            <a:ext cx="3024335" cy="368728"/>
          </a:xfrm>
          <a:prstGeom prst="wedgeRoundRectCallout">
            <a:avLst>
              <a:gd name="adj1" fmla="val -68032"/>
              <a:gd name="adj2" fmla="val -11422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+mj-ea"/>
                <a:ea typeface="+mj-ea"/>
              </a:rPr>
              <a:t>refn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는 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n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에 대한 별명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78609" y="3536634"/>
            <a:ext cx="2718195" cy="132343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0"/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Circle </a:t>
            </a:r>
            <a:r>
              <a:rPr lang="en-US" altLang="ko-KR" sz="2000" dirty="0" err="1">
                <a:solidFill>
                  <a:schemeClr val="dk1"/>
                </a:solidFill>
                <a:latin typeface="+mj-ea"/>
                <a:ea typeface="+mj-ea"/>
              </a:rPr>
              <a:t>circle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;</a:t>
            </a:r>
          </a:p>
          <a:p>
            <a:pPr latinLnBrk="0"/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Circle &amp;</a:t>
            </a:r>
            <a:r>
              <a:rPr lang="en-US" altLang="ko-KR" sz="2000" dirty="0" err="1">
                <a:solidFill>
                  <a:schemeClr val="dk1"/>
                </a:solidFill>
                <a:latin typeface="+mj-ea"/>
                <a:ea typeface="+mj-ea"/>
              </a:rPr>
              <a:t>refc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 = circle;</a:t>
            </a:r>
          </a:p>
          <a:p>
            <a:pPr latinLnBrk="0"/>
            <a:endParaRPr lang="en-US" altLang="ko-KR" sz="2000" dirty="0">
              <a:solidFill>
                <a:schemeClr val="dk1"/>
              </a:solidFill>
              <a:latin typeface="+mj-ea"/>
              <a:ea typeface="+mj-ea"/>
            </a:endParaRPr>
          </a:p>
          <a:p>
            <a:pPr latinLnBrk="0"/>
            <a:r>
              <a:rPr lang="en-US" altLang="ko-KR" sz="2000" dirty="0" err="1">
                <a:solidFill>
                  <a:schemeClr val="dk1"/>
                </a:solidFill>
                <a:latin typeface="+mj-ea"/>
                <a:ea typeface="+mj-ea"/>
              </a:rPr>
              <a:t>refc.setRadius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(30);</a:t>
            </a:r>
            <a:endParaRPr lang="ko-KR" altLang="en-US" sz="20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59281" y="3858882"/>
            <a:ext cx="602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j-ea"/>
                <a:ea typeface="+mj-ea"/>
              </a:rPr>
              <a:t>circle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796457" y="4301417"/>
            <a:ext cx="4834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refc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자유형 19"/>
          <p:cNvSpPr/>
          <p:nvPr/>
        </p:nvSpPr>
        <p:spPr>
          <a:xfrm>
            <a:off x="4058873" y="4093291"/>
            <a:ext cx="227663" cy="409433"/>
          </a:xfrm>
          <a:custGeom>
            <a:avLst/>
            <a:gdLst>
              <a:gd name="connsiteX0" fmla="*/ 152429 w 227663"/>
              <a:gd name="connsiteY0" fmla="*/ 409433 h 409433"/>
              <a:gd name="connsiteX1" fmla="*/ 220668 w 227663"/>
              <a:gd name="connsiteY1" fmla="*/ 259307 h 409433"/>
              <a:gd name="connsiteX2" fmla="*/ 2304 w 227663"/>
              <a:gd name="connsiteY2" fmla="*/ 163773 h 409433"/>
              <a:gd name="connsiteX3" fmla="*/ 125133 w 227663"/>
              <a:gd name="connsiteY3" fmla="*/ 0 h 40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3" h="409433">
                <a:moveTo>
                  <a:pt x="152429" y="409433"/>
                </a:moveTo>
                <a:cubicBezTo>
                  <a:pt x="199059" y="354841"/>
                  <a:pt x="245689" y="300250"/>
                  <a:pt x="220668" y="259307"/>
                </a:cubicBezTo>
                <a:cubicBezTo>
                  <a:pt x="195647" y="218364"/>
                  <a:pt x="18226" y="206991"/>
                  <a:pt x="2304" y="163773"/>
                </a:cubicBezTo>
                <a:cubicBezTo>
                  <a:pt x="-13619" y="120555"/>
                  <a:pt x="55757" y="60277"/>
                  <a:pt x="125133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4427984" y="4725144"/>
            <a:ext cx="3816424" cy="520718"/>
          </a:xfrm>
          <a:prstGeom prst="wedgeRoundRectCallout">
            <a:avLst>
              <a:gd name="adj1" fmla="val -54415"/>
              <a:gd name="adj2" fmla="val -11419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+mj-ea"/>
                <a:ea typeface="+mj-ea"/>
              </a:rPr>
              <a:t>refc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는 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circle 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객체에 대한 별명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4203236" y="3812226"/>
            <a:ext cx="1789819" cy="409499"/>
            <a:chOff x="2817067" y="4351369"/>
            <a:chExt cx="960381" cy="292856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2817067" y="4351369"/>
              <a:ext cx="960381" cy="29285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radius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302592" y="4404656"/>
              <a:ext cx="358942" cy="176981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1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442559" y="382010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+mj-ea"/>
                <a:ea typeface="+mj-ea"/>
              </a:rPr>
              <a:t>30</a:t>
            </a:r>
            <a:endParaRPr lang="ko-KR" altLang="en-US" sz="1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9" name="곱셈 기호 28"/>
          <p:cNvSpPr/>
          <p:nvPr/>
        </p:nvSpPr>
        <p:spPr>
          <a:xfrm>
            <a:off x="4566239" y="2307656"/>
            <a:ext cx="306779" cy="271613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30" name="곱셈 기호 29"/>
          <p:cNvSpPr/>
          <p:nvPr/>
        </p:nvSpPr>
        <p:spPr>
          <a:xfrm>
            <a:off x="5270600" y="3886737"/>
            <a:ext cx="306779" cy="271613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22" name="모서리가 둥근 사각형 설명선 21"/>
          <p:cNvSpPr/>
          <p:nvPr/>
        </p:nvSpPr>
        <p:spPr>
          <a:xfrm>
            <a:off x="1306170" y="5245862"/>
            <a:ext cx="2353111" cy="609058"/>
          </a:xfrm>
          <a:prstGeom prst="wedgeRoundRectCallout">
            <a:avLst>
              <a:gd name="adj1" fmla="val -43383"/>
              <a:gd name="adj2" fmla="val -108947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+mj-ea"/>
                <a:ea typeface="+mj-ea"/>
              </a:rPr>
              <a:t>refc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-&gt;</a:t>
            </a:r>
            <a:r>
              <a:rPr lang="en-US" altLang="ko-KR" dirty="0" err="1">
                <a:solidFill>
                  <a:schemeClr val="tx1"/>
                </a:solidFill>
                <a:latin typeface="+mj-ea"/>
                <a:ea typeface="+mj-ea"/>
              </a:rPr>
              <a:t>setRadius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(30);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으로 하면 안 됨</a:t>
            </a:r>
          </a:p>
        </p:txBody>
      </p:sp>
    </p:spTree>
    <p:extLst>
      <p:ext uri="{BB962C8B-B14F-4D97-AF65-F5344CB8AC3E}">
        <p14:creationId xmlns:p14="http://schemas.microsoft.com/office/powerpoint/2010/main" val="178215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기본 타입 변수에 대한 참조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512" y="938113"/>
            <a:ext cx="8784976" cy="532453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2000" dirty="0" err="1" smtClean="0">
                <a:latin typeface="+mj-ea"/>
                <a:ea typeface="+mj-ea"/>
              </a:rPr>
              <a:t>int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main() {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cout</a:t>
            </a:r>
            <a:r>
              <a:rPr lang="en-US" altLang="ko-KR" sz="2000" dirty="0">
                <a:latin typeface="+mj-ea"/>
                <a:ea typeface="+mj-ea"/>
              </a:rPr>
              <a:t> &lt;&lt; "</a:t>
            </a:r>
            <a:r>
              <a:rPr lang="en-US" altLang="ko-KR" sz="2000" dirty="0" err="1">
                <a:latin typeface="+mj-ea"/>
                <a:ea typeface="+mj-ea"/>
              </a:rPr>
              <a:t>i</a:t>
            </a:r>
            <a:r>
              <a:rPr lang="en-US" altLang="ko-KR" sz="2000" dirty="0">
                <a:latin typeface="+mj-ea"/>
                <a:ea typeface="+mj-ea"/>
              </a:rPr>
              <a:t>" &lt;&lt; '\t' &lt;&lt; "n" &lt;&lt; '\t' &lt;&lt; "</a:t>
            </a:r>
            <a:r>
              <a:rPr lang="en-US" altLang="ko-KR" sz="2000" dirty="0" err="1">
                <a:latin typeface="+mj-ea"/>
                <a:ea typeface="+mj-ea"/>
              </a:rPr>
              <a:t>refn</a:t>
            </a:r>
            <a:r>
              <a:rPr lang="en-US" altLang="ko-KR" sz="2000" dirty="0">
                <a:latin typeface="+mj-ea"/>
                <a:ea typeface="+mj-ea"/>
              </a:rPr>
              <a:t>" &lt;&lt; </a:t>
            </a:r>
            <a:r>
              <a:rPr lang="en-US" altLang="ko-KR" sz="2000" dirty="0" err="1">
                <a:latin typeface="+mj-ea"/>
                <a:ea typeface="+mj-ea"/>
              </a:rPr>
              <a:t>endl</a:t>
            </a:r>
            <a:r>
              <a:rPr lang="en-US" altLang="ko-KR" sz="2000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en-US" altLang="ko-KR" sz="2000" dirty="0" err="1">
                <a:latin typeface="+mj-ea"/>
                <a:ea typeface="+mj-ea"/>
              </a:rPr>
              <a:t>i</a:t>
            </a:r>
            <a:r>
              <a:rPr lang="en-US" altLang="ko-KR" sz="2000" dirty="0">
                <a:latin typeface="+mj-ea"/>
                <a:ea typeface="+mj-ea"/>
              </a:rPr>
              <a:t> = 1;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n = 2;</a:t>
            </a:r>
          </a:p>
          <a:p>
            <a:pPr defTabSz="180000"/>
            <a:r>
              <a:rPr lang="en-US" altLang="ko-KR" sz="2000" b="1" dirty="0">
                <a:latin typeface="+mj-ea"/>
                <a:ea typeface="+mj-ea"/>
              </a:rPr>
              <a:t>	</a:t>
            </a:r>
            <a:r>
              <a:rPr lang="en-US" altLang="ko-KR" sz="2000" b="1" dirty="0" err="1">
                <a:latin typeface="+mj-ea"/>
                <a:ea typeface="+mj-ea"/>
              </a:rPr>
              <a:t>int</a:t>
            </a:r>
            <a:r>
              <a:rPr lang="en-US" altLang="ko-KR" sz="2000" b="1" dirty="0">
                <a:latin typeface="+mj-ea"/>
                <a:ea typeface="+mj-ea"/>
              </a:rPr>
              <a:t> &amp;</a:t>
            </a:r>
            <a:r>
              <a:rPr lang="en-US" altLang="ko-KR" sz="2000" b="1" dirty="0" err="1">
                <a:latin typeface="+mj-ea"/>
                <a:ea typeface="+mj-ea"/>
              </a:rPr>
              <a:t>refn</a:t>
            </a:r>
            <a:r>
              <a:rPr lang="en-US" altLang="ko-KR" sz="2000" b="1" dirty="0">
                <a:latin typeface="+mj-ea"/>
                <a:ea typeface="+mj-ea"/>
              </a:rPr>
              <a:t> = n; </a:t>
            </a:r>
            <a:r>
              <a:rPr lang="en-US" altLang="ko-KR" sz="2000" b="1" dirty="0" smtClean="0">
                <a:latin typeface="+mj-ea"/>
                <a:ea typeface="+mj-ea"/>
              </a:rPr>
              <a:t>   </a:t>
            </a:r>
            <a:r>
              <a:rPr lang="en-US" altLang="ko-KR" sz="2000" b="1" dirty="0" smtClean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sz="2000" b="1" dirty="0">
                <a:solidFill>
                  <a:srgbClr val="00B050"/>
                </a:solidFill>
                <a:latin typeface="+mj-ea"/>
                <a:ea typeface="+mj-ea"/>
              </a:rPr>
              <a:t>참조 변수 </a:t>
            </a:r>
            <a:r>
              <a:rPr lang="en-US" altLang="ko-KR" sz="2000" b="1" dirty="0" err="1">
                <a:solidFill>
                  <a:srgbClr val="00B050"/>
                </a:solidFill>
                <a:latin typeface="+mj-ea"/>
                <a:ea typeface="+mj-ea"/>
              </a:rPr>
              <a:t>refn</a:t>
            </a:r>
            <a:r>
              <a:rPr lang="en-US" altLang="ko-KR" sz="2000" b="1" dirty="0">
                <a:solidFill>
                  <a:srgbClr val="00B050"/>
                </a:solidFill>
                <a:latin typeface="+mj-ea"/>
                <a:ea typeface="+mj-ea"/>
              </a:rPr>
              <a:t> </a:t>
            </a:r>
            <a:r>
              <a:rPr lang="ko-KR" altLang="en-US" sz="2000" b="1" dirty="0">
                <a:solidFill>
                  <a:srgbClr val="00B050"/>
                </a:solidFill>
                <a:latin typeface="+mj-ea"/>
                <a:ea typeface="+mj-ea"/>
              </a:rPr>
              <a:t>선언</a:t>
            </a:r>
            <a:r>
              <a:rPr lang="en-US" altLang="ko-KR" sz="2000" b="1" dirty="0">
                <a:solidFill>
                  <a:srgbClr val="00B050"/>
                </a:solidFill>
                <a:latin typeface="+mj-ea"/>
                <a:ea typeface="+mj-ea"/>
              </a:rPr>
              <a:t>. </a:t>
            </a:r>
            <a:r>
              <a:rPr lang="en-US" altLang="ko-KR" sz="2000" b="1" dirty="0" err="1">
                <a:solidFill>
                  <a:srgbClr val="00B050"/>
                </a:solidFill>
                <a:latin typeface="+mj-ea"/>
                <a:ea typeface="+mj-ea"/>
              </a:rPr>
              <a:t>refn</a:t>
            </a:r>
            <a:r>
              <a:rPr lang="ko-KR" altLang="en-US" sz="2000" b="1" dirty="0">
                <a:solidFill>
                  <a:srgbClr val="00B050"/>
                </a:solidFill>
                <a:latin typeface="+mj-ea"/>
                <a:ea typeface="+mj-ea"/>
              </a:rPr>
              <a:t>은 </a:t>
            </a:r>
            <a:r>
              <a:rPr lang="en-US" altLang="ko-KR" sz="2000" b="1" dirty="0">
                <a:solidFill>
                  <a:srgbClr val="00B050"/>
                </a:solidFill>
                <a:latin typeface="+mj-ea"/>
                <a:ea typeface="+mj-ea"/>
              </a:rPr>
              <a:t>n</a:t>
            </a:r>
            <a:r>
              <a:rPr lang="ko-KR" altLang="en-US" sz="2000" b="1" dirty="0">
                <a:solidFill>
                  <a:srgbClr val="00B050"/>
                </a:solidFill>
                <a:latin typeface="+mj-ea"/>
                <a:ea typeface="+mj-ea"/>
              </a:rPr>
              <a:t>에 대한 별명</a:t>
            </a:r>
          </a:p>
          <a:p>
            <a:pPr defTabSz="180000"/>
            <a:r>
              <a:rPr lang="ko-KR" altLang="en-US" sz="2000" dirty="0">
                <a:latin typeface="+mj-ea"/>
                <a:ea typeface="+mj-ea"/>
              </a:rPr>
              <a:t>	</a:t>
            </a:r>
            <a:r>
              <a:rPr lang="en-US" altLang="ko-KR" sz="2000" dirty="0">
                <a:latin typeface="+mj-ea"/>
                <a:ea typeface="+mj-ea"/>
              </a:rPr>
              <a:t>n = 4; 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refn</a:t>
            </a:r>
            <a:r>
              <a:rPr lang="en-US" altLang="ko-KR" sz="2000" dirty="0">
                <a:latin typeface="+mj-ea"/>
                <a:ea typeface="+mj-ea"/>
              </a:rPr>
              <a:t>++; </a:t>
            </a:r>
            <a:r>
              <a:rPr lang="en-US" altLang="ko-KR" sz="2000" dirty="0" smtClean="0">
                <a:latin typeface="+mj-ea"/>
                <a:ea typeface="+mj-ea"/>
              </a:rPr>
              <a:t>           </a:t>
            </a:r>
            <a:r>
              <a:rPr lang="en-US" altLang="ko-KR" sz="2000" b="1" dirty="0" smtClean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en-US" altLang="ko-KR" sz="2000" b="1" dirty="0" err="1">
                <a:solidFill>
                  <a:srgbClr val="00B050"/>
                </a:solidFill>
                <a:latin typeface="+mj-ea"/>
                <a:ea typeface="+mj-ea"/>
              </a:rPr>
              <a:t>refn</a:t>
            </a:r>
            <a:r>
              <a:rPr lang="en-US" altLang="ko-KR" sz="2000" b="1" dirty="0">
                <a:solidFill>
                  <a:srgbClr val="00B050"/>
                </a:solidFill>
                <a:latin typeface="+mj-ea"/>
                <a:ea typeface="+mj-ea"/>
              </a:rPr>
              <a:t>=5, n=5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cout</a:t>
            </a:r>
            <a:r>
              <a:rPr lang="en-US" altLang="ko-KR" sz="2000" dirty="0">
                <a:latin typeface="+mj-ea"/>
                <a:ea typeface="+mj-ea"/>
              </a:rPr>
              <a:t> &lt;&lt; </a:t>
            </a:r>
            <a:r>
              <a:rPr lang="en-US" altLang="ko-KR" sz="2000" dirty="0" err="1">
                <a:latin typeface="+mj-ea"/>
                <a:ea typeface="+mj-ea"/>
              </a:rPr>
              <a:t>i</a:t>
            </a:r>
            <a:r>
              <a:rPr lang="en-US" altLang="ko-KR" sz="2000" dirty="0">
                <a:latin typeface="+mj-ea"/>
                <a:ea typeface="+mj-ea"/>
              </a:rPr>
              <a:t> &lt;&lt; '\t' &lt;&lt; n &lt;&lt; '\t' &lt;&lt; </a:t>
            </a:r>
            <a:r>
              <a:rPr lang="en-US" altLang="ko-KR" sz="2000" dirty="0" err="1">
                <a:latin typeface="+mj-ea"/>
                <a:ea typeface="+mj-ea"/>
              </a:rPr>
              <a:t>refn</a:t>
            </a:r>
            <a:r>
              <a:rPr lang="en-US" altLang="ko-KR" sz="2000" dirty="0">
                <a:latin typeface="+mj-ea"/>
                <a:ea typeface="+mj-ea"/>
              </a:rPr>
              <a:t> &lt;&lt; </a:t>
            </a:r>
            <a:r>
              <a:rPr lang="en-US" altLang="ko-KR" sz="2000" dirty="0" err="1">
                <a:latin typeface="+mj-ea"/>
                <a:ea typeface="+mj-ea"/>
              </a:rPr>
              <a:t>endl</a:t>
            </a:r>
            <a:r>
              <a:rPr lang="en-US" altLang="ko-KR" sz="2000" dirty="0">
                <a:latin typeface="+mj-ea"/>
                <a:ea typeface="+mj-ea"/>
              </a:rPr>
              <a:t>;</a:t>
            </a:r>
          </a:p>
          <a:p>
            <a:pPr defTabSz="180000"/>
            <a:endParaRPr lang="en-US" altLang="ko-KR" sz="2000" dirty="0">
              <a:latin typeface="+mj-ea"/>
              <a:ea typeface="+mj-ea"/>
            </a:endParaRP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refn</a:t>
            </a:r>
            <a:r>
              <a:rPr lang="en-US" altLang="ko-KR" sz="2000" dirty="0">
                <a:latin typeface="+mj-ea"/>
                <a:ea typeface="+mj-ea"/>
              </a:rPr>
              <a:t> = </a:t>
            </a:r>
            <a:r>
              <a:rPr lang="en-US" altLang="ko-KR" sz="2000" dirty="0" err="1">
                <a:latin typeface="+mj-ea"/>
                <a:ea typeface="+mj-ea"/>
              </a:rPr>
              <a:t>i</a:t>
            </a:r>
            <a:r>
              <a:rPr lang="en-US" altLang="ko-KR" sz="2000" dirty="0">
                <a:latin typeface="+mj-ea"/>
                <a:ea typeface="+mj-ea"/>
              </a:rPr>
              <a:t>; </a:t>
            </a:r>
            <a:r>
              <a:rPr lang="en-US" altLang="ko-KR" sz="2000" dirty="0" smtClean="0">
                <a:latin typeface="+mj-ea"/>
                <a:ea typeface="+mj-ea"/>
              </a:rPr>
              <a:t>        </a:t>
            </a:r>
            <a:r>
              <a:rPr lang="en-US" altLang="ko-KR" sz="2000" b="1" dirty="0" smtClean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en-US" altLang="ko-KR" sz="2000" b="1" dirty="0" err="1">
                <a:solidFill>
                  <a:srgbClr val="00B050"/>
                </a:solidFill>
                <a:latin typeface="+mj-ea"/>
                <a:ea typeface="+mj-ea"/>
              </a:rPr>
              <a:t>refn</a:t>
            </a:r>
            <a:r>
              <a:rPr lang="en-US" altLang="ko-KR" sz="2000" b="1" dirty="0">
                <a:solidFill>
                  <a:srgbClr val="00B050"/>
                </a:solidFill>
                <a:latin typeface="+mj-ea"/>
                <a:ea typeface="+mj-ea"/>
              </a:rPr>
              <a:t>=1, n=1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refn</a:t>
            </a:r>
            <a:r>
              <a:rPr lang="en-US" altLang="ko-KR" sz="2000" dirty="0">
                <a:latin typeface="+mj-ea"/>
                <a:ea typeface="+mj-ea"/>
              </a:rPr>
              <a:t>++; </a:t>
            </a:r>
            <a:r>
              <a:rPr lang="en-US" altLang="ko-KR" sz="2000" dirty="0" smtClean="0">
                <a:latin typeface="+mj-ea"/>
                <a:ea typeface="+mj-ea"/>
              </a:rPr>
              <a:t>         </a:t>
            </a:r>
            <a:r>
              <a:rPr lang="en-US" altLang="ko-KR" sz="2000" b="1" dirty="0" smtClean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en-US" altLang="ko-KR" sz="2000" b="1" dirty="0" err="1">
                <a:solidFill>
                  <a:srgbClr val="00B050"/>
                </a:solidFill>
                <a:latin typeface="+mj-ea"/>
                <a:ea typeface="+mj-ea"/>
              </a:rPr>
              <a:t>refn</a:t>
            </a:r>
            <a:r>
              <a:rPr lang="en-US" altLang="ko-KR" sz="2000" b="1" dirty="0">
                <a:solidFill>
                  <a:srgbClr val="00B050"/>
                </a:solidFill>
                <a:latin typeface="+mj-ea"/>
                <a:ea typeface="+mj-ea"/>
              </a:rPr>
              <a:t>=2, n=2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cout</a:t>
            </a:r>
            <a:r>
              <a:rPr lang="en-US" altLang="ko-KR" sz="2000" dirty="0">
                <a:latin typeface="+mj-ea"/>
                <a:ea typeface="+mj-ea"/>
              </a:rPr>
              <a:t> &lt;&lt; </a:t>
            </a:r>
            <a:r>
              <a:rPr lang="en-US" altLang="ko-KR" sz="2000" dirty="0" err="1">
                <a:latin typeface="+mj-ea"/>
                <a:ea typeface="+mj-ea"/>
              </a:rPr>
              <a:t>i</a:t>
            </a:r>
            <a:r>
              <a:rPr lang="en-US" altLang="ko-KR" sz="2000" dirty="0">
                <a:latin typeface="+mj-ea"/>
                <a:ea typeface="+mj-ea"/>
              </a:rPr>
              <a:t> &lt;&lt; '\t' &lt;&lt; n &lt;&lt; '\t' &lt;&lt; </a:t>
            </a:r>
            <a:r>
              <a:rPr lang="en-US" altLang="ko-KR" sz="2000" dirty="0" err="1">
                <a:latin typeface="+mj-ea"/>
                <a:ea typeface="+mj-ea"/>
              </a:rPr>
              <a:t>refn</a:t>
            </a:r>
            <a:r>
              <a:rPr lang="en-US" altLang="ko-KR" sz="2000" dirty="0">
                <a:latin typeface="+mj-ea"/>
                <a:ea typeface="+mj-ea"/>
              </a:rPr>
              <a:t> &lt;&lt; </a:t>
            </a:r>
            <a:r>
              <a:rPr lang="en-US" altLang="ko-KR" sz="2000" dirty="0" err="1">
                <a:latin typeface="+mj-ea"/>
                <a:ea typeface="+mj-ea"/>
              </a:rPr>
              <a:t>endl</a:t>
            </a:r>
            <a:r>
              <a:rPr lang="en-US" altLang="ko-KR" sz="2000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b="1" dirty="0" err="1">
                <a:latin typeface="+mj-ea"/>
                <a:ea typeface="+mj-ea"/>
              </a:rPr>
              <a:t>int</a:t>
            </a:r>
            <a:r>
              <a:rPr lang="en-US" altLang="ko-KR" sz="2000" b="1" dirty="0">
                <a:latin typeface="+mj-ea"/>
                <a:ea typeface="+mj-ea"/>
              </a:rPr>
              <a:t> *p = &amp;</a:t>
            </a:r>
            <a:r>
              <a:rPr lang="en-US" altLang="ko-KR" sz="2000" b="1" dirty="0" err="1">
                <a:latin typeface="+mj-ea"/>
                <a:ea typeface="+mj-ea"/>
              </a:rPr>
              <a:t>refn</a:t>
            </a:r>
            <a:r>
              <a:rPr lang="en-US" altLang="ko-KR" sz="2000" b="1" dirty="0">
                <a:latin typeface="+mj-ea"/>
                <a:ea typeface="+mj-ea"/>
              </a:rPr>
              <a:t>; </a:t>
            </a:r>
            <a:r>
              <a:rPr lang="en-US" altLang="ko-KR" sz="2000" b="1" dirty="0" smtClean="0">
                <a:latin typeface="+mj-ea"/>
                <a:ea typeface="+mj-ea"/>
              </a:rPr>
              <a:t>    </a:t>
            </a:r>
            <a:r>
              <a:rPr lang="en-US" altLang="ko-KR" sz="2000" b="1" dirty="0" smtClean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en-US" altLang="ko-KR" sz="2000" b="1" dirty="0">
                <a:solidFill>
                  <a:srgbClr val="00B050"/>
                </a:solidFill>
                <a:latin typeface="+mj-ea"/>
                <a:ea typeface="+mj-ea"/>
              </a:rPr>
              <a:t>p</a:t>
            </a:r>
            <a:r>
              <a:rPr lang="ko-KR" altLang="en-US" sz="2000" b="1" dirty="0">
                <a:solidFill>
                  <a:srgbClr val="00B050"/>
                </a:solidFill>
                <a:latin typeface="+mj-ea"/>
                <a:ea typeface="+mj-ea"/>
              </a:rPr>
              <a:t>는 </a:t>
            </a:r>
            <a:r>
              <a:rPr lang="en-US" altLang="ko-KR" sz="2000" b="1" dirty="0">
                <a:solidFill>
                  <a:srgbClr val="00B050"/>
                </a:solidFill>
                <a:latin typeface="+mj-ea"/>
                <a:ea typeface="+mj-ea"/>
              </a:rPr>
              <a:t>n</a:t>
            </a:r>
            <a:r>
              <a:rPr lang="ko-KR" altLang="en-US" sz="2000" b="1" dirty="0">
                <a:solidFill>
                  <a:srgbClr val="00B050"/>
                </a:solidFill>
                <a:latin typeface="+mj-ea"/>
                <a:ea typeface="+mj-ea"/>
              </a:rPr>
              <a:t>의 주소를 </a:t>
            </a:r>
            <a:r>
              <a:rPr lang="ko-KR" altLang="en-US" sz="2000" b="1" dirty="0" smtClean="0">
                <a:solidFill>
                  <a:srgbClr val="00B050"/>
                </a:solidFill>
                <a:latin typeface="+mj-ea"/>
                <a:ea typeface="+mj-ea"/>
              </a:rPr>
              <a:t>가짐</a:t>
            </a:r>
            <a:r>
              <a:rPr lang="en-US" altLang="ko-KR" sz="2000" b="1" dirty="0" smtClean="0">
                <a:solidFill>
                  <a:srgbClr val="00B050"/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 err="1" smtClean="0">
                <a:solidFill>
                  <a:srgbClr val="00B050"/>
                </a:solidFill>
                <a:latin typeface="+mj-ea"/>
                <a:ea typeface="+mj-ea"/>
              </a:rPr>
              <a:t>참조에대한</a:t>
            </a:r>
            <a:r>
              <a:rPr lang="ko-KR" altLang="en-US" sz="2000" b="1" dirty="0" smtClean="0">
                <a:solidFill>
                  <a:srgbClr val="00B050"/>
                </a:solidFill>
                <a:latin typeface="+mj-ea"/>
                <a:ea typeface="+mj-ea"/>
              </a:rPr>
              <a:t> 포인터 변수 선언</a:t>
            </a:r>
            <a:endParaRPr lang="ko-KR" altLang="en-US" sz="20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/>
            <a:r>
              <a:rPr lang="ko-KR" altLang="en-US" sz="2000" dirty="0">
                <a:latin typeface="+mj-ea"/>
                <a:ea typeface="+mj-ea"/>
              </a:rPr>
              <a:t>	*</a:t>
            </a:r>
            <a:r>
              <a:rPr lang="en-US" altLang="ko-KR" sz="2000" dirty="0">
                <a:latin typeface="+mj-ea"/>
                <a:ea typeface="+mj-ea"/>
              </a:rPr>
              <a:t>p = 20; </a:t>
            </a:r>
            <a:r>
              <a:rPr lang="en-US" altLang="ko-KR" sz="2000" dirty="0" smtClean="0">
                <a:latin typeface="+mj-ea"/>
                <a:ea typeface="+mj-ea"/>
              </a:rPr>
              <a:t>             </a:t>
            </a:r>
            <a:r>
              <a:rPr lang="en-US" altLang="ko-KR" sz="2000" b="1" dirty="0" smtClean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en-US" altLang="ko-KR" sz="2000" b="1" dirty="0" err="1">
                <a:solidFill>
                  <a:srgbClr val="00B050"/>
                </a:solidFill>
                <a:latin typeface="+mj-ea"/>
                <a:ea typeface="+mj-ea"/>
              </a:rPr>
              <a:t>refn</a:t>
            </a:r>
            <a:r>
              <a:rPr lang="en-US" altLang="ko-KR" sz="2000" b="1" dirty="0">
                <a:solidFill>
                  <a:srgbClr val="00B050"/>
                </a:solidFill>
                <a:latin typeface="+mj-ea"/>
                <a:ea typeface="+mj-ea"/>
              </a:rPr>
              <a:t>=20, n=20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cout</a:t>
            </a:r>
            <a:r>
              <a:rPr lang="en-US" altLang="ko-KR" sz="2000" dirty="0">
                <a:latin typeface="+mj-ea"/>
                <a:ea typeface="+mj-ea"/>
              </a:rPr>
              <a:t> &lt;&lt; </a:t>
            </a:r>
            <a:r>
              <a:rPr lang="en-US" altLang="ko-KR" sz="2000" dirty="0" err="1">
                <a:latin typeface="+mj-ea"/>
                <a:ea typeface="+mj-ea"/>
              </a:rPr>
              <a:t>i</a:t>
            </a:r>
            <a:r>
              <a:rPr lang="en-US" altLang="ko-KR" sz="2000" dirty="0">
                <a:latin typeface="+mj-ea"/>
                <a:ea typeface="+mj-ea"/>
              </a:rPr>
              <a:t> &lt;&lt; '\t' &lt;&lt; n &lt;&lt; '\t' &lt;&lt; </a:t>
            </a:r>
            <a:r>
              <a:rPr lang="en-US" altLang="ko-KR" sz="2000" dirty="0" err="1">
                <a:latin typeface="+mj-ea"/>
                <a:ea typeface="+mj-ea"/>
              </a:rPr>
              <a:t>refn</a:t>
            </a:r>
            <a:r>
              <a:rPr lang="en-US" altLang="ko-KR" sz="2000" dirty="0">
                <a:latin typeface="+mj-ea"/>
                <a:ea typeface="+mj-ea"/>
              </a:rPr>
              <a:t> &lt;&lt; </a:t>
            </a:r>
            <a:r>
              <a:rPr lang="en-US" altLang="ko-KR" sz="2000" dirty="0" err="1">
                <a:latin typeface="+mj-ea"/>
                <a:ea typeface="+mj-ea"/>
              </a:rPr>
              <a:t>endl</a:t>
            </a:r>
            <a:r>
              <a:rPr lang="en-US" altLang="ko-KR" sz="2000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}</a:t>
            </a: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783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객체에 대한 참</a:t>
            </a:r>
            <a:r>
              <a:rPr lang="ko-KR" altLang="en-US" dirty="0">
                <a:latin typeface="+mj-ea"/>
              </a:rPr>
              <a:t>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528" y="980728"/>
            <a:ext cx="8533456" cy="55092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2200" dirty="0" smtClean="0">
                <a:latin typeface="+mj-ea"/>
                <a:ea typeface="+mj-ea"/>
              </a:rPr>
              <a:t>class </a:t>
            </a:r>
            <a:r>
              <a:rPr lang="en-US" altLang="ko-KR" sz="2200" dirty="0">
                <a:latin typeface="+mj-ea"/>
                <a:ea typeface="+mj-ea"/>
              </a:rPr>
              <a:t>Circle {</a:t>
            </a:r>
          </a:p>
          <a:p>
            <a:pPr defTabSz="180000"/>
            <a:r>
              <a:rPr lang="en-US" altLang="ko-KR" sz="2200" dirty="0">
                <a:latin typeface="+mj-ea"/>
                <a:ea typeface="+mj-ea"/>
              </a:rPr>
              <a:t>	</a:t>
            </a:r>
            <a:r>
              <a:rPr lang="en-US" altLang="ko-KR" sz="2200" dirty="0" err="1">
                <a:latin typeface="+mj-ea"/>
                <a:ea typeface="+mj-ea"/>
              </a:rPr>
              <a:t>int</a:t>
            </a:r>
            <a:r>
              <a:rPr lang="en-US" altLang="ko-KR" sz="2200" dirty="0">
                <a:latin typeface="+mj-ea"/>
                <a:ea typeface="+mj-ea"/>
              </a:rPr>
              <a:t> radius;</a:t>
            </a:r>
          </a:p>
          <a:p>
            <a:pPr defTabSz="180000"/>
            <a:r>
              <a:rPr lang="en-US" altLang="ko-KR" sz="2200" dirty="0">
                <a:latin typeface="+mj-ea"/>
                <a:ea typeface="+mj-ea"/>
              </a:rPr>
              <a:t>public:</a:t>
            </a:r>
          </a:p>
          <a:p>
            <a:pPr defTabSz="180000"/>
            <a:r>
              <a:rPr lang="en-US" altLang="ko-KR" sz="2200" dirty="0">
                <a:latin typeface="+mj-ea"/>
                <a:ea typeface="+mj-ea"/>
              </a:rPr>
              <a:t>	Circle() { </a:t>
            </a:r>
            <a:r>
              <a:rPr lang="en-US" altLang="ko-KR" sz="2200" dirty="0" smtClean="0">
                <a:latin typeface="+mj-ea"/>
                <a:ea typeface="+mj-ea"/>
              </a:rPr>
              <a:t>radius </a:t>
            </a:r>
            <a:r>
              <a:rPr lang="en-US" altLang="ko-KR" sz="2200" dirty="0">
                <a:latin typeface="+mj-ea"/>
                <a:ea typeface="+mj-ea"/>
              </a:rPr>
              <a:t>= 1; }</a:t>
            </a:r>
          </a:p>
          <a:p>
            <a:pPr defTabSz="180000"/>
            <a:r>
              <a:rPr lang="en-US" altLang="ko-KR" sz="2200" dirty="0">
                <a:latin typeface="+mj-ea"/>
                <a:ea typeface="+mj-ea"/>
              </a:rPr>
              <a:t>	Circle(</a:t>
            </a:r>
            <a:r>
              <a:rPr lang="en-US" altLang="ko-KR" sz="2200" dirty="0" err="1">
                <a:latin typeface="+mj-ea"/>
                <a:ea typeface="+mj-ea"/>
              </a:rPr>
              <a:t>int</a:t>
            </a:r>
            <a:r>
              <a:rPr lang="en-US" altLang="ko-KR" sz="2200" dirty="0">
                <a:latin typeface="+mj-ea"/>
                <a:ea typeface="+mj-ea"/>
              </a:rPr>
              <a:t> radius) { this-&gt;radius = radius; }</a:t>
            </a:r>
          </a:p>
          <a:p>
            <a:pPr defTabSz="180000"/>
            <a:r>
              <a:rPr lang="en-US" altLang="ko-KR" sz="2200" dirty="0">
                <a:latin typeface="+mj-ea"/>
                <a:ea typeface="+mj-ea"/>
              </a:rPr>
              <a:t>	void </a:t>
            </a:r>
            <a:r>
              <a:rPr lang="en-US" altLang="ko-KR" sz="2200" dirty="0" err="1">
                <a:latin typeface="+mj-ea"/>
                <a:ea typeface="+mj-ea"/>
              </a:rPr>
              <a:t>setRadius</a:t>
            </a:r>
            <a:r>
              <a:rPr lang="en-US" altLang="ko-KR" sz="2200" dirty="0">
                <a:latin typeface="+mj-ea"/>
                <a:ea typeface="+mj-ea"/>
              </a:rPr>
              <a:t>(</a:t>
            </a:r>
            <a:r>
              <a:rPr lang="en-US" altLang="ko-KR" sz="2200" dirty="0" err="1">
                <a:latin typeface="+mj-ea"/>
                <a:ea typeface="+mj-ea"/>
              </a:rPr>
              <a:t>int</a:t>
            </a:r>
            <a:r>
              <a:rPr lang="en-US" altLang="ko-KR" sz="2200" dirty="0">
                <a:latin typeface="+mj-ea"/>
                <a:ea typeface="+mj-ea"/>
              </a:rPr>
              <a:t> radius) { this-&gt;radius = radius; }</a:t>
            </a:r>
          </a:p>
          <a:p>
            <a:pPr defTabSz="180000"/>
            <a:r>
              <a:rPr lang="en-US" altLang="ko-KR" sz="2200" dirty="0">
                <a:latin typeface="+mj-ea"/>
                <a:ea typeface="+mj-ea"/>
              </a:rPr>
              <a:t>	double </a:t>
            </a:r>
            <a:r>
              <a:rPr lang="en-US" altLang="ko-KR" sz="2200" dirty="0" err="1">
                <a:latin typeface="+mj-ea"/>
                <a:ea typeface="+mj-ea"/>
              </a:rPr>
              <a:t>getArea</a:t>
            </a:r>
            <a:r>
              <a:rPr lang="en-US" altLang="ko-KR" sz="2200" dirty="0">
                <a:latin typeface="+mj-ea"/>
                <a:ea typeface="+mj-ea"/>
              </a:rPr>
              <a:t>() { return 3.14*radius*radius; }</a:t>
            </a:r>
          </a:p>
          <a:p>
            <a:pPr defTabSz="180000"/>
            <a:r>
              <a:rPr lang="en-US" altLang="ko-KR" sz="2200" dirty="0">
                <a:latin typeface="+mj-ea"/>
                <a:ea typeface="+mj-ea"/>
              </a:rPr>
              <a:t>};</a:t>
            </a:r>
          </a:p>
          <a:p>
            <a:pPr defTabSz="180000"/>
            <a:endParaRPr lang="en-US" altLang="ko-KR" sz="2200" dirty="0">
              <a:latin typeface="+mj-ea"/>
              <a:ea typeface="+mj-ea"/>
            </a:endParaRPr>
          </a:p>
          <a:p>
            <a:pPr defTabSz="180000"/>
            <a:r>
              <a:rPr lang="en-US" altLang="ko-KR" sz="2200" dirty="0" err="1">
                <a:latin typeface="+mj-ea"/>
                <a:ea typeface="+mj-ea"/>
              </a:rPr>
              <a:t>int</a:t>
            </a:r>
            <a:r>
              <a:rPr lang="en-US" altLang="ko-KR" sz="2200" dirty="0"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sz="2200" dirty="0">
                <a:latin typeface="+mj-ea"/>
                <a:ea typeface="+mj-ea"/>
              </a:rPr>
              <a:t>	Circle </a:t>
            </a:r>
            <a:r>
              <a:rPr lang="en-US" altLang="ko-KR" sz="2200" dirty="0" err="1">
                <a:latin typeface="+mj-ea"/>
                <a:ea typeface="+mj-ea"/>
              </a:rPr>
              <a:t>circle</a:t>
            </a:r>
            <a:r>
              <a:rPr lang="en-US" altLang="ko-KR" sz="2200" dirty="0" smtClean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2200" dirty="0">
                <a:latin typeface="+mj-ea"/>
                <a:ea typeface="+mj-ea"/>
              </a:rPr>
              <a:t>	</a:t>
            </a:r>
            <a:r>
              <a:rPr lang="en-US" altLang="ko-KR" sz="2200" b="1" dirty="0">
                <a:latin typeface="+mj-ea"/>
                <a:ea typeface="+mj-ea"/>
              </a:rPr>
              <a:t>Circle &amp;</a:t>
            </a:r>
            <a:r>
              <a:rPr lang="en-US" altLang="ko-KR" sz="2200" b="1" dirty="0" err="1">
                <a:latin typeface="+mj-ea"/>
                <a:ea typeface="+mj-ea"/>
              </a:rPr>
              <a:t>refc</a:t>
            </a:r>
            <a:r>
              <a:rPr lang="en-US" altLang="ko-KR" sz="2200" b="1" dirty="0">
                <a:latin typeface="+mj-ea"/>
                <a:ea typeface="+mj-ea"/>
              </a:rPr>
              <a:t> = circle; </a:t>
            </a:r>
            <a:r>
              <a:rPr lang="en-US" altLang="ko-KR" sz="2200" b="1" dirty="0" smtClean="0">
                <a:latin typeface="+mj-ea"/>
                <a:ea typeface="+mj-ea"/>
              </a:rPr>
              <a:t>//</a:t>
            </a:r>
            <a:r>
              <a:rPr lang="en-US" altLang="ko-KR" sz="2200" dirty="0">
                <a:solidFill>
                  <a:schemeClr val="tx1"/>
                </a:solidFill>
                <a:latin typeface="+mj-ea"/>
                <a:ea typeface="+mj-ea"/>
              </a:rPr>
              <a:t>circle </a:t>
            </a:r>
            <a:r>
              <a:rPr lang="ko-KR" altLang="en-US" sz="2200" dirty="0">
                <a:solidFill>
                  <a:schemeClr val="tx1"/>
                </a:solidFill>
                <a:latin typeface="+mj-ea"/>
                <a:ea typeface="+mj-ea"/>
              </a:rPr>
              <a:t>객체에 </a:t>
            </a:r>
            <a:r>
              <a:rPr lang="ko-KR" altLang="en-US" sz="2200" dirty="0" smtClean="0">
                <a:solidFill>
                  <a:schemeClr val="tx1"/>
                </a:solidFill>
                <a:latin typeface="+mj-ea"/>
                <a:ea typeface="+mj-ea"/>
              </a:rPr>
              <a:t>대한 참조 </a:t>
            </a:r>
            <a:r>
              <a:rPr lang="ko-KR" altLang="en-US" sz="2200" dirty="0">
                <a:solidFill>
                  <a:schemeClr val="tx1"/>
                </a:solidFill>
                <a:latin typeface="+mj-ea"/>
                <a:ea typeface="+mj-ea"/>
              </a:rPr>
              <a:t>변수 </a:t>
            </a:r>
            <a:r>
              <a:rPr lang="en-US" altLang="ko-KR" sz="2200" dirty="0" err="1">
                <a:solidFill>
                  <a:schemeClr val="tx1"/>
                </a:solidFill>
                <a:latin typeface="+mj-ea"/>
                <a:ea typeface="+mj-ea"/>
              </a:rPr>
              <a:t>refc</a:t>
            </a:r>
            <a:r>
              <a:rPr lang="en-US" altLang="ko-KR" sz="2200" dirty="0">
                <a:solidFill>
                  <a:schemeClr val="tx1"/>
                </a:solidFill>
                <a:latin typeface="+mj-ea"/>
                <a:ea typeface="+mj-ea"/>
              </a:rPr>
              <a:t>  </a:t>
            </a:r>
            <a:r>
              <a:rPr lang="ko-KR" altLang="en-US" sz="2200" dirty="0">
                <a:solidFill>
                  <a:schemeClr val="tx1"/>
                </a:solidFill>
                <a:latin typeface="+mj-ea"/>
                <a:ea typeface="+mj-ea"/>
              </a:rPr>
              <a:t>선언</a:t>
            </a:r>
          </a:p>
          <a:p>
            <a:pPr defTabSz="180000"/>
            <a:endParaRPr lang="en-US" altLang="ko-KR" sz="2200" b="1" dirty="0" smtClean="0">
              <a:latin typeface="+mj-ea"/>
              <a:ea typeface="+mj-ea"/>
            </a:endParaRPr>
          </a:p>
          <a:p>
            <a:pPr defTabSz="180000"/>
            <a:r>
              <a:rPr lang="ko-KR" altLang="en-US" sz="2200" dirty="0">
                <a:latin typeface="+mj-ea"/>
                <a:ea typeface="+mj-ea"/>
              </a:rPr>
              <a:t>	</a:t>
            </a:r>
            <a:r>
              <a:rPr lang="en-US" altLang="ko-KR" sz="2200" dirty="0" err="1">
                <a:latin typeface="+mj-ea"/>
                <a:ea typeface="+mj-ea"/>
              </a:rPr>
              <a:t>refc.setRadius</a:t>
            </a:r>
            <a:r>
              <a:rPr lang="en-US" altLang="ko-KR" sz="2200" dirty="0">
                <a:latin typeface="+mj-ea"/>
                <a:ea typeface="+mj-ea"/>
              </a:rPr>
              <a:t>(10);</a:t>
            </a:r>
          </a:p>
          <a:p>
            <a:pPr defTabSz="180000"/>
            <a:r>
              <a:rPr lang="en-US" altLang="ko-KR" sz="2200" dirty="0">
                <a:latin typeface="+mj-ea"/>
                <a:ea typeface="+mj-ea"/>
              </a:rPr>
              <a:t>	</a:t>
            </a:r>
            <a:r>
              <a:rPr lang="en-US" altLang="ko-KR" sz="2200" dirty="0" err="1">
                <a:latin typeface="+mj-ea"/>
                <a:ea typeface="+mj-ea"/>
              </a:rPr>
              <a:t>cout</a:t>
            </a:r>
            <a:r>
              <a:rPr lang="en-US" altLang="ko-KR" sz="2200" dirty="0">
                <a:latin typeface="+mj-ea"/>
                <a:ea typeface="+mj-ea"/>
              </a:rPr>
              <a:t> &lt;&lt; </a:t>
            </a:r>
            <a:r>
              <a:rPr lang="en-US" altLang="ko-KR" sz="2200" b="1" dirty="0" err="1">
                <a:latin typeface="+mj-ea"/>
                <a:ea typeface="+mj-ea"/>
              </a:rPr>
              <a:t>refc.getArea</a:t>
            </a:r>
            <a:r>
              <a:rPr lang="en-US" altLang="ko-KR" sz="2200" b="1" dirty="0">
                <a:latin typeface="+mj-ea"/>
                <a:ea typeface="+mj-ea"/>
              </a:rPr>
              <a:t>() </a:t>
            </a:r>
            <a:r>
              <a:rPr lang="en-US" altLang="ko-KR" sz="2200" dirty="0">
                <a:latin typeface="+mj-ea"/>
                <a:ea typeface="+mj-ea"/>
              </a:rPr>
              <a:t>&lt;&lt; " " &lt;&lt; </a:t>
            </a:r>
            <a:r>
              <a:rPr lang="en-US" altLang="ko-KR" sz="2200" b="1" dirty="0" err="1">
                <a:latin typeface="+mj-ea"/>
                <a:ea typeface="+mj-ea"/>
              </a:rPr>
              <a:t>circle.getArea</a:t>
            </a:r>
            <a:r>
              <a:rPr lang="en-US" altLang="ko-KR" sz="2200" b="1" dirty="0" smtClean="0">
                <a:latin typeface="+mj-ea"/>
                <a:ea typeface="+mj-ea"/>
              </a:rPr>
              <a:t>()</a:t>
            </a:r>
            <a:r>
              <a:rPr lang="en-US" altLang="ko-KR" sz="2200" dirty="0" smtClean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2200" dirty="0" smtClean="0">
                <a:latin typeface="+mj-ea"/>
                <a:ea typeface="+mj-ea"/>
              </a:rPr>
              <a:t>}</a:t>
            </a:r>
            <a:endParaRPr lang="ko-KR" altLang="en-US" sz="2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017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참조에 의한 호출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참조를 가장 많이 활용하는 사례</a:t>
            </a:r>
            <a:endParaRPr lang="en-US" altLang="ko-KR" dirty="0" smtClean="0"/>
          </a:p>
          <a:p>
            <a:r>
              <a:rPr lang="en-US" altLang="ko-KR" dirty="0" smtClean="0"/>
              <a:t>call by reference</a:t>
            </a:r>
            <a:r>
              <a:rPr lang="ko-KR" altLang="en-US" dirty="0" smtClean="0"/>
              <a:t>라고 부름</a:t>
            </a:r>
            <a:endParaRPr lang="en-US" altLang="ko-KR" dirty="0" smtClean="0"/>
          </a:p>
          <a:p>
            <a:r>
              <a:rPr lang="ko-KR" altLang="en-US" dirty="0" smtClean="0"/>
              <a:t>함수 형식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함수의 매개 변수를 참조 타입으로 선언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참조 매개 변수</a:t>
            </a:r>
            <a:r>
              <a:rPr lang="en-US" altLang="ko-KR" dirty="0" smtClean="0"/>
              <a:t>(reference parameter)</a:t>
            </a:r>
            <a:r>
              <a:rPr lang="ko-KR" altLang="en-US" dirty="0" smtClean="0"/>
              <a:t>라고 부름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참조 매개 변수는 </a:t>
            </a:r>
            <a:r>
              <a:rPr lang="ko-KR" altLang="en-US" dirty="0" err="1" smtClean="0"/>
              <a:t>실인자</a:t>
            </a:r>
            <a:r>
              <a:rPr lang="ko-KR" altLang="en-US" dirty="0" smtClean="0"/>
              <a:t> 변수를 참조함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참조매개 변수의 이름만 생기고 공간이 생기지 않음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참조 매개 변수는 </a:t>
            </a:r>
            <a:r>
              <a:rPr lang="ko-KR" altLang="en-US" dirty="0" err="1" smtClean="0"/>
              <a:t>실인자</a:t>
            </a:r>
            <a:r>
              <a:rPr lang="ko-KR" altLang="en-US" dirty="0" smtClean="0"/>
              <a:t> 변수 공간 공유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참조 매개 변수에 대한 조작은 </a:t>
            </a:r>
            <a:r>
              <a:rPr lang="ko-KR" altLang="en-US" dirty="0" err="1" smtClean="0"/>
              <a:t>실인자</a:t>
            </a:r>
            <a:r>
              <a:rPr lang="ko-KR" altLang="en-US" dirty="0" smtClean="0"/>
              <a:t> 변수 조작 효과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57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그룹 96"/>
          <p:cNvGrpSpPr/>
          <p:nvPr/>
        </p:nvGrpSpPr>
        <p:grpSpPr>
          <a:xfrm>
            <a:off x="4685559" y="3975992"/>
            <a:ext cx="970143" cy="695149"/>
            <a:chOff x="2709055" y="2194369"/>
            <a:chExt cx="1226340" cy="695149"/>
          </a:xfrm>
          <a:solidFill>
            <a:schemeClr val="bg1"/>
          </a:solidFill>
        </p:grpSpPr>
        <p:sp>
          <p:nvSpPr>
            <p:cNvPr id="98" name="직사각형 97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724560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j-ea"/>
                <a:ea typeface="+mj-ea"/>
              </a:endParaRPr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6125719" y="3998004"/>
            <a:ext cx="970143" cy="695149"/>
            <a:chOff x="2709055" y="2194369"/>
            <a:chExt cx="1226340" cy="695149"/>
          </a:xfrm>
          <a:solidFill>
            <a:schemeClr val="bg1"/>
          </a:solidFill>
        </p:grpSpPr>
        <p:sp>
          <p:nvSpPr>
            <p:cNvPr id="92" name="직사각형 91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2724560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j-ea"/>
                <a:ea typeface="+mj-ea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7565880" y="5247205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89" name="직사각형 88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j-ea"/>
                <a:ea typeface="+mj-ea"/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6125720" y="5247205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86" name="직사각형 85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j-ea"/>
                <a:ea typeface="+mj-ea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4685560" y="5247205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83" name="직사각형 82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j-ea"/>
                <a:ea typeface="+mj-ea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3167786" y="5249963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65" name="직사각형 64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참조에 의한 호출 사례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4753" y="635257"/>
            <a:ext cx="7293392" cy="313932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180000"/>
            <a:r>
              <a:rPr lang="en-US" altLang="ko-KR" b="1" dirty="0" smtClean="0">
                <a:latin typeface="+mj-ea"/>
                <a:ea typeface="+mj-ea"/>
              </a:rPr>
              <a:t>void swap(</a:t>
            </a:r>
            <a:r>
              <a:rPr lang="en-US" altLang="ko-KR" b="1" dirty="0" err="1" smtClean="0">
                <a:solidFill>
                  <a:srgbClr val="FF0000"/>
                </a:solidFill>
                <a:latin typeface="+mj-ea"/>
                <a:ea typeface="+mj-ea"/>
              </a:rPr>
              <a:t>int</a:t>
            </a:r>
            <a:r>
              <a:rPr lang="en-US" altLang="ko-KR" b="1" dirty="0" smtClean="0">
                <a:solidFill>
                  <a:srgbClr val="FF0000"/>
                </a:solidFill>
                <a:latin typeface="+mj-ea"/>
                <a:ea typeface="+mj-ea"/>
              </a:rPr>
              <a:t> &amp;a, </a:t>
            </a:r>
            <a:r>
              <a:rPr lang="en-US" altLang="ko-KR" b="1" dirty="0" err="1" smtClean="0">
                <a:solidFill>
                  <a:srgbClr val="FF0000"/>
                </a:solidFill>
                <a:latin typeface="+mj-ea"/>
                <a:ea typeface="+mj-ea"/>
              </a:rPr>
              <a:t>int</a:t>
            </a:r>
            <a:r>
              <a:rPr lang="en-US" altLang="ko-KR" b="1" dirty="0" smtClean="0">
                <a:solidFill>
                  <a:srgbClr val="FF0000"/>
                </a:solidFill>
                <a:latin typeface="+mj-ea"/>
                <a:ea typeface="+mj-ea"/>
              </a:rPr>
              <a:t> &amp;b</a:t>
            </a:r>
            <a:r>
              <a:rPr lang="en-US" altLang="ko-KR" b="1" dirty="0" smtClean="0">
                <a:latin typeface="+mj-ea"/>
                <a:ea typeface="+mj-ea"/>
              </a:rPr>
              <a:t>) </a:t>
            </a:r>
            <a:r>
              <a:rPr lang="en-US" altLang="ko-KR" dirty="0" smtClean="0">
                <a:latin typeface="+mj-ea"/>
                <a:ea typeface="+mj-ea"/>
              </a:rPr>
              <a:t>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 smtClean="0">
                <a:latin typeface="+mj-ea"/>
                <a:ea typeface="+mj-ea"/>
              </a:rPr>
              <a:t>int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dirty="0" err="1" smtClean="0">
                <a:latin typeface="+mj-ea"/>
                <a:ea typeface="+mj-ea"/>
              </a:rPr>
              <a:t>tmp</a:t>
            </a:r>
            <a:r>
              <a:rPr lang="en-US" altLang="ko-KR" dirty="0" smtClean="0">
                <a:latin typeface="+mj-ea"/>
                <a:ea typeface="+mj-ea"/>
              </a:rPr>
              <a:t>;</a:t>
            </a: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 smtClean="0">
                <a:latin typeface="+mj-ea"/>
                <a:ea typeface="+mj-ea"/>
              </a:rPr>
              <a:t>	</a:t>
            </a:r>
            <a:r>
              <a:rPr lang="en-US" altLang="ko-KR" dirty="0" err="1" smtClean="0">
                <a:latin typeface="+mj-ea"/>
                <a:ea typeface="+mj-ea"/>
              </a:rPr>
              <a:t>tmp</a:t>
            </a:r>
            <a:r>
              <a:rPr lang="en-US" altLang="ko-KR" dirty="0" smtClean="0">
                <a:latin typeface="+mj-ea"/>
                <a:ea typeface="+mj-ea"/>
              </a:rPr>
              <a:t> = a; </a:t>
            </a:r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smtClean="0">
                <a:latin typeface="+mj-ea"/>
                <a:ea typeface="+mj-ea"/>
              </a:rPr>
              <a:t>a = b; </a:t>
            </a:r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smtClean="0">
                <a:latin typeface="+mj-ea"/>
                <a:ea typeface="+mj-ea"/>
              </a:rPr>
              <a:t>b = </a:t>
            </a:r>
            <a:r>
              <a:rPr lang="en-US" altLang="ko-KR" dirty="0" err="1" smtClean="0">
                <a:latin typeface="+mj-ea"/>
                <a:ea typeface="+mj-ea"/>
              </a:rPr>
              <a:t>tmp</a:t>
            </a:r>
            <a:r>
              <a:rPr lang="en-US" altLang="ko-KR" dirty="0" smtClean="0">
                <a:latin typeface="+mj-ea"/>
                <a:ea typeface="+mj-ea"/>
              </a:rPr>
              <a:t>;  </a:t>
            </a:r>
            <a:r>
              <a:rPr lang="en-US" altLang="ko-KR" b="1" dirty="0" smtClean="0">
                <a:solidFill>
                  <a:srgbClr val="00B050"/>
                </a:solidFill>
                <a:latin typeface="+mj-ea"/>
                <a:ea typeface="+mj-ea"/>
              </a:rPr>
              <a:t>//</a:t>
            </a:r>
            <a:r>
              <a:rPr lang="ko-KR" altLang="en-US" b="1" dirty="0" smtClean="0">
                <a:solidFill>
                  <a:srgbClr val="00B050"/>
                </a:solidFill>
                <a:latin typeface="+mj-ea"/>
                <a:ea typeface="+mj-ea"/>
              </a:rPr>
              <a:t>참조 매개 변수를 보통 변수처럼 사용</a:t>
            </a:r>
            <a:endParaRPr lang="en-US" altLang="ko-KR" b="1" dirty="0" smtClean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dirty="0" smtClean="0">
                <a:latin typeface="+mj-ea"/>
                <a:ea typeface="+mj-ea"/>
              </a:rPr>
              <a:t>}</a:t>
            </a: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 err="1" smtClean="0">
                <a:latin typeface="+mj-ea"/>
                <a:ea typeface="+mj-ea"/>
              </a:rPr>
              <a:t>int</a:t>
            </a:r>
            <a:r>
              <a:rPr lang="en-US" altLang="ko-KR" dirty="0" smtClean="0"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 smtClean="0">
                <a:latin typeface="+mj-ea"/>
                <a:ea typeface="+mj-ea"/>
              </a:rPr>
              <a:t>int</a:t>
            </a:r>
            <a:r>
              <a:rPr lang="en-US" altLang="ko-KR" dirty="0" smtClean="0">
                <a:latin typeface="+mj-ea"/>
                <a:ea typeface="+mj-ea"/>
              </a:rPr>
              <a:t> m=2, n=9;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 smtClean="0">
                <a:latin typeface="+mj-ea"/>
                <a:ea typeface="+mj-ea"/>
              </a:rPr>
              <a:t>swap(</a:t>
            </a:r>
            <a:r>
              <a:rPr lang="en-US" altLang="ko-KR" b="1" dirty="0" smtClean="0">
                <a:solidFill>
                  <a:srgbClr val="FF0000"/>
                </a:solidFill>
                <a:latin typeface="+mj-ea"/>
                <a:ea typeface="+mj-ea"/>
              </a:rPr>
              <a:t>m, n</a:t>
            </a:r>
            <a:r>
              <a:rPr lang="en-US" altLang="ko-KR" b="1" dirty="0" smtClean="0">
                <a:latin typeface="+mj-ea"/>
                <a:ea typeface="+mj-ea"/>
              </a:rPr>
              <a:t>);   </a:t>
            </a:r>
            <a:r>
              <a:rPr lang="en-US" altLang="ko-KR" b="1" dirty="0" smtClean="0">
                <a:solidFill>
                  <a:srgbClr val="00B050"/>
                </a:solidFill>
                <a:latin typeface="+mj-ea"/>
                <a:ea typeface="+mj-ea"/>
              </a:rPr>
              <a:t>//</a:t>
            </a:r>
            <a:r>
              <a:rPr lang="ko-KR" altLang="en-US" b="1" dirty="0" smtClean="0">
                <a:solidFill>
                  <a:srgbClr val="00B050"/>
                </a:solidFill>
                <a:latin typeface="+mj-ea"/>
                <a:ea typeface="+mj-ea"/>
              </a:rPr>
              <a:t>함수가 호출되면 </a:t>
            </a:r>
            <a:r>
              <a:rPr lang="en-US" altLang="ko-KR" b="1" dirty="0" err="1" smtClean="0">
                <a:solidFill>
                  <a:srgbClr val="00B050"/>
                </a:solidFill>
                <a:latin typeface="+mj-ea"/>
                <a:ea typeface="+mj-ea"/>
              </a:rPr>
              <a:t>m,n</a:t>
            </a:r>
            <a:r>
              <a:rPr lang="ko-KR" altLang="en-US" b="1" dirty="0" smtClean="0">
                <a:solidFill>
                  <a:srgbClr val="00B050"/>
                </a:solidFill>
                <a:latin typeface="+mj-ea"/>
                <a:ea typeface="+mj-ea"/>
              </a:rPr>
              <a:t>에 대한 </a:t>
            </a:r>
            <a:r>
              <a:rPr lang="ko-KR" altLang="en-US" b="1" dirty="0" err="1" smtClean="0">
                <a:solidFill>
                  <a:srgbClr val="00B050"/>
                </a:solidFill>
                <a:latin typeface="+mj-ea"/>
                <a:ea typeface="+mj-ea"/>
              </a:rPr>
              <a:t>참조변수</a:t>
            </a:r>
            <a:r>
              <a:rPr lang="ko-KR" altLang="en-US" b="1" dirty="0" smtClean="0">
                <a:solidFill>
                  <a:srgbClr val="00B050"/>
                </a:solidFill>
                <a:latin typeface="+mj-ea"/>
                <a:ea typeface="+mj-ea"/>
              </a:rPr>
              <a:t> </a:t>
            </a:r>
            <a:r>
              <a:rPr lang="en-US" altLang="ko-KR" b="1" dirty="0" err="1" smtClean="0">
                <a:solidFill>
                  <a:srgbClr val="00B050"/>
                </a:solidFill>
                <a:latin typeface="+mj-ea"/>
                <a:ea typeface="+mj-ea"/>
              </a:rPr>
              <a:t>a,b</a:t>
            </a:r>
            <a:r>
              <a:rPr lang="ko-KR" altLang="en-US" b="1" dirty="0" smtClean="0">
                <a:solidFill>
                  <a:srgbClr val="00B050"/>
                </a:solidFill>
                <a:latin typeface="+mj-ea"/>
                <a:ea typeface="+mj-ea"/>
              </a:rPr>
              <a:t>가 생김</a:t>
            </a:r>
            <a:endParaRPr lang="en-US" altLang="ko-KR" b="1" dirty="0" smtClean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 smtClean="0">
                <a:latin typeface="+mj-ea"/>
                <a:ea typeface="+mj-ea"/>
              </a:rPr>
              <a:t>cout</a:t>
            </a:r>
            <a:r>
              <a:rPr lang="en-US" altLang="ko-KR" dirty="0" smtClean="0">
                <a:latin typeface="+mj-ea"/>
                <a:ea typeface="+mj-ea"/>
              </a:rPr>
              <a:t> &lt;&lt; m &lt;&lt; ‘ ‘ &lt;&lt; n;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}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9512" y="5326249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m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45923" y="5365684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10568" y="5617148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j-ea"/>
                <a:ea typeface="+mj-ea"/>
              </a:rPr>
              <a:t>n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46585" y="5657243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  <a:latin typeface="+mj-ea"/>
                <a:ea typeface="+mj-ea"/>
                <a:sym typeface="Wingdings"/>
              </a:rPr>
              <a:t>9</a:t>
            </a:r>
            <a:endParaRPr lang="ko-KR" altLang="en-US" sz="12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06329" y="6263734"/>
            <a:ext cx="13805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j-ea"/>
                <a:ea typeface="+mj-ea"/>
              </a:rPr>
              <a:t>(1) swap() </a:t>
            </a:r>
            <a:r>
              <a:rPr lang="ko-KR" altLang="en-US" sz="1100" b="1" dirty="0" smtClean="0">
                <a:latin typeface="+mj-ea"/>
                <a:ea typeface="+mj-ea"/>
              </a:rPr>
              <a:t>호출 전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02698" y="5912739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+mj-ea"/>
                <a:ea typeface="+mj-ea"/>
              </a:rPr>
              <a:t>main() </a:t>
            </a:r>
            <a:r>
              <a:rPr lang="ko-KR" altLang="en-US" sz="1000" b="1" dirty="0" err="1" smtClean="0">
                <a:latin typeface="+mj-ea"/>
                <a:ea typeface="+mj-ea"/>
              </a:rPr>
              <a:t>스택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00019" y="6262246"/>
            <a:ext cx="15215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j-ea"/>
                <a:ea typeface="+mj-ea"/>
              </a:rPr>
              <a:t>(2) swap() </a:t>
            </a:r>
            <a:r>
              <a:rPr lang="ko-KR" altLang="en-US" sz="1100" b="1" dirty="0" smtClean="0">
                <a:latin typeface="+mj-ea"/>
                <a:ea typeface="+mj-ea"/>
              </a:rPr>
              <a:t>호출 직후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82093" y="5326249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m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18504" y="5365684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83149" y="5617148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j-ea"/>
                <a:ea typeface="+mj-ea"/>
              </a:rPr>
              <a:t>n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19166" y="5657243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  <a:sym typeface="Wingdings"/>
              </a:rPr>
              <a:t>9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76724" y="5912739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+mj-ea"/>
                <a:ea typeface="+mj-ea"/>
              </a:rPr>
              <a:t>main() </a:t>
            </a:r>
            <a:r>
              <a:rPr lang="ko-KR" altLang="en-US" sz="1000" b="1" dirty="0" err="1" smtClean="0">
                <a:latin typeface="+mj-ea"/>
                <a:ea typeface="+mj-ea"/>
              </a:rPr>
              <a:t>스택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92931" y="4096403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j-ea"/>
                <a:ea typeface="+mj-ea"/>
              </a:rPr>
              <a:t>a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93987" y="4387302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b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70964" y="4693153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+mj-ea"/>
                <a:ea typeface="+mj-ea"/>
              </a:rPr>
              <a:t>swap() </a:t>
            </a:r>
            <a:r>
              <a:rPr lang="ko-KR" altLang="en-US" sz="1000" b="1" dirty="0" err="1" smtClean="0">
                <a:latin typeface="+mj-ea"/>
                <a:ea typeface="+mj-ea"/>
              </a:rPr>
              <a:t>스택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27814" y="6263734"/>
            <a:ext cx="11897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j-ea"/>
                <a:ea typeface="+mj-ea"/>
              </a:rPr>
              <a:t>(3) swap() </a:t>
            </a:r>
            <a:r>
              <a:rPr lang="ko-KR" altLang="en-US" sz="1100" b="1" dirty="0" smtClean="0">
                <a:latin typeface="+mj-ea"/>
                <a:ea typeface="+mj-ea"/>
              </a:rPr>
              <a:t>실행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09558" y="5320539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m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45969" y="5359974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2 </a:t>
            </a:r>
            <a:r>
              <a:rPr lang="en-US" altLang="ko-KR" sz="1200" b="1" dirty="0" smtClean="0">
                <a:solidFill>
                  <a:srgbClr val="FF0000"/>
                </a:solidFill>
                <a:latin typeface="+mj-ea"/>
                <a:ea typeface="+mj-ea"/>
              </a:rPr>
              <a:t>9</a:t>
            </a:r>
            <a:endParaRPr lang="ko-KR" altLang="en-US" sz="12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10614" y="5611438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j-ea"/>
                <a:ea typeface="+mj-ea"/>
              </a:rPr>
              <a:t>n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446631" y="5651533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  <a:sym typeface="Wingdings"/>
              </a:rPr>
              <a:t>9 </a:t>
            </a:r>
            <a:r>
              <a:rPr lang="en-US" altLang="ko-KR" sz="1200" b="1" dirty="0" smtClean="0">
                <a:solidFill>
                  <a:srgbClr val="FF0000"/>
                </a:solidFill>
                <a:latin typeface="+mj-ea"/>
                <a:ea typeface="+mj-ea"/>
                <a:sym typeface="Wingdings"/>
              </a:rPr>
              <a:t>2</a:t>
            </a:r>
            <a:endParaRPr lang="ko-KR" altLang="en-US" sz="12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79658" y="5912739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+mj-ea"/>
                <a:ea typeface="+mj-ea"/>
              </a:rPr>
              <a:t>main() </a:t>
            </a:r>
            <a:r>
              <a:rPr lang="ko-KR" altLang="en-US" sz="1000" b="1" dirty="0" err="1" smtClean="0">
                <a:latin typeface="+mj-ea"/>
                <a:ea typeface="+mj-ea"/>
              </a:rPr>
              <a:t>스택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98578" y="4693153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+mj-ea"/>
                <a:ea typeface="+mj-ea"/>
              </a:rPr>
              <a:t>swap() </a:t>
            </a:r>
            <a:r>
              <a:rPr lang="ko-KR" altLang="en-US" sz="1000" b="1" dirty="0" err="1" smtClean="0">
                <a:latin typeface="+mj-ea"/>
                <a:ea typeface="+mj-ea"/>
              </a:rPr>
              <a:t>스택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437903" y="6263734"/>
            <a:ext cx="13805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j-ea"/>
                <a:ea typeface="+mj-ea"/>
              </a:rPr>
              <a:t>(4) swap() </a:t>
            </a:r>
            <a:r>
              <a:rPr lang="ko-KR" altLang="en-US" sz="1100" b="1" dirty="0" smtClean="0">
                <a:latin typeface="+mj-ea"/>
                <a:ea typeface="+mj-ea"/>
              </a:rPr>
              <a:t>리턴 후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69842" y="5320539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m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906253" y="5359974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9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70898" y="5611438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j-ea"/>
                <a:ea typeface="+mj-ea"/>
              </a:rPr>
              <a:t>n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906915" y="5651533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  <a:sym typeface="Wingdings"/>
              </a:rPr>
              <a:t>2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624603" y="5912739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+mj-ea"/>
                <a:ea typeface="+mj-ea"/>
              </a:rPr>
              <a:t>main() </a:t>
            </a:r>
            <a:r>
              <a:rPr lang="ko-KR" altLang="en-US" sz="1000" b="1" dirty="0" err="1" smtClean="0">
                <a:latin typeface="+mj-ea"/>
                <a:ea typeface="+mj-ea"/>
              </a:rPr>
              <a:t>스택</a:t>
            </a:r>
            <a:endParaRPr lang="ko-KR" altLang="en-US" sz="1000" b="1" dirty="0">
              <a:latin typeface="+mj-ea"/>
              <a:ea typeface="+mj-ea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4430475" y="3668970"/>
            <a:ext cx="0" cy="2498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896411" y="3663029"/>
            <a:ext cx="0" cy="2498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319224" y="3713252"/>
            <a:ext cx="0" cy="2498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곱셈 기호 50"/>
          <p:cNvSpPr/>
          <p:nvPr/>
        </p:nvSpPr>
        <p:spPr>
          <a:xfrm>
            <a:off x="6463862" y="5362389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52" name="곱셈 기호 51"/>
          <p:cNvSpPr/>
          <p:nvPr/>
        </p:nvSpPr>
        <p:spPr>
          <a:xfrm>
            <a:off x="6482842" y="5631980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55" name="모서리가 둥근 사각형 설명선 54"/>
          <p:cNvSpPr/>
          <p:nvPr/>
        </p:nvSpPr>
        <p:spPr>
          <a:xfrm>
            <a:off x="1327285" y="4112461"/>
            <a:ext cx="2701431" cy="787329"/>
          </a:xfrm>
          <a:prstGeom prst="wedgeRoundRectCallout">
            <a:avLst>
              <a:gd name="adj1" fmla="val 64256"/>
              <a:gd name="adj2" fmla="val 637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a, b</a:t>
            </a:r>
            <a:r>
              <a:rPr lang="ko-KR" altLang="en-US" sz="1400" b="1" dirty="0">
                <a:solidFill>
                  <a:schemeClr val="tx1"/>
                </a:solidFill>
                <a:latin typeface="+mj-ea"/>
                <a:ea typeface="+mj-ea"/>
              </a:rPr>
              <a:t>는 </a:t>
            </a:r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m, n</a:t>
            </a:r>
            <a:r>
              <a:rPr lang="ko-KR" altLang="en-US" sz="1400" b="1" dirty="0">
                <a:solidFill>
                  <a:schemeClr val="tx1"/>
                </a:solidFill>
                <a:latin typeface="+mj-ea"/>
                <a:ea typeface="+mj-ea"/>
              </a:rPr>
              <a:t>의 별명</a:t>
            </a:r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a, b</a:t>
            </a:r>
            <a:r>
              <a:rPr lang="ko-KR" altLang="en-US" sz="1400" b="1" dirty="0">
                <a:solidFill>
                  <a:schemeClr val="tx1"/>
                </a:solidFill>
                <a:latin typeface="+mj-ea"/>
                <a:ea typeface="+mj-ea"/>
              </a:rPr>
              <a:t> 이름만 생성</a:t>
            </a:r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+mj-ea"/>
                <a:ea typeface="+mj-ea"/>
              </a:rPr>
              <a:t>변수 공간 생기지 않음</a:t>
            </a:r>
          </a:p>
        </p:txBody>
      </p:sp>
      <p:sp>
        <p:nvSpPr>
          <p:cNvPr id="56" name="모서리가 둥근 사각형 설명선 55"/>
          <p:cNvSpPr/>
          <p:nvPr/>
        </p:nvSpPr>
        <p:spPr>
          <a:xfrm>
            <a:off x="8051197" y="4632971"/>
            <a:ext cx="730842" cy="451457"/>
          </a:xfrm>
          <a:prstGeom prst="wedgeRoundRectCallout">
            <a:avLst>
              <a:gd name="adj1" fmla="val 11057"/>
              <a:gd name="adj2" fmla="val 9966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m, n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이 변경됨</a:t>
            </a:r>
          </a:p>
        </p:txBody>
      </p:sp>
      <p:sp>
        <p:nvSpPr>
          <p:cNvPr id="59" name="자유형 58"/>
          <p:cNvSpPr/>
          <p:nvPr/>
        </p:nvSpPr>
        <p:spPr>
          <a:xfrm>
            <a:off x="4509444" y="4246089"/>
            <a:ext cx="272434" cy="1196502"/>
          </a:xfrm>
          <a:custGeom>
            <a:avLst/>
            <a:gdLst>
              <a:gd name="connsiteX0" fmla="*/ 252979 w 272434"/>
              <a:gd name="connsiteY0" fmla="*/ 0 h 1196502"/>
              <a:gd name="connsiteX1" fmla="*/ 60 w 272434"/>
              <a:gd name="connsiteY1" fmla="*/ 671208 h 1196502"/>
              <a:gd name="connsiteX2" fmla="*/ 272434 w 272434"/>
              <a:gd name="connsiteY2" fmla="*/ 1196502 h 119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434" h="1196502">
                <a:moveTo>
                  <a:pt x="252979" y="0"/>
                </a:moveTo>
                <a:cubicBezTo>
                  <a:pt x="124898" y="235895"/>
                  <a:pt x="-3183" y="471791"/>
                  <a:pt x="60" y="671208"/>
                </a:cubicBezTo>
                <a:cubicBezTo>
                  <a:pt x="3302" y="870625"/>
                  <a:pt x="137868" y="1033563"/>
                  <a:pt x="272434" y="1196502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60" name="자유형 59"/>
          <p:cNvSpPr/>
          <p:nvPr/>
        </p:nvSpPr>
        <p:spPr>
          <a:xfrm>
            <a:off x="4513506" y="4560892"/>
            <a:ext cx="272434" cy="1196502"/>
          </a:xfrm>
          <a:custGeom>
            <a:avLst/>
            <a:gdLst>
              <a:gd name="connsiteX0" fmla="*/ 252979 w 272434"/>
              <a:gd name="connsiteY0" fmla="*/ 0 h 1196502"/>
              <a:gd name="connsiteX1" fmla="*/ 60 w 272434"/>
              <a:gd name="connsiteY1" fmla="*/ 671208 h 1196502"/>
              <a:gd name="connsiteX2" fmla="*/ 272434 w 272434"/>
              <a:gd name="connsiteY2" fmla="*/ 1196502 h 119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434" h="1196502">
                <a:moveTo>
                  <a:pt x="252979" y="0"/>
                </a:moveTo>
                <a:cubicBezTo>
                  <a:pt x="124898" y="235895"/>
                  <a:pt x="-3183" y="471791"/>
                  <a:pt x="60" y="671208"/>
                </a:cubicBezTo>
                <a:cubicBezTo>
                  <a:pt x="3302" y="870625"/>
                  <a:pt x="137868" y="1033563"/>
                  <a:pt x="272434" y="1196502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110451" y="4086430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j-ea"/>
                <a:ea typeface="+mj-ea"/>
              </a:rPr>
              <a:t>a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111507" y="4377329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b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100" name="자유형 99"/>
          <p:cNvSpPr/>
          <p:nvPr/>
        </p:nvSpPr>
        <p:spPr>
          <a:xfrm>
            <a:off x="5943734" y="4239956"/>
            <a:ext cx="272434" cy="1196502"/>
          </a:xfrm>
          <a:custGeom>
            <a:avLst/>
            <a:gdLst>
              <a:gd name="connsiteX0" fmla="*/ 252979 w 272434"/>
              <a:gd name="connsiteY0" fmla="*/ 0 h 1196502"/>
              <a:gd name="connsiteX1" fmla="*/ 60 w 272434"/>
              <a:gd name="connsiteY1" fmla="*/ 671208 h 1196502"/>
              <a:gd name="connsiteX2" fmla="*/ 272434 w 272434"/>
              <a:gd name="connsiteY2" fmla="*/ 1196502 h 119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434" h="1196502">
                <a:moveTo>
                  <a:pt x="252979" y="0"/>
                </a:moveTo>
                <a:cubicBezTo>
                  <a:pt x="124898" y="235895"/>
                  <a:pt x="-3183" y="471791"/>
                  <a:pt x="60" y="671208"/>
                </a:cubicBezTo>
                <a:cubicBezTo>
                  <a:pt x="3302" y="870625"/>
                  <a:pt x="137868" y="1033563"/>
                  <a:pt x="272434" y="1196502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101" name="자유형 100"/>
          <p:cNvSpPr/>
          <p:nvPr/>
        </p:nvSpPr>
        <p:spPr>
          <a:xfrm>
            <a:off x="5947796" y="4554759"/>
            <a:ext cx="272434" cy="1196502"/>
          </a:xfrm>
          <a:custGeom>
            <a:avLst/>
            <a:gdLst>
              <a:gd name="connsiteX0" fmla="*/ 252979 w 272434"/>
              <a:gd name="connsiteY0" fmla="*/ 0 h 1196502"/>
              <a:gd name="connsiteX1" fmla="*/ 60 w 272434"/>
              <a:gd name="connsiteY1" fmla="*/ 671208 h 1196502"/>
              <a:gd name="connsiteX2" fmla="*/ 272434 w 272434"/>
              <a:gd name="connsiteY2" fmla="*/ 1196502 h 119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434" h="1196502">
                <a:moveTo>
                  <a:pt x="252979" y="0"/>
                </a:moveTo>
                <a:cubicBezTo>
                  <a:pt x="124898" y="235895"/>
                  <a:pt x="-3183" y="471791"/>
                  <a:pt x="60" y="671208"/>
                </a:cubicBezTo>
                <a:cubicBezTo>
                  <a:pt x="3302" y="870625"/>
                  <a:pt x="137868" y="1033563"/>
                  <a:pt x="272434" y="1196502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555776" y="6204222"/>
            <a:ext cx="478506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9 2</a:t>
            </a:r>
          </a:p>
        </p:txBody>
      </p:sp>
    </p:spTree>
    <p:extLst>
      <p:ext uri="{BB962C8B-B14F-4D97-AF65-F5344CB8AC3E}">
        <p14:creationId xmlns:p14="http://schemas.microsoft.com/office/powerpoint/2010/main" val="404016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 매개변수가 필요한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1775" y="847769"/>
            <a:ext cx="8712968" cy="58326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다음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코드에 어떤 문제가 있을까</a:t>
            </a:r>
            <a:r>
              <a:rPr lang="en-US" altLang="ko-KR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average() </a:t>
            </a:r>
            <a:r>
              <a:rPr lang="ko-KR" altLang="en-US" dirty="0" smtClean="0"/>
              <a:t>함수의 작동</a:t>
            </a:r>
            <a:endParaRPr lang="en-US" altLang="ko-KR" dirty="0" smtClean="0"/>
          </a:p>
          <a:p>
            <a:pPr lvl="2">
              <a:lnSpc>
                <a:spcPct val="100000"/>
              </a:lnSpc>
            </a:pPr>
            <a:r>
              <a:rPr lang="ko-KR" altLang="en-US" dirty="0" smtClean="0"/>
              <a:t>계산에 오류가 있으면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 리턴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아니면 평균 리턴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만일 </a:t>
            </a:r>
            <a:r>
              <a:rPr lang="en-US" altLang="ko-KR" dirty="0" smtClean="0"/>
              <a:t>average()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리턴한</a:t>
            </a:r>
            <a:r>
              <a:rPr lang="ko-KR" altLang="en-US" dirty="0" smtClean="0"/>
              <a:t> 값이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이라면</a:t>
            </a:r>
            <a:r>
              <a:rPr lang="en-US" altLang="ko-KR" dirty="0" smtClean="0"/>
              <a:t>?</a:t>
            </a:r>
          </a:p>
          <a:p>
            <a:pPr lvl="2">
              <a:lnSpc>
                <a:spcPct val="100000"/>
              </a:lnSpc>
            </a:pPr>
            <a:r>
              <a:rPr lang="ko-KR" altLang="en-US" dirty="0" smtClean="0"/>
              <a:t>평균이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인 거야</a:t>
            </a:r>
            <a:r>
              <a:rPr lang="en-US" altLang="ko-KR" dirty="0" smtClean="0"/>
              <a:t>? </a:t>
            </a:r>
            <a:r>
              <a:rPr lang="ko-KR" altLang="en-US" dirty="0" smtClean="0"/>
              <a:t>아니면 오류가 발생한 거야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35696" y="3284612"/>
            <a:ext cx="4176464" cy="15696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1600" dirty="0" err="1" smtClean="0">
                <a:latin typeface="+mj-ea"/>
                <a:ea typeface="+mj-ea"/>
              </a:rPr>
              <a:t>int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average(</a:t>
            </a:r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a[], </a:t>
            </a:r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size) </a:t>
            </a:r>
            <a:r>
              <a:rPr lang="en-US" altLang="ko-KR" sz="1600" dirty="0">
                <a:latin typeface="+mj-ea"/>
                <a:ea typeface="+mj-ea"/>
              </a:rPr>
              <a:t>{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b="1" dirty="0">
                <a:latin typeface="+mj-ea"/>
                <a:ea typeface="+mj-ea"/>
              </a:rPr>
              <a:t>if(size &lt;= 0</a:t>
            </a:r>
            <a:r>
              <a:rPr lang="en-US" altLang="ko-KR" sz="1600" b="1" dirty="0" smtClean="0">
                <a:latin typeface="+mj-ea"/>
                <a:ea typeface="+mj-ea"/>
              </a:rPr>
              <a:t>) return 0;</a:t>
            </a:r>
            <a:endParaRPr lang="en-US" altLang="ko-KR" sz="1600" b="1" dirty="0">
              <a:latin typeface="+mj-ea"/>
              <a:ea typeface="+mj-ea"/>
            </a:endParaRP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sum = 0;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for(</a:t>
            </a:r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err="1">
                <a:latin typeface="+mj-ea"/>
                <a:ea typeface="+mj-ea"/>
              </a:rPr>
              <a:t>i</a:t>
            </a:r>
            <a:r>
              <a:rPr lang="en-US" altLang="ko-KR" sz="1600" dirty="0">
                <a:latin typeface="+mj-ea"/>
                <a:ea typeface="+mj-ea"/>
              </a:rPr>
              <a:t>=0; </a:t>
            </a:r>
            <a:r>
              <a:rPr lang="en-US" altLang="ko-KR" sz="1600" dirty="0" err="1">
                <a:latin typeface="+mj-ea"/>
                <a:ea typeface="+mj-ea"/>
              </a:rPr>
              <a:t>i</a:t>
            </a:r>
            <a:r>
              <a:rPr lang="en-US" altLang="ko-KR" sz="1600" dirty="0">
                <a:latin typeface="+mj-ea"/>
                <a:ea typeface="+mj-ea"/>
              </a:rPr>
              <a:t>&lt;size; </a:t>
            </a:r>
            <a:r>
              <a:rPr lang="en-US" altLang="ko-KR" sz="1600" dirty="0" err="1">
                <a:latin typeface="+mj-ea"/>
                <a:ea typeface="+mj-ea"/>
              </a:rPr>
              <a:t>i</a:t>
            </a:r>
            <a:r>
              <a:rPr lang="en-US" altLang="ko-KR" sz="1600" dirty="0">
                <a:latin typeface="+mj-ea"/>
                <a:ea typeface="+mj-ea"/>
              </a:rPr>
              <a:t>++) </a:t>
            </a:r>
            <a:r>
              <a:rPr lang="en-US" altLang="ko-KR" sz="1600" dirty="0" smtClean="0">
                <a:latin typeface="+mj-ea"/>
                <a:ea typeface="+mj-ea"/>
              </a:rPr>
              <a:t>sum </a:t>
            </a:r>
            <a:r>
              <a:rPr lang="en-US" altLang="ko-KR" sz="1600" dirty="0">
                <a:latin typeface="+mj-ea"/>
                <a:ea typeface="+mj-ea"/>
              </a:rPr>
              <a:t>+= a[</a:t>
            </a:r>
            <a:r>
              <a:rPr lang="en-US" altLang="ko-KR" sz="1600" dirty="0" err="1">
                <a:latin typeface="+mj-ea"/>
                <a:ea typeface="+mj-ea"/>
              </a:rPr>
              <a:t>i</a:t>
            </a:r>
            <a:r>
              <a:rPr lang="en-US" altLang="ko-KR" sz="1600" dirty="0">
                <a:latin typeface="+mj-ea"/>
                <a:ea typeface="+mj-ea"/>
              </a:rPr>
              <a:t>];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b="1" dirty="0" smtClean="0">
                <a:latin typeface="+mj-ea"/>
                <a:ea typeface="+mj-ea"/>
              </a:rPr>
              <a:t>return</a:t>
            </a:r>
            <a:r>
              <a:rPr lang="ko-KR" altLang="en-US" sz="1600" b="1" dirty="0" smtClean="0">
                <a:latin typeface="+mj-ea"/>
                <a:ea typeface="+mj-ea"/>
              </a:rPr>
              <a:t> </a:t>
            </a:r>
            <a:r>
              <a:rPr lang="en-US" altLang="ko-KR" sz="1600" b="1" dirty="0" smtClean="0">
                <a:latin typeface="+mj-ea"/>
                <a:ea typeface="+mj-ea"/>
              </a:rPr>
              <a:t>sum/size</a:t>
            </a:r>
            <a:r>
              <a:rPr lang="en-US" altLang="ko-KR" sz="1600" b="1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}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58259" y="5144063"/>
            <a:ext cx="2571519" cy="73866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1400" b="1" dirty="0" err="1">
                <a:latin typeface="+mj-ea"/>
                <a:ea typeface="+mj-ea"/>
              </a:rPr>
              <a:t>int</a:t>
            </a:r>
            <a:r>
              <a:rPr lang="en-US" altLang="ko-KR" sz="1400" b="1" dirty="0">
                <a:latin typeface="+mj-ea"/>
                <a:ea typeface="+mj-ea"/>
              </a:rPr>
              <a:t> x[ ]={1,2,3,4};</a:t>
            </a:r>
          </a:p>
          <a:p>
            <a:pPr defTabSz="180000"/>
            <a:r>
              <a:rPr lang="en-US" altLang="ko-KR" sz="1400" b="1" dirty="0" err="1">
                <a:latin typeface="+mj-ea"/>
                <a:ea typeface="+mj-ea"/>
              </a:rPr>
              <a:t>int</a:t>
            </a:r>
            <a:r>
              <a:rPr lang="en-US" altLang="ko-KR" sz="1400" b="1" dirty="0">
                <a:latin typeface="+mj-ea"/>
                <a:ea typeface="+mj-ea"/>
              </a:rPr>
              <a:t> </a:t>
            </a:r>
            <a:r>
              <a:rPr lang="en-US" altLang="ko-KR" sz="1400" b="1" dirty="0" err="1">
                <a:latin typeface="+mj-ea"/>
                <a:ea typeface="+mj-ea"/>
              </a:rPr>
              <a:t>avg</a:t>
            </a:r>
            <a:r>
              <a:rPr lang="en-US" altLang="ko-KR" sz="1400" b="1" dirty="0">
                <a:latin typeface="+mj-ea"/>
                <a:ea typeface="+mj-ea"/>
              </a:rPr>
              <a:t> = average(x, -1);</a:t>
            </a:r>
          </a:p>
          <a:p>
            <a:pPr defTabSz="180000"/>
            <a:r>
              <a:rPr lang="en-US" altLang="ko-KR" sz="1400" b="1" dirty="0" smtClean="0">
                <a:latin typeface="+mj-ea"/>
                <a:ea typeface="+mj-ea"/>
              </a:rPr>
              <a:t>// </a:t>
            </a:r>
            <a:r>
              <a:rPr lang="en-US" altLang="ko-KR" sz="1400" b="1" dirty="0" err="1">
                <a:latin typeface="+mj-ea"/>
                <a:ea typeface="+mj-ea"/>
              </a:rPr>
              <a:t>avg</a:t>
            </a:r>
            <a:r>
              <a:rPr lang="ko-KR" altLang="en-US" sz="1400" b="1" dirty="0">
                <a:latin typeface="+mj-ea"/>
                <a:ea typeface="+mj-ea"/>
              </a:rPr>
              <a:t>는 </a:t>
            </a:r>
            <a:r>
              <a:rPr lang="en-US" altLang="ko-KR" sz="1400" b="1" dirty="0">
                <a:latin typeface="+mj-ea"/>
                <a:ea typeface="+mj-ea"/>
              </a:rPr>
              <a:t>0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0868" y="5144063"/>
            <a:ext cx="2367472" cy="73866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1400" b="1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sz="1400" b="1" dirty="0">
                <a:solidFill>
                  <a:schemeClr val="dk1"/>
                </a:solidFill>
                <a:latin typeface="+mj-ea"/>
                <a:ea typeface="+mj-ea"/>
              </a:rPr>
              <a:t> x[ ]={1,2,3,4};</a:t>
            </a:r>
          </a:p>
          <a:p>
            <a:pPr defTabSz="180000"/>
            <a:r>
              <a:rPr lang="en-US" altLang="ko-KR" sz="1400" b="1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sz="1400" b="1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sz="1400" b="1" dirty="0" err="1">
                <a:solidFill>
                  <a:schemeClr val="dk1"/>
                </a:solidFill>
                <a:latin typeface="+mj-ea"/>
                <a:ea typeface="+mj-ea"/>
              </a:rPr>
              <a:t>avg</a:t>
            </a:r>
            <a:r>
              <a:rPr lang="en-US" altLang="ko-KR" sz="1400" b="1" dirty="0">
                <a:solidFill>
                  <a:schemeClr val="dk1"/>
                </a:solidFill>
                <a:latin typeface="+mj-ea"/>
                <a:ea typeface="+mj-ea"/>
              </a:rPr>
              <a:t> = average(x, 4);</a:t>
            </a:r>
          </a:p>
          <a:p>
            <a:pPr defTabSz="180000"/>
            <a:r>
              <a:rPr lang="en-US" altLang="ko-KR" sz="1400" b="1" dirty="0" smtClean="0">
                <a:solidFill>
                  <a:schemeClr val="dk1"/>
                </a:solidFill>
                <a:latin typeface="+mj-ea"/>
                <a:ea typeface="+mj-ea"/>
              </a:rPr>
              <a:t>// </a:t>
            </a:r>
            <a:r>
              <a:rPr lang="en-US" altLang="ko-KR" sz="1400" b="1" dirty="0" err="1">
                <a:solidFill>
                  <a:schemeClr val="dk1"/>
                </a:solidFill>
                <a:latin typeface="+mj-ea"/>
                <a:ea typeface="+mj-ea"/>
              </a:rPr>
              <a:t>avg</a:t>
            </a:r>
            <a:r>
              <a:rPr lang="ko-KR" altLang="en-US" sz="1400" b="1" dirty="0">
                <a:solidFill>
                  <a:schemeClr val="dk1"/>
                </a:solidFill>
                <a:latin typeface="+mj-ea"/>
                <a:ea typeface="+mj-ea"/>
              </a:rPr>
              <a:t>는</a:t>
            </a:r>
            <a:r>
              <a:rPr lang="en-US" altLang="ko-KR" sz="1400" b="1" dirty="0">
                <a:solidFill>
                  <a:schemeClr val="dk1"/>
                </a:solidFill>
                <a:latin typeface="+mj-ea"/>
                <a:ea typeface="+mj-ea"/>
              </a:rPr>
              <a:t> 2</a:t>
            </a:r>
          </a:p>
        </p:txBody>
      </p:sp>
      <p:sp>
        <p:nvSpPr>
          <p:cNvPr id="8" name="자유형 7"/>
          <p:cNvSpPr/>
          <p:nvPr/>
        </p:nvSpPr>
        <p:spPr>
          <a:xfrm>
            <a:off x="1992628" y="4605515"/>
            <a:ext cx="886178" cy="784578"/>
          </a:xfrm>
          <a:custGeom>
            <a:avLst/>
            <a:gdLst>
              <a:gd name="connsiteX0" fmla="*/ 0 w 886178"/>
              <a:gd name="connsiteY0" fmla="*/ 784578 h 784578"/>
              <a:gd name="connsiteX1" fmla="*/ 886178 w 886178"/>
              <a:gd name="connsiteY1" fmla="*/ 0 h 784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6178" h="784578">
                <a:moveTo>
                  <a:pt x="0" y="784578"/>
                </a:moveTo>
                <a:lnTo>
                  <a:pt x="886178" y="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2118" y="486552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rgbClr val="FF0000"/>
                </a:solidFill>
                <a:latin typeface="+mj-ea"/>
                <a:ea typeface="+mj-ea"/>
              </a:rPr>
              <a:t>호출</a:t>
            </a:r>
            <a:endParaRPr lang="ko-KR" altLang="en-US" sz="120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0" name="자유형 9"/>
          <p:cNvSpPr/>
          <p:nvPr/>
        </p:nvSpPr>
        <p:spPr>
          <a:xfrm flipH="1">
            <a:off x="4049275" y="4482552"/>
            <a:ext cx="836320" cy="786122"/>
          </a:xfrm>
          <a:custGeom>
            <a:avLst/>
            <a:gdLst>
              <a:gd name="connsiteX0" fmla="*/ 0 w 886178"/>
              <a:gd name="connsiteY0" fmla="*/ 784578 h 784578"/>
              <a:gd name="connsiteX1" fmla="*/ 886178 w 886178"/>
              <a:gd name="connsiteY1" fmla="*/ 0 h 784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6178" h="784578">
                <a:moveTo>
                  <a:pt x="0" y="784578"/>
                </a:moveTo>
                <a:lnTo>
                  <a:pt x="886178" y="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99892" y="486036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rgbClr val="FF0000"/>
                </a:solidFill>
                <a:latin typeface="+mj-ea"/>
                <a:ea typeface="+mj-ea"/>
              </a:rPr>
              <a:t>호출</a:t>
            </a:r>
            <a:endParaRPr lang="ko-KR" altLang="en-US" sz="120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3" name="타원형 설명선 12"/>
          <p:cNvSpPr/>
          <p:nvPr/>
        </p:nvSpPr>
        <p:spPr>
          <a:xfrm>
            <a:off x="748270" y="6152175"/>
            <a:ext cx="1763848" cy="428352"/>
          </a:xfrm>
          <a:prstGeom prst="wedgeEllipseCallout">
            <a:avLst>
              <a:gd name="adj1" fmla="val -32634"/>
              <a:gd name="adj2" fmla="val -757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j-ea"/>
                <a:ea typeface="+mj-ea"/>
              </a:rPr>
              <a:t>흠</a:t>
            </a:r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+mj-ea"/>
                <a:ea typeface="+mj-ea"/>
              </a:rPr>
              <a:t>평균이 </a:t>
            </a:r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r>
              <a:rPr lang="ko-KR" altLang="en-US" sz="1200" dirty="0" smtClean="0">
                <a:solidFill>
                  <a:schemeClr val="tx1"/>
                </a:solidFill>
                <a:latin typeface="+mj-ea"/>
                <a:ea typeface="+mj-ea"/>
              </a:rPr>
              <a:t>군</a:t>
            </a:r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  <a:latin typeface="+mj-ea"/>
                <a:ea typeface="+mj-ea"/>
              </a:rPr>
              <a:t>알았어</a:t>
            </a:r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!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타원형 설명선 14"/>
          <p:cNvSpPr/>
          <p:nvPr/>
        </p:nvSpPr>
        <p:spPr>
          <a:xfrm>
            <a:off x="4378943" y="6096992"/>
            <a:ext cx="2520280" cy="500360"/>
          </a:xfrm>
          <a:prstGeom prst="wedgeEllipseCallout">
            <a:avLst>
              <a:gd name="adj1" fmla="val -32634"/>
              <a:gd name="adj2" fmla="val -757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C00000"/>
                </a:solidFill>
                <a:latin typeface="+mj-ea"/>
                <a:ea typeface="+mj-ea"/>
              </a:rPr>
              <a:t>평균이 </a:t>
            </a:r>
            <a:r>
              <a:rPr lang="en-US" altLang="ko-KR" sz="1200" dirty="0" smtClean="0">
                <a:solidFill>
                  <a:srgbClr val="C00000"/>
                </a:solidFill>
                <a:latin typeface="+mj-ea"/>
                <a:ea typeface="+mj-ea"/>
              </a:rPr>
              <a:t>0</a:t>
            </a:r>
            <a:r>
              <a:rPr lang="ko-KR" altLang="en-US" sz="1200" dirty="0" smtClean="0">
                <a:solidFill>
                  <a:srgbClr val="C00000"/>
                </a:solidFill>
                <a:latin typeface="+mj-ea"/>
                <a:ea typeface="+mj-ea"/>
              </a:rPr>
              <a:t>인 거야</a:t>
            </a:r>
            <a:r>
              <a:rPr lang="en-US" altLang="ko-KR" sz="1200" dirty="0" smtClean="0">
                <a:solidFill>
                  <a:srgbClr val="C00000"/>
                </a:solidFill>
                <a:latin typeface="+mj-ea"/>
                <a:ea typeface="+mj-ea"/>
              </a:rPr>
              <a:t>,</a:t>
            </a:r>
          </a:p>
          <a:p>
            <a:pPr algn="ctr"/>
            <a:r>
              <a:rPr lang="ko-KR" altLang="en-US" sz="1200" dirty="0" smtClean="0">
                <a:solidFill>
                  <a:srgbClr val="C00000"/>
                </a:solidFill>
                <a:latin typeface="+mj-ea"/>
                <a:ea typeface="+mj-ea"/>
              </a:rPr>
              <a:t>아니면 오류가 난 거야</a:t>
            </a:r>
            <a:r>
              <a:rPr lang="en-US" altLang="ko-KR" sz="1200" dirty="0" smtClean="0">
                <a:solidFill>
                  <a:srgbClr val="C00000"/>
                </a:solidFill>
                <a:latin typeface="+mj-ea"/>
                <a:ea typeface="+mj-ea"/>
              </a:rPr>
              <a:t>?</a:t>
            </a:r>
            <a:endParaRPr lang="ko-KR" altLang="en-US" sz="12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6750801" y="4352185"/>
            <a:ext cx="1584176" cy="50405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예제 </a:t>
            </a:r>
            <a:r>
              <a:rPr lang="en-US" altLang="ko-KR" sz="1200" dirty="0" smtClean="0"/>
              <a:t>5-5</a:t>
            </a:r>
            <a:r>
              <a:rPr lang="ko-KR" altLang="en-US" sz="1200" dirty="0" smtClean="0"/>
              <a:t>에서 </a:t>
            </a:r>
            <a:r>
              <a:rPr lang="ko-KR" altLang="en-US" sz="1200" dirty="0"/>
              <a:t>해</a:t>
            </a:r>
            <a:r>
              <a:rPr lang="ko-KR" altLang="en-US" sz="1200" dirty="0" smtClean="0"/>
              <a:t>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5951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>
                <a:latin typeface="+mj-ea"/>
              </a:rPr>
              <a:t>예제 </a:t>
            </a:r>
            <a:r>
              <a:rPr lang="en-US" altLang="ko-KR" dirty="0" smtClean="0">
                <a:latin typeface="+mj-ea"/>
              </a:rPr>
              <a:t>5-5 </a:t>
            </a:r>
            <a:r>
              <a:rPr lang="ko-KR" altLang="en-US" dirty="0" smtClean="0">
                <a:latin typeface="+mj-ea"/>
              </a:rPr>
              <a:t>참조 매개 변수로 평균 </a:t>
            </a:r>
            <a:r>
              <a:rPr lang="ko-KR" altLang="en-US" dirty="0" err="1" smtClean="0">
                <a:latin typeface="+mj-ea"/>
              </a:rPr>
              <a:t>리턴하기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23528" y="876995"/>
            <a:ext cx="7776864" cy="581697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>
              <a:spcBef>
                <a:spcPts val="200"/>
              </a:spcBef>
            </a:pPr>
            <a:r>
              <a:rPr lang="en-US" altLang="ko-KR" b="1" dirty="0" smtClean="0">
                <a:solidFill>
                  <a:srgbClr val="00B050"/>
                </a:solidFill>
                <a:latin typeface="+mj-ea"/>
                <a:ea typeface="+mj-ea"/>
              </a:rPr>
              <a:t>//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참조 매개 변수 </a:t>
            </a:r>
            <a:r>
              <a:rPr lang="en-US" altLang="ko-KR" b="1" dirty="0" err="1">
                <a:solidFill>
                  <a:srgbClr val="00B050"/>
                </a:solidFill>
                <a:latin typeface="+mj-ea"/>
                <a:ea typeface="+mj-ea"/>
              </a:rPr>
              <a:t>avg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에 평균 값 </a:t>
            </a:r>
            <a:r>
              <a:rPr lang="ko-KR" altLang="en-US" b="1" dirty="0" smtClean="0">
                <a:solidFill>
                  <a:srgbClr val="00B050"/>
                </a:solidFill>
                <a:latin typeface="+mj-ea"/>
                <a:ea typeface="+mj-ea"/>
              </a:rPr>
              <a:t>전달</a:t>
            </a:r>
            <a:endParaRPr lang="en-US" altLang="ko-KR" b="1" dirty="0" smtClean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>
              <a:spcBef>
                <a:spcPts val="200"/>
              </a:spcBef>
            </a:pPr>
            <a:r>
              <a:rPr lang="en-US" altLang="ko-KR" b="1" dirty="0" smtClean="0">
                <a:latin typeface="+mj-ea"/>
                <a:ea typeface="+mj-ea"/>
              </a:rPr>
              <a:t>bool </a:t>
            </a:r>
            <a:r>
              <a:rPr lang="en-US" altLang="ko-KR" b="1" dirty="0">
                <a:latin typeface="+mj-ea"/>
                <a:ea typeface="+mj-ea"/>
              </a:rPr>
              <a:t>average(</a:t>
            </a:r>
            <a:r>
              <a:rPr lang="en-US" altLang="ko-KR" b="1" dirty="0" err="1">
                <a:latin typeface="+mj-ea"/>
                <a:ea typeface="+mj-ea"/>
              </a:rPr>
              <a:t>int</a:t>
            </a:r>
            <a:r>
              <a:rPr lang="en-US" altLang="ko-KR" b="1" dirty="0">
                <a:latin typeface="+mj-ea"/>
                <a:ea typeface="+mj-ea"/>
              </a:rPr>
              <a:t> a[], </a:t>
            </a:r>
            <a:r>
              <a:rPr lang="en-US" altLang="ko-KR" b="1" dirty="0" err="1">
                <a:latin typeface="+mj-ea"/>
                <a:ea typeface="+mj-ea"/>
              </a:rPr>
              <a:t>int</a:t>
            </a:r>
            <a:r>
              <a:rPr lang="en-US" altLang="ko-KR" b="1" dirty="0">
                <a:latin typeface="+mj-ea"/>
                <a:ea typeface="+mj-ea"/>
              </a:rPr>
              <a:t> size, </a:t>
            </a:r>
            <a:r>
              <a:rPr lang="en-US" altLang="ko-KR" b="1" dirty="0" err="1">
                <a:latin typeface="+mj-ea"/>
                <a:ea typeface="+mj-ea"/>
              </a:rPr>
              <a:t>int</a:t>
            </a:r>
            <a:r>
              <a:rPr lang="en-US" altLang="ko-KR" b="1" dirty="0">
                <a:latin typeface="+mj-ea"/>
                <a:ea typeface="+mj-ea"/>
              </a:rPr>
              <a:t>&amp; </a:t>
            </a:r>
            <a:r>
              <a:rPr lang="en-US" altLang="ko-KR" b="1" dirty="0" err="1">
                <a:latin typeface="+mj-ea"/>
                <a:ea typeface="+mj-ea"/>
              </a:rPr>
              <a:t>avg</a:t>
            </a:r>
            <a:r>
              <a:rPr lang="en-US" altLang="ko-KR" b="1" dirty="0">
                <a:latin typeface="+mj-ea"/>
                <a:ea typeface="+mj-ea"/>
              </a:rPr>
              <a:t>) </a:t>
            </a:r>
            <a:r>
              <a:rPr lang="en-US" altLang="ko-KR" dirty="0">
                <a:latin typeface="+mj-ea"/>
                <a:ea typeface="+mj-ea"/>
              </a:rPr>
              <a:t>{</a:t>
            </a:r>
          </a:p>
          <a:p>
            <a:pPr defTabSz="180000">
              <a:spcBef>
                <a:spcPts val="200"/>
              </a:spcBef>
            </a:pPr>
            <a:r>
              <a:rPr lang="en-US" altLang="ko-KR" dirty="0">
                <a:latin typeface="+mj-ea"/>
                <a:ea typeface="+mj-ea"/>
              </a:rPr>
              <a:t>	if(size &lt;= 0</a:t>
            </a:r>
            <a:r>
              <a:rPr lang="en-US" altLang="ko-KR" dirty="0" smtClean="0">
                <a:latin typeface="+mj-ea"/>
                <a:ea typeface="+mj-ea"/>
              </a:rPr>
              <a:t>)  </a:t>
            </a:r>
            <a:r>
              <a:rPr lang="en-US" altLang="ko-KR" dirty="0">
                <a:latin typeface="+mj-ea"/>
                <a:ea typeface="+mj-ea"/>
              </a:rPr>
              <a:t>	return false;</a:t>
            </a:r>
          </a:p>
          <a:p>
            <a:pPr defTabSz="180000">
              <a:spcBef>
                <a:spcPts val="200"/>
              </a:spcBef>
            </a:pPr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sum = 0;</a:t>
            </a:r>
          </a:p>
          <a:p>
            <a:pPr defTabSz="180000">
              <a:spcBef>
                <a:spcPts val="200"/>
              </a:spcBef>
            </a:pPr>
            <a:r>
              <a:rPr lang="en-US" altLang="ko-KR" dirty="0">
                <a:latin typeface="+mj-ea"/>
                <a:ea typeface="+mj-ea"/>
              </a:rPr>
              <a:t>	for(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=0; 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&lt;size; 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++) </a:t>
            </a:r>
          </a:p>
          <a:p>
            <a:pPr defTabSz="180000">
              <a:spcBef>
                <a:spcPts val="200"/>
              </a:spcBef>
            </a:pPr>
            <a:r>
              <a:rPr lang="en-US" altLang="ko-KR" dirty="0">
                <a:latin typeface="+mj-ea"/>
                <a:ea typeface="+mj-ea"/>
              </a:rPr>
              <a:t>		sum += a[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];</a:t>
            </a:r>
          </a:p>
          <a:p>
            <a:pPr defTabSz="180000">
              <a:spcBef>
                <a:spcPts val="200"/>
              </a:spcBef>
            </a:pPr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avg</a:t>
            </a:r>
            <a:r>
              <a:rPr lang="en-US" altLang="ko-KR" dirty="0">
                <a:latin typeface="+mj-ea"/>
                <a:ea typeface="+mj-ea"/>
              </a:rPr>
              <a:t> = sum/size;</a:t>
            </a:r>
          </a:p>
          <a:p>
            <a:pPr defTabSz="180000">
              <a:spcBef>
                <a:spcPts val="200"/>
              </a:spcBef>
            </a:pPr>
            <a:r>
              <a:rPr lang="en-US" altLang="ko-KR" dirty="0">
                <a:latin typeface="+mj-ea"/>
                <a:ea typeface="+mj-ea"/>
              </a:rPr>
              <a:t>	return true;</a:t>
            </a:r>
          </a:p>
          <a:p>
            <a:pPr defTabSz="180000">
              <a:spcBef>
                <a:spcPts val="200"/>
              </a:spcBef>
            </a:pPr>
            <a:r>
              <a:rPr lang="en-US" altLang="ko-KR" dirty="0">
                <a:latin typeface="+mj-ea"/>
                <a:ea typeface="+mj-ea"/>
              </a:rPr>
              <a:t>}</a:t>
            </a:r>
          </a:p>
          <a:p>
            <a:pPr defTabSz="180000">
              <a:spcBef>
                <a:spcPts val="200"/>
              </a:spcBef>
            </a:pPr>
            <a:endParaRPr lang="en-US" altLang="ko-KR" dirty="0">
              <a:latin typeface="+mj-ea"/>
              <a:ea typeface="+mj-ea"/>
            </a:endParaRPr>
          </a:p>
          <a:p>
            <a:pPr defTabSz="180000">
              <a:spcBef>
                <a:spcPts val="200"/>
              </a:spcBef>
            </a:pP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main() {</a:t>
            </a:r>
          </a:p>
          <a:p>
            <a:pPr defTabSz="180000">
              <a:spcBef>
                <a:spcPts val="200"/>
              </a:spcBef>
            </a:pPr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x[] = {0,1,2,3,4,5</a:t>
            </a:r>
            <a:r>
              <a:rPr lang="en-US" altLang="ko-KR" dirty="0" smtClean="0">
                <a:latin typeface="+mj-ea"/>
                <a:ea typeface="+mj-ea"/>
              </a:rPr>
              <a:t>};  </a:t>
            </a:r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avg</a:t>
            </a:r>
            <a:r>
              <a:rPr lang="en-US" altLang="ko-KR" dirty="0" smtClean="0">
                <a:latin typeface="+mj-ea"/>
                <a:ea typeface="+mj-ea"/>
              </a:rPr>
              <a:t>;</a:t>
            </a:r>
          </a:p>
          <a:p>
            <a:pPr defTabSz="180000">
              <a:spcBef>
                <a:spcPts val="200"/>
              </a:spcBef>
            </a:pPr>
            <a:r>
              <a:rPr lang="en-US" altLang="ko-KR" dirty="0" smtClean="0">
                <a:latin typeface="+mj-ea"/>
                <a:ea typeface="+mj-ea"/>
              </a:rPr>
              <a:t>    </a:t>
            </a:r>
            <a:r>
              <a:rPr lang="en-US" altLang="ko-KR" b="1" dirty="0" smtClean="0">
                <a:solidFill>
                  <a:srgbClr val="00B050"/>
                </a:solidFill>
                <a:latin typeface="+mj-ea"/>
                <a:ea typeface="+mj-ea"/>
              </a:rPr>
              <a:t>//</a:t>
            </a:r>
            <a:r>
              <a:rPr lang="en-US" altLang="ko-KR" b="1" dirty="0" err="1">
                <a:solidFill>
                  <a:srgbClr val="00B050"/>
                </a:solidFill>
                <a:latin typeface="+mj-ea"/>
                <a:ea typeface="+mj-ea"/>
              </a:rPr>
              <a:t>avg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에 평균이 넘어오고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, average()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는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true </a:t>
            </a:r>
            <a:r>
              <a:rPr lang="ko-KR" altLang="en-US" b="1" dirty="0" smtClean="0">
                <a:solidFill>
                  <a:srgbClr val="00B050"/>
                </a:solidFill>
                <a:latin typeface="+mj-ea"/>
                <a:ea typeface="+mj-ea"/>
              </a:rPr>
              <a:t>리턴</a:t>
            </a:r>
            <a:endParaRPr lang="en-US" altLang="ko-KR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>
              <a:spcBef>
                <a:spcPts val="200"/>
              </a:spcBef>
            </a:pPr>
            <a:r>
              <a:rPr lang="en-US" altLang="ko-KR" dirty="0">
                <a:latin typeface="+mj-ea"/>
                <a:ea typeface="+mj-ea"/>
              </a:rPr>
              <a:t>	if(</a:t>
            </a:r>
            <a:r>
              <a:rPr lang="en-US" altLang="ko-KR" b="1" dirty="0">
                <a:latin typeface="+mj-ea"/>
                <a:ea typeface="+mj-ea"/>
              </a:rPr>
              <a:t>average(x, 6, </a:t>
            </a:r>
            <a:r>
              <a:rPr lang="en-US" altLang="ko-KR" b="1" dirty="0" err="1">
                <a:latin typeface="+mj-ea"/>
                <a:ea typeface="+mj-ea"/>
              </a:rPr>
              <a:t>avg</a:t>
            </a:r>
            <a:r>
              <a:rPr lang="en-US" altLang="ko-KR" b="1" dirty="0">
                <a:latin typeface="+mj-ea"/>
                <a:ea typeface="+mj-ea"/>
              </a:rPr>
              <a:t>)</a:t>
            </a:r>
            <a:r>
              <a:rPr lang="en-US" altLang="ko-KR" dirty="0">
                <a:latin typeface="+mj-ea"/>
                <a:ea typeface="+mj-ea"/>
              </a:rPr>
              <a:t>) 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"</a:t>
            </a:r>
            <a:r>
              <a:rPr lang="ko-KR" altLang="en-US" dirty="0">
                <a:latin typeface="+mj-ea"/>
                <a:ea typeface="+mj-ea"/>
              </a:rPr>
              <a:t>평균은 </a:t>
            </a:r>
            <a:r>
              <a:rPr lang="en-US" altLang="ko-KR" dirty="0">
                <a:latin typeface="+mj-ea"/>
                <a:ea typeface="+mj-ea"/>
              </a:rPr>
              <a:t>" &lt;&lt; </a:t>
            </a:r>
            <a:r>
              <a:rPr lang="en-US" altLang="ko-KR" dirty="0" err="1">
                <a:latin typeface="+mj-ea"/>
                <a:ea typeface="+mj-ea"/>
              </a:rPr>
              <a:t>avg</a:t>
            </a:r>
            <a:r>
              <a:rPr lang="en-US" altLang="ko-KR" dirty="0">
                <a:latin typeface="+mj-ea"/>
                <a:ea typeface="+mj-ea"/>
              </a:rPr>
              <a:t>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defTabSz="180000">
              <a:spcBef>
                <a:spcPts val="200"/>
              </a:spcBef>
            </a:pPr>
            <a:r>
              <a:rPr lang="en-US" altLang="ko-KR" dirty="0">
                <a:latin typeface="+mj-ea"/>
                <a:ea typeface="+mj-ea"/>
              </a:rPr>
              <a:t>	else 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"</a:t>
            </a:r>
            <a:r>
              <a:rPr lang="ko-KR" altLang="en-US" dirty="0">
                <a:latin typeface="+mj-ea"/>
                <a:ea typeface="+mj-ea"/>
              </a:rPr>
              <a:t>매개 변수 오류</a:t>
            </a:r>
            <a:r>
              <a:rPr lang="en-US" altLang="ko-KR" dirty="0">
                <a:latin typeface="+mj-ea"/>
                <a:ea typeface="+mj-ea"/>
              </a:rPr>
              <a:t>"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defTabSz="180000">
              <a:spcBef>
                <a:spcPts val="200"/>
              </a:spcBef>
            </a:pPr>
            <a:r>
              <a:rPr lang="en-US" altLang="ko-KR" dirty="0" smtClean="0">
                <a:solidFill>
                  <a:srgbClr val="00B050"/>
                </a:solidFill>
                <a:latin typeface="+mj-ea"/>
                <a:ea typeface="+mj-ea"/>
              </a:rPr>
              <a:t>   //</a:t>
            </a:r>
            <a:r>
              <a:rPr lang="en-US" altLang="ko-KR" b="1" dirty="0" err="1">
                <a:solidFill>
                  <a:srgbClr val="00B050"/>
                </a:solidFill>
                <a:latin typeface="+mj-ea"/>
                <a:ea typeface="+mj-ea"/>
              </a:rPr>
              <a:t>avg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의 값은 </a:t>
            </a:r>
            <a:r>
              <a:rPr lang="ko-KR" altLang="en-US" b="1" dirty="0" err="1">
                <a:solidFill>
                  <a:srgbClr val="00B050"/>
                </a:solidFill>
                <a:latin typeface="+mj-ea"/>
                <a:ea typeface="+mj-ea"/>
              </a:rPr>
              <a:t>의미없고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, average()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는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false </a:t>
            </a:r>
            <a:r>
              <a:rPr lang="ko-KR" altLang="en-US" b="1" dirty="0" smtClean="0">
                <a:solidFill>
                  <a:srgbClr val="00B050"/>
                </a:solidFill>
                <a:latin typeface="+mj-ea"/>
                <a:ea typeface="+mj-ea"/>
              </a:rPr>
              <a:t>리턴</a:t>
            </a:r>
            <a:endParaRPr lang="en-US" altLang="ko-KR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>
              <a:spcBef>
                <a:spcPts val="200"/>
              </a:spcBef>
            </a:pPr>
            <a:r>
              <a:rPr lang="en-US" altLang="ko-KR" dirty="0">
                <a:latin typeface="+mj-ea"/>
                <a:ea typeface="+mj-ea"/>
              </a:rPr>
              <a:t>	if(</a:t>
            </a:r>
            <a:r>
              <a:rPr lang="en-US" altLang="ko-KR" b="1" dirty="0">
                <a:latin typeface="+mj-ea"/>
                <a:ea typeface="+mj-ea"/>
              </a:rPr>
              <a:t>average(x, -2, </a:t>
            </a:r>
            <a:r>
              <a:rPr lang="en-US" altLang="ko-KR" b="1" dirty="0" err="1">
                <a:latin typeface="+mj-ea"/>
                <a:ea typeface="+mj-ea"/>
              </a:rPr>
              <a:t>avg</a:t>
            </a:r>
            <a:r>
              <a:rPr lang="en-US" altLang="ko-KR" b="1" dirty="0">
                <a:latin typeface="+mj-ea"/>
                <a:ea typeface="+mj-ea"/>
              </a:rPr>
              <a:t>)</a:t>
            </a:r>
            <a:r>
              <a:rPr lang="en-US" altLang="ko-KR" dirty="0">
                <a:latin typeface="+mj-ea"/>
                <a:ea typeface="+mj-ea"/>
              </a:rPr>
              <a:t>) 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"</a:t>
            </a:r>
            <a:r>
              <a:rPr lang="ko-KR" altLang="en-US" dirty="0">
                <a:latin typeface="+mj-ea"/>
                <a:ea typeface="+mj-ea"/>
              </a:rPr>
              <a:t>평균은 </a:t>
            </a:r>
            <a:r>
              <a:rPr lang="en-US" altLang="ko-KR" dirty="0">
                <a:latin typeface="+mj-ea"/>
                <a:ea typeface="+mj-ea"/>
              </a:rPr>
              <a:t>" &lt;&lt; </a:t>
            </a:r>
            <a:r>
              <a:rPr lang="en-US" altLang="ko-KR" dirty="0" err="1">
                <a:latin typeface="+mj-ea"/>
                <a:ea typeface="+mj-ea"/>
              </a:rPr>
              <a:t>avg</a:t>
            </a:r>
            <a:r>
              <a:rPr lang="en-US" altLang="ko-KR" dirty="0">
                <a:latin typeface="+mj-ea"/>
                <a:ea typeface="+mj-ea"/>
              </a:rPr>
              <a:t>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defTabSz="180000">
              <a:spcBef>
                <a:spcPts val="200"/>
              </a:spcBef>
            </a:pPr>
            <a:r>
              <a:rPr lang="en-US" altLang="ko-KR" dirty="0">
                <a:latin typeface="+mj-ea"/>
                <a:ea typeface="+mj-ea"/>
              </a:rPr>
              <a:t>	else 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"</a:t>
            </a:r>
            <a:r>
              <a:rPr lang="ko-KR" altLang="en-US" dirty="0">
                <a:latin typeface="+mj-ea"/>
                <a:ea typeface="+mj-ea"/>
              </a:rPr>
              <a:t>매개 변수 오류 </a:t>
            </a:r>
            <a:r>
              <a:rPr lang="en-US" altLang="ko-KR" dirty="0">
                <a:latin typeface="+mj-ea"/>
                <a:ea typeface="+mj-ea"/>
              </a:rPr>
              <a:t>"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defTabSz="180000">
              <a:spcBef>
                <a:spcPts val="200"/>
              </a:spcBef>
            </a:pPr>
            <a:r>
              <a:rPr lang="en-US" altLang="ko-KR" dirty="0">
                <a:latin typeface="+mj-ea"/>
                <a:ea typeface="+mj-ea"/>
              </a:rPr>
              <a:t>}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80112" y="1767041"/>
            <a:ext cx="3168352" cy="10772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참조 매개 변수를 통해 평균을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리턴하고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리턴문을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통해서는 함수의 성공 여부를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리턴하도록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average()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함수를 작성하라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37956" y="5157192"/>
            <a:ext cx="1573423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평균은 </a:t>
            </a:r>
            <a:r>
              <a:rPr lang="en-US" altLang="ko-KR" sz="1400" b="1" dirty="0">
                <a:latin typeface="+mj-ea"/>
                <a:ea typeface="+mj-ea"/>
              </a:rPr>
              <a:t>2</a:t>
            </a:r>
          </a:p>
          <a:p>
            <a:r>
              <a:rPr lang="ko-KR" altLang="en-US" sz="1400" b="1" dirty="0">
                <a:latin typeface="+mj-ea"/>
                <a:ea typeface="+mj-ea"/>
              </a:rPr>
              <a:t>매개 변수 오류</a:t>
            </a:r>
          </a:p>
        </p:txBody>
      </p:sp>
    </p:spTree>
    <p:extLst>
      <p:ext uri="{BB962C8B-B14F-4D97-AF65-F5344CB8AC3E}">
        <p14:creationId xmlns:p14="http://schemas.microsoft.com/office/powerpoint/2010/main" val="90556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함수의 인자 전달 방식 리뷰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133" y="995070"/>
            <a:ext cx="8712968" cy="583264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인자 전달 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값에 의한 호출</a:t>
            </a:r>
            <a:r>
              <a:rPr lang="en-US" altLang="ko-KR" dirty="0" smtClean="0"/>
              <a:t>, call by value</a:t>
            </a:r>
          </a:p>
          <a:p>
            <a:pPr lvl="2"/>
            <a:r>
              <a:rPr lang="ko-KR" altLang="en-US" dirty="0" smtClean="0"/>
              <a:t>함수가 호출되면 매개 변수가 </a:t>
            </a:r>
            <a:r>
              <a:rPr lang="ko-KR" altLang="en-US" dirty="0" err="1" smtClean="0"/>
              <a:t>스택에</a:t>
            </a:r>
            <a:r>
              <a:rPr lang="ko-KR" altLang="en-US" dirty="0" smtClean="0"/>
              <a:t> 생성됨</a:t>
            </a:r>
            <a:endParaRPr lang="en-US" altLang="ko-KR" dirty="0" smtClean="0"/>
          </a:p>
          <a:p>
            <a:pPr lvl="2"/>
            <a:r>
              <a:rPr lang="ko-KR" altLang="en-US" dirty="0"/>
              <a:t>호출하는 </a:t>
            </a:r>
            <a:r>
              <a:rPr lang="ko-KR" altLang="en-US" dirty="0" smtClean="0"/>
              <a:t>코드에서 </a:t>
            </a:r>
            <a:r>
              <a:rPr lang="ko-KR" altLang="en-US" dirty="0"/>
              <a:t>값을 </a:t>
            </a:r>
            <a:r>
              <a:rPr lang="ko-KR" altLang="en-US" dirty="0" smtClean="0"/>
              <a:t>넘겨줌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호출하는 코드에서 넘어온 값이 매개 변수에 복사됨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주소에 의한 호출</a:t>
            </a:r>
            <a:r>
              <a:rPr lang="en-US" altLang="ko-KR" dirty="0" smtClean="0"/>
              <a:t>, call by address</a:t>
            </a:r>
          </a:p>
          <a:p>
            <a:pPr lvl="2"/>
            <a:r>
              <a:rPr lang="ko-KR" altLang="en-US" dirty="0" smtClean="0"/>
              <a:t>함수의 매개 변수는 포인터 타입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함수가 호출되면 포인터 타입의 매개 변수가 </a:t>
            </a:r>
            <a:r>
              <a:rPr lang="ko-KR" altLang="en-US" dirty="0" err="1" smtClean="0"/>
              <a:t>스택에</a:t>
            </a:r>
            <a:r>
              <a:rPr lang="ko-KR" altLang="en-US" dirty="0" smtClean="0"/>
              <a:t> 생성됨</a:t>
            </a:r>
            <a:endParaRPr lang="en-US" altLang="ko-KR" dirty="0" smtClean="0"/>
          </a:p>
          <a:p>
            <a:pPr lvl="2"/>
            <a:r>
              <a:rPr lang="ko-KR" altLang="en-US" dirty="0"/>
              <a:t>호출하는 코드에서는 명시적으로 주소를 넘겨줌</a:t>
            </a:r>
            <a:endParaRPr lang="en-US" altLang="ko-KR" dirty="0"/>
          </a:p>
          <a:p>
            <a:pPr lvl="3"/>
            <a:r>
              <a:rPr lang="ko-KR" altLang="en-US" dirty="0"/>
              <a:t>기본 타입 변수나 객체의 경우</a:t>
            </a:r>
            <a:r>
              <a:rPr lang="en-US" altLang="ko-KR" dirty="0"/>
              <a:t>, </a:t>
            </a:r>
            <a:r>
              <a:rPr lang="ko-KR" altLang="en-US" dirty="0"/>
              <a:t>주소 전달</a:t>
            </a:r>
            <a:endParaRPr lang="en-US" altLang="ko-KR" dirty="0"/>
          </a:p>
          <a:p>
            <a:pPr lvl="3"/>
            <a:r>
              <a:rPr lang="ko-KR" altLang="en-US" dirty="0"/>
              <a:t>배열의 경우</a:t>
            </a:r>
            <a:r>
              <a:rPr lang="en-US" altLang="ko-KR" dirty="0"/>
              <a:t>, </a:t>
            </a:r>
            <a:r>
              <a:rPr lang="ko-KR" altLang="en-US" dirty="0"/>
              <a:t>배열의 이름</a:t>
            </a:r>
            <a:endParaRPr lang="en-US" altLang="ko-KR" dirty="0"/>
          </a:p>
          <a:p>
            <a:pPr lvl="2"/>
            <a:r>
              <a:rPr lang="ko-KR" altLang="en-US" dirty="0" smtClean="0"/>
              <a:t>호출하는 코드에서 넘어온 주소 값이 매개 변수에 저장됨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397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8101408" cy="670351"/>
          </a:xfrm>
        </p:spPr>
        <p:txBody>
          <a:bodyPr>
            <a:noAutofit/>
          </a:bodyPr>
          <a:lstStyle/>
          <a:p>
            <a:r>
              <a:rPr lang="ko-KR" altLang="en-US" sz="2800" dirty="0" smtClean="0">
                <a:latin typeface="+mj-ea"/>
              </a:rPr>
              <a:t>참조에 의한 호출로 </a:t>
            </a:r>
            <a:r>
              <a:rPr lang="en-US" altLang="ko-KR" sz="2800" cap="none" dirty="0" smtClean="0">
                <a:latin typeface="+mj-ea"/>
              </a:rPr>
              <a:t>Circle</a:t>
            </a:r>
            <a:r>
              <a:rPr lang="en-US" altLang="ko-KR" sz="2800" dirty="0" smtClean="0">
                <a:latin typeface="+mj-ea"/>
              </a:rPr>
              <a:t> </a:t>
            </a:r>
            <a:r>
              <a:rPr lang="ko-KR" altLang="en-US" sz="2800" dirty="0" smtClean="0">
                <a:latin typeface="+mj-ea"/>
              </a:rPr>
              <a:t>객체에 참조 전달</a:t>
            </a:r>
            <a:endParaRPr lang="ko-KR" altLang="en-US" sz="2800" dirty="0">
              <a:latin typeface="+mj-e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56633" y="869914"/>
            <a:ext cx="4156589" cy="313932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b="1" dirty="0">
                <a:latin typeface="+mj-ea"/>
                <a:ea typeface="+mj-ea"/>
              </a:rPr>
              <a:t>void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b="1" dirty="0" err="1">
                <a:latin typeface="+mj-ea"/>
                <a:ea typeface="+mj-ea"/>
              </a:rPr>
              <a:t>increaseCircle</a:t>
            </a:r>
            <a:r>
              <a:rPr lang="en-US" altLang="ko-KR" b="1" dirty="0">
                <a:latin typeface="+mj-ea"/>
                <a:ea typeface="+mj-ea"/>
              </a:rPr>
              <a:t>(Circle </a:t>
            </a:r>
            <a:r>
              <a:rPr lang="en-US" altLang="ko-KR" b="1" dirty="0" smtClean="0">
                <a:solidFill>
                  <a:srgbClr val="00B0F0"/>
                </a:solidFill>
                <a:latin typeface="+mj-ea"/>
                <a:ea typeface="+mj-ea"/>
              </a:rPr>
              <a:t>&amp;c</a:t>
            </a:r>
            <a:r>
              <a:rPr lang="en-US" altLang="ko-KR" b="1" dirty="0">
                <a:latin typeface="+mj-ea"/>
                <a:ea typeface="+mj-ea"/>
              </a:rPr>
              <a:t>) </a:t>
            </a:r>
            <a:r>
              <a:rPr lang="en-US" altLang="ko-KR" dirty="0">
                <a:latin typeface="+mj-ea"/>
                <a:ea typeface="+mj-ea"/>
              </a:rPr>
              <a:t>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r = </a:t>
            </a:r>
            <a:r>
              <a:rPr lang="en-US" altLang="ko-KR" dirty="0" err="1">
                <a:latin typeface="+mj-ea"/>
                <a:ea typeface="+mj-ea"/>
              </a:rPr>
              <a:t>c.getRadius</a:t>
            </a:r>
            <a:r>
              <a:rPr lang="en-US" altLang="ko-KR" dirty="0">
                <a:latin typeface="+mj-ea"/>
                <a:ea typeface="+mj-ea"/>
              </a:rPr>
              <a:t>();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c.setRadius</a:t>
            </a:r>
            <a:r>
              <a:rPr lang="en-US" altLang="ko-KR" dirty="0">
                <a:latin typeface="+mj-ea"/>
                <a:ea typeface="+mj-ea"/>
              </a:rPr>
              <a:t>(r+1);</a:t>
            </a:r>
          </a:p>
          <a:p>
            <a:pPr defTabSz="180000"/>
            <a:r>
              <a:rPr lang="en-US" altLang="ko-KR" dirty="0" smtClean="0">
                <a:latin typeface="+mj-ea"/>
                <a:ea typeface="+mj-ea"/>
              </a:rPr>
              <a:t>}</a:t>
            </a:r>
            <a:endParaRPr lang="en-US" altLang="ko-KR" dirty="0">
              <a:latin typeface="+mj-ea"/>
              <a:ea typeface="+mj-ea"/>
            </a:endParaRP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Circle waffle(30</a:t>
            </a:r>
            <a:r>
              <a:rPr lang="en-US" altLang="ko-KR" dirty="0" smtClean="0">
                <a:latin typeface="+mj-ea"/>
                <a:ea typeface="+mj-ea"/>
              </a:rPr>
              <a:t>);</a:t>
            </a:r>
          </a:p>
          <a:p>
            <a:pPr defTabSz="180000"/>
            <a:r>
              <a:rPr lang="en-US" altLang="ko-KR" b="1" dirty="0" smtClean="0">
                <a:solidFill>
                  <a:srgbClr val="7030A0"/>
                </a:solidFill>
                <a:latin typeface="+mj-ea"/>
                <a:ea typeface="+mj-ea"/>
              </a:rPr>
              <a:t> //</a:t>
            </a:r>
            <a:r>
              <a:rPr lang="ko-KR" altLang="en-US" b="1" dirty="0">
                <a:solidFill>
                  <a:srgbClr val="7030A0"/>
                </a:solidFill>
                <a:latin typeface="+mj-ea"/>
                <a:ea typeface="+mj-ea"/>
              </a:rPr>
              <a:t>참조에 의한 </a:t>
            </a:r>
            <a:r>
              <a:rPr lang="ko-KR" altLang="en-US" b="1" dirty="0" smtClean="0">
                <a:solidFill>
                  <a:srgbClr val="7030A0"/>
                </a:solidFill>
                <a:latin typeface="+mj-ea"/>
                <a:ea typeface="+mj-ea"/>
              </a:rPr>
              <a:t>호출</a:t>
            </a:r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 err="1">
                <a:solidFill>
                  <a:srgbClr val="7030A0"/>
                </a:solidFill>
                <a:latin typeface="+mj-ea"/>
                <a:ea typeface="+mj-ea"/>
              </a:rPr>
              <a:t>increaseCircle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(waffle</a:t>
            </a:r>
            <a:r>
              <a:rPr lang="en-US" altLang="ko-KR" b="1" dirty="0" smtClean="0">
                <a:solidFill>
                  <a:srgbClr val="7030A0"/>
                </a:solidFill>
                <a:latin typeface="+mj-ea"/>
                <a:ea typeface="+mj-ea"/>
              </a:rPr>
              <a:t>); </a:t>
            </a:r>
          </a:p>
          <a:p>
            <a:pPr defTabSz="180000"/>
            <a:r>
              <a:rPr lang="en-US" altLang="ko-KR" dirty="0" smtClean="0">
                <a:latin typeface="+mj-ea"/>
                <a:ea typeface="+mj-ea"/>
              </a:rPr>
              <a:t>	</a:t>
            </a:r>
            <a:r>
              <a:rPr lang="en-US" altLang="ko-KR" dirty="0" err="1" smtClean="0">
                <a:latin typeface="+mj-ea"/>
                <a:ea typeface="+mj-ea"/>
              </a:rPr>
              <a:t>cout</a:t>
            </a:r>
            <a:r>
              <a:rPr lang="en-US" altLang="ko-KR" dirty="0" smtClean="0">
                <a:latin typeface="+mj-ea"/>
                <a:ea typeface="+mj-ea"/>
              </a:rPr>
              <a:t> &lt;&lt; </a:t>
            </a:r>
            <a:r>
              <a:rPr lang="en-US" altLang="ko-KR" dirty="0" err="1" smtClean="0">
                <a:latin typeface="+mj-ea"/>
                <a:ea typeface="+mj-ea"/>
              </a:rPr>
              <a:t>waffle.getRadius</a:t>
            </a:r>
            <a:r>
              <a:rPr lang="en-US" altLang="ko-KR" dirty="0" smtClean="0">
                <a:latin typeface="+mj-ea"/>
                <a:ea typeface="+mj-ea"/>
              </a:rPr>
              <a:t>() &lt;&lt; </a:t>
            </a:r>
            <a:r>
              <a:rPr lang="en-US" altLang="ko-KR" dirty="0" err="1" smtClean="0">
                <a:latin typeface="+mj-ea"/>
                <a:ea typeface="+mj-ea"/>
              </a:rPr>
              <a:t>endl</a:t>
            </a:r>
            <a:r>
              <a:rPr lang="en-US" altLang="ko-KR" dirty="0" smtClean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dirty="0" smtClean="0">
                <a:latin typeface="+mj-ea"/>
                <a:ea typeface="+mj-ea"/>
              </a:rPr>
              <a:t>}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3764" y="4430717"/>
            <a:ext cx="2999603" cy="6463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200" b="1" dirty="0" err="1">
                <a:latin typeface="+mj-ea"/>
                <a:ea typeface="+mj-ea"/>
              </a:rPr>
              <a:t>생성자</a:t>
            </a:r>
            <a:r>
              <a:rPr lang="ko-KR" altLang="en-US" sz="1200" b="1" dirty="0">
                <a:latin typeface="+mj-ea"/>
                <a:ea typeface="+mj-ea"/>
              </a:rPr>
              <a:t> 실행 </a:t>
            </a:r>
            <a:r>
              <a:rPr lang="en-US" altLang="ko-KR" sz="1200" b="1" dirty="0">
                <a:latin typeface="+mj-ea"/>
                <a:ea typeface="+mj-ea"/>
              </a:rPr>
              <a:t>radius = 30</a:t>
            </a:r>
          </a:p>
          <a:p>
            <a:r>
              <a:rPr lang="en-US" altLang="ko-KR" sz="1200" b="1" dirty="0">
                <a:latin typeface="+mj-ea"/>
                <a:ea typeface="+mj-ea"/>
              </a:rPr>
              <a:t>31</a:t>
            </a:r>
          </a:p>
          <a:p>
            <a:r>
              <a:rPr lang="ko-KR" altLang="en-US" sz="1200" b="1" dirty="0" err="1">
                <a:latin typeface="+mj-ea"/>
                <a:ea typeface="+mj-ea"/>
              </a:rPr>
              <a:t>소멸자</a:t>
            </a:r>
            <a:r>
              <a:rPr lang="ko-KR" altLang="en-US" sz="1200" b="1" dirty="0">
                <a:latin typeface="+mj-ea"/>
                <a:ea typeface="+mj-ea"/>
              </a:rPr>
              <a:t> 실행 </a:t>
            </a:r>
            <a:r>
              <a:rPr lang="en-US" altLang="ko-KR" sz="1200" b="1" dirty="0">
                <a:latin typeface="+mj-ea"/>
                <a:ea typeface="+mj-ea"/>
              </a:rPr>
              <a:t>radius = 31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547664" y="4085985"/>
            <a:ext cx="1738342" cy="254838"/>
          </a:xfrm>
          <a:prstGeom prst="wedgeRoundRectCallout">
            <a:avLst>
              <a:gd name="adj1" fmla="val -44819"/>
              <a:gd name="adj2" fmla="val 92108"/>
              <a:gd name="adj3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waffle </a:t>
            </a:r>
            <a:r>
              <a:rPr lang="ko-KR" altLang="en-US" sz="1400" b="1" dirty="0">
                <a:solidFill>
                  <a:schemeClr val="tx1"/>
                </a:solidFill>
                <a:latin typeface="+mj-ea"/>
                <a:ea typeface="+mj-ea"/>
              </a:rPr>
              <a:t>객체 생성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1063860" y="5254454"/>
            <a:ext cx="1566399" cy="254838"/>
          </a:xfrm>
          <a:prstGeom prst="wedgeRoundRectCallout">
            <a:avLst>
              <a:gd name="adj1" fmla="val -46692"/>
              <a:gd name="adj2" fmla="val -128996"/>
              <a:gd name="adj3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waffle </a:t>
            </a:r>
            <a:r>
              <a:rPr lang="ko-KR" altLang="en-US" sz="1400" b="1" dirty="0">
                <a:solidFill>
                  <a:schemeClr val="tx1"/>
                </a:solidFill>
                <a:latin typeface="+mj-ea"/>
                <a:ea typeface="+mj-ea"/>
              </a:rPr>
              <a:t>객체 소멸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214250" y="1124744"/>
            <a:ext cx="4853658" cy="483209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1400" b="1" dirty="0" smtClean="0">
                <a:solidFill>
                  <a:schemeClr val="dk1"/>
                </a:solidFill>
                <a:latin typeface="+mj-ea"/>
                <a:ea typeface="+mj-ea"/>
              </a:rPr>
              <a:t>class </a:t>
            </a:r>
            <a:r>
              <a:rPr lang="en-US" altLang="ko-KR" sz="1400" b="1" dirty="0">
                <a:solidFill>
                  <a:schemeClr val="dk1"/>
                </a:solidFill>
                <a:latin typeface="+mj-ea"/>
                <a:ea typeface="+mj-ea"/>
              </a:rPr>
              <a:t>Circle {</a:t>
            </a:r>
          </a:p>
          <a:p>
            <a:pPr defTabSz="180000"/>
            <a:r>
              <a:rPr lang="en-US" altLang="ko-KR" sz="1400" b="1" dirty="0">
                <a:solidFill>
                  <a:schemeClr val="dk1"/>
                </a:solidFill>
                <a:latin typeface="+mj-ea"/>
                <a:ea typeface="+mj-ea"/>
              </a:rPr>
              <a:t>private:</a:t>
            </a:r>
          </a:p>
          <a:p>
            <a:pPr defTabSz="180000"/>
            <a:r>
              <a:rPr lang="en-US" altLang="ko-KR" sz="1400" b="1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sz="1400" b="1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sz="1400" b="1" dirty="0">
                <a:solidFill>
                  <a:schemeClr val="dk1"/>
                </a:solidFill>
                <a:latin typeface="+mj-ea"/>
                <a:ea typeface="+mj-ea"/>
              </a:rPr>
              <a:t> radius; </a:t>
            </a:r>
          </a:p>
          <a:p>
            <a:pPr defTabSz="180000"/>
            <a:r>
              <a:rPr lang="en-US" altLang="ko-KR" sz="1400" b="1" dirty="0">
                <a:solidFill>
                  <a:schemeClr val="dk1"/>
                </a:solidFill>
                <a:latin typeface="+mj-ea"/>
                <a:ea typeface="+mj-ea"/>
              </a:rPr>
              <a:t>public:</a:t>
            </a:r>
          </a:p>
          <a:p>
            <a:pPr defTabSz="180000"/>
            <a:r>
              <a:rPr lang="en-US" altLang="ko-KR" sz="1400" b="1" dirty="0">
                <a:solidFill>
                  <a:schemeClr val="dk1"/>
                </a:solidFill>
                <a:latin typeface="+mj-ea"/>
                <a:ea typeface="+mj-ea"/>
              </a:rPr>
              <a:t>	Circle(); </a:t>
            </a:r>
          </a:p>
          <a:p>
            <a:pPr defTabSz="180000"/>
            <a:r>
              <a:rPr lang="en-US" altLang="ko-KR" sz="1400" b="1" dirty="0">
                <a:solidFill>
                  <a:schemeClr val="dk1"/>
                </a:solidFill>
                <a:latin typeface="+mj-ea"/>
                <a:ea typeface="+mj-ea"/>
              </a:rPr>
              <a:t>	Circle(</a:t>
            </a:r>
            <a:r>
              <a:rPr lang="en-US" altLang="ko-KR" sz="1400" b="1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sz="1400" b="1" dirty="0">
                <a:solidFill>
                  <a:schemeClr val="dk1"/>
                </a:solidFill>
                <a:latin typeface="+mj-ea"/>
                <a:ea typeface="+mj-ea"/>
              </a:rPr>
              <a:t> r);</a:t>
            </a:r>
          </a:p>
          <a:p>
            <a:pPr defTabSz="180000"/>
            <a:r>
              <a:rPr lang="en-US" altLang="ko-KR" sz="1400" b="1" dirty="0">
                <a:solidFill>
                  <a:schemeClr val="dk1"/>
                </a:solidFill>
                <a:latin typeface="+mj-ea"/>
                <a:ea typeface="+mj-ea"/>
              </a:rPr>
              <a:t>	~Circle();</a:t>
            </a:r>
          </a:p>
          <a:p>
            <a:pPr defTabSz="180000"/>
            <a:r>
              <a:rPr lang="en-US" altLang="ko-KR" sz="1400" b="1" dirty="0">
                <a:solidFill>
                  <a:schemeClr val="dk1"/>
                </a:solidFill>
                <a:latin typeface="+mj-ea"/>
                <a:ea typeface="+mj-ea"/>
              </a:rPr>
              <a:t>	double </a:t>
            </a:r>
            <a:r>
              <a:rPr lang="en-US" altLang="ko-KR" sz="1400" b="1" dirty="0" err="1">
                <a:solidFill>
                  <a:schemeClr val="dk1"/>
                </a:solidFill>
                <a:latin typeface="+mj-ea"/>
                <a:ea typeface="+mj-ea"/>
              </a:rPr>
              <a:t>getArea</a:t>
            </a:r>
            <a:r>
              <a:rPr lang="en-US" altLang="ko-KR" sz="1400" b="1" dirty="0">
                <a:solidFill>
                  <a:schemeClr val="dk1"/>
                </a:solidFill>
                <a:latin typeface="+mj-ea"/>
                <a:ea typeface="+mj-ea"/>
              </a:rPr>
              <a:t>()  { return 3.14*radius*radius; }</a:t>
            </a:r>
          </a:p>
          <a:p>
            <a:pPr defTabSz="180000"/>
            <a:r>
              <a:rPr lang="en-US" altLang="ko-KR" sz="1400" b="1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sz="1400" b="1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sz="1400" b="1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sz="1400" b="1" dirty="0" err="1">
                <a:solidFill>
                  <a:schemeClr val="dk1"/>
                </a:solidFill>
                <a:latin typeface="+mj-ea"/>
                <a:ea typeface="+mj-ea"/>
              </a:rPr>
              <a:t>getRadius</a:t>
            </a:r>
            <a:r>
              <a:rPr lang="en-US" altLang="ko-KR" sz="1400" b="1" dirty="0">
                <a:solidFill>
                  <a:schemeClr val="dk1"/>
                </a:solidFill>
                <a:latin typeface="+mj-ea"/>
                <a:ea typeface="+mj-ea"/>
              </a:rPr>
              <a:t>() { return radius; }</a:t>
            </a:r>
          </a:p>
          <a:p>
            <a:pPr defTabSz="180000"/>
            <a:r>
              <a:rPr lang="en-US" altLang="ko-KR" sz="1400" b="1" dirty="0">
                <a:solidFill>
                  <a:schemeClr val="dk1"/>
                </a:solidFill>
                <a:latin typeface="+mj-ea"/>
                <a:ea typeface="+mj-ea"/>
              </a:rPr>
              <a:t>	void </a:t>
            </a:r>
            <a:r>
              <a:rPr lang="en-US" altLang="ko-KR" sz="1400" b="1" dirty="0" err="1">
                <a:solidFill>
                  <a:schemeClr val="dk1"/>
                </a:solidFill>
                <a:latin typeface="+mj-ea"/>
                <a:ea typeface="+mj-ea"/>
              </a:rPr>
              <a:t>setRadius</a:t>
            </a:r>
            <a:r>
              <a:rPr lang="en-US" altLang="ko-KR" sz="1400" b="1" dirty="0">
                <a:solidFill>
                  <a:schemeClr val="dk1"/>
                </a:solidFill>
                <a:latin typeface="+mj-ea"/>
                <a:ea typeface="+mj-ea"/>
              </a:rPr>
              <a:t>(</a:t>
            </a:r>
            <a:r>
              <a:rPr lang="en-US" altLang="ko-KR" sz="1400" b="1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sz="1400" b="1" dirty="0">
                <a:solidFill>
                  <a:schemeClr val="dk1"/>
                </a:solidFill>
                <a:latin typeface="+mj-ea"/>
                <a:ea typeface="+mj-ea"/>
              </a:rPr>
              <a:t> radius) { this-&gt;radius = radius; } </a:t>
            </a:r>
          </a:p>
          <a:p>
            <a:pPr defTabSz="180000"/>
            <a:r>
              <a:rPr lang="en-US" altLang="ko-KR" sz="1400" b="1" dirty="0">
                <a:solidFill>
                  <a:schemeClr val="dk1"/>
                </a:solidFill>
                <a:latin typeface="+mj-ea"/>
                <a:ea typeface="+mj-ea"/>
              </a:rPr>
              <a:t>}; </a:t>
            </a:r>
          </a:p>
          <a:p>
            <a:pPr defTabSz="180000"/>
            <a:r>
              <a:rPr lang="en-US" altLang="ko-KR" sz="1400" b="1" dirty="0" smtClean="0">
                <a:solidFill>
                  <a:schemeClr val="dk1"/>
                </a:solidFill>
                <a:latin typeface="+mj-ea"/>
                <a:ea typeface="+mj-ea"/>
              </a:rPr>
              <a:t>Circle</a:t>
            </a:r>
            <a:r>
              <a:rPr lang="en-US" altLang="ko-KR" sz="1400" b="1" dirty="0">
                <a:solidFill>
                  <a:schemeClr val="dk1"/>
                </a:solidFill>
                <a:latin typeface="+mj-ea"/>
                <a:ea typeface="+mj-ea"/>
              </a:rPr>
              <a:t>::Circle() {</a:t>
            </a:r>
          </a:p>
          <a:p>
            <a:pPr defTabSz="180000"/>
            <a:r>
              <a:rPr lang="en-US" altLang="ko-KR" sz="1400" b="1" dirty="0">
                <a:solidFill>
                  <a:schemeClr val="dk1"/>
                </a:solidFill>
                <a:latin typeface="+mj-ea"/>
                <a:ea typeface="+mj-ea"/>
              </a:rPr>
              <a:t>	radius = 1;</a:t>
            </a:r>
          </a:p>
          <a:p>
            <a:pPr defTabSz="180000"/>
            <a:r>
              <a:rPr lang="en-US" altLang="ko-KR" sz="1400" b="1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sz="1400" b="1" dirty="0" err="1">
                <a:solidFill>
                  <a:schemeClr val="dk1"/>
                </a:solidFill>
                <a:latin typeface="+mj-ea"/>
                <a:ea typeface="+mj-ea"/>
              </a:rPr>
              <a:t>cout</a:t>
            </a:r>
            <a:r>
              <a:rPr lang="en-US" altLang="ko-KR" sz="1400" b="1" dirty="0">
                <a:solidFill>
                  <a:schemeClr val="dk1"/>
                </a:solidFill>
                <a:latin typeface="+mj-ea"/>
                <a:ea typeface="+mj-ea"/>
              </a:rPr>
              <a:t> &lt;&lt; "</a:t>
            </a:r>
            <a:r>
              <a:rPr lang="ko-KR" altLang="en-US" sz="1400" b="1" dirty="0" err="1">
                <a:solidFill>
                  <a:schemeClr val="dk1"/>
                </a:solidFill>
                <a:latin typeface="+mj-ea"/>
                <a:ea typeface="+mj-ea"/>
              </a:rPr>
              <a:t>생성자</a:t>
            </a:r>
            <a:r>
              <a:rPr lang="ko-KR" altLang="en-US" sz="1400" b="1" dirty="0">
                <a:solidFill>
                  <a:schemeClr val="dk1"/>
                </a:solidFill>
                <a:latin typeface="+mj-ea"/>
                <a:ea typeface="+mj-ea"/>
              </a:rPr>
              <a:t> 실행 </a:t>
            </a:r>
            <a:r>
              <a:rPr lang="en-US" altLang="ko-KR" sz="1400" b="1" dirty="0">
                <a:solidFill>
                  <a:schemeClr val="dk1"/>
                </a:solidFill>
                <a:latin typeface="+mj-ea"/>
                <a:ea typeface="+mj-ea"/>
              </a:rPr>
              <a:t>radius = " &lt;&lt; radius &lt;&lt; </a:t>
            </a:r>
            <a:r>
              <a:rPr lang="en-US" altLang="ko-KR" sz="1400" b="1" dirty="0" err="1">
                <a:solidFill>
                  <a:schemeClr val="dk1"/>
                </a:solidFill>
                <a:latin typeface="+mj-ea"/>
                <a:ea typeface="+mj-ea"/>
              </a:rPr>
              <a:t>endl</a:t>
            </a:r>
            <a:r>
              <a:rPr lang="en-US" altLang="ko-KR" sz="1400" b="1" dirty="0">
                <a:solidFill>
                  <a:schemeClr val="dk1"/>
                </a:solidFill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1400" b="1" dirty="0">
                <a:solidFill>
                  <a:schemeClr val="dk1"/>
                </a:solidFill>
                <a:latin typeface="+mj-ea"/>
                <a:ea typeface="+mj-ea"/>
              </a:rPr>
              <a:t>}</a:t>
            </a:r>
          </a:p>
          <a:p>
            <a:pPr defTabSz="180000"/>
            <a:r>
              <a:rPr lang="en-US" altLang="ko-KR" sz="1400" b="1" dirty="0" smtClean="0">
                <a:solidFill>
                  <a:schemeClr val="dk1"/>
                </a:solidFill>
                <a:latin typeface="+mj-ea"/>
                <a:ea typeface="+mj-ea"/>
              </a:rPr>
              <a:t>Circle</a:t>
            </a:r>
            <a:r>
              <a:rPr lang="en-US" altLang="ko-KR" sz="1400" b="1" dirty="0">
                <a:solidFill>
                  <a:schemeClr val="dk1"/>
                </a:solidFill>
                <a:latin typeface="+mj-ea"/>
                <a:ea typeface="+mj-ea"/>
              </a:rPr>
              <a:t>::Circle(</a:t>
            </a:r>
            <a:r>
              <a:rPr lang="en-US" altLang="ko-KR" sz="1400" b="1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sz="1400" b="1" dirty="0">
                <a:solidFill>
                  <a:schemeClr val="dk1"/>
                </a:solidFill>
                <a:latin typeface="+mj-ea"/>
                <a:ea typeface="+mj-ea"/>
              </a:rPr>
              <a:t> radius) {</a:t>
            </a:r>
          </a:p>
          <a:p>
            <a:pPr defTabSz="180000"/>
            <a:r>
              <a:rPr lang="en-US" altLang="ko-KR" sz="1400" b="1" dirty="0">
                <a:solidFill>
                  <a:schemeClr val="dk1"/>
                </a:solidFill>
                <a:latin typeface="+mj-ea"/>
                <a:ea typeface="+mj-ea"/>
              </a:rPr>
              <a:t>	this-&gt;radius = radius;</a:t>
            </a:r>
          </a:p>
          <a:p>
            <a:pPr defTabSz="180000"/>
            <a:r>
              <a:rPr lang="en-US" altLang="ko-KR" sz="1400" b="1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sz="1400" b="1" dirty="0" err="1">
                <a:solidFill>
                  <a:schemeClr val="dk1"/>
                </a:solidFill>
                <a:latin typeface="+mj-ea"/>
                <a:ea typeface="+mj-ea"/>
              </a:rPr>
              <a:t>cout</a:t>
            </a:r>
            <a:r>
              <a:rPr lang="en-US" altLang="ko-KR" sz="1400" b="1" dirty="0">
                <a:solidFill>
                  <a:schemeClr val="dk1"/>
                </a:solidFill>
                <a:latin typeface="+mj-ea"/>
                <a:ea typeface="+mj-ea"/>
              </a:rPr>
              <a:t> &lt;&lt; "</a:t>
            </a:r>
            <a:r>
              <a:rPr lang="ko-KR" altLang="en-US" sz="1400" b="1" dirty="0" err="1">
                <a:solidFill>
                  <a:schemeClr val="dk1"/>
                </a:solidFill>
                <a:latin typeface="+mj-ea"/>
                <a:ea typeface="+mj-ea"/>
              </a:rPr>
              <a:t>생성자</a:t>
            </a:r>
            <a:r>
              <a:rPr lang="ko-KR" altLang="en-US" sz="1400" b="1" dirty="0">
                <a:solidFill>
                  <a:schemeClr val="dk1"/>
                </a:solidFill>
                <a:latin typeface="+mj-ea"/>
                <a:ea typeface="+mj-ea"/>
              </a:rPr>
              <a:t> 실행 </a:t>
            </a:r>
            <a:r>
              <a:rPr lang="en-US" altLang="ko-KR" sz="1400" b="1" dirty="0">
                <a:solidFill>
                  <a:schemeClr val="dk1"/>
                </a:solidFill>
                <a:latin typeface="+mj-ea"/>
                <a:ea typeface="+mj-ea"/>
              </a:rPr>
              <a:t>radius = "  &lt;&lt; radius &lt;&lt; </a:t>
            </a:r>
            <a:r>
              <a:rPr lang="en-US" altLang="ko-KR" sz="1400" b="1" dirty="0" err="1">
                <a:solidFill>
                  <a:schemeClr val="dk1"/>
                </a:solidFill>
                <a:latin typeface="+mj-ea"/>
                <a:ea typeface="+mj-ea"/>
              </a:rPr>
              <a:t>endl</a:t>
            </a:r>
            <a:r>
              <a:rPr lang="en-US" altLang="ko-KR" sz="1400" b="1" dirty="0">
                <a:solidFill>
                  <a:schemeClr val="dk1"/>
                </a:solidFill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1400" b="1" dirty="0">
                <a:solidFill>
                  <a:schemeClr val="dk1"/>
                </a:solidFill>
                <a:latin typeface="+mj-ea"/>
                <a:ea typeface="+mj-ea"/>
              </a:rPr>
              <a:t>}</a:t>
            </a:r>
          </a:p>
          <a:p>
            <a:pPr defTabSz="180000"/>
            <a:r>
              <a:rPr lang="en-US" altLang="ko-KR" sz="1400" b="1" dirty="0" smtClean="0">
                <a:solidFill>
                  <a:schemeClr val="dk1"/>
                </a:solidFill>
                <a:latin typeface="+mj-ea"/>
                <a:ea typeface="+mj-ea"/>
              </a:rPr>
              <a:t>Circle</a:t>
            </a:r>
            <a:r>
              <a:rPr lang="en-US" altLang="ko-KR" sz="1400" b="1" dirty="0">
                <a:solidFill>
                  <a:schemeClr val="dk1"/>
                </a:solidFill>
                <a:latin typeface="+mj-ea"/>
                <a:ea typeface="+mj-ea"/>
              </a:rPr>
              <a:t>::~Circle() {</a:t>
            </a:r>
          </a:p>
          <a:p>
            <a:pPr defTabSz="180000"/>
            <a:r>
              <a:rPr lang="en-US" altLang="ko-KR" sz="1400" b="1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sz="1400" b="1" dirty="0" err="1">
                <a:solidFill>
                  <a:schemeClr val="dk1"/>
                </a:solidFill>
                <a:latin typeface="+mj-ea"/>
                <a:ea typeface="+mj-ea"/>
              </a:rPr>
              <a:t>cout</a:t>
            </a:r>
            <a:r>
              <a:rPr lang="en-US" altLang="ko-KR" sz="1400" b="1" dirty="0">
                <a:solidFill>
                  <a:schemeClr val="dk1"/>
                </a:solidFill>
                <a:latin typeface="+mj-ea"/>
                <a:ea typeface="+mj-ea"/>
              </a:rPr>
              <a:t> &lt;&lt; "</a:t>
            </a:r>
            <a:r>
              <a:rPr lang="ko-KR" altLang="en-US" sz="1400" b="1" dirty="0" err="1">
                <a:solidFill>
                  <a:schemeClr val="dk1"/>
                </a:solidFill>
                <a:latin typeface="+mj-ea"/>
                <a:ea typeface="+mj-ea"/>
              </a:rPr>
              <a:t>소멸자</a:t>
            </a:r>
            <a:r>
              <a:rPr lang="ko-KR" altLang="en-US" sz="1400" b="1" dirty="0">
                <a:solidFill>
                  <a:schemeClr val="dk1"/>
                </a:solidFill>
                <a:latin typeface="+mj-ea"/>
                <a:ea typeface="+mj-ea"/>
              </a:rPr>
              <a:t> 실행 </a:t>
            </a:r>
            <a:r>
              <a:rPr lang="en-US" altLang="ko-KR" sz="1400" b="1" dirty="0">
                <a:solidFill>
                  <a:schemeClr val="dk1"/>
                </a:solidFill>
                <a:latin typeface="+mj-ea"/>
                <a:ea typeface="+mj-ea"/>
              </a:rPr>
              <a:t>radius = " &lt;&lt; radius &lt;&lt; </a:t>
            </a:r>
            <a:r>
              <a:rPr lang="en-US" altLang="ko-KR" sz="1400" b="1" dirty="0" err="1">
                <a:solidFill>
                  <a:schemeClr val="dk1"/>
                </a:solidFill>
                <a:latin typeface="+mj-ea"/>
                <a:ea typeface="+mj-ea"/>
              </a:rPr>
              <a:t>endl</a:t>
            </a:r>
            <a:r>
              <a:rPr lang="en-US" altLang="ko-KR" sz="1400" b="1" dirty="0">
                <a:solidFill>
                  <a:schemeClr val="dk1"/>
                </a:solidFill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1400" b="1" dirty="0">
                <a:solidFill>
                  <a:schemeClr val="dk1"/>
                </a:solidFill>
                <a:latin typeface="+mj-ea"/>
                <a:ea typeface="+mj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620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>
                <a:latin typeface="+mj-ea"/>
              </a:rPr>
              <a:t>참조 매개 변수를 가진 함수 만들기 연습</a:t>
            </a:r>
            <a:endParaRPr lang="ko-KR" altLang="en-US" sz="2400" dirty="0">
              <a:latin typeface="+mj-ea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202405" y="1406769"/>
            <a:ext cx="5487222" cy="452431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1600" dirty="0">
                <a:latin typeface="+mj-ea"/>
                <a:ea typeface="+mj-ea"/>
              </a:rPr>
              <a:t>#include &lt;</a:t>
            </a:r>
            <a:r>
              <a:rPr lang="en-US" altLang="ko-KR" sz="1600" dirty="0" err="1">
                <a:latin typeface="+mj-ea"/>
                <a:ea typeface="+mj-ea"/>
              </a:rPr>
              <a:t>iostream</a:t>
            </a:r>
            <a:r>
              <a:rPr lang="en-US" altLang="ko-KR" sz="1600" dirty="0">
                <a:latin typeface="+mj-ea"/>
                <a:ea typeface="+mj-ea"/>
              </a:rPr>
              <a:t>&gt;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using namespace </a:t>
            </a:r>
            <a:r>
              <a:rPr lang="en-US" altLang="ko-KR" sz="1600" dirty="0" err="1">
                <a:latin typeface="+mj-ea"/>
                <a:ea typeface="+mj-ea"/>
              </a:rPr>
              <a:t>std</a:t>
            </a:r>
            <a:r>
              <a:rPr lang="en-US" altLang="ko-KR" sz="1600" dirty="0">
                <a:latin typeface="+mj-ea"/>
                <a:ea typeface="+mj-ea"/>
              </a:rPr>
              <a:t>;</a:t>
            </a:r>
          </a:p>
          <a:p>
            <a:pPr defTabSz="180000"/>
            <a:endParaRPr lang="en-US" altLang="ko-KR" sz="1600" dirty="0">
              <a:latin typeface="+mj-ea"/>
              <a:ea typeface="+mj-ea"/>
            </a:endParaRP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class Circle {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radius;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public: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Circle() { radius = 1; }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Circle(</a:t>
            </a:r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radius) { this-&gt;radius = radius; }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void </a:t>
            </a:r>
            <a:r>
              <a:rPr lang="en-US" altLang="ko-KR" sz="1600" dirty="0" err="1">
                <a:latin typeface="+mj-ea"/>
                <a:ea typeface="+mj-ea"/>
              </a:rPr>
              <a:t>setRadius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radius) { this-&gt;radius = radius; }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double </a:t>
            </a:r>
            <a:r>
              <a:rPr lang="en-US" altLang="ko-KR" sz="1600" dirty="0" err="1">
                <a:latin typeface="+mj-ea"/>
                <a:ea typeface="+mj-ea"/>
              </a:rPr>
              <a:t>getArea</a:t>
            </a:r>
            <a:r>
              <a:rPr lang="en-US" altLang="ko-KR" sz="1600" dirty="0">
                <a:latin typeface="+mj-ea"/>
                <a:ea typeface="+mj-ea"/>
              </a:rPr>
              <a:t>() { return 3.14*radius*radius; }</a:t>
            </a:r>
          </a:p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};</a:t>
            </a:r>
          </a:p>
          <a:p>
            <a:pPr defTabSz="180000"/>
            <a:endParaRPr lang="en-US" altLang="ko-KR" sz="1600" dirty="0" smtClean="0">
              <a:latin typeface="+mj-ea"/>
              <a:ea typeface="+mj-ea"/>
            </a:endParaRPr>
          </a:p>
          <a:p>
            <a:pPr defTabSz="180000"/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	Circle </a:t>
            </a:r>
            <a:r>
              <a:rPr lang="en-US" altLang="ko-KR" sz="1600" dirty="0">
                <a:latin typeface="+mj-ea"/>
                <a:ea typeface="+mj-ea"/>
              </a:rPr>
              <a:t>donut;</a:t>
            </a:r>
          </a:p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	</a:t>
            </a:r>
            <a:r>
              <a:rPr lang="en-US" altLang="ko-KR" sz="1600" b="1" dirty="0" err="1" smtClean="0">
                <a:latin typeface="+mj-ea"/>
                <a:ea typeface="+mj-ea"/>
              </a:rPr>
              <a:t>readRadius</a:t>
            </a:r>
            <a:r>
              <a:rPr lang="en-US" altLang="ko-KR" sz="1600" b="1" dirty="0" smtClean="0">
                <a:latin typeface="+mj-ea"/>
                <a:ea typeface="+mj-ea"/>
              </a:rPr>
              <a:t>(donut</a:t>
            </a:r>
            <a:r>
              <a:rPr lang="en-US" altLang="ko-KR" sz="1600" b="1" dirty="0">
                <a:latin typeface="+mj-ea"/>
                <a:ea typeface="+mj-ea"/>
              </a:rPr>
              <a:t>);</a:t>
            </a:r>
          </a:p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	</a:t>
            </a:r>
            <a:r>
              <a:rPr lang="en-US" altLang="ko-KR" sz="1600" dirty="0" err="1" smtClean="0">
                <a:latin typeface="+mj-ea"/>
                <a:ea typeface="+mj-ea"/>
              </a:rPr>
              <a:t>cout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&lt;&lt; "donut</a:t>
            </a:r>
            <a:r>
              <a:rPr lang="ko-KR" altLang="en-US" sz="1600" dirty="0">
                <a:latin typeface="+mj-ea"/>
                <a:ea typeface="+mj-ea"/>
              </a:rPr>
              <a:t>의 면적 </a:t>
            </a:r>
            <a:r>
              <a:rPr lang="en-US" altLang="ko-KR" sz="1600" dirty="0">
                <a:latin typeface="+mj-ea"/>
                <a:ea typeface="+mj-ea"/>
              </a:rPr>
              <a:t>= </a:t>
            </a:r>
            <a:r>
              <a:rPr lang="en-US" altLang="ko-KR" sz="1600" dirty="0" smtClean="0">
                <a:latin typeface="+mj-ea"/>
                <a:ea typeface="+mj-ea"/>
              </a:rPr>
              <a:t>" &lt;&lt;</a:t>
            </a:r>
            <a:r>
              <a:rPr lang="en-US" altLang="ko-KR" sz="1600" dirty="0" err="1" smtClean="0">
                <a:latin typeface="+mj-ea"/>
                <a:ea typeface="+mj-ea"/>
              </a:rPr>
              <a:t>donut.getArea</a:t>
            </a:r>
            <a:r>
              <a:rPr lang="en-US" altLang="ko-KR" sz="1600" dirty="0">
                <a:latin typeface="+mj-ea"/>
                <a:ea typeface="+mj-ea"/>
              </a:rPr>
              <a:t>() &lt;&lt; </a:t>
            </a:r>
            <a:r>
              <a:rPr lang="en-US" altLang="ko-KR" sz="1600" dirty="0" err="1">
                <a:latin typeface="+mj-ea"/>
                <a:ea typeface="+mj-ea"/>
              </a:rPr>
              <a:t>endl</a:t>
            </a:r>
            <a:r>
              <a:rPr lang="en-US" altLang="ko-KR" sz="1600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}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03848" y="6017434"/>
            <a:ext cx="4908981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정수 값으로 반지름을 입력하세요</a:t>
            </a:r>
            <a:r>
              <a:rPr lang="en-US" altLang="ko-KR" sz="1400" b="1" dirty="0">
                <a:latin typeface="+mj-ea"/>
                <a:ea typeface="+mj-ea"/>
              </a:rPr>
              <a:t>&gt;&gt;</a:t>
            </a:r>
            <a:r>
              <a:rPr lang="en-US" altLang="ko-KR" sz="1400" b="1" dirty="0">
                <a:solidFill>
                  <a:srgbClr val="00B050"/>
                </a:solidFill>
                <a:latin typeface="+mj-ea"/>
                <a:ea typeface="+mj-ea"/>
              </a:rPr>
              <a:t>3</a:t>
            </a:r>
          </a:p>
          <a:p>
            <a:r>
              <a:rPr lang="en-US" altLang="ko-KR" sz="1400" b="1" dirty="0">
                <a:latin typeface="+mj-ea"/>
                <a:ea typeface="+mj-ea"/>
              </a:rPr>
              <a:t>donut</a:t>
            </a:r>
            <a:r>
              <a:rPr lang="ko-KR" altLang="en-US" sz="1400" b="1" dirty="0">
                <a:latin typeface="+mj-ea"/>
                <a:ea typeface="+mj-ea"/>
              </a:rPr>
              <a:t>의</a:t>
            </a:r>
            <a:r>
              <a:rPr lang="en-US" altLang="ko-KR" sz="1400" b="1" dirty="0">
                <a:latin typeface="+mj-ea"/>
                <a:ea typeface="+mj-ea"/>
              </a:rPr>
              <a:t> </a:t>
            </a:r>
            <a:r>
              <a:rPr lang="ko-KR" altLang="en-US" sz="1400" b="1" dirty="0">
                <a:latin typeface="+mj-ea"/>
                <a:ea typeface="+mj-ea"/>
              </a:rPr>
              <a:t>면적 </a:t>
            </a:r>
            <a:r>
              <a:rPr lang="en-US" altLang="ko-KR" sz="1400" b="1" dirty="0">
                <a:latin typeface="+mj-ea"/>
                <a:ea typeface="+mj-ea"/>
              </a:rPr>
              <a:t>= 28.26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1078726"/>
            <a:ext cx="32403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키보드로부터 반지름 값을 읽어 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Circle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객체에 반지름을 설정하는 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readRadius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()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함수를 작성하라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구름 모양 설명선 11"/>
          <p:cNvSpPr/>
          <p:nvPr/>
        </p:nvSpPr>
        <p:spPr>
          <a:xfrm>
            <a:off x="816287" y="4112255"/>
            <a:ext cx="1944216" cy="967169"/>
          </a:xfrm>
          <a:prstGeom prst="cloudCallout">
            <a:avLst>
              <a:gd name="adj1" fmla="val 60638"/>
              <a:gd name="adj2" fmla="val 24416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readRadius</a:t>
            </a:r>
            <a:r>
              <a:rPr lang="en-US" altLang="ko-KR" sz="1400" dirty="0" smtClean="0">
                <a:solidFill>
                  <a:schemeClr val="tx1"/>
                </a:solidFill>
              </a:rPr>
              <a:t>() 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3418609" y="3844636"/>
            <a:ext cx="914400" cy="230166"/>
          </a:xfrm>
          <a:custGeom>
            <a:avLst/>
            <a:gdLst>
              <a:gd name="connsiteX0" fmla="*/ 0 w 914400"/>
              <a:gd name="connsiteY0" fmla="*/ 0 h 230166"/>
              <a:gd name="connsiteX1" fmla="*/ 135082 w 914400"/>
              <a:gd name="connsiteY1" fmla="*/ 72737 h 230166"/>
              <a:gd name="connsiteX2" fmla="*/ 457200 w 914400"/>
              <a:gd name="connsiteY2" fmla="*/ 207819 h 230166"/>
              <a:gd name="connsiteX3" fmla="*/ 914400 w 914400"/>
              <a:gd name="connsiteY3" fmla="*/ 228600 h 23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230166">
                <a:moveTo>
                  <a:pt x="0" y="0"/>
                </a:moveTo>
                <a:cubicBezTo>
                  <a:pt x="29441" y="19050"/>
                  <a:pt x="58882" y="38101"/>
                  <a:pt x="135082" y="72737"/>
                </a:cubicBezTo>
                <a:cubicBezTo>
                  <a:pt x="211282" y="107374"/>
                  <a:pt x="327314" y="181842"/>
                  <a:pt x="457200" y="207819"/>
                </a:cubicBezTo>
                <a:cubicBezTo>
                  <a:pt x="587086" y="233796"/>
                  <a:pt x="750743" y="231198"/>
                  <a:pt x="914400" y="22860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76227" y="882627"/>
            <a:ext cx="6048672" cy="193899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2000" b="1" dirty="0">
                <a:latin typeface="+mj-ea"/>
                <a:ea typeface="+mj-ea"/>
              </a:rPr>
              <a:t>void </a:t>
            </a:r>
            <a:r>
              <a:rPr lang="en-US" altLang="ko-KR" sz="2000" b="1" dirty="0" err="1">
                <a:latin typeface="+mj-ea"/>
                <a:ea typeface="+mj-ea"/>
              </a:rPr>
              <a:t>readRadius</a:t>
            </a:r>
            <a:r>
              <a:rPr lang="en-US" altLang="ko-KR" sz="2000" b="1" dirty="0">
                <a:latin typeface="+mj-ea"/>
                <a:ea typeface="+mj-ea"/>
              </a:rPr>
              <a:t>(Circle &amp;c) </a:t>
            </a:r>
            <a:r>
              <a:rPr lang="en-US" altLang="ko-KR" sz="2000" dirty="0">
                <a:latin typeface="+mj-ea"/>
                <a:ea typeface="+mj-ea"/>
              </a:rPr>
              <a:t>{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r;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cout</a:t>
            </a:r>
            <a:r>
              <a:rPr lang="en-US" altLang="ko-KR" sz="2000" dirty="0">
                <a:latin typeface="+mj-ea"/>
                <a:ea typeface="+mj-ea"/>
              </a:rPr>
              <a:t> &lt;&lt; "</a:t>
            </a:r>
            <a:r>
              <a:rPr lang="ko-KR" altLang="en-US" sz="2000" dirty="0">
                <a:latin typeface="+mj-ea"/>
                <a:ea typeface="+mj-ea"/>
              </a:rPr>
              <a:t>정수 값으로 반지름을 입력하세요</a:t>
            </a:r>
            <a:r>
              <a:rPr lang="en-US" altLang="ko-KR" sz="2000" dirty="0">
                <a:latin typeface="+mj-ea"/>
                <a:ea typeface="+mj-ea"/>
              </a:rPr>
              <a:t>&gt;&gt;";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cin</a:t>
            </a:r>
            <a:r>
              <a:rPr lang="en-US" altLang="ko-KR" sz="2000" dirty="0">
                <a:latin typeface="+mj-ea"/>
                <a:ea typeface="+mj-ea"/>
              </a:rPr>
              <a:t> &gt;&gt; r</a:t>
            </a:r>
            <a:r>
              <a:rPr lang="en-US" altLang="ko-KR" sz="2000" dirty="0" smtClean="0">
                <a:latin typeface="+mj-ea"/>
                <a:ea typeface="+mj-ea"/>
              </a:rPr>
              <a:t>; // </a:t>
            </a:r>
            <a:r>
              <a:rPr lang="ko-KR" altLang="en-US" sz="2000" dirty="0" smtClean="0">
                <a:latin typeface="+mj-ea"/>
                <a:ea typeface="+mj-ea"/>
              </a:rPr>
              <a:t>반지름 값 입력</a:t>
            </a:r>
            <a:endParaRPr lang="en-US" altLang="ko-KR" sz="2000" dirty="0">
              <a:latin typeface="+mj-ea"/>
              <a:ea typeface="+mj-ea"/>
            </a:endParaRP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c.setRadius</a:t>
            </a:r>
            <a:r>
              <a:rPr lang="en-US" altLang="ko-KR" sz="2000" dirty="0">
                <a:latin typeface="+mj-ea"/>
                <a:ea typeface="+mj-ea"/>
              </a:rPr>
              <a:t>(r</a:t>
            </a:r>
            <a:r>
              <a:rPr lang="en-US" altLang="ko-KR" sz="2000" dirty="0" smtClean="0">
                <a:latin typeface="+mj-ea"/>
                <a:ea typeface="+mj-ea"/>
              </a:rPr>
              <a:t>); // </a:t>
            </a:r>
            <a:r>
              <a:rPr lang="ko-KR" altLang="en-US" sz="2000" dirty="0" smtClean="0">
                <a:latin typeface="+mj-ea"/>
                <a:ea typeface="+mj-ea"/>
              </a:rPr>
              <a:t>객체 </a:t>
            </a:r>
            <a:r>
              <a:rPr lang="en-US" altLang="ko-KR" sz="2000" dirty="0" smtClean="0">
                <a:latin typeface="+mj-ea"/>
                <a:ea typeface="+mj-ea"/>
              </a:rPr>
              <a:t>c</a:t>
            </a:r>
            <a:r>
              <a:rPr lang="ko-KR" altLang="en-US" sz="2000" dirty="0" smtClean="0">
                <a:latin typeface="+mj-ea"/>
                <a:ea typeface="+mj-ea"/>
              </a:rPr>
              <a:t>에 반지름 설정</a:t>
            </a:r>
            <a:endParaRPr lang="en-US" altLang="ko-KR" sz="2000" dirty="0">
              <a:latin typeface="+mj-ea"/>
              <a:ea typeface="+mj-ea"/>
            </a:endParaRP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}</a:t>
            </a: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4513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 리턴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 </a:t>
            </a:r>
            <a:r>
              <a:rPr lang="ko-KR" altLang="en-US" dirty="0" smtClean="0"/>
              <a:t>언어의 함수 리턴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함수는 반드시 값만 리턴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기본 타입 값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char, double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포인터 값</a:t>
            </a:r>
            <a:endParaRPr lang="en-US" altLang="ko-KR" dirty="0" smtClean="0"/>
          </a:p>
          <a:p>
            <a:r>
              <a:rPr lang="en-US" altLang="ko-KR" dirty="0" smtClean="0"/>
              <a:t>C++</a:t>
            </a:r>
            <a:r>
              <a:rPr lang="ko-KR" altLang="en-US" dirty="0" smtClean="0"/>
              <a:t>의 함수 리턴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함수는 값 외에 참조 리턴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참조 리턴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변수 등과 같이 현존하는 공간에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대한 참조 리턴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변수의 값을 </a:t>
            </a:r>
            <a:r>
              <a:rPr lang="ko-KR" altLang="en-US" dirty="0" err="1" smtClean="0"/>
              <a:t>리턴하는</a:t>
            </a:r>
            <a:r>
              <a:rPr lang="ko-KR" altLang="en-US" dirty="0" smtClean="0"/>
              <a:t> 것이 아님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345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461448" cy="670351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+mj-ea"/>
              </a:rPr>
              <a:t>값을 </a:t>
            </a:r>
            <a:r>
              <a:rPr lang="ko-KR" altLang="en-US" dirty="0" err="1" smtClean="0">
                <a:latin typeface="+mj-ea"/>
              </a:rPr>
              <a:t>리턴하는</a:t>
            </a:r>
            <a:r>
              <a:rPr lang="ko-KR" altLang="en-US" dirty="0" smtClean="0">
                <a:latin typeface="+mj-ea"/>
              </a:rPr>
              <a:t> 함수 </a:t>
            </a:r>
            <a:r>
              <a:rPr lang="en-US" altLang="ko-KR" dirty="0" smtClean="0">
                <a:latin typeface="+mj-ea"/>
              </a:rPr>
              <a:t>vs. </a:t>
            </a:r>
            <a:r>
              <a:rPr lang="ko-KR" altLang="en-US" dirty="0" smtClean="0">
                <a:latin typeface="+mj-ea"/>
              </a:rPr>
              <a:t>참조를 </a:t>
            </a:r>
            <a:r>
              <a:rPr lang="ko-KR" altLang="en-US" dirty="0" err="1" smtClean="0">
                <a:latin typeface="+mj-ea"/>
              </a:rPr>
              <a:t>리턴하는</a:t>
            </a:r>
            <a:r>
              <a:rPr lang="ko-KR" altLang="en-US" dirty="0" smtClean="0">
                <a:latin typeface="+mj-ea"/>
              </a:rPr>
              <a:t> 함수</a:t>
            </a:r>
            <a:endParaRPr lang="ko-KR" altLang="en-US" dirty="0">
              <a:latin typeface="+mj-ea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528" y="2784821"/>
            <a:ext cx="8568952" cy="313932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latinLnBrk="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char c = 'a';</a:t>
            </a:r>
          </a:p>
          <a:p>
            <a:pPr defTabSz="180000" latinLnBrk="0"/>
            <a:r>
              <a:rPr lang="en-US" altLang="ko-KR" dirty="0" smtClean="0">
                <a:solidFill>
                  <a:schemeClr val="dk1"/>
                </a:solidFill>
                <a:latin typeface="+mj-ea"/>
                <a:ea typeface="+mj-ea"/>
              </a:rPr>
              <a:t>char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&amp;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find() { </a:t>
            </a:r>
            <a:r>
              <a:rPr lang="en-US" altLang="ko-KR" dirty="0" smtClean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// char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타입의 참조 리턴</a:t>
            </a:r>
          </a:p>
          <a:p>
            <a:pPr defTabSz="180000" latinLnBrk="0"/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return c</a:t>
            </a:r>
            <a:r>
              <a:rPr lang="en-US" altLang="ko-KR" dirty="0" smtClean="0">
                <a:solidFill>
                  <a:schemeClr val="dk1"/>
                </a:solidFill>
                <a:latin typeface="+mj-ea"/>
                <a:ea typeface="+mj-ea"/>
              </a:rPr>
              <a:t>;     </a:t>
            </a: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//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변수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c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에 대한 참조 리턴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, char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타입의 공간에 대한 참조 리턴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pPr defTabSz="180000" latinLnBrk="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}</a:t>
            </a:r>
          </a:p>
          <a:p>
            <a:pPr defTabSz="180000" latinLnBrk="0"/>
            <a:endParaRPr lang="en-US" altLang="ko-KR" dirty="0">
              <a:solidFill>
                <a:schemeClr val="dk1"/>
              </a:solidFill>
              <a:latin typeface="+mj-ea"/>
              <a:ea typeface="+mj-ea"/>
            </a:endParaRPr>
          </a:p>
          <a:p>
            <a:pPr defTabSz="180000" latinLnBrk="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char a = find(); </a:t>
            </a:r>
            <a:r>
              <a:rPr lang="en-US" altLang="ko-KR" dirty="0" smtClean="0">
                <a:solidFill>
                  <a:schemeClr val="dk1"/>
                </a:solidFill>
                <a:latin typeface="+mj-ea"/>
                <a:ea typeface="+mj-ea"/>
              </a:rPr>
              <a:t>  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//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a = 'a'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가 됨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pPr defTabSz="180000" latinLnBrk="0"/>
            <a:endParaRPr lang="en-US" altLang="ko-KR" dirty="0">
              <a:solidFill>
                <a:schemeClr val="dk1"/>
              </a:solidFill>
              <a:latin typeface="+mj-ea"/>
              <a:ea typeface="+mj-ea"/>
            </a:endParaRPr>
          </a:p>
          <a:p>
            <a:pPr defTabSz="180000" latinLnBrk="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char &amp;ref = find(); </a:t>
            </a:r>
            <a:r>
              <a:rPr lang="en-US" altLang="ko-KR" dirty="0" smtClean="0">
                <a:solidFill>
                  <a:schemeClr val="dk1"/>
                </a:solidFill>
                <a:latin typeface="+mj-ea"/>
                <a:ea typeface="+mj-ea"/>
              </a:rPr>
              <a:t>  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//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ref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는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c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에 대한 참조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pPr defTabSz="180000" latinLnBrk="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ref = 'M'; </a:t>
            </a:r>
            <a:r>
              <a:rPr lang="en-US" altLang="ko-KR" dirty="0" smtClean="0">
                <a:solidFill>
                  <a:schemeClr val="dk1"/>
                </a:solidFill>
                <a:latin typeface="+mj-ea"/>
                <a:ea typeface="+mj-ea"/>
              </a:rPr>
              <a:t>   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// c= 'M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'</a:t>
            </a:r>
          </a:p>
          <a:p>
            <a:pPr defTabSz="180000" latinLnBrk="0"/>
            <a:endParaRPr lang="en-US" altLang="ko-KR" dirty="0">
              <a:solidFill>
                <a:schemeClr val="dk1"/>
              </a:solidFill>
              <a:latin typeface="+mj-ea"/>
              <a:ea typeface="+mj-ea"/>
            </a:endParaRPr>
          </a:p>
          <a:p>
            <a:pPr defTabSz="180000" latinLnBrk="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find() = 'b'; </a:t>
            </a:r>
            <a:r>
              <a:rPr lang="en-US" altLang="ko-KR" dirty="0" smtClean="0">
                <a:solidFill>
                  <a:schemeClr val="dk1"/>
                </a:solidFill>
                <a:latin typeface="+mj-ea"/>
                <a:ea typeface="+mj-ea"/>
              </a:rPr>
              <a:t>  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//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c = 'b'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가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됨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, find()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가 </a:t>
            </a:r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리턴한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공간에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‘b’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문자 저장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76316" y="894632"/>
            <a:ext cx="3694495" cy="15696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char c = </a:t>
            </a:r>
            <a:r>
              <a:rPr lang="en-US" altLang="ko-KR" sz="1600" dirty="0" smtClean="0">
                <a:latin typeface="+mj-ea"/>
                <a:ea typeface="+mj-ea"/>
              </a:rPr>
              <a:t>'</a:t>
            </a:r>
            <a:r>
              <a:rPr lang="en-US" altLang="ko-KR" sz="1600" dirty="0">
                <a:latin typeface="+mj-ea"/>
                <a:ea typeface="+mj-ea"/>
              </a:rPr>
              <a:t>a</a:t>
            </a:r>
            <a:r>
              <a:rPr lang="en-US" altLang="ko-KR" sz="1600" dirty="0" smtClean="0">
                <a:latin typeface="+mj-ea"/>
                <a:ea typeface="+mj-ea"/>
              </a:rPr>
              <a:t>';</a:t>
            </a:r>
          </a:p>
          <a:p>
            <a:pPr defTabSz="180000" fontAlgn="base" latinLnBrk="0"/>
            <a:r>
              <a:rPr lang="en-US" altLang="ko-KR" sz="1600" b="1" dirty="0" smtClean="0">
                <a:latin typeface="+mj-ea"/>
                <a:ea typeface="+mj-ea"/>
              </a:rPr>
              <a:t>char</a:t>
            </a:r>
            <a:r>
              <a:rPr lang="ko-KR" altLang="en-US" sz="1600" b="1" dirty="0" smtClean="0">
                <a:latin typeface="+mj-ea"/>
                <a:ea typeface="+mj-ea"/>
              </a:rPr>
              <a:t> </a:t>
            </a:r>
            <a:r>
              <a:rPr lang="en-US" altLang="ko-KR" sz="1600" b="1" dirty="0" smtClean="0">
                <a:latin typeface="+mj-ea"/>
                <a:ea typeface="+mj-ea"/>
              </a:rPr>
              <a:t>get() </a:t>
            </a:r>
            <a:r>
              <a:rPr lang="en-US" altLang="ko-KR" sz="1600" dirty="0">
                <a:latin typeface="+mj-ea"/>
                <a:ea typeface="+mj-ea"/>
              </a:rPr>
              <a:t>{ 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//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char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리턴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pPr defTabSz="180000" fontAlgn="base" latinLnBrk="0"/>
            <a:r>
              <a:rPr lang="ko-KR" altLang="en-US" sz="1600" dirty="0">
                <a:latin typeface="+mj-ea"/>
                <a:ea typeface="+mj-ea"/>
              </a:rPr>
              <a:t>	</a:t>
            </a:r>
            <a:r>
              <a:rPr lang="en-US" altLang="ko-KR" sz="1600" dirty="0">
                <a:latin typeface="+mj-ea"/>
                <a:ea typeface="+mj-ea"/>
              </a:rPr>
              <a:t>return c;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//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변수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c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의 문자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(‘a’)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리턴</a:t>
            </a:r>
          </a:p>
          <a:p>
            <a:pPr defTabSz="180000" fontAlgn="base" latinLnBrk="0"/>
            <a:r>
              <a:rPr lang="en-US" altLang="ko-KR" sz="1600" dirty="0" smtClean="0">
                <a:latin typeface="+mj-ea"/>
                <a:ea typeface="+mj-ea"/>
              </a:rPr>
              <a:t>}</a:t>
            </a:r>
          </a:p>
          <a:p>
            <a:pPr defTabSz="180000" fontAlgn="base" latinLnBrk="0"/>
            <a:r>
              <a:rPr lang="en-US" altLang="ko-KR" sz="1600" b="1" dirty="0" smtClean="0">
                <a:latin typeface="+mj-ea"/>
                <a:ea typeface="+mj-ea"/>
              </a:rPr>
              <a:t>char </a:t>
            </a:r>
            <a:r>
              <a:rPr lang="en-US" altLang="ko-KR" sz="1600" b="1" dirty="0">
                <a:latin typeface="+mj-ea"/>
                <a:ea typeface="+mj-ea"/>
              </a:rPr>
              <a:t>a = get();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// a = 'a'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가 됨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600" strike="sngStrike" dirty="0" smtClean="0">
                <a:latin typeface="+mj-ea"/>
                <a:ea typeface="+mj-ea"/>
              </a:rPr>
              <a:t>get() </a:t>
            </a:r>
            <a:r>
              <a:rPr lang="en-US" altLang="ko-KR" sz="1600" strike="sngStrike" dirty="0">
                <a:latin typeface="+mj-ea"/>
                <a:ea typeface="+mj-ea"/>
              </a:rPr>
              <a:t>= </a:t>
            </a:r>
            <a:r>
              <a:rPr lang="en-US" altLang="ko-KR" sz="1600" strike="sngStrike" dirty="0" smtClean="0">
                <a:latin typeface="+mj-ea"/>
                <a:ea typeface="+mj-ea"/>
              </a:rPr>
              <a:t>'b';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//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컴파일 오류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8875" y="6062835"/>
            <a:ext cx="4261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+mn-ea"/>
                <a:ea typeface="+mn-ea"/>
              </a:defRPr>
            </a:lvl1pPr>
          </a:lstStyle>
          <a:p>
            <a:r>
              <a:rPr lang="en-US" altLang="ko-KR" sz="1600" dirty="0">
                <a:latin typeface="+mj-ea"/>
                <a:ea typeface="+mj-ea"/>
              </a:rPr>
              <a:t>(b) char </a:t>
            </a:r>
            <a:r>
              <a:rPr lang="ko-KR" altLang="en-US" sz="1600" dirty="0">
                <a:latin typeface="+mj-ea"/>
                <a:ea typeface="+mj-ea"/>
              </a:rPr>
              <a:t>타입의 참조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공간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r>
              <a:rPr lang="ko-KR" altLang="en-US" sz="1600" dirty="0">
                <a:latin typeface="+mj-ea"/>
                <a:ea typeface="+mj-ea"/>
              </a:rPr>
              <a:t>을 </a:t>
            </a:r>
            <a:r>
              <a:rPr lang="ko-KR" altLang="en-US" sz="1600" dirty="0" err="1">
                <a:latin typeface="+mj-ea"/>
                <a:ea typeface="+mj-ea"/>
              </a:rPr>
              <a:t>리턴하는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find()</a:t>
            </a:r>
            <a:endParaRPr lang="ko-KR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9737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433516"/>
            <a:ext cx="7200800" cy="480131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180000" fontAlgn="base" latinLnBrk="0"/>
            <a:r>
              <a:rPr lang="en-US" altLang="ko-KR" b="1" dirty="0" smtClean="0">
                <a:latin typeface="+mj-ea"/>
                <a:ea typeface="+mj-ea"/>
              </a:rPr>
              <a:t>char</a:t>
            </a:r>
            <a:r>
              <a:rPr lang="en-US" altLang="ko-KR" b="1" dirty="0">
                <a:latin typeface="+mj-ea"/>
                <a:ea typeface="+mj-ea"/>
              </a:rPr>
              <a:t>&amp; </a:t>
            </a:r>
            <a:r>
              <a:rPr lang="en-US" altLang="ko-KR" dirty="0">
                <a:latin typeface="+mj-ea"/>
                <a:ea typeface="+mj-ea"/>
              </a:rPr>
              <a:t>find(char s[], 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index) </a:t>
            </a:r>
            <a:r>
              <a:rPr lang="en-US" altLang="ko-KR" dirty="0" smtClean="0">
                <a:latin typeface="+mj-ea"/>
                <a:ea typeface="+mj-ea"/>
              </a:rPr>
              <a:t>{</a:t>
            </a:r>
          </a:p>
          <a:p>
            <a:pPr defTabSz="180000" latinLnBrk="0"/>
            <a:r>
              <a:rPr lang="en-US" altLang="ko-KR" dirty="0" smtClean="0">
                <a:latin typeface="+mj-ea"/>
                <a:ea typeface="+mj-ea"/>
              </a:rPr>
              <a:t>  //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s[index] 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공간의 참조 리턴</a:t>
            </a:r>
            <a:endParaRPr lang="en-US" altLang="ko-KR" dirty="0">
              <a:latin typeface="+mj-ea"/>
              <a:ea typeface="+mj-ea"/>
            </a:endParaRPr>
          </a:p>
          <a:p>
            <a:pPr defTabSz="180000" latinLnBrk="0"/>
            <a:r>
              <a:rPr lang="en-US" altLang="ko-KR" dirty="0">
                <a:latin typeface="+mj-ea"/>
                <a:ea typeface="+mj-ea"/>
              </a:rPr>
              <a:t>	return </a:t>
            </a:r>
            <a:r>
              <a:rPr lang="en-US" altLang="ko-KR" b="1" dirty="0">
                <a:latin typeface="+mj-ea"/>
                <a:ea typeface="+mj-ea"/>
              </a:rPr>
              <a:t>s[index]; </a:t>
            </a:r>
            <a:r>
              <a:rPr lang="en-US" altLang="ko-KR" b="1" dirty="0" smtClean="0">
                <a:latin typeface="+mj-ea"/>
                <a:ea typeface="+mj-ea"/>
              </a:rPr>
              <a:t> 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dirty="0" smtClean="0">
                <a:latin typeface="+mj-ea"/>
                <a:ea typeface="+mj-ea"/>
              </a:rPr>
              <a:t>}</a:t>
            </a:r>
            <a:endParaRPr lang="en-US" altLang="ko-KR" dirty="0">
              <a:latin typeface="+mj-ea"/>
              <a:ea typeface="+mj-ea"/>
            </a:endParaRPr>
          </a:p>
          <a:p>
            <a:pPr defTabSz="180000" fontAlgn="base" latinLnBrk="0"/>
            <a:endParaRPr lang="en-US" altLang="ko-KR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main() {</a:t>
            </a:r>
          </a:p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	char name[] = "Mike";</a:t>
            </a:r>
          </a:p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name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defTabSz="180000" fontAlgn="base" latinLnBrk="0"/>
            <a:endParaRPr lang="en-US" altLang="ko-KR" dirty="0" smtClean="0">
              <a:latin typeface="+mj-ea"/>
              <a:ea typeface="+mj-ea"/>
            </a:endParaRPr>
          </a:p>
          <a:p>
            <a:pPr defTabSz="180000" latinLnBrk="0"/>
            <a:r>
              <a:rPr lang="en-US" altLang="ko-KR" b="1" dirty="0" smtClean="0">
                <a:solidFill>
                  <a:srgbClr val="00B050"/>
                </a:solidFill>
                <a:latin typeface="+mj-ea"/>
                <a:ea typeface="+mj-ea"/>
              </a:rPr>
              <a:t> //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find()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가 </a:t>
            </a:r>
            <a:r>
              <a:rPr lang="ko-KR" altLang="en-US" b="1" dirty="0" err="1">
                <a:solidFill>
                  <a:srgbClr val="00B050"/>
                </a:solidFill>
                <a:latin typeface="+mj-ea"/>
                <a:ea typeface="+mj-ea"/>
              </a:rPr>
              <a:t>리턴한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 위치에 문자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‘s’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저장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즉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name[0]='S'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로 </a:t>
            </a:r>
            <a:r>
              <a:rPr lang="ko-KR" altLang="en-US" b="1" dirty="0" smtClean="0">
                <a:solidFill>
                  <a:srgbClr val="00B050"/>
                </a:solidFill>
                <a:latin typeface="+mj-ea"/>
                <a:ea typeface="+mj-ea"/>
              </a:rPr>
              <a:t>변경</a:t>
            </a:r>
            <a:endParaRPr lang="en-US" altLang="ko-KR" dirty="0">
              <a:latin typeface="+mj-ea"/>
              <a:ea typeface="+mj-ea"/>
            </a:endParaRPr>
          </a:p>
          <a:p>
            <a:pPr defTabSz="180000" latinLnBrk="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>
                <a:latin typeface="+mj-ea"/>
                <a:ea typeface="+mj-ea"/>
              </a:rPr>
              <a:t>find(name, 0) = 'S'; </a:t>
            </a:r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name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defTabSz="180000" fontAlgn="base" latinLnBrk="0"/>
            <a:endParaRPr lang="en-US" altLang="ko-KR" dirty="0">
              <a:latin typeface="+mj-ea"/>
              <a:ea typeface="+mj-ea"/>
            </a:endParaRPr>
          </a:p>
          <a:p>
            <a:pPr defTabSz="180000" latinLnBrk="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>
                <a:latin typeface="+mj-ea"/>
                <a:ea typeface="+mj-ea"/>
              </a:rPr>
              <a:t>char&amp; ref = find(name, 2); </a:t>
            </a:r>
            <a:r>
              <a:rPr lang="en-US" altLang="ko-KR" b="1" dirty="0" smtClean="0">
                <a:latin typeface="+mj-ea"/>
                <a:ea typeface="+mj-ea"/>
              </a:rPr>
              <a:t>//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ref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는 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name[2] 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참조</a:t>
            </a:r>
          </a:p>
          <a:p>
            <a:pPr defTabSz="180000" fontAlgn="base" latinLnBrk="0"/>
            <a:endParaRPr lang="ko-KR" altLang="en-US" dirty="0">
              <a:latin typeface="+mj-ea"/>
              <a:ea typeface="+mj-ea"/>
            </a:endParaRPr>
          </a:p>
          <a:p>
            <a:pPr defTabSz="180000" fontAlgn="base" latinLnBrk="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b="1" dirty="0">
                <a:latin typeface="+mj-ea"/>
                <a:ea typeface="+mj-ea"/>
              </a:rPr>
              <a:t>ref = 't'; </a:t>
            </a:r>
            <a:r>
              <a:rPr lang="en-US" altLang="ko-KR" dirty="0">
                <a:latin typeface="+mj-ea"/>
                <a:ea typeface="+mj-ea"/>
              </a:rPr>
              <a:t>// name = "Site"</a:t>
            </a:r>
          </a:p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name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}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간단한 참조 리턴 사례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3491880" y="5741339"/>
            <a:ext cx="3947752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Mike</a:t>
            </a:r>
          </a:p>
          <a:p>
            <a:r>
              <a:rPr lang="en-US" altLang="ko-KR" sz="1200" b="1" dirty="0" err="1">
                <a:latin typeface="+mj-ea"/>
                <a:ea typeface="+mj-ea"/>
              </a:rPr>
              <a:t>Sike</a:t>
            </a:r>
            <a:endParaRPr lang="en-US" altLang="ko-KR" sz="1200" b="1" dirty="0">
              <a:latin typeface="+mj-ea"/>
              <a:ea typeface="+mj-ea"/>
            </a:endParaRPr>
          </a:p>
          <a:p>
            <a:r>
              <a:rPr lang="en-US" altLang="ko-KR" sz="1200" b="1" dirty="0">
                <a:latin typeface="+mj-ea"/>
                <a:ea typeface="+mj-ea"/>
              </a:rPr>
              <a:t>Site</a:t>
            </a:r>
            <a:endParaRPr lang="ko-KR" altLang="en-US" sz="1200" b="1" dirty="0"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836712"/>
            <a:ext cx="4608512" cy="2882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748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얕은 복사와 깊은 복사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755576" y="1409365"/>
            <a:ext cx="7596986" cy="4932387"/>
            <a:chOff x="971600" y="1484784"/>
            <a:chExt cx="7596986" cy="4932387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1484784"/>
              <a:ext cx="6981825" cy="2390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" name="그룹 4"/>
            <p:cNvGrpSpPr/>
            <p:nvPr/>
          </p:nvGrpSpPr>
          <p:grpSpPr>
            <a:xfrm>
              <a:off x="7000529" y="2538028"/>
              <a:ext cx="1568057" cy="3263596"/>
              <a:chOff x="6668502" y="2325868"/>
              <a:chExt cx="1568057" cy="3263596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6735828" y="2325868"/>
                <a:ext cx="14334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+mj-ea"/>
                    <a:ea typeface="+mj-ea"/>
                  </a:rPr>
                  <a:t>(a) </a:t>
                </a:r>
                <a:r>
                  <a:rPr lang="ko-KR" alt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+mj-ea"/>
                    <a:ea typeface="+mj-ea"/>
                  </a:rPr>
                  <a:t>얕은 복사</a:t>
                </a:r>
                <a:endParaRPr lang="en-US" altLang="ko-KR" sz="1400" b="1" dirty="0" smtClean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chemeClr val="accent2">
                        <a:lumMod val="75000"/>
                      </a:schemeClr>
                    </a:solidFill>
                    <a:latin typeface="+mj-ea"/>
                    <a:ea typeface="+mj-ea"/>
                  </a:rPr>
                  <a:t>(</a:t>
                </a:r>
                <a:r>
                  <a:rPr lang="ko-KR" altLang="en-US" sz="1400" dirty="0" smtClean="0">
                    <a:solidFill>
                      <a:schemeClr val="accent2">
                        <a:lumMod val="75000"/>
                      </a:schemeClr>
                    </a:solidFill>
                    <a:latin typeface="+mj-ea"/>
                    <a:ea typeface="+mj-ea"/>
                  </a:rPr>
                  <a:t>어린이만 복사</a:t>
                </a:r>
                <a:r>
                  <a:rPr lang="en-US" altLang="ko-KR" sz="1400" dirty="0" smtClean="0">
                    <a:solidFill>
                      <a:schemeClr val="accent2">
                        <a:lumMod val="75000"/>
                      </a:schemeClr>
                    </a:solidFill>
                    <a:latin typeface="+mj-ea"/>
                    <a:ea typeface="+mj-ea"/>
                  </a:rPr>
                  <a:t>)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668502" y="4850800"/>
                <a:ext cx="1568057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ctr">
                  <a:defRPr sz="1400" b="1">
                    <a:solidFill>
                      <a:schemeClr val="accent2">
                        <a:lumMod val="75000"/>
                      </a:schemeClr>
                    </a:solidFill>
                    <a:latin typeface="+mn-ea"/>
                    <a:ea typeface="+mn-ea"/>
                  </a:defRPr>
                </a:lvl1pPr>
              </a:lstStyle>
              <a:p>
                <a:r>
                  <a:rPr lang="en-US" altLang="ko-KR" dirty="0">
                    <a:latin typeface="+mj-ea"/>
                    <a:ea typeface="+mj-ea"/>
                  </a:rPr>
                  <a:t>(b) </a:t>
                </a:r>
                <a:r>
                  <a:rPr lang="ko-KR" altLang="en-US" dirty="0">
                    <a:latin typeface="+mj-ea"/>
                    <a:ea typeface="+mj-ea"/>
                  </a:rPr>
                  <a:t>깊은 복사</a:t>
                </a:r>
                <a:endParaRPr lang="en-US" altLang="ko-KR" dirty="0">
                  <a:latin typeface="+mj-ea"/>
                  <a:ea typeface="+mj-ea"/>
                </a:endParaRPr>
              </a:p>
              <a:p>
                <a:r>
                  <a:rPr lang="en-US" altLang="ko-KR" dirty="0">
                    <a:latin typeface="+mj-ea"/>
                    <a:ea typeface="+mj-ea"/>
                  </a:rPr>
                  <a:t>(</a:t>
                </a:r>
                <a:r>
                  <a:rPr lang="ko-KR" altLang="en-US" dirty="0">
                    <a:latin typeface="+mj-ea"/>
                    <a:ea typeface="+mj-ea"/>
                  </a:rPr>
                  <a:t>어린이가 소유한</a:t>
                </a:r>
                <a:endParaRPr lang="en-US" altLang="ko-KR" dirty="0">
                  <a:latin typeface="+mj-ea"/>
                  <a:ea typeface="+mj-ea"/>
                </a:endParaRPr>
              </a:p>
              <a:p>
                <a:r>
                  <a:rPr lang="ko-KR" altLang="en-US" dirty="0">
                    <a:latin typeface="+mj-ea"/>
                    <a:ea typeface="+mj-ea"/>
                  </a:rPr>
                  <a:t> 장난감도 복사</a:t>
                </a:r>
                <a:r>
                  <a:rPr lang="en-US" altLang="ko-KR" dirty="0">
                    <a:latin typeface="+mj-ea"/>
                    <a:ea typeface="+mj-ea"/>
                  </a:rPr>
                  <a:t>)</a:t>
                </a:r>
              </a:p>
            </p:txBody>
          </p:sp>
        </p:grpSp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955" y="4293096"/>
              <a:ext cx="6057900" cy="212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9903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C++</a:t>
            </a:r>
            <a:r>
              <a:rPr lang="ko-KR" altLang="en-US" dirty="0" smtClean="0">
                <a:latin typeface="+mj-ea"/>
              </a:rPr>
              <a:t>에서 얕은 복사와 깊은 복사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얕은 복사</a:t>
            </a:r>
            <a:r>
              <a:rPr lang="en-US" altLang="ko-KR" dirty="0"/>
              <a:t>(</a:t>
            </a:r>
            <a:r>
              <a:rPr lang="en-US" altLang="ko-KR" dirty="0" smtClean="0"/>
              <a:t>shallow </a:t>
            </a:r>
            <a:r>
              <a:rPr lang="en-US" altLang="ko-KR" dirty="0"/>
              <a:t>copy)</a:t>
            </a:r>
          </a:p>
          <a:p>
            <a:pPr lvl="1"/>
            <a:r>
              <a:rPr lang="ko-KR" altLang="en-US" dirty="0" smtClean="0"/>
              <a:t>객체 복사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객체의 </a:t>
            </a:r>
            <a:r>
              <a:rPr lang="ko-KR" altLang="en-US" dirty="0"/>
              <a:t>멤버를 </a:t>
            </a:r>
            <a:r>
              <a:rPr lang="en-US" altLang="ko-KR" dirty="0"/>
              <a:t>1:1</a:t>
            </a:r>
            <a:r>
              <a:rPr lang="ko-KR" altLang="en-US" dirty="0"/>
              <a:t>로 </a:t>
            </a:r>
            <a:r>
              <a:rPr lang="ko-KR" altLang="en-US" dirty="0" smtClean="0"/>
              <a:t>복사</a:t>
            </a:r>
            <a:endParaRPr lang="en-US" altLang="ko-KR" dirty="0"/>
          </a:p>
          <a:p>
            <a:pPr lvl="1"/>
            <a:r>
              <a:rPr lang="ko-KR" altLang="en-US" dirty="0" smtClean="0"/>
              <a:t>객체의 멤버 변수에 동적 메모리가 할당된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사본은 원본 객체가 할당 받은 메모리를 </a:t>
            </a:r>
            <a:r>
              <a:rPr lang="ko-KR" altLang="en-US" dirty="0"/>
              <a:t>공유하는 문제 발생</a:t>
            </a:r>
            <a:endParaRPr lang="en-US" altLang="ko-KR" dirty="0"/>
          </a:p>
          <a:p>
            <a:r>
              <a:rPr lang="ko-KR" altLang="en-US" dirty="0"/>
              <a:t>깊은 복사</a:t>
            </a:r>
            <a:r>
              <a:rPr lang="en-US" altLang="ko-KR" dirty="0"/>
              <a:t>(deep copy)</a:t>
            </a:r>
          </a:p>
          <a:p>
            <a:pPr lvl="1"/>
            <a:r>
              <a:rPr lang="ko-KR" altLang="en-US" dirty="0" smtClean="0"/>
              <a:t>객체 복사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객체의 </a:t>
            </a:r>
            <a:r>
              <a:rPr lang="ko-KR" altLang="en-US" dirty="0"/>
              <a:t>멤버를</a:t>
            </a:r>
            <a:r>
              <a:rPr lang="en-US" altLang="ko-KR" dirty="0"/>
              <a:t> 1:1</a:t>
            </a:r>
            <a:r>
              <a:rPr lang="ko-KR" altLang="en-US" dirty="0"/>
              <a:t>대로 </a:t>
            </a:r>
            <a:r>
              <a:rPr lang="ko-KR" altLang="en-US" dirty="0" smtClean="0"/>
              <a:t>복사</a:t>
            </a:r>
            <a:endParaRPr lang="en-US" altLang="ko-KR" dirty="0" smtClean="0"/>
          </a:p>
          <a:p>
            <a:pPr lvl="1"/>
            <a:r>
              <a:rPr lang="ko-KR" altLang="en-US" dirty="0"/>
              <a:t>객체의 멤버 변수에 동적 메모리가 할당된 경우</a:t>
            </a:r>
            <a:endParaRPr lang="en-US" altLang="ko-KR" dirty="0"/>
          </a:p>
          <a:p>
            <a:pPr lvl="2"/>
            <a:r>
              <a:rPr lang="ko-KR" altLang="en-US" dirty="0" smtClean="0"/>
              <a:t>사본은 원본이 가진 메모리 크기 만큼 별도로 동적 할당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원본의 동적 메모리에 있는 내용을 사본에 복사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완전한 형태의 복사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사본과 원본은 메모리를 공유하는 문제 없음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28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0" b="1367"/>
          <a:stretch/>
        </p:blipFill>
        <p:spPr bwMode="auto">
          <a:xfrm>
            <a:off x="683568" y="836712"/>
            <a:ext cx="7742133" cy="596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C++</a:t>
            </a:r>
            <a:r>
              <a:rPr lang="ko-KR" altLang="en-US" dirty="0" err="1" smtClean="0">
                <a:latin typeface="+mj-ea"/>
              </a:rPr>
              <a:t>에서객체의</a:t>
            </a:r>
            <a:r>
              <a:rPr lang="ko-KR" altLang="en-US" dirty="0" smtClean="0">
                <a:latin typeface="+mj-ea"/>
              </a:rPr>
              <a:t> 복사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857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복사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995070"/>
            <a:ext cx="8972726" cy="5832648"/>
          </a:xfrm>
        </p:spPr>
        <p:txBody>
          <a:bodyPr/>
          <a:lstStyle/>
          <a:p>
            <a:r>
              <a:rPr lang="ko-KR" altLang="en-US" dirty="0" smtClean="0"/>
              <a:t>복사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(copy constructor)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객체의 복사 생성시 호출되는 특별한 </a:t>
            </a:r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r>
              <a:rPr lang="ko-KR" altLang="en-US" dirty="0" smtClean="0"/>
              <a:t>특</a:t>
            </a:r>
            <a:r>
              <a:rPr lang="ko-KR" altLang="en-US" dirty="0"/>
              <a:t>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</a:t>
            </a:r>
            <a:r>
              <a:rPr lang="ko-KR" altLang="en-US" dirty="0"/>
              <a:t>클래스에 </a:t>
            </a:r>
            <a:r>
              <a:rPr lang="ko-KR" altLang="en-US" dirty="0">
                <a:solidFill>
                  <a:srgbClr val="FF0000"/>
                </a:solidFill>
              </a:rPr>
              <a:t>오직 한 개</a:t>
            </a:r>
            <a:r>
              <a:rPr lang="ko-KR" altLang="en-US" dirty="0"/>
              <a:t>만 </a:t>
            </a:r>
            <a:r>
              <a:rPr lang="ko-KR" altLang="en-US" dirty="0" smtClean="0"/>
              <a:t>선언 가능</a:t>
            </a:r>
            <a:endParaRPr lang="ko-KR" altLang="en-US" dirty="0"/>
          </a:p>
          <a:p>
            <a:pPr lvl="1"/>
            <a:r>
              <a:rPr lang="ko-KR" altLang="en-US" dirty="0" smtClean="0"/>
              <a:t>복사 </a:t>
            </a:r>
            <a:r>
              <a:rPr lang="ko-KR" altLang="en-US" dirty="0" err="1" smtClean="0"/>
              <a:t>생성자는</a:t>
            </a:r>
            <a:r>
              <a:rPr lang="ko-KR" altLang="en-US" dirty="0" smtClean="0"/>
              <a:t> 보통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클래스 내에 중복 선언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클래스에 </a:t>
            </a:r>
            <a:r>
              <a:rPr lang="ko-KR" altLang="en-US" dirty="0"/>
              <a:t>대한 </a:t>
            </a:r>
            <a:r>
              <a:rPr lang="ko-KR" altLang="en-US" dirty="0">
                <a:solidFill>
                  <a:srgbClr val="FF0000"/>
                </a:solidFill>
              </a:rPr>
              <a:t>참조 매개 변수</a:t>
            </a:r>
            <a:r>
              <a:rPr lang="ko-KR" altLang="en-US" dirty="0"/>
              <a:t>를 가지는 독특한 </a:t>
            </a:r>
            <a:r>
              <a:rPr lang="ko-KR" altLang="en-US" dirty="0" err="1">
                <a:solidFill>
                  <a:srgbClr val="FF0000"/>
                </a:solidFill>
              </a:rPr>
              <a:t>생성자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ko-KR" altLang="en-US" dirty="0" smtClean="0"/>
              <a:t>복사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선언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5872" y="995070"/>
            <a:ext cx="8661112" cy="416212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2400" dirty="0">
                <a:latin typeface="+mj-ea"/>
                <a:ea typeface="+mj-ea"/>
              </a:rPr>
              <a:t>class Circle </a:t>
            </a:r>
            <a:r>
              <a:rPr lang="en-US" altLang="ko-KR" sz="2400" dirty="0" smtClean="0">
                <a:latin typeface="+mj-ea"/>
                <a:ea typeface="+mj-ea"/>
              </a:rPr>
              <a:t>{</a:t>
            </a:r>
          </a:p>
          <a:p>
            <a:pPr defTabSz="180000" fontAlgn="base" latinLnBrk="0"/>
            <a:r>
              <a:rPr lang="en-US" altLang="ko-KR" sz="2400" dirty="0">
                <a:latin typeface="+mj-ea"/>
                <a:ea typeface="+mj-ea"/>
              </a:rPr>
              <a:t>	</a:t>
            </a:r>
            <a:r>
              <a:rPr lang="en-US" altLang="ko-KR" sz="2400" dirty="0" smtClean="0">
                <a:latin typeface="+mj-ea"/>
                <a:ea typeface="+mj-ea"/>
              </a:rPr>
              <a:t>............</a:t>
            </a:r>
          </a:p>
          <a:p>
            <a:pPr defTabSz="180000" fontAlgn="base" latinLnBrk="0"/>
            <a:endParaRPr lang="en-US" altLang="ko-KR" sz="2400" dirty="0" smtClean="0">
              <a:latin typeface="+mj-ea"/>
              <a:ea typeface="+mj-ea"/>
            </a:endParaRPr>
          </a:p>
          <a:p>
            <a:pPr defTabSz="180000" latinLnBrk="0"/>
            <a:r>
              <a:rPr lang="en-US" altLang="ko-KR" sz="2400" dirty="0" smtClean="0">
                <a:latin typeface="+mj-ea"/>
                <a:ea typeface="+mj-ea"/>
              </a:rPr>
              <a:t>  </a:t>
            </a:r>
            <a:r>
              <a:rPr lang="en-US" altLang="ko-KR" sz="2400" b="1" dirty="0" smtClean="0">
                <a:solidFill>
                  <a:srgbClr val="7030A0"/>
                </a:solidFill>
                <a:latin typeface="+mj-ea"/>
                <a:ea typeface="+mj-ea"/>
              </a:rPr>
              <a:t>Circle(Circle</a:t>
            </a:r>
            <a:r>
              <a:rPr lang="en-US" altLang="ko-KR" sz="2400" b="1" dirty="0">
                <a:solidFill>
                  <a:srgbClr val="7030A0"/>
                </a:solidFill>
                <a:latin typeface="+mj-ea"/>
                <a:ea typeface="+mj-ea"/>
              </a:rPr>
              <a:t>&amp; </a:t>
            </a:r>
            <a:r>
              <a:rPr lang="en-US" altLang="ko-KR" sz="2400" b="1" dirty="0" smtClean="0">
                <a:solidFill>
                  <a:srgbClr val="7030A0"/>
                </a:solidFill>
                <a:latin typeface="+mj-ea"/>
                <a:ea typeface="+mj-ea"/>
              </a:rPr>
              <a:t>c);    </a:t>
            </a:r>
            <a:r>
              <a:rPr lang="en-US" altLang="ko-KR" sz="2400" b="1" dirty="0" smtClean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sz="2400" b="1" dirty="0">
                <a:solidFill>
                  <a:srgbClr val="00B050"/>
                </a:solidFill>
                <a:latin typeface="+mj-ea"/>
                <a:ea typeface="+mj-ea"/>
              </a:rPr>
              <a:t>복사 </a:t>
            </a:r>
            <a:r>
              <a:rPr lang="ko-KR" altLang="en-US" sz="2400" b="1" dirty="0" err="1">
                <a:solidFill>
                  <a:srgbClr val="00B050"/>
                </a:solidFill>
                <a:latin typeface="+mj-ea"/>
                <a:ea typeface="+mj-ea"/>
              </a:rPr>
              <a:t>생성자</a:t>
            </a:r>
            <a:r>
              <a:rPr lang="ko-KR" altLang="en-US" sz="2400" b="1" dirty="0">
                <a:solidFill>
                  <a:srgbClr val="00B050"/>
                </a:solidFill>
                <a:latin typeface="+mj-ea"/>
                <a:ea typeface="+mj-ea"/>
              </a:rPr>
              <a:t> 선언</a:t>
            </a:r>
            <a:endParaRPr lang="en-US" altLang="ko-KR" sz="24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400" dirty="0" smtClean="0">
                <a:solidFill>
                  <a:srgbClr val="FF0000"/>
                </a:solidFill>
                <a:latin typeface="+mj-ea"/>
                <a:ea typeface="+mj-ea"/>
              </a:rPr>
              <a:t>            </a:t>
            </a:r>
            <a:r>
              <a:rPr lang="en-US" altLang="ko-KR" sz="2400" b="1" dirty="0" smtClean="0">
                <a:solidFill>
                  <a:srgbClr val="FF0000"/>
                </a:solidFill>
                <a:latin typeface="+mj-ea"/>
                <a:ea typeface="+mj-ea"/>
              </a:rPr>
              <a:t>//Circle &amp;c : </a:t>
            </a:r>
            <a:r>
              <a:rPr lang="ko-KR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자기 클래스에 대한 </a:t>
            </a:r>
            <a:r>
              <a:rPr lang="ko-KR" altLang="en-US" sz="2400" b="1" dirty="0" err="1" smtClean="0">
                <a:solidFill>
                  <a:srgbClr val="FF0000"/>
                </a:solidFill>
                <a:latin typeface="+mj-ea"/>
                <a:ea typeface="+mj-ea"/>
              </a:rPr>
              <a:t>참조매개</a:t>
            </a:r>
            <a:r>
              <a:rPr lang="ko-KR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 변수</a:t>
            </a:r>
            <a:endParaRPr lang="en-US" altLang="ko-KR" sz="24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400" dirty="0" smtClean="0">
                <a:latin typeface="+mj-ea"/>
                <a:ea typeface="+mj-ea"/>
              </a:rPr>
              <a:t>	............</a:t>
            </a:r>
            <a:endParaRPr lang="ko-KR" altLang="en-US" sz="24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400" dirty="0" smtClean="0">
                <a:latin typeface="+mj-ea"/>
                <a:ea typeface="+mj-ea"/>
              </a:rPr>
              <a:t>};</a:t>
            </a:r>
          </a:p>
          <a:p>
            <a:pPr defTabSz="180000" fontAlgn="base" latinLnBrk="0"/>
            <a:endParaRPr lang="en-US" altLang="ko-KR" sz="2400" dirty="0" smtClean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400" b="1" dirty="0" smtClean="0">
                <a:latin typeface="+mj-ea"/>
                <a:ea typeface="+mj-ea"/>
              </a:rPr>
              <a:t>Circle</a:t>
            </a:r>
            <a:r>
              <a:rPr lang="en-US" altLang="ko-KR" sz="2400" b="1" dirty="0">
                <a:latin typeface="+mj-ea"/>
                <a:ea typeface="+mj-ea"/>
              </a:rPr>
              <a:t>::</a:t>
            </a:r>
            <a:r>
              <a:rPr lang="en-US" altLang="ko-KR" sz="2400" b="1" dirty="0" smtClean="0">
                <a:latin typeface="+mj-ea"/>
                <a:ea typeface="+mj-ea"/>
              </a:rPr>
              <a:t>Circle(Circle&amp; c) </a:t>
            </a:r>
            <a:r>
              <a:rPr lang="en-US" altLang="ko-KR" sz="2400" dirty="0">
                <a:latin typeface="+mj-ea"/>
                <a:ea typeface="+mj-ea"/>
              </a:rPr>
              <a:t>{ </a:t>
            </a:r>
            <a:r>
              <a:rPr lang="en-US" altLang="ko-KR" sz="2400" dirty="0" smtClean="0">
                <a:latin typeface="+mj-ea"/>
                <a:ea typeface="+mj-ea"/>
              </a:rPr>
              <a:t>  </a:t>
            </a:r>
            <a:r>
              <a:rPr lang="en-US" altLang="ko-KR" sz="2400" b="1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sz="2400" b="1" dirty="0">
                <a:solidFill>
                  <a:srgbClr val="00B050"/>
                </a:solidFill>
                <a:latin typeface="+mj-ea"/>
                <a:ea typeface="+mj-ea"/>
              </a:rPr>
              <a:t>복사 </a:t>
            </a:r>
            <a:r>
              <a:rPr lang="ko-KR" altLang="en-US" sz="2400" b="1" dirty="0" err="1">
                <a:solidFill>
                  <a:srgbClr val="00B050"/>
                </a:solidFill>
                <a:latin typeface="+mj-ea"/>
                <a:ea typeface="+mj-ea"/>
              </a:rPr>
              <a:t>생성자</a:t>
            </a:r>
            <a:r>
              <a:rPr lang="ko-KR" altLang="en-US" sz="2400" b="1" dirty="0">
                <a:solidFill>
                  <a:srgbClr val="00B050"/>
                </a:solidFill>
                <a:latin typeface="+mj-ea"/>
                <a:ea typeface="+mj-ea"/>
              </a:rPr>
              <a:t> 구현</a:t>
            </a:r>
          </a:p>
          <a:p>
            <a:pPr defTabSz="180000" fontAlgn="base" latinLnBrk="0"/>
            <a:r>
              <a:rPr lang="ko-KR" altLang="en-US" sz="2400" dirty="0">
                <a:latin typeface="+mj-ea"/>
                <a:ea typeface="+mj-ea"/>
              </a:rPr>
              <a:t>	</a:t>
            </a:r>
            <a:r>
              <a:rPr lang="en-US" altLang="ko-KR" sz="2400" dirty="0">
                <a:latin typeface="+mj-ea"/>
                <a:ea typeface="+mj-ea"/>
              </a:rPr>
              <a:t>............</a:t>
            </a:r>
            <a:endParaRPr lang="ko-KR" altLang="en-US" sz="24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400" dirty="0">
                <a:latin typeface="+mj-ea"/>
                <a:ea typeface="+mj-ea"/>
              </a:rPr>
              <a:t>}</a:t>
            </a:r>
            <a:endParaRPr lang="ko-KR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7766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cap="none" dirty="0" smtClean="0">
                <a:latin typeface="+mj-ea"/>
              </a:rPr>
              <a:t>Circle</a:t>
            </a:r>
            <a:r>
              <a:rPr lang="ko-KR" altLang="en-US" sz="3200" dirty="0" smtClean="0">
                <a:latin typeface="+mj-ea"/>
              </a:rPr>
              <a:t>의 복사 </a:t>
            </a:r>
            <a:r>
              <a:rPr lang="ko-KR" altLang="en-US" sz="3200" dirty="0" err="1" smtClean="0">
                <a:latin typeface="+mj-ea"/>
              </a:rPr>
              <a:t>생성자와</a:t>
            </a:r>
            <a:r>
              <a:rPr lang="ko-KR" altLang="en-US" sz="3200" dirty="0" smtClean="0">
                <a:latin typeface="+mj-ea"/>
              </a:rPr>
              <a:t> 객체 복사</a:t>
            </a:r>
            <a:endParaRPr lang="ko-KR" altLang="en-US" sz="3200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67744" y="926427"/>
            <a:ext cx="6396127" cy="55092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class </a:t>
            </a:r>
            <a:r>
              <a:rPr lang="en-US" altLang="ko-KR" sz="1600" dirty="0">
                <a:latin typeface="+mj-ea"/>
                <a:ea typeface="+mj-ea"/>
              </a:rPr>
              <a:t>Circle {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private: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radius; 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public: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b="1" dirty="0">
                <a:solidFill>
                  <a:srgbClr val="7030A0"/>
                </a:solidFill>
                <a:latin typeface="+mj-ea"/>
                <a:ea typeface="+mj-ea"/>
              </a:rPr>
              <a:t>Circle(Circle&amp; c); // </a:t>
            </a:r>
            <a:r>
              <a:rPr lang="ko-KR" altLang="en-US" sz="1600" b="1" dirty="0">
                <a:solidFill>
                  <a:srgbClr val="7030A0"/>
                </a:solidFill>
                <a:latin typeface="+mj-ea"/>
                <a:ea typeface="+mj-ea"/>
              </a:rPr>
              <a:t>복사 </a:t>
            </a:r>
            <a:r>
              <a:rPr lang="ko-KR" altLang="en-US" sz="1600" b="1" dirty="0" err="1">
                <a:solidFill>
                  <a:srgbClr val="7030A0"/>
                </a:solidFill>
                <a:latin typeface="+mj-ea"/>
                <a:ea typeface="+mj-ea"/>
              </a:rPr>
              <a:t>생성자</a:t>
            </a:r>
            <a:r>
              <a:rPr lang="ko-KR" altLang="en-US" sz="1600" b="1" dirty="0">
                <a:solidFill>
                  <a:srgbClr val="7030A0"/>
                </a:solidFill>
                <a:latin typeface="+mj-ea"/>
                <a:ea typeface="+mj-ea"/>
              </a:rPr>
              <a:t> 선언</a:t>
            </a:r>
          </a:p>
          <a:p>
            <a:pPr defTabSz="180000"/>
            <a:r>
              <a:rPr lang="ko-KR" altLang="en-US" sz="1600" dirty="0">
                <a:latin typeface="+mj-ea"/>
                <a:ea typeface="+mj-ea"/>
              </a:rPr>
              <a:t>	</a:t>
            </a:r>
            <a:r>
              <a:rPr lang="en-US" altLang="ko-KR" sz="1600" dirty="0">
                <a:latin typeface="+mj-ea"/>
                <a:ea typeface="+mj-ea"/>
              </a:rPr>
              <a:t>Circle() { radius = 1; }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Circle(</a:t>
            </a:r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radius) { this-&gt;radius = radius; }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double </a:t>
            </a:r>
            <a:r>
              <a:rPr lang="en-US" altLang="ko-KR" sz="1600" dirty="0" err="1">
                <a:latin typeface="+mj-ea"/>
                <a:ea typeface="+mj-ea"/>
              </a:rPr>
              <a:t>getArea</a:t>
            </a:r>
            <a:r>
              <a:rPr lang="en-US" altLang="ko-KR" sz="1600" dirty="0">
                <a:latin typeface="+mj-ea"/>
                <a:ea typeface="+mj-ea"/>
              </a:rPr>
              <a:t>() { return 3.14*radius*radius; }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}; </a:t>
            </a:r>
          </a:p>
          <a:p>
            <a:pPr defTabSz="180000"/>
            <a:endParaRPr lang="en-US" altLang="ko-KR" sz="1600" dirty="0">
              <a:latin typeface="+mj-ea"/>
              <a:ea typeface="+mj-ea"/>
            </a:endParaRPr>
          </a:p>
          <a:p>
            <a:pPr defTabSz="180000"/>
            <a:r>
              <a:rPr lang="en-US" altLang="ko-KR" sz="1600" b="1" dirty="0">
                <a:solidFill>
                  <a:srgbClr val="7030A0"/>
                </a:solidFill>
                <a:latin typeface="+mj-ea"/>
                <a:ea typeface="+mj-ea"/>
              </a:rPr>
              <a:t>Circle::Circle(Circle&amp; c) { // </a:t>
            </a:r>
            <a:r>
              <a:rPr lang="ko-KR" altLang="en-US" sz="1600" b="1" dirty="0">
                <a:solidFill>
                  <a:srgbClr val="7030A0"/>
                </a:solidFill>
                <a:latin typeface="+mj-ea"/>
                <a:ea typeface="+mj-ea"/>
              </a:rPr>
              <a:t>복사 </a:t>
            </a:r>
            <a:r>
              <a:rPr lang="ko-KR" altLang="en-US" sz="1600" b="1" dirty="0" err="1">
                <a:solidFill>
                  <a:srgbClr val="7030A0"/>
                </a:solidFill>
                <a:latin typeface="+mj-ea"/>
                <a:ea typeface="+mj-ea"/>
              </a:rPr>
              <a:t>생성자</a:t>
            </a:r>
            <a:r>
              <a:rPr lang="ko-KR" altLang="en-US" sz="1600" b="1" dirty="0">
                <a:solidFill>
                  <a:srgbClr val="7030A0"/>
                </a:solidFill>
                <a:latin typeface="+mj-ea"/>
                <a:ea typeface="+mj-ea"/>
              </a:rPr>
              <a:t> 구현</a:t>
            </a:r>
          </a:p>
          <a:p>
            <a:pPr defTabSz="180000"/>
            <a:r>
              <a:rPr lang="ko-KR" altLang="en-US" sz="1600" b="1" dirty="0">
                <a:solidFill>
                  <a:srgbClr val="7030A0"/>
                </a:solidFill>
                <a:latin typeface="+mj-ea"/>
                <a:ea typeface="+mj-ea"/>
              </a:rPr>
              <a:t>	</a:t>
            </a:r>
            <a:r>
              <a:rPr lang="en-US" altLang="ko-KR" sz="1600" b="1" dirty="0">
                <a:solidFill>
                  <a:srgbClr val="7030A0"/>
                </a:solidFill>
                <a:latin typeface="+mj-ea"/>
                <a:ea typeface="+mj-ea"/>
              </a:rPr>
              <a:t>this-&gt;radius = </a:t>
            </a:r>
            <a:r>
              <a:rPr lang="en-US" altLang="ko-KR" sz="1600" b="1" dirty="0" err="1">
                <a:solidFill>
                  <a:srgbClr val="7030A0"/>
                </a:solidFill>
                <a:latin typeface="+mj-ea"/>
                <a:ea typeface="+mj-ea"/>
              </a:rPr>
              <a:t>c.radius</a:t>
            </a:r>
            <a:r>
              <a:rPr lang="en-US" altLang="ko-KR" sz="1600" b="1" dirty="0">
                <a:solidFill>
                  <a:srgbClr val="7030A0"/>
                </a:solidFill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1600" b="1" dirty="0">
                <a:solidFill>
                  <a:srgbClr val="7030A0"/>
                </a:solidFill>
                <a:latin typeface="+mj-ea"/>
                <a:ea typeface="+mj-ea"/>
              </a:rPr>
              <a:t>	</a:t>
            </a:r>
            <a:r>
              <a:rPr lang="en-US" altLang="ko-KR" sz="1600" b="1" dirty="0" err="1">
                <a:solidFill>
                  <a:srgbClr val="7030A0"/>
                </a:solidFill>
                <a:latin typeface="+mj-ea"/>
                <a:ea typeface="+mj-ea"/>
              </a:rPr>
              <a:t>cout</a:t>
            </a:r>
            <a:r>
              <a:rPr lang="en-US" altLang="ko-KR" sz="1600" b="1" dirty="0">
                <a:solidFill>
                  <a:srgbClr val="7030A0"/>
                </a:solidFill>
                <a:latin typeface="+mj-ea"/>
                <a:ea typeface="+mj-ea"/>
              </a:rPr>
              <a:t> &lt;&lt; "</a:t>
            </a:r>
            <a:r>
              <a:rPr lang="ko-KR" altLang="en-US" sz="1600" b="1" dirty="0">
                <a:solidFill>
                  <a:srgbClr val="7030A0"/>
                </a:solidFill>
                <a:latin typeface="+mj-ea"/>
                <a:ea typeface="+mj-ea"/>
              </a:rPr>
              <a:t>복사 </a:t>
            </a:r>
            <a:r>
              <a:rPr lang="ko-KR" altLang="en-US" sz="1600" b="1" dirty="0" err="1">
                <a:solidFill>
                  <a:srgbClr val="7030A0"/>
                </a:solidFill>
                <a:latin typeface="+mj-ea"/>
                <a:ea typeface="+mj-ea"/>
              </a:rPr>
              <a:t>생성자</a:t>
            </a:r>
            <a:r>
              <a:rPr lang="ko-KR" altLang="en-US" sz="1600" b="1" dirty="0">
                <a:solidFill>
                  <a:srgbClr val="7030A0"/>
                </a:solidFill>
                <a:latin typeface="+mj-ea"/>
                <a:ea typeface="+mj-ea"/>
              </a:rPr>
              <a:t> 실행 </a:t>
            </a:r>
            <a:r>
              <a:rPr lang="en-US" altLang="ko-KR" sz="1600" b="1" dirty="0">
                <a:solidFill>
                  <a:srgbClr val="7030A0"/>
                </a:solidFill>
                <a:latin typeface="+mj-ea"/>
                <a:ea typeface="+mj-ea"/>
              </a:rPr>
              <a:t>radius = " &lt;&lt; radius &lt;&lt; </a:t>
            </a:r>
            <a:r>
              <a:rPr lang="en-US" altLang="ko-KR" sz="1600" b="1" dirty="0" err="1">
                <a:solidFill>
                  <a:srgbClr val="7030A0"/>
                </a:solidFill>
                <a:latin typeface="+mj-ea"/>
                <a:ea typeface="+mj-ea"/>
              </a:rPr>
              <a:t>endl</a:t>
            </a:r>
            <a:r>
              <a:rPr lang="en-US" altLang="ko-KR" sz="1600" b="1" dirty="0">
                <a:solidFill>
                  <a:srgbClr val="7030A0"/>
                </a:solidFill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1600" b="1" dirty="0">
                <a:solidFill>
                  <a:srgbClr val="7030A0"/>
                </a:solidFill>
                <a:latin typeface="+mj-ea"/>
                <a:ea typeface="+mj-ea"/>
              </a:rPr>
              <a:t>}</a:t>
            </a:r>
          </a:p>
          <a:p>
            <a:pPr defTabSz="180000"/>
            <a:endParaRPr lang="en-US" altLang="ko-KR" sz="1600" dirty="0">
              <a:latin typeface="+mj-ea"/>
              <a:ea typeface="+mj-ea"/>
            </a:endParaRPr>
          </a:p>
          <a:p>
            <a:pPr defTabSz="180000"/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Circle </a:t>
            </a:r>
            <a:r>
              <a:rPr lang="en-US" altLang="ko-KR" sz="1600" dirty="0" err="1">
                <a:latin typeface="+mj-ea"/>
                <a:ea typeface="+mj-ea"/>
              </a:rPr>
              <a:t>src</a:t>
            </a:r>
            <a:r>
              <a:rPr lang="en-US" altLang="ko-KR" sz="1600" dirty="0">
                <a:latin typeface="+mj-ea"/>
                <a:ea typeface="+mj-ea"/>
              </a:rPr>
              <a:t>(30); // </a:t>
            </a:r>
            <a:r>
              <a:rPr lang="en-US" altLang="ko-KR" sz="1600" dirty="0" err="1">
                <a:latin typeface="+mj-ea"/>
                <a:ea typeface="+mj-ea"/>
              </a:rPr>
              <a:t>src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객체의  보통 </a:t>
            </a:r>
            <a:r>
              <a:rPr lang="ko-KR" altLang="en-US" sz="1600" dirty="0" err="1">
                <a:latin typeface="+mj-ea"/>
                <a:ea typeface="+mj-ea"/>
              </a:rPr>
              <a:t>생성자</a:t>
            </a:r>
            <a:r>
              <a:rPr lang="ko-KR" altLang="en-US" sz="1600" dirty="0">
                <a:latin typeface="+mj-ea"/>
                <a:ea typeface="+mj-ea"/>
              </a:rPr>
              <a:t> 호출</a:t>
            </a:r>
          </a:p>
          <a:p>
            <a:pPr defTabSz="180000"/>
            <a:r>
              <a:rPr lang="ko-KR" altLang="en-US" sz="1600" dirty="0">
                <a:latin typeface="+mj-ea"/>
                <a:ea typeface="+mj-ea"/>
              </a:rPr>
              <a:t>	</a:t>
            </a:r>
            <a:r>
              <a:rPr lang="en-US" altLang="ko-KR" sz="1600" b="1" dirty="0">
                <a:latin typeface="+mj-ea"/>
                <a:ea typeface="+mj-ea"/>
              </a:rPr>
              <a:t>Circle </a:t>
            </a:r>
            <a:r>
              <a:rPr lang="en-US" altLang="ko-KR" sz="1600" b="1" dirty="0" err="1">
                <a:latin typeface="+mj-ea"/>
                <a:ea typeface="+mj-ea"/>
              </a:rPr>
              <a:t>dest</a:t>
            </a:r>
            <a:r>
              <a:rPr lang="en-US" altLang="ko-KR" sz="1600" b="1" dirty="0">
                <a:latin typeface="+mj-ea"/>
                <a:ea typeface="+mj-ea"/>
              </a:rPr>
              <a:t>(</a:t>
            </a:r>
            <a:r>
              <a:rPr lang="en-US" altLang="ko-KR" sz="1600" b="1" dirty="0" err="1">
                <a:latin typeface="+mj-ea"/>
                <a:ea typeface="+mj-ea"/>
              </a:rPr>
              <a:t>src</a:t>
            </a:r>
            <a:r>
              <a:rPr lang="en-US" altLang="ko-KR" sz="1600" b="1" dirty="0">
                <a:latin typeface="+mj-ea"/>
                <a:ea typeface="+mj-ea"/>
              </a:rPr>
              <a:t>); // </a:t>
            </a:r>
            <a:r>
              <a:rPr lang="en-US" altLang="ko-KR" sz="1600" b="1" dirty="0" err="1">
                <a:latin typeface="+mj-ea"/>
                <a:ea typeface="+mj-ea"/>
              </a:rPr>
              <a:t>dest</a:t>
            </a:r>
            <a:r>
              <a:rPr lang="en-US" altLang="ko-KR" sz="1600" b="1" dirty="0">
                <a:latin typeface="+mj-ea"/>
                <a:ea typeface="+mj-ea"/>
              </a:rPr>
              <a:t> </a:t>
            </a:r>
            <a:r>
              <a:rPr lang="ko-KR" altLang="en-US" sz="1600" b="1" dirty="0">
                <a:latin typeface="+mj-ea"/>
                <a:ea typeface="+mj-ea"/>
              </a:rPr>
              <a:t>객체의 복사 </a:t>
            </a:r>
            <a:r>
              <a:rPr lang="ko-KR" altLang="en-US" sz="1600" b="1" dirty="0" err="1">
                <a:latin typeface="+mj-ea"/>
                <a:ea typeface="+mj-ea"/>
              </a:rPr>
              <a:t>생성자</a:t>
            </a:r>
            <a:r>
              <a:rPr lang="ko-KR" altLang="en-US" sz="1600" b="1" dirty="0">
                <a:latin typeface="+mj-ea"/>
                <a:ea typeface="+mj-ea"/>
              </a:rPr>
              <a:t> 호출</a:t>
            </a:r>
          </a:p>
          <a:p>
            <a:pPr defTabSz="180000"/>
            <a:endParaRPr lang="ko-KR" altLang="en-US" sz="1600" dirty="0">
              <a:latin typeface="+mj-ea"/>
              <a:ea typeface="+mj-ea"/>
            </a:endParaRPr>
          </a:p>
          <a:p>
            <a:pPr defTabSz="180000"/>
            <a:r>
              <a:rPr lang="ko-KR" altLang="en-US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cout</a:t>
            </a:r>
            <a:r>
              <a:rPr lang="en-US" altLang="ko-KR" sz="1600" dirty="0">
                <a:latin typeface="+mj-ea"/>
                <a:ea typeface="+mj-ea"/>
              </a:rPr>
              <a:t> &lt;&lt; "</a:t>
            </a:r>
            <a:r>
              <a:rPr lang="ko-KR" altLang="en-US" sz="1600" dirty="0">
                <a:latin typeface="+mj-ea"/>
                <a:ea typeface="+mj-ea"/>
              </a:rPr>
              <a:t>원본의 면적 </a:t>
            </a:r>
            <a:r>
              <a:rPr lang="en-US" altLang="ko-KR" sz="1600" dirty="0">
                <a:latin typeface="+mj-ea"/>
                <a:ea typeface="+mj-ea"/>
              </a:rPr>
              <a:t>= " &lt;&lt; </a:t>
            </a:r>
            <a:r>
              <a:rPr lang="en-US" altLang="ko-KR" sz="1600" dirty="0" err="1">
                <a:latin typeface="+mj-ea"/>
                <a:ea typeface="+mj-ea"/>
              </a:rPr>
              <a:t>src.getArea</a:t>
            </a:r>
            <a:r>
              <a:rPr lang="en-US" altLang="ko-KR" sz="1600" dirty="0">
                <a:latin typeface="+mj-ea"/>
                <a:ea typeface="+mj-ea"/>
              </a:rPr>
              <a:t>() &lt;&lt; </a:t>
            </a:r>
            <a:r>
              <a:rPr lang="en-US" altLang="ko-KR" sz="1600" dirty="0" err="1">
                <a:latin typeface="+mj-ea"/>
                <a:ea typeface="+mj-ea"/>
              </a:rPr>
              <a:t>endl</a:t>
            </a:r>
            <a:r>
              <a:rPr lang="en-US" altLang="ko-KR" sz="1600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cout</a:t>
            </a:r>
            <a:r>
              <a:rPr lang="en-US" altLang="ko-KR" sz="1600" dirty="0">
                <a:latin typeface="+mj-ea"/>
                <a:ea typeface="+mj-ea"/>
              </a:rPr>
              <a:t> &lt;&lt; "</a:t>
            </a:r>
            <a:r>
              <a:rPr lang="ko-KR" altLang="en-US" sz="1600" dirty="0">
                <a:latin typeface="+mj-ea"/>
                <a:ea typeface="+mj-ea"/>
              </a:rPr>
              <a:t>사본의 면적 </a:t>
            </a:r>
            <a:r>
              <a:rPr lang="en-US" altLang="ko-KR" sz="1600" dirty="0">
                <a:latin typeface="+mj-ea"/>
                <a:ea typeface="+mj-ea"/>
              </a:rPr>
              <a:t>= " &lt;&lt; </a:t>
            </a:r>
            <a:r>
              <a:rPr lang="en-US" altLang="ko-KR" sz="1600" dirty="0" err="1">
                <a:latin typeface="+mj-ea"/>
                <a:ea typeface="+mj-ea"/>
              </a:rPr>
              <a:t>dest.getArea</a:t>
            </a:r>
            <a:r>
              <a:rPr lang="en-US" altLang="ko-KR" sz="1600" dirty="0">
                <a:latin typeface="+mj-ea"/>
                <a:ea typeface="+mj-ea"/>
              </a:rPr>
              <a:t>() &lt;&lt; </a:t>
            </a:r>
            <a:r>
              <a:rPr lang="en-US" altLang="ko-KR" sz="1600" dirty="0" err="1">
                <a:latin typeface="+mj-ea"/>
                <a:ea typeface="+mj-ea"/>
              </a:rPr>
              <a:t>endl</a:t>
            </a:r>
            <a:r>
              <a:rPr lang="en-US" altLang="ko-KR" sz="1600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71448" y="980728"/>
            <a:ext cx="2392423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j-ea"/>
                <a:ea typeface="+mj-ea"/>
              </a:rPr>
              <a:t>복사 </a:t>
            </a:r>
            <a:r>
              <a:rPr lang="ko-KR" altLang="en-US" sz="1200" b="1" dirty="0" err="1">
                <a:latin typeface="+mj-ea"/>
                <a:ea typeface="+mj-ea"/>
              </a:rPr>
              <a:t>생성자</a:t>
            </a:r>
            <a:r>
              <a:rPr lang="ko-KR" altLang="en-US" sz="1200" b="1" dirty="0">
                <a:latin typeface="+mj-ea"/>
                <a:ea typeface="+mj-ea"/>
              </a:rPr>
              <a:t> 실행 </a:t>
            </a:r>
            <a:r>
              <a:rPr lang="en-US" altLang="ko-KR" sz="1200" b="1" dirty="0">
                <a:latin typeface="+mj-ea"/>
                <a:ea typeface="+mj-ea"/>
              </a:rPr>
              <a:t>radius = 30</a:t>
            </a:r>
          </a:p>
          <a:p>
            <a:r>
              <a:rPr lang="ko-KR" altLang="en-US" sz="1200" b="1" dirty="0">
                <a:latin typeface="+mj-ea"/>
                <a:ea typeface="+mj-ea"/>
              </a:rPr>
              <a:t>원본의 면적 </a:t>
            </a:r>
            <a:r>
              <a:rPr lang="en-US" altLang="ko-KR" sz="1200" b="1" dirty="0">
                <a:latin typeface="+mj-ea"/>
                <a:ea typeface="+mj-ea"/>
              </a:rPr>
              <a:t>= 2826</a:t>
            </a:r>
          </a:p>
          <a:p>
            <a:r>
              <a:rPr lang="ko-KR" altLang="en-US" sz="1200" b="1" dirty="0">
                <a:latin typeface="+mj-ea"/>
                <a:ea typeface="+mj-ea"/>
              </a:rPr>
              <a:t>사본의 면적 </a:t>
            </a:r>
            <a:r>
              <a:rPr lang="en-US" altLang="ko-KR" sz="1200" b="1" dirty="0">
                <a:latin typeface="+mj-ea"/>
                <a:ea typeface="+mj-ea"/>
              </a:rPr>
              <a:t>= 2826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251520" y="4725144"/>
            <a:ext cx="1859623" cy="792088"/>
          </a:xfrm>
          <a:prstGeom prst="wedgeRoundRectCallout">
            <a:avLst>
              <a:gd name="adj1" fmla="val 71535"/>
              <a:gd name="adj2" fmla="val 13914"/>
              <a:gd name="adj3" fmla="val 16667"/>
            </a:avLst>
          </a:prstGeom>
          <a:noFill/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  <a:latin typeface="+mj-ea"/>
                <a:ea typeface="+mj-ea"/>
              </a:rPr>
              <a:t>dest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객체가 생성될 때 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Circle(Circle&amp; c)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3731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인자 전달 방식 리뷰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1052736"/>
            <a:ext cx="3456384" cy="378565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180000"/>
            <a:r>
              <a:rPr lang="en-US" altLang="ko-KR" sz="2000" b="1" dirty="0" smtClean="0">
                <a:latin typeface="+mj-ea"/>
                <a:ea typeface="+mj-ea"/>
              </a:rPr>
              <a:t>void swap(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+mj-ea"/>
                <a:ea typeface="+mj-ea"/>
              </a:rPr>
              <a:t>int</a:t>
            </a:r>
            <a:r>
              <a:rPr lang="en-US" altLang="ko-KR" sz="2000" b="1" dirty="0" smtClean="0">
                <a:solidFill>
                  <a:srgbClr val="FF0000"/>
                </a:solidFill>
                <a:latin typeface="+mj-ea"/>
                <a:ea typeface="+mj-ea"/>
              </a:rPr>
              <a:t> a, 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+mj-ea"/>
                <a:ea typeface="+mj-ea"/>
              </a:rPr>
              <a:t>int</a:t>
            </a:r>
            <a:r>
              <a:rPr lang="en-US" altLang="ko-KR" sz="2000" b="1" dirty="0" smtClean="0">
                <a:solidFill>
                  <a:srgbClr val="FF0000"/>
                </a:solidFill>
                <a:latin typeface="+mj-ea"/>
                <a:ea typeface="+mj-ea"/>
              </a:rPr>
              <a:t> b</a:t>
            </a:r>
            <a:r>
              <a:rPr lang="en-US" altLang="ko-KR" sz="2000" b="1" dirty="0" smtClean="0">
                <a:latin typeface="+mj-ea"/>
                <a:ea typeface="+mj-ea"/>
              </a:rPr>
              <a:t>) </a:t>
            </a:r>
            <a:r>
              <a:rPr lang="en-US" altLang="ko-KR" sz="2000" dirty="0" smtClean="0">
                <a:latin typeface="+mj-ea"/>
                <a:ea typeface="+mj-ea"/>
              </a:rPr>
              <a:t>{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 smtClean="0">
                <a:latin typeface="+mj-ea"/>
                <a:ea typeface="+mj-ea"/>
              </a:rPr>
              <a:t>int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 err="1" smtClean="0">
                <a:latin typeface="+mj-ea"/>
                <a:ea typeface="+mj-ea"/>
              </a:rPr>
              <a:t>tmp</a:t>
            </a:r>
            <a:r>
              <a:rPr lang="en-US" altLang="ko-KR" sz="2000" dirty="0" smtClean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	</a:t>
            </a:r>
            <a:r>
              <a:rPr lang="en-US" altLang="ko-KR" sz="2000" dirty="0" err="1" smtClean="0">
                <a:latin typeface="+mj-ea"/>
                <a:ea typeface="+mj-ea"/>
              </a:rPr>
              <a:t>tmp</a:t>
            </a:r>
            <a:r>
              <a:rPr lang="en-US" altLang="ko-KR" sz="2000" dirty="0" smtClean="0">
                <a:latin typeface="+mj-ea"/>
                <a:ea typeface="+mj-ea"/>
              </a:rPr>
              <a:t> = a;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smtClean="0">
                <a:latin typeface="+mj-ea"/>
                <a:ea typeface="+mj-ea"/>
              </a:rPr>
              <a:t>a = b;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smtClean="0">
                <a:latin typeface="+mj-ea"/>
                <a:ea typeface="+mj-ea"/>
              </a:rPr>
              <a:t>b = </a:t>
            </a:r>
            <a:r>
              <a:rPr lang="en-US" altLang="ko-KR" sz="2000" dirty="0" err="1" smtClean="0">
                <a:latin typeface="+mj-ea"/>
                <a:ea typeface="+mj-ea"/>
              </a:rPr>
              <a:t>tmp</a:t>
            </a:r>
            <a:r>
              <a:rPr lang="en-US" altLang="ko-KR" sz="2000" dirty="0" smtClean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}</a:t>
            </a:r>
          </a:p>
          <a:p>
            <a:pPr defTabSz="180000"/>
            <a:endParaRPr lang="en-US" altLang="ko-KR" sz="2000" dirty="0">
              <a:latin typeface="+mj-ea"/>
              <a:ea typeface="+mj-ea"/>
            </a:endParaRPr>
          </a:p>
          <a:p>
            <a:pPr defTabSz="180000"/>
            <a:r>
              <a:rPr lang="en-US" altLang="ko-KR" sz="2000" dirty="0" err="1" smtClean="0">
                <a:latin typeface="+mj-ea"/>
                <a:ea typeface="+mj-ea"/>
              </a:rPr>
              <a:t>int</a:t>
            </a:r>
            <a:r>
              <a:rPr lang="en-US" altLang="ko-KR" sz="2000" dirty="0" smtClean="0"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 smtClean="0">
                <a:latin typeface="+mj-ea"/>
                <a:ea typeface="+mj-ea"/>
              </a:rPr>
              <a:t>int</a:t>
            </a:r>
            <a:r>
              <a:rPr lang="en-US" altLang="ko-KR" sz="2000" dirty="0" smtClean="0">
                <a:latin typeface="+mj-ea"/>
                <a:ea typeface="+mj-ea"/>
              </a:rPr>
              <a:t> m=2, n=9;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b="1" dirty="0" smtClean="0">
                <a:latin typeface="+mj-ea"/>
                <a:ea typeface="+mj-ea"/>
              </a:rPr>
              <a:t>swap(</a:t>
            </a:r>
            <a:r>
              <a:rPr lang="en-US" altLang="ko-KR" sz="2000" b="1" dirty="0" smtClean="0">
                <a:solidFill>
                  <a:srgbClr val="FF0000"/>
                </a:solidFill>
                <a:latin typeface="+mj-ea"/>
                <a:ea typeface="+mj-ea"/>
              </a:rPr>
              <a:t>m, n</a:t>
            </a:r>
            <a:r>
              <a:rPr lang="en-US" altLang="ko-KR" sz="2000" b="1" dirty="0" smtClean="0">
                <a:latin typeface="+mj-ea"/>
                <a:ea typeface="+mj-ea"/>
              </a:rPr>
              <a:t>);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 smtClean="0">
                <a:latin typeface="+mj-ea"/>
                <a:ea typeface="+mj-ea"/>
              </a:rPr>
              <a:t>cout</a:t>
            </a:r>
            <a:r>
              <a:rPr lang="en-US" altLang="ko-KR" sz="2000" dirty="0" smtClean="0">
                <a:latin typeface="+mj-ea"/>
                <a:ea typeface="+mj-ea"/>
              </a:rPr>
              <a:t> &lt;&lt; m &lt;&lt; ‘ ‘ &lt;&lt; n;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}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32040" y="1041603"/>
            <a:ext cx="3608638" cy="378565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defTabSz="180000">
              <a:defRPr sz="2000" b="1">
                <a:latin typeface="+mj-ea"/>
                <a:ea typeface="+mj-ea"/>
              </a:defRPr>
            </a:lvl1pPr>
          </a:lstStyle>
          <a:p>
            <a:r>
              <a:rPr lang="en-US" altLang="ko-KR" dirty="0"/>
              <a:t>void swap</a:t>
            </a:r>
            <a:r>
              <a:rPr lang="en-US" altLang="ko-KR" dirty="0" smtClean="0"/>
              <a:t>( </a:t>
            </a:r>
            <a:r>
              <a:rPr lang="en-US" altLang="ko-KR" dirty="0" err="1" smtClean="0">
                <a:solidFill>
                  <a:srgbClr val="FF0000"/>
                </a:solidFill>
              </a:rPr>
              <a:t>int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*a, </a:t>
            </a:r>
            <a:r>
              <a:rPr lang="en-US" altLang="ko-KR" dirty="0" err="1">
                <a:solidFill>
                  <a:srgbClr val="FF0000"/>
                </a:solidFill>
              </a:rPr>
              <a:t>int</a:t>
            </a:r>
            <a:r>
              <a:rPr lang="en-US" altLang="ko-KR" dirty="0">
                <a:solidFill>
                  <a:srgbClr val="FF0000"/>
                </a:solidFill>
              </a:rPr>
              <a:t> *</a:t>
            </a:r>
            <a:r>
              <a:rPr lang="en-US" altLang="ko-KR" dirty="0" smtClean="0">
                <a:solidFill>
                  <a:srgbClr val="FF0000"/>
                </a:solidFill>
              </a:rPr>
              <a:t>b </a:t>
            </a:r>
            <a:r>
              <a:rPr lang="en-US" altLang="ko-KR" dirty="0" smtClean="0"/>
              <a:t>) </a:t>
            </a:r>
            <a:r>
              <a:rPr lang="en-US" altLang="ko-KR" dirty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tmp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tmp</a:t>
            </a:r>
            <a:r>
              <a:rPr lang="en-US" altLang="ko-KR" dirty="0"/>
              <a:t> = *a;</a:t>
            </a:r>
          </a:p>
          <a:p>
            <a:r>
              <a:rPr lang="en-US" altLang="ko-KR" dirty="0"/>
              <a:t>	*a = *b;</a:t>
            </a:r>
          </a:p>
          <a:p>
            <a:r>
              <a:rPr lang="en-US" altLang="ko-KR" dirty="0"/>
              <a:t>	*b = </a:t>
            </a:r>
            <a:r>
              <a:rPr lang="en-US" altLang="ko-KR" dirty="0" err="1"/>
              <a:t>tmp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main() 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m=2, n=9;</a:t>
            </a:r>
          </a:p>
          <a:p>
            <a:r>
              <a:rPr lang="en-US" altLang="ko-KR" dirty="0"/>
              <a:t>	swap</a:t>
            </a:r>
            <a:r>
              <a:rPr lang="en-US" altLang="ko-KR" dirty="0">
                <a:solidFill>
                  <a:srgbClr val="FF0000"/>
                </a:solidFill>
              </a:rPr>
              <a:t>(&amp;m, &amp;n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cout</a:t>
            </a:r>
            <a:r>
              <a:rPr lang="en-US" altLang="ko-KR" dirty="0"/>
              <a:t> &lt;&lt; m &lt;&lt; ‘ ‘ &lt;&lt; n;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5868144" y="5013176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sz="2000" dirty="0">
                <a:latin typeface="+mj-ea"/>
                <a:ea typeface="+mj-ea"/>
              </a:rPr>
              <a:t>주소에 의한 호출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1303713" y="5013177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sz="2000" dirty="0">
                <a:latin typeface="+mj-ea"/>
                <a:ea typeface="+mj-ea"/>
              </a:rPr>
              <a:t>값</a:t>
            </a:r>
            <a:r>
              <a:rPr lang="ko-KR" altLang="en-US" sz="2000" dirty="0" smtClean="0">
                <a:latin typeface="+mj-ea"/>
                <a:ea typeface="+mj-ea"/>
              </a:rPr>
              <a:t>에 </a:t>
            </a:r>
            <a:r>
              <a:rPr lang="ko-KR" altLang="en-US" sz="2000" dirty="0">
                <a:latin typeface="+mj-ea"/>
                <a:ea typeface="+mj-ea"/>
              </a:rPr>
              <a:t>의한 호출</a:t>
            </a:r>
          </a:p>
        </p:txBody>
      </p:sp>
    </p:spTree>
    <p:extLst>
      <p:ext uri="{BB962C8B-B14F-4D97-AF65-F5344CB8AC3E}">
        <p14:creationId xmlns:p14="http://schemas.microsoft.com/office/powerpoint/2010/main" val="219294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제목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복사 생성 과정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7"/>
          <a:stretch/>
        </p:blipFill>
        <p:spPr bwMode="auto">
          <a:xfrm>
            <a:off x="395536" y="786983"/>
            <a:ext cx="8361166" cy="594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240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디폴트 복사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복사 생성자가 선언되어 있지 않는 클래</a:t>
            </a:r>
            <a:r>
              <a:rPr lang="ko-KR" altLang="en-US" dirty="0"/>
              <a:t>스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컴파일러는 자동으로 디폴트 복사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삽입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63252" y="1967245"/>
            <a:ext cx="2572644" cy="22467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2000" b="1" dirty="0" smtClean="0">
                <a:solidFill>
                  <a:srgbClr val="3399FF"/>
                </a:solidFill>
                <a:latin typeface="+mj-ea"/>
                <a:ea typeface="+mj-ea"/>
              </a:rPr>
              <a:t>//</a:t>
            </a:r>
            <a:r>
              <a:rPr lang="ko-KR" altLang="en-US" sz="2000" b="1" dirty="0" smtClean="0">
                <a:solidFill>
                  <a:srgbClr val="3399FF"/>
                </a:solidFill>
                <a:latin typeface="+mj-ea"/>
                <a:ea typeface="+mj-ea"/>
              </a:rPr>
              <a:t>복사 </a:t>
            </a:r>
            <a:r>
              <a:rPr lang="ko-KR" altLang="en-US" sz="2000" b="1" dirty="0" err="1" smtClean="0">
                <a:solidFill>
                  <a:srgbClr val="3399FF"/>
                </a:solidFill>
                <a:latin typeface="+mj-ea"/>
                <a:ea typeface="+mj-ea"/>
              </a:rPr>
              <a:t>생성자</a:t>
            </a:r>
            <a:r>
              <a:rPr lang="ko-KR" altLang="en-US" sz="2000" b="1" dirty="0" smtClean="0">
                <a:solidFill>
                  <a:srgbClr val="3399FF"/>
                </a:solidFill>
                <a:latin typeface="+mj-ea"/>
                <a:ea typeface="+mj-ea"/>
              </a:rPr>
              <a:t> 없음</a:t>
            </a:r>
            <a:endParaRPr lang="en-US" altLang="ko-KR" sz="2000" b="1" dirty="0" smtClean="0">
              <a:solidFill>
                <a:srgbClr val="3399FF"/>
              </a:solidFill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dirty="0" smtClean="0">
                <a:latin typeface="+mj-ea"/>
                <a:ea typeface="+mj-ea"/>
              </a:rPr>
              <a:t>class </a:t>
            </a:r>
            <a:r>
              <a:rPr lang="en-US" altLang="ko-KR" sz="2000" dirty="0">
                <a:latin typeface="+mj-ea"/>
                <a:ea typeface="+mj-ea"/>
              </a:rPr>
              <a:t>Circle {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radius;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pubic: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Circle(</a:t>
            </a:r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r); 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double </a:t>
            </a:r>
            <a:r>
              <a:rPr lang="en-US" altLang="ko-KR" sz="2000" dirty="0" err="1">
                <a:latin typeface="+mj-ea"/>
                <a:ea typeface="+mj-ea"/>
              </a:rPr>
              <a:t>getArea</a:t>
            </a:r>
            <a:r>
              <a:rPr lang="en-US" altLang="ko-KR" sz="2000" dirty="0">
                <a:latin typeface="+mj-ea"/>
                <a:ea typeface="+mj-ea"/>
              </a:rPr>
              <a:t>();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};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63252" y="4442972"/>
            <a:ext cx="6893124" cy="40011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 latinLnBrk="0"/>
            <a:r>
              <a:rPr lang="en-US" altLang="ko-KR" sz="2000" dirty="0">
                <a:latin typeface="+mj-ea"/>
                <a:ea typeface="+mj-ea"/>
              </a:rPr>
              <a:t>Circle </a:t>
            </a:r>
            <a:r>
              <a:rPr lang="en-US" altLang="ko-KR" sz="2000" dirty="0" err="1">
                <a:latin typeface="+mj-ea"/>
                <a:ea typeface="+mj-ea"/>
              </a:rPr>
              <a:t>dest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en-US" altLang="ko-KR" sz="2000" dirty="0" err="1">
                <a:latin typeface="+mj-ea"/>
                <a:ea typeface="+mj-ea"/>
              </a:rPr>
              <a:t>src</a:t>
            </a:r>
            <a:r>
              <a:rPr lang="en-US" altLang="ko-KR" sz="2000" dirty="0">
                <a:latin typeface="+mj-ea"/>
                <a:ea typeface="+mj-ea"/>
              </a:rPr>
              <a:t>); // </a:t>
            </a:r>
            <a:r>
              <a:rPr lang="ko-KR" altLang="en-US" sz="2000" dirty="0">
                <a:latin typeface="+mj-ea"/>
                <a:ea typeface="+mj-ea"/>
              </a:rPr>
              <a:t>복사 </a:t>
            </a:r>
            <a:r>
              <a:rPr lang="ko-KR" altLang="en-US" sz="2000" dirty="0" err="1" smtClean="0">
                <a:latin typeface="+mj-ea"/>
                <a:ea typeface="+mj-ea"/>
              </a:rPr>
              <a:t>생성자</a:t>
            </a:r>
            <a:r>
              <a:rPr lang="en-US" altLang="ko-KR" sz="2000" dirty="0" smtClean="0">
                <a:latin typeface="+mj-ea"/>
                <a:ea typeface="+mj-ea"/>
              </a:rPr>
              <a:t> Circle(Circle</a:t>
            </a:r>
            <a:r>
              <a:rPr lang="en-US" altLang="ko-KR" sz="2000" dirty="0">
                <a:latin typeface="+mj-ea"/>
                <a:ea typeface="+mj-ea"/>
              </a:rPr>
              <a:t>&amp;) </a:t>
            </a:r>
            <a:r>
              <a:rPr lang="ko-KR" altLang="en-US" sz="2000" dirty="0">
                <a:latin typeface="+mj-ea"/>
                <a:ea typeface="+mj-ea"/>
              </a:rPr>
              <a:t>호출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355976" y="3341569"/>
            <a:ext cx="3459052" cy="643487"/>
          </a:xfrm>
          <a:prstGeom prst="wedgeRoundRectCallout">
            <a:avLst>
              <a:gd name="adj1" fmla="val 1516"/>
              <a:gd name="adj2" fmla="val 105149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복사 </a:t>
            </a:r>
            <a:r>
              <a:rPr lang="ko-KR" altLang="en-US" b="1" dirty="0" err="1">
                <a:solidFill>
                  <a:schemeClr val="tx1"/>
                </a:solidFill>
                <a:latin typeface="+mj-ea"/>
                <a:ea typeface="+mj-ea"/>
              </a:rPr>
              <a:t>생성자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 없는데</a:t>
            </a:r>
            <a:endParaRPr lang="en-US" altLang="ko-KR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 컴파일 오류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?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34425" y="5046636"/>
            <a:ext cx="7181156" cy="1387435"/>
          </a:xfrm>
          <a:prstGeom prst="roundRect">
            <a:avLst>
              <a:gd name="adj" fmla="val 8861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latinLnBrk="0"/>
            <a:r>
              <a:rPr lang="en-US" altLang="ko-KR" sz="2000" dirty="0">
                <a:latin typeface="+mj-ea"/>
                <a:ea typeface="+mj-ea"/>
              </a:rPr>
              <a:t>Circle::Circle(Circle&amp; c) </a:t>
            </a:r>
            <a:r>
              <a:rPr lang="en-US" altLang="ko-KR" sz="2000" dirty="0" smtClean="0">
                <a:latin typeface="+mj-ea"/>
                <a:ea typeface="+mj-ea"/>
              </a:rPr>
              <a:t>{ //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디폴트 복사 </a:t>
            </a:r>
            <a:r>
              <a:rPr lang="ko-KR" altLang="en-US" sz="2000" b="1" dirty="0" err="1" smtClean="0">
                <a:solidFill>
                  <a:schemeClr val="tx1"/>
                </a:solidFill>
                <a:latin typeface="+mj-ea"/>
                <a:ea typeface="+mj-ea"/>
              </a:rPr>
              <a:t>생성자</a:t>
            </a:r>
            <a:endParaRPr lang="en-US" altLang="ko-KR" sz="2000" dirty="0" smtClean="0">
              <a:latin typeface="+mj-ea"/>
              <a:ea typeface="+mj-ea"/>
            </a:endParaRPr>
          </a:p>
          <a:p>
            <a:pPr defTabSz="180000" fontAlgn="base" latinLnBrk="0"/>
            <a:r>
              <a:rPr lang="ko-KR" altLang="en-US" sz="2000" dirty="0">
                <a:latin typeface="+mj-ea"/>
                <a:ea typeface="+mj-ea"/>
              </a:rPr>
              <a:t>	</a:t>
            </a:r>
            <a:r>
              <a:rPr lang="en-US" altLang="ko-KR" sz="2000" dirty="0">
                <a:latin typeface="+mj-ea"/>
                <a:ea typeface="+mj-ea"/>
              </a:rPr>
              <a:t>this-&gt;radius = </a:t>
            </a:r>
            <a:r>
              <a:rPr lang="en-US" altLang="ko-KR" sz="2000" dirty="0" err="1">
                <a:latin typeface="+mj-ea"/>
                <a:ea typeface="+mj-ea"/>
              </a:rPr>
              <a:t>c.radius</a:t>
            </a:r>
            <a:r>
              <a:rPr lang="en-US" altLang="ko-KR" sz="2000" dirty="0">
                <a:latin typeface="+mj-ea"/>
                <a:ea typeface="+mj-ea"/>
              </a:rPr>
              <a:t>; </a:t>
            </a:r>
            <a:endParaRPr lang="en-US" altLang="ko-KR" sz="2000" dirty="0" smtClean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b="1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// </a:t>
            </a:r>
            <a:r>
              <a:rPr lang="ko-KR" altLang="en-US" sz="2000" b="1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원본 객체 </a:t>
            </a:r>
            <a:r>
              <a:rPr lang="en-US" altLang="ko-KR" sz="2000" b="1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c</a:t>
            </a:r>
            <a:r>
              <a:rPr lang="ko-KR" altLang="en-US" sz="2000" b="1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의 각 멤버를 사본</a:t>
            </a:r>
            <a:r>
              <a:rPr lang="en-US" altLang="ko-KR" sz="2000" b="1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(this)</a:t>
            </a:r>
            <a:r>
              <a:rPr lang="ko-KR" altLang="en-US" sz="2000" b="1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에 복사한다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  <a:endParaRPr lang="ko-KR" altLang="en-US" sz="20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}</a:t>
            </a: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4707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디폴트 복사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40549" y="1451903"/>
            <a:ext cx="5455587" cy="286232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class </a:t>
            </a:r>
            <a:r>
              <a:rPr lang="en-US" altLang="ko-KR" sz="2000" dirty="0" smtClean="0">
                <a:latin typeface="+mj-ea"/>
                <a:ea typeface="+mj-ea"/>
              </a:rPr>
              <a:t>Book </a:t>
            </a:r>
            <a:r>
              <a:rPr lang="en-US" altLang="ko-KR" sz="2000" dirty="0">
                <a:latin typeface="+mj-ea"/>
                <a:ea typeface="+mj-ea"/>
              </a:rPr>
              <a:t>{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smtClean="0">
                <a:latin typeface="+mj-ea"/>
                <a:ea typeface="+mj-ea"/>
              </a:rPr>
              <a:t>double price; 	// </a:t>
            </a:r>
            <a:r>
              <a:rPr lang="ko-KR" altLang="en-US" sz="2000" dirty="0" smtClean="0">
                <a:latin typeface="+mj-ea"/>
                <a:ea typeface="+mj-ea"/>
              </a:rPr>
              <a:t>가격</a:t>
            </a:r>
            <a:endParaRPr lang="en-US" altLang="ko-KR" sz="2000" dirty="0" smtClean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 smtClean="0">
                <a:latin typeface="+mj-ea"/>
                <a:ea typeface="+mj-ea"/>
              </a:rPr>
              <a:t>int</a:t>
            </a:r>
            <a:r>
              <a:rPr lang="en-US" altLang="ko-KR" sz="2000" dirty="0" smtClean="0">
                <a:latin typeface="+mj-ea"/>
                <a:ea typeface="+mj-ea"/>
              </a:rPr>
              <a:t> pages;		 	// </a:t>
            </a:r>
            <a:r>
              <a:rPr lang="ko-KR" altLang="en-US" sz="2000" dirty="0" smtClean="0">
                <a:latin typeface="+mj-ea"/>
                <a:ea typeface="+mj-ea"/>
              </a:rPr>
              <a:t>페이지</a:t>
            </a:r>
            <a:r>
              <a:rPr lang="ko-KR" altLang="en-US" sz="2000" dirty="0">
                <a:latin typeface="+mj-ea"/>
                <a:ea typeface="+mj-ea"/>
              </a:rPr>
              <a:t>수</a:t>
            </a:r>
            <a:endParaRPr lang="en-US" altLang="ko-KR" sz="2000" dirty="0" smtClean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smtClean="0">
                <a:latin typeface="+mj-ea"/>
                <a:ea typeface="+mj-ea"/>
              </a:rPr>
              <a:t>char *title; 			// </a:t>
            </a:r>
            <a:r>
              <a:rPr lang="ko-KR" altLang="en-US" sz="2000" dirty="0" smtClean="0">
                <a:latin typeface="+mj-ea"/>
                <a:ea typeface="+mj-ea"/>
              </a:rPr>
              <a:t>제</a:t>
            </a:r>
            <a:r>
              <a:rPr lang="ko-KR" altLang="en-US" sz="2000" dirty="0">
                <a:latin typeface="+mj-ea"/>
                <a:ea typeface="+mj-ea"/>
              </a:rPr>
              <a:t>목</a:t>
            </a:r>
            <a:endParaRPr lang="en-US" altLang="ko-KR" sz="2000" dirty="0" smtClean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smtClean="0">
                <a:latin typeface="+mj-ea"/>
                <a:ea typeface="+mj-ea"/>
              </a:rPr>
              <a:t>char *author; 	// </a:t>
            </a:r>
            <a:r>
              <a:rPr lang="ko-KR" altLang="en-US" sz="2000" dirty="0" smtClean="0">
                <a:latin typeface="+mj-ea"/>
                <a:ea typeface="+mj-ea"/>
              </a:rPr>
              <a:t>저자이름</a:t>
            </a:r>
            <a:endParaRPr lang="en-US" altLang="ko-KR" sz="2000" dirty="0" smtClean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dirty="0" smtClean="0">
                <a:latin typeface="+mj-ea"/>
                <a:ea typeface="+mj-ea"/>
              </a:rPr>
              <a:t>public: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smtClean="0">
                <a:latin typeface="+mj-ea"/>
                <a:ea typeface="+mj-ea"/>
              </a:rPr>
              <a:t>Book(double </a:t>
            </a:r>
            <a:r>
              <a:rPr lang="en-US" altLang="ko-KR" sz="2000" dirty="0" err="1" smtClean="0">
                <a:latin typeface="+mj-ea"/>
                <a:ea typeface="+mj-ea"/>
              </a:rPr>
              <a:t>pr</a:t>
            </a:r>
            <a:r>
              <a:rPr lang="en-US" altLang="ko-KR" sz="2000" dirty="0" smtClean="0">
                <a:latin typeface="+mj-ea"/>
                <a:ea typeface="+mj-ea"/>
              </a:rPr>
              <a:t>, </a:t>
            </a:r>
            <a:r>
              <a:rPr lang="en-US" altLang="ko-KR" sz="2000" dirty="0" err="1" smtClean="0">
                <a:latin typeface="+mj-ea"/>
                <a:ea typeface="+mj-ea"/>
              </a:rPr>
              <a:t>int</a:t>
            </a:r>
            <a:r>
              <a:rPr lang="en-US" altLang="ko-KR" sz="2000" dirty="0" smtClean="0">
                <a:latin typeface="+mj-ea"/>
                <a:ea typeface="+mj-ea"/>
              </a:rPr>
              <a:t> pa, char* t, cha</a:t>
            </a:r>
            <a:r>
              <a:rPr lang="en-US" altLang="ko-KR" sz="2000" dirty="0">
                <a:latin typeface="+mj-ea"/>
                <a:ea typeface="+mj-ea"/>
              </a:rPr>
              <a:t>r</a:t>
            </a:r>
            <a:r>
              <a:rPr lang="en-US" altLang="ko-KR" sz="2000" dirty="0" smtClean="0">
                <a:latin typeface="+mj-ea"/>
                <a:ea typeface="+mj-ea"/>
              </a:rPr>
              <a:t>* a;);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smtClean="0">
                <a:latin typeface="+mj-ea"/>
                <a:ea typeface="+mj-ea"/>
              </a:rPr>
              <a:t>~Book()</a:t>
            </a:r>
          </a:p>
          <a:p>
            <a:pPr defTabSz="180000" fontAlgn="base" latinLnBrk="0"/>
            <a:r>
              <a:rPr lang="en-US" altLang="ko-KR" sz="2000" dirty="0" smtClean="0">
                <a:latin typeface="+mj-ea"/>
                <a:ea typeface="+mj-ea"/>
              </a:rPr>
              <a:t>};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7" y="977757"/>
            <a:ext cx="3611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7030A0"/>
                </a:solidFill>
                <a:latin typeface="+mj-ea"/>
                <a:ea typeface="+mj-ea"/>
              </a:rPr>
              <a:t>복사 생성자가 없는 </a:t>
            </a:r>
            <a:r>
              <a:rPr lang="en-US" altLang="ko-KR" b="1" dirty="0" smtClean="0">
                <a:solidFill>
                  <a:srgbClr val="7030A0"/>
                </a:solidFill>
                <a:latin typeface="+mj-ea"/>
                <a:ea typeface="+mj-ea"/>
              </a:rPr>
              <a:t>Book </a:t>
            </a:r>
            <a:r>
              <a:rPr lang="ko-KR" altLang="en-US" b="1" dirty="0" smtClean="0">
                <a:solidFill>
                  <a:srgbClr val="7030A0"/>
                </a:solidFill>
                <a:latin typeface="+mj-ea"/>
                <a:ea typeface="+mj-ea"/>
              </a:rPr>
              <a:t>클래스</a:t>
            </a:r>
            <a:endParaRPr lang="ko-KR" altLang="en-US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2132582" y="3987796"/>
            <a:ext cx="5904656" cy="2485787"/>
          </a:xfrm>
          <a:prstGeom prst="wedgeRoundRectCallout">
            <a:avLst>
              <a:gd name="adj1" fmla="val -43136"/>
              <a:gd name="adj2" fmla="val -5807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dk1"/>
                </a:solidFill>
                <a:latin typeface="+mj-ea"/>
                <a:ea typeface="+mj-ea"/>
              </a:rPr>
              <a:t>Book(Book&amp; book) </a:t>
            </a:r>
            <a:r>
              <a:rPr lang="en-US" altLang="ko-KR" sz="2000" b="1" dirty="0" smtClean="0">
                <a:solidFill>
                  <a:schemeClr val="dk1"/>
                </a:solidFill>
                <a:latin typeface="+mj-ea"/>
                <a:ea typeface="+mj-ea"/>
              </a:rPr>
              <a:t>{ </a:t>
            </a:r>
          </a:p>
          <a:p>
            <a:r>
              <a:rPr lang="en-US" altLang="ko-KR" sz="2000" b="1" dirty="0">
                <a:latin typeface="+mj-ea"/>
                <a:ea typeface="+mj-ea"/>
              </a:rPr>
              <a:t> </a:t>
            </a:r>
            <a:r>
              <a:rPr lang="en-US" altLang="ko-KR" sz="2000" b="1" dirty="0" smtClean="0">
                <a:solidFill>
                  <a:schemeClr val="dk1"/>
                </a:solidFill>
                <a:latin typeface="+mj-ea"/>
                <a:ea typeface="+mj-ea"/>
              </a:rPr>
              <a:t> //</a:t>
            </a:r>
            <a:r>
              <a:rPr lang="ko-KR" altLang="en-US" sz="2000" b="1" dirty="0" smtClean="0">
                <a:solidFill>
                  <a:schemeClr val="dk1"/>
                </a:solidFill>
                <a:latin typeface="+mj-ea"/>
                <a:ea typeface="+mj-ea"/>
              </a:rPr>
              <a:t>컴파일러가 삽입하는 디폴트 복사 </a:t>
            </a:r>
            <a:r>
              <a:rPr lang="ko-KR" altLang="en-US" sz="2000" b="1" dirty="0" err="1" smtClean="0">
                <a:solidFill>
                  <a:schemeClr val="dk1"/>
                </a:solidFill>
                <a:latin typeface="+mj-ea"/>
                <a:ea typeface="+mj-ea"/>
              </a:rPr>
              <a:t>생성자</a:t>
            </a:r>
            <a:endParaRPr lang="en-US" altLang="ko-KR" sz="2000" b="1" dirty="0">
              <a:solidFill>
                <a:schemeClr val="dk1"/>
              </a:solidFill>
              <a:latin typeface="+mj-ea"/>
              <a:ea typeface="+mj-ea"/>
            </a:endParaRPr>
          </a:p>
          <a:p>
            <a:r>
              <a:rPr lang="en-US" altLang="ko-KR" sz="2000" b="1" dirty="0">
                <a:solidFill>
                  <a:schemeClr val="dk1"/>
                </a:solidFill>
                <a:latin typeface="+mj-ea"/>
                <a:ea typeface="+mj-ea"/>
              </a:rPr>
              <a:t>	this-&gt;price = </a:t>
            </a:r>
            <a:r>
              <a:rPr lang="en-US" altLang="ko-KR" sz="2000" b="1" dirty="0" err="1">
                <a:solidFill>
                  <a:schemeClr val="dk1"/>
                </a:solidFill>
                <a:latin typeface="+mj-ea"/>
                <a:ea typeface="+mj-ea"/>
              </a:rPr>
              <a:t>book.price</a:t>
            </a:r>
            <a:r>
              <a:rPr lang="en-US" altLang="ko-KR" sz="2000" b="1" dirty="0">
                <a:solidFill>
                  <a:schemeClr val="dk1"/>
                </a:solidFill>
                <a:latin typeface="+mj-ea"/>
                <a:ea typeface="+mj-ea"/>
              </a:rPr>
              <a:t>;</a:t>
            </a:r>
          </a:p>
          <a:p>
            <a:r>
              <a:rPr lang="en-US" altLang="ko-KR" sz="2000" b="1" dirty="0">
                <a:solidFill>
                  <a:schemeClr val="dk1"/>
                </a:solidFill>
                <a:latin typeface="+mj-ea"/>
                <a:ea typeface="+mj-ea"/>
              </a:rPr>
              <a:t>	this-&gt;pages = </a:t>
            </a:r>
            <a:r>
              <a:rPr lang="en-US" altLang="ko-KR" sz="2000" b="1" dirty="0" err="1">
                <a:solidFill>
                  <a:schemeClr val="dk1"/>
                </a:solidFill>
                <a:latin typeface="+mj-ea"/>
                <a:ea typeface="+mj-ea"/>
              </a:rPr>
              <a:t>book.pages</a:t>
            </a:r>
            <a:r>
              <a:rPr lang="en-US" altLang="ko-KR" sz="2000" b="1" dirty="0">
                <a:solidFill>
                  <a:schemeClr val="dk1"/>
                </a:solidFill>
                <a:latin typeface="+mj-ea"/>
                <a:ea typeface="+mj-ea"/>
              </a:rPr>
              <a:t>;</a:t>
            </a:r>
          </a:p>
          <a:p>
            <a:r>
              <a:rPr lang="en-US" altLang="ko-KR" sz="2000" b="1" dirty="0">
                <a:solidFill>
                  <a:schemeClr val="dk1"/>
                </a:solidFill>
                <a:latin typeface="+mj-ea"/>
                <a:ea typeface="+mj-ea"/>
              </a:rPr>
              <a:t>	this-&gt;title = </a:t>
            </a:r>
            <a:r>
              <a:rPr lang="en-US" altLang="ko-KR" sz="2000" b="1" dirty="0" err="1">
                <a:solidFill>
                  <a:schemeClr val="dk1"/>
                </a:solidFill>
                <a:latin typeface="+mj-ea"/>
                <a:ea typeface="+mj-ea"/>
              </a:rPr>
              <a:t>book.title</a:t>
            </a:r>
            <a:r>
              <a:rPr lang="en-US" altLang="ko-KR" sz="2000" b="1" dirty="0">
                <a:solidFill>
                  <a:schemeClr val="dk1"/>
                </a:solidFill>
                <a:latin typeface="+mj-ea"/>
                <a:ea typeface="+mj-ea"/>
              </a:rPr>
              <a:t>;</a:t>
            </a:r>
          </a:p>
          <a:p>
            <a:r>
              <a:rPr lang="en-US" altLang="ko-KR" sz="2000" b="1" dirty="0">
                <a:solidFill>
                  <a:schemeClr val="dk1"/>
                </a:solidFill>
                <a:latin typeface="+mj-ea"/>
                <a:ea typeface="+mj-ea"/>
              </a:rPr>
              <a:t>	this-&gt;author = </a:t>
            </a:r>
            <a:r>
              <a:rPr lang="en-US" altLang="ko-KR" sz="2000" b="1" dirty="0" err="1">
                <a:solidFill>
                  <a:schemeClr val="dk1"/>
                </a:solidFill>
                <a:latin typeface="+mj-ea"/>
                <a:ea typeface="+mj-ea"/>
              </a:rPr>
              <a:t>book.author</a:t>
            </a:r>
            <a:r>
              <a:rPr lang="en-US" altLang="ko-KR" sz="2000" b="1" dirty="0">
                <a:solidFill>
                  <a:schemeClr val="dk1"/>
                </a:solidFill>
                <a:latin typeface="+mj-ea"/>
                <a:ea typeface="+mj-ea"/>
              </a:rPr>
              <a:t>;</a:t>
            </a:r>
          </a:p>
          <a:p>
            <a:r>
              <a:rPr lang="en-US" altLang="ko-KR" sz="2000" b="1" dirty="0">
                <a:solidFill>
                  <a:schemeClr val="dk1"/>
                </a:solidFill>
                <a:latin typeface="+mj-ea"/>
                <a:ea typeface="+mj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304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016" y="116632"/>
            <a:ext cx="8965504" cy="670351"/>
          </a:xfrm>
        </p:spPr>
        <p:txBody>
          <a:bodyPr>
            <a:noAutofit/>
          </a:bodyPr>
          <a:lstStyle/>
          <a:p>
            <a:r>
              <a:rPr lang="ko-KR" altLang="en-US" sz="2200" dirty="0" smtClean="0">
                <a:latin typeface="+mj-ea"/>
              </a:rPr>
              <a:t>얕은 복사 </a:t>
            </a:r>
            <a:r>
              <a:rPr lang="ko-KR" altLang="en-US" sz="2200" dirty="0" err="1" smtClean="0">
                <a:latin typeface="+mj-ea"/>
              </a:rPr>
              <a:t>생성자를</a:t>
            </a:r>
            <a:r>
              <a:rPr lang="ko-KR" altLang="en-US" sz="2200" dirty="0" smtClean="0">
                <a:latin typeface="+mj-ea"/>
              </a:rPr>
              <a:t> 사용하여 프로그램이 비정상 종료되는 경우</a:t>
            </a:r>
            <a:endParaRPr lang="ko-KR" altLang="en-US" sz="2200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9552" y="666869"/>
            <a:ext cx="6786084" cy="575542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class </a:t>
            </a:r>
            <a:r>
              <a:rPr lang="en-US" altLang="ko-KR" sz="1600" dirty="0">
                <a:latin typeface="+mj-ea"/>
                <a:ea typeface="+mj-ea"/>
              </a:rPr>
              <a:t>Person { // Person </a:t>
            </a:r>
            <a:r>
              <a:rPr lang="ko-KR" altLang="en-US" sz="1600" dirty="0">
                <a:latin typeface="+mj-ea"/>
                <a:ea typeface="+mj-ea"/>
              </a:rPr>
              <a:t>클래스 선언</a:t>
            </a:r>
          </a:p>
          <a:p>
            <a:pPr defTabSz="180000"/>
            <a:r>
              <a:rPr lang="ko-KR" altLang="en-US" sz="1600" dirty="0">
                <a:latin typeface="+mj-ea"/>
                <a:ea typeface="+mj-ea"/>
              </a:rPr>
              <a:t>	</a:t>
            </a:r>
            <a:r>
              <a:rPr lang="en-US" altLang="ko-KR" sz="1600" dirty="0">
                <a:latin typeface="+mj-ea"/>
                <a:ea typeface="+mj-ea"/>
              </a:rPr>
              <a:t>char* name</a:t>
            </a:r>
            <a:r>
              <a:rPr lang="en-US" altLang="ko-KR" sz="1600" dirty="0" smtClean="0">
                <a:latin typeface="+mj-ea"/>
                <a:ea typeface="+mj-ea"/>
              </a:rPr>
              <a:t>;  </a:t>
            </a: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id;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public: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Person(</a:t>
            </a:r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id, </a:t>
            </a:r>
            <a:r>
              <a:rPr lang="en-US" altLang="ko-KR" sz="1600" dirty="0" err="1" smtClean="0">
                <a:latin typeface="+mj-ea"/>
                <a:ea typeface="+mj-ea"/>
              </a:rPr>
              <a:t>const</a:t>
            </a:r>
            <a:r>
              <a:rPr lang="en-US" altLang="ko-KR" sz="1600" dirty="0" smtClean="0">
                <a:latin typeface="+mj-ea"/>
                <a:ea typeface="+mj-ea"/>
              </a:rPr>
              <a:t> char</a:t>
            </a:r>
            <a:r>
              <a:rPr lang="en-US" altLang="ko-KR" sz="1600" dirty="0">
                <a:latin typeface="+mj-ea"/>
                <a:ea typeface="+mj-ea"/>
              </a:rPr>
              <a:t>* name); // </a:t>
            </a:r>
            <a:r>
              <a:rPr lang="ko-KR" altLang="en-US" sz="1600" dirty="0" err="1">
                <a:latin typeface="+mj-ea"/>
                <a:ea typeface="+mj-ea"/>
              </a:rPr>
              <a:t>생성자</a:t>
            </a:r>
            <a:endParaRPr lang="ko-KR" altLang="en-US" sz="1600" dirty="0">
              <a:latin typeface="+mj-ea"/>
              <a:ea typeface="+mj-ea"/>
            </a:endParaRPr>
          </a:p>
          <a:p>
            <a:pPr defTabSz="180000"/>
            <a:r>
              <a:rPr lang="ko-KR" altLang="en-US" sz="1600" dirty="0">
                <a:latin typeface="+mj-ea"/>
                <a:ea typeface="+mj-ea"/>
              </a:rPr>
              <a:t>	</a:t>
            </a:r>
            <a:r>
              <a:rPr lang="en-US" altLang="ko-KR" sz="1600" dirty="0">
                <a:latin typeface="+mj-ea"/>
                <a:ea typeface="+mj-ea"/>
              </a:rPr>
              <a:t>~Person(); // </a:t>
            </a:r>
            <a:r>
              <a:rPr lang="ko-KR" altLang="en-US" sz="1600" dirty="0" err="1">
                <a:latin typeface="+mj-ea"/>
                <a:ea typeface="+mj-ea"/>
              </a:rPr>
              <a:t>소멸자</a:t>
            </a:r>
            <a:endParaRPr lang="ko-KR" altLang="en-US" sz="1600" dirty="0">
              <a:latin typeface="+mj-ea"/>
              <a:ea typeface="+mj-ea"/>
            </a:endParaRPr>
          </a:p>
          <a:p>
            <a:pPr defTabSz="180000"/>
            <a:r>
              <a:rPr lang="ko-KR" altLang="en-US" sz="1600" dirty="0">
                <a:latin typeface="+mj-ea"/>
                <a:ea typeface="+mj-ea"/>
              </a:rPr>
              <a:t>	</a:t>
            </a:r>
            <a:r>
              <a:rPr lang="en-US" altLang="ko-KR" sz="1600" dirty="0">
                <a:latin typeface="+mj-ea"/>
                <a:ea typeface="+mj-ea"/>
              </a:rPr>
              <a:t>void </a:t>
            </a:r>
            <a:r>
              <a:rPr lang="en-US" altLang="ko-KR" sz="1600" dirty="0" err="1">
                <a:latin typeface="+mj-ea"/>
                <a:ea typeface="+mj-ea"/>
              </a:rPr>
              <a:t>changeName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en-US" altLang="ko-KR" sz="1600" dirty="0" err="1">
                <a:latin typeface="+mj-ea"/>
                <a:ea typeface="+mj-ea"/>
              </a:rPr>
              <a:t>const</a:t>
            </a:r>
            <a:r>
              <a:rPr lang="en-US" altLang="ko-KR" sz="1600" dirty="0">
                <a:latin typeface="+mj-ea"/>
                <a:ea typeface="+mj-ea"/>
              </a:rPr>
              <a:t> char *name);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void show() { </a:t>
            </a:r>
            <a:r>
              <a:rPr lang="en-US" altLang="ko-KR" sz="1600" dirty="0" err="1">
                <a:latin typeface="+mj-ea"/>
                <a:ea typeface="+mj-ea"/>
              </a:rPr>
              <a:t>cout</a:t>
            </a:r>
            <a:r>
              <a:rPr lang="en-US" altLang="ko-KR" sz="1600" dirty="0">
                <a:latin typeface="+mj-ea"/>
                <a:ea typeface="+mj-ea"/>
              </a:rPr>
              <a:t> &lt;&lt; id &lt;&lt; ',' &lt;&lt; name &lt;&lt; </a:t>
            </a:r>
            <a:r>
              <a:rPr lang="en-US" altLang="ko-KR" sz="1600" dirty="0" err="1">
                <a:latin typeface="+mj-ea"/>
                <a:ea typeface="+mj-ea"/>
              </a:rPr>
              <a:t>endl</a:t>
            </a:r>
            <a:r>
              <a:rPr lang="en-US" altLang="ko-KR" sz="1600" dirty="0">
                <a:latin typeface="+mj-ea"/>
                <a:ea typeface="+mj-ea"/>
              </a:rPr>
              <a:t>; }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};</a:t>
            </a:r>
          </a:p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Person</a:t>
            </a:r>
            <a:r>
              <a:rPr lang="en-US" altLang="ko-KR" sz="1600" dirty="0">
                <a:latin typeface="+mj-ea"/>
                <a:ea typeface="+mj-ea"/>
              </a:rPr>
              <a:t>::Person(</a:t>
            </a:r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id, </a:t>
            </a:r>
            <a:r>
              <a:rPr lang="en-US" altLang="ko-KR" sz="1600" dirty="0" err="1">
                <a:latin typeface="+mj-ea"/>
                <a:ea typeface="+mj-ea"/>
              </a:rPr>
              <a:t>const</a:t>
            </a:r>
            <a:r>
              <a:rPr lang="en-US" altLang="ko-KR" sz="1600" dirty="0">
                <a:latin typeface="+mj-ea"/>
                <a:ea typeface="+mj-ea"/>
              </a:rPr>
              <a:t> char* name) { // </a:t>
            </a:r>
            <a:r>
              <a:rPr lang="ko-KR" altLang="en-US" sz="1600" dirty="0" err="1">
                <a:latin typeface="+mj-ea"/>
                <a:ea typeface="+mj-ea"/>
              </a:rPr>
              <a:t>생성자</a:t>
            </a:r>
            <a:endParaRPr lang="ko-KR" altLang="en-US" sz="1600" dirty="0">
              <a:latin typeface="+mj-ea"/>
              <a:ea typeface="+mj-ea"/>
            </a:endParaRPr>
          </a:p>
          <a:p>
            <a:pPr defTabSz="180000"/>
            <a:r>
              <a:rPr lang="ko-KR" altLang="en-US" sz="1600" dirty="0">
                <a:latin typeface="+mj-ea"/>
                <a:ea typeface="+mj-ea"/>
              </a:rPr>
              <a:t>	</a:t>
            </a:r>
            <a:r>
              <a:rPr lang="en-US" altLang="ko-KR" sz="1600" dirty="0">
                <a:latin typeface="+mj-ea"/>
                <a:ea typeface="+mj-ea"/>
              </a:rPr>
              <a:t>this-&gt;id = id;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err="1">
                <a:latin typeface="+mj-ea"/>
                <a:ea typeface="+mj-ea"/>
              </a:rPr>
              <a:t>len</a:t>
            </a:r>
            <a:r>
              <a:rPr lang="en-US" altLang="ko-KR" sz="1600" dirty="0">
                <a:latin typeface="+mj-ea"/>
                <a:ea typeface="+mj-ea"/>
              </a:rPr>
              <a:t> = </a:t>
            </a:r>
            <a:r>
              <a:rPr lang="en-US" altLang="ko-KR" sz="1600" dirty="0" err="1">
                <a:latin typeface="+mj-ea"/>
                <a:ea typeface="+mj-ea"/>
              </a:rPr>
              <a:t>strlen</a:t>
            </a:r>
            <a:r>
              <a:rPr lang="en-US" altLang="ko-KR" sz="1600" dirty="0">
                <a:latin typeface="+mj-ea"/>
                <a:ea typeface="+mj-ea"/>
              </a:rPr>
              <a:t>(name); // name</a:t>
            </a:r>
            <a:r>
              <a:rPr lang="ko-KR" altLang="en-US" sz="1600" dirty="0">
                <a:latin typeface="+mj-ea"/>
                <a:ea typeface="+mj-ea"/>
              </a:rPr>
              <a:t>의 문자 개수</a:t>
            </a:r>
          </a:p>
          <a:p>
            <a:pPr defTabSz="180000"/>
            <a:r>
              <a:rPr lang="ko-KR" altLang="en-US" sz="1600" dirty="0">
                <a:latin typeface="+mj-ea"/>
                <a:ea typeface="+mj-ea"/>
              </a:rPr>
              <a:t>	</a:t>
            </a:r>
            <a:r>
              <a:rPr lang="en-US" altLang="ko-KR" sz="1600" dirty="0">
                <a:latin typeface="+mj-ea"/>
                <a:ea typeface="+mj-ea"/>
              </a:rPr>
              <a:t>this-&gt;name = new char [len+1]; // name </a:t>
            </a:r>
            <a:r>
              <a:rPr lang="ko-KR" altLang="en-US" sz="1600" dirty="0">
                <a:latin typeface="+mj-ea"/>
                <a:ea typeface="+mj-ea"/>
              </a:rPr>
              <a:t>문자열 공간 </a:t>
            </a:r>
            <a:r>
              <a:rPr lang="ko-KR" altLang="en-US" sz="1600" dirty="0" err="1">
                <a:latin typeface="+mj-ea"/>
                <a:ea typeface="+mj-ea"/>
              </a:rPr>
              <a:t>핟당</a:t>
            </a:r>
            <a:endParaRPr lang="ko-KR" altLang="en-US" sz="1600" dirty="0">
              <a:latin typeface="+mj-ea"/>
              <a:ea typeface="+mj-ea"/>
            </a:endParaRPr>
          </a:p>
          <a:p>
            <a:pPr defTabSz="180000"/>
            <a:r>
              <a:rPr lang="ko-KR" altLang="en-US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strcpy</a:t>
            </a:r>
            <a:r>
              <a:rPr lang="en-US" altLang="ko-KR" sz="1600" dirty="0">
                <a:latin typeface="+mj-ea"/>
                <a:ea typeface="+mj-ea"/>
              </a:rPr>
              <a:t>(this-&gt;name, name); // name</a:t>
            </a:r>
            <a:r>
              <a:rPr lang="ko-KR" altLang="en-US" sz="1600" dirty="0">
                <a:latin typeface="+mj-ea"/>
                <a:ea typeface="+mj-ea"/>
              </a:rPr>
              <a:t>에 문자열 복사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}</a:t>
            </a:r>
          </a:p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Person</a:t>
            </a:r>
            <a:r>
              <a:rPr lang="en-US" altLang="ko-KR" sz="1600" dirty="0">
                <a:latin typeface="+mj-ea"/>
                <a:ea typeface="+mj-ea"/>
              </a:rPr>
              <a:t>::~Person() {// </a:t>
            </a:r>
            <a:r>
              <a:rPr lang="ko-KR" altLang="en-US" sz="1600" dirty="0" err="1">
                <a:latin typeface="+mj-ea"/>
                <a:ea typeface="+mj-ea"/>
              </a:rPr>
              <a:t>소멸자</a:t>
            </a:r>
            <a:endParaRPr lang="ko-KR" altLang="en-US" sz="1600" dirty="0">
              <a:latin typeface="+mj-ea"/>
              <a:ea typeface="+mj-ea"/>
            </a:endParaRPr>
          </a:p>
          <a:p>
            <a:pPr defTabSz="180000"/>
            <a:r>
              <a:rPr lang="ko-KR" altLang="en-US" sz="1600" dirty="0">
                <a:latin typeface="+mj-ea"/>
                <a:ea typeface="+mj-ea"/>
              </a:rPr>
              <a:t>	</a:t>
            </a:r>
            <a:r>
              <a:rPr lang="en-US" altLang="ko-KR" sz="1600" dirty="0">
                <a:latin typeface="+mj-ea"/>
                <a:ea typeface="+mj-ea"/>
              </a:rPr>
              <a:t>if(name) // </a:t>
            </a:r>
            <a:r>
              <a:rPr lang="ko-KR" altLang="en-US" sz="1600" dirty="0">
                <a:latin typeface="+mj-ea"/>
                <a:ea typeface="+mj-ea"/>
              </a:rPr>
              <a:t>만일 </a:t>
            </a:r>
            <a:r>
              <a:rPr lang="en-US" altLang="ko-KR" sz="1600" dirty="0">
                <a:latin typeface="+mj-ea"/>
                <a:ea typeface="+mj-ea"/>
              </a:rPr>
              <a:t>name</a:t>
            </a:r>
            <a:r>
              <a:rPr lang="ko-KR" altLang="en-US" sz="1600" dirty="0">
                <a:latin typeface="+mj-ea"/>
                <a:ea typeface="+mj-ea"/>
              </a:rPr>
              <a:t>에 동적 할당된 배열이 있으면</a:t>
            </a:r>
          </a:p>
          <a:p>
            <a:pPr defTabSz="180000"/>
            <a:r>
              <a:rPr lang="ko-KR" altLang="en-US" sz="1600" dirty="0">
                <a:latin typeface="+mj-ea"/>
                <a:ea typeface="+mj-ea"/>
              </a:rPr>
              <a:t>		</a:t>
            </a:r>
            <a:r>
              <a:rPr lang="en-US" altLang="ko-KR" sz="1600" b="1" dirty="0">
                <a:latin typeface="+mj-ea"/>
                <a:ea typeface="+mj-ea"/>
              </a:rPr>
              <a:t>delete [] name</a:t>
            </a:r>
            <a:r>
              <a:rPr lang="en-US" altLang="ko-KR" sz="1600" dirty="0">
                <a:latin typeface="+mj-ea"/>
                <a:ea typeface="+mj-ea"/>
              </a:rPr>
              <a:t>; // </a:t>
            </a:r>
            <a:r>
              <a:rPr lang="ko-KR" altLang="en-US" sz="1600" dirty="0">
                <a:latin typeface="+mj-ea"/>
                <a:ea typeface="+mj-ea"/>
              </a:rPr>
              <a:t>동적 할당 메모리 </a:t>
            </a:r>
            <a:r>
              <a:rPr lang="ko-KR" altLang="en-US" sz="1600" dirty="0" smtClean="0">
                <a:latin typeface="+mj-ea"/>
                <a:ea typeface="+mj-ea"/>
              </a:rPr>
              <a:t>소멸</a:t>
            </a:r>
            <a:r>
              <a:rPr lang="en-US" altLang="ko-KR" sz="1600" dirty="0" smtClean="0">
                <a:latin typeface="+mj-ea"/>
                <a:ea typeface="+mj-ea"/>
              </a:rPr>
              <a:t>, name </a:t>
            </a:r>
            <a:r>
              <a:rPr lang="ko-KR" altLang="en-US" sz="1600" dirty="0" smtClean="0">
                <a:latin typeface="+mj-ea"/>
                <a:ea typeface="+mj-ea"/>
              </a:rPr>
              <a:t>메모리 반환</a:t>
            </a:r>
            <a:endParaRPr lang="ko-KR" altLang="en-US" sz="1600" dirty="0">
              <a:latin typeface="+mj-ea"/>
              <a:ea typeface="+mj-ea"/>
            </a:endParaRPr>
          </a:p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}</a:t>
            </a:r>
          </a:p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void </a:t>
            </a:r>
            <a:r>
              <a:rPr lang="en-US" altLang="ko-KR" sz="1600" dirty="0">
                <a:latin typeface="+mj-ea"/>
                <a:ea typeface="+mj-ea"/>
              </a:rPr>
              <a:t>Person::</a:t>
            </a:r>
            <a:r>
              <a:rPr lang="en-US" altLang="ko-KR" sz="1600" dirty="0" err="1">
                <a:latin typeface="+mj-ea"/>
                <a:ea typeface="+mj-ea"/>
              </a:rPr>
              <a:t>changeName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en-US" altLang="ko-KR" sz="1600" dirty="0" err="1">
                <a:latin typeface="+mj-ea"/>
                <a:ea typeface="+mj-ea"/>
              </a:rPr>
              <a:t>const</a:t>
            </a:r>
            <a:r>
              <a:rPr lang="en-US" altLang="ko-KR" sz="1600" dirty="0">
                <a:latin typeface="+mj-ea"/>
                <a:ea typeface="+mj-ea"/>
              </a:rPr>
              <a:t> char* name) { // </a:t>
            </a:r>
            <a:r>
              <a:rPr lang="ko-KR" altLang="en-US" sz="1600" dirty="0">
                <a:latin typeface="+mj-ea"/>
                <a:ea typeface="+mj-ea"/>
              </a:rPr>
              <a:t>이름 변경</a:t>
            </a:r>
          </a:p>
          <a:p>
            <a:pPr defTabSz="180000"/>
            <a:r>
              <a:rPr lang="ko-KR" altLang="en-US" sz="1600" dirty="0">
                <a:latin typeface="+mj-ea"/>
                <a:ea typeface="+mj-ea"/>
              </a:rPr>
              <a:t>	</a:t>
            </a:r>
            <a:r>
              <a:rPr lang="en-US" altLang="ko-KR" sz="1600" dirty="0">
                <a:latin typeface="+mj-ea"/>
                <a:ea typeface="+mj-ea"/>
              </a:rPr>
              <a:t>if(</a:t>
            </a:r>
            <a:r>
              <a:rPr lang="en-US" altLang="ko-KR" sz="1600" dirty="0" err="1">
                <a:latin typeface="+mj-ea"/>
                <a:ea typeface="+mj-ea"/>
              </a:rPr>
              <a:t>strlen</a:t>
            </a:r>
            <a:r>
              <a:rPr lang="en-US" altLang="ko-KR" sz="1600" dirty="0">
                <a:latin typeface="+mj-ea"/>
                <a:ea typeface="+mj-ea"/>
              </a:rPr>
              <a:t>(name) &gt; </a:t>
            </a:r>
            <a:r>
              <a:rPr lang="en-US" altLang="ko-KR" sz="1600" dirty="0" err="1">
                <a:latin typeface="+mj-ea"/>
                <a:ea typeface="+mj-ea"/>
              </a:rPr>
              <a:t>strlen</a:t>
            </a:r>
            <a:r>
              <a:rPr lang="en-US" altLang="ko-KR" sz="1600" dirty="0">
                <a:latin typeface="+mj-ea"/>
                <a:ea typeface="+mj-ea"/>
              </a:rPr>
              <a:t>(this-&gt;name))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	return; 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strcpy</a:t>
            </a:r>
            <a:r>
              <a:rPr lang="en-US" altLang="ko-KR" sz="1600" dirty="0">
                <a:latin typeface="+mj-ea"/>
                <a:ea typeface="+mj-ea"/>
              </a:rPr>
              <a:t>(this-&gt;name, name</a:t>
            </a:r>
            <a:r>
              <a:rPr lang="en-US" altLang="ko-KR" sz="1600" dirty="0" smtClean="0">
                <a:latin typeface="+mj-ea"/>
                <a:ea typeface="+mj-ea"/>
              </a:rPr>
              <a:t>);</a:t>
            </a:r>
          </a:p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}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3" name="모서리가 둥근 사각형 설명선 2"/>
          <p:cNvSpPr/>
          <p:nvPr/>
        </p:nvSpPr>
        <p:spPr>
          <a:xfrm>
            <a:off x="5721916" y="828730"/>
            <a:ext cx="3106793" cy="1191816"/>
          </a:xfrm>
          <a:prstGeom prst="wedgeRoundRectCallout">
            <a:avLst>
              <a:gd name="adj1" fmla="val -64993"/>
              <a:gd name="adj2" fmla="val 30707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1600" b="1" dirty="0">
                <a:latin typeface="+mj-ea"/>
                <a:ea typeface="+mj-ea"/>
              </a:rPr>
              <a:t>Person::Person(Person&amp; p) </a:t>
            </a:r>
            <a:r>
              <a:rPr lang="en-US" altLang="ko-KR" sz="1600" b="1" dirty="0" smtClean="0">
                <a:latin typeface="+mj-ea"/>
                <a:ea typeface="+mj-ea"/>
              </a:rPr>
              <a:t>{</a:t>
            </a:r>
          </a:p>
          <a:p>
            <a:pPr defTabSz="180000"/>
            <a:r>
              <a:rPr lang="ko-KR" altLang="en-US" sz="1600" b="1" dirty="0">
                <a:latin typeface="+mj-ea"/>
                <a:ea typeface="+mj-ea"/>
              </a:rPr>
              <a:t>	</a:t>
            </a:r>
            <a:r>
              <a:rPr lang="en-US" altLang="ko-KR" sz="1600" b="1" dirty="0">
                <a:latin typeface="+mj-ea"/>
                <a:ea typeface="+mj-ea"/>
              </a:rPr>
              <a:t>this-&gt;id = p.id;</a:t>
            </a:r>
          </a:p>
          <a:p>
            <a:pPr defTabSz="180000"/>
            <a:r>
              <a:rPr lang="en-US" altLang="ko-KR" sz="1600" b="1" dirty="0">
                <a:latin typeface="+mj-ea"/>
                <a:ea typeface="+mj-ea"/>
              </a:rPr>
              <a:t>	this-&gt;name = p.name;</a:t>
            </a:r>
          </a:p>
          <a:p>
            <a:pPr defTabSz="180000"/>
            <a:r>
              <a:rPr lang="en-US" altLang="ko-KR" sz="1600" b="1" dirty="0">
                <a:latin typeface="+mj-ea"/>
                <a:ea typeface="+mj-ea"/>
              </a:rPr>
              <a:t>}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1156" y="2036213"/>
            <a:ext cx="2808312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컴파일러에 의해 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디폴트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복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사 </a:t>
            </a:r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생성자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 삽입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9294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528" y="941233"/>
            <a:ext cx="8533456" cy="541686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>
              <a:spcBef>
                <a:spcPts val="300"/>
              </a:spcBef>
            </a:pP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main() {</a:t>
            </a:r>
          </a:p>
          <a:p>
            <a:pPr defTabSz="180000"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	Person father(1, "</a:t>
            </a:r>
            <a:r>
              <a:rPr lang="en-US" altLang="ko-KR" dirty="0" err="1">
                <a:latin typeface="+mj-ea"/>
                <a:ea typeface="+mj-ea"/>
              </a:rPr>
              <a:t>Kitae</a:t>
            </a:r>
            <a:r>
              <a:rPr lang="en-US" altLang="ko-KR" dirty="0">
                <a:latin typeface="+mj-ea"/>
                <a:ea typeface="+mj-ea"/>
              </a:rPr>
              <a:t>");			// (1) father </a:t>
            </a:r>
            <a:r>
              <a:rPr lang="ko-KR" altLang="en-US" dirty="0">
                <a:latin typeface="+mj-ea"/>
                <a:ea typeface="+mj-ea"/>
              </a:rPr>
              <a:t>객체 생성</a:t>
            </a:r>
          </a:p>
          <a:p>
            <a:pPr defTabSz="180000">
              <a:spcBef>
                <a:spcPts val="300"/>
              </a:spcBef>
            </a:pPr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Person daughter(father);			// (2) daughter </a:t>
            </a:r>
            <a:r>
              <a:rPr lang="ko-KR" altLang="en-US" dirty="0">
                <a:latin typeface="+mj-ea"/>
                <a:ea typeface="+mj-ea"/>
              </a:rPr>
              <a:t>객체 복사 </a:t>
            </a:r>
            <a:r>
              <a:rPr lang="ko-KR" altLang="en-US" dirty="0" smtClean="0">
                <a:latin typeface="+mj-ea"/>
                <a:ea typeface="+mj-ea"/>
              </a:rPr>
              <a:t>생성</a:t>
            </a:r>
            <a:endParaRPr lang="en-US" altLang="ko-KR" dirty="0" smtClean="0">
              <a:latin typeface="+mj-ea"/>
              <a:ea typeface="+mj-ea"/>
            </a:endParaRPr>
          </a:p>
          <a:p>
            <a:pPr defTabSz="180000"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                                   </a:t>
            </a:r>
            <a:r>
              <a:rPr lang="en-US" altLang="ko-KR" dirty="0" smtClean="0">
                <a:solidFill>
                  <a:srgbClr val="7030A0"/>
                </a:solidFill>
                <a:latin typeface="+mj-ea"/>
                <a:ea typeface="+mj-ea"/>
              </a:rPr>
              <a:t>// </a:t>
            </a:r>
            <a:r>
              <a:rPr lang="ko-KR" altLang="en-US" b="1" dirty="0">
                <a:solidFill>
                  <a:srgbClr val="7030A0"/>
                </a:solidFill>
                <a:latin typeface="+mj-ea"/>
                <a:ea typeface="+mj-ea"/>
              </a:rPr>
              <a:t>컴파일러가 삽입한 </a:t>
            </a:r>
            <a:r>
              <a:rPr lang="ko-KR" altLang="en-US" b="1" dirty="0" smtClean="0">
                <a:solidFill>
                  <a:srgbClr val="7030A0"/>
                </a:solidFill>
                <a:latin typeface="+mj-ea"/>
                <a:ea typeface="+mj-ea"/>
              </a:rPr>
              <a:t>디폴트 </a:t>
            </a:r>
            <a:r>
              <a:rPr lang="ko-KR" altLang="en-US" b="1" dirty="0">
                <a:solidFill>
                  <a:srgbClr val="7030A0"/>
                </a:solidFill>
                <a:latin typeface="+mj-ea"/>
                <a:ea typeface="+mj-ea"/>
              </a:rPr>
              <a:t>복사 </a:t>
            </a:r>
            <a:r>
              <a:rPr lang="ko-KR" altLang="en-US" b="1" dirty="0" err="1">
                <a:solidFill>
                  <a:srgbClr val="7030A0"/>
                </a:solidFill>
                <a:latin typeface="+mj-ea"/>
                <a:ea typeface="+mj-ea"/>
              </a:rPr>
              <a:t>생성자</a:t>
            </a:r>
            <a:r>
              <a:rPr lang="ko-KR" altLang="en-US" b="1" dirty="0">
                <a:solidFill>
                  <a:srgbClr val="7030A0"/>
                </a:solidFill>
                <a:latin typeface="+mj-ea"/>
                <a:ea typeface="+mj-ea"/>
              </a:rPr>
              <a:t> 호출</a:t>
            </a:r>
          </a:p>
          <a:p>
            <a:pPr defTabSz="180000">
              <a:spcBef>
                <a:spcPts val="300"/>
              </a:spcBef>
            </a:pPr>
            <a:endParaRPr lang="ko-KR" altLang="en-US" dirty="0">
              <a:latin typeface="+mj-ea"/>
              <a:ea typeface="+mj-ea"/>
            </a:endParaRPr>
          </a:p>
          <a:p>
            <a:pPr defTabSz="180000">
              <a:spcBef>
                <a:spcPts val="300"/>
              </a:spcBef>
            </a:pPr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"daughter </a:t>
            </a:r>
            <a:r>
              <a:rPr lang="ko-KR" altLang="en-US" dirty="0">
                <a:latin typeface="+mj-ea"/>
                <a:ea typeface="+mj-ea"/>
              </a:rPr>
              <a:t>객체 생성 직후 </a:t>
            </a:r>
            <a:r>
              <a:rPr lang="en-US" altLang="ko-KR" dirty="0">
                <a:latin typeface="+mj-ea"/>
                <a:ea typeface="+mj-ea"/>
              </a:rPr>
              <a:t>----"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defTabSz="180000"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father.show</a:t>
            </a:r>
            <a:r>
              <a:rPr lang="en-US" altLang="ko-KR" dirty="0">
                <a:latin typeface="+mj-ea"/>
                <a:ea typeface="+mj-ea"/>
              </a:rPr>
              <a:t>();				</a:t>
            </a:r>
            <a:r>
              <a:rPr lang="en-US" altLang="ko-KR" dirty="0" smtClean="0">
                <a:latin typeface="+mj-ea"/>
                <a:ea typeface="+mj-ea"/>
              </a:rPr>
              <a:t>   </a:t>
            </a:r>
            <a:r>
              <a:rPr lang="en-US" altLang="ko-KR" dirty="0">
                <a:latin typeface="+mj-ea"/>
                <a:ea typeface="+mj-ea"/>
              </a:rPr>
              <a:t>		// (3) father </a:t>
            </a:r>
            <a:r>
              <a:rPr lang="ko-KR" altLang="en-US" dirty="0">
                <a:latin typeface="+mj-ea"/>
                <a:ea typeface="+mj-ea"/>
              </a:rPr>
              <a:t>객체 출력</a:t>
            </a:r>
          </a:p>
          <a:p>
            <a:pPr defTabSz="180000">
              <a:spcBef>
                <a:spcPts val="300"/>
              </a:spcBef>
            </a:pPr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daughter.show</a:t>
            </a:r>
            <a:r>
              <a:rPr lang="en-US" altLang="ko-KR" dirty="0">
                <a:latin typeface="+mj-ea"/>
                <a:ea typeface="+mj-ea"/>
              </a:rPr>
              <a:t>();					// (3) daughter </a:t>
            </a:r>
            <a:r>
              <a:rPr lang="ko-KR" altLang="en-US" dirty="0">
                <a:latin typeface="+mj-ea"/>
                <a:ea typeface="+mj-ea"/>
              </a:rPr>
              <a:t>객체 출력</a:t>
            </a:r>
          </a:p>
          <a:p>
            <a:pPr defTabSz="180000">
              <a:spcBef>
                <a:spcPts val="300"/>
              </a:spcBef>
            </a:pPr>
            <a:endParaRPr lang="ko-KR" altLang="en-US" dirty="0">
              <a:latin typeface="+mj-ea"/>
              <a:ea typeface="+mj-ea"/>
            </a:endParaRPr>
          </a:p>
          <a:p>
            <a:pPr defTabSz="180000">
              <a:spcBef>
                <a:spcPts val="300"/>
              </a:spcBef>
            </a:pPr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daughter.changeName</a:t>
            </a:r>
            <a:r>
              <a:rPr lang="en-US" altLang="ko-KR" dirty="0">
                <a:latin typeface="+mj-ea"/>
                <a:ea typeface="+mj-ea"/>
              </a:rPr>
              <a:t>("Grace"); // (4) </a:t>
            </a:r>
            <a:r>
              <a:rPr lang="en-US" altLang="ko-KR" dirty="0" smtClean="0">
                <a:latin typeface="+mj-ea"/>
                <a:ea typeface="+mj-ea"/>
              </a:rPr>
              <a:t>daughter</a:t>
            </a:r>
            <a:r>
              <a:rPr lang="ko-KR" altLang="en-US" dirty="0">
                <a:latin typeface="+mj-ea"/>
                <a:ea typeface="+mj-ea"/>
              </a:rPr>
              <a:t>의 이름을 </a:t>
            </a:r>
            <a:r>
              <a:rPr lang="en-US" altLang="ko-KR" dirty="0">
                <a:latin typeface="+mj-ea"/>
                <a:ea typeface="+mj-ea"/>
              </a:rPr>
              <a:t>"Grace"</a:t>
            </a:r>
            <a:r>
              <a:rPr lang="ko-KR" altLang="en-US" dirty="0">
                <a:latin typeface="+mj-ea"/>
                <a:ea typeface="+mj-ea"/>
              </a:rPr>
              <a:t>로 변경</a:t>
            </a:r>
          </a:p>
          <a:p>
            <a:pPr defTabSz="180000">
              <a:spcBef>
                <a:spcPts val="300"/>
              </a:spcBef>
            </a:pPr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"daughter </a:t>
            </a:r>
            <a:r>
              <a:rPr lang="ko-KR" altLang="en-US" dirty="0">
                <a:latin typeface="+mj-ea"/>
                <a:ea typeface="+mj-ea"/>
              </a:rPr>
              <a:t>이름을 </a:t>
            </a:r>
            <a:r>
              <a:rPr lang="en-US" altLang="ko-KR" dirty="0">
                <a:latin typeface="+mj-ea"/>
                <a:ea typeface="+mj-ea"/>
              </a:rPr>
              <a:t>Grace</a:t>
            </a:r>
            <a:r>
              <a:rPr lang="ko-KR" altLang="en-US" dirty="0">
                <a:latin typeface="+mj-ea"/>
                <a:ea typeface="+mj-ea"/>
              </a:rPr>
              <a:t>로 변경한 후 </a:t>
            </a:r>
            <a:r>
              <a:rPr lang="en-US" altLang="ko-KR" dirty="0">
                <a:latin typeface="+mj-ea"/>
                <a:ea typeface="+mj-ea"/>
              </a:rPr>
              <a:t>----"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defTabSz="180000">
              <a:spcBef>
                <a:spcPts val="300"/>
              </a:spcBef>
            </a:pPr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father.show</a:t>
            </a:r>
            <a:r>
              <a:rPr lang="en-US" altLang="ko-KR" dirty="0">
                <a:latin typeface="+mj-ea"/>
                <a:ea typeface="+mj-ea"/>
              </a:rPr>
              <a:t>();						// (5) father </a:t>
            </a:r>
            <a:r>
              <a:rPr lang="ko-KR" altLang="en-US" dirty="0">
                <a:latin typeface="+mj-ea"/>
                <a:ea typeface="+mj-ea"/>
              </a:rPr>
              <a:t>객체 출력</a:t>
            </a:r>
          </a:p>
          <a:p>
            <a:pPr defTabSz="180000">
              <a:spcBef>
                <a:spcPts val="300"/>
              </a:spcBef>
            </a:pPr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daughter.show</a:t>
            </a:r>
            <a:r>
              <a:rPr lang="en-US" altLang="ko-KR" dirty="0">
                <a:latin typeface="+mj-ea"/>
                <a:ea typeface="+mj-ea"/>
              </a:rPr>
              <a:t>();					// (5) daughter </a:t>
            </a:r>
            <a:r>
              <a:rPr lang="ko-KR" altLang="en-US" dirty="0">
                <a:latin typeface="+mj-ea"/>
                <a:ea typeface="+mj-ea"/>
              </a:rPr>
              <a:t>객체 출력</a:t>
            </a:r>
          </a:p>
          <a:p>
            <a:pPr defTabSz="180000">
              <a:spcBef>
                <a:spcPts val="300"/>
              </a:spcBef>
            </a:pPr>
            <a:endParaRPr lang="ko-KR" altLang="en-US" dirty="0">
              <a:latin typeface="+mj-ea"/>
              <a:ea typeface="+mj-ea"/>
            </a:endParaRPr>
          </a:p>
          <a:p>
            <a:pPr defTabSz="180000">
              <a:spcBef>
                <a:spcPts val="300"/>
              </a:spcBef>
            </a:pPr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return 0;								// (6), (7) </a:t>
            </a:r>
            <a:r>
              <a:rPr lang="en-US" altLang="ko-KR" dirty="0" smtClean="0">
                <a:latin typeface="+mj-ea"/>
                <a:ea typeface="+mj-ea"/>
              </a:rPr>
              <a:t>daughter, father </a:t>
            </a:r>
            <a:r>
              <a:rPr lang="ko-KR" altLang="en-US" dirty="0">
                <a:latin typeface="+mj-ea"/>
                <a:ea typeface="+mj-ea"/>
              </a:rPr>
              <a:t>객체 </a:t>
            </a:r>
            <a:r>
              <a:rPr lang="ko-KR" altLang="en-US" dirty="0" smtClean="0">
                <a:latin typeface="+mj-ea"/>
                <a:ea typeface="+mj-ea"/>
              </a:rPr>
              <a:t>소멸</a:t>
            </a:r>
            <a:endParaRPr lang="en-US" altLang="ko-KR" dirty="0" smtClean="0">
              <a:latin typeface="+mj-ea"/>
              <a:ea typeface="+mj-ea"/>
            </a:endParaRPr>
          </a:p>
          <a:p>
            <a:pPr defTabSz="180000">
              <a:spcBef>
                <a:spcPts val="300"/>
              </a:spcBef>
            </a:pP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  <a:latin typeface="+mj-ea"/>
                <a:ea typeface="+mj-ea"/>
              </a:rPr>
              <a:t>//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daughter, father </a:t>
            </a:r>
            <a:r>
              <a:rPr lang="ko-KR" altLang="en-US" b="1" dirty="0">
                <a:solidFill>
                  <a:srgbClr val="7030A0"/>
                </a:solidFill>
                <a:latin typeface="+mj-ea"/>
                <a:ea typeface="+mj-ea"/>
              </a:rPr>
              <a:t>순으로 </a:t>
            </a:r>
            <a:r>
              <a:rPr lang="ko-KR" altLang="en-US" b="1" dirty="0" smtClean="0">
                <a:solidFill>
                  <a:srgbClr val="7030A0"/>
                </a:solidFill>
                <a:latin typeface="+mj-ea"/>
                <a:ea typeface="+mj-ea"/>
              </a:rPr>
              <a:t>소멸</a:t>
            </a:r>
            <a:r>
              <a:rPr lang="en-US" altLang="ko-KR" b="1" dirty="0" smtClean="0">
                <a:solidFill>
                  <a:srgbClr val="7030A0"/>
                </a:solidFill>
                <a:latin typeface="+mj-ea"/>
                <a:ea typeface="+mj-ea"/>
              </a:rPr>
              <a:t>, father</a:t>
            </a:r>
            <a:r>
              <a:rPr lang="ko-KR" altLang="en-US" b="1" dirty="0">
                <a:solidFill>
                  <a:srgbClr val="7030A0"/>
                </a:solidFill>
                <a:latin typeface="+mj-ea"/>
                <a:ea typeface="+mj-ea"/>
              </a:rPr>
              <a:t>가 소멸할 때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rgbClr val="7030A0"/>
                </a:solidFill>
                <a:latin typeface="+mj-ea"/>
                <a:ea typeface="+mj-ea"/>
              </a:rPr>
              <a:t>프로그램 비정상 종료됨</a:t>
            </a:r>
          </a:p>
          <a:p>
            <a:pPr defTabSz="180000">
              <a:spcBef>
                <a:spcPts val="300"/>
              </a:spcBef>
            </a:pPr>
            <a:r>
              <a:rPr lang="en-US" altLang="ko-KR" dirty="0" smtClean="0">
                <a:latin typeface="+mj-ea"/>
                <a:ea typeface="+mj-ea"/>
              </a:rPr>
              <a:t>}</a:t>
            </a:r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933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 실행 결과</a:t>
            </a:r>
            <a:endParaRPr lang="ko-KR" altLang="en-US" dirty="0">
              <a:latin typeface="+mj-ea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456" y="1562455"/>
            <a:ext cx="4784271" cy="1409700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972155"/>
            <a:ext cx="4104455" cy="2770794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15704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실행 과정</a:t>
            </a:r>
            <a:endParaRPr lang="ko-KR" altLang="en-US" dirty="0">
              <a:latin typeface="+mj-ea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 dirty="0"/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" t="1369" r="3771" b="65062"/>
          <a:stretch/>
        </p:blipFill>
        <p:spPr bwMode="auto">
          <a:xfrm>
            <a:off x="221275" y="921632"/>
            <a:ext cx="8671205" cy="369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" t="42163" r="3581" b="2683"/>
          <a:stretch/>
        </p:blipFill>
        <p:spPr bwMode="auto">
          <a:xfrm>
            <a:off x="239964" y="858979"/>
            <a:ext cx="8583835" cy="581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24" y="874880"/>
            <a:ext cx="8820713" cy="4144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486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8173416" cy="670351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latin typeface="+mj-ea"/>
              </a:rPr>
              <a:t>깊은 복사 </a:t>
            </a:r>
            <a:r>
              <a:rPr lang="ko-KR" altLang="en-US" sz="2400" dirty="0" err="1" smtClean="0">
                <a:latin typeface="+mj-ea"/>
              </a:rPr>
              <a:t>생성자를</a:t>
            </a:r>
            <a:r>
              <a:rPr lang="ko-KR" altLang="en-US" sz="2400" dirty="0" smtClean="0">
                <a:latin typeface="+mj-ea"/>
              </a:rPr>
              <a:t> 가진 정상적인 </a:t>
            </a:r>
            <a:r>
              <a:rPr lang="en-US" altLang="ko-KR" sz="2400" cap="none" dirty="0" smtClean="0">
                <a:latin typeface="+mj-ea"/>
              </a:rPr>
              <a:t>Person</a:t>
            </a:r>
            <a:r>
              <a:rPr lang="en-US" altLang="ko-KR" sz="2400" dirty="0" smtClean="0">
                <a:latin typeface="+mj-ea"/>
              </a:rPr>
              <a:t> </a:t>
            </a:r>
            <a:r>
              <a:rPr lang="ko-KR" altLang="en-US" sz="2400" dirty="0" smtClean="0">
                <a:latin typeface="+mj-ea"/>
              </a:rPr>
              <a:t>클래스</a:t>
            </a:r>
            <a:endParaRPr lang="ko-KR" altLang="en-US" sz="2400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323528" y="683160"/>
            <a:ext cx="8208912" cy="611962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>
              <a:spcBef>
                <a:spcPts val="200"/>
              </a:spcBef>
            </a:pPr>
            <a:r>
              <a:rPr lang="en-US" altLang="ko-KR" dirty="0" smtClean="0">
                <a:latin typeface="+mj-ea"/>
                <a:ea typeface="+mj-ea"/>
              </a:rPr>
              <a:t>class </a:t>
            </a:r>
            <a:r>
              <a:rPr lang="en-US" altLang="ko-KR" dirty="0">
                <a:latin typeface="+mj-ea"/>
                <a:ea typeface="+mj-ea"/>
              </a:rPr>
              <a:t>Person { // Person </a:t>
            </a:r>
            <a:r>
              <a:rPr lang="ko-KR" altLang="en-US" dirty="0">
                <a:latin typeface="+mj-ea"/>
                <a:ea typeface="+mj-ea"/>
              </a:rPr>
              <a:t>클래스 선언</a:t>
            </a:r>
          </a:p>
          <a:p>
            <a:pPr defTabSz="180000">
              <a:spcBef>
                <a:spcPts val="200"/>
              </a:spcBef>
            </a:pPr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char* name</a:t>
            </a:r>
            <a:r>
              <a:rPr lang="en-US" altLang="ko-KR" dirty="0" smtClean="0">
                <a:latin typeface="+mj-ea"/>
                <a:ea typeface="+mj-ea"/>
              </a:rPr>
              <a:t>;  </a:t>
            </a:r>
            <a:r>
              <a:rPr lang="en-US" altLang="ko-KR" dirty="0" err="1" smtClean="0">
                <a:latin typeface="+mj-ea"/>
                <a:ea typeface="+mj-ea"/>
              </a:rPr>
              <a:t>int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id;</a:t>
            </a:r>
          </a:p>
          <a:p>
            <a:pPr defTabSz="180000">
              <a:spcBef>
                <a:spcPts val="200"/>
              </a:spcBef>
            </a:pPr>
            <a:r>
              <a:rPr lang="en-US" altLang="ko-KR" dirty="0">
                <a:latin typeface="+mj-ea"/>
                <a:ea typeface="+mj-ea"/>
              </a:rPr>
              <a:t>public:</a:t>
            </a:r>
          </a:p>
          <a:p>
            <a:pPr defTabSz="180000">
              <a:spcBef>
                <a:spcPts val="200"/>
              </a:spcBef>
            </a:pPr>
            <a:r>
              <a:rPr lang="en-US" altLang="ko-KR" dirty="0">
                <a:latin typeface="+mj-ea"/>
                <a:ea typeface="+mj-ea"/>
              </a:rPr>
              <a:t>	Person(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id, </a:t>
            </a:r>
            <a:r>
              <a:rPr lang="en-US" altLang="ko-KR" dirty="0" err="1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const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char</a:t>
            </a:r>
            <a:r>
              <a:rPr lang="en-US" altLang="ko-KR" dirty="0">
                <a:latin typeface="+mj-ea"/>
                <a:ea typeface="+mj-ea"/>
              </a:rPr>
              <a:t>* name); </a:t>
            </a:r>
            <a:r>
              <a:rPr lang="en-US" altLang="ko-KR" dirty="0" smtClean="0">
                <a:latin typeface="+mj-ea"/>
                <a:ea typeface="+mj-ea"/>
              </a:rPr>
              <a:t> // </a:t>
            </a:r>
            <a:r>
              <a:rPr lang="ko-KR" altLang="en-US" dirty="0" err="1">
                <a:latin typeface="+mj-ea"/>
                <a:ea typeface="+mj-ea"/>
              </a:rPr>
              <a:t>생성자</a:t>
            </a:r>
            <a:endParaRPr lang="ko-KR" altLang="en-US" dirty="0">
              <a:latin typeface="+mj-ea"/>
              <a:ea typeface="+mj-ea"/>
            </a:endParaRPr>
          </a:p>
          <a:p>
            <a:pPr defTabSz="180000">
              <a:spcBef>
                <a:spcPts val="200"/>
              </a:spcBef>
            </a:pPr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Person(Person&amp; person); </a:t>
            </a:r>
            <a:r>
              <a:rPr lang="en-US" altLang="ko-KR" dirty="0" smtClean="0">
                <a:latin typeface="+mj-ea"/>
                <a:ea typeface="+mj-ea"/>
              </a:rPr>
              <a:t>           // </a:t>
            </a:r>
            <a:r>
              <a:rPr lang="ko-KR" altLang="en-US" dirty="0">
                <a:latin typeface="+mj-ea"/>
                <a:ea typeface="+mj-ea"/>
              </a:rPr>
              <a:t>복사 </a:t>
            </a:r>
            <a:r>
              <a:rPr lang="ko-KR" altLang="en-US" dirty="0" err="1">
                <a:latin typeface="+mj-ea"/>
                <a:ea typeface="+mj-ea"/>
              </a:rPr>
              <a:t>생성자</a:t>
            </a:r>
            <a:endParaRPr lang="ko-KR" altLang="en-US" dirty="0">
              <a:latin typeface="+mj-ea"/>
              <a:ea typeface="+mj-ea"/>
            </a:endParaRPr>
          </a:p>
          <a:p>
            <a:pPr defTabSz="180000">
              <a:spcBef>
                <a:spcPts val="200"/>
              </a:spcBef>
            </a:pPr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~Person(); // </a:t>
            </a:r>
            <a:r>
              <a:rPr lang="ko-KR" altLang="en-US" dirty="0" err="1">
                <a:latin typeface="+mj-ea"/>
                <a:ea typeface="+mj-ea"/>
              </a:rPr>
              <a:t>소멸자</a:t>
            </a:r>
            <a:endParaRPr lang="ko-KR" altLang="en-US" dirty="0">
              <a:latin typeface="+mj-ea"/>
              <a:ea typeface="+mj-ea"/>
            </a:endParaRPr>
          </a:p>
          <a:p>
            <a:pPr defTabSz="180000">
              <a:spcBef>
                <a:spcPts val="200"/>
              </a:spcBef>
            </a:pPr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void </a:t>
            </a:r>
            <a:r>
              <a:rPr lang="en-US" altLang="ko-KR" dirty="0" err="1">
                <a:latin typeface="+mj-ea"/>
                <a:ea typeface="+mj-ea"/>
              </a:rPr>
              <a:t>changeName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const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char </a:t>
            </a:r>
            <a:r>
              <a:rPr lang="en-US" altLang="ko-KR" dirty="0">
                <a:latin typeface="+mj-ea"/>
                <a:ea typeface="+mj-ea"/>
              </a:rPr>
              <a:t>*name);</a:t>
            </a:r>
          </a:p>
          <a:p>
            <a:pPr defTabSz="180000">
              <a:spcBef>
                <a:spcPts val="200"/>
              </a:spcBef>
            </a:pPr>
            <a:r>
              <a:rPr lang="en-US" altLang="ko-KR" dirty="0">
                <a:latin typeface="+mj-ea"/>
                <a:ea typeface="+mj-ea"/>
              </a:rPr>
              <a:t>	void show() { 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id &lt;&lt; ',' &lt;&lt; name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 }</a:t>
            </a:r>
          </a:p>
          <a:p>
            <a:pPr defTabSz="180000">
              <a:spcBef>
                <a:spcPts val="200"/>
              </a:spcBef>
            </a:pPr>
            <a:r>
              <a:rPr lang="en-US" altLang="ko-KR" dirty="0" smtClean="0">
                <a:latin typeface="+mj-ea"/>
                <a:ea typeface="+mj-ea"/>
              </a:rPr>
              <a:t>};</a:t>
            </a:r>
          </a:p>
          <a:p>
            <a:pPr defTabSz="180000">
              <a:spcBef>
                <a:spcPts val="200"/>
              </a:spcBef>
            </a:pPr>
            <a:r>
              <a:rPr lang="en-US" altLang="ko-KR" dirty="0" smtClean="0">
                <a:latin typeface="+mj-ea"/>
                <a:ea typeface="+mj-ea"/>
              </a:rPr>
              <a:t>Person</a:t>
            </a:r>
            <a:r>
              <a:rPr lang="en-US" altLang="ko-KR" dirty="0">
                <a:latin typeface="+mj-ea"/>
                <a:ea typeface="+mj-ea"/>
              </a:rPr>
              <a:t>::Person(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id,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const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char</a:t>
            </a:r>
            <a:r>
              <a:rPr lang="en-US" altLang="ko-KR" dirty="0">
                <a:latin typeface="+mj-ea"/>
                <a:ea typeface="+mj-ea"/>
              </a:rPr>
              <a:t>* name) { // </a:t>
            </a:r>
            <a:r>
              <a:rPr lang="ko-KR" altLang="en-US" dirty="0" err="1">
                <a:latin typeface="+mj-ea"/>
                <a:ea typeface="+mj-ea"/>
              </a:rPr>
              <a:t>생성자</a:t>
            </a:r>
            <a:endParaRPr lang="ko-KR" altLang="en-US" dirty="0">
              <a:latin typeface="+mj-ea"/>
              <a:ea typeface="+mj-ea"/>
            </a:endParaRPr>
          </a:p>
          <a:p>
            <a:pPr defTabSz="180000">
              <a:spcBef>
                <a:spcPts val="200"/>
              </a:spcBef>
            </a:pPr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this-&gt;id = id;</a:t>
            </a:r>
          </a:p>
          <a:p>
            <a:pPr defTabSz="180000">
              <a:spcBef>
                <a:spcPts val="200"/>
              </a:spcBef>
            </a:pPr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len</a:t>
            </a:r>
            <a:r>
              <a:rPr lang="en-US" altLang="ko-KR" dirty="0">
                <a:latin typeface="+mj-ea"/>
                <a:ea typeface="+mj-ea"/>
              </a:rPr>
              <a:t> = </a:t>
            </a:r>
            <a:r>
              <a:rPr lang="en-US" altLang="ko-KR" dirty="0" err="1">
                <a:latin typeface="+mj-ea"/>
                <a:ea typeface="+mj-ea"/>
              </a:rPr>
              <a:t>strlen</a:t>
            </a:r>
            <a:r>
              <a:rPr lang="en-US" altLang="ko-KR" dirty="0">
                <a:latin typeface="+mj-ea"/>
                <a:ea typeface="+mj-ea"/>
              </a:rPr>
              <a:t>(name); // name</a:t>
            </a:r>
            <a:r>
              <a:rPr lang="ko-KR" altLang="en-US" dirty="0">
                <a:latin typeface="+mj-ea"/>
                <a:ea typeface="+mj-ea"/>
              </a:rPr>
              <a:t>의 문자 개수</a:t>
            </a:r>
          </a:p>
          <a:p>
            <a:pPr defTabSz="180000">
              <a:spcBef>
                <a:spcPts val="200"/>
              </a:spcBef>
            </a:pPr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this-&gt;name = new char [len+1]; // name </a:t>
            </a:r>
            <a:r>
              <a:rPr lang="ko-KR" altLang="en-US" dirty="0">
                <a:latin typeface="+mj-ea"/>
                <a:ea typeface="+mj-ea"/>
              </a:rPr>
              <a:t>문자열 공간 </a:t>
            </a:r>
            <a:r>
              <a:rPr lang="ko-KR" altLang="en-US" dirty="0" err="1">
                <a:latin typeface="+mj-ea"/>
                <a:ea typeface="+mj-ea"/>
              </a:rPr>
              <a:t>핟당</a:t>
            </a:r>
            <a:endParaRPr lang="ko-KR" altLang="en-US" dirty="0">
              <a:latin typeface="+mj-ea"/>
              <a:ea typeface="+mj-ea"/>
            </a:endParaRPr>
          </a:p>
          <a:p>
            <a:pPr defTabSz="180000">
              <a:spcBef>
                <a:spcPts val="200"/>
              </a:spcBef>
            </a:pPr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strcpy</a:t>
            </a:r>
            <a:r>
              <a:rPr lang="en-US" altLang="ko-KR" dirty="0">
                <a:latin typeface="+mj-ea"/>
                <a:ea typeface="+mj-ea"/>
              </a:rPr>
              <a:t>(this-&gt;name, name); // name</a:t>
            </a:r>
            <a:r>
              <a:rPr lang="ko-KR" altLang="en-US" dirty="0">
                <a:latin typeface="+mj-ea"/>
                <a:ea typeface="+mj-ea"/>
              </a:rPr>
              <a:t>에 문자열 복사</a:t>
            </a:r>
          </a:p>
          <a:p>
            <a:pPr defTabSz="180000">
              <a:spcBef>
                <a:spcPts val="200"/>
              </a:spcBef>
            </a:pPr>
            <a:r>
              <a:rPr lang="en-US" altLang="ko-KR" dirty="0">
                <a:latin typeface="+mj-ea"/>
                <a:ea typeface="+mj-ea"/>
              </a:rPr>
              <a:t>}</a:t>
            </a:r>
            <a:endParaRPr lang="en-US" altLang="ko-KR" dirty="0" smtClean="0">
              <a:latin typeface="+mj-ea"/>
              <a:ea typeface="+mj-ea"/>
            </a:endParaRPr>
          </a:p>
          <a:p>
            <a:pPr defTabSz="180000">
              <a:spcBef>
                <a:spcPts val="200"/>
              </a:spcBef>
            </a:pPr>
            <a:r>
              <a:rPr lang="en-US" altLang="ko-KR" dirty="0" smtClean="0">
                <a:latin typeface="+mj-ea"/>
                <a:ea typeface="+mj-ea"/>
              </a:rPr>
              <a:t>Person</a:t>
            </a:r>
            <a:r>
              <a:rPr lang="en-US" altLang="ko-KR" dirty="0">
                <a:latin typeface="+mj-ea"/>
                <a:ea typeface="+mj-ea"/>
              </a:rPr>
              <a:t>::~Person() </a:t>
            </a:r>
            <a:r>
              <a:rPr lang="en-US" altLang="ko-KR" dirty="0" smtClean="0">
                <a:latin typeface="+mj-ea"/>
                <a:ea typeface="+mj-ea"/>
              </a:rPr>
              <a:t>{  // </a:t>
            </a:r>
            <a:r>
              <a:rPr lang="ko-KR" altLang="en-US" dirty="0" err="1" smtClean="0">
                <a:latin typeface="+mj-ea"/>
                <a:ea typeface="+mj-ea"/>
              </a:rPr>
              <a:t>소멸자</a:t>
            </a:r>
            <a:r>
              <a:rPr lang="ko-KR" altLang="en-US" dirty="0" smtClean="0">
                <a:latin typeface="+mj-ea"/>
                <a:ea typeface="+mj-ea"/>
              </a:rPr>
              <a:t> 코드 생략  </a:t>
            </a:r>
            <a:r>
              <a:rPr lang="en-US" altLang="ko-KR" dirty="0" smtClean="0">
                <a:latin typeface="+mj-ea"/>
                <a:ea typeface="+mj-ea"/>
              </a:rPr>
              <a:t>}</a:t>
            </a:r>
          </a:p>
          <a:p>
            <a:pPr defTabSz="180000">
              <a:spcBef>
                <a:spcPts val="200"/>
              </a:spcBef>
            </a:pPr>
            <a:r>
              <a:rPr lang="en-US" altLang="ko-KR" dirty="0" smtClean="0">
                <a:latin typeface="+mj-ea"/>
                <a:ea typeface="+mj-ea"/>
              </a:rPr>
              <a:t>void </a:t>
            </a:r>
            <a:r>
              <a:rPr lang="en-US" altLang="ko-KR" dirty="0">
                <a:latin typeface="+mj-ea"/>
                <a:ea typeface="+mj-ea"/>
              </a:rPr>
              <a:t>Person::</a:t>
            </a:r>
            <a:r>
              <a:rPr lang="en-US" altLang="ko-KR" dirty="0" err="1">
                <a:latin typeface="+mj-ea"/>
                <a:ea typeface="+mj-ea"/>
              </a:rPr>
              <a:t>changeName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const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char</a:t>
            </a:r>
            <a:r>
              <a:rPr lang="en-US" altLang="ko-KR" dirty="0">
                <a:latin typeface="+mj-ea"/>
                <a:ea typeface="+mj-ea"/>
              </a:rPr>
              <a:t>* name) { // </a:t>
            </a:r>
            <a:r>
              <a:rPr lang="ko-KR" altLang="en-US" dirty="0">
                <a:latin typeface="+mj-ea"/>
                <a:ea typeface="+mj-ea"/>
              </a:rPr>
              <a:t>이름 변경</a:t>
            </a:r>
          </a:p>
          <a:p>
            <a:pPr defTabSz="180000">
              <a:spcBef>
                <a:spcPts val="200"/>
              </a:spcBef>
            </a:pPr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if(</a:t>
            </a:r>
            <a:r>
              <a:rPr lang="en-US" altLang="ko-KR" dirty="0" err="1">
                <a:latin typeface="+mj-ea"/>
                <a:ea typeface="+mj-ea"/>
              </a:rPr>
              <a:t>strlen</a:t>
            </a:r>
            <a:r>
              <a:rPr lang="en-US" altLang="ko-KR" dirty="0">
                <a:latin typeface="+mj-ea"/>
                <a:ea typeface="+mj-ea"/>
              </a:rPr>
              <a:t>(name) &gt; </a:t>
            </a:r>
            <a:r>
              <a:rPr lang="en-US" altLang="ko-KR" dirty="0" err="1">
                <a:latin typeface="+mj-ea"/>
                <a:ea typeface="+mj-ea"/>
              </a:rPr>
              <a:t>strlen</a:t>
            </a:r>
            <a:r>
              <a:rPr lang="en-US" altLang="ko-KR" dirty="0">
                <a:latin typeface="+mj-ea"/>
                <a:ea typeface="+mj-ea"/>
              </a:rPr>
              <a:t>(this-&gt;name))</a:t>
            </a:r>
          </a:p>
          <a:p>
            <a:pPr defTabSz="180000">
              <a:spcBef>
                <a:spcPts val="200"/>
              </a:spcBef>
            </a:pPr>
            <a:r>
              <a:rPr lang="en-US" altLang="ko-KR" dirty="0">
                <a:latin typeface="+mj-ea"/>
                <a:ea typeface="+mj-ea"/>
              </a:rPr>
              <a:t>		return; // </a:t>
            </a:r>
            <a:r>
              <a:rPr lang="ko-KR" altLang="en-US" dirty="0">
                <a:latin typeface="+mj-ea"/>
                <a:ea typeface="+mj-ea"/>
              </a:rPr>
              <a:t>현재 </a:t>
            </a:r>
            <a:r>
              <a:rPr lang="en-US" altLang="ko-KR" dirty="0">
                <a:latin typeface="+mj-ea"/>
                <a:ea typeface="+mj-ea"/>
              </a:rPr>
              <a:t>name</a:t>
            </a:r>
            <a:r>
              <a:rPr lang="ko-KR" altLang="en-US" dirty="0">
                <a:latin typeface="+mj-ea"/>
                <a:ea typeface="+mj-ea"/>
              </a:rPr>
              <a:t>에 할당된 메모리보다 긴 이름으로 바꿀 수 없다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defTabSz="180000">
              <a:spcBef>
                <a:spcPts val="200"/>
              </a:spcBef>
            </a:pPr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strcpy</a:t>
            </a:r>
            <a:r>
              <a:rPr lang="en-US" altLang="ko-KR" dirty="0">
                <a:latin typeface="+mj-ea"/>
                <a:ea typeface="+mj-ea"/>
              </a:rPr>
              <a:t>(this-&gt;name, name</a:t>
            </a:r>
            <a:r>
              <a:rPr lang="en-US" altLang="ko-KR" dirty="0" smtClean="0">
                <a:latin typeface="+mj-ea"/>
                <a:ea typeface="+mj-ea"/>
              </a:rPr>
              <a:t>);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666" y="2276872"/>
            <a:ext cx="8905183" cy="255454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>
              <a:spcBef>
                <a:spcPts val="400"/>
              </a:spcBef>
            </a:pPr>
            <a:r>
              <a:rPr lang="en-US" altLang="ko-KR" sz="2000" b="1" dirty="0" smtClean="0">
                <a:latin typeface="+mj-ea"/>
                <a:ea typeface="+mj-ea"/>
              </a:rPr>
              <a:t>Person</a:t>
            </a:r>
            <a:r>
              <a:rPr lang="en-US" altLang="ko-KR" sz="2000" b="1" dirty="0">
                <a:latin typeface="+mj-ea"/>
                <a:ea typeface="+mj-ea"/>
              </a:rPr>
              <a:t>::Person(Person&amp; person) { // </a:t>
            </a:r>
            <a:r>
              <a:rPr lang="ko-KR" altLang="en-US" sz="2000" b="1" dirty="0">
                <a:latin typeface="+mj-ea"/>
                <a:ea typeface="+mj-ea"/>
              </a:rPr>
              <a:t>복사 </a:t>
            </a:r>
            <a:r>
              <a:rPr lang="ko-KR" altLang="en-US" sz="2000" b="1" dirty="0" err="1">
                <a:latin typeface="+mj-ea"/>
                <a:ea typeface="+mj-ea"/>
              </a:rPr>
              <a:t>생성자</a:t>
            </a:r>
            <a:endParaRPr lang="ko-KR" altLang="en-US" sz="2000" b="1" dirty="0">
              <a:latin typeface="+mj-ea"/>
              <a:ea typeface="+mj-ea"/>
            </a:endParaRPr>
          </a:p>
          <a:p>
            <a:pPr defTabSz="180000">
              <a:spcBef>
                <a:spcPts val="400"/>
              </a:spcBef>
            </a:pPr>
            <a:r>
              <a:rPr lang="ko-KR" altLang="en-US" sz="2000" b="1" dirty="0">
                <a:latin typeface="+mj-ea"/>
                <a:ea typeface="+mj-ea"/>
              </a:rPr>
              <a:t>	</a:t>
            </a:r>
            <a:r>
              <a:rPr lang="en-US" altLang="ko-KR" sz="2000" b="1" dirty="0">
                <a:latin typeface="+mj-ea"/>
                <a:ea typeface="+mj-ea"/>
              </a:rPr>
              <a:t>this-&gt;id = person.id; // id </a:t>
            </a:r>
            <a:r>
              <a:rPr lang="ko-KR" altLang="en-US" sz="2000" b="1" dirty="0">
                <a:latin typeface="+mj-ea"/>
                <a:ea typeface="+mj-ea"/>
              </a:rPr>
              <a:t>값 복사</a:t>
            </a:r>
          </a:p>
          <a:p>
            <a:pPr defTabSz="180000">
              <a:spcBef>
                <a:spcPts val="400"/>
              </a:spcBef>
            </a:pPr>
            <a:r>
              <a:rPr lang="ko-KR" altLang="en-US" sz="2000" b="1" dirty="0">
                <a:latin typeface="+mj-ea"/>
                <a:ea typeface="+mj-ea"/>
              </a:rPr>
              <a:t>	</a:t>
            </a:r>
            <a:r>
              <a:rPr lang="en-US" altLang="ko-KR" sz="2000" b="1" dirty="0" err="1">
                <a:latin typeface="+mj-ea"/>
                <a:ea typeface="+mj-ea"/>
              </a:rPr>
              <a:t>int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  <a:r>
              <a:rPr lang="en-US" altLang="ko-KR" sz="2000" b="1" dirty="0" err="1">
                <a:latin typeface="+mj-ea"/>
                <a:ea typeface="+mj-ea"/>
              </a:rPr>
              <a:t>len</a:t>
            </a:r>
            <a:r>
              <a:rPr lang="en-US" altLang="ko-KR" sz="2000" b="1" dirty="0">
                <a:latin typeface="+mj-ea"/>
                <a:ea typeface="+mj-ea"/>
              </a:rPr>
              <a:t> = </a:t>
            </a:r>
            <a:r>
              <a:rPr lang="en-US" altLang="ko-KR" sz="2000" b="1" dirty="0" err="1">
                <a:latin typeface="+mj-ea"/>
                <a:ea typeface="+mj-ea"/>
              </a:rPr>
              <a:t>strlen</a:t>
            </a:r>
            <a:r>
              <a:rPr lang="en-US" altLang="ko-KR" sz="2000" b="1" dirty="0">
                <a:latin typeface="+mj-ea"/>
                <a:ea typeface="+mj-ea"/>
              </a:rPr>
              <a:t>(person.name);// name</a:t>
            </a:r>
            <a:r>
              <a:rPr lang="ko-KR" altLang="en-US" sz="2000" b="1" dirty="0">
                <a:latin typeface="+mj-ea"/>
                <a:ea typeface="+mj-ea"/>
              </a:rPr>
              <a:t>의 문자 개수</a:t>
            </a:r>
          </a:p>
          <a:p>
            <a:pPr defTabSz="180000">
              <a:spcBef>
                <a:spcPts val="400"/>
              </a:spcBef>
            </a:pPr>
            <a:r>
              <a:rPr lang="ko-KR" altLang="en-US" sz="2000" b="1" dirty="0">
                <a:latin typeface="+mj-ea"/>
                <a:ea typeface="+mj-ea"/>
              </a:rPr>
              <a:t>	</a:t>
            </a:r>
            <a:r>
              <a:rPr lang="en-US" altLang="ko-KR" sz="2000" b="1" dirty="0">
                <a:latin typeface="+mj-ea"/>
                <a:ea typeface="+mj-ea"/>
              </a:rPr>
              <a:t>this-&gt;name = new char [len+1]; // name</a:t>
            </a:r>
            <a:r>
              <a:rPr lang="ko-KR" altLang="en-US" sz="2000" b="1" dirty="0">
                <a:latin typeface="+mj-ea"/>
                <a:ea typeface="+mj-ea"/>
              </a:rPr>
              <a:t>을 위한 공간 </a:t>
            </a:r>
            <a:r>
              <a:rPr lang="ko-KR" altLang="en-US" sz="2000" b="1" dirty="0" err="1">
                <a:latin typeface="+mj-ea"/>
                <a:ea typeface="+mj-ea"/>
              </a:rPr>
              <a:t>핟당</a:t>
            </a:r>
            <a:endParaRPr lang="ko-KR" altLang="en-US" sz="2000" b="1" dirty="0">
              <a:latin typeface="+mj-ea"/>
              <a:ea typeface="+mj-ea"/>
            </a:endParaRPr>
          </a:p>
          <a:p>
            <a:pPr defTabSz="180000">
              <a:spcBef>
                <a:spcPts val="400"/>
              </a:spcBef>
            </a:pPr>
            <a:r>
              <a:rPr lang="ko-KR" altLang="en-US" sz="2000" b="1" dirty="0">
                <a:latin typeface="+mj-ea"/>
                <a:ea typeface="+mj-ea"/>
              </a:rPr>
              <a:t>	</a:t>
            </a:r>
            <a:r>
              <a:rPr lang="en-US" altLang="ko-KR" sz="2000" b="1" dirty="0" err="1">
                <a:latin typeface="+mj-ea"/>
                <a:ea typeface="+mj-ea"/>
              </a:rPr>
              <a:t>strcpy</a:t>
            </a:r>
            <a:r>
              <a:rPr lang="en-US" altLang="ko-KR" sz="2000" b="1" dirty="0">
                <a:latin typeface="+mj-ea"/>
                <a:ea typeface="+mj-ea"/>
              </a:rPr>
              <a:t>(this-&gt;name, person.name); // name</a:t>
            </a:r>
            <a:r>
              <a:rPr lang="ko-KR" altLang="en-US" sz="2000" b="1" dirty="0">
                <a:latin typeface="+mj-ea"/>
                <a:ea typeface="+mj-ea"/>
              </a:rPr>
              <a:t>의 문자열 </a:t>
            </a:r>
            <a:r>
              <a:rPr lang="ko-KR" altLang="en-US" sz="2000" b="1" dirty="0" smtClean="0">
                <a:latin typeface="+mj-ea"/>
                <a:ea typeface="+mj-ea"/>
              </a:rPr>
              <a:t>복사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defTabSz="180000">
              <a:spcBef>
                <a:spcPts val="400"/>
              </a:spcBef>
            </a:pPr>
            <a:r>
              <a:rPr lang="ko-KR" altLang="en-US" sz="2000" b="1" dirty="0">
                <a:latin typeface="+mj-ea"/>
                <a:ea typeface="+mj-ea"/>
              </a:rPr>
              <a:t>	</a:t>
            </a:r>
            <a:r>
              <a:rPr lang="en-US" altLang="ko-KR" sz="2000" b="1" dirty="0" err="1">
                <a:latin typeface="+mj-ea"/>
                <a:ea typeface="+mj-ea"/>
              </a:rPr>
              <a:t>cout</a:t>
            </a:r>
            <a:r>
              <a:rPr lang="en-US" altLang="ko-KR" sz="2000" b="1" dirty="0">
                <a:latin typeface="+mj-ea"/>
                <a:ea typeface="+mj-ea"/>
              </a:rPr>
              <a:t> &lt;&lt; "</a:t>
            </a:r>
            <a:r>
              <a:rPr lang="ko-KR" altLang="en-US" sz="2000" b="1" dirty="0">
                <a:latin typeface="+mj-ea"/>
                <a:ea typeface="+mj-ea"/>
              </a:rPr>
              <a:t>복사 </a:t>
            </a:r>
            <a:r>
              <a:rPr lang="ko-KR" altLang="en-US" sz="2000" b="1" dirty="0" err="1">
                <a:latin typeface="+mj-ea"/>
                <a:ea typeface="+mj-ea"/>
              </a:rPr>
              <a:t>생성자</a:t>
            </a:r>
            <a:r>
              <a:rPr lang="ko-KR" altLang="en-US" sz="2000" b="1" dirty="0">
                <a:latin typeface="+mj-ea"/>
                <a:ea typeface="+mj-ea"/>
              </a:rPr>
              <a:t> 실행</a:t>
            </a:r>
            <a:r>
              <a:rPr lang="en-US" altLang="ko-KR" sz="2000" b="1" dirty="0">
                <a:latin typeface="+mj-ea"/>
                <a:ea typeface="+mj-ea"/>
              </a:rPr>
              <a:t>. </a:t>
            </a:r>
            <a:r>
              <a:rPr lang="ko-KR" altLang="en-US" sz="2000" b="1" dirty="0">
                <a:latin typeface="+mj-ea"/>
                <a:ea typeface="+mj-ea"/>
              </a:rPr>
              <a:t>원본 객체의 이름 </a:t>
            </a:r>
            <a:r>
              <a:rPr lang="en-US" altLang="ko-KR" sz="2000" b="1" dirty="0">
                <a:latin typeface="+mj-ea"/>
                <a:ea typeface="+mj-ea"/>
              </a:rPr>
              <a:t>" &lt;&lt; this-&gt;name &lt;&lt; </a:t>
            </a:r>
            <a:r>
              <a:rPr lang="en-US" altLang="ko-KR" sz="2000" b="1" dirty="0" err="1">
                <a:latin typeface="+mj-ea"/>
                <a:ea typeface="+mj-ea"/>
              </a:rPr>
              <a:t>endl</a:t>
            </a:r>
            <a:r>
              <a:rPr lang="en-US" altLang="ko-KR" sz="2000" b="1" dirty="0" smtClean="0">
                <a:latin typeface="+mj-ea"/>
                <a:ea typeface="+mj-ea"/>
              </a:rPr>
              <a:t>;</a:t>
            </a:r>
          </a:p>
          <a:p>
            <a:pPr defTabSz="180000">
              <a:spcBef>
                <a:spcPts val="400"/>
              </a:spcBef>
            </a:pPr>
            <a:r>
              <a:rPr lang="en-US" altLang="ko-KR" sz="2000" b="1" dirty="0" smtClean="0">
                <a:latin typeface="+mj-ea"/>
                <a:ea typeface="+mj-ea"/>
              </a:rPr>
              <a:t>}</a:t>
            </a:r>
            <a:endParaRPr lang="en-US" altLang="ko-KR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2894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8173416" cy="670351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latin typeface="+mj-ea"/>
              </a:rPr>
              <a:t>깊은 복사 </a:t>
            </a:r>
            <a:r>
              <a:rPr lang="ko-KR" altLang="en-US" sz="2400" dirty="0" err="1" smtClean="0">
                <a:latin typeface="+mj-ea"/>
              </a:rPr>
              <a:t>생성자를</a:t>
            </a:r>
            <a:r>
              <a:rPr lang="ko-KR" altLang="en-US" sz="2400" dirty="0" smtClean="0">
                <a:latin typeface="+mj-ea"/>
              </a:rPr>
              <a:t> 가진 정상적인 </a:t>
            </a:r>
            <a:r>
              <a:rPr lang="en-US" altLang="ko-KR" sz="2400" cap="none" dirty="0" smtClean="0">
                <a:latin typeface="+mj-ea"/>
              </a:rPr>
              <a:t>Person</a:t>
            </a:r>
            <a:r>
              <a:rPr lang="en-US" altLang="ko-KR" sz="2400" dirty="0" smtClean="0">
                <a:latin typeface="+mj-ea"/>
              </a:rPr>
              <a:t> </a:t>
            </a:r>
            <a:r>
              <a:rPr lang="ko-KR" altLang="en-US" sz="2400" dirty="0" smtClean="0">
                <a:latin typeface="+mj-ea"/>
              </a:rPr>
              <a:t>클래스</a:t>
            </a:r>
            <a:endParaRPr lang="ko-KR" altLang="en-US" sz="2400" dirty="0">
              <a:latin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76396" y="1268760"/>
            <a:ext cx="8596675" cy="424731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Person father(1, "</a:t>
            </a:r>
            <a:r>
              <a:rPr lang="en-US" altLang="ko-KR" dirty="0" err="1">
                <a:latin typeface="+mj-ea"/>
                <a:ea typeface="+mj-ea"/>
              </a:rPr>
              <a:t>Kitae</a:t>
            </a:r>
            <a:r>
              <a:rPr lang="en-US" altLang="ko-KR" dirty="0">
                <a:latin typeface="+mj-ea"/>
                <a:ea typeface="+mj-ea"/>
              </a:rPr>
              <a:t>");			// (1) father </a:t>
            </a:r>
            <a:r>
              <a:rPr lang="ko-KR" altLang="en-US" dirty="0">
                <a:latin typeface="+mj-ea"/>
                <a:ea typeface="+mj-ea"/>
              </a:rPr>
              <a:t>객체 생성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Person daughter(father);			// (2) daughter </a:t>
            </a:r>
            <a:r>
              <a:rPr lang="ko-KR" altLang="en-US" dirty="0">
                <a:latin typeface="+mj-ea"/>
                <a:ea typeface="+mj-ea"/>
              </a:rPr>
              <a:t>객체 복사 생성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 err="1" smtClean="0">
                <a:latin typeface="+mj-ea"/>
                <a:ea typeface="+mj-ea"/>
              </a:rPr>
              <a:t>복사생성자호출</a:t>
            </a:r>
            <a:endParaRPr lang="ko-KR" altLang="en-US" dirty="0">
              <a:latin typeface="+mj-ea"/>
              <a:ea typeface="+mj-ea"/>
            </a:endParaRPr>
          </a:p>
          <a:p>
            <a:pPr defTabSz="180000"/>
            <a:endParaRPr lang="ko-KR" altLang="en-US" dirty="0">
              <a:latin typeface="+mj-ea"/>
              <a:ea typeface="+mj-ea"/>
            </a:endParaRP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"daughter </a:t>
            </a:r>
            <a:r>
              <a:rPr lang="ko-KR" altLang="en-US" dirty="0">
                <a:latin typeface="+mj-ea"/>
                <a:ea typeface="+mj-ea"/>
              </a:rPr>
              <a:t>객체 생성 직후 </a:t>
            </a:r>
            <a:r>
              <a:rPr lang="en-US" altLang="ko-KR" dirty="0">
                <a:latin typeface="+mj-ea"/>
                <a:ea typeface="+mj-ea"/>
              </a:rPr>
              <a:t>----"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father.show</a:t>
            </a:r>
            <a:r>
              <a:rPr lang="en-US" altLang="ko-KR" dirty="0">
                <a:latin typeface="+mj-ea"/>
                <a:ea typeface="+mj-ea"/>
              </a:rPr>
              <a:t>();						// (3) father </a:t>
            </a:r>
            <a:r>
              <a:rPr lang="ko-KR" altLang="en-US" dirty="0">
                <a:latin typeface="+mj-ea"/>
                <a:ea typeface="+mj-ea"/>
              </a:rPr>
              <a:t>객체 출력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daughter.show</a:t>
            </a:r>
            <a:r>
              <a:rPr lang="en-US" altLang="ko-KR" dirty="0">
                <a:latin typeface="+mj-ea"/>
                <a:ea typeface="+mj-ea"/>
              </a:rPr>
              <a:t>();					// (3) daughter </a:t>
            </a:r>
            <a:r>
              <a:rPr lang="ko-KR" altLang="en-US" dirty="0">
                <a:latin typeface="+mj-ea"/>
                <a:ea typeface="+mj-ea"/>
              </a:rPr>
              <a:t>객체 출력</a:t>
            </a:r>
          </a:p>
          <a:p>
            <a:pPr defTabSz="180000"/>
            <a:endParaRPr lang="ko-KR" altLang="en-US" dirty="0">
              <a:latin typeface="+mj-ea"/>
              <a:ea typeface="+mj-ea"/>
            </a:endParaRP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daughter.changeName</a:t>
            </a:r>
            <a:r>
              <a:rPr lang="en-US" altLang="ko-KR" dirty="0">
                <a:latin typeface="+mj-ea"/>
                <a:ea typeface="+mj-ea"/>
              </a:rPr>
              <a:t>("Grace"); // (4) </a:t>
            </a:r>
            <a:r>
              <a:rPr lang="en-US" altLang="ko-KR" dirty="0" smtClean="0">
                <a:latin typeface="+mj-ea"/>
                <a:ea typeface="+mj-ea"/>
              </a:rPr>
              <a:t>daughter</a:t>
            </a:r>
            <a:r>
              <a:rPr lang="ko-KR" altLang="en-US" dirty="0">
                <a:latin typeface="+mj-ea"/>
                <a:ea typeface="+mj-ea"/>
              </a:rPr>
              <a:t>의 이름을 </a:t>
            </a:r>
            <a:r>
              <a:rPr lang="en-US" altLang="ko-KR" dirty="0">
                <a:latin typeface="+mj-ea"/>
                <a:ea typeface="+mj-ea"/>
              </a:rPr>
              <a:t>"Grace"</a:t>
            </a:r>
            <a:r>
              <a:rPr lang="ko-KR" altLang="en-US" dirty="0">
                <a:latin typeface="+mj-ea"/>
                <a:ea typeface="+mj-ea"/>
              </a:rPr>
              <a:t>로 변경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"daughter </a:t>
            </a:r>
            <a:r>
              <a:rPr lang="ko-KR" altLang="en-US" dirty="0">
                <a:latin typeface="+mj-ea"/>
                <a:ea typeface="+mj-ea"/>
              </a:rPr>
              <a:t>이름을 </a:t>
            </a:r>
            <a:r>
              <a:rPr lang="en-US" altLang="ko-KR" dirty="0">
                <a:latin typeface="+mj-ea"/>
                <a:ea typeface="+mj-ea"/>
              </a:rPr>
              <a:t>Grace</a:t>
            </a:r>
            <a:r>
              <a:rPr lang="ko-KR" altLang="en-US" dirty="0">
                <a:latin typeface="+mj-ea"/>
                <a:ea typeface="+mj-ea"/>
              </a:rPr>
              <a:t>로 변경한 후 </a:t>
            </a:r>
            <a:r>
              <a:rPr lang="en-US" altLang="ko-KR" dirty="0">
                <a:latin typeface="+mj-ea"/>
                <a:ea typeface="+mj-ea"/>
              </a:rPr>
              <a:t>----"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father.show</a:t>
            </a:r>
            <a:r>
              <a:rPr lang="en-US" altLang="ko-KR" dirty="0">
                <a:latin typeface="+mj-ea"/>
                <a:ea typeface="+mj-ea"/>
              </a:rPr>
              <a:t>();						// (5) father </a:t>
            </a:r>
            <a:r>
              <a:rPr lang="ko-KR" altLang="en-US" dirty="0">
                <a:latin typeface="+mj-ea"/>
                <a:ea typeface="+mj-ea"/>
              </a:rPr>
              <a:t>객체 출력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daughter.show</a:t>
            </a:r>
            <a:r>
              <a:rPr lang="en-US" altLang="ko-KR" dirty="0">
                <a:latin typeface="+mj-ea"/>
                <a:ea typeface="+mj-ea"/>
              </a:rPr>
              <a:t>();					// (5) daughter </a:t>
            </a:r>
            <a:r>
              <a:rPr lang="ko-KR" altLang="en-US" dirty="0">
                <a:latin typeface="+mj-ea"/>
                <a:ea typeface="+mj-ea"/>
              </a:rPr>
              <a:t>객체 출력</a:t>
            </a:r>
          </a:p>
          <a:p>
            <a:pPr defTabSz="180000"/>
            <a:endParaRPr lang="ko-KR" altLang="en-US" dirty="0">
              <a:latin typeface="+mj-ea"/>
              <a:ea typeface="+mj-ea"/>
            </a:endParaRP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return 0;								// (6), (7) </a:t>
            </a:r>
            <a:r>
              <a:rPr lang="en-US" altLang="ko-KR" dirty="0" smtClean="0">
                <a:latin typeface="+mj-ea"/>
                <a:ea typeface="+mj-ea"/>
              </a:rPr>
              <a:t>daughter, father </a:t>
            </a:r>
            <a:r>
              <a:rPr lang="ko-KR" altLang="en-US" dirty="0">
                <a:latin typeface="+mj-ea"/>
                <a:ea typeface="+mj-ea"/>
              </a:rPr>
              <a:t>객체 소멸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}</a:t>
            </a:r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6347099" y="2204864"/>
            <a:ext cx="2113333" cy="578882"/>
          </a:xfrm>
          <a:prstGeom prst="wedgeRoundRectCallout">
            <a:avLst>
              <a:gd name="adj1" fmla="val -73310"/>
              <a:gd name="adj2" fmla="val -5794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 smtClean="0">
                <a:latin typeface="+mj-ea"/>
                <a:ea typeface="+mj-ea"/>
              </a:rPr>
              <a:t>Person</a:t>
            </a:r>
            <a:r>
              <a:rPr lang="ko-KR" altLang="en-US" sz="1400" b="1" dirty="0" smtClean="0">
                <a:latin typeface="+mj-ea"/>
                <a:ea typeface="+mj-ea"/>
              </a:rPr>
              <a:t>에 작성된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pPr defTabSz="180000"/>
            <a:r>
              <a:rPr lang="ko-KR" altLang="en-US" sz="1400" b="1" dirty="0" smtClean="0">
                <a:latin typeface="+mj-ea"/>
                <a:ea typeface="+mj-ea"/>
              </a:rPr>
              <a:t>깊은 복사 </a:t>
            </a:r>
            <a:r>
              <a:rPr lang="ko-KR" altLang="en-US" sz="1400" b="1" dirty="0" err="1" smtClean="0">
                <a:latin typeface="+mj-ea"/>
                <a:ea typeface="+mj-ea"/>
              </a:rPr>
              <a:t>생성자</a:t>
            </a:r>
            <a:r>
              <a:rPr lang="ko-KR" altLang="en-US" sz="1400" b="1" dirty="0" smtClean="0">
                <a:latin typeface="+mj-ea"/>
                <a:ea typeface="+mj-ea"/>
              </a:rPr>
              <a:t> 호출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1403648" y="5372895"/>
            <a:ext cx="2880320" cy="340519"/>
          </a:xfrm>
          <a:prstGeom prst="wedgeRoundRectCallout">
            <a:avLst>
              <a:gd name="adj1" fmla="val -62653"/>
              <a:gd name="adj2" fmla="val -5859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>
                <a:latin typeface="+mj-ea"/>
                <a:ea typeface="+mj-ea"/>
              </a:rPr>
              <a:t>daughter, father </a:t>
            </a:r>
            <a:r>
              <a:rPr lang="ko-KR" altLang="en-US" sz="1400" b="1" dirty="0">
                <a:latin typeface="+mj-ea"/>
                <a:ea typeface="+mj-ea"/>
              </a:rPr>
              <a:t>순으로 소멸</a:t>
            </a:r>
          </a:p>
        </p:txBody>
      </p:sp>
    </p:spTree>
    <p:extLst>
      <p:ext uri="{BB962C8B-B14F-4D97-AF65-F5344CB8AC3E}">
        <p14:creationId xmlns:p14="http://schemas.microsoft.com/office/powerpoint/2010/main" val="217023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예제 </a:t>
            </a:r>
            <a:r>
              <a:rPr lang="en-US" altLang="ko-KR" dirty="0" smtClean="0">
                <a:latin typeface="+mn-ea"/>
                <a:ea typeface="+mn-ea"/>
              </a:rPr>
              <a:t>5-11</a:t>
            </a:r>
            <a:r>
              <a:rPr lang="ko-KR" altLang="en-US" dirty="0" smtClean="0">
                <a:latin typeface="+mn-ea"/>
                <a:ea typeface="+mn-ea"/>
              </a:rPr>
              <a:t>의 실행 결과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38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115616" y="1988840"/>
            <a:ext cx="6186861" cy="1800200"/>
            <a:chOff x="755576" y="2276872"/>
            <a:chExt cx="6186861" cy="180020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76" y="2276872"/>
              <a:ext cx="5353225" cy="1800200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  <p:sp>
          <p:nvSpPr>
            <p:cNvPr id="8" name="모서리가 둥근 사각형 설명선 7"/>
            <p:cNvSpPr/>
            <p:nvPr/>
          </p:nvSpPr>
          <p:spPr>
            <a:xfrm>
              <a:off x="4998221" y="2420888"/>
              <a:ext cx="1944216" cy="360040"/>
            </a:xfrm>
            <a:prstGeom prst="wedgeRoundRectCallout">
              <a:avLst>
                <a:gd name="adj1" fmla="val -91587"/>
                <a:gd name="adj2" fmla="val 28489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복사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생성자에서</a:t>
              </a:r>
              <a:r>
                <a:rPr lang="ko-KR" altLang="en-US" sz="1000" dirty="0">
                  <a:solidFill>
                    <a:schemeClr val="tx1"/>
                  </a:solidFill>
                </a:rPr>
                <a:t> 출력한 내용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70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값에 의한 호출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 객체 전</a:t>
            </a:r>
            <a:r>
              <a:rPr lang="ko-KR" altLang="en-US" dirty="0"/>
              <a:t>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함수를 호출하는 쪽에서 객체 전달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 이름만 사용</a:t>
            </a:r>
            <a:endParaRPr lang="en-US" altLang="ko-KR" dirty="0" smtClean="0"/>
          </a:p>
          <a:p>
            <a:r>
              <a:rPr lang="ko-KR" altLang="en-US" dirty="0" smtClean="0"/>
              <a:t>함수의 매개 변수 객체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매개 변수 객체의 공간이 </a:t>
            </a:r>
            <a:r>
              <a:rPr lang="ko-KR" altLang="en-US" dirty="0" err="1" smtClean="0"/>
              <a:t>스택에</a:t>
            </a:r>
            <a:r>
              <a:rPr lang="ko-KR" altLang="en-US" dirty="0" smtClean="0"/>
              <a:t> 할당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호출하는 쪽의 객체가 매개 변수 객체에 그대로 복사됨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매개 변수 객체의 </a:t>
            </a:r>
            <a:r>
              <a:rPr lang="ko-KR" altLang="en-US" b="1" dirty="0" err="1">
                <a:solidFill>
                  <a:srgbClr val="0070C0"/>
                </a:solidFill>
              </a:rPr>
              <a:t>생성자는</a:t>
            </a:r>
            <a:r>
              <a:rPr lang="ko-KR" altLang="en-US" b="1" dirty="0">
                <a:solidFill>
                  <a:srgbClr val="0070C0"/>
                </a:solidFill>
              </a:rPr>
              <a:t> 호출되지 않음</a:t>
            </a:r>
            <a:endParaRPr lang="en-US" altLang="ko-KR" b="1" dirty="0">
              <a:solidFill>
                <a:srgbClr val="0070C0"/>
              </a:solidFill>
            </a:endParaRPr>
          </a:p>
          <a:p>
            <a:r>
              <a:rPr lang="ko-KR" altLang="en-US" dirty="0" smtClean="0"/>
              <a:t>함수 종료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매개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변수 객체의 </a:t>
            </a:r>
            <a:r>
              <a:rPr lang="ko-KR" altLang="en-US" b="1" dirty="0" err="1" smtClean="0">
                <a:solidFill>
                  <a:srgbClr val="0070C0"/>
                </a:solidFill>
              </a:rPr>
              <a:t>소멸자</a:t>
            </a:r>
            <a:r>
              <a:rPr lang="ko-KR" altLang="en-US" b="1" dirty="0" smtClean="0">
                <a:solidFill>
                  <a:srgbClr val="0070C0"/>
                </a:solidFill>
              </a:rPr>
              <a:t> 호출</a:t>
            </a:r>
            <a:endParaRPr lang="en-US" altLang="ko-KR" b="1" dirty="0">
              <a:solidFill>
                <a:srgbClr val="0070C0"/>
              </a:solidFill>
            </a:endParaRP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i="1" dirty="0" smtClean="0">
                <a:solidFill>
                  <a:srgbClr val="FF0000"/>
                </a:solidFill>
              </a:rPr>
              <a:t>값에 의한 호출 시 매개 변수 객체의 생성자가 실행되지 않는 이유</a:t>
            </a:r>
            <a:r>
              <a:rPr lang="en-US" altLang="ko-KR" i="1" dirty="0" smtClean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호출되는 순간의 </a:t>
            </a:r>
            <a:r>
              <a:rPr lang="ko-KR" altLang="en-US" dirty="0" err="1" smtClean="0">
                <a:solidFill>
                  <a:srgbClr val="0070C0"/>
                </a:solidFill>
              </a:rPr>
              <a:t>실인자</a:t>
            </a:r>
            <a:r>
              <a:rPr lang="ko-KR" altLang="en-US" dirty="0" smtClean="0">
                <a:solidFill>
                  <a:srgbClr val="0070C0"/>
                </a:solidFill>
              </a:rPr>
              <a:t> 객체 상태를 매개 변수 객체에 그대로 전달하기 위함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6055894" y="4180969"/>
            <a:ext cx="2772816" cy="672299"/>
          </a:xfrm>
          <a:prstGeom prst="wedgeRoundRectCallout">
            <a:avLst>
              <a:gd name="adj1" fmla="val -59108"/>
              <a:gd name="adj2" fmla="val -5384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매개 변수 객체의 </a:t>
            </a:r>
            <a:r>
              <a:rPr lang="ko-KR" altLang="en-US" sz="1600" b="1" dirty="0" err="1">
                <a:solidFill>
                  <a:schemeClr val="tx1"/>
                </a:solidFill>
                <a:latin typeface="+mj-ea"/>
                <a:ea typeface="+mj-ea"/>
              </a:rPr>
              <a:t>생성자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 소멸자의 비대칭 실행 구조</a:t>
            </a:r>
          </a:p>
        </p:txBody>
      </p:sp>
      <p:sp>
        <p:nvSpPr>
          <p:cNvPr id="6" name="자유형 5"/>
          <p:cNvSpPr/>
          <p:nvPr/>
        </p:nvSpPr>
        <p:spPr>
          <a:xfrm>
            <a:off x="5032053" y="3607072"/>
            <a:ext cx="1484163" cy="573897"/>
          </a:xfrm>
          <a:custGeom>
            <a:avLst/>
            <a:gdLst>
              <a:gd name="connsiteX0" fmla="*/ 0 w 1431563"/>
              <a:gd name="connsiteY0" fmla="*/ 717177 h 717177"/>
              <a:gd name="connsiteX1" fmla="*/ 1371600 w 1431563"/>
              <a:gd name="connsiteY1" fmla="*/ 376518 h 717177"/>
              <a:gd name="connsiteX2" fmla="*/ 1057835 w 1431563"/>
              <a:gd name="connsiteY2" fmla="*/ 0 h 71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1563" h="717177">
                <a:moveTo>
                  <a:pt x="0" y="717177"/>
                </a:moveTo>
                <a:cubicBezTo>
                  <a:pt x="597647" y="606612"/>
                  <a:pt x="1195294" y="496047"/>
                  <a:pt x="1371600" y="376518"/>
                </a:cubicBezTo>
                <a:cubicBezTo>
                  <a:pt x="1547906" y="256989"/>
                  <a:pt x="1302870" y="128494"/>
                  <a:pt x="1057835" y="0"/>
                </a:cubicBezTo>
              </a:path>
            </a:pathLst>
          </a:custGeom>
          <a:noFill/>
          <a:ln w="28575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60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실행 </a:t>
            </a:r>
            <a:r>
              <a:rPr lang="ko-KR" altLang="en-US" dirty="0" smtClean="0">
                <a:latin typeface="+mj-ea"/>
              </a:rPr>
              <a:t>과정</a:t>
            </a:r>
            <a:endParaRPr lang="ko-KR" altLang="en-US" dirty="0">
              <a:latin typeface="+mj-ea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39</a:t>
            </a:fld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808" b="40315"/>
          <a:stretch/>
        </p:blipFill>
        <p:spPr bwMode="auto">
          <a:xfrm>
            <a:off x="395534" y="930868"/>
            <a:ext cx="7632849" cy="570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68" r="4055" b="1971"/>
          <a:stretch/>
        </p:blipFill>
        <p:spPr bwMode="auto">
          <a:xfrm>
            <a:off x="34471" y="980728"/>
            <a:ext cx="8951330" cy="405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872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>
                <a:latin typeface="+mn-ea"/>
              </a:rPr>
              <a:t>실행 과정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40</a:t>
            </a:fld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0013"/>
            <a:ext cx="8443235" cy="3611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 bwMode="black">
          <a:xfrm>
            <a:off x="570057" y="178512"/>
            <a:ext cx="8229600" cy="575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endParaRPr kumimoji="0"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9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992" y="116632"/>
            <a:ext cx="9037512" cy="670351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latin typeface="+mj-ea"/>
              </a:rPr>
              <a:t>묵시적 복사 생성에 의해 복사 생성자가 자동 </a:t>
            </a:r>
            <a:r>
              <a:rPr lang="ko-KR" altLang="en-US" sz="2400" dirty="0">
                <a:latin typeface="+mj-ea"/>
              </a:rPr>
              <a:t>호출되는 </a:t>
            </a:r>
            <a:r>
              <a:rPr lang="ko-KR" altLang="en-US" sz="2400" dirty="0" smtClean="0">
                <a:latin typeface="+mj-ea"/>
              </a:rPr>
              <a:t>경우</a:t>
            </a:r>
            <a:endParaRPr lang="ko-KR" altLang="en-US" sz="2400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9512" y="786983"/>
            <a:ext cx="8803232" cy="590931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//2. ‘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값에 의한 호출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’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로 객체가 전달될 때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, person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객체의 복사 </a:t>
            </a:r>
            <a:r>
              <a:rPr lang="ko-KR" altLang="en-US" b="1" dirty="0" err="1">
                <a:solidFill>
                  <a:srgbClr val="00B050"/>
                </a:solidFill>
                <a:latin typeface="+mj-ea"/>
                <a:ea typeface="+mj-ea"/>
              </a:rPr>
              <a:t>생성자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 호출</a:t>
            </a:r>
          </a:p>
          <a:p>
            <a:pPr algn="just"/>
            <a:r>
              <a:rPr lang="en-US" altLang="ko-KR" sz="2000" dirty="0" smtClean="0">
                <a:latin typeface="+mj-ea"/>
                <a:ea typeface="+mj-ea"/>
              </a:rPr>
              <a:t>void </a:t>
            </a:r>
            <a:r>
              <a:rPr lang="en-US" altLang="ko-KR" sz="2000" dirty="0">
                <a:latin typeface="+mj-ea"/>
                <a:ea typeface="+mj-ea"/>
              </a:rPr>
              <a:t>f(</a:t>
            </a:r>
            <a:r>
              <a:rPr lang="en-US" altLang="ko-KR" sz="2000" b="1" dirty="0">
                <a:latin typeface="+mj-ea"/>
                <a:ea typeface="+mj-ea"/>
              </a:rPr>
              <a:t>Person person</a:t>
            </a:r>
            <a:r>
              <a:rPr lang="en-US" altLang="ko-KR" sz="2000" dirty="0">
                <a:latin typeface="+mj-ea"/>
                <a:ea typeface="+mj-ea"/>
              </a:rPr>
              <a:t>) </a:t>
            </a:r>
            <a:r>
              <a:rPr lang="en-US" altLang="ko-KR" sz="2000" dirty="0" smtClean="0">
                <a:latin typeface="+mj-ea"/>
                <a:ea typeface="+mj-ea"/>
              </a:rPr>
              <a:t>{</a:t>
            </a:r>
          </a:p>
          <a:p>
            <a:pPr algn="just"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smtClean="0">
                <a:latin typeface="+mj-ea"/>
                <a:ea typeface="+mj-ea"/>
              </a:rPr>
              <a:t>  </a:t>
            </a:r>
            <a:r>
              <a:rPr lang="en-US" altLang="ko-KR" sz="2000" dirty="0" err="1" smtClean="0">
                <a:latin typeface="+mj-ea"/>
                <a:ea typeface="+mj-ea"/>
              </a:rPr>
              <a:t>person.changeName</a:t>
            </a:r>
            <a:r>
              <a:rPr lang="en-US" altLang="ko-KR" sz="2000" dirty="0">
                <a:latin typeface="+mj-ea"/>
                <a:ea typeface="+mj-ea"/>
              </a:rPr>
              <a:t>("dummy");</a:t>
            </a:r>
          </a:p>
          <a:p>
            <a:pPr algn="just" defTabSz="180000"/>
            <a:r>
              <a:rPr lang="en-US" altLang="ko-KR" sz="2000" dirty="0">
                <a:latin typeface="+mj-ea"/>
                <a:ea typeface="+mj-ea"/>
              </a:rPr>
              <a:t>}</a:t>
            </a:r>
          </a:p>
          <a:p>
            <a:pPr algn="just" defTabSz="180000"/>
            <a:endParaRPr lang="en-US" altLang="ko-KR" sz="2000" dirty="0">
              <a:latin typeface="+mj-ea"/>
              <a:ea typeface="+mj-ea"/>
            </a:endParaRPr>
          </a:p>
          <a:p>
            <a:pPr algn="just" defTabSz="180000"/>
            <a:r>
              <a:rPr lang="en-US" altLang="ko-KR" sz="2000" dirty="0">
                <a:latin typeface="+mj-ea"/>
                <a:ea typeface="+mj-ea"/>
              </a:rPr>
              <a:t>Person g() {</a:t>
            </a:r>
          </a:p>
          <a:p>
            <a:pPr algn="just" defTabSz="180000"/>
            <a:r>
              <a:rPr lang="en-US" altLang="ko-KR" sz="2000" dirty="0">
                <a:latin typeface="+mj-ea"/>
                <a:ea typeface="+mj-ea"/>
              </a:rPr>
              <a:t>	Person mother(2, "Jane</a:t>
            </a:r>
            <a:r>
              <a:rPr lang="en-US" altLang="ko-KR" sz="2000" dirty="0" smtClean="0">
                <a:latin typeface="+mj-ea"/>
                <a:ea typeface="+mj-ea"/>
              </a:rPr>
              <a:t>");</a:t>
            </a:r>
          </a:p>
          <a:p>
            <a:pPr algn="just" defTabSz="180000"/>
            <a:endParaRPr lang="en-US" altLang="ko-KR" sz="2000" dirty="0" smtClean="0">
              <a:latin typeface="+mj-ea"/>
              <a:ea typeface="+mj-ea"/>
            </a:endParaRPr>
          </a:p>
          <a:p>
            <a:pPr algn="just" defTabSz="180000"/>
            <a:r>
              <a:rPr lang="en-US" altLang="ko-KR" sz="2000" b="1" dirty="0" smtClean="0">
                <a:latin typeface="+mj-ea"/>
                <a:ea typeface="+mj-ea"/>
              </a:rPr>
              <a:t> 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//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3.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함수에서 객체를 </a:t>
            </a:r>
            <a:r>
              <a:rPr lang="ko-KR" altLang="en-US" b="1" dirty="0" err="1">
                <a:solidFill>
                  <a:srgbClr val="00B050"/>
                </a:solidFill>
                <a:latin typeface="+mj-ea"/>
                <a:ea typeface="+mj-ea"/>
              </a:rPr>
              <a:t>리턴할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때</a:t>
            </a:r>
            <a:endParaRPr lang="en-US" altLang="ko-KR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algn="just" defTabSz="180000"/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 //mother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객체의 복사본 생성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.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복사본의 복사 </a:t>
            </a:r>
            <a:r>
              <a:rPr lang="ko-KR" altLang="en-US" b="1" dirty="0" err="1">
                <a:solidFill>
                  <a:srgbClr val="00B050"/>
                </a:solidFill>
                <a:latin typeface="+mj-ea"/>
                <a:ea typeface="+mj-ea"/>
              </a:rPr>
              <a:t>생성자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 호출</a:t>
            </a:r>
          </a:p>
          <a:p>
            <a:pPr algn="just"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b="1" dirty="0">
                <a:latin typeface="+mj-ea"/>
                <a:ea typeface="+mj-ea"/>
              </a:rPr>
              <a:t>return mother</a:t>
            </a:r>
            <a:r>
              <a:rPr lang="en-US" altLang="ko-KR" sz="2000" b="1" dirty="0" smtClean="0">
                <a:latin typeface="+mj-ea"/>
                <a:ea typeface="+mj-ea"/>
              </a:rPr>
              <a:t>; </a:t>
            </a:r>
            <a:endParaRPr lang="en-US" altLang="ko-KR" sz="2000" b="1" dirty="0">
              <a:latin typeface="+mj-ea"/>
              <a:ea typeface="+mj-ea"/>
            </a:endParaRPr>
          </a:p>
          <a:p>
            <a:pPr algn="just" defTabSz="180000"/>
            <a:r>
              <a:rPr lang="en-US" altLang="ko-KR" sz="2000" dirty="0">
                <a:latin typeface="+mj-ea"/>
                <a:ea typeface="+mj-ea"/>
              </a:rPr>
              <a:t>}</a:t>
            </a:r>
          </a:p>
          <a:p>
            <a:pPr algn="just" defTabSz="180000"/>
            <a:endParaRPr lang="en-US" altLang="ko-KR" sz="2000" dirty="0">
              <a:latin typeface="+mj-ea"/>
              <a:ea typeface="+mj-ea"/>
            </a:endParaRPr>
          </a:p>
          <a:p>
            <a:pPr algn="just" defTabSz="180000"/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main() {</a:t>
            </a:r>
          </a:p>
          <a:p>
            <a:pPr algn="just"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smtClean="0">
                <a:latin typeface="+mj-ea"/>
                <a:ea typeface="+mj-ea"/>
              </a:rPr>
              <a:t> Person </a:t>
            </a:r>
            <a:r>
              <a:rPr lang="en-US" altLang="ko-KR" sz="2000" dirty="0">
                <a:latin typeface="+mj-ea"/>
                <a:ea typeface="+mj-ea"/>
              </a:rPr>
              <a:t>father(1, "</a:t>
            </a:r>
            <a:r>
              <a:rPr lang="en-US" altLang="ko-KR" sz="2000" dirty="0" err="1">
                <a:latin typeface="+mj-ea"/>
                <a:ea typeface="+mj-ea"/>
              </a:rPr>
              <a:t>Kitae</a:t>
            </a:r>
            <a:r>
              <a:rPr lang="en-US" altLang="ko-KR" sz="2000" dirty="0" smtClean="0">
                <a:latin typeface="+mj-ea"/>
                <a:ea typeface="+mj-ea"/>
              </a:rPr>
              <a:t>");</a:t>
            </a:r>
          </a:p>
          <a:p>
            <a:pPr algn="just"/>
            <a:r>
              <a:rPr lang="en-US" altLang="ko-KR" sz="2000" b="1" dirty="0" smtClean="0">
                <a:solidFill>
                  <a:schemeClr val="tx1"/>
                </a:solidFill>
                <a:latin typeface="+mj-ea"/>
                <a:ea typeface="+mj-ea"/>
              </a:rPr>
              <a:t>  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//1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.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객체로 초기화하여 객체가 생성될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때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, son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객체의 복사 </a:t>
            </a:r>
            <a:r>
              <a:rPr lang="ko-KR" altLang="en-US" b="1" dirty="0" err="1">
                <a:solidFill>
                  <a:srgbClr val="00B050"/>
                </a:solidFill>
                <a:latin typeface="+mj-ea"/>
                <a:ea typeface="+mj-ea"/>
              </a:rPr>
              <a:t>생성자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 호출</a:t>
            </a:r>
          </a:p>
          <a:p>
            <a:pPr algn="just"/>
            <a:r>
              <a:rPr lang="en-US" altLang="ko-KR" sz="2000" dirty="0" smtClean="0">
                <a:latin typeface="+mj-ea"/>
                <a:ea typeface="+mj-ea"/>
              </a:rPr>
              <a:t>   Person </a:t>
            </a:r>
            <a:r>
              <a:rPr lang="en-US" altLang="ko-KR" sz="2000" b="1" dirty="0">
                <a:latin typeface="+mj-ea"/>
                <a:ea typeface="+mj-ea"/>
              </a:rPr>
              <a:t>son = father</a:t>
            </a:r>
            <a:r>
              <a:rPr lang="en-US" altLang="ko-KR" sz="2000" dirty="0">
                <a:latin typeface="+mj-ea"/>
                <a:ea typeface="+mj-ea"/>
              </a:rPr>
              <a:t>;	</a:t>
            </a:r>
            <a:endParaRPr lang="ko-KR" altLang="en-US" sz="2000" dirty="0">
              <a:latin typeface="+mj-ea"/>
              <a:ea typeface="+mj-ea"/>
            </a:endParaRPr>
          </a:p>
          <a:p>
            <a:pPr algn="just" defTabSz="180000"/>
            <a:r>
              <a:rPr lang="ko-KR" altLang="en-US" sz="2000" dirty="0">
                <a:latin typeface="+mj-ea"/>
                <a:ea typeface="+mj-ea"/>
              </a:rPr>
              <a:t>	</a:t>
            </a:r>
            <a:r>
              <a:rPr lang="ko-KR" altLang="en-US" sz="2000" dirty="0" smtClean="0">
                <a:latin typeface="+mj-ea"/>
                <a:ea typeface="+mj-ea"/>
              </a:rPr>
              <a:t> </a:t>
            </a:r>
            <a:r>
              <a:rPr lang="en-US" altLang="ko-KR" sz="2000" dirty="0" smtClean="0">
                <a:latin typeface="+mj-ea"/>
                <a:ea typeface="+mj-ea"/>
              </a:rPr>
              <a:t>f(father</a:t>
            </a:r>
            <a:r>
              <a:rPr lang="en-US" altLang="ko-KR" sz="2000" dirty="0">
                <a:latin typeface="+mj-ea"/>
                <a:ea typeface="+mj-ea"/>
              </a:rPr>
              <a:t>);		</a:t>
            </a:r>
            <a:r>
              <a:rPr lang="en-US" altLang="ko-KR" sz="2000" dirty="0" smtClean="0">
                <a:latin typeface="+mj-ea"/>
                <a:ea typeface="+mj-ea"/>
              </a:rPr>
              <a:t>g</a:t>
            </a:r>
            <a:r>
              <a:rPr lang="en-US" altLang="ko-KR" sz="2000" dirty="0">
                <a:latin typeface="+mj-ea"/>
                <a:ea typeface="+mj-ea"/>
              </a:rPr>
              <a:t>();							</a:t>
            </a:r>
            <a:r>
              <a:rPr lang="en-US" altLang="ko-KR" sz="2000" dirty="0" smtClean="0">
                <a:latin typeface="+mj-ea"/>
                <a:ea typeface="+mj-ea"/>
              </a:rPr>
              <a:t>			</a:t>
            </a:r>
          </a:p>
          <a:p>
            <a:pPr algn="just" defTabSz="180000"/>
            <a:r>
              <a:rPr lang="en-US" altLang="ko-KR" sz="2000" dirty="0" smtClean="0">
                <a:latin typeface="+mj-ea"/>
                <a:ea typeface="+mj-ea"/>
              </a:rPr>
              <a:t>} </a:t>
            </a:r>
            <a:endParaRPr lang="ko-KR" altLang="en-US" sz="2000" dirty="0">
              <a:latin typeface="+mj-ea"/>
              <a:ea typeface="+mj-ea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060848"/>
            <a:ext cx="4097721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281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8101408" cy="670351"/>
          </a:xfrm>
        </p:spPr>
        <p:txBody>
          <a:bodyPr>
            <a:noAutofit/>
          </a:bodyPr>
          <a:lstStyle/>
          <a:p>
            <a:r>
              <a:rPr lang="en-US" altLang="ko-KR" sz="2400" dirty="0" smtClean="0">
                <a:latin typeface="+mj-ea"/>
              </a:rPr>
              <a:t>‘</a:t>
            </a:r>
            <a:r>
              <a:rPr lang="ko-KR" altLang="en-US" sz="2400" dirty="0" smtClean="0">
                <a:latin typeface="+mj-ea"/>
              </a:rPr>
              <a:t>값에 </a:t>
            </a:r>
            <a:r>
              <a:rPr lang="ko-KR" altLang="en-US" sz="2400" dirty="0">
                <a:latin typeface="+mj-ea"/>
              </a:rPr>
              <a:t>의한 호출’시 </a:t>
            </a:r>
            <a:r>
              <a:rPr lang="ko-KR" altLang="en-US" sz="2400" dirty="0" smtClean="0">
                <a:latin typeface="+mj-ea"/>
              </a:rPr>
              <a:t>매개 변수의 </a:t>
            </a:r>
            <a:r>
              <a:rPr lang="ko-KR" altLang="en-US" sz="2400" dirty="0" err="1" smtClean="0">
                <a:latin typeface="+mj-ea"/>
              </a:rPr>
              <a:t>생성자</a:t>
            </a:r>
            <a:r>
              <a:rPr lang="ko-KR" altLang="en-US" sz="2400" dirty="0" smtClean="0">
                <a:latin typeface="+mj-ea"/>
              </a:rPr>
              <a:t> </a:t>
            </a:r>
            <a:r>
              <a:rPr lang="ko-KR" altLang="en-US" sz="2400" dirty="0">
                <a:latin typeface="+mj-ea"/>
              </a:rPr>
              <a:t>실행되지 </a:t>
            </a:r>
            <a:r>
              <a:rPr lang="ko-KR" altLang="en-US" sz="2400" dirty="0" smtClean="0">
                <a:latin typeface="+mj-ea"/>
              </a:rPr>
              <a:t>않음</a:t>
            </a:r>
            <a:r>
              <a:rPr lang="en-US" altLang="ko-KR" sz="2400" dirty="0" smtClean="0">
                <a:latin typeface="+mj-ea"/>
              </a:rPr>
              <a:t> </a:t>
            </a:r>
            <a:endParaRPr lang="ko-KR" altLang="en-US" sz="2400" dirty="0">
              <a:latin typeface="+mj-ea"/>
            </a:endParaRPr>
          </a:p>
        </p:txBody>
      </p:sp>
      <p:sp>
        <p:nvSpPr>
          <p:cNvPr id="15" name="내용 개체 틀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68829" y="1232168"/>
            <a:ext cx="6168870" cy="55092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class </a:t>
            </a:r>
            <a:r>
              <a:rPr lang="en-US" altLang="ko-KR" sz="1600" dirty="0">
                <a:latin typeface="+mj-ea"/>
                <a:ea typeface="+mj-ea"/>
              </a:rPr>
              <a:t>Circle {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private: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radius; 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public: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Circle(); 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Circle(</a:t>
            </a:r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r);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~Circle</a:t>
            </a:r>
            <a:r>
              <a:rPr lang="en-US" altLang="ko-KR" sz="1600" dirty="0" smtClean="0">
                <a:latin typeface="+mj-ea"/>
                <a:ea typeface="+mj-ea"/>
              </a:rPr>
              <a:t>();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smtClean="0">
                <a:latin typeface="+mj-ea"/>
                <a:ea typeface="+mj-ea"/>
              </a:rPr>
              <a:t>double </a:t>
            </a:r>
            <a:r>
              <a:rPr lang="en-US" altLang="ko-KR" sz="1600" dirty="0" err="1">
                <a:latin typeface="+mj-ea"/>
                <a:ea typeface="+mj-ea"/>
              </a:rPr>
              <a:t>getArea</a:t>
            </a:r>
            <a:r>
              <a:rPr lang="en-US" altLang="ko-KR" sz="1600" dirty="0">
                <a:latin typeface="+mj-ea"/>
                <a:ea typeface="+mj-ea"/>
              </a:rPr>
              <a:t>()  { return 3.14*radius*radius; }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err="1">
                <a:latin typeface="+mj-ea"/>
                <a:ea typeface="+mj-ea"/>
              </a:rPr>
              <a:t>getRadius</a:t>
            </a:r>
            <a:r>
              <a:rPr lang="en-US" altLang="ko-KR" sz="1600" dirty="0">
                <a:latin typeface="+mj-ea"/>
                <a:ea typeface="+mj-ea"/>
              </a:rPr>
              <a:t>() </a:t>
            </a:r>
            <a:r>
              <a:rPr lang="en-US" altLang="ko-KR" sz="1600" dirty="0" smtClean="0">
                <a:latin typeface="+mj-ea"/>
                <a:ea typeface="+mj-ea"/>
              </a:rPr>
              <a:t>{ return </a:t>
            </a:r>
            <a:r>
              <a:rPr lang="en-US" altLang="ko-KR" sz="1600" dirty="0">
                <a:latin typeface="+mj-ea"/>
                <a:ea typeface="+mj-ea"/>
              </a:rPr>
              <a:t>radius</a:t>
            </a:r>
            <a:r>
              <a:rPr lang="en-US" altLang="ko-KR" sz="1600" dirty="0" smtClean="0">
                <a:latin typeface="+mj-ea"/>
                <a:ea typeface="+mj-ea"/>
              </a:rPr>
              <a:t>; }</a:t>
            </a:r>
            <a:endParaRPr lang="en-US" altLang="ko-KR" sz="1600" dirty="0">
              <a:latin typeface="+mj-ea"/>
              <a:ea typeface="+mj-ea"/>
            </a:endParaRP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void </a:t>
            </a:r>
            <a:r>
              <a:rPr lang="en-US" altLang="ko-KR" sz="1600" dirty="0" err="1">
                <a:latin typeface="+mj-ea"/>
                <a:ea typeface="+mj-ea"/>
              </a:rPr>
              <a:t>setRadius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radius) </a:t>
            </a:r>
            <a:r>
              <a:rPr lang="en-US" altLang="ko-KR" sz="1600" dirty="0" smtClean="0">
                <a:latin typeface="+mj-ea"/>
                <a:ea typeface="+mj-ea"/>
              </a:rPr>
              <a:t>{ this-</a:t>
            </a:r>
            <a:r>
              <a:rPr lang="en-US" altLang="ko-KR" sz="1600" dirty="0">
                <a:latin typeface="+mj-ea"/>
                <a:ea typeface="+mj-ea"/>
              </a:rPr>
              <a:t>&gt;radius = </a:t>
            </a:r>
            <a:r>
              <a:rPr lang="en-US" altLang="ko-KR" sz="1600" dirty="0" smtClean="0">
                <a:latin typeface="+mj-ea"/>
                <a:ea typeface="+mj-ea"/>
              </a:rPr>
              <a:t>radius </a:t>
            </a:r>
            <a:endParaRPr lang="en-US" altLang="ko-KR" sz="1600" dirty="0">
              <a:latin typeface="+mj-ea"/>
              <a:ea typeface="+mj-ea"/>
            </a:endParaRP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}; </a:t>
            </a:r>
          </a:p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Circle</a:t>
            </a:r>
            <a:r>
              <a:rPr lang="en-US" altLang="ko-KR" sz="1600" dirty="0">
                <a:latin typeface="+mj-ea"/>
                <a:ea typeface="+mj-ea"/>
              </a:rPr>
              <a:t>::Circle() {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radius = 1;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cout</a:t>
            </a:r>
            <a:r>
              <a:rPr lang="en-US" altLang="ko-KR" sz="1600" dirty="0">
                <a:latin typeface="+mj-ea"/>
                <a:ea typeface="+mj-ea"/>
              </a:rPr>
              <a:t> &lt;&lt; "</a:t>
            </a:r>
            <a:r>
              <a:rPr lang="ko-KR" altLang="en-US" sz="1600" dirty="0" err="1">
                <a:latin typeface="+mj-ea"/>
                <a:ea typeface="+mj-ea"/>
              </a:rPr>
              <a:t>생성자</a:t>
            </a:r>
            <a:r>
              <a:rPr lang="ko-KR" altLang="en-US" sz="1600" dirty="0">
                <a:latin typeface="+mj-ea"/>
                <a:ea typeface="+mj-ea"/>
              </a:rPr>
              <a:t> 실행 </a:t>
            </a:r>
            <a:r>
              <a:rPr lang="en-US" altLang="ko-KR" sz="1600" dirty="0">
                <a:latin typeface="+mj-ea"/>
                <a:ea typeface="+mj-ea"/>
              </a:rPr>
              <a:t>radius = " &lt;&lt; radius &lt;&lt; </a:t>
            </a:r>
            <a:r>
              <a:rPr lang="en-US" altLang="ko-KR" sz="1600" dirty="0" err="1">
                <a:latin typeface="+mj-ea"/>
                <a:ea typeface="+mj-ea"/>
              </a:rPr>
              <a:t>endl</a:t>
            </a:r>
            <a:r>
              <a:rPr lang="en-US" altLang="ko-KR" sz="1600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}</a:t>
            </a:r>
          </a:p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Circle</a:t>
            </a:r>
            <a:r>
              <a:rPr lang="en-US" altLang="ko-KR" sz="1600" dirty="0">
                <a:latin typeface="+mj-ea"/>
                <a:ea typeface="+mj-ea"/>
              </a:rPr>
              <a:t>::Circle(</a:t>
            </a:r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radius) {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this-&gt;radius = radius;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cout</a:t>
            </a:r>
            <a:r>
              <a:rPr lang="en-US" altLang="ko-KR" sz="1600" dirty="0">
                <a:latin typeface="+mj-ea"/>
                <a:ea typeface="+mj-ea"/>
              </a:rPr>
              <a:t> &lt;&lt; "</a:t>
            </a:r>
            <a:r>
              <a:rPr lang="ko-KR" altLang="en-US" sz="1600" dirty="0" err="1">
                <a:latin typeface="+mj-ea"/>
                <a:ea typeface="+mj-ea"/>
              </a:rPr>
              <a:t>생성자</a:t>
            </a:r>
            <a:r>
              <a:rPr lang="ko-KR" altLang="en-US" sz="1600" dirty="0">
                <a:latin typeface="+mj-ea"/>
                <a:ea typeface="+mj-ea"/>
              </a:rPr>
              <a:t> 실행 </a:t>
            </a:r>
            <a:r>
              <a:rPr lang="en-US" altLang="ko-KR" sz="1600" dirty="0">
                <a:latin typeface="+mj-ea"/>
                <a:ea typeface="+mj-ea"/>
              </a:rPr>
              <a:t>radius = "  &lt;&lt; radius &lt;&lt; </a:t>
            </a:r>
            <a:r>
              <a:rPr lang="en-US" altLang="ko-KR" sz="1600" dirty="0" err="1">
                <a:latin typeface="+mj-ea"/>
                <a:ea typeface="+mj-ea"/>
              </a:rPr>
              <a:t>endl</a:t>
            </a:r>
            <a:r>
              <a:rPr lang="en-US" altLang="ko-KR" sz="1600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}</a:t>
            </a:r>
          </a:p>
          <a:p>
            <a:pPr defTabSz="180000"/>
            <a:r>
              <a:rPr lang="en-US" altLang="ko-KR" sz="1600" b="1" dirty="0" smtClean="0">
                <a:latin typeface="+mj-ea"/>
                <a:ea typeface="+mj-ea"/>
              </a:rPr>
              <a:t>Circle</a:t>
            </a:r>
            <a:r>
              <a:rPr lang="en-US" altLang="ko-KR" sz="1600" b="1" dirty="0">
                <a:latin typeface="+mj-ea"/>
                <a:ea typeface="+mj-ea"/>
              </a:rPr>
              <a:t>::~Circle() {</a:t>
            </a:r>
          </a:p>
          <a:p>
            <a:pPr defTabSz="180000"/>
            <a:r>
              <a:rPr lang="en-US" altLang="ko-KR" sz="1600" b="1" dirty="0">
                <a:latin typeface="+mj-ea"/>
                <a:ea typeface="+mj-ea"/>
              </a:rPr>
              <a:t>	</a:t>
            </a:r>
            <a:r>
              <a:rPr lang="en-US" altLang="ko-KR" sz="1600" b="1" dirty="0" err="1">
                <a:latin typeface="+mj-ea"/>
                <a:ea typeface="+mj-ea"/>
              </a:rPr>
              <a:t>cout</a:t>
            </a:r>
            <a:r>
              <a:rPr lang="en-US" altLang="ko-KR" sz="1600" b="1" dirty="0">
                <a:latin typeface="+mj-ea"/>
                <a:ea typeface="+mj-ea"/>
              </a:rPr>
              <a:t> &lt;&lt; "</a:t>
            </a:r>
            <a:r>
              <a:rPr lang="ko-KR" altLang="en-US" sz="1600" b="1" dirty="0" err="1">
                <a:latin typeface="+mj-ea"/>
                <a:ea typeface="+mj-ea"/>
              </a:rPr>
              <a:t>소멸자</a:t>
            </a:r>
            <a:r>
              <a:rPr lang="ko-KR" altLang="en-US" sz="1600" b="1" dirty="0">
                <a:latin typeface="+mj-ea"/>
                <a:ea typeface="+mj-ea"/>
              </a:rPr>
              <a:t> 실행 </a:t>
            </a:r>
            <a:r>
              <a:rPr lang="en-US" altLang="ko-KR" sz="1600" b="1" dirty="0">
                <a:latin typeface="+mj-ea"/>
                <a:ea typeface="+mj-ea"/>
              </a:rPr>
              <a:t>radius = " &lt;&lt; radius &lt;&lt; </a:t>
            </a:r>
            <a:r>
              <a:rPr lang="en-US" altLang="ko-KR" sz="1600" b="1" dirty="0" err="1">
                <a:latin typeface="+mj-ea"/>
                <a:ea typeface="+mj-ea"/>
              </a:rPr>
              <a:t>endl</a:t>
            </a:r>
            <a:r>
              <a:rPr lang="en-US" altLang="ko-KR" sz="1600" b="1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1600" b="1" dirty="0" smtClean="0">
                <a:latin typeface="+mj-ea"/>
                <a:ea typeface="+mj-ea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005026" y="750925"/>
            <a:ext cx="3798462" cy="255454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1600" b="1" dirty="0">
                <a:latin typeface="+mj-ea"/>
                <a:ea typeface="+mj-ea"/>
              </a:rPr>
              <a:t>void </a:t>
            </a:r>
            <a:r>
              <a:rPr lang="en-US" altLang="ko-KR" sz="1600" b="1" dirty="0" smtClean="0">
                <a:latin typeface="+mj-ea"/>
                <a:ea typeface="+mj-ea"/>
              </a:rPr>
              <a:t>increase(Circle </a:t>
            </a:r>
            <a:r>
              <a:rPr lang="en-US" altLang="ko-KR" sz="1600" b="1" dirty="0">
                <a:latin typeface="+mj-ea"/>
                <a:ea typeface="+mj-ea"/>
              </a:rPr>
              <a:t>c) </a:t>
            </a:r>
            <a:r>
              <a:rPr lang="en-US" altLang="ko-KR" sz="1600" dirty="0">
                <a:latin typeface="+mj-ea"/>
                <a:ea typeface="+mj-ea"/>
              </a:rPr>
              <a:t>{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r = </a:t>
            </a:r>
            <a:r>
              <a:rPr lang="en-US" altLang="ko-KR" sz="1600" dirty="0" err="1">
                <a:latin typeface="+mj-ea"/>
                <a:ea typeface="+mj-ea"/>
              </a:rPr>
              <a:t>c.getRadius</a:t>
            </a:r>
            <a:r>
              <a:rPr lang="en-US" altLang="ko-KR" sz="1600" dirty="0">
                <a:latin typeface="+mj-ea"/>
                <a:ea typeface="+mj-ea"/>
              </a:rPr>
              <a:t>();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c.setRadius</a:t>
            </a:r>
            <a:r>
              <a:rPr lang="en-US" altLang="ko-KR" sz="1600" dirty="0">
                <a:latin typeface="+mj-ea"/>
                <a:ea typeface="+mj-ea"/>
              </a:rPr>
              <a:t>(r+1);</a:t>
            </a:r>
          </a:p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}</a:t>
            </a:r>
            <a:endParaRPr lang="en-US" altLang="ko-KR" sz="1600" dirty="0">
              <a:latin typeface="+mj-ea"/>
              <a:ea typeface="+mj-ea"/>
            </a:endParaRPr>
          </a:p>
          <a:p>
            <a:pPr defTabSz="180000"/>
            <a:endParaRPr lang="en-US" altLang="ko-KR" sz="1600" dirty="0">
              <a:latin typeface="+mj-ea"/>
              <a:ea typeface="+mj-ea"/>
            </a:endParaRPr>
          </a:p>
          <a:p>
            <a:pPr defTabSz="180000"/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Circle waffle(30);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b="1" dirty="0" smtClean="0">
                <a:latin typeface="+mj-ea"/>
                <a:ea typeface="+mj-ea"/>
              </a:rPr>
              <a:t>increase(waffle</a:t>
            </a:r>
            <a:r>
              <a:rPr lang="en-US" altLang="ko-KR" sz="1600" b="1" dirty="0">
                <a:latin typeface="+mj-ea"/>
                <a:ea typeface="+mj-ea"/>
              </a:rPr>
              <a:t>);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cout</a:t>
            </a:r>
            <a:r>
              <a:rPr lang="en-US" altLang="ko-KR" sz="1600" dirty="0">
                <a:latin typeface="+mj-ea"/>
                <a:ea typeface="+mj-ea"/>
              </a:rPr>
              <a:t> &lt;&lt; </a:t>
            </a:r>
            <a:r>
              <a:rPr lang="en-US" altLang="ko-KR" sz="1600" dirty="0" err="1">
                <a:latin typeface="+mj-ea"/>
                <a:ea typeface="+mj-ea"/>
              </a:rPr>
              <a:t>waffle.getRadius</a:t>
            </a:r>
            <a:r>
              <a:rPr lang="en-US" altLang="ko-KR" sz="1600" dirty="0">
                <a:latin typeface="+mj-ea"/>
                <a:ea typeface="+mj-ea"/>
              </a:rPr>
              <a:t>() &lt;&lt; </a:t>
            </a:r>
            <a:r>
              <a:rPr lang="en-US" altLang="ko-KR" sz="1600" dirty="0" err="1">
                <a:latin typeface="+mj-ea"/>
                <a:ea typeface="+mj-ea"/>
              </a:rPr>
              <a:t>endl</a:t>
            </a:r>
            <a:r>
              <a:rPr lang="en-US" altLang="ko-KR" sz="1600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796136" y="4630824"/>
            <a:ext cx="2286000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err="1">
                <a:latin typeface="+mj-ea"/>
                <a:ea typeface="+mj-ea"/>
              </a:rPr>
              <a:t>생성자</a:t>
            </a:r>
            <a:r>
              <a:rPr lang="ko-KR" altLang="en-US" sz="1200" b="1" dirty="0">
                <a:latin typeface="+mj-ea"/>
                <a:ea typeface="+mj-ea"/>
              </a:rPr>
              <a:t> 실행 </a:t>
            </a:r>
            <a:r>
              <a:rPr lang="en-US" altLang="ko-KR" sz="1200" b="1" dirty="0">
                <a:latin typeface="+mj-ea"/>
                <a:ea typeface="+mj-ea"/>
              </a:rPr>
              <a:t>radius = 30</a:t>
            </a:r>
          </a:p>
          <a:p>
            <a:r>
              <a:rPr lang="ko-KR" altLang="en-US" sz="1200" b="1" dirty="0" err="1">
                <a:latin typeface="+mj-ea"/>
                <a:ea typeface="+mj-ea"/>
              </a:rPr>
              <a:t>소멸자</a:t>
            </a:r>
            <a:r>
              <a:rPr lang="ko-KR" altLang="en-US" sz="1200" b="1" dirty="0">
                <a:latin typeface="+mj-ea"/>
                <a:ea typeface="+mj-ea"/>
              </a:rPr>
              <a:t> 실행 </a:t>
            </a:r>
            <a:r>
              <a:rPr lang="en-US" altLang="ko-KR" sz="1200" b="1" dirty="0">
                <a:latin typeface="+mj-ea"/>
                <a:ea typeface="+mj-ea"/>
              </a:rPr>
              <a:t>radius = 31</a:t>
            </a:r>
          </a:p>
          <a:p>
            <a:r>
              <a:rPr lang="en-US" altLang="ko-KR" sz="1200" b="1" dirty="0">
                <a:latin typeface="+mj-ea"/>
                <a:ea typeface="+mj-ea"/>
              </a:rPr>
              <a:t>30</a:t>
            </a:r>
          </a:p>
          <a:p>
            <a:r>
              <a:rPr lang="ko-KR" altLang="en-US" sz="1200" b="1" dirty="0" err="1">
                <a:latin typeface="+mj-ea"/>
                <a:ea typeface="+mj-ea"/>
              </a:rPr>
              <a:t>소멸자</a:t>
            </a:r>
            <a:r>
              <a:rPr lang="ko-KR" altLang="en-US" sz="1200" b="1" dirty="0">
                <a:latin typeface="+mj-ea"/>
                <a:ea typeface="+mj-ea"/>
              </a:rPr>
              <a:t> 실행 </a:t>
            </a:r>
            <a:r>
              <a:rPr lang="en-US" altLang="ko-KR" sz="1200" b="1" dirty="0">
                <a:latin typeface="+mj-ea"/>
                <a:ea typeface="+mj-ea"/>
              </a:rPr>
              <a:t>radius = 30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348875" y="4140555"/>
            <a:ext cx="894521" cy="254838"/>
          </a:xfrm>
          <a:prstGeom prst="wedgeRoundRectCallout">
            <a:avLst>
              <a:gd name="adj1" fmla="val 65648"/>
              <a:gd name="adj2" fmla="val 14197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waffle 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생성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7856156" y="5057302"/>
            <a:ext cx="720080" cy="277100"/>
          </a:xfrm>
          <a:prstGeom prst="wedgeRoundRectCallout">
            <a:avLst>
              <a:gd name="adj1" fmla="val -85747"/>
              <a:gd name="adj2" fmla="val -7175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c 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소멸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7804610" y="4414800"/>
            <a:ext cx="1229201" cy="432048"/>
          </a:xfrm>
          <a:prstGeom prst="wedgeRoundRectCallout">
            <a:avLst>
              <a:gd name="adj1" fmla="val -70662"/>
              <a:gd name="adj2" fmla="val 7517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c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의 </a:t>
            </a:r>
            <a:r>
              <a:rPr lang="ko-KR" altLang="en-US" sz="1000" b="1" dirty="0" err="1">
                <a:solidFill>
                  <a:schemeClr val="tx1"/>
                </a:solidFill>
                <a:latin typeface="+mj-ea"/>
                <a:ea typeface="+mj-ea"/>
              </a:rPr>
              <a:t>생성자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실행되지 않았음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5676012" y="5677845"/>
            <a:ext cx="894521" cy="254838"/>
          </a:xfrm>
          <a:prstGeom prst="wedgeRoundRectCallout">
            <a:avLst>
              <a:gd name="adj1" fmla="val 34999"/>
              <a:gd name="adj2" fmla="val -1606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+mj-ea"/>
                <a:ea typeface="+mj-ea"/>
              </a:rPr>
              <a:t>waffle 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소멸</a:t>
            </a:r>
          </a:p>
        </p:txBody>
      </p:sp>
      <p:sp>
        <p:nvSpPr>
          <p:cNvPr id="3" name="자유형 2"/>
          <p:cNvSpPr/>
          <p:nvPr/>
        </p:nvSpPr>
        <p:spPr>
          <a:xfrm rot="297298">
            <a:off x="6992882" y="1044981"/>
            <a:ext cx="640322" cy="1611560"/>
          </a:xfrm>
          <a:custGeom>
            <a:avLst/>
            <a:gdLst>
              <a:gd name="connsiteX0" fmla="*/ 0 w 772751"/>
              <a:gd name="connsiteY0" fmla="*/ 1165411 h 1165411"/>
              <a:gd name="connsiteX1" fmla="*/ 770964 w 772751"/>
              <a:gd name="connsiteY1" fmla="*/ 430306 h 1165411"/>
              <a:gd name="connsiteX2" fmla="*/ 170329 w 772751"/>
              <a:gd name="connsiteY2" fmla="*/ 0 h 1165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751" h="1165411">
                <a:moveTo>
                  <a:pt x="0" y="1165411"/>
                </a:moveTo>
                <a:cubicBezTo>
                  <a:pt x="371288" y="894976"/>
                  <a:pt x="742576" y="624541"/>
                  <a:pt x="770964" y="430306"/>
                </a:cubicBezTo>
                <a:cubicBezTo>
                  <a:pt x="799352" y="236071"/>
                  <a:pt x="484840" y="118035"/>
                  <a:pt x="170329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7541685" y="2271259"/>
            <a:ext cx="1252348" cy="343434"/>
          </a:xfrm>
          <a:prstGeom prst="wedgeRoundRectCallout">
            <a:avLst>
              <a:gd name="adj1" fmla="val -69999"/>
              <a:gd name="adj2" fmla="val -5087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waffle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의 내용이 그대로 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c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에 복사</a:t>
            </a:r>
          </a:p>
        </p:txBody>
      </p:sp>
    </p:spTree>
    <p:extLst>
      <p:ext uri="{BB962C8B-B14F-4D97-AF65-F5344CB8AC3E}">
        <p14:creationId xmlns:p14="http://schemas.microsoft.com/office/powerpoint/2010/main" val="70494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758"/>
          <a:stretch/>
        </p:blipFill>
        <p:spPr bwMode="auto">
          <a:xfrm>
            <a:off x="462168" y="696279"/>
            <a:ext cx="8147656" cy="1196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30029" y="176579"/>
            <a:ext cx="81024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000" b="1" dirty="0">
                <a:latin typeface="+mj-ea"/>
                <a:ea typeface="+mj-ea"/>
              </a:rPr>
              <a:t>'</a:t>
            </a:r>
            <a:r>
              <a:rPr lang="ko-KR" altLang="en-US" sz="2000" b="1" dirty="0">
                <a:latin typeface="+mj-ea"/>
                <a:ea typeface="+mj-ea"/>
              </a:rPr>
              <a:t>값에 의한 호출</a:t>
            </a:r>
            <a:r>
              <a:rPr lang="en-US" altLang="ko-KR" sz="2000" b="1" dirty="0">
                <a:latin typeface="+mj-ea"/>
                <a:ea typeface="+mj-ea"/>
              </a:rPr>
              <a:t>' </a:t>
            </a:r>
            <a:r>
              <a:rPr lang="ko-KR" altLang="en-US" sz="2000" b="1" dirty="0">
                <a:latin typeface="+mj-ea"/>
                <a:ea typeface="+mj-ea"/>
              </a:rPr>
              <a:t>방식으로 </a:t>
            </a:r>
            <a:r>
              <a:rPr lang="en-US" altLang="ko-KR" sz="2000" b="1" dirty="0">
                <a:latin typeface="+mj-ea"/>
                <a:ea typeface="+mj-ea"/>
              </a:rPr>
              <a:t>increase(Circle c) </a:t>
            </a:r>
            <a:r>
              <a:rPr lang="ko-KR" altLang="en-US" sz="2000" b="1" dirty="0">
                <a:latin typeface="+mj-ea"/>
                <a:ea typeface="+mj-ea"/>
              </a:rPr>
              <a:t>함수가 호출되는 과정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9" t="23168"/>
          <a:stretch/>
        </p:blipFill>
        <p:spPr bwMode="auto">
          <a:xfrm>
            <a:off x="1403648" y="1892407"/>
            <a:ext cx="7211552" cy="4776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728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1226" y="116632"/>
            <a:ext cx="8015758" cy="670351"/>
          </a:xfrm>
        </p:spPr>
        <p:txBody>
          <a:bodyPr>
            <a:noAutofit/>
          </a:bodyPr>
          <a:lstStyle/>
          <a:p>
            <a:r>
              <a:rPr lang="en-US" altLang="ko-KR" sz="2400" dirty="0" smtClean="0">
                <a:latin typeface="+mj-ea"/>
              </a:rPr>
              <a:t>‘</a:t>
            </a:r>
            <a:r>
              <a:rPr lang="ko-KR" altLang="en-US" sz="2400" dirty="0" smtClean="0">
                <a:latin typeface="+mj-ea"/>
              </a:rPr>
              <a:t>값에 의한 호출</a:t>
            </a:r>
            <a:r>
              <a:rPr lang="en-US" altLang="ko-KR" sz="2400" dirty="0" smtClean="0">
                <a:latin typeface="+mj-ea"/>
              </a:rPr>
              <a:t>’</a:t>
            </a:r>
            <a:r>
              <a:rPr lang="ko-KR" altLang="en-US" sz="2400" dirty="0" smtClean="0">
                <a:latin typeface="+mj-ea"/>
              </a:rPr>
              <a:t>시에 </a:t>
            </a:r>
            <a:r>
              <a:rPr lang="ko-KR" altLang="en-US" sz="2400" dirty="0" err="1" smtClean="0">
                <a:latin typeface="+mj-ea"/>
              </a:rPr>
              <a:t>생성자와</a:t>
            </a:r>
            <a:r>
              <a:rPr lang="ko-KR" altLang="en-US" sz="2400" dirty="0" smtClean="0">
                <a:latin typeface="+mj-ea"/>
              </a:rPr>
              <a:t> 소멸자의 비대칭 실행</a:t>
            </a:r>
            <a:endParaRPr lang="ko-KR" altLang="en-US" sz="2400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917738"/>
            <a:ext cx="7973677" cy="5751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440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함수에 객체 전달 </a:t>
            </a:r>
            <a:r>
              <a:rPr lang="en-US" altLang="ko-KR" dirty="0"/>
              <a:t>–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주소에 </a:t>
            </a:r>
            <a:r>
              <a:rPr lang="ko-KR" altLang="en-US" dirty="0"/>
              <a:t>의한 호출</a:t>
            </a:r>
            <a:r>
              <a:rPr lang="en-US" altLang="ko-KR" dirty="0"/>
              <a:t>’</a:t>
            </a:r>
            <a:r>
              <a:rPr lang="ko-KR" altLang="en-US" dirty="0"/>
              <a:t>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호출 시 객체의 주소만 전달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함수의 매개 변수는 객체에 대한 포인터 변수로 선언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 호출 시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소멸자가 실행되지 않는 구조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54" y="1777399"/>
            <a:ext cx="7780914" cy="4963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53" y="233363"/>
            <a:ext cx="7742885" cy="1544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488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치환 및 객체 리턴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1795" y="835864"/>
            <a:ext cx="9001000" cy="58326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객체 치환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/>
              <a:t>동일한 클래스 타입의 객체끼리 치환 가능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객체의 모든 데이터가 비트 단위로 복사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 smtClean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치환된 두 객체는 현재 내용물만 같을 뿐 독립적인 공간 유지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객체 리턴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79182" y="2229399"/>
            <a:ext cx="7866226" cy="101566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 latinLnBrk="0"/>
            <a:r>
              <a:rPr lang="en-US" altLang="ko-KR" sz="2000" dirty="0">
                <a:latin typeface="+mj-ea"/>
                <a:ea typeface="+mj-ea"/>
              </a:rPr>
              <a:t>Circle c1(5);</a:t>
            </a:r>
            <a:endParaRPr lang="ko-KR" altLang="en-US" sz="2000" dirty="0">
              <a:latin typeface="+mj-ea"/>
              <a:ea typeface="+mj-ea"/>
            </a:endParaRPr>
          </a:p>
          <a:p>
            <a:pPr fontAlgn="base" latinLnBrk="0"/>
            <a:r>
              <a:rPr lang="en-US" altLang="ko-KR" sz="2000" dirty="0">
                <a:latin typeface="+mj-ea"/>
                <a:ea typeface="+mj-ea"/>
              </a:rPr>
              <a:t>Circle c2(30);</a:t>
            </a:r>
            <a:endParaRPr lang="ko-KR" altLang="en-US" sz="2000" dirty="0">
              <a:latin typeface="+mj-ea"/>
              <a:ea typeface="+mj-ea"/>
            </a:endParaRPr>
          </a:p>
          <a:p>
            <a:pPr fontAlgn="base" latinLnBrk="0"/>
            <a:r>
              <a:rPr lang="en-US" altLang="ko-KR" sz="2000" dirty="0">
                <a:latin typeface="+mj-ea"/>
                <a:ea typeface="+mj-ea"/>
              </a:rPr>
              <a:t>c1 = c2; // c2 </a:t>
            </a:r>
            <a:r>
              <a:rPr lang="ko-KR" altLang="en-US" sz="2000" dirty="0">
                <a:latin typeface="+mj-ea"/>
                <a:ea typeface="+mj-ea"/>
              </a:rPr>
              <a:t>객체를 </a:t>
            </a:r>
            <a:r>
              <a:rPr lang="en-US" altLang="ko-KR" sz="2000" dirty="0">
                <a:latin typeface="+mj-ea"/>
                <a:ea typeface="+mj-ea"/>
              </a:rPr>
              <a:t>c1 </a:t>
            </a:r>
            <a:r>
              <a:rPr lang="ko-KR" altLang="en-US" sz="2000" dirty="0">
                <a:latin typeface="+mj-ea"/>
                <a:ea typeface="+mj-ea"/>
              </a:rPr>
              <a:t>객체에 비트 </a:t>
            </a:r>
            <a:r>
              <a:rPr lang="ko-KR" altLang="en-US" sz="2000" dirty="0" smtClean="0">
                <a:latin typeface="+mj-ea"/>
                <a:ea typeface="+mj-ea"/>
              </a:rPr>
              <a:t>단위 복사</a:t>
            </a:r>
            <a:r>
              <a:rPr lang="en-US" altLang="ko-KR" sz="2000" dirty="0" smtClean="0">
                <a:latin typeface="+mj-ea"/>
                <a:ea typeface="+mj-ea"/>
              </a:rPr>
              <a:t>. c1</a:t>
            </a:r>
            <a:r>
              <a:rPr lang="ko-KR" altLang="en-US" sz="2000" dirty="0" smtClean="0">
                <a:latin typeface="+mj-ea"/>
                <a:ea typeface="+mj-ea"/>
              </a:rPr>
              <a:t>의 반지름 </a:t>
            </a:r>
            <a:r>
              <a:rPr lang="en-US" altLang="ko-KR" sz="2000" dirty="0" smtClean="0">
                <a:latin typeface="+mj-ea"/>
                <a:ea typeface="+mj-ea"/>
              </a:rPr>
              <a:t>30</a:t>
            </a:r>
            <a:r>
              <a:rPr lang="ko-KR" altLang="en-US" sz="2000" dirty="0" smtClean="0">
                <a:latin typeface="+mj-ea"/>
                <a:ea typeface="+mj-ea"/>
              </a:rPr>
              <a:t>됨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70712" y="4488361"/>
            <a:ext cx="6474696" cy="132343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0"/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Circle </a:t>
            </a:r>
            <a:r>
              <a:rPr lang="en-US" altLang="ko-KR" sz="2000" dirty="0" err="1">
                <a:solidFill>
                  <a:schemeClr val="dk1"/>
                </a:solidFill>
                <a:latin typeface="+mj-ea"/>
                <a:ea typeface="+mj-ea"/>
              </a:rPr>
              <a:t>getCircle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() {</a:t>
            </a:r>
          </a:p>
          <a:p>
            <a:pPr latinLnBrk="0"/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	Circle </a:t>
            </a:r>
            <a:r>
              <a:rPr lang="en-US" altLang="ko-KR" sz="2000" dirty="0" err="1">
                <a:solidFill>
                  <a:schemeClr val="dk1"/>
                </a:solidFill>
                <a:latin typeface="+mj-ea"/>
                <a:ea typeface="+mj-ea"/>
              </a:rPr>
              <a:t>tmp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(30);</a:t>
            </a:r>
          </a:p>
          <a:p>
            <a:pPr latinLnBrk="0"/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	return </a:t>
            </a:r>
            <a:r>
              <a:rPr lang="en-US" altLang="ko-KR" sz="2000" dirty="0" err="1">
                <a:solidFill>
                  <a:schemeClr val="dk1"/>
                </a:solidFill>
                <a:latin typeface="+mj-ea"/>
                <a:ea typeface="+mj-ea"/>
              </a:rPr>
              <a:t>tmp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; // 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객체 </a:t>
            </a:r>
            <a:r>
              <a:rPr lang="en-US" altLang="ko-KR" sz="2000" dirty="0" err="1">
                <a:solidFill>
                  <a:schemeClr val="dk1"/>
                </a:solidFill>
                <a:latin typeface="+mj-ea"/>
                <a:ea typeface="+mj-ea"/>
              </a:rPr>
              <a:t>tmp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 리턴</a:t>
            </a:r>
          </a:p>
          <a:p>
            <a:pPr latinLnBrk="0"/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}</a:t>
            </a:r>
            <a:endParaRPr lang="ko-KR" altLang="en-US" sz="20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4979" y="5860681"/>
            <a:ext cx="8434632" cy="70788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0"/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Circle c; // c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의 반지름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1</a:t>
            </a:r>
            <a:endParaRPr lang="ko-KR" altLang="en-US" sz="2000" dirty="0">
              <a:solidFill>
                <a:schemeClr val="dk1"/>
              </a:solidFill>
              <a:latin typeface="+mj-ea"/>
              <a:ea typeface="+mj-ea"/>
            </a:endParaRPr>
          </a:p>
          <a:p>
            <a:pPr latinLnBrk="0"/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c = </a:t>
            </a:r>
            <a:r>
              <a:rPr lang="en-US" altLang="ko-KR" sz="2000" dirty="0" err="1">
                <a:solidFill>
                  <a:schemeClr val="dk1"/>
                </a:solidFill>
                <a:latin typeface="+mj-ea"/>
                <a:ea typeface="+mj-ea"/>
              </a:rPr>
              <a:t>getCircle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(); // </a:t>
            </a:r>
            <a:r>
              <a:rPr lang="en-US" altLang="ko-KR" sz="2000" dirty="0" err="1">
                <a:solidFill>
                  <a:schemeClr val="dk1"/>
                </a:solidFill>
                <a:latin typeface="+mj-ea"/>
                <a:ea typeface="+mj-ea"/>
              </a:rPr>
              <a:t>tmp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객체의 복사본이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c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에 치환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. c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의 반지름은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30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이 됨</a:t>
            </a:r>
          </a:p>
        </p:txBody>
      </p:sp>
    </p:spTree>
    <p:extLst>
      <p:ext uri="{BB962C8B-B14F-4D97-AF65-F5344CB8AC3E}">
        <p14:creationId xmlns:p14="http://schemas.microsoft.com/office/powerpoint/2010/main" val="34742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기본 디자인">
  <a:themeElements>
    <a:clrScheme name="1_기본 디자인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DDDDDD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2">
            <a:schemeClr val="bg2">
              <a:alpha val="50000"/>
            </a:schemeClr>
          </a:prst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2">
            <a:schemeClr val="bg2">
              <a:alpha val="50000"/>
            </a:schemeClr>
          </a:prst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java2</Template>
  <TotalTime>2284</TotalTime>
  <Words>1543</Words>
  <Application>Microsoft Office PowerPoint</Application>
  <PresentationFormat>화면 슬라이드 쇼(4:3)</PresentationFormat>
  <Paragraphs>706</Paragraphs>
  <Slides>42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42</vt:i4>
      </vt:variant>
    </vt:vector>
  </HeadingPairs>
  <TitlesOfParts>
    <vt:vector size="52" baseType="lpstr">
      <vt:lpstr>HY헤드라인M</vt:lpstr>
      <vt:lpstr>굴림</vt:lpstr>
      <vt:lpstr>맑은 고딕</vt:lpstr>
      <vt:lpstr>휴먼매직체</vt:lpstr>
      <vt:lpstr>Arial</vt:lpstr>
      <vt:lpstr>Gill Sans MT</vt:lpstr>
      <vt:lpstr>Impact</vt:lpstr>
      <vt:lpstr>Wingdings</vt:lpstr>
      <vt:lpstr>1_기본 디자인</vt:lpstr>
      <vt:lpstr>Badge</vt:lpstr>
      <vt:lpstr>함수와  참조 복사 생성자</vt:lpstr>
      <vt:lpstr>함수의 인자 전달 방식 리뷰</vt:lpstr>
      <vt:lpstr>함수의 인자 전달 방식 리뷰</vt:lpstr>
      <vt:lpstr>‘값에 의한 호출’로 객체 전달</vt:lpstr>
      <vt:lpstr>‘값에 의한 호출’시 매개 변수의 생성자 실행되지 않음 </vt:lpstr>
      <vt:lpstr>PowerPoint 프레젠테이션</vt:lpstr>
      <vt:lpstr>‘값에 의한 호출’시에 생성자와 소멸자의 비대칭 실행</vt:lpstr>
      <vt:lpstr>함수에 객체 전달 – ‘주소에 의한 호출’로</vt:lpstr>
      <vt:lpstr>객체 치환 및 객체 리턴</vt:lpstr>
      <vt:lpstr>객체 리턴</vt:lpstr>
      <vt:lpstr>참조란?</vt:lpstr>
      <vt:lpstr>참조 변수</vt:lpstr>
      <vt:lpstr>참조 변수 선언 및 사용 사례</vt:lpstr>
      <vt:lpstr>기본 타입 변수에 대한 참조</vt:lpstr>
      <vt:lpstr>객체에 대한 참조</vt:lpstr>
      <vt:lpstr>참조에 의한 호출</vt:lpstr>
      <vt:lpstr>참조에 의한 호출 사례</vt:lpstr>
      <vt:lpstr>참조 매개변수가 필요한 사례</vt:lpstr>
      <vt:lpstr>예제 5-5 참조 매개 변수로 평균 리턴하기</vt:lpstr>
      <vt:lpstr>참조에 의한 호출로 Circle 객체에 참조 전달</vt:lpstr>
      <vt:lpstr>참조 매개 변수를 가진 함수 만들기 연습</vt:lpstr>
      <vt:lpstr>참조 리턴</vt:lpstr>
      <vt:lpstr>값을 리턴하는 함수 vs. 참조를 리턴하는 함수</vt:lpstr>
      <vt:lpstr>간단한 참조 리턴 사례</vt:lpstr>
      <vt:lpstr>얕은 복사와 깊은 복사</vt:lpstr>
      <vt:lpstr>C++에서 얕은 복사와 깊은 복사</vt:lpstr>
      <vt:lpstr>C++에서객체의 복사</vt:lpstr>
      <vt:lpstr>복사 생성자</vt:lpstr>
      <vt:lpstr>Circle의 복사 생성자와 객체 복사</vt:lpstr>
      <vt:lpstr>복사 생성 과정</vt:lpstr>
      <vt:lpstr>디폴트 복사 생성자</vt:lpstr>
      <vt:lpstr>디폴트 복사 생성자 사례</vt:lpstr>
      <vt:lpstr>얕은 복사 생성자를 사용하여 프로그램이 비정상 종료되는 경우</vt:lpstr>
      <vt:lpstr>PowerPoint 프레젠테이션</vt:lpstr>
      <vt:lpstr> 실행 결과</vt:lpstr>
      <vt:lpstr>실행 과정</vt:lpstr>
      <vt:lpstr>깊은 복사 생성자를 가진 정상적인 Person 클래스</vt:lpstr>
      <vt:lpstr>깊은 복사 생성자를 가진 정상적인 Person 클래스</vt:lpstr>
      <vt:lpstr>예제 5-11의 실행 결과</vt:lpstr>
      <vt:lpstr>실행 과정</vt:lpstr>
      <vt:lpstr>실행 과정</vt:lpstr>
      <vt:lpstr>묵시적 복사 생성에 의해 복사 생성자가 자동 호출되는 경우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 programming</dc:title>
  <dc:subject>oop &amp; cpp</dc:subject>
  <dc:creator>hjsong</dc:creator>
  <cp:lastModifiedBy>hallym</cp:lastModifiedBy>
  <cp:revision>521</cp:revision>
  <dcterms:created xsi:type="dcterms:W3CDTF">1601-01-01T00:00:00Z</dcterms:created>
  <dcterms:modified xsi:type="dcterms:W3CDTF">2019-03-15T06:01:00Z</dcterms:modified>
</cp:coreProperties>
</file>