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7" r:id="rId1"/>
    <p:sldMasterId id="2147483961" r:id="rId2"/>
  </p:sldMasterIdLst>
  <p:notesMasterIdLst>
    <p:notesMasterId r:id="rId38"/>
  </p:notesMasterIdLst>
  <p:sldIdLst>
    <p:sldId id="267" r:id="rId3"/>
    <p:sldId id="283" r:id="rId4"/>
    <p:sldId id="284" r:id="rId5"/>
    <p:sldId id="285" r:id="rId6"/>
    <p:sldId id="286" r:id="rId7"/>
    <p:sldId id="287" r:id="rId8"/>
    <p:sldId id="288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6600"/>
    <a:srgbClr val="FF9933"/>
    <a:srgbClr val="FFCC00"/>
    <a:srgbClr val="FF9966"/>
    <a:srgbClr val="FFCC99"/>
    <a:srgbClr val="00B6A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>
      <p:cViewPr>
        <p:scale>
          <a:sx n="90" d="100"/>
          <a:sy n="90" d="100"/>
        </p:scale>
        <p:origin x="-1286" y="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9C8E7D-FFF5-4A67-9BC5-BFEBA39EA6A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6832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i_img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005263"/>
            <a:ext cx="1419225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0" y="1981200"/>
            <a:ext cx="9144000" cy="1752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545454">
                  <a:alpha val="0"/>
                </a:srgbClr>
              </a:gs>
              <a:gs pos="100000">
                <a:srgbClr val="EAEAEA">
                  <a:alpha val="79999"/>
                </a:srgbClr>
              </a:gs>
            </a:gsLst>
            <a:lin ang="2700000" scaled="1"/>
          </a:gradFill>
          <a:ln w="12700" algn="ctr">
            <a:solidFill>
              <a:srgbClr val="C0C0C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79388" cy="522922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5229225"/>
            <a:ext cx="179388" cy="1628775"/>
          </a:xfrm>
          <a:prstGeom prst="rect">
            <a:avLst/>
          </a:prstGeom>
          <a:solidFill>
            <a:srgbClr val="0099CC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98189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FF020-DAF1-4251-99D3-9DB79DBAC2E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30162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34950"/>
            <a:ext cx="2057400" cy="6146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34950"/>
            <a:ext cx="6019800" cy="6146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ABD04-62BF-4514-9011-432CDFEA3F1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93584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altLang="ko-KR" smtClean="0"/>
              <a:t>2018_2_C++_chapt06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0795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4800" spc="6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4931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122" y="116632"/>
            <a:ext cx="7649862" cy="670351"/>
          </a:xfrm>
        </p:spPr>
        <p:txBody>
          <a:bodyPr anchor="ctr"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832648"/>
          </a:xfrm>
        </p:spPr>
        <p:txBody>
          <a:bodyPr>
            <a:normAutofit/>
          </a:bodyPr>
          <a:lstStyle>
            <a:lvl1pPr marL="228600" indent="-228600">
              <a:buClr>
                <a:schemeClr val="accent1">
                  <a:lumMod val="50000"/>
                </a:schemeClr>
              </a:buClr>
              <a:buSzPct val="90000"/>
              <a:buFont typeface="맑은 고딕" panose="020B0503020000020004" pitchFamily="50" charset="-127"/>
              <a:buChar char="◎"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4pPr>
            <a:lvl5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8710" y="6509306"/>
            <a:ext cx="323528" cy="318412"/>
          </a:xfrm>
        </p:spPr>
        <p:txBody>
          <a:bodyPr/>
          <a:lstStyle>
            <a:lvl1pPr algn="r">
              <a:defRPr sz="8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cxnSp>
        <p:nvCxnSpPr>
          <p:cNvPr id="14" name="직선 연결선 13"/>
          <p:cNvCxnSpPr/>
          <p:nvPr userDrawn="1"/>
        </p:nvCxnSpPr>
        <p:spPr>
          <a:xfrm flipH="1">
            <a:off x="1402632" y="786983"/>
            <a:ext cx="774136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47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272ACE-A2E0-4B15-9E00-14769F87BBD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62280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9C67-A753-47C6-B574-554953FE317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31761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6EB1-7BEA-454E-98B0-AAC0543AD1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38850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F6A7-E3DE-4B5E-820B-DA38874B6B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5574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5F0F-DB07-44AC-808C-B191F01DC4E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837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01FF9D-D8BD-4837-B675-2581F00216C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180123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4C71886-B5B5-4636-8A58-EE6CB1EAFDA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186035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DCDE1005-C856-41D0-97E2-5CD53282BFFE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470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F020-DAF1-4251-99D3-9DB79DBAC2E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272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D04-62BF-4514-9011-432CDFEA3F1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036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72ACE-A2E0-4B15-9E00-14769F87BBD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511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89C67-A753-47C6-B574-554953FE317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76178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486EB1-7BEA-454E-98B0-AAC0543AD17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92138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EEF6A7-E3DE-4B5E-820B-DA38874B6BE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945953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E5F0F-DB07-44AC-808C-B191F01DC4E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502979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C71886-B5B5-4636-8A58-EE6CB1EAFD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591170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E1005-C856-41D0-97E2-5CD53282BFF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45904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i_img_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260350"/>
            <a:ext cx="5540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0" y="188913"/>
            <a:ext cx="9144000" cy="5334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545454">
                  <a:alpha val="0"/>
                </a:srgbClr>
              </a:gs>
              <a:gs pos="100000">
                <a:srgbClr val="EAEAEA">
                  <a:alpha val="79999"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4950"/>
            <a:ext cx="82296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453188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112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666D777-4359-42E5-B284-18B58639FC5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79388" cy="522922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5229225"/>
            <a:ext cx="179388" cy="1628775"/>
          </a:xfrm>
          <a:prstGeom prst="rect">
            <a:avLst/>
          </a:prstGeom>
          <a:solidFill>
            <a:srgbClr val="0099CC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9" r:id="rId12"/>
  </p:sldLayoutIdLst>
  <p:transition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10" name="Rectangle 9" title="right edge border"/>
          <p:cNvSpPr/>
          <p:nvPr/>
        </p:nvSpPr>
        <p:spPr>
          <a:xfrm>
            <a:off x="9038906" y="-12284"/>
            <a:ext cx="10509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구름 모양 설명선 6"/>
          <p:cNvSpPr/>
          <p:nvPr userDrawn="1"/>
        </p:nvSpPr>
        <p:spPr>
          <a:xfrm>
            <a:off x="8820472" y="6547468"/>
            <a:ext cx="319540" cy="265908"/>
          </a:xfrm>
          <a:prstGeom prst="cloudCallout">
            <a:avLst>
              <a:gd name="adj1" fmla="val 3350"/>
              <a:gd name="adj2" fmla="val 4312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2366" y="6499920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921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함수중복과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b="1" cap="none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static</a:t>
            </a:r>
            <a: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멤버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 변수에 관한 제약 조건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디폴트 매개 변수는 보통 매개 변수 앞에 선언될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디폴트 매개 변수는 끝 쪽에 몰려 선언되어야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2060848"/>
            <a:ext cx="7139544" cy="132343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2000" dirty="0">
                <a:latin typeface="+mj-ea"/>
                <a:ea typeface="+mj-ea"/>
              </a:rPr>
              <a:t>void </a:t>
            </a:r>
            <a:r>
              <a:rPr lang="en-US" altLang="ko-KR" sz="2000" dirty="0" err="1">
                <a:latin typeface="+mj-ea"/>
                <a:ea typeface="+mj-ea"/>
              </a:rPr>
              <a:t>calc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a, 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b=5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c, 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d=0); 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컴파일 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오류</a:t>
            </a:r>
          </a:p>
          <a:p>
            <a:pPr fontAlgn="base" latinLnBrk="0"/>
            <a:r>
              <a:rPr lang="en-US" altLang="ko-KR" sz="2000" dirty="0">
                <a:latin typeface="+mj-ea"/>
                <a:ea typeface="+mj-ea"/>
              </a:rPr>
              <a:t>void sum(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a=0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b, 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c); 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//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컴파일 오류</a:t>
            </a:r>
            <a:endParaRPr lang="en-US" altLang="ko-KR" sz="2000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 latinLnBrk="0"/>
            <a:endParaRPr lang="en-US" altLang="ko-KR" sz="20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2000" dirty="0">
                <a:latin typeface="+mj-ea"/>
                <a:ea typeface="+mj-ea"/>
              </a:rPr>
              <a:t>void </a:t>
            </a:r>
            <a:r>
              <a:rPr lang="en-US" altLang="ko-KR" sz="2000" dirty="0" err="1">
                <a:latin typeface="+mj-ea"/>
                <a:ea typeface="+mj-ea"/>
              </a:rPr>
              <a:t>calc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a, 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b=5, 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c=0, 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d=0</a:t>
            </a:r>
            <a:r>
              <a:rPr lang="en-US" altLang="ko-KR" sz="2000" dirty="0">
                <a:latin typeface="+mj-ea"/>
                <a:ea typeface="+mj-ea"/>
              </a:rPr>
              <a:t>); // </a:t>
            </a:r>
            <a:r>
              <a:rPr lang="ko-KR" altLang="en-US" sz="2000" dirty="0">
                <a:latin typeface="+mj-ea"/>
                <a:ea typeface="+mj-ea"/>
              </a:rPr>
              <a:t>컴파일 </a:t>
            </a:r>
            <a:r>
              <a:rPr lang="ko-KR" altLang="en-US" sz="2000" dirty="0" smtClean="0">
                <a:latin typeface="+mj-ea"/>
                <a:ea typeface="+mj-ea"/>
              </a:rPr>
              <a:t>성공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347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매개변수에 값을 정하는 규칙</a:t>
            </a:r>
            <a:endParaRPr lang="ko-KR" altLang="en-US" dirty="0"/>
          </a:p>
        </p:txBody>
      </p:sp>
      <p:sp>
        <p:nvSpPr>
          <p:cNvPr id="4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/>
              <a:t>2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2573315" y="2996952"/>
            <a:ext cx="4416658" cy="3693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dirty="0">
                <a:latin typeface="+mj-ea"/>
                <a:ea typeface="+mj-ea"/>
              </a:rPr>
              <a:t>void square(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width</a:t>
            </a:r>
            <a:r>
              <a:rPr lang="en-US" altLang="ko-KR" dirty="0" smtClean="0">
                <a:latin typeface="+mj-ea"/>
                <a:ea typeface="+mj-ea"/>
              </a:rPr>
              <a:t>= 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height= 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en-US" altLang="ko-KR" dirty="0" smtClean="0">
                <a:latin typeface="+mj-ea"/>
                <a:ea typeface="+mj-ea"/>
              </a:rPr>
              <a:t>);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207122" y="4194349"/>
            <a:ext cx="1652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b="1" dirty="0" smtClean="0">
                <a:latin typeface="+mj-ea"/>
                <a:ea typeface="+mj-ea"/>
              </a:rPr>
              <a:t>square(3</a:t>
            </a:r>
            <a:r>
              <a:rPr lang="it-IT" altLang="ko-KR" b="1" dirty="0">
                <a:latin typeface="+mj-ea"/>
                <a:ea typeface="+mj-ea"/>
              </a:rPr>
              <a:t>, 8); 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5883751" y="3411691"/>
            <a:ext cx="162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it-IT" altLang="ko-KR" dirty="0" smtClean="0">
                <a:latin typeface="+mj-ea"/>
                <a:ea typeface="+mj-ea"/>
              </a:rPr>
              <a:t>square( </a:t>
            </a:r>
            <a:r>
              <a:rPr lang="it-IT" altLang="ko-KR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it-IT" altLang="ko-KR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it-IT" altLang="ko-KR" dirty="0" smtClean="0">
                <a:solidFill>
                  <a:srgbClr val="FF0000"/>
                </a:solidFill>
                <a:latin typeface="+mj-ea"/>
                <a:ea typeface="+mj-ea"/>
              </a:rPr>
              <a:t>1 </a:t>
            </a:r>
            <a:r>
              <a:rPr lang="it-IT" altLang="ko-KR" dirty="0" smtClean="0">
                <a:latin typeface="+mj-ea"/>
                <a:ea typeface="+mj-ea"/>
              </a:rPr>
              <a:t>);</a:t>
            </a:r>
            <a:endParaRPr lang="it-IT" altLang="ko-KR" dirty="0">
              <a:latin typeface="+mj-ea"/>
              <a:ea typeface="+mj-ea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207122" y="3411691"/>
            <a:ext cx="1490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b="1" dirty="0" smtClean="0">
                <a:latin typeface="+mj-ea"/>
                <a:ea typeface="+mj-ea"/>
              </a:rPr>
              <a:t>square( ); </a:t>
            </a:r>
            <a:endParaRPr lang="it-IT" altLang="ko-KR" b="1" dirty="0">
              <a:latin typeface="+mj-ea"/>
              <a:ea typeface="+mj-ea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207122" y="3808379"/>
            <a:ext cx="1647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b="1" dirty="0" smtClean="0">
                <a:latin typeface="+mj-ea"/>
                <a:ea typeface="+mj-ea"/>
              </a:rPr>
              <a:t>square(5);</a:t>
            </a:r>
            <a:endParaRPr lang="it-IT" altLang="ko-KR" b="1" dirty="0">
              <a:latin typeface="+mj-ea"/>
              <a:ea typeface="+mj-ea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3461287" y="3411691"/>
            <a:ext cx="1702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dirty="0" smtClean="0">
                <a:latin typeface="+mj-ea"/>
                <a:ea typeface="+mj-ea"/>
              </a:rPr>
              <a:t>square( </a:t>
            </a:r>
            <a:r>
              <a:rPr lang="it-IT" altLang="ko-KR" u="sng" dirty="0" smtClean="0">
                <a:latin typeface="+mj-ea"/>
                <a:ea typeface="+mj-ea"/>
              </a:rPr>
              <a:t>  </a:t>
            </a:r>
            <a:r>
              <a:rPr lang="it-IT" altLang="ko-KR" dirty="0" smtClean="0">
                <a:latin typeface="+mj-ea"/>
                <a:ea typeface="+mj-ea"/>
              </a:rPr>
              <a:t>, </a:t>
            </a:r>
            <a:r>
              <a:rPr lang="it-IT" altLang="ko-KR" u="sng" dirty="0" smtClean="0">
                <a:latin typeface="+mj-ea"/>
                <a:ea typeface="+mj-ea"/>
              </a:rPr>
              <a:t>  </a:t>
            </a:r>
            <a:r>
              <a:rPr lang="it-IT" altLang="ko-KR" dirty="0" smtClean="0">
                <a:latin typeface="+mj-ea"/>
                <a:ea typeface="+mj-ea"/>
              </a:rPr>
              <a:t> ); </a:t>
            </a:r>
            <a:endParaRPr lang="it-IT" altLang="ko-KR" dirty="0">
              <a:latin typeface="+mj-ea"/>
              <a:ea typeface="+mj-ea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461287" y="3808379"/>
            <a:ext cx="1773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dirty="0" smtClean="0">
                <a:latin typeface="+mj-ea"/>
                <a:ea typeface="+mj-ea"/>
              </a:rPr>
              <a:t>square( 5, </a:t>
            </a:r>
            <a:r>
              <a:rPr lang="it-IT" altLang="ko-KR" u="sng" dirty="0" smtClean="0">
                <a:latin typeface="+mj-ea"/>
                <a:ea typeface="+mj-ea"/>
              </a:rPr>
              <a:t>   </a:t>
            </a:r>
            <a:r>
              <a:rPr lang="it-IT" altLang="ko-KR" dirty="0" smtClean="0">
                <a:latin typeface="+mj-ea"/>
                <a:ea typeface="+mj-ea"/>
              </a:rPr>
              <a:t> ); </a:t>
            </a:r>
            <a:endParaRPr lang="it-IT" altLang="ko-KR" dirty="0">
              <a:latin typeface="+mj-ea"/>
              <a:ea typeface="+mj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883751" y="3808379"/>
            <a:ext cx="1702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it-IT" altLang="ko-KR" dirty="0" smtClean="0">
                <a:latin typeface="+mj-ea"/>
                <a:ea typeface="+mj-ea"/>
              </a:rPr>
              <a:t>square( 5, </a:t>
            </a:r>
            <a:r>
              <a:rPr lang="it-IT" altLang="ko-KR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it-IT" altLang="ko-KR" dirty="0" smtClean="0">
                <a:latin typeface="+mj-ea"/>
                <a:ea typeface="+mj-ea"/>
              </a:rPr>
              <a:t> ); </a:t>
            </a:r>
            <a:endParaRPr lang="it-IT" altLang="ko-KR" dirty="0">
              <a:latin typeface="+mj-ea"/>
              <a:ea typeface="+mj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61287" y="4194349"/>
            <a:ext cx="1846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dirty="0">
                <a:latin typeface="+mj-ea"/>
                <a:ea typeface="+mj-ea"/>
              </a:rPr>
              <a:t>square</a:t>
            </a:r>
            <a:r>
              <a:rPr lang="it-IT" altLang="ko-KR" dirty="0" smtClean="0">
                <a:latin typeface="+mj-ea"/>
                <a:ea typeface="+mj-ea"/>
              </a:rPr>
              <a:t>( 3</a:t>
            </a:r>
            <a:r>
              <a:rPr lang="it-IT" altLang="ko-KR" dirty="0">
                <a:latin typeface="+mj-ea"/>
                <a:ea typeface="+mj-ea"/>
              </a:rPr>
              <a:t>, </a:t>
            </a:r>
            <a:r>
              <a:rPr lang="it-IT" altLang="ko-KR" dirty="0" smtClean="0">
                <a:latin typeface="+mj-ea"/>
                <a:ea typeface="+mj-ea"/>
              </a:rPr>
              <a:t>8  );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883750" y="4194349"/>
            <a:ext cx="162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dirty="0">
                <a:latin typeface="+mj-ea"/>
                <a:ea typeface="+mj-ea"/>
              </a:rPr>
              <a:t>square</a:t>
            </a:r>
            <a:r>
              <a:rPr lang="it-IT" altLang="ko-KR" dirty="0" smtClean="0">
                <a:latin typeface="+mj-ea"/>
                <a:ea typeface="+mj-ea"/>
              </a:rPr>
              <a:t>( 3</a:t>
            </a:r>
            <a:r>
              <a:rPr lang="it-IT" altLang="ko-KR" dirty="0">
                <a:latin typeface="+mj-ea"/>
                <a:ea typeface="+mj-ea"/>
              </a:rPr>
              <a:t>, </a:t>
            </a:r>
            <a:r>
              <a:rPr lang="it-IT" altLang="ko-KR" dirty="0" smtClean="0">
                <a:latin typeface="+mj-ea"/>
                <a:ea typeface="+mj-ea"/>
              </a:rPr>
              <a:t>8 );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2931422" y="3565579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2931422" y="397009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2931422" y="4348237"/>
            <a:ext cx="504056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5163670" y="355522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5163670" y="3959741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5163670" y="4337883"/>
            <a:ext cx="504056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0" name="타원 129"/>
          <p:cNvSpPr/>
          <p:nvPr/>
        </p:nvSpPr>
        <p:spPr>
          <a:xfrm>
            <a:off x="5078938" y="3053496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6591058" y="3081486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32" name="자유형 131"/>
          <p:cNvSpPr/>
          <p:nvPr/>
        </p:nvSpPr>
        <p:spPr>
          <a:xfrm>
            <a:off x="4428793" y="3200897"/>
            <a:ext cx="616070" cy="435245"/>
          </a:xfrm>
          <a:custGeom>
            <a:avLst/>
            <a:gdLst>
              <a:gd name="connsiteX0" fmla="*/ 165370 w 165370"/>
              <a:gd name="connsiteY0" fmla="*/ 0 h 340468"/>
              <a:gd name="connsiteX1" fmla="*/ 38910 w 165370"/>
              <a:gd name="connsiteY1" fmla="*/ 145914 h 340468"/>
              <a:gd name="connsiteX2" fmla="*/ 0 w 165370"/>
              <a:gd name="connsiteY2" fmla="*/ 340468 h 34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70" h="340468">
                <a:moveTo>
                  <a:pt x="165370" y="0"/>
                </a:moveTo>
                <a:cubicBezTo>
                  <a:pt x="115921" y="44584"/>
                  <a:pt x="66472" y="89169"/>
                  <a:pt x="38910" y="145914"/>
                </a:cubicBezTo>
                <a:cubicBezTo>
                  <a:pt x="11348" y="202659"/>
                  <a:pt x="5674" y="271563"/>
                  <a:pt x="0" y="340468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33" name="자유형 132"/>
          <p:cNvSpPr/>
          <p:nvPr/>
        </p:nvSpPr>
        <p:spPr>
          <a:xfrm>
            <a:off x="4710363" y="3217535"/>
            <a:ext cx="1440722" cy="796748"/>
          </a:xfrm>
          <a:custGeom>
            <a:avLst/>
            <a:gdLst>
              <a:gd name="connsiteX0" fmla="*/ 963039 w 978300"/>
              <a:gd name="connsiteY0" fmla="*/ 11321 h 770078"/>
              <a:gd name="connsiteX1" fmla="*/ 894945 w 978300"/>
              <a:gd name="connsiteY1" fmla="*/ 40504 h 770078"/>
              <a:gd name="connsiteX2" fmla="*/ 321013 w 978300"/>
              <a:gd name="connsiteY2" fmla="*/ 342061 h 770078"/>
              <a:gd name="connsiteX3" fmla="*/ 0 w 978300"/>
              <a:gd name="connsiteY3" fmla="*/ 770078 h 77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300" h="770078">
                <a:moveTo>
                  <a:pt x="963039" y="11321"/>
                </a:moveTo>
                <a:cubicBezTo>
                  <a:pt x="982494" y="-1649"/>
                  <a:pt x="1001949" y="-14619"/>
                  <a:pt x="894945" y="40504"/>
                </a:cubicBezTo>
                <a:cubicBezTo>
                  <a:pt x="787941" y="95627"/>
                  <a:pt x="470170" y="220465"/>
                  <a:pt x="321013" y="342061"/>
                </a:cubicBezTo>
                <a:cubicBezTo>
                  <a:pt x="171855" y="463657"/>
                  <a:pt x="85927" y="616867"/>
                  <a:pt x="0" y="770078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34" name="자유형 133"/>
          <p:cNvSpPr/>
          <p:nvPr/>
        </p:nvSpPr>
        <p:spPr>
          <a:xfrm>
            <a:off x="4688551" y="3217535"/>
            <a:ext cx="1382884" cy="476244"/>
          </a:xfrm>
          <a:custGeom>
            <a:avLst/>
            <a:gdLst>
              <a:gd name="connsiteX0" fmla="*/ 953310 w 953310"/>
              <a:gd name="connsiteY0" fmla="*/ 0 h 398834"/>
              <a:gd name="connsiteX1" fmla="*/ 204280 w 953310"/>
              <a:gd name="connsiteY1" fmla="*/ 194553 h 398834"/>
              <a:gd name="connsiteX2" fmla="*/ 0 w 953310"/>
              <a:gd name="connsiteY2" fmla="*/ 398834 h 39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310" h="398834">
                <a:moveTo>
                  <a:pt x="953310" y="0"/>
                </a:moveTo>
                <a:cubicBezTo>
                  <a:pt x="658237" y="64040"/>
                  <a:pt x="363165" y="128081"/>
                  <a:pt x="204280" y="194553"/>
                </a:cubicBezTo>
                <a:cubicBezTo>
                  <a:pt x="45395" y="261025"/>
                  <a:pt x="22697" y="329929"/>
                  <a:pt x="0" y="398834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5759" y="1698540"/>
            <a:ext cx="5828968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base" latinLnBrk="0"/>
            <a:r>
              <a:rPr lang="en-US" altLang="ko-KR" sz="2400" dirty="0">
                <a:latin typeface="+mj-ea"/>
                <a:ea typeface="+mj-ea"/>
              </a:rPr>
              <a:t>void square(</a:t>
            </a:r>
            <a:r>
              <a:rPr lang="en-US" altLang="ko-KR" sz="2400" b="1" dirty="0" err="1">
                <a:latin typeface="+mj-ea"/>
                <a:ea typeface="+mj-ea"/>
              </a:rPr>
              <a:t>int</a:t>
            </a:r>
            <a:r>
              <a:rPr lang="en-US" altLang="ko-KR" sz="2400" b="1" dirty="0">
                <a:latin typeface="+mj-ea"/>
                <a:ea typeface="+mj-ea"/>
              </a:rPr>
              <a:t> width=1, </a:t>
            </a:r>
            <a:r>
              <a:rPr lang="en-US" altLang="ko-KR" sz="2400" b="1" dirty="0" err="1">
                <a:latin typeface="+mj-ea"/>
                <a:ea typeface="+mj-ea"/>
              </a:rPr>
              <a:t>int</a:t>
            </a:r>
            <a:r>
              <a:rPr lang="en-US" altLang="ko-KR" sz="2400" b="1" dirty="0">
                <a:latin typeface="+mj-ea"/>
                <a:ea typeface="+mj-ea"/>
              </a:rPr>
              <a:t> height=1</a:t>
            </a:r>
            <a:r>
              <a:rPr lang="en-US" altLang="ko-KR" sz="2400" dirty="0">
                <a:latin typeface="+mj-ea"/>
                <a:ea typeface="+mj-ea"/>
              </a:rPr>
              <a:t>);</a:t>
            </a: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3467001" y="5188788"/>
            <a:ext cx="2354940" cy="544468"/>
          </a:xfrm>
          <a:prstGeom prst="wedgeRoundRectCallout">
            <a:avLst>
              <a:gd name="adj1" fmla="val -12570"/>
              <a:gd name="adj2" fmla="val -190555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컴파일러에 의해 변환되는 과정</a:t>
            </a:r>
          </a:p>
        </p:txBody>
      </p:sp>
    </p:spTree>
    <p:extLst>
      <p:ext uri="{BB962C8B-B14F-4D97-AF65-F5344CB8AC3E}">
        <p14:creationId xmlns:p14="http://schemas.microsoft.com/office/powerpoint/2010/main" val="176161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 변수 사례</a:t>
            </a:r>
            <a:endParaRPr lang="ko-KR" altLang="en-US" dirty="0"/>
          </a:p>
        </p:txBody>
      </p:sp>
      <p:sp>
        <p:nvSpPr>
          <p:cNvPr id="5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3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771800" y="2780928"/>
            <a:ext cx="4463210" cy="3693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dirty="0">
                <a:latin typeface="+mj-ea"/>
                <a:ea typeface="+mj-ea"/>
              </a:rPr>
              <a:t>void g(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a,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b</a:t>
            </a:r>
            <a:r>
              <a:rPr lang="en-US" altLang="ko-KR" dirty="0" smtClean="0">
                <a:latin typeface="+mj-ea"/>
                <a:ea typeface="+mj-ea"/>
              </a:rPr>
              <a:t>= 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c</a:t>
            </a:r>
            <a:r>
              <a:rPr lang="en-US" altLang="ko-KR" dirty="0" smtClean="0">
                <a:latin typeface="+mj-ea"/>
                <a:ea typeface="+mj-ea"/>
              </a:rPr>
              <a:t>= 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d</a:t>
            </a:r>
            <a:r>
              <a:rPr lang="en-US" altLang="ko-KR" dirty="0" smtClean="0">
                <a:latin typeface="+mj-ea"/>
                <a:ea typeface="+mj-ea"/>
              </a:rPr>
              <a:t>= 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en-US" altLang="ko-KR" dirty="0">
                <a:latin typeface="+mj-ea"/>
                <a:ea typeface="+mj-ea"/>
              </a:rPr>
              <a:t>);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143161" y="3332705"/>
            <a:ext cx="90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g(10); 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06689" y="3332705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dirty="0">
                <a:latin typeface="+mj-ea"/>
                <a:ea typeface="+mj-ea"/>
              </a:rPr>
              <a:t>g</a:t>
            </a:r>
            <a:r>
              <a:rPr lang="en-US" altLang="ko-KR" dirty="0" smtClean="0">
                <a:latin typeface="+mj-ea"/>
                <a:ea typeface="+mj-ea"/>
              </a:rPr>
              <a:t>( 10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en-US" altLang="ko-KR" dirty="0" smtClean="0">
                <a:latin typeface="+mj-ea"/>
                <a:ea typeface="+mj-ea"/>
              </a:rPr>
              <a:t> );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43161" y="3745008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g(10, 5); 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06689" y="3745008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dirty="0">
                <a:latin typeface="+mj-ea"/>
                <a:ea typeface="+mj-ea"/>
              </a:rPr>
              <a:t>g</a:t>
            </a:r>
            <a:r>
              <a:rPr lang="en-US" altLang="ko-KR" dirty="0" smtClean="0">
                <a:latin typeface="+mj-ea"/>
                <a:ea typeface="+mj-ea"/>
              </a:rPr>
              <a:t>( 10</a:t>
            </a:r>
            <a:r>
              <a:rPr lang="en-US" altLang="ko-KR" dirty="0">
                <a:latin typeface="+mj-ea"/>
                <a:ea typeface="+mj-ea"/>
              </a:rPr>
              <a:t>, 5, 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en-US" altLang="ko-KR" dirty="0" smtClean="0">
                <a:latin typeface="+mj-ea"/>
                <a:ea typeface="+mj-ea"/>
              </a:rPr>
              <a:t> );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43161" y="4124793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g(10, 5, 20); 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06689" y="4124793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g</a:t>
            </a:r>
            <a:r>
              <a:rPr lang="en-US" altLang="ko-KR" dirty="0" smtClean="0">
                <a:latin typeface="+mj-ea"/>
                <a:ea typeface="+mj-ea"/>
              </a:rPr>
              <a:t>( 10</a:t>
            </a:r>
            <a:r>
              <a:rPr lang="en-US" altLang="ko-KR" dirty="0">
                <a:latin typeface="+mj-ea"/>
                <a:ea typeface="+mj-ea"/>
              </a:rPr>
              <a:t>, 5, 20, 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en-US" altLang="ko-KR" dirty="0" smtClean="0">
                <a:latin typeface="+mj-ea"/>
                <a:ea typeface="+mj-ea"/>
              </a:rPr>
              <a:t> );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43161" y="4484833"/>
            <a:ext cx="1997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g(10, 5, 20, 30); 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106689" y="4484833"/>
            <a:ext cx="196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g</a:t>
            </a:r>
            <a:r>
              <a:rPr lang="en-US" altLang="ko-KR" dirty="0" smtClean="0">
                <a:latin typeface="+mj-ea"/>
                <a:ea typeface="+mj-ea"/>
              </a:rPr>
              <a:t>( 10</a:t>
            </a:r>
            <a:r>
              <a:rPr lang="en-US" altLang="ko-KR" dirty="0">
                <a:latin typeface="+mj-ea"/>
                <a:ea typeface="+mj-ea"/>
              </a:rPr>
              <a:t>, 5, 20, </a:t>
            </a:r>
            <a:r>
              <a:rPr lang="en-US" altLang="ko-KR" dirty="0" smtClean="0">
                <a:latin typeface="+mj-ea"/>
                <a:ea typeface="+mj-ea"/>
              </a:rPr>
              <a:t>30 );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86409" y="3332705"/>
            <a:ext cx="206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g( 10, </a:t>
            </a:r>
            <a:r>
              <a:rPr lang="en-US" altLang="ko-KR" u="sng" dirty="0" smtClean="0">
                <a:latin typeface="+mj-ea"/>
                <a:ea typeface="+mj-ea"/>
              </a:rPr>
              <a:t>  </a:t>
            </a:r>
            <a:r>
              <a:rPr lang="en-US" altLang="ko-KR" dirty="0" smtClean="0">
                <a:latin typeface="+mj-ea"/>
                <a:ea typeface="+mj-ea"/>
              </a:rPr>
              <a:t> , </a:t>
            </a:r>
            <a:r>
              <a:rPr lang="en-US" altLang="ko-KR" u="sng" dirty="0" smtClean="0">
                <a:latin typeface="+mj-ea"/>
                <a:ea typeface="+mj-ea"/>
              </a:rPr>
              <a:t>  </a:t>
            </a:r>
            <a:r>
              <a:rPr lang="en-US" altLang="ko-KR" dirty="0" smtClean="0">
                <a:latin typeface="+mj-ea"/>
                <a:ea typeface="+mj-ea"/>
              </a:rPr>
              <a:t> , </a:t>
            </a:r>
            <a:r>
              <a:rPr lang="en-US" altLang="ko-KR" u="sng" dirty="0" smtClean="0">
                <a:latin typeface="+mj-ea"/>
                <a:ea typeface="+mj-ea"/>
              </a:rPr>
              <a:t>  </a:t>
            </a:r>
            <a:r>
              <a:rPr lang="en-US" altLang="ko-KR" dirty="0" smtClean="0">
                <a:latin typeface="+mj-ea"/>
                <a:ea typeface="+mj-ea"/>
              </a:rPr>
              <a:t> );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86409" y="374500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g( 10, 5</a:t>
            </a:r>
            <a:r>
              <a:rPr lang="en-US" altLang="ko-KR" dirty="0">
                <a:latin typeface="+mj-ea"/>
                <a:ea typeface="+mj-ea"/>
              </a:rPr>
              <a:t> , </a:t>
            </a:r>
            <a:r>
              <a:rPr lang="en-US" altLang="ko-KR" u="sng" dirty="0">
                <a:latin typeface="+mj-ea"/>
                <a:ea typeface="+mj-ea"/>
              </a:rPr>
              <a:t>  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en-US" altLang="ko-KR" u="sng" dirty="0" smtClean="0">
                <a:latin typeface="+mj-ea"/>
                <a:ea typeface="+mj-ea"/>
              </a:rPr>
              <a:t>  </a:t>
            </a:r>
            <a:r>
              <a:rPr lang="en-US" altLang="ko-KR" dirty="0" smtClean="0">
                <a:latin typeface="+mj-ea"/>
                <a:ea typeface="+mj-ea"/>
              </a:rPr>
              <a:t> );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586409" y="4124793"/>
            <a:ext cx="203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g( 10</a:t>
            </a:r>
            <a:r>
              <a:rPr lang="en-US" altLang="ko-KR" dirty="0">
                <a:latin typeface="+mj-ea"/>
                <a:ea typeface="+mj-ea"/>
              </a:rPr>
              <a:t>, 5, </a:t>
            </a:r>
            <a:r>
              <a:rPr lang="en-US" altLang="ko-KR" dirty="0" smtClean="0">
                <a:latin typeface="+mj-ea"/>
                <a:ea typeface="+mj-ea"/>
              </a:rPr>
              <a:t>20,  </a:t>
            </a:r>
            <a:r>
              <a:rPr lang="en-US" altLang="ko-KR" u="sng" dirty="0" smtClean="0">
                <a:latin typeface="+mj-ea"/>
                <a:ea typeface="+mj-ea"/>
              </a:rPr>
              <a:t>  </a:t>
            </a:r>
            <a:r>
              <a:rPr lang="en-US" altLang="ko-KR" dirty="0" smtClean="0">
                <a:latin typeface="+mj-ea"/>
                <a:ea typeface="+mj-ea"/>
              </a:rPr>
              <a:t> );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86409" y="4484833"/>
            <a:ext cx="2047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+mj-ea"/>
                <a:ea typeface="+mj-ea"/>
              </a:rPr>
              <a:t>g( 10</a:t>
            </a:r>
            <a:r>
              <a:rPr lang="en-US" altLang="ko-KR" dirty="0">
                <a:latin typeface="+mj-ea"/>
                <a:ea typeface="+mj-ea"/>
              </a:rPr>
              <a:t>, 5, 20, </a:t>
            </a:r>
            <a:r>
              <a:rPr lang="en-US" altLang="ko-KR" dirty="0" smtClean="0">
                <a:latin typeface="+mj-ea"/>
                <a:ea typeface="+mj-ea"/>
              </a:rPr>
              <a:t>30 ); 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2794321" y="349617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794321" y="390069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794321" y="427883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794321" y="463887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314601" y="349617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314601" y="390069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314601" y="427883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314601" y="463887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자유형 50"/>
          <p:cNvSpPr/>
          <p:nvPr/>
        </p:nvSpPr>
        <p:spPr>
          <a:xfrm>
            <a:off x="4424901" y="3100106"/>
            <a:ext cx="468878" cy="453757"/>
          </a:xfrm>
          <a:custGeom>
            <a:avLst/>
            <a:gdLst>
              <a:gd name="connsiteX0" fmla="*/ 165370 w 165370"/>
              <a:gd name="connsiteY0" fmla="*/ 0 h 340468"/>
              <a:gd name="connsiteX1" fmla="*/ 38910 w 165370"/>
              <a:gd name="connsiteY1" fmla="*/ 145914 h 340468"/>
              <a:gd name="connsiteX2" fmla="*/ 0 w 165370"/>
              <a:gd name="connsiteY2" fmla="*/ 340468 h 34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70" h="340468">
                <a:moveTo>
                  <a:pt x="165370" y="0"/>
                </a:moveTo>
                <a:cubicBezTo>
                  <a:pt x="115921" y="44584"/>
                  <a:pt x="66472" y="89169"/>
                  <a:pt x="38910" y="145914"/>
                </a:cubicBezTo>
                <a:cubicBezTo>
                  <a:pt x="11348" y="202659"/>
                  <a:pt x="5674" y="271563"/>
                  <a:pt x="0" y="340468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893779" y="2864339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863883" y="2837782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833987" y="2864339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4783586" y="3073550"/>
            <a:ext cx="1080297" cy="482388"/>
          </a:xfrm>
          <a:custGeom>
            <a:avLst/>
            <a:gdLst>
              <a:gd name="connsiteX0" fmla="*/ 661481 w 661481"/>
              <a:gd name="connsiteY0" fmla="*/ 0 h 447472"/>
              <a:gd name="connsiteX1" fmla="*/ 175098 w 661481"/>
              <a:gd name="connsiteY1" fmla="*/ 194553 h 447472"/>
              <a:gd name="connsiteX2" fmla="*/ 0 w 661481"/>
              <a:gd name="connsiteY2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481" h="447472">
                <a:moveTo>
                  <a:pt x="661481" y="0"/>
                </a:moveTo>
                <a:cubicBezTo>
                  <a:pt x="473413" y="59987"/>
                  <a:pt x="285345" y="119974"/>
                  <a:pt x="175098" y="194553"/>
                </a:cubicBezTo>
                <a:cubicBezTo>
                  <a:pt x="64851" y="269132"/>
                  <a:pt x="32425" y="358302"/>
                  <a:pt x="0" y="447472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5151987" y="3116522"/>
            <a:ext cx="1652261" cy="453250"/>
          </a:xfrm>
          <a:custGeom>
            <a:avLst/>
            <a:gdLst>
              <a:gd name="connsiteX0" fmla="*/ 1099225 w 1099225"/>
              <a:gd name="connsiteY0" fmla="*/ 0 h 437745"/>
              <a:gd name="connsiteX1" fmla="*/ 252919 w 1099225"/>
              <a:gd name="connsiteY1" fmla="*/ 184826 h 437745"/>
              <a:gd name="connsiteX2" fmla="*/ 0 w 1099225"/>
              <a:gd name="connsiteY2" fmla="*/ 437745 h 43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225" h="437745">
                <a:moveTo>
                  <a:pt x="1099225" y="0"/>
                </a:moveTo>
                <a:cubicBezTo>
                  <a:pt x="767674" y="55934"/>
                  <a:pt x="436123" y="111869"/>
                  <a:pt x="252919" y="184826"/>
                </a:cubicBezTo>
                <a:cubicBezTo>
                  <a:pt x="69715" y="257783"/>
                  <a:pt x="34857" y="347764"/>
                  <a:pt x="0" y="437745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71799" y="1988840"/>
            <a:ext cx="435741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dirty="0">
                <a:latin typeface="+mj-ea"/>
                <a:ea typeface="+mj-ea"/>
              </a:rPr>
              <a:t>void g(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a, 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b=0, 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c=0, 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d=0</a:t>
            </a:r>
            <a:r>
              <a:rPr lang="en-US" altLang="ko-KR" dirty="0">
                <a:latin typeface="+mj-ea"/>
                <a:ea typeface="+mj-ea"/>
              </a:rPr>
              <a:t>);</a:t>
            </a:r>
          </a:p>
        </p:txBody>
      </p:sp>
      <p:sp>
        <p:nvSpPr>
          <p:cNvPr id="58" name="모서리가 둥근 사각형 설명선 57"/>
          <p:cNvSpPr/>
          <p:nvPr/>
        </p:nvSpPr>
        <p:spPr>
          <a:xfrm>
            <a:off x="3338144" y="1150876"/>
            <a:ext cx="3466104" cy="477924"/>
          </a:xfrm>
          <a:prstGeom prst="wedgeRoundRectCallout">
            <a:avLst>
              <a:gd name="adj1" fmla="val -12366"/>
              <a:gd name="adj2" fmla="val 118487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디폴트 매개 변수를 가진 </a:t>
            </a:r>
            <a:r>
              <a:rPr lang="ko-KR" altLang="en-US" dirty="0" smtClean="0">
                <a:solidFill>
                  <a:schemeClr val="tx1"/>
                </a:solidFill>
                <a:latin typeface="+mj-ea"/>
                <a:ea typeface="+mj-ea"/>
              </a:rPr>
              <a:t>함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수</a:t>
            </a:r>
          </a:p>
        </p:txBody>
      </p:sp>
      <p:sp>
        <p:nvSpPr>
          <p:cNvPr id="60" name="모서리가 둥근 사각형 설명선 59"/>
          <p:cNvSpPr/>
          <p:nvPr/>
        </p:nvSpPr>
        <p:spPr>
          <a:xfrm>
            <a:off x="3338144" y="5264930"/>
            <a:ext cx="2385984" cy="684349"/>
          </a:xfrm>
          <a:prstGeom prst="wedgeRoundRectCallout">
            <a:avLst>
              <a:gd name="adj1" fmla="val -5476"/>
              <a:gd name="adj2" fmla="val -110412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컴파일러에 의해 변환되는 과정</a:t>
            </a:r>
          </a:p>
        </p:txBody>
      </p:sp>
    </p:spTree>
    <p:extLst>
      <p:ext uri="{BB962C8B-B14F-4D97-AF65-F5344CB8AC3E}">
        <p14:creationId xmlns:p14="http://schemas.microsoft.com/office/powerpoint/2010/main" val="57971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+mj-ea"/>
              </a:rPr>
              <a:t>디폴트 매개 변수를 가진 함수 선언 및 호출</a:t>
            </a:r>
            <a:endParaRPr lang="ko-KR" altLang="en-US" sz="24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980728"/>
            <a:ext cx="6503864" cy="563231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smtClean="0">
                <a:latin typeface="+mj-ea"/>
                <a:ea typeface="+mj-ea"/>
              </a:rPr>
              <a:t>// </a:t>
            </a:r>
            <a:r>
              <a:rPr lang="ko-KR" altLang="en-US" dirty="0">
                <a:latin typeface="+mj-ea"/>
                <a:ea typeface="+mj-ea"/>
              </a:rPr>
              <a:t>원형 선언</a:t>
            </a: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void star(</a:t>
            </a:r>
            <a:r>
              <a:rPr lang="en-US" altLang="ko-KR" b="1" dirty="0" err="1">
                <a:solidFill>
                  <a:srgbClr val="FF0000"/>
                </a:solidFill>
                <a:latin typeface="+mj-ea"/>
                <a:ea typeface="+mj-ea"/>
              </a:rPr>
              <a:t>int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 a=5</a:t>
            </a:r>
            <a:r>
              <a:rPr lang="en-US" altLang="ko-KR" b="1" dirty="0" smtClean="0">
                <a:latin typeface="+mj-ea"/>
                <a:ea typeface="+mj-ea"/>
              </a:rPr>
              <a:t>); //</a:t>
            </a:r>
            <a:r>
              <a:rPr lang="ko-KR" altLang="en-US" b="1" dirty="0" smtClean="0">
                <a:latin typeface="+mj-ea"/>
                <a:ea typeface="+mj-ea"/>
              </a:rPr>
              <a:t>디폴트 매개변수 선언</a:t>
            </a:r>
            <a:endParaRPr lang="en-US" altLang="ko-KR" b="1" dirty="0"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void </a:t>
            </a:r>
            <a:r>
              <a:rPr lang="en-US" altLang="ko-KR" b="1" dirty="0" err="1">
                <a:latin typeface="+mj-ea"/>
                <a:ea typeface="+mj-ea"/>
              </a:rPr>
              <a:t>msg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id, </a:t>
            </a:r>
            <a:r>
              <a:rPr lang="en-US" altLang="ko-KR" b="1" dirty="0">
                <a:solidFill>
                  <a:srgbClr val="FF0000"/>
                </a:solidFill>
                <a:latin typeface="+mj-ea"/>
                <a:ea typeface="+mj-ea"/>
              </a:rPr>
              <a:t>string text</a:t>
            </a:r>
            <a:r>
              <a:rPr lang="en-US" altLang="ko-KR" b="1" dirty="0" smtClean="0">
                <a:solidFill>
                  <a:srgbClr val="FF0000"/>
                </a:solidFill>
                <a:latin typeface="+mj-ea"/>
                <a:ea typeface="+mj-ea"/>
              </a:rPr>
              <a:t>=""</a:t>
            </a:r>
            <a:r>
              <a:rPr lang="en-US" altLang="ko-KR" b="1" dirty="0" smtClean="0">
                <a:latin typeface="+mj-ea"/>
                <a:ea typeface="+mj-ea"/>
              </a:rPr>
              <a:t>); //</a:t>
            </a:r>
            <a:r>
              <a:rPr lang="ko-KR" altLang="en-US" b="1" dirty="0" smtClean="0">
                <a:latin typeface="+mj-ea"/>
                <a:ea typeface="+mj-ea"/>
              </a:rPr>
              <a:t>디폴트 매개변수 선언</a:t>
            </a:r>
            <a:endParaRPr lang="en-US" altLang="ko-KR" b="1" dirty="0">
              <a:latin typeface="+mj-ea"/>
              <a:ea typeface="+mj-ea"/>
            </a:endParaRP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// </a:t>
            </a:r>
            <a:r>
              <a:rPr lang="ko-KR" altLang="en-US" dirty="0">
                <a:latin typeface="+mj-ea"/>
                <a:ea typeface="+mj-ea"/>
              </a:rPr>
              <a:t>함수 구현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void star(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a)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for(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=0;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&lt;a;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++)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'*';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void </a:t>
            </a:r>
            <a:r>
              <a:rPr lang="en-US" altLang="ko-KR" dirty="0" err="1">
                <a:latin typeface="+mj-ea"/>
                <a:ea typeface="+mj-ea"/>
              </a:rPr>
              <a:t>msg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id, string text)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id &lt;&lt; ' ' &lt;&lt; text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dirty="0" err="1" smtClean="0">
                <a:latin typeface="+mj-ea"/>
                <a:ea typeface="+mj-ea"/>
              </a:rPr>
              <a:t>int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main() {</a:t>
            </a: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star</a:t>
            </a:r>
            <a:r>
              <a:rPr lang="en-US" altLang="ko-KR" b="1" dirty="0" smtClean="0">
                <a:latin typeface="+mj-ea"/>
                <a:ea typeface="+mj-ea"/>
              </a:rPr>
              <a:t>();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// </a:t>
            </a:r>
            <a:r>
              <a:rPr lang="en-US" altLang="ko-KR" dirty="0">
                <a:latin typeface="+mj-ea"/>
                <a:ea typeface="+mj-ea"/>
              </a:rPr>
              <a:t>star() </a:t>
            </a:r>
            <a:r>
              <a:rPr lang="ko-KR" altLang="en-US" dirty="0" smtClean="0">
                <a:latin typeface="+mj-ea"/>
                <a:ea typeface="+mj-ea"/>
              </a:rPr>
              <a:t>호출</a:t>
            </a:r>
            <a:r>
              <a:rPr lang="en-US" altLang="ko-KR" dirty="0" smtClean="0">
                <a:latin typeface="+mj-ea"/>
                <a:ea typeface="+mj-ea"/>
              </a:rPr>
              <a:t>, star(5)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star(10);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err="1" smtClean="0">
                <a:latin typeface="+mj-ea"/>
                <a:ea typeface="+mj-ea"/>
              </a:rPr>
              <a:t>msg</a:t>
            </a:r>
            <a:r>
              <a:rPr lang="en-US" altLang="ko-KR" b="1" dirty="0" smtClean="0">
                <a:latin typeface="+mj-ea"/>
                <a:ea typeface="+mj-ea"/>
              </a:rPr>
              <a:t>(10);</a:t>
            </a:r>
            <a:r>
              <a:rPr lang="en-US" altLang="ko-KR" dirty="0">
                <a:latin typeface="+mj-ea"/>
                <a:ea typeface="+mj-ea"/>
              </a:rPr>
              <a:t> // </a:t>
            </a:r>
            <a:r>
              <a:rPr lang="en-US" altLang="ko-KR" dirty="0" err="1">
                <a:latin typeface="+mj-ea"/>
                <a:ea typeface="+mj-ea"/>
              </a:rPr>
              <a:t>msg</a:t>
            </a:r>
            <a:r>
              <a:rPr lang="en-US" altLang="ko-KR" dirty="0">
                <a:latin typeface="+mj-ea"/>
                <a:ea typeface="+mj-ea"/>
              </a:rPr>
              <a:t>() </a:t>
            </a:r>
            <a:r>
              <a:rPr lang="ko-KR" altLang="en-US" dirty="0" smtClean="0">
                <a:latin typeface="+mj-ea"/>
                <a:ea typeface="+mj-ea"/>
              </a:rPr>
              <a:t>호출</a:t>
            </a:r>
            <a:r>
              <a:rPr lang="en-US" altLang="ko-KR" dirty="0" smtClean="0">
                <a:latin typeface="+mj-ea"/>
                <a:ea typeface="+mj-ea"/>
              </a:rPr>
              <a:t>, </a:t>
            </a:r>
            <a:r>
              <a:rPr lang="en-US" altLang="ko-KR" dirty="0" err="1" smtClean="0">
                <a:latin typeface="+mj-ea"/>
                <a:ea typeface="+mj-ea"/>
              </a:rPr>
              <a:t>msg</a:t>
            </a:r>
            <a:r>
              <a:rPr lang="en-US" altLang="ko-KR" dirty="0" smtClean="0">
                <a:latin typeface="+mj-ea"/>
                <a:ea typeface="+mj-ea"/>
              </a:rPr>
              <a:t>(10, “”)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msg</a:t>
            </a:r>
            <a:r>
              <a:rPr lang="en-US" altLang="ko-KR" dirty="0">
                <a:latin typeface="+mj-ea"/>
                <a:ea typeface="+mj-ea"/>
              </a:rPr>
              <a:t>(10, "Hello");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131" y="5724311"/>
            <a:ext cx="841897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200" dirty="0">
                <a:latin typeface="+mj-ea"/>
                <a:ea typeface="+mj-ea"/>
              </a:rPr>
              <a:t>*****</a:t>
            </a:r>
          </a:p>
          <a:p>
            <a:pPr fontAlgn="base"/>
            <a:r>
              <a:rPr lang="en-US" altLang="ko-KR" sz="1200" dirty="0">
                <a:latin typeface="+mj-ea"/>
                <a:ea typeface="+mj-ea"/>
              </a:rPr>
              <a:t>**********</a:t>
            </a:r>
          </a:p>
          <a:p>
            <a:pPr fontAlgn="base"/>
            <a:r>
              <a:rPr lang="en-US" altLang="ko-KR" sz="1200" dirty="0">
                <a:latin typeface="+mj-ea"/>
                <a:ea typeface="+mj-ea"/>
              </a:rPr>
              <a:t>10</a:t>
            </a:r>
          </a:p>
          <a:p>
            <a:pPr fontAlgn="base"/>
            <a:r>
              <a:rPr lang="en-US" altLang="ko-KR" sz="1200" dirty="0">
                <a:latin typeface="+mj-ea"/>
                <a:ea typeface="+mj-ea"/>
              </a:rPr>
              <a:t>10 Hello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64085" y="2936660"/>
            <a:ext cx="4102642" cy="258532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 smtClean="0">
                <a:latin typeface="+mj-ea"/>
                <a:ea typeface="+mj-ea"/>
              </a:rPr>
              <a:t>void </a:t>
            </a:r>
            <a:r>
              <a:rPr lang="en-US" altLang="ko-KR" dirty="0">
                <a:latin typeface="+mj-ea"/>
                <a:ea typeface="+mj-ea"/>
              </a:rPr>
              <a:t>star(</a:t>
            </a:r>
            <a:r>
              <a:rPr lang="en-US" altLang="ko-KR" dirty="0" err="1">
                <a:solidFill>
                  <a:srgbClr val="FF0000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a=5</a:t>
            </a:r>
            <a:r>
              <a:rPr lang="en-US" altLang="ko-KR" dirty="0" smtClean="0">
                <a:latin typeface="+mj-ea"/>
                <a:ea typeface="+mj-ea"/>
              </a:rPr>
              <a:t>)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for(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=0;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&lt;a;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++)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smtClean="0">
                <a:latin typeface="+mj-ea"/>
                <a:ea typeface="+mj-ea"/>
              </a:rPr>
              <a:t>'*';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void </a:t>
            </a:r>
            <a:r>
              <a:rPr lang="en-US" altLang="ko-KR" dirty="0" err="1">
                <a:latin typeface="+mj-ea"/>
                <a:ea typeface="+mj-ea"/>
              </a:rPr>
              <a:t>msg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id, 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string </a:t>
            </a:r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text=</a:t>
            </a:r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""</a:t>
            </a:r>
            <a:r>
              <a:rPr lang="en-US" altLang="ko-KR" dirty="0" smtClean="0">
                <a:latin typeface="+mj-ea"/>
                <a:ea typeface="+mj-ea"/>
              </a:rPr>
              <a:t>)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cout</a:t>
            </a:r>
            <a:r>
              <a:rPr lang="en-US" altLang="ko-KR" dirty="0">
                <a:latin typeface="+mj-ea"/>
                <a:ea typeface="+mj-ea"/>
              </a:rPr>
              <a:t> &lt;&lt; id &lt;&lt; </a:t>
            </a:r>
            <a:r>
              <a:rPr lang="en-US" altLang="ko-KR" dirty="0" smtClean="0">
                <a:latin typeface="+mj-ea"/>
                <a:ea typeface="+mj-ea"/>
              </a:rPr>
              <a:t>' </a:t>
            </a:r>
            <a:r>
              <a:rPr lang="en-US" altLang="ko-KR" dirty="0">
                <a:latin typeface="+mj-ea"/>
                <a:ea typeface="+mj-ea"/>
              </a:rPr>
              <a:t>' &lt;&lt; text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}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4093997" y="2198931"/>
            <a:ext cx="324256" cy="2568643"/>
          </a:xfrm>
          <a:prstGeom prst="rightBrace">
            <a:avLst>
              <a:gd name="adj1" fmla="val 6833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16" name="직선 화살표 연결선 15"/>
          <p:cNvCxnSpPr>
            <a:endCxn id="7" idx="1"/>
          </p:cNvCxnSpPr>
          <p:nvPr/>
        </p:nvCxnSpPr>
        <p:spPr>
          <a:xfrm>
            <a:off x="4386178" y="3470879"/>
            <a:ext cx="577907" cy="75844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사각형 설명선 17"/>
          <p:cNvSpPr/>
          <p:nvPr/>
        </p:nvSpPr>
        <p:spPr>
          <a:xfrm>
            <a:off x="4550655" y="2141373"/>
            <a:ext cx="1190158" cy="474606"/>
          </a:xfrm>
          <a:prstGeom prst="wedgeRoundRectCallout">
            <a:avLst>
              <a:gd name="adj1" fmla="val 9729"/>
              <a:gd name="adj2" fmla="val 78651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동일한코드</a:t>
            </a:r>
            <a:endParaRPr lang="ko-KR" altLang="en-US" sz="1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78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ko-KR" altLang="en-US" dirty="0" smtClean="0"/>
              <a:t>중복 간소화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52" y="889116"/>
            <a:ext cx="8712968" cy="5832648"/>
          </a:xfrm>
        </p:spPr>
        <p:txBody>
          <a:bodyPr/>
          <a:lstStyle/>
          <a:p>
            <a:r>
              <a:rPr lang="ko-KR" altLang="en-US" dirty="0" smtClean="0"/>
              <a:t> 디폴트 매개 변수의 장점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함수 중복 간소화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중복 함수들과 </a:t>
            </a:r>
            <a:r>
              <a:rPr lang="ko-KR" altLang="en-US" dirty="0"/>
              <a:t>디폴트 매개 변수를 가진 </a:t>
            </a:r>
            <a:r>
              <a:rPr lang="ko-KR" altLang="en-US" dirty="0" smtClean="0"/>
              <a:t>함수를 함께 사용 불가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0170" y="1628320"/>
            <a:ext cx="3074243" cy="20313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class Circle {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........................</a:t>
            </a:r>
          </a:p>
          <a:p>
            <a:pPr defTabSz="180000" fontAlgn="base" latinLnBrk="0"/>
            <a:r>
              <a:rPr lang="en-US" altLang="ko-KR" dirty="0" smtClean="0">
                <a:latin typeface="+mj-ea"/>
                <a:ea typeface="+mj-ea"/>
              </a:rPr>
              <a:t>public</a:t>
            </a:r>
            <a:r>
              <a:rPr lang="en-US" altLang="ko-KR" dirty="0">
                <a:latin typeface="+mj-ea"/>
                <a:ea typeface="+mj-ea"/>
              </a:rPr>
              <a:t>: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Circle()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{ radius </a:t>
            </a:r>
            <a:r>
              <a:rPr lang="en-US" altLang="ko-KR" dirty="0">
                <a:latin typeface="+mj-ea"/>
                <a:ea typeface="+mj-ea"/>
              </a:rPr>
              <a:t>= 1</a:t>
            </a:r>
            <a:r>
              <a:rPr lang="en-US" altLang="ko-KR" dirty="0" smtClean="0">
                <a:latin typeface="+mj-ea"/>
                <a:ea typeface="+mj-ea"/>
              </a:rPr>
              <a:t>; }</a:t>
            </a:r>
            <a:endParaRPr lang="en-US" altLang="ko-KR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Circle(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r)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{ radius </a:t>
            </a:r>
            <a:r>
              <a:rPr lang="en-US" altLang="ko-KR" dirty="0">
                <a:latin typeface="+mj-ea"/>
                <a:ea typeface="+mj-ea"/>
              </a:rPr>
              <a:t>= r</a:t>
            </a:r>
            <a:r>
              <a:rPr lang="en-US" altLang="ko-KR" dirty="0" smtClean="0">
                <a:latin typeface="+mj-ea"/>
                <a:ea typeface="+mj-ea"/>
              </a:rPr>
              <a:t>; }</a:t>
            </a:r>
            <a:endParaRPr lang="en-US" altLang="ko-KR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........................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48064" y="1796060"/>
            <a:ext cx="3538736" cy="175432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class Circle {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........................</a:t>
            </a:r>
          </a:p>
          <a:p>
            <a:pPr defTabSz="180000" fontAlgn="base" latinLnBrk="0"/>
            <a:r>
              <a:rPr lang="en-US" altLang="ko-KR" dirty="0" smtClean="0">
                <a:latin typeface="+mj-ea"/>
                <a:ea typeface="+mj-ea"/>
              </a:rPr>
              <a:t>public</a:t>
            </a:r>
            <a:r>
              <a:rPr lang="en-US" altLang="ko-KR" dirty="0">
                <a:latin typeface="+mj-ea"/>
                <a:ea typeface="+mj-ea"/>
              </a:rPr>
              <a:t>: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Circle(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r=1) </a:t>
            </a:r>
            <a:r>
              <a:rPr lang="en-US" altLang="ko-KR" b="1" dirty="0" smtClean="0">
                <a:latin typeface="+mj-ea"/>
                <a:ea typeface="+mj-ea"/>
              </a:rPr>
              <a:t>{ radius </a:t>
            </a:r>
            <a:r>
              <a:rPr lang="en-US" altLang="ko-KR" b="1" dirty="0">
                <a:latin typeface="+mj-ea"/>
                <a:ea typeface="+mj-ea"/>
              </a:rPr>
              <a:t>= r</a:t>
            </a:r>
            <a:r>
              <a:rPr lang="en-US" altLang="ko-KR" b="1" dirty="0" smtClean="0">
                <a:latin typeface="+mj-ea"/>
                <a:ea typeface="+mj-ea"/>
              </a:rPr>
              <a:t>; </a:t>
            </a:r>
            <a:r>
              <a:rPr lang="en-US" altLang="ko-KR" b="1" dirty="0">
                <a:latin typeface="+mj-ea"/>
                <a:ea typeface="+mj-ea"/>
              </a:rPr>
              <a:t>	}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........................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};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3481274" y="2565619"/>
            <a:ext cx="180020" cy="429649"/>
          </a:xfrm>
          <a:prstGeom prst="rightBrace">
            <a:avLst>
              <a:gd name="adj1" fmla="val 4886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10" name="직선 화살표 연결선 9"/>
          <p:cNvCxnSpPr>
            <a:stCxn id="7" idx="1"/>
          </p:cNvCxnSpPr>
          <p:nvPr/>
        </p:nvCxnSpPr>
        <p:spPr>
          <a:xfrm>
            <a:off x="3661294" y="2780444"/>
            <a:ext cx="1462484" cy="2299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사각형 설명선 10"/>
          <p:cNvSpPr/>
          <p:nvPr/>
        </p:nvSpPr>
        <p:spPr>
          <a:xfrm>
            <a:off x="2771800" y="1520087"/>
            <a:ext cx="2351978" cy="828830"/>
          </a:xfrm>
          <a:prstGeom prst="wedgeRoundRectCallout">
            <a:avLst>
              <a:gd name="adj1" fmla="val 5161"/>
              <a:gd name="adj2" fmla="val 103204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 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개의 </a:t>
            </a:r>
            <a:r>
              <a:rPr lang="ko-KR" altLang="en-US" sz="1400" b="1" dirty="0" err="1">
                <a:solidFill>
                  <a:schemeClr val="tx1"/>
                </a:solidFill>
                <a:latin typeface="+mj-ea"/>
                <a:ea typeface="+mj-ea"/>
              </a:rPr>
              <a:t>생성자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 함수를</a:t>
            </a:r>
            <a:endParaRPr lang="en-US" altLang="ko-KR" sz="14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디폴트 매개 변수를 가진 하나의 함수로 간소화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949531" y="4413440"/>
            <a:ext cx="4032448" cy="230832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class Circle {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........................</a:t>
            </a:r>
          </a:p>
          <a:p>
            <a:pPr defTabSz="180000" fontAlgn="base" latinLnBrk="0"/>
            <a:r>
              <a:rPr lang="en-US" altLang="ko-KR" dirty="0" smtClean="0">
                <a:latin typeface="+mj-ea"/>
                <a:ea typeface="+mj-ea"/>
              </a:rPr>
              <a:t>public</a:t>
            </a:r>
            <a:r>
              <a:rPr lang="en-US" altLang="ko-KR" dirty="0">
                <a:latin typeface="+mj-ea"/>
                <a:ea typeface="+mj-ea"/>
              </a:rPr>
              <a:t>: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Circle()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{ radius </a:t>
            </a:r>
            <a:r>
              <a:rPr lang="en-US" altLang="ko-KR" dirty="0">
                <a:latin typeface="+mj-ea"/>
                <a:ea typeface="+mj-ea"/>
              </a:rPr>
              <a:t>= 1</a:t>
            </a:r>
            <a:r>
              <a:rPr lang="en-US" altLang="ko-KR" dirty="0" smtClean="0">
                <a:latin typeface="+mj-ea"/>
                <a:ea typeface="+mj-ea"/>
              </a:rPr>
              <a:t>; }</a:t>
            </a:r>
            <a:endParaRPr lang="en-US" altLang="ko-KR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Circle(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r)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{ radius </a:t>
            </a:r>
            <a:r>
              <a:rPr lang="en-US" altLang="ko-KR" dirty="0">
                <a:latin typeface="+mj-ea"/>
                <a:ea typeface="+mj-ea"/>
              </a:rPr>
              <a:t>= r</a:t>
            </a:r>
            <a:r>
              <a:rPr lang="en-US" altLang="ko-KR" dirty="0" smtClean="0">
                <a:latin typeface="+mj-ea"/>
                <a:ea typeface="+mj-ea"/>
              </a:rPr>
              <a:t>; }</a:t>
            </a:r>
            <a:endParaRPr lang="en-US" altLang="ko-KR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strike="sngStrike" dirty="0">
                <a:latin typeface="+mj-ea"/>
                <a:ea typeface="+mj-ea"/>
              </a:rPr>
              <a:t>Circle(</a:t>
            </a:r>
            <a:r>
              <a:rPr lang="en-US" altLang="ko-KR" b="1" strike="sngStrike" dirty="0" err="1">
                <a:latin typeface="+mj-ea"/>
                <a:ea typeface="+mj-ea"/>
              </a:rPr>
              <a:t>int</a:t>
            </a:r>
            <a:r>
              <a:rPr lang="en-US" altLang="ko-KR" b="1" strike="sngStrike" dirty="0">
                <a:latin typeface="+mj-ea"/>
                <a:ea typeface="+mj-ea"/>
              </a:rPr>
              <a:t> r=1) { radius = r; 	</a:t>
            </a:r>
            <a:r>
              <a:rPr lang="en-US" altLang="ko-KR" b="1" strike="sngStrike" dirty="0" smtClean="0">
                <a:latin typeface="+mj-ea"/>
                <a:ea typeface="+mj-ea"/>
              </a:rPr>
              <a:t>}</a:t>
            </a:r>
            <a:endParaRPr lang="en-US" altLang="ko-KR" strike="sngStrike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........................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};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228184" y="5567602"/>
            <a:ext cx="1674721" cy="576064"/>
          </a:xfrm>
          <a:prstGeom prst="wedgeRoundRectCallout">
            <a:avLst>
              <a:gd name="adj1" fmla="val -88835"/>
              <a:gd name="adj2" fmla="val 6629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+mj-ea"/>
                <a:ea typeface="+mj-ea"/>
              </a:rPr>
              <a:t>중복된 함수와 동시 사용 불가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917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016" y="116632"/>
            <a:ext cx="9109520" cy="670351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+mj-ea"/>
              </a:rPr>
              <a:t>디폴트 매개 변수를 </a:t>
            </a:r>
            <a:r>
              <a:rPr lang="ko-KR" altLang="en-US" sz="2800" dirty="0">
                <a:latin typeface="+mj-ea"/>
              </a:rPr>
              <a:t>이용하여 중복 </a:t>
            </a:r>
            <a:r>
              <a:rPr lang="ko-KR" altLang="en-US" sz="2800" dirty="0" smtClean="0">
                <a:latin typeface="+mj-ea"/>
              </a:rPr>
              <a:t>함수 간소화</a:t>
            </a:r>
            <a:r>
              <a:rPr lang="en-US" altLang="ko-KR" sz="2800" dirty="0" smtClean="0">
                <a:latin typeface="+mj-ea"/>
              </a:rPr>
              <a:t> </a:t>
            </a:r>
            <a:r>
              <a:rPr lang="ko-KR" altLang="en-US" sz="2800" dirty="0" smtClean="0">
                <a:latin typeface="+mj-ea"/>
              </a:rPr>
              <a:t>연습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2662" y="1421531"/>
            <a:ext cx="8351786" cy="25545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b="1" dirty="0">
                <a:latin typeface="+mj-ea"/>
                <a:ea typeface="+mj-ea"/>
              </a:rPr>
              <a:t>void </a:t>
            </a:r>
            <a:r>
              <a:rPr lang="en-US" altLang="ko-KR" sz="2000" b="1" dirty="0" err="1" smtClean="0">
                <a:latin typeface="+mj-ea"/>
                <a:ea typeface="+mj-ea"/>
              </a:rPr>
              <a:t>fillLine</a:t>
            </a:r>
            <a:r>
              <a:rPr lang="en-US" altLang="ko-KR" sz="2000" b="1" dirty="0" smtClean="0">
                <a:latin typeface="+mj-ea"/>
                <a:ea typeface="+mj-ea"/>
              </a:rPr>
              <a:t>() </a:t>
            </a:r>
            <a:r>
              <a:rPr lang="en-US" altLang="ko-KR" sz="2000" dirty="0" smtClean="0">
                <a:latin typeface="+mj-ea"/>
                <a:ea typeface="+mj-ea"/>
              </a:rPr>
              <a:t>{ // 25 </a:t>
            </a:r>
            <a:r>
              <a:rPr lang="ko-KR" altLang="en-US" sz="2000" dirty="0" smtClean="0">
                <a:latin typeface="+mj-ea"/>
                <a:ea typeface="+mj-ea"/>
              </a:rPr>
              <a:t>개의 </a:t>
            </a:r>
            <a:r>
              <a:rPr lang="en-US" altLang="ko-KR" sz="2000" dirty="0" smtClean="0">
                <a:latin typeface="+mj-ea"/>
                <a:ea typeface="+mj-ea"/>
              </a:rPr>
              <a:t>'*' </a:t>
            </a:r>
            <a:r>
              <a:rPr lang="ko-KR" altLang="en-US" sz="2000" dirty="0" smtClean="0">
                <a:latin typeface="+mj-ea"/>
                <a:ea typeface="+mj-ea"/>
              </a:rPr>
              <a:t>문자를 한 라인에 출력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for(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i</a:t>
            </a:r>
            <a:r>
              <a:rPr lang="en-US" altLang="ko-KR" sz="2000" dirty="0">
                <a:latin typeface="+mj-ea"/>
                <a:ea typeface="+mj-ea"/>
              </a:rPr>
              <a:t>=0; </a:t>
            </a:r>
            <a:r>
              <a:rPr lang="en-US" altLang="ko-KR" sz="2000" dirty="0" err="1">
                <a:latin typeface="+mj-ea"/>
                <a:ea typeface="+mj-ea"/>
              </a:rPr>
              <a:t>i</a:t>
            </a:r>
            <a:r>
              <a:rPr lang="en-US" altLang="ko-KR" sz="2000" dirty="0">
                <a:latin typeface="+mj-ea"/>
                <a:ea typeface="+mj-ea"/>
              </a:rPr>
              <a:t>&lt;25; </a:t>
            </a:r>
            <a:r>
              <a:rPr lang="en-US" altLang="ko-KR" sz="2000" dirty="0" err="1">
                <a:latin typeface="+mj-ea"/>
                <a:ea typeface="+mj-ea"/>
              </a:rPr>
              <a:t>i</a:t>
            </a:r>
            <a:r>
              <a:rPr lang="en-US" altLang="ko-KR" sz="2000" dirty="0">
                <a:latin typeface="+mj-ea"/>
                <a:ea typeface="+mj-ea"/>
              </a:rPr>
              <a:t>++) </a:t>
            </a:r>
            <a:r>
              <a:rPr lang="en-US" altLang="ko-KR" sz="2000" dirty="0" err="1" smtClean="0">
                <a:latin typeface="+mj-ea"/>
                <a:ea typeface="+mj-ea"/>
              </a:rPr>
              <a:t>cout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&lt;&lt; </a:t>
            </a:r>
            <a:r>
              <a:rPr lang="en-US" altLang="ko-KR" sz="2000" dirty="0" smtClean="0">
                <a:latin typeface="+mj-ea"/>
                <a:ea typeface="+mj-ea"/>
              </a:rPr>
              <a:t>'*</a:t>
            </a:r>
            <a:r>
              <a:rPr lang="en-US" altLang="ko-KR" sz="2000" dirty="0">
                <a:latin typeface="+mj-ea"/>
                <a:ea typeface="+mj-ea"/>
              </a:rPr>
              <a:t>'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cout</a:t>
            </a:r>
            <a:r>
              <a:rPr lang="en-US" altLang="ko-KR" sz="2000" dirty="0" smtClean="0">
                <a:latin typeface="+mj-ea"/>
                <a:ea typeface="+mj-ea"/>
              </a:rPr>
              <a:t> &lt;&lt; </a:t>
            </a:r>
            <a:r>
              <a:rPr lang="en-US" altLang="ko-KR" sz="2000" dirty="0" err="1" smtClean="0">
                <a:latin typeface="+mj-ea"/>
                <a:ea typeface="+mj-ea"/>
              </a:rPr>
              <a:t>endl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</a:t>
            </a:r>
          </a:p>
          <a:p>
            <a:pPr defTabSz="180000" fontAlgn="base" latinLnBrk="0"/>
            <a:r>
              <a:rPr lang="en-US" altLang="ko-KR" sz="2000" b="1" dirty="0">
                <a:latin typeface="+mj-ea"/>
                <a:ea typeface="+mj-ea"/>
              </a:rPr>
              <a:t>void </a:t>
            </a:r>
            <a:r>
              <a:rPr lang="en-US" altLang="ko-KR" sz="2000" b="1" dirty="0" err="1" smtClean="0">
                <a:latin typeface="+mj-ea"/>
                <a:ea typeface="+mj-ea"/>
              </a:rPr>
              <a:t>fillLine</a:t>
            </a:r>
            <a:r>
              <a:rPr lang="en-US" altLang="ko-KR" sz="2000" b="1" dirty="0" smtClean="0">
                <a:latin typeface="+mj-ea"/>
                <a:ea typeface="+mj-ea"/>
              </a:rPr>
              <a:t>(</a:t>
            </a:r>
            <a:r>
              <a:rPr lang="en-US" altLang="ko-KR" sz="2000" b="1" dirty="0" err="1" smtClean="0">
                <a:latin typeface="+mj-ea"/>
                <a:ea typeface="+mj-ea"/>
              </a:rPr>
              <a:t>int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n, char c) </a:t>
            </a:r>
            <a:r>
              <a:rPr lang="en-US" altLang="ko-KR" sz="2000" dirty="0" smtClean="0">
                <a:latin typeface="+mj-ea"/>
                <a:ea typeface="+mj-ea"/>
              </a:rPr>
              <a:t>{ // n</a:t>
            </a:r>
            <a:r>
              <a:rPr lang="ko-KR" altLang="en-US" sz="2000" dirty="0" smtClean="0">
                <a:latin typeface="+mj-ea"/>
                <a:ea typeface="+mj-ea"/>
              </a:rPr>
              <a:t>개의 </a:t>
            </a:r>
            <a:r>
              <a:rPr lang="en-US" altLang="ko-KR" sz="2000" dirty="0" smtClean="0">
                <a:latin typeface="+mj-ea"/>
                <a:ea typeface="+mj-ea"/>
              </a:rPr>
              <a:t>c </a:t>
            </a:r>
            <a:r>
              <a:rPr lang="ko-KR" altLang="en-US" sz="2000" dirty="0" smtClean="0">
                <a:latin typeface="+mj-ea"/>
                <a:ea typeface="+mj-ea"/>
              </a:rPr>
              <a:t>문자를 한 라인에 출력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for(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i</a:t>
            </a:r>
            <a:r>
              <a:rPr lang="en-US" altLang="ko-KR" sz="2000" dirty="0">
                <a:latin typeface="+mj-ea"/>
                <a:ea typeface="+mj-ea"/>
              </a:rPr>
              <a:t>=0; </a:t>
            </a:r>
            <a:r>
              <a:rPr lang="en-US" altLang="ko-KR" sz="2000" dirty="0" err="1">
                <a:latin typeface="+mj-ea"/>
                <a:ea typeface="+mj-ea"/>
              </a:rPr>
              <a:t>i</a:t>
            </a:r>
            <a:r>
              <a:rPr lang="en-US" altLang="ko-KR" sz="2000" dirty="0">
                <a:latin typeface="+mj-ea"/>
                <a:ea typeface="+mj-ea"/>
              </a:rPr>
              <a:t>&lt;n; </a:t>
            </a:r>
            <a:r>
              <a:rPr lang="en-US" altLang="ko-KR" sz="2000" dirty="0" err="1">
                <a:latin typeface="+mj-ea"/>
                <a:ea typeface="+mj-ea"/>
              </a:rPr>
              <a:t>i</a:t>
            </a:r>
            <a:r>
              <a:rPr lang="en-US" altLang="ko-KR" sz="2000" dirty="0">
                <a:latin typeface="+mj-ea"/>
                <a:ea typeface="+mj-ea"/>
              </a:rPr>
              <a:t>++) </a:t>
            </a:r>
            <a:r>
              <a:rPr lang="en-US" altLang="ko-KR" sz="2000" dirty="0" err="1" smtClean="0">
                <a:latin typeface="+mj-ea"/>
                <a:ea typeface="+mj-ea"/>
              </a:rPr>
              <a:t>cout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&lt;&lt; c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</a:t>
            </a:r>
            <a:r>
              <a:rPr lang="en-US" altLang="ko-KR" sz="2000" dirty="0" err="1" smtClean="0">
                <a:latin typeface="+mj-ea"/>
                <a:ea typeface="+mj-ea"/>
              </a:rPr>
              <a:t>endl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3744" y="952194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두 개의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중복 함수를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디폴트 매개 변수를 가진 하나의 함수로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3744" y="1421531"/>
            <a:ext cx="8460034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b="1" dirty="0" smtClean="0">
                <a:latin typeface="+mj-ea"/>
                <a:ea typeface="+mj-ea"/>
              </a:rPr>
              <a:t>void </a:t>
            </a:r>
            <a:r>
              <a:rPr lang="en-US" altLang="ko-KR" sz="2000" b="1" dirty="0" err="1" smtClean="0">
                <a:latin typeface="+mj-ea"/>
                <a:ea typeface="+mj-ea"/>
              </a:rPr>
              <a:t>fillLine</a:t>
            </a:r>
            <a:r>
              <a:rPr lang="en-US" altLang="ko-KR" sz="2000" b="1" dirty="0" smtClean="0">
                <a:latin typeface="+mj-ea"/>
                <a:ea typeface="+mj-ea"/>
              </a:rPr>
              <a:t>(</a:t>
            </a:r>
            <a:r>
              <a:rPr lang="en-US" altLang="ko-KR" sz="2000" b="1" dirty="0" err="1" smtClean="0">
                <a:latin typeface="+mj-ea"/>
                <a:ea typeface="+mj-ea"/>
              </a:rPr>
              <a:t>int</a:t>
            </a:r>
            <a:r>
              <a:rPr lang="en-US" altLang="ko-KR" sz="2000" b="1" dirty="0" smtClean="0">
                <a:latin typeface="+mj-ea"/>
                <a:ea typeface="+mj-ea"/>
              </a:rPr>
              <a:t> n=25, char c=</a:t>
            </a:r>
            <a:r>
              <a:rPr lang="en-US" altLang="ko-KR" sz="2000" dirty="0" smtClean="0">
                <a:latin typeface="+mj-ea"/>
                <a:ea typeface="+mj-ea"/>
              </a:rPr>
              <a:t>'</a:t>
            </a:r>
            <a:r>
              <a:rPr lang="en-US" altLang="ko-KR" sz="2000" b="1" dirty="0" smtClean="0">
                <a:latin typeface="+mj-ea"/>
                <a:ea typeface="+mj-ea"/>
              </a:rPr>
              <a:t>*</a:t>
            </a:r>
            <a:r>
              <a:rPr lang="en-US" altLang="ko-KR" sz="2000" dirty="0">
                <a:latin typeface="+mj-ea"/>
                <a:ea typeface="+mj-ea"/>
              </a:rPr>
              <a:t>'</a:t>
            </a:r>
            <a:r>
              <a:rPr lang="en-US" altLang="ko-KR" sz="2000" b="1" dirty="0" smtClean="0">
                <a:latin typeface="+mj-ea"/>
                <a:ea typeface="+mj-ea"/>
              </a:rPr>
              <a:t>) </a:t>
            </a:r>
            <a:r>
              <a:rPr lang="en-US" altLang="ko-KR" sz="2000" dirty="0" smtClean="0">
                <a:latin typeface="+mj-ea"/>
                <a:ea typeface="+mj-ea"/>
              </a:rPr>
              <a:t>{ // n</a:t>
            </a:r>
            <a:r>
              <a:rPr lang="ko-KR" altLang="en-US" sz="2000" dirty="0" smtClean="0">
                <a:latin typeface="+mj-ea"/>
                <a:ea typeface="+mj-ea"/>
              </a:rPr>
              <a:t>개의 </a:t>
            </a:r>
            <a:r>
              <a:rPr lang="en-US" altLang="ko-KR" sz="2000" dirty="0" smtClean="0">
                <a:latin typeface="+mj-ea"/>
                <a:ea typeface="+mj-ea"/>
              </a:rPr>
              <a:t>c </a:t>
            </a:r>
            <a:r>
              <a:rPr lang="ko-KR" altLang="en-US" sz="2000" dirty="0" smtClean="0">
                <a:latin typeface="+mj-ea"/>
                <a:ea typeface="+mj-ea"/>
              </a:rPr>
              <a:t>문자를 한 라인에 출력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	for(</a:t>
            </a:r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 err="1" smtClean="0">
                <a:latin typeface="+mj-ea"/>
                <a:ea typeface="+mj-ea"/>
              </a:rPr>
              <a:t>i</a:t>
            </a:r>
            <a:r>
              <a:rPr lang="en-US" altLang="ko-KR" sz="2000" dirty="0" smtClean="0">
                <a:latin typeface="+mj-ea"/>
                <a:ea typeface="+mj-ea"/>
              </a:rPr>
              <a:t>=0; </a:t>
            </a:r>
            <a:r>
              <a:rPr lang="en-US" altLang="ko-KR" sz="2000" dirty="0" err="1" smtClean="0">
                <a:latin typeface="+mj-ea"/>
                <a:ea typeface="+mj-ea"/>
              </a:rPr>
              <a:t>i</a:t>
            </a:r>
            <a:r>
              <a:rPr lang="en-US" altLang="ko-KR" sz="2000" dirty="0" smtClean="0">
                <a:latin typeface="+mj-ea"/>
                <a:ea typeface="+mj-ea"/>
              </a:rPr>
              <a:t>&lt;n; </a:t>
            </a:r>
            <a:r>
              <a:rPr lang="en-US" altLang="ko-KR" sz="2000" dirty="0" err="1" smtClean="0">
                <a:latin typeface="+mj-ea"/>
                <a:ea typeface="+mj-ea"/>
              </a:rPr>
              <a:t>i</a:t>
            </a:r>
            <a:r>
              <a:rPr lang="en-US" altLang="ko-KR" sz="2000" dirty="0" smtClean="0">
                <a:latin typeface="+mj-ea"/>
                <a:ea typeface="+mj-ea"/>
              </a:rPr>
              <a:t>++) </a:t>
            </a:r>
            <a:r>
              <a:rPr lang="en-US" altLang="ko-KR" sz="2000" dirty="0" err="1" smtClean="0">
                <a:latin typeface="+mj-ea"/>
                <a:ea typeface="+mj-ea"/>
              </a:rPr>
              <a:t>cout</a:t>
            </a:r>
            <a:r>
              <a:rPr lang="en-US" altLang="ko-KR" sz="2000" dirty="0" smtClean="0">
                <a:latin typeface="+mj-ea"/>
                <a:ea typeface="+mj-ea"/>
              </a:rPr>
              <a:t> &lt;&lt; c;</a:t>
            </a: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cout</a:t>
            </a:r>
            <a:r>
              <a:rPr lang="en-US" altLang="ko-KR" sz="2000" dirty="0" smtClean="0">
                <a:latin typeface="+mj-ea"/>
                <a:ea typeface="+mj-ea"/>
              </a:rPr>
              <a:t> &lt;&lt; </a:t>
            </a:r>
            <a:r>
              <a:rPr lang="en-US" altLang="ko-KR" sz="2000" dirty="0" err="1" smtClean="0">
                <a:latin typeface="+mj-ea"/>
                <a:ea typeface="+mj-ea"/>
              </a:rPr>
              <a:t>endl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}</a:t>
            </a:r>
          </a:p>
          <a:p>
            <a:pPr defTabSz="180000" fontAlgn="base" latinLnBrk="0"/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main() {</a:t>
            </a:r>
          </a:p>
          <a:p>
            <a:pPr defTabSz="180000" fontAlgn="base" latinLnBrk="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fillLine</a:t>
            </a:r>
            <a:r>
              <a:rPr lang="en-US" altLang="ko-KR" sz="2000" dirty="0">
                <a:latin typeface="+mj-ea"/>
                <a:ea typeface="+mj-ea"/>
              </a:rPr>
              <a:t>(); // 25</a:t>
            </a:r>
            <a:r>
              <a:rPr lang="ko-KR" altLang="en-US" sz="2000" dirty="0">
                <a:latin typeface="+mj-ea"/>
                <a:ea typeface="+mj-ea"/>
              </a:rPr>
              <a:t>개의 </a:t>
            </a:r>
            <a:r>
              <a:rPr lang="en-US" altLang="ko-KR" sz="2000" dirty="0">
                <a:latin typeface="+mj-ea"/>
                <a:ea typeface="+mj-ea"/>
              </a:rPr>
              <a:t>'*'</a:t>
            </a:r>
            <a:r>
              <a:rPr lang="ko-KR" altLang="en-US" sz="2000" dirty="0">
                <a:latin typeface="+mj-ea"/>
                <a:ea typeface="+mj-ea"/>
              </a:rPr>
              <a:t>를 한 라인에 출력</a:t>
            </a:r>
          </a:p>
          <a:p>
            <a:pPr defTabSz="180000" fontAlgn="base" latinLnBrk="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fillLine</a:t>
            </a:r>
            <a:r>
              <a:rPr lang="en-US" altLang="ko-KR" sz="2000" dirty="0">
                <a:latin typeface="+mj-ea"/>
                <a:ea typeface="+mj-ea"/>
              </a:rPr>
              <a:t>(10, '%'); // 10</a:t>
            </a:r>
            <a:r>
              <a:rPr lang="ko-KR" altLang="en-US" sz="2000" dirty="0">
                <a:latin typeface="+mj-ea"/>
                <a:ea typeface="+mj-ea"/>
              </a:rPr>
              <a:t>개의 </a:t>
            </a:r>
            <a:r>
              <a:rPr lang="en-US" altLang="ko-KR" sz="2000" dirty="0">
                <a:latin typeface="+mj-ea"/>
                <a:ea typeface="+mj-ea"/>
              </a:rPr>
              <a:t>'%'</a:t>
            </a:r>
            <a:r>
              <a:rPr lang="ko-KR" altLang="en-US" sz="2000" dirty="0">
                <a:latin typeface="+mj-ea"/>
                <a:ea typeface="+mj-ea"/>
              </a:rPr>
              <a:t>를 한 라인에 </a:t>
            </a:r>
            <a:r>
              <a:rPr lang="ko-KR" altLang="en-US" sz="2000" dirty="0" smtClean="0">
                <a:latin typeface="+mj-ea"/>
                <a:ea typeface="+mj-ea"/>
              </a:rPr>
              <a:t>출력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}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571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err="1" smtClean="0"/>
              <a:t>생성자</a:t>
            </a:r>
            <a:r>
              <a:rPr lang="ko-KR" altLang="en-US" sz="2800" dirty="0" smtClean="0"/>
              <a:t> 함수의 중복 간소화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0012" y="908975"/>
            <a:ext cx="8794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클래스에 중복된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생성자를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디폴트 매개 변수를 가진 하나의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생성자로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작성하라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9625" y="1298214"/>
            <a:ext cx="2520280" cy="26776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>
                <a:latin typeface="+mj-ea"/>
                <a:ea typeface="+mj-ea"/>
              </a:rPr>
              <a:t>class </a:t>
            </a:r>
            <a:r>
              <a:rPr lang="en-US" altLang="ko-KR" sz="1200" dirty="0" err="1">
                <a:latin typeface="+mj-ea"/>
                <a:ea typeface="+mj-ea"/>
              </a:rPr>
              <a:t>MyVector</a:t>
            </a:r>
            <a:r>
              <a:rPr lang="en-US" altLang="ko-KR" sz="1200" dirty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 err="1">
                <a:latin typeface="+mj-ea"/>
                <a:ea typeface="+mj-ea"/>
              </a:rPr>
              <a:t>int</a:t>
            </a:r>
            <a:r>
              <a:rPr lang="en-US" altLang="ko-KR" sz="1200" dirty="0">
                <a:latin typeface="+mj-ea"/>
                <a:ea typeface="+mj-ea"/>
              </a:rPr>
              <a:t> *p;</a:t>
            </a:r>
          </a:p>
          <a:p>
            <a:pPr defTabSz="180000" fontAlgn="base" latinLnBrk="0"/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 err="1">
                <a:latin typeface="+mj-ea"/>
                <a:ea typeface="+mj-ea"/>
              </a:rPr>
              <a:t>int</a:t>
            </a:r>
            <a:r>
              <a:rPr lang="en-US" altLang="ko-KR" sz="1200" dirty="0">
                <a:latin typeface="+mj-ea"/>
                <a:ea typeface="+mj-ea"/>
              </a:rPr>
              <a:t> size;</a:t>
            </a:r>
          </a:p>
          <a:p>
            <a:pPr defTabSz="180000" fontAlgn="base" latinLnBrk="0"/>
            <a:r>
              <a:rPr lang="en-US" altLang="ko-KR" sz="1200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b="1" dirty="0" err="1">
                <a:latin typeface="+mj-ea"/>
                <a:ea typeface="+mj-ea"/>
              </a:rPr>
              <a:t>MyVector</a:t>
            </a:r>
            <a:r>
              <a:rPr lang="en-US" altLang="ko-KR" sz="1200" b="1" dirty="0">
                <a:latin typeface="+mj-ea"/>
                <a:ea typeface="+mj-ea"/>
              </a:rPr>
              <a:t>() </a:t>
            </a:r>
            <a:r>
              <a:rPr lang="en-US" altLang="ko-KR" sz="1200" dirty="0">
                <a:latin typeface="+mj-ea"/>
                <a:ea typeface="+mj-ea"/>
              </a:rPr>
              <a:t>{ </a:t>
            </a:r>
            <a:endParaRPr lang="en-US" altLang="ko-KR" sz="12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 smtClean="0">
                <a:latin typeface="+mj-ea"/>
                <a:ea typeface="+mj-ea"/>
              </a:rPr>
              <a:t>	p </a:t>
            </a:r>
            <a:r>
              <a:rPr lang="en-US" altLang="ko-KR" sz="1200" dirty="0">
                <a:latin typeface="+mj-ea"/>
                <a:ea typeface="+mj-ea"/>
              </a:rPr>
              <a:t>= new </a:t>
            </a:r>
            <a:r>
              <a:rPr lang="en-US" altLang="ko-KR" sz="1200" dirty="0" err="1">
                <a:latin typeface="+mj-ea"/>
                <a:ea typeface="+mj-ea"/>
              </a:rPr>
              <a:t>int</a:t>
            </a:r>
            <a:r>
              <a:rPr lang="en-US" altLang="ko-KR" sz="1200" dirty="0">
                <a:latin typeface="+mj-ea"/>
                <a:ea typeface="+mj-ea"/>
              </a:rPr>
              <a:t> [100]; </a:t>
            </a:r>
            <a:endParaRPr lang="en-US" altLang="ko-KR" sz="12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 smtClean="0">
                <a:latin typeface="+mj-ea"/>
                <a:ea typeface="+mj-ea"/>
              </a:rPr>
              <a:t>	size </a:t>
            </a:r>
            <a:r>
              <a:rPr lang="en-US" altLang="ko-KR" sz="1200" dirty="0">
                <a:latin typeface="+mj-ea"/>
                <a:ea typeface="+mj-ea"/>
              </a:rPr>
              <a:t>= 100</a:t>
            </a:r>
            <a:r>
              <a:rPr lang="en-US" altLang="ko-KR" sz="1200" dirty="0" smtClean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 smtClean="0">
                <a:latin typeface="+mj-ea"/>
                <a:ea typeface="+mj-ea"/>
              </a:rPr>
              <a:t>}</a:t>
            </a:r>
            <a:endParaRPr lang="en-US" altLang="ko-KR" sz="12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b="1" dirty="0" err="1">
                <a:latin typeface="+mj-ea"/>
                <a:ea typeface="+mj-ea"/>
              </a:rPr>
              <a:t>MyVector</a:t>
            </a:r>
            <a:r>
              <a:rPr lang="en-US" altLang="ko-KR" sz="1200" b="1" dirty="0">
                <a:latin typeface="+mj-ea"/>
                <a:ea typeface="+mj-ea"/>
              </a:rPr>
              <a:t>(</a:t>
            </a:r>
            <a:r>
              <a:rPr lang="en-US" altLang="ko-KR" sz="1200" b="1" dirty="0" err="1">
                <a:latin typeface="+mj-ea"/>
                <a:ea typeface="+mj-ea"/>
              </a:rPr>
              <a:t>int</a:t>
            </a:r>
            <a:r>
              <a:rPr lang="en-US" altLang="ko-KR" sz="1200" b="1" dirty="0">
                <a:latin typeface="+mj-ea"/>
                <a:ea typeface="+mj-ea"/>
              </a:rPr>
              <a:t> n) </a:t>
            </a:r>
            <a:r>
              <a:rPr lang="en-US" altLang="ko-KR" sz="1200" dirty="0">
                <a:latin typeface="+mj-ea"/>
                <a:ea typeface="+mj-ea"/>
              </a:rPr>
              <a:t>{ </a:t>
            </a:r>
            <a:endParaRPr lang="en-US" altLang="ko-KR" sz="12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 smtClean="0">
                <a:latin typeface="+mj-ea"/>
                <a:ea typeface="+mj-ea"/>
              </a:rPr>
              <a:t>	p </a:t>
            </a:r>
            <a:r>
              <a:rPr lang="en-US" altLang="ko-KR" sz="1200" dirty="0">
                <a:latin typeface="+mj-ea"/>
                <a:ea typeface="+mj-ea"/>
              </a:rPr>
              <a:t>= new </a:t>
            </a:r>
            <a:r>
              <a:rPr lang="en-US" altLang="ko-KR" sz="1200" dirty="0" err="1">
                <a:latin typeface="+mj-ea"/>
                <a:ea typeface="+mj-ea"/>
              </a:rPr>
              <a:t>int</a:t>
            </a:r>
            <a:r>
              <a:rPr lang="en-US" altLang="ko-KR" sz="1200" dirty="0">
                <a:latin typeface="+mj-ea"/>
                <a:ea typeface="+mj-ea"/>
              </a:rPr>
              <a:t> [n</a:t>
            </a:r>
            <a:r>
              <a:rPr lang="en-US" altLang="ko-KR" sz="1200" dirty="0" smtClean="0">
                <a:latin typeface="+mj-ea"/>
                <a:ea typeface="+mj-ea"/>
              </a:rPr>
              <a:t>]; </a:t>
            </a:r>
          </a:p>
          <a:p>
            <a:pPr defTabSz="180000" fontAlgn="base" latinLnBrk="0"/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 smtClean="0">
                <a:latin typeface="+mj-ea"/>
                <a:ea typeface="+mj-ea"/>
              </a:rPr>
              <a:t>	size </a:t>
            </a:r>
            <a:r>
              <a:rPr lang="en-US" altLang="ko-KR" sz="1200" dirty="0">
                <a:latin typeface="+mj-ea"/>
                <a:ea typeface="+mj-ea"/>
              </a:rPr>
              <a:t>= n</a:t>
            </a:r>
            <a:r>
              <a:rPr lang="en-US" altLang="ko-KR" sz="1200" dirty="0" smtClean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 smtClean="0">
                <a:latin typeface="+mj-ea"/>
                <a:ea typeface="+mj-ea"/>
              </a:rPr>
              <a:t>}</a:t>
            </a:r>
          </a:p>
          <a:p>
            <a:pPr defTabSz="180000" fontAlgn="base" latinLnBrk="0"/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 smtClean="0">
                <a:latin typeface="+mj-ea"/>
                <a:ea typeface="+mj-ea"/>
              </a:rPr>
              <a:t>~</a:t>
            </a:r>
            <a:r>
              <a:rPr lang="en-US" altLang="ko-KR" sz="1200" dirty="0" err="1" smtClean="0">
                <a:latin typeface="+mj-ea"/>
                <a:ea typeface="+mj-ea"/>
              </a:rPr>
              <a:t>MyVector</a:t>
            </a:r>
            <a:r>
              <a:rPr lang="en-US" altLang="ko-KR" sz="1200" dirty="0" smtClean="0">
                <a:latin typeface="+mj-ea"/>
                <a:ea typeface="+mj-ea"/>
              </a:rPr>
              <a:t>() { delete [] p; }</a:t>
            </a:r>
            <a:endParaRPr lang="en-US" altLang="ko-KR" sz="12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200" dirty="0">
                <a:latin typeface="+mj-ea"/>
                <a:ea typeface="+mj-ea"/>
              </a:rPr>
              <a:t>};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642807" y="1278307"/>
            <a:ext cx="6335600" cy="50167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class </a:t>
            </a:r>
            <a:r>
              <a:rPr lang="en-US" altLang="ko-KR" sz="1600" dirty="0" err="1">
                <a:latin typeface="+mj-ea"/>
                <a:ea typeface="+mj-ea"/>
              </a:rPr>
              <a:t>MyVector</a:t>
            </a:r>
            <a:r>
              <a:rPr lang="en-US" altLang="ko-KR" sz="1600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*p;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size;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600" b="1" dirty="0" smtClean="0">
                <a:latin typeface="+mj-ea"/>
                <a:ea typeface="+mj-ea"/>
              </a:rPr>
              <a:t>	/* 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latin typeface="+mj-ea"/>
                <a:ea typeface="+mj-ea"/>
              </a:rPr>
              <a:t>	</a:t>
            </a:r>
          </a:p>
          <a:p>
            <a:pPr defTabSz="180000"/>
            <a:r>
              <a:rPr lang="en-US" altLang="ko-KR" sz="1600" b="1" dirty="0" smtClean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ko-KR" altLang="en-US" sz="1600" b="1" dirty="0" smtClean="0">
                <a:latin typeface="+mj-ea"/>
                <a:ea typeface="+mj-ea"/>
              </a:rPr>
              <a:t>이곳에 디폴트 매개변수를 가진 </a:t>
            </a:r>
            <a:r>
              <a:rPr lang="ko-KR" altLang="en-US" sz="1600" b="1" dirty="0" err="1" smtClean="0">
                <a:latin typeface="+mj-ea"/>
                <a:ea typeface="+mj-ea"/>
              </a:rPr>
              <a:t>생성자</a:t>
            </a:r>
            <a:r>
              <a:rPr lang="ko-KR" altLang="en-US" sz="1600" b="1" dirty="0" smtClean="0">
                <a:latin typeface="+mj-ea"/>
                <a:ea typeface="+mj-ea"/>
              </a:rPr>
              <a:t> 작성하라 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defTabSz="180000"/>
            <a:endParaRPr lang="en-US" altLang="ko-KR" sz="1600" b="1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	</a:t>
            </a:r>
            <a:r>
              <a:rPr lang="en-US" altLang="ko-KR" sz="1600" b="1" dirty="0" smtClean="0">
                <a:latin typeface="+mj-ea"/>
                <a:ea typeface="+mj-ea"/>
              </a:rPr>
              <a:t>*/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~</a:t>
            </a:r>
            <a:r>
              <a:rPr lang="en-US" altLang="ko-KR" sz="1600" dirty="0" err="1">
                <a:latin typeface="+mj-ea"/>
                <a:ea typeface="+mj-ea"/>
              </a:rPr>
              <a:t>MyVector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en-US" altLang="ko-KR" sz="1600" dirty="0" smtClean="0">
                <a:latin typeface="+mj-ea"/>
                <a:ea typeface="+mj-ea"/>
              </a:rPr>
              <a:t>{ delete </a:t>
            </a:r>
            <a:r>
              <a:rPr lang="en-US" altLang="ko-KR" sz="1600" dirty="0">
                <a:latin typeface="+mj-ea"/>
                <a:ea typeface="+mj-ea"/>
              </a:rPr>
              <a:t>[] p; </a:t>
            </a:r>
            <a:r>
              <a:rPr lang="en-US" altLang="ko-KR" sz="1600" dirty="0" smtClean="0">
                <a:latin typeface="+mj-ea"/>
                <a:ea typeface="+mj-ea"/>
              </a:rPr>
              <a:t>}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MyVector</a:t>
            </a:r>
            <a:r>
              <a:rPr lang="en-US" altLang="ko-KR" sz="1600" dirty="0">
                <a:latin typeface="+mj-ea"/>
                <a:ea typeface="+mj-ea"/>
              </a:rPr>
              <a:t> *v1, *v2;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v1 = new </a:t>
            </a:r>
            <a:r>
              <a:rPr lang="en-US" altLang="ko-KR" sz="1600" b="1" dirty="0" err="1">
                <a:latin typeface="+mj-ea"/>
                <a:ea typeface="+mj-ea"/>
              </a:rPr>
              <a:t>MyVector</a:t>
            </a:r>
            <a:r>
              <a:rPr lang="en-US" altLang="ko-KR" sz="1600" b="1" dirty="0">
                <a:latin typeface="+mj-ea"/>
                <a:ea typeface="+mj-ea"/>
              </a:rPr>
              <a:t>(); </a:t>
            </a:r>
            <a:r>
              <a:rPr lang="en-US" altLang="ko-KR" sz="1600" dirty="0">
                <a:latin typeface="+mj-ea"/>
                <a:ea typeface="+mj-ea"/>
              </a:rPr>
              <a:t>// </a:t>
            </a:r>
            <a:r>
              <a:rPr lang="ko-KR" altLang="en-US" sz="1600" dirty="0">
                <a:latin typeface="+mj-ea"/>
                <a:ea typeface="+mj-ea"/>
              </a:rPr>
              <a:t>디폴트로 정수 </a:t>
            </a:r>
            <a:r>
              <a:rPr lang="en-US" altLang="ko-KR" sz="1600" dirty="0" smtClean="0">
                <a:latin typeface="+mj-ea"/>
                <a:ea typeface="+mj-ea"/>
              </a:rPr>
              <a:t>100</a:t>
            </a:r>
            <a:r>
              <a:rPr lang="ko-KR" altLang="en-US" sz="1600" dirty="0" smtClean="0">
                <a:latin typeface="+mj-ea"/>
                <a:ea typeface="+mj-ea"/>
              </a:rPr>
              <a:t>개의 배열 동적 </a:t>
            </a:r>
            <a:r>
              <a:rPr lang="ko-KR" altLang="en-US" sz="1600" dirty="0">
                <a:latin typeface="+mj-ea"/>
                <a:ea typeface="+mj-ea"/>
              </a:rPr>
              <a:t>할당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v2 = new </a:t>
            </a:r>
            <a:r>
              <a:rPr lang="en-US" altLang="ko-KR" sz="1600" b="1" dirty="0" err="1">
                <a:latin typeface="+mj-ea"/>
                <a:ea typeface="+mj-ea"/>
              </a:rPr>
              <a:t>MyVector</a:t>
            </a:r>
            <a:r>
              <a:rPr lang="en-US" altLang="ko-KR" sz="1600" b="1" dirty="0">
                <a:latin typeface="+mj-ea"/>
                <a:ea typeface="+mj-ea"/>
              </a:rPr>
              <a:t>(1024); </a:t>
            </a:r>
            <a:r>
              <a:rPr lang="en-US" altLang="ko-KR" sz="1600" dirty="0">
                <a:latin typeface="+mj-ea"/>
                <a:ea typeface="+mj-ea"/>
              </a:rPr>
              <a:t>// </a:t>
            </a:r>
            <a:r>
              <a:rPr lang="ko-KR" altLang="en-US" sz="1600" dirty="0">
                <a:latin typeface="+mj-ea"/>
                <a:ea typeface="+mj-ea"/>
              </a:rPr>
              <a:t>정수 </a:t>
            </a:r>
            <a:r>
              <a:rPr lang="en-US" altLang="ko-KR" sz="1600" dirty="0" smtClean="0">
                <a:latin typeface="+mj-ea"/>
                <a:ea typeface="+mj-ea"/>
              </a:rPr>
              <a:t>1024</a:t>
            </a:r>
            <a:r>
              <a:rPr lang="ko-KR" altLang="en-US" sz="1600" dirty="0">
                <a:latin typeface="+mj-ea"/>
                <a:ea typeface="+mj-ea"/>
              </a:rPr>
              <a:t>개의 배열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동적 할당</a:t>
            </a:r>
          </a:p>
          <a:p>
            <a:pPr defTabSz="180000"/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delete v1;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delete v2;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" name="오른쪽 중괄호 2"/>
          <p:cNvSpPr/>
          <p:nvPr/>
        </p:nvSpPr>
        <p:spPr>
          <a:xfrm>
            <a:off x="1787615" y="2194321"/>
            <a:ext cx="288032" cy="1368152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2089566" y="2878397"/>
            <a:ext cx="933091" cy="278189"/>
          </a:xfrm>
          <a:custGeom>
            <a:avLst/>
            <a:gdLst>
              <a:gd name="connsiteX0" fmla="*/ 0 w 1343378"/>
              <a:gd name="connsiteY0" fmla="*/ 0 h 318956"/>
              <a:gd name="connsiteX1" fmla="*/ 316089 w 1343378"/>
              <a:gd name="connsiteY1" fmla="*/ 79022 h 318956"/>
              <a:gd name="connsiteX2" fmla="*/ 756355 w 1343378"/>
              <a:gd name="connsiteY2" fmla="*/ 304800 h 318956"/>
              <a:gd name="connsiteX3" fmla="*/ 1343378 w 1343378"/>
              <a:gd name="connsiteY3" fmla="*/ 304800 h 31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378" h="318956">
                <a:moveTo>
                  <a:pt x="0" y="0"/>
                </a:moveTo>
                <a:cubicBezTo>
                  <a:pt x="95015" y="14111"/>
                  <a:pt x="190030" y="28222"/>
                  <a:pt x="316089" y="79022"/>
                </a:cubicBezTo>
                <a:cubicBezTo>
                  <a:pt x="442148" y="129822"/>
                  <a:pt x="585140" y="267170"/>
                  <a:pt x="756355" y="304800"/>
                </a:cubicBezTo>
                <a:cubicBezTo>
                  <a:pt x="927570" y="342430"/>
                  <a:pt x="1272822" y="291630"/>
                  <a:pt x="1343378" y="3048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01476" y="2331656"/>
            <a:ext cx="2736304" cy="11957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180000"/>
            <a:r>
              <a:rPr lang="en-US" altLang="ko-KR" b="1" dirty="0" err="1">
                <a:latin typeface="+mj-ea"/>
                <a:ea typeface="+mj-ea"/>
              </a:rPr>
              <a:t>MyVector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n=100) { </a:t>
            </a: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		p = new 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[n];</a:t>
            </a: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		size = n;</a:t>
            </a: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	</a:t>
            </a:r>
            <a:r>
              <a:rPr lang="en-US" altLang="ko-KR" b="1" dirty="0" smtClean="0">
                <a:latin typeface="+mj-ea"/>
                <a:ea typeface="+mj-ea"/>
              </a:rPr>
              <a:t>}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01476" y="2331656"/>
            <a:ext cx="3754760" cy="14773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 err="1">
                <a:latin typeface="+mj-ea"/>
                <a:ea typeface="+mj-ea"/>
              </a:rPr>
              <a:t>MyVector</a:t>
            </a:r>
            <a:r>
              <a:rPr lang="en-US" altLang="ko-KR" b="1" dirty="0" smtClean="0">
                <a:latin typeface="+mj-ea"/>
                <a:ea typeface="+mj-ea"/>
              </a:rPr>
              <a:t>() : </a:t>
            </a:r>
            <a:r>
              <a:rPr lang="en-US" altLang="ko-KR" b="1" dirty="0" err="1" smtClean="0">
                <a:latin typeface="+mj-ea"/>
                <a:ea typeface="+mj-ea"/>
              </a:rPr>
              <a:t>MyVector</a:t>
            </a:r>
            <a:r>
              <a:rPr lang="en-US" altLang="ko-KR" b="1" dirty="0" smtClean="0">
                <a:latin typeface="+mj-ea"/>
                <a:ea typeface="+mj-ea"/>
              </a:rPr>
              <a:t>(100)</a:t>
            </a:r>
            <a:r>
              <a:rPr lang="en-US" altLang="ko-KR" dirty="0" smtClean="0">
                <a:latin typeface="+mj-ea"/>
                <a:ea typeface="+mj-ea"/>
              </a:rPr>
              <a:t> { }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b="1" dirty="0" err="1" smtClean="0">
                <a:latin typeface="+mj-ea"/>
                <a:ea typeface="+mj-ea"/>
              </a:rPr>
              <a:t>MyVector</a:t>
            </a:r>
            <a:r>
              <a:rPr lang="en-US" altLang="ko-KR" b="1" dirty="0" smtClean="0">
                <a:latin typeface="+mj-ea"/>
                <a:ea typeface="+mj-ea"/>
              </a:rPr>
              <a:t>(</a:t>
            </a:r>
            <a:r>
              <a:rPr lang="en-US" altLang="ko-KR" b="1" dirty="0" err="1" smtClean="0">
                <a:latin typeface="+mj-ea"/>
                <a:ea typeface="+mj-ea"/>
              </a:rPr>
              <a:t>int</a:t>
            </a:r>
            <a:r>
              <a:rPr lang="en-US" altLang="ko-KR" b="1" dirty="0" smtClean="0">
                <a:latin typeface="+mj-ea"/>
                <a:ea typeface="+mj-ea"/>
              </a:rPr>
              <a:t> n) </a:t>
            </a:r>
            <a:r>
              <a:rPr lang="en-US" altLang="ko-KR" dirty="0">
                <a:latin typeface="+mj-ea"/>
                <a:ea typeface="+mj-ea"/>
              </a:rPr>
              <a:t>{ </a:t>
            </a:r>
            <a:endParaRPr lang="en-US" altLang="ko-KR" dirty="0" smtClean="0"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	 p </a:t>
            </a:r>
            <a:r>
              <a:rPr lang="en-US" altLang="ko-KR" dirty="0">
                <a:latin typeface="+mj-ea"/>
                <a:ea typeface="+mj-ea"/>
              </a:rPr>
              <a:t>= new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[n</a:t>
            </a:r>
            <a:r>
              <a:rPr lang="en-US" altLang="ko-KR" dirty="0" smtClean="0">
                <a:latin typeface="+mj-ea"/>
                <a:ea typeface="+mj-ea"/>
              </a:rPr>
              <a:t>];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  	size </a:t>
            </a:r>
            <a:r>
              <a:rPr lang="en-US" altLang="ko-KR" dirty="0">
                <a:latin typeface="+mj-ea"/>
                <a:ea typeface="+mj-ea"/>
              </a:rPr>
              <a:t>= n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smtClean="0">
                <a:latin typeface="+mj-ea"/>
                <a:ea typeface="+mj-ea"/>
              </a:rPr>
              <a:t>}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180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중복의 모호성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중복이 모호하여 컴파일러가 어떤 함수를 호출하는지 판단하지 못하는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형 변환으로 인한 모호성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참조 매개 변수로 인한 모호성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디폴트 매개 변수로 인한 모호성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6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 변환으로 인한 함수 중복의 모호성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 변수의 형 변환으로 인한 중복 함수 호출의 모호성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484784"/>
            <a:ext cx="3672408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double </a:t>
            </a:r>
            <a:r>
              <a:rPr lang="en-US" altLang="ko-KR" sz="2000" dirty="0">
                <a:latin typeface="+mj-ea"/>
                <a:ea typeface="+mj-ea"/>
              </a:rPr>
              <a:t>square(double a) 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return a*a;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</a:t>
            </a:r>
          </a:p>
          <a:p>
            <a:pPr defTabSz="180000" fontAlgn="base" latinLnBrk="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main() 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square(3)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}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5843" y="3545513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b="1" dirty="0">
                <a:latin typeface="+mj-ea"/>
                <a:ea typeface="+mj-ea"/>
              </a:rPr>
              <a:t>(a) </a:t>
            </a:r>
            <a:r>
              <a:rPr lang="ko-KR" altLang="en-US" b="1" dirty="0">
                <a:latin typeface="+mj-ea"/>
                <a:ea typeface="+mj-ea"/>
              </a:rPr>
              <a:t>정상 컴파일</a:t>
            </a:r>
          </a:p>
        </p:txBody>
      </p:sp>
      <p:sp>
        <p:nvSpPr>
          <p:cNvPr id="7" name="자유형 6"/>
          <p:cNvSpPr/>
          <p:nvPr/>
        </p:nvSpPr>
        <p:spPr>
          <a:xfrm>
            <a:off x="2282867" y="1844824"/>
            <a:ext cx="216025" cy="953002"/>
          </a:xfrm>
          <a:custGeom>
            <a:avLst/>
            <a:gdLst>
              <a:gd name="connsiteX0" fmla="*/ 0 w 583247"/>
              <a:gd name="connsiteY0" fmla="*/ 663547 h 663547"/>
              <a:gd name="connsiteX1" fmla="*/ 582627 w 583247"/>
              <a:gd name="connsiteY1" fmla="*/ 453154 h 663547"/>
              <a:gd name="connsiteX2" fmla="*/ 121381 w 583247"/>
              <a:gd name="connsiteY2" fmla="*/ 0 h 66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247" h="663547">
                <a:moveTo>
                  <a:pt x="0" y="663547"/>
                </a:moveTo>
                <a:cubicBezTo>
                  <a:pt x="281198" y="613646"/>
                  <a:pt x="562397" y="563745"/>
                  <a:pt x="582627" y="453154"/>
                </a:cubicBezTo>
                <a:cubicBezTo>
                  <a:pt x="602857" y="342563"/>
                  <a:pt x="121381" y="0"/>
                  <a:pt x="121381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785636" y="1890292"/>
            <a:ext cx="4075044" cy="526737"/>
          </a:xfrm>
          <a:prstGeom prst="wedgeRoundRectCallout">
            <a:avLst>
              <a:gd name="adj1" fmla="val -57600"/>
              <a:gd name="adj2" fmla="val 8760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타입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 3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이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double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로 자동 형 변환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96836" y="2955199"/>
            <a:ext cx="3806346" cy="34778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float square(float </a:t>
            </a:r>
            <a:r>
              <a:rPr lang="en-US" altLang="ko-KR" sz="2000" dirty="0">
                <a:latin typeface="+mj-ea"/>
                <a:ea typeface="+mj-ea"/>
              </a:rPr>
              <a:t>a) 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return a*a;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</a:t>
            </a:r>
          </a:p>
          <a:p>
            <a:pPr defTabSz="180000" fontAlgn="base" latinLnBrk="0"/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double </a:t>
            </a:r>
            <a:r>
              <a:rPr lang="en-US" altLang="ko-KR" sz="2000" dirty="0">
                <a:latin typeface="+mj-ea"/>
                <a:ea typeface="+mj-ea"/>
              </a:rPr>
              <a:t>square(double a) 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return a*a;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</a:t>
            </a:r>
          </a:p>
          <a:p>
            <a:pPr defTabSz="180000" fontAlgn="base" latinLnBrk="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main() </a:t>
            </a:r>
            <a:r>
              <a:rPr lang="en-US" altLang="ko-KR" sz="2000" dirty="0" smtClean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cout</a:t>
            </a:r>
            <a:r>
              <a:rPr lang="en-US" altLang="ko-KR" sz="2000" dirty="0" smtClean="0">
                <a:latin typeface="+mj-ea"/>
                <a:ea typeface="+mj-ea"/>
              </a:rPr>
              <a:t> &lt;&lt; </a:t>
            </a:r>
            <a:r>
              <a:rPr lang="en-US" altLang="ko-KR" sz="2000" b="1" dirty="0" smtClean="0">
                <a:solidFill>
                  <a:srgbClr val="0070C0"/>
                </a:solidFill>
                <a:latin typeface="+mj-ea"/>
                <a:ea typeface="+mj-ea"/>
              </a:rPr>
              <a:t>square(3.0)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square(3)</a:t>
            </a:r>
            <a:r>
              <a:rPr lang="en-US" altLang="ko-KR" sz="2000" dirty="0">
                <a:latin typeface="+mj-ea"/>
                <a:ea typeface="+mj-ea"/>
              </a:rPr>
              <a:t>; 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}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37191" y="6433074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b="1" dirty="0" smtClean="0">
                <a:latin typeface="+mj-ea"/>
                <a:ea typeface="+mj-ea"/>
              </a:rPr>
              <a:t>(b) </a:t>
            </a:r>
            <a:r>
              <a:rPr lang="ko-KR" altLang="en-US" b="1" dirty="0" smtClean="0">
                <a:latin typeface="+mj-ea"/>
                <a:ea typeface="+mj-ea"/>
              </a:rPr>
              <a:t>모호한 호출</a:t>
            </a:r>
            <a:r>
              <a:rPr lang="en-US" altLang="ko-KR" b="1" dirty="0" smtClean="0">
                <a:latin typeface="+mj-ea"/>
                <a:ea typeface="+mj-ea"/>
              </a:rPr>
              <a:t>, </a:t>
            </a:r>
            <a:r>
              <a:rPr lang="ko-KR" altLang="en-US" b="1" dirty="0" smtClean="0">
                <a:latin typeface="+mj-ea"/>
                <a:ea typeface="+mj-ea"/>
              </a:rPr>
              <a:t>컴파일 오류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003578" y="4587946"/>
            <a:ext cx="2057916" cy="1152754"/>
          </a:xfrm>
          <a:prstGeom prst="wedgeRoundRectCallout">
            <a:avLst>
              <a:gd name="adj1" fmla="val -56532"/>
              <a:gd name="adj2" fmla="val -27359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+mj-ea"/>
                <a:ea typeface="+mj-ea"/>
              </a:rPr>
              <a:t>int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타입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 3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을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double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로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변환할지 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float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로 변환할 지 모호함</a:t>
            </a:r>
            <a:endParaRPr lang="en-US" altLang="ko-KR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6570216" y="3284984"/>
            <a:ext cx="290464" cy="2481862"/>
          </a:xfrm>
          <a:custGeom>
            <a:avLst/>
            <a:gdLst>
              <a:gd name="connsiteX0" fmla="*/ 202301 w 1562939"/>
              <a:gd name="connsiteY0" fmla="*/ 1521302 h 1521302"/>
              <a:gd name="connsiteX1" fmla="*/ 1561763 w 1562939"/>
              <a:gd name="connsiteY1" fmla="*/ 1100517 h 1521302"/>
              <a:gd name="connsiteX2" fmla="*/ 0 w 1562939"/>
              <a:gd name="connsiteY2" fmla="*/ 0 h 152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2939" h="1521302">
                <a:moveTo>
                  <a:pt x="202301" y="1521302"/>
                </a:moveTo>
                <a:cubicBezTo>
                  <a:pt x="898890" y="1437684"/>
                  <a:pt x="1595480" y="1354067"/>
                  <a:pt x="1561763" y="1100517"/>
                </a:cubicBezTo>
                <a:cubicBezTo>
                  <a:pt x="1528046" y="846967"/>
                  <a:pt x="764023" y="423483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27319" y="421861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?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13076" y="400162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?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539552" y="5226565"/>
            <a:ext cx="3488269" cy="650707"/>
          </a:xfrm>
          <a:prstGeom prst="wedgeRoundRectCallout">
            <a:avLst>
              <a:gd name="adj1" fmla="val 63820"/>
              <a:gd name="adj2" fmla="val 6127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3.0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은 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double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 타입이므로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모호하지 않음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6237219" y="4573186"/>
            <a:ext cx="209204" cy="887161"/>
          </a:xfrm>
          <a:custGeom>
            <a:avLst/>
            <a:gdLst>
              <a:gd name="connsiteX0" fmla="*/ 554477 w 558423"/>
              <a:gd name="connsiteY0" fmla="*/ 700391 h 700391"/>
              <a:gd name="connsiteX1" fmla="*/ 476655 w 558423"/>
              <a:gd name="connsiteY1" fmla="*/ 214008 h 700391"/>
              <a:gd name="connsiteX2" fmla="*/ 0 w 558423"/>
              <a:gd name="connsiteY2" fmla="*/ 0 h 70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423" h="700391">
                <a:moveTo>
                  <a:pt x="554477" y="700391"/>
                </a:moveTo>
                <a:cubicBezTo>
                  <a:pt x="561772" y="515565"/>
                  <a:pt x="569068" y="330740"/>
                  <a:pt x="476655" y="214008"/>
                </a:cubicBezTo>
                <a:cubicBezTo>
                  <a:pt x="384242" y="97276"/>
                  <a:pt x="192121" y="48638"/>
                  <a:pt x="0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6527356" y="4437111"/>
            <a:ext cx="203617" cy="1303589"/>
          </a:xfrm>
          <a:custGeom>
            <a:avLst/>
            <a:gdLst>
              <a:gd name="connsiteX0" fmla="*/ 0 w 848680"/>
              <a:gd name="connsiteY0" fmla="*/ 953310 h 953310"/>
              <a:gd name="connsiteX1" fmla="*/ 846307 w 848680"/>
              <a:gd name="connsiteY1" fmla="*/ 496110 h 953310"/>
              <a:gd name="connsiteX2" fmla="*/ 204281 w 848680"/>
              <a:gd name="connsiteY2" fmla="*/ 0 h 95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680" h="953310">
                <a:moveTo>
                  <a:pt x="0" y="953310"/>
                </a:moveTo>
                <a:cubicBezTo>
                  <a:pt x="406130" y="804152"/>
                  <a:pt x="812260" y="654995"/>
                  <a:pt x="846307" y="496110"/>
                </a:cubicBezTo>
                <a:cubicBezTo>
                  <a:pt x="880354" y="337225"/>
                  <a:pt x="542317" y="168612"/>
                  <a:pt x="204281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2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참조 매개 변수로 인한 함수 중복의 모호성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04498" y="1167595"/>
            <a:ext cx="6243828" cy="489364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400" b="1" dirty="0" err="1" smtClean="0">
                <a:latin typeface="+mj-ea"/>
                <a:ea typeface="+mj-ea"/>
              </a:rPr>
              <a:t>int</a:t>
            </a:r>
            <a:r>
              <a:rPr lang="en-US" altLang="ko-KR" sz="2400" b="1" dirty="0" smtClean="0">
                <a:latin typeface="+mj-ea"/>
                <a:ea typeface="+mj-ea"/>
              </a:rPr>
              <a:t> </a:t>
            </a:r>
            <a:r>
              <a:rPr lang="en-US" altLang="ko-KR" sz="2400" b="1" dirty="0">
                <a:latin typeface="+mj-ea"/>
                <a:ea typeface="+mj-ea"/>
              </a:rPr>
              <a:t>add(</a:t>
            </a:r>
            <a:r>
              <a:rPr lang="en-US" altLang="ko-KR" sz="2400" b="1" dirty="0" err="1">
                <a:latin typeface="+mj-ea"/>
                <a:ea typeface="+mj-ea"/>
              </a:rPr>
              <a:t>int</a:t>
            </a:r>
            <a:r>
              <a:rPr lang="en-US" altLang="ko-KR" sz="2400" b="1" dirty="0">
                <a:latin typeface="+mj-ea"/>
                <a:ea typeface="+mj-ea"/>
              </a:rPr>
              <a:t> a, </a:t>
            </a:r>
            <a:r>
              <a:rPr lang="en-US" altLang="ko-KR" sz="2400" b="1" dirty="0" err="1">
                <a:latin typeface="+mj-ea"/>
                <a:ea typeface="+mj-ea"/>
              </a:rPr>
              <a:t>int</a:t>
            </a:r>
            <a:r>
              <a:rPr lang="en-US" altLang="ko-KR" sz="2400" b="1" dirty="0">
                <a:latin typeface="+mj-ea"/>
                <a:ea typeface="+mj-ea"/>
              </a:rPr>
              <a:t> b) </a:t>
            </a:r>
            <a:r>
              <a:rPr lang="en-US" altLang="ko-KR" sz="2400" dirty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2400" dirty="0">
                <a:latin typeface="+mj-ea"/>
                <a:ea typeface="+mj-ea"/>
              </a:rPr>
              <a:t>	return a + b;	</a:t>
            </a:r>
          </a:p>
          <a:p>
            <a:pPr defTabSz="180000" fontAlgn="base" latinLnBrk="0"/>
            <a:r>
              <a:rPr lang="en-US" altLang="ko-KR" sz="2400" dirty="0" smtClean="0">
                <a:latin typeface="+mj-ea"/>
                <a:ea typeface="+mj-ea"/>
              </a:rPr>
              <a:t>}</a:t>
            </a:r>
          </a:p>
          <a:p>
            <a:pPr defTabSz="180000" fontAlgn="base" latinLnBrk="0"/>
            <a:endParaRPr lang="en-US" altLang="ko-KR" sz="24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400" b="1" dirty="0" err="1">
                <a:latin typeface="+mj-ea"/>
                <a:ea typeface="+mj-ea"/>
              </a:rPr>
              <a:t>int</a:t>
            </a:r>
            <a:r>
              <a:rPr lang="en-US" altLang="ko-KR" sz="2400" b="1" dirty="0">
                <a:latin typeface="+mj-ea"/>
                <a:ea typeface="+mj-ea"/>
              </a:rPr>
              <a:t> add(</a:t>
            </a:r>
            <a:r>
              <a:rPr lang="en-US" altLang="ko-KR" sz="2400" b="1" dirty="0" err="1">
                <a:latin typeface="+mj-ea"/>
                <a:ea typeface="+mj-ea"/>
              </a:rPr>
              <a:t>int</a:t>
            </a:r>
            <a:r>
              <a:rPr lang="en-US" altLang="ko-KR" sz="2400" b="1" dirty="0">
                <a:latin typeface="+mj-ea"/>
                <a:ea typeface="+mj-ea"/>
              </a:rPr>
              <a:t> a, </a:t>
            </a:r>
            <a:r>
              <a:rPr lang="en-US" altLang="ko-KR" sz="2400" b="1" dirty="0" err="1">
                <a:latin typeface="+mj-ea"/>
                <a:ea typeface="+mj-ea"/>
              </a:rPr>
              <a:t>int</a:t>
            </a:r>
            <a:r>
              <a:rPr lang="en-US" altLang="ko-KR" sz="2400" b="1" dirty="0">
                <a:latin typeface="+mj-ea"/>
                <a:ea typeface="+mj-ea"/>
              </a:rPr>
              <a:t> &amp;b) </a:t>
            </a:r>
            <a:r>
              <a:rPr lang="en-US" altLang="ko-KR" sz="2400" dirty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2400" dirty="0">
                <a:latin typeface="+mj-ea"/>
                <a:ea typeface="+mj-ea"/>
              </a:rPr>
              <a:t>	b = b + a;</a:t>
            </a:r>
          </a:p>
          <a:p>
            <a:pPr defTabSz="180000" fontAlgn="base" latinLnBrk="0"/>
            <a:r>
              <a:rPr lang="en-US" altLang="ko-KR" sz="2400" dirty="0">
                <a:latin typeface="+mj-ea"/>
                <a:ea typeface="+mj-ea"/>
              </a:rPr>
              <a:t>	return b;</a:t>
            </a:r>
          </a:p>
          <a:p>
            <a:pPr defTabSz="180000" fontAlgn="base" latinLnBrk="0"/>
            <a:r>
              <a:rPr lang="en-US" altLang="ko-KR" sz="2400" dirty="0" smtClean="0">
                <a:latin typeface="+mj-ea"/>
                <a:ea typeface="+mj-ea"/>
              </a:rPr>
              <a:t>}</a:t>
            </a:r>
          </a:p>
          <a:p>
            <a:pPr defTabSz="180000" fontAlgn="base" latinLnBrk="0"/>
            <a:endParaRPr lang="en-US" altLang="ko-KR" sz="24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400" dirty="0" err="1">
                <a:latin typeface="+mj-ea"/>
                <a:ea typeface="+mj-ea"/>
              </a:rPr>
              <a:t>int</a:t>
            </a:r>
            <a:r>
              <a:rPr lang="en-US" altLang="ko-KR" sz="2400" dirty="0">
                <a:latin typeface="+mj-ea"/>
                <a:ea typeface="+mj-ea"/>
              </a:rPr>
              <a:t> main(){</a:t>
            </a:r>
          </a:p>
          <a:p>
            <a:pPr defTabSz="180000" fontAlgn="base" latinLnBrk="0"/>
            <a:r>
              <a:rPr lang="en-US" altLang="ko-KR" sz="2400" dirty="0">
                <a:latin typeface="+mj-ea"/>
                <a:ea typeface="+mj-ea"/>
              </a:rPr>
              <a:t>	</a:t>
            </a:r>
            <a:r>
              <a:rPr lang="en-US" altLang="ko-KR" sz="2400" dirty="0" err="1">
                <a:latin typeface="+mj-ea"/>
                <a:ea typeface="+mj-ea"/>
              </a:rPr>
              <a:t>int</a:t>
            </a:r>
            <a:r>
              <a:rPr lang="en-US" altLang="ko-KR" sz="2400" dirty="0">
                <a:latin typeface="+mj-ea"/>
                <a:ea typeface="+mj-ea"/>
              </a:rPr>
              <a:t> s=10, t=20;</a:t>
            </a:r>
          </a:p>
          <a:p>
            <a:pPr defTabSz="180000" fontAlgn="base" latinLnBrk="0"/>
            <a:r>
              <a:rPr lang="en-US" altLang="ko-KR" sz="2400" dirty="0">
                <a:latin typeface="+mj-ea"/>
                <a:ea typeface="+mj-ea"/>
              </a:rPr>
              <a:t>	</a:t>
            </a:r>
            <a:r>
              <a:rPr lang="en-US" altLang="ko-KR" sz="2400" dirty="0" err="1" smtClean="0">
                <a:latin typeface="+mj-ea"/>
                <a:ea typeface="+mj-ea"/>
              </a:rPr>
              <a:t>cout</a:t>
            </a:r>
            <a:r>
              <a:rPr lang="en-US" altLang="ko-KR" sz="2400" dirty="0" smtClean="0">
                <a:latin typeface="+mj-ea"/>
                <a:ea typeface="+mj-ea"/>
              </a:rPr>
              <a:t> &lt;&lt; </a:t>
            </a:r>
            <a:r>
              <a:rPr lang="en-US" altLang="ko-KR" sz="2400" b="1" dirty="0" smtClean="0">
                <a:latin typeface="+mj-ea"/>
                <a:ea typeface="+mj-ea"/>
              </a:rPr>
              <a:t>add(s</a:t>
            </a:r>
            <a:r>
              <a:rPr lang="en-US" altLang="ko-KR" sz="2400" b="1" dirty="0">
                <a:latin typeface="+mj-ea"/>
                <a:ea typeface="+mj-ea"/>
              </a:rPr>
              <a:t>, t)</a:t>
            </a:r>
            <a:r>
              <a:rPr lang="en-US" altLang="ko-KR" sz="2400" dirty="0">
                <a:latin typeface="+mj-ea"/>
                <a:ea typeface="+mj-ea"/>
              </a:rPr>
              <a:t>; // </a:t>
            </a:r>
            <a:r>
              <a:rPr lang="ko-KR" altLang="en-US" sz="2400" dirty="0">
                <a:latin typeface="+mj-ea"/>
                <a:ea typeface="+mj-ea"/>
              </a:rPr>
              <a:t>컴파일 오류</a:t>
            </a:r>
          </a:p>
          <a:p>
            <a:pPr defTabSz="180000" fontAlgn="base" latinLnBrk="0"/>
            <a:r>
              <a:rPr lang="en-US" altLang="ko-KR" sz="2400" dirty="0" smtClean="0">
                <a:latin typeface="+mj-ea"/>
                <a:ea typeface="+mj-ea"/>
              </a:rPr>
              <a:t>}</a:t>
            </a:r>
            <a:endParaRPr lang="en-US" altLang="ko-KR" sz="2400" dirty="0">
              <a:latin typeface="+mj-ea"/>
              <a:ea typeface="+mj-ea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3965111" y="3068960"/>
            <a:ext cx="444512" cy="2238281"/>
          </a:xfrm>
          <a:custGeom>
            <a:avLst/>
            <a:gdLst>
              <a:gd name="connsiteX0" fmla="*/ 137565 w 471345"/>
              <a:gd name="connsiteY0" fmla="*/ 1327094 h 1327094"/>
              <a:gd name="connsiteX1" fmla="*/ 469338 w 471345"/>
              <a:gd name="connsiteY1" fmla="*/ 598811 h 1327094"/>
              <a:gd name="connsiteX2" fmla="*/ 0 w 471345"/>
              <a:gd name="connsiteY2" fmla="*/ 0 h 132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345" h="1327094">
                <a:moveTo>
                  <a:pt x="137565" y="1327094"/>
                </a:moveTo>
                <a:cubicBezTo>
                  <a:pt x="314915" y="1073543"/>
                  <a:pt x="492266" y="819993"/>
                  <a:pt x="469338" y="598811"/>
                </a:cubicBezTo>
                <a:cubicBezTo>
                  <a:pt x="446410" y="377629"/>
                  <a:pt x="223205" y="188814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4270780" y="1628800"/>
            <a:ext cx="867648" cy="3678441"/>
          </a:xfrm>
          <a:custGeom>
            <a:avLst/>
            <a:gdLst>
              <a:gd name="connsiteX0" fmla="*/ 202301 w 892317"/>
              <a:gd name="connsiteY0" fmla="*/ 2176757 h 2176757"/>
              <a:gd name="connsiteX1" fmla="*/ 890124 w 892317"/>
              <a:gd name="connsiteY1" fmla="*/ 849663 h 2176757"/>
              <a:gd name="connsiteX2" fmla="*/ 0 w 892317"/>
              <a:gd name="connsiteY2" fmla="*/ 0 h 217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317" h="2176757">
                <a:moveTo>
                  <a:pt x="202301" y="2176757"/>
                </a:moveTo>
                <a:cubicBezTo>
                  <a:pt x="563071" y="1694606"/>
                  <a:pt x="923841" y="1212456"/>
                  <a:pt x="890124" y="849663"/>
                </a:cubicBezTo>
                <a:cubicBezTo>
                  <a:pt x="856407" y="486870"/>
                  <a:pt x="0" y="0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260182" y="3692735"/>
            <a:ext cx="3384613" cy="648071"/>
          </a:xfrm>
          <a:prstGeom prst="wedgeRoundRectCallout">
            <a:avLst>
              <a:gd name="adj1" fmla="val -44992"/>
              <a:gd name="adj2" fmla="val -87885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call by value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인지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call by reference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인지 모호</a:t>
            </a:r>
            <a:endParaRPr lang="en-US" altLang="ko-KR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38329" y="39547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?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4405" y="39547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+mj-ea"/>
                <a:ea typeface="+mj-ea"/>
              </a:rPr>
              <a:t>?</a:t>
            </a:r>
            <a:endParaRPr lang="ko-KR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왼쪽 중괄호 10"/>
          <p:cNvSpPr/>
          <p:nvPr/>
        </p:nvSpPr>
        <p:spPr>
          <a:xfrm rot="10800000">
            <a:off x="5189148" y="1340767"/>
            <a:ext cx="383229" cy="1630881"/>
          </a:xfrm>
          <a:prstGeom prst="leftBrace">
            <a:avLst>
              <a:gd name="adj1" fmla="val 44357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719723" y="1628800"/>
            <a:ext cx="2276823" cy="720080"/>
          </a:xfrm>
          <a:prstGeom prst="wedgeRoundRectCallout">
            <a:avLst>
              <a:gd name="adj1" fmla="val -57544"/>
              <a:gd name="adj2" fmla="val 21713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두 함수는 근본적으로</a:t>
            </a:r>
            <a:endParaRPr lang="en-US" altLang="ko-KR" sz="16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중복 시킬 수 없다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3" name="자유형 12"/>
          <p:cNvSpPr/>
          <p:nvPr/>
        </p:nvSpPr>
        <p:spPr>
          <a:xfrm>
            <a:off x="3275856" y="5589240"/>
            <a:ext cx="922087" cy="72008"/>
          </a:xfrm>
          <a:custGeom>
            <a:avLst/>
            <a:gdLst>
              <a:gd name="connsiteX0" fmla="*/ 0 w 578069"/>
              <a:gd name="connsiteY0" fmla="*/ 57807 h 57807"/>
              <a:gd name="connsiteX1" fmla="*/ 31531 w 578069"/>
              <a:gd name="connsiteY1" fmla="*/ 52552 h 57807"/>
              <a:gd name="connsiteX2" fmla="*/ 73573 w 578069"/>
              <a:gd name="connsiteY2" fmla="*/ 36786 h 57807"/>
              <a:gd name="connsiteX3" fmla="*/ 120869 w 578069"/>
              <a:gd name="connsiteY3" fmla="*/ 21021 h 57807"/>
              <a:gd name="connsiteX4" fmla="*/ 157655 w 578069"/>
              <a:gd name="connsiteY4" fmla="*/ 26276 h 57807"/>
              <a:gd name="connsiteX5" fmla="*/ 189186 w 578069"/>
              <a:gd name="connsiteY5" fmla="*/ 47296 h 57807"/>
              <a:gd name="connsiteX6" fmla="*/ 257504 w 578069"/>
              <a:gd name="connsiteY6" fmla="*/ 36786 h 57807"/>
              <a:gd name="connsiteX7" fmla="*/ 278524 w 578069"/>
              <a:gd name="connsiteY7" fmla="*/ 31531 h 57807"/>
              <a:gd name="connsiteX8" fmla="*/ 299545 w 578069"/>
              <a:gd name="connsiteY8" fmla="*/ 21021 h 57807"/>
              <a:gd name="connsiteX9" fmla="*/ 352097 w 578069"/>
              <a:gd name="connsiteY9" fmla="*/ 26276 h 57807"/>
              <a:gd name="connsiteX10" fmla="*/ 367862 w 578069"/>
              <a:gd name="connsiteY10" fmla="*/ 42041 h 57807"/>
              <a:gd name="connsiteX11" fmla="*/ 383628 w 578069"/>
              <a:gd name="connsiteY11" fmla="*/ 47296 h 57807"/>
              <a:gd name="connsiteX12" fmla="*/ 394138 w 578069"/>
              <a:gd name="connsiteY12" fmla="*/ 31531 h 57807"/>
              <a:gd name="connsiteX13" fmla="*/ 430924 w 578069"/>
              <a:gd name="connsiteY13" fmla="*/ 0 h 57807"/>
              <a:gd name="connsiteX14" fmla="*/ 472966 w 578069"/>
              <a:gd name="connsiteY14" fmla="*/ 5255 h 57807"/>
              <a:gd name="connsiteX15" fmla="*/ 493986 w 578069"/>
              <a:gd name="connsiteY15" fmla="*/ 15765 h 57807"/>
              <a:gd name="connsiteX16" fmla="*/ 509752 w 578069"/>
              <a:gd name="connsiteY16" fmla="*/ 21021 h 57807"/>
              <a:gd name="connsiteX17" fmla="*/ 525518 w 578069"/>
              <a:gd name="connsiteY17" fmla="*/ 36786 h 57807"/>
              <a:gd name="connsiteX18" fmla="*/ 541283 w 578069"/>
              <a:gd name="connsiteY18" fmla="*/ 42041 h 57807"/>
              <a:gd name="connsiteX19" fmla="*/ 578069 w 578069"/>
              <a:gd name="connsiteY19" fmla="*/ 47296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8069" h="57807">
                <a:moveTo>
                  <a:pt x="0" y="57807"/>
                </a:moveTo>
                <a:cubicBezTo>
                  <a:pt x="10510" y="56055"/>
                  <a:pt x="21129" y="54864"/>
                  <a:pt x="31531" y="52552"/>
                </a:cubicBezTo>
                <a:cubicBezTo>
                  <a:pt x="41745" y="50282"/>
                  <a:pt x="66847" y="39188"/>
                  <a:pt x="73573" y="36786"/>
                </a:cubicBezTo>
                <a:cubicBezTo>
                  <a:pt x="89223" y="31197"/>
                  <a:pt x="120869" y="21021"/>
                  <a:pt x="120869" y="21021"/>
                </a:cubicBezTo>
                <a:cubicBezTo>
                  <a:pt x="133131" y="22773"/>
                  <a:pt x="146094" y="21830"/>
                  <a:pt x="157655" y="26276"/>
                </a:cubicBezTo>
                <a:cubicBezTo>
                  <a:pt x="169445" y="30810"/>
                  <a:pt x="189186" y="47296"/>
                  <a:pt x="189186" y="47296"/>
                </a:cubicBezTo>
                <a:cubicBezTo>
                  <a:pt x="225588" y="42746"/>
                  <a:pt x="226552" y="43664"/>
                  <a:pt x="257504" y="36786"/>
                </a:cubicBezTo>
                <a:cubicBezTo>
                  <a:pt x="264554" y="35219"/>
                  <a:pt x="271762" y="34067"/>
                  <a:pt x="278524" y="31531"/>
                </a:cubicBezTo>
                <a:cubicBezTo>
                  <a:pt x="285859" y="28780"/>
                  <a:pt x="292538" y="24524"/>
                  <a:pt x="299545" y="21021"/>
                </a:cubicBezTo>
                <a:cubicBezTo>
                  <a:pt x="317062" y="22773"/>
                  <a:pt x="335271" y="21099"/>
                  <a:pt x="352097" y="26276"/>
                </a:cubicBezTo>
                <a:cubicBezTo>
                  <a:pt x="359200" y="28461"/>
                  <a:pt x="361678" y="37919"/>
                  <a:pt x="367862" y="42041"/>
                </a:cubicBezTo>
                <a:cubicBezTo>
                  <a:pt x="372471" y="45114"/>
                  <a:pt x="378373" y="45544"/>
                  <a:pt x="383628" y="47296"/>
                </a:cubicBezTo>
                <a:cubicBezTo>
                  <a:pt x="387131" y="42041"/>
                  <a:pt x="390028" y="36326"/>
                  <a:pt x="394138" y="31531"/>
                </a:cubicBezTo>
                <a:cubicBezTo>
                  <a:pt x="411129" y="11708"/>
                  <a:pt x="412328" y="12397"/>
                  <a:pt x="430924" y="0"/>
                </a:cubicBezTo>
                <a:cubicBezTo>
                  <a:pt x="444938" y="1752"/>
                  <a:pt x="459265" y="1830"/>
                  <a:pt x="472966" y="5255"/>
                </a:cubicBezTo>
                <a:cubicBezTo>
                  <a:pt x="480566" y="7155"/>
                  <a:pt x="486786" y="12679"/>
                  <a:pt x="493986" y="15765"/>
                </a:cubicBezTo>
                <a:cubicBezTo>
                  <a:pt x="499078" y="17947"/>
                  <a:pt x="504497" y="19269"/>
                  <a:pt x="509752" y="21021"/>
                </a:cubicBezTo>
                <a:cubicBezTo>
                  <a:pt x="515007" y="26276"/>
                  <a:pt x="519334" y="32664"/>
                  <a:pt x="525518" y="36786"/>
                </a:cubicBezTo>
                <a:cubicBezTo>
                  <a:pt x="530127" y="39859"/>
                  <a:pt x="535909" y="40698"/>
                  <a:pt x="541283" y="42041"/>
                </a:cubicBezTo>
                <a:cubicBezTo>
                  <a:pt x="565052" y="47983"/>
                  <a:pt x="560958" y="47296"/>
                  <a:pt x="578069" y="472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240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함수 중복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이름의 함수가 공존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다형성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 </a:t>
            </a:r>
            <a:r>
              <a:rPr lang="ko-KR" altLang="en-US" dirty="0" smtClean="0"/>
              <a:t>언어에서는 불가능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function overloading</a:t>
            </a:r>
          </a:p>
          <a:p>
            <a:pPr lvl="1"/>
            <a:r>
              <a:rPr lang="ko-KR" altLang="en-US" dirty="0" smtClean="0"/>
              <a:t>함수 중복이 가능한 범위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보통 함수들 사이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클래스의 멤버 함수들 사이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 관계에 있는 기본 클래스와 파생 클래스의 멤버 함수들 사이</a:t>
            </a:r>
            <a:endParaRPr lang="en-US" altLang="ko-KR" dirty="0" smtClean="0"/>
          </a:p>
          <a:p>
            <a:r>
              <a:rPr lang="ko-KR" altLang="en-US" dirty="0" smtClean="0"/>
              <a:t>함수 중복 성공 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중복된 함수들의 이름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중복된 함수들의 매개 변수 타입이 다르거나 개수가 달라야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리턴 타입은 함수 중복과 무관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3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856984" cy="670351"/>
          </a:xfrm>
        </p:spPr>
        <p:txBody>
          <a:bodyPr>
            <a:noAutofit/>
          </a:bodyPr>
          <a:lstStyle/>
          <a:p>
            <a:r>
              <a:rPr lang="ko-KR" altLang="en-US" dirty="0" smtClean="0">
                <a:latin typeface="+mj-ea"/>
              </a:rPr>
              <a:t>디폴트 매개 변수로 인한 함수 중복의 모호성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9013" y="985877"/>
            <a:ext cx="7804988" cy="50167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>
                <a:latin typeface="+mj-ea"/>
                <a:ea typeface="+mj-ea"/>
              </a:rPr>
              <a:t>#include &lt;</a:t>
            </a:r>
            <a:r>
              <a:rPr lang="en-US" altLang="ko-KR" sz="2000" dirty="0" err="1">
                <a:latin typeface="+mj-ea"/>
                <a:ea typeface="+mj-ea"/>
              </a:rPr>
              <a:t>iostream</a:t>
            </a:r>
            <a:r>
              <a:rPr lang="en-US" altLang="ko-KR" sz="2000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#include &lt;string&gt;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using namespace </a:t>
            </a:r>
            <a:r>
              <a:rPr lang="en-US" altLang="ko-KR" sz="2000" dirty="0" err="1">
                <a:latin typeface="+mj-ea"/>
                <a:ea typeface="+mj-ea"/>
              </a:rPr>
              <a:t>std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>
                <a:latin typeface="+mj-ea"/>
                <a:ea typeface="+mj-ea"/>
              </a:rPr>
              <a:t>void </a:t>
            </a:r>
            <a:r>
              <a:rPr lang="en-US" altLang="ko-KR" sz="2000" b="1" dirty="0" err="1">
                <a:latin typeface="+mj-ea"/>
                <a:ea typeface="+mj-ea"/>
              </a:rPr>
              <a:t>msg</a:t>
            </a:r>
            <a:r>
              <a:rPr lang="en-US" altLang="ko-KR" sz="2000" b="1" dirty="0">
                <a:latin typeface="+mj-ea"/>
                <a:ea typeface="+mj-ea"/>
              </a:rPr>
              <a:t>(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id) </a:t>
            </a:r>
            <a:r>
              <a:rPr lang="en-US" altLang="ko-KR" sz="2000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id &lt;&lt; </a:t>
            </a:r>
            <a:r>
              <a:rPr lang="en-US" altLang="ko-KR" sz="2000" dirty="0" err="1" smtClean="0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>
                <a:latin typeface="+mj-ea"/>
                <a:ea typeface="+mj-ea"/>
              </a:rPr>
              <a:t>void </a:t>
            </a:r>
            <a:r>
              <a:rPr lang="en-US" altLang="ko-KR" sz="2000" b="1" dirty="0" err="1">
                <a:latin typeface="+mj-ea"/>
                <a:ea typeface="+mj-ea"/>
              </a:rPr>
              <a:t>msg</a:t>
            </a:r>
            <a:r>
              <a:rPr lang="en-US" altLang="ko-KR" sz="2000" b="1" dirty="0">
                <a:latin typeface="+mj-ea"/>
                <a:ea typeface="+mj-ea"/>
              </a:rPr>
              <a:t>(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id, string s="") </a:t>
            </a:r>
            <a:r>
              <a:rPr lang="en-US" altLang="ko-KR" sz="2000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id &lt;&lt; ":" &lt;&lt; s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main(){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solidFill>
                  <a:srgbClr val="0070C0"/>
                </a:solidFill>
                <a:latin typeface="+mj-ea"/>
                <a:ea typeface="+mj-ea"/>
              </a:rPr>
              <a:t>msg</a:t>
            </a:r>
            <a:r>
              <a:rPr lang="en-US" altLang="ko-KR" sz="2000" b="1" dirty="0">
                <a:solidFill>
                  <a:srgbClr val="0070C0"/>
                </a:solidFill>
                <a:latin typeface="+mj-ea"/>
                <a:ea typeface="+mj-ea"/>
              </a:rPr>
              <a:t>(5, "Good Morning")</a:t>
            </a:r>
            <a:r>
              <a:rPr lang="en-US" altLang="ko-KR" sz="2000" dirty="0">
                <a:latin typeface="+mj-ea"/>
                <a:ea typeface="+mj-ea"/>
              </a:rPr>
              <a:t>; // </a:t>
            </a:r>
            <a:r>
              <a:rPr lang="ko-KR" altLang="en-US" sz="2000" dirty="0">
                <a:latin typeface="+mj-ea"/>
                <a:ea typeface="+mj-ea"/>
              </a:rPr>
              <a:t>정상 컴파일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 smtClean="0">
                <a:latin typeface="+mj-ea"/>
                <a:ea typeface="+mj-ea"/>
              </a:rPr>
              <a:t>두 번째 </a:t>
            </a:r>
            <a:r>
              <a:rPr lang="en-US" altLang="ko-KR" sz="2000" dirty="0" err="1">
                <a:latin typeface="+mj-ea"/>
                <a:ea typeface="+mj-ea"/>
              </a:rPr>
              <a:t>msg</a:t>
            </a:r>
            <a:r>
              <a:rPr lang="en-US" altLang="ko-KR" sz="2000" dirty="0">
                <a:latin typeface="+mj-ea"/>
                <a:ea typeface="+mj-ea"/>
              </a:rPr>
              <a:t>() </a:t>
            </a:r>
            <a:r>
              <a:rPr lang="ko-KR" altLang="en-US" sz="2000" dirty="0">
                <a:latin typeface="+mj-ea"/>
                <a:ea typeface="+mj-ea"/>
              </a:rPr>
              <a:t>호출</a:t>
            </a:r>
          </a:p>
          <a:p>
            <a:pPr defTabSz="18000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solidFill>
                  <a:srgbClr val="FF0000"/>
                </a:solidFill>
                <a:latin typeface="+mj-ea"/>
                <a:ea typeface="+mj-ea"/>
              </a:rPr>
              <a:t>msg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(6)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; </a:t>
            </a:r>
            <a:r>
              <a:rPr lang="en-US" altLang="ko-KR" sz="2000" dirty="0">
                <a:latin typeface="+mj-ea"/>
                <a:ea typeface="+mj-ea"/>
              </a:rPr>
              <a:t>// </a:t>
            </a:r>
            <a:r>
              <a:rPr lang="ko-KR" altLang="en-US" sz="2000" dirty="0">
                <a:latin typeface="+mj-ea"/>
                <a:ea typeface="+mj-ea"/>
              </a:rPr>
              <a:t>함수 호출 모호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컴파일 오류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}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4283968" y="3789040"/>
            <a:ext cx="1166784" cy="1279231"/>
          </a:xfrm>
          <a:custGeom>
            <a:avLst/>
            <a:gdLst>
              <a:gd name="connsiteX0" fmla="*/ 0 w 1302819"/>
              <a:gd name="connsiteY0" fmla="*/ 1035781 h 1035781"/>
              <a:gd name="connsiteX1" fmla="*/ 1302818 w 1302819"/>
              <a:gd name="connsiteY1" fmla="*/ 469339 h 1035781"/>
              <a:gd name="connsiteX2" fmla="*/ 8092 w 1302819"/>
              <a:gd name="connsiteY2" fmla="*/ 0 h 103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2819" h="1035781">
                <a:moveTo>
                  <a:pt x="0" y="1035781"/>
                </a:moveTo>
                <a:cubicBezTo>
                  <a:pt x="650734" y="838875"/>
                  <a:pt x="1301469" y="641969"/>
                  <a:pt x="1302818" y="469339"/>
                </a:cubicBezTo>
                <a:cubicBezTo>
                  <a:pt x="1304167" y="296709"/>
                  <a:pt x="8092" y="0"/>
                  <a:pt x="8092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065444" y="3682382"/>
            <a:ext cx="432048" cy="1834851"/>
          </a:xfrm>
          <a:custGeom>
            <a:avLst/>
            <a:gdLst>
              <a:gd name="connsiteX0" fmla="*/ 542715 w 542715"/>
              <a:gd name="connsiteY0" fmla="*/ 1213805 h 1213805"/>
              <a:gd name="connsiteX1" fmla="*/ 548 w 542715"/>
              <a:gd name="connsiteY1" fmla="*/ 582627 h 1213805"/>
              <a:gd name="connsiteX2" fmla="*/ 461795 w 542715"/>
              <a:gd name="connsiteY2" fmla="*/ 0 h 1213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715" h="1213805">
                <a:moveTo>
                  <a:pt x="542715" y="1213805"/>
                </a:moveTo>
                <a:cubicBezTo>
                  <a:pt x="278375" y="999366"/>
                  <a:pt x="14035" y="784928"/>
                  <a:pt x="548" y="582627"/>
                </a:cubicBezTo>
                <a:cubicBezTo>
                  <a:pt x="-12939" y="380326"/>
                  <a:pt x="224428" y="190163"/>
                  <a:pt x="461795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530216" y="2420888"/>
            <a:ext cx="1017448" cy="3096345"/>
          </a:xfrm>
          <a:custGeom>
            <a:avLst/>
            <a:gdLst>
              <a:gd name="connsiteX0" fmla="*/ 1011641 w 1011641"/>
              <a:gd name="connsiteY0" fmla="*/ 2095837 h 2095837"/>
              <a:gd name="connsiteX1" fmla="*/ 136 w 1011641"/>
              <a:gd name="connsiteY1" fmla="*/ 906308 h 2095837"/>
              <a:gd name="connsiteX2" fmla="*/ 954996 w 1011641"/>
              <a:gd name="connsiteY2" fmla="*/ 0 h 209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641" h="2095837">
                <a:moveTo>
                  <a:pt x="1011641" y="2095837"/>
                </a:moveTo>
                <a:cubicBezTo>
                  <a:pt x="510609" y="1675725"/>
                  <a:pt x="9577" y="1255614"/>
                  <a:pt x="136" y="906308"/>
                </a:cubicBezTo>
                <a:cubicBezTo>
                  <a:pt x="-9305" y="557002"/>
                  <a:pt x="472845" y="278501"/>
                  <a:pt x="954996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20228" y="40497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4549" y="40525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674113" y="5631853"/>
            <a:ext cx="709391" cy="72008"/>
          </a:xfrm>
          <a:custGeom>
            <a:avLst/>
            <a:gdLst>
              <a:gd name="connsiteX0" fmla="*/ 0 w 578069"/>
              <a:gd name="connsiteY0" fmla="*/ 57807 h 57807"/>
              <a:gd name="connsiteX1" fmla="*/ 31531 w 578069"/>
              <a:gd name="connsiteY1" fmla="*/ 52552 h 57807"/>
              <a:gd name="connsiteX2" fmla="*/ 73573 w 578069"/>
              <a:gd name="connsiteY2" fmla="*/ 36786 h 57807"/>
              <a:gd name="connsiteX3" fmla="*/ 120869 w 578069"/>
              <a:gd name="connsiteY3" fmla="*/ 21021 h 57807"/>
              <a:gd name="connsiteX4" fmla="*/ 157655 w 578069"/>
              <a:gd name="connsiteY4" fmla="*/ 26276 h 57807"/>
              <a:gd name="connsiteX5" fmla="*/ 189186 w 578069"/>
              <a:gd name="connsiteY5" fmla="*/ 47296 h 57807"/>
              <a:gd name="connsiteX6" fmla="*/ 257504 w 578069"/>
              <a:gd name="connsiteY6" fmla="*/ 36786 h 57807"/>
              <a:gd name="connsiteX7" fmla="*/ 278524 w 578069"/>
              <a:gd name="connsiteY7" fmla="*/ 31531 h 57807"/>
              <a:gd name="connsiteX8" fmla="*/ 299545 w 578069"/>
              <a:gd name="connsiteY8" fmla="*/ 21021 h 57807"/>
              <a:gd name="connsiteX9" fmla="*/ 352097 w 578069"/>
              <a:gd name="connsiteY9" fmla="*/ 26276 h 57807"/>
              <a:gd name="connsiteX10" fmla="*/ 367862 w 578069"/>
              <a:gd name="connsiteY10" fmla="*/ 42041 h 57807"/>
              <a:gd name="connsiteX11" fmla="*/ 383628 w 578069"/>
              <a:gd name="connsiteY11" fmla="*/ 47296 h 57807"/>
              <a:gd name="connsiteX12" fmla="*/ 394138 w 578069"/>
              <a:gd name="connsiteY12" fmla="*/ 31531 h 57807"/>
              <a:gd name="connsiteX13" fmla="*/ 430924 w 578069"/>
              <a:gd name="connsiteY13" fmla="*/ 0 h 57807"/>
              <a:gd name="connsiteX14" fmla="*/ 472966 w 578069"/>
              <a:gd name="connsiteY14" fmla="*/ 5255 h 57807"/>
              <a:gd name="connsiteX15" fmla="*/ 493986 w 578069"/>
              <a:gd name="connsiteY15" fmla="*/ 15765 h 57807"/>
              <a:gd name="connsiteX16" fmla="*/ 509752 w 578069"/>
              <a:gd name="connsiteY16" fmla="*/ 21021 h 57807"/>
              <a:gd name="connsiteX17" fmla="*/ 525518 w 578069"/>
              <a:gd name="connsiteY17" fmla="*/ 36786 h 57807"/>
              <a:gd name="connsiteX18" fmla="*/ 541283 w 578069"/>
              <a:gd name="connsiteY18" fmla="*/ 42041 h 57807"/>
              <a:gd name="connsiteX19" fmla="*/ 578069 w 578069"/>
              <a:gd name="connsiteY19" fmla="*/ 47296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8069" h="57807">
                <a:moveTo>
                  <a:pt x="0" y="57807"/>
                </a:moveTo>
                <a:cubicBezTo>
                  <a:pt x="10510" y="56055"/>
                  <a:pt x="21129" y="54864"/>
                  <a:pt x="31531" y="52552"/>
                </a:cubicBezTo>
                <a:cubicBezTo>
                  <a:pt x="41745" y="50282"/>
                  <a:pt x="66847" y="39188"/>
                  <a:pt x="73573" y="36786"/>
                </a:cubicBezTo>
                <a:cubicBezTo>
                  <a:pt x="89223" y="31197"/>
                  <a:pt x="120869" y="21021"/>
                  <a:pt x="120869" y="21021"/>
                </a:cubicBezTo>
                <a:cubicBezTo>
                  <a:pt x="133131" y="22773"/>
                  <a:pt x="146094" y="21830"/>
                  <a:pt x="157655" y="26276"/>
                </a:cubicBezTo>
                <a:cubicBezTo>
                  <a:pt x="169445" y="30810"/>
                  <a:pt x="189186" y="47296"/>
                  <a:pt x="189186" y="47296"/>
                </a:cubicBezTo>
                <a:cubicBezTo>
                  <a:pt x="225588" y="42746"/>
                  <a:pt x="226552" y="43664"/>
                  <a:pt x="257504" y="36786"/>
                </a:cubicBezTo>
                <a:cubicBezTo>
                  <a:pt x="264554" y="35219"/>
                  <a:pt x="271762" y="34067"/>
                  <a:pt x="278524" y="31531"/>
                </a:cubicBezTo>
                <a:cubicBezTo>
                  <a:pt x="285859" y="28780"/>
                  <a:pt x="292538" y="24524"/>
                  <a:pt x="299545" y="21021"/>
                </a:cubicBezTo>
                <a:cubicBezTo>
                  <a:pt x="317062" y="22773"/>
                  <a:pt x="335271" y="21099"/>
                  <a:pt x="352097" y="26276"/>
                </a:cubicBezTo>
                <a:cubicBezTo>
                  <a:pt x="359200" y="28461"/>
                  <a:pt x="361678" y="37919"/>
                  <a:pt x="367862" y="42041"/>
                </a:cubicBezTo>
                <a:cubicBezTo>
                  <a:pt x="372471" y="45114"/>
                  <a:pt x="378373" y="45544"/>
                  <a:pt x="383628" y="47296"/>
                </a:cubicBezTo>
                <a:cubicBezTo>
                  <a:pt x="387131" y="42041"/>
                  <a:pt x="390028" y="36326"/>
                  <a:pt x="394138" y="31531"/>
                </a:cubicBezTo>
                <a:cubicBezTo>
                  <a:pt x="411129" y="11708"/>
                  <a:pt x="412328" y="12397"/>
                  <a:pt x="430924" y="0"/>
                </a:cubicBezTo>
                <a:cubicBezTo>
                  <a:pt x="444938" y="1752"/>
                  <a:pt x="459265" y="1830"/>
                  <a:pt x="472966" y="5255"/>
                </a:cubicBezTo>
                <a:cubicBezTo>
                  <a:pt x="480566" y="7155"/>
                  <a:pt x="486786" y="12679"/>
                  <a:pt x="493986" y="15765"/>
                </a:cubicBezTo>
                <a:cubicBezTo>
                  <a:pt x="499078" y="17947"/>
                  <a:pt x="504497" y="19269"/>
                  <a:pt x="509752" y="21021"/>
                </a:cubicBezTo>
                <a:cubicBezTo>
                  <a:pt x="515007" y="26276"/>
                  <a:pt x="519334" y="32664"/>
                  <a:pt x="525518" y="36786"/>
                </a:cubicBezTo>
                <a:cubicBezTo>
                  <a:pt x="530127" y="39859"/>
                  <a:pt x="535909" y="40698"/>
                  <a:pt x="541283" y="42041"/>
                </a:cubicBezTo>
                <a:cubicBezTo>
                  <a:pt x="565052" y="47983"/>
                  <a:pt x="560958" y="47296"/>
                  <a:pt x="578069" y="472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3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cap="none" dirty="0" smtClean="0">
                <a:latin typeface="+mj-ea"/>
              </a:rPr>
              <a:t>static </a:t>
            </a:r>
            <a:r>
              <a:rPr lang="ko-KR" altLang="en-US" cap="none" dirty="0" smtClean="0">
                <a:latin typeface="+mj-ea"/>
              </a:rPr>
              <a:t>멤버와 </a:t>
            </a:r>
            <a:r>
              <a:rPr lang="en-US" altLang="ko-KR" cap="none" dirty="0" smtClean="0">
                <a:latin typeface="+mj-ea"/>
              </a:rPr>
              <a:t>non-static </a:t>
            </a:r>
            <a:r>
              <a:rPr lang="ko-KR" altLang="en-US" dirty="0" smtClean="0">
                <a:latin typeface="+mj-ea"/>
              </a:rPr>
              <a:t>멤버의 특성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altLang="ko-KR" dirty="0" smtClean="0"/>
              <a:t>static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ko-KR" altLang="en-US" dirty="0" smtClean="0"/>
              <a:t>변수와 함수에 대한 기억 부류의 한 종류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ko-KR" altLang="en-US" dirty="0" smtClean="0"/>
              <a:t>생명 주기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프로그램이 시작될 때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종료 시 소멸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ko-KR" altLang="en-US" dirty="0" smtClean="0"/>
              <a:t>사용 범위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선언된 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 지</a:t>
            </a:r>
            <a:r>
              <a:rPr lang="ko-KR" altLang="en-US" dirty="0"/>
              <a:t>정</a:t>
            </a:r>
            <a:r>
              <a:rPr lang="ko-KR" altLang="en-US" dirty="0" smtClean="0"/>
              <a:t>에 따름</a:t>
            </a: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ko-KR" altLang="en-US" dirty="0" smtClean="0"/>
              <a:t>클래스의 멤버</a:t>
            </a: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ko-KR" dirty="0" smtClean="0"/>
              <a:t>static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ko-KR" altLang="en-US" dirty="0" smtClean="0"/>
              <a:t>프로그램이 시작할 때 생성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ko-KR" altLang="en-US" dirty="0" smtClean="0"/>
              <a:t>클래스 당 하나만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 멤버라고 불림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ko-KR" altLang="en-US" dirty="0" smtClean="0"/>
              <a:t>클래스의 모든 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r>
              <a:rPr lang="ko-KR" altLang="en-US" dirty="0" smtClean="0"/>
              <a:t>들이 공유하는 멤버</a:t>
            </a:r>
            <a:endParaRPr lang="en-US" altLang="ko-KR" dirty="0" smtClean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altLang="ko-KR" dirty="0" smtClean="0"/>
              <a:t>non-static </a:t>
            </a:r>
            <a:r>
              <a:rPr lang="ko-KR" altLang="en-US" dirty="0" smtClean="0"/>
              <a:t>멤버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ko-KR" altLang="en-US" dirty="0" smtClean="0"/>
              <a:t>객체가 생성될 때 함께 생성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ko-KR" altLang="en-US" dirty="0" smtClean="0"/>
              <a:t>객체마다 객체 내에 생성</a:t>
            </a:r>
            <a:endParaRPr lang="en-US" altLang="ko-KR" dirty="0" smtClean="0"/>
          </a:p>
          <a:p>
            <a:pPr lvl="2">
              <a:lnSpc>
                <a:spcPct val="100000"/>
              </a:lnSpc>
              <a:spcBef>
                <a:spcPts val="200"/>
              </a:spcBef>
            </a:pPr>
            <a:r>
              <a:rPr lang="ko-KR" altLang="en-US" dirty="0" err="1" smtClean="0"/>
              <a:t>인스턴스</a:t>
            </a:r>
            <a:r>
              <a:rPr lang="ko-KR" altLang="en-US" dirty="0" smtClean="0"/>
              <a:t> 멤버라고 불림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95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static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멤버 선언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 smtClean="0"/>
              <a:t>멤버의 </a:t>
            </a:r>
            <a:r>
              <a:rPr lang="en-US" altLang="ko-KR" sz="2200" dirty="0"/>
              <a:t>static</a:t>
            </a:r>
            <a:r>
              <a:rPr lang="ko-KR" altLang="en-US" sz="2200" dirty="0" smtClean="0"/>
              <a:t> 선언</a:t>
            </a:r>
            <a:endParaRPr lang="en-US" altLang="ko-KR" sz="2200" dirty="0" smtClean="0"/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endParaRPr lang="en-US" altLang="ko-KR" sz="2200" dirty="0" smtClean="0"/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endParaRPr lang="en-US" altLang="ko-KR" sz="2200" dirty="0" smtClean="0"/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endParaRPr lang="en-US" altLang="ko-KR" sz="2200" dirty="0" smtClean="0"/>
          </a:p>
          <a:p>
            <a:pPr>
              <a:lnSpc>
                <a:spcPct val="100000"/>
              </a:lnSpc>
            </a:pPr>
            <a:endParaRPr lang="en-US" altLang="ko-KR" sz="2200" dirty="0"/>
          </a:p>
          <a:p>
            <a:pPr>
              <a:lnSpc>
                <a:spcPct val="100000"/>
              </a:lnSpc>
            </a:pPr>
            <a:endParaRPr lang="en-US" altLang="ko-KR" sz="2200" dirty="0" smtClean="0"/>
          </a:p>
          <a:p>
            <a:pPr>
              <a:lnSpc>
                <a:spcPct val="100000"/>
              </a:lnSpc>
            </a:pPr>
            <a:r>
              <a:rPr lang="en-US" altLang="ko-KR" sz="2200" dirty="0" smtClean="0"/>
              <a:t>static </a:t>
            </a:r>
            <a:r>
              <a:rPr lang="ko-KR" altLang="en-US" sz="2200" dirty="0" smtClean="0"/>
              <a:t>멤버 변수 생성</a:t>
            </a:r>
            <a:endParaRPr lang="en-US" altLang="ko-KR" sz="2200" dirty="0" smtClean="0"/>
          </a:p>
          <a:p>
            <a:pPr lvl="1">
              <a:lnSpc>
                <a:spcPct val="100000"/>
              </a:lnSpc>
            </a:pPr>
            <a:r>
              <a:rPr lang="ko-KR" altLang="en-US" sz="2200" dirty="0" smtClean="0"/>
              <a:t>전역 변수로 생성</a:t>
            </a:r>
            <a:endParaRPr lang="en-US" altLang="ko-KR" sz="2200" dirty="0" smtClean="0"/>
          </a:p>
          <a:p>
            <a:pPr lvl="1">
              <a:lnSpc>
                <a:spcPct val="100000"/>
              </a:lnSpc>
            </a:pPr>
            <a:r>
              <a:rPr lang="ko-KR" altLang="en-US" sz="2200" dirty="0" smtClean="0"/>
              <a:t>전체 프로그램 내에 한 번만 생성</a:t>
            </a:r>
            <a:endParaRPr lang="en-US" altLang="ko-KR" sz="2200" dirty="0" smtClean="0"/>
          </a:p>
          <a:p>
            <a:pPr>
              <a:lnSpc>
                <a:spcPct val="100000"/>
              </a:lnSpc>
            </a:pPr>
            <a:r>
              <a:rPr lang="en-US" altLang="ko-KR" sz="2200" dirty="0" smtClean="0"/>
              <a:t>static </a:t>
            </a:r>
            <a:r>
              <a:rPr lang="ko-KR" altLang="en-US" sz="2200" dirty="0" smtClean="0"/>
              <a:t>멤버 변수에 대한 </a:t>
            </a:r>
            <a:r>
              <a:rPr lang="ko-KR" altLang="en-US" sz="2200" b="1" dirty="0" smtClean="0"/>
              <a:t>외부 선언</a:t>
            </a:r>
            <a:r>
              <a:rPr lang="ko-KR" altLang="en-US" sz="2200" dirty="0" smtClean="0"/>
              <a:t>이 없으면 링크 오류 발생 </a:t>
            </a: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6196" y="1293407"/>
            <a:ext cx="7488832" cy="34163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latin typeface="+mj-ea"/>
                <a:ea typeface="+mj-ea"/>
              </a:rPr>
              <a:t>class Person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double money; // </a:t>
            </a:r>
            <a:r>
              <a:rPr lang="ko-KR" altLang="en-US" dirty="0">
                <a:latin typeface="+mj-ea"/>
                <a:ea typeface="+mj-ea"/>
              </a:rPr>
              <a:t>개인 소유의 </a:t>
            </a:r>
            <a:r>
              <a:rPr lang="ko-KR" altLang="en-US" dirty="0" smtClean="0">
                <a:latin typeface="+mj-ea"/>
                <a:ea typeface="+mj-ea"/>
              </a:rPr>
              <a:t>돈</a:t>
            </a:r>
            <a:r>
              <a:rPr lang="en-US" altLang="ko-KR" dirty="0" smtClean="0">
                <a:latin typeface="+mj-ea"/>
                <a:ea typeface="+mj-ea"/>
              </a:rPr>
              <a:t>, non-static </a:t>
            </a:r>
            <a:r>
              <a:rPr lang="ko-KR" altLang="en-US" dirty="0" smtClean="0">
                <a:latin typeface="+mj-ea"/>
                <a:ea typeface="+mj-ea"/>
              </a:rPr>
              <a:t>멤버 선언</a:t>
            </a:r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latin typeface="+mj-ea"/>
                <a:ea typeface="+mj-ea"/>
              </a:rPr>
              <a:t>	</a:t>
            </a:r>
            <a:r>
              <a:rPr lang="en-US" altLang="ko-KR" dirty="0">
                <a:latin typeface="+mj-ea"/>
                <a:ea typeface="+mj-ea"/>
              </a:rPr>
              <a:t>void </a:t>
            </a:r>
            <a:r>
              <a:rPr lang="en-US" altLang="ko-KR" dirty="0" err="1">
                <a:latin typeface="+mj-ea"/>
                <a:ea typeface="+mj-ea"/>
              </a:rPr>
              <a:t>addMoney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money) {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	this-&gt;money += money;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static 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 err="1">
                <a:latin typeface="+mj-ea"/>
                <a:ea typeface="+mj-ea"/>
              </a:rPr>
              <a:t>sharedMoney</a:t>
            </a:r>
            <a:r>
              <a:rPr lang="en-US" altLang="ko-KR" b="1" dirty="0">
                <a:latin typeface="+mj-ea"/>
                <a:ea typeface="+mj-ea"/>
              </a:rPr>
              <a:t>; // </a:t>
            </a:r>
            <a:r>
              <a:rPr lang="en-US" altLang="ko-KR" b="1" dirty="0" smtClean="0">
                <a:latin typeface="+mj-ea"/>
                <a:ea typeface="+mj-ea"/>
              </a:rPr>
              <a:t>static </a:t>
            </a:r>
            <a:r>
              <a:rPr lang="ko-KR" altLang="en-US" b="1" dirty="0" smtClean="0">
                <a:latin typeface="+mj-ea"/>
                <a:ea typeface="+mj-ea"/>
              </a:rPr>
              <a:t>멤버 변수 선언</a:t>
            </a:r>
            <a:r>
              <a:rPr lang="en-US" altLang="ko-KR" b="1" dirty="0" smtClean="0">
                <a:latin typeface="+mj-ea"/>
                <a:ea typeface="+mj-ea"/>
              </a:rPr>
              <a:t>, </a:t>
            </a:r>
            <a:r>
              <a:rPr lang="ko-KR" altLang="en-US" b="1" dirty="0" smtClean="0">
                <a:latin typeface="+mj-ea"/>
                <a:ea typeface="+mj-ea"/>
              </a:rPr>
              <a:t>공금</a:t>
            </a:r>
            <a:endParaRPr lang="ko-KR" altLang="en-US" b="1" dirty="0">
              <a:latin typeface="+mj-ea"/>
              <a:ea typeface="+mj-ea"/>
            </a:endParaRPr>
          </a:p>
          <a:p>
            <a:pPr defTabSz="180000"/>
            <a:r>
              <a:rPr lang="ko-KR" altLang="en-US" b="1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static void </a:t>
            </a:r>
            <a:r>
              <a:rPr lang="en-US" altLang="ko-KR" b="1" dirty="0" err="1">
                <a:latin typeface="+mj-ea"/>
                <a:ea typeface="+mj-ea"/>
              </a:rPr>
              <a:t>addShared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en-US" altLang="ko-KR" b="1" dirty="0" err="1">
                <a:latin typeface="+mj-ea"/>
                <a:ea typeface="+mj-ea"/>
              </a:rPr>
              <a:t>int</a:t>
            </a:r>
            <a:r>
              <a:rPr lang="en-US" altLang="ko-KR" b="1" dirty="0">
                <a:latin typeface="+mj-ea"/>
                <a:ea typeface="+mj-ea"/>
              </a:rPr>
              <a:t> n) </a:t>
            </a:r>
            <a:r>
              <a:rPr lang="en-US" altLang="ko-KR" b="1" dirty="0" smtClean="0">
                <a:latin typeface="+mj-ea"/>
                <a:ea typeface="+mj-ea"/>
              </a:rPr>
              <a:t>{ //static </a:t>
            </a:r>
            <a:r>
              <a:rPr lang="ko-KR" altLang="en-US" b="1" dirty="0" smtClean="0">
                <a:latin typeface="+mj-ea"/>
                <a:ea typeface="+mj-ea"/>
              </a:rPr>
              <a:t>멤버 함수 선언</a:t>
            </a:r>
            <a:endParaRPr lang="en-US" altLang="ko-KR" b="1" dirty="0">
              <a:latin typeface="+mj-ea"/>
              <a:ea typeface="+mj-ea"/>
            </a:endParaRP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		</a:t>
            </a:r>
            <a:r>
              <a:rPr lang="en-US" altLang="ko-KR" b="1" dirty="0" err="1">
                <a:latin typeface="+mj-ea"/>
                <a:ea typeface="+mj-ea"/>
              </a:rPr>
              <a:t>sharedMoney</a:t>
            </a:r>
            <a:r>
              <a:rPr lang="en-US" altLang="ko-KR" b="1" dirty="0">
                <a:latin typeface="+mj-ea"/>
                <a:ea typeface="+mj-ea"/>
              </a:rPr>
              <a:t> += n;</a:t>
            </a:r>
          </a:p>
          <a:p>
            <a:pPr defTabSz="180000"/>
            <a:r>
              <a:rPr lang="en-US" altLang="ko-KR" b="1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};</a:t>
            </a:r>
          </a:p>
          <a:p>
            <a:pPr defTabSz="180000"/>
            <a:r>
              <a:rPr lang="en-US" altLang="ko-KR" b="1" dirty="0" err="1" smtClean="0">
                <a:latin typeface="+mj-ea"/>
                <a:ea typeface="+mj-ea"/>
              </a:rPr>
              <a:t>int</a:t>
            </a:r>
            <a:r>
              <a:rPr lang="en-US" altLang="ko-KR" b="1" dirty="0" smtClean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Person::</a:t>
            </a:r>
            <a:r>
              <a:rPr lang="en-US" altLang="ko-KR" b="1" dirty="0" err="1">
                <a:latin typeface="+mj-ea"/>
                <a:ea typeface="+mj-ea"/>
              </a:rPr>
              <a:t>sharedMoney</a:t>
            </a:r>
            <a:r>
              <a:rPr lang="en-US" altLang="ko-KR" b="1" dirty="0">
                <a:latin typeface="+mj-ea"/>
                <a:ea typeface="+mj-ea"/>
              </a:rPr>
              <a:t> = 10; </a:t>
            </a:r>
            <a:r>
              <a:rPr lang="en-US" altLang="ko-KR" dirty="0">
                <a:latin typeface="+mj-ea"/>
                <a:ea typeface="+mj-ea"/>
              </a:rPr>
              <a:t>// </a:t>
            </a:r>
            <a:r>
              <a:rPr lang="en-US" altLang="ko-KR" dirty="0" err="1">
                <a:latin typeface="+mj-ea"/>
                <a:ea typeface="+mj-ea"/>
              </a:rPr>
              <a:t>sharedMoney</a:t>
            </a:r>
            <a:r>
              <a:rPr lang="ko-KR" altLang="en-US" dirty="0">
                <a:latin typeface="+mj-ea"/>
                <a:ea typeface="+mj-ea"/>
              </a:rPr>
              <a:t>를 </a:t>
            </a:r>
            <a:r>
              <a:rPr lang="en-US" altLang="ko-KR" dirty="0">
                <a:latin typeface="+mj-ea"/>
                <a:ea typeface="+mj-ea"/>
              </a:rPr>
              <a:t>10</a:t>
            </a:r>
            <a:r>
              <a:rPr lang="ko-KR" altLang="en-US" dirty="0">
                <a:latin typeface="+mj-ea"/>
                <a:ea typeface="+mj-ea"/>
              </a:rPr>
              <a:t>으로 </a:t>
            </a:r>
            <a:r>
              <a:rPr lang="ko-KR" altLang="en-US" dirty="0" smtClean="0">
                <a:latin typeface="+mj-ea"/>
                <a:ea typeface="+mj-ea"/>
              </a:rPr>
              <a:t>초기화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971347" y="3717032"/>
            <a:ext cx="3624989" cy="507842"/>
          </a:xfrm>
          <a:prstGeom prst="wedgeRoundRectCallout">
            <a:avLst>
              <a:gd name="adj1" fmla="val -38129"/>
              <a:gd name="adj2" fmla="val 78980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static </a:t>
            </a:r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변수 공간 할당</a:t>
            </a:r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프로그램의 전역 공간에 선언</a:t>
            </a:r>
          </a:p>
        </p:txBody>
      </p:sp>
    </p:spTree>
    <p:extLst>
      <p:ext uri="{BB962C8B-B14F-4D97-AF65-F5344CB8AC3E}">
        <p14:creationId xmlns:p14="http://schemas.microsoft.com/office/powerpoint/2010/main" val="309692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3370125" y="1897810"/>
            <a:ext cx="4150659" cy="1389529"/>
          </a:xfrm>
          <a:custGeom>
            <a:avLst/>
            <a:gdLst>
              <a:gd name="connsiteX0" fmla="*/ 3935506 w 4150659"/>
              <a:gd name="connsiteY0" fmla="*/ 1165412 h 1389529"/>
              <a:gd name="connsiteX1" fmla="*/ 3881717 w 4150659"/>
              <a:gd name="connsiteY1" fmla="*/ 1174376 h 1389529"/>
              <a:gd name="connsiteX2" fmla="*/ 3639670 w 4150659"/>
              <a:gd name="connsiteY2" fmla="*/ 1219200 h 1389529"/>
              <a:gd name="connsiteX3" fmla="*/ 3541059 w 4150659"/>
              <a:gd name="connsiteY3" fmla="*/ 1228165 h 1389529"/>
              <a:gd name="connsiteX4" fmla="*/ 3397623 w 4150659"/>
              <a:gd name="connsiteY4" fmla="*/ 1246094 h 1389529"/>
              <a:gd name="connsiteX5" fmla="*/ 3343835 w 4150659"/>
              <a:gd name="connsiteY5" fmla="*/ 1264024 h 1389529"/>
              <a:gd name="connsiteX6" fmla="*/ 3307976 w 4150659"/>
              <a:gd name="connsiteY6" fmla="*/ 1272988 h 1389529"/>
              <a:gd name="connsiteX7" fmla="*/ 3200400 w 4150659"/>
              <a:gd name="connsiteY7" fmla="*/ 1335741 h 1389529"/>
              <a:gd name="connsiteX8" fmla="*/ 3173506 w 4150659"/>
              <a:gd name="connsiteY8" fmla="*/ 1344706 h 1389529"/>
              <a:gd name="connsiteX9" fmla="*/ 3128682 w 4150659"/>
              <a:gd name="connsiteY9" fmla="*/ 1362635 h 1389529"/>
              <a:gd name="connsiteX10" fmla="*/ 3092823 w 4150659"/>
              <a:gd name="connsiteY10" fmla="*/ 1371600 h 1389529"/>
              <a:gd name="connsiteX11" fmla="*/ 3012141 w 4150659"/>
              <a:gd name="connsiteY11" fmla="*/ 1389529 h 1389529"/>
              <a:gd name="connsiteX12" fmla="*/ 2886635 w 4150659"/>
              <a:gd name="connsiteY12" fmla="*/ 1380565 h 1389529"/>
              <a:gd name="connsiteX13" fmla="*/ 2832847 w 4150659"/>
              <a:gd name="connsiteY13" fmla="*/ 1362635 h 1389529"/>
              <a:gd name="connsiteX14" fmla="*/ 2761129 w 4150659"/>
              <a:gd name="connsiteY14" fmla="*/ 1353671 h 1389529"/>
              <a:gd name="connsiteX15" fmla="*/ 2689411 w 4150659"/>
              <a:gd name="connsiteY15" fmla="*/ 1326776 h 1389529"/>
              <a:gd name="connsiteX16" fmla="*/ 2608729 w 4150659"/>
              <a:gd name="connsiteY16" fmla="*/ 1308847 h 1389529"/>
              <a:gd name="connsiteX17" fmla="*/ 2366682 w 4150659"/>
              <a:gd name="connsiteY17" fmla="*/ 1210235 h 1389529"/>
              <a:gd name="connsiteX18" fmla="*/ 2339788 w 4150659"/>
              <a:gd name="connsiteY18" fmla="*/ 1192306 h 1389529"/>
              <a:gd name="connsiteX19" fmla="*/ 2268070 w 4150659"/>
              <a:gd name="connsiteY19" fmla="*/ 1156447 h 1389529"/>
              <a:gd name="connsiteX20" fmla="*/ 2241176 w 4150659"/>
              <a:gd name="connsiteY20" fmla="*/ 1138518 h 1389529"/>
              <a:gd name="connsiteX21" fmla="*/ 2205317 w 4150659"/>
              <a:gd name="connsiteY21" fmla="*/ 1129553 h 1389529"/>
              <a:gd name="connsiteX22" fmla="*/ 2169459 w 4150659"/>
              <a:gd name="connsiteY22" fmla="*/ 1111624 h 1389529"/>
              <a:gd name="connsiteX23" fmla="*/ 2115670 w 4150659"/>
              <a:gd name="connsiteY23" fmla="*/ 1102659 h 1389529"/>
              <a:gd name="connsiteX24" fmla="*/ 1927411 w 4150659"/>
              <a:gd name="connsiteY24" fmla="*/ 1129553 h 1389529"/>
              <a:gd name="connsiteX25" fmla="*/ 1855694 w 4150659"/>
              <a:gd name="connsiteY25" fmla="*/ 1147482 h 1389529"/>
              <a:gd name="connsiteX26" fmla="*/ 1801906 w 4150659"/>
              <a:gd name="connsiteY26" fmla="*/ 1156447 h 1389529"/>
              <a:gd name="connsiteX27" fmla="*/ 1730188 w 4150659"/>
              <a:gd name="connsiteY27" fmla="*/ 1183341 h 1389529"/>
              <a:gd name="connsiteX28" fmla="*/ 1640541 w 4150659"/>
              <a:gd name="connsiteY28" fmla="*/ 1201271 h 1389529"/>
              <a:gd name="connsiteX29" fmla="*/ 1604682 w 4150659"/>
              <a:gd name="connsiteY29" fmla="*/ 1228165 h 1389529"/>
              <a:gd name="connsiteX30" fmla="*/ 1497106 w 4150659"/>
              <a:gd name="connsiteY30" fmla="*/ 1264024 h 1389529"/>
              <a:gd name="connsiteX31" fmla="*/ 1452282 w 4150659"/>
              <a:gd name="connsiteY31" fmla="*/ 1281953 h 1389529"/>
              <a:gd name="connsiteX32" fmla="*/ 1299882 w 4150659"/>
              <a:gd name="connsiteY32" fmla="*/ 1326776 h 1389529"/>
              <a:gd name="connsiteX33" fmla="*/ 1210235 w 4150659"/>
              <a:gd name="connsiteY33" fmla="*/ 1335741 h 1389529"/>
              <a:gd name="connsiteX34" fmla="*/ 735106 w 4150659"/>
              <a:gd name="connsiteY34" fmla="*/ 1317812 h 1389529"/>
              <a:gd name="connsiteX35" fmla="*/ 609600 w 4150659"/>
              <a:gd name="connsiteY35" fmla="*/ 1299882 h 1389529"/>
              <a:gd name="connsiteX36" fmla="*/ 582706 w 4150659"/>
              <a:gd name="connsiteY36" fmla="*/ 1290918 h 1389529"/>
              <a:gd name="connsiteX37" fmla="*/ 502023 w 4150659"/>
              <a:gd name="connsiteY37" fmla="*/ 1272988 h 1389529"/>
              <a:gd name="connsiteX38" fmla="*/ 466164 w 4150659"/>
              <a:gd name="connsiteY38" fmla="*/ 1255059 h 1389529"/>
              <a:gd name="connsiteX39" fmla="*/ 430306 w 4150659"/>
              <a:gd name="connsiteY39" fmla="*/ 1246094 h 1389529"/>
              <a:gd name="connsiteX40" fmla="*/ 367553 w 4150659"/>
              <a:gd name="connsiteY40" fmla="*/ 1228165 h 1389529"/>
              <a:gd name="connsiteX41" fmla="*/ 286870 w 4150659"/>
              <a:gd name="connsiteY41" fmla="*/ 1201271 h 1389529"/>
              <a:gd name="connsiteX42" fmla="*/ 251011 w 4150659"/>
              <a:gd name="connsiteY42" fmla="*/ 1183341 h 1389529"/>
              <a:gd name="connsiteX43" fmla="*/ 89647 w 4150659"/>
              <a:gd name="connsiteY43" fmla="*/ 1111624 h 1389529"/>
              <a:gd name="connsiteX44" fmla="*/ 71717 w 4150659"/>
              <a:gd name="connsiteY44" fmla="*/ 1093694 h 1389529"/>
              <a:gd name="connsiteX45" fmla="*/ 62753 w 4150659"/>
              <a:gd name="connsiteY45" fmla="*/ 1057835 h 1389529"/>
              <a:gd name="connsiteX46" fmla="*/ 44823 w 4150659"/>
              <a:gd name="connsiteY46" fmla="*/ 1021976 h 1389529"/>
              <a:gd name="connsiteX47" fmla="*/ 35859 w 4150659"/>
              <a:gd name="connsiteY47" fmla="*/ 968188 h 1389529"/>
              <a:gd name="connsiteX48" fmla="*/ 17929 w 4150659"/>
              <a:gd name="connsiteY48" fmla="*/ 941294 h 1389529"/>
              <a:gd name="connsiteX49" fmla="*/ 0 w 4150659"/>
              <a:gd name="connsiteY49" fmla="*/ 878541 h 1389529"/>
              <a:gd name="connsiteX50" fmla="*/ 44823 w 4150659"/>
              <a:gd name="connsiteY50" fmla="*/ 627529 h 1389529"/>
              <a:gd name="connsiteX51" fmla="*/ 89647 w 4150659"/>
              <a:gd name="connsiteY51" fmla="*/ 537882 h 1389529"/>
              <a:gd name="connsiteX52" fmla="*/ 107576 w 4150659"/>
              <a:gd name="connsiteY52" fmla="*/ 502024 h 1389529"/>
              <a:gd name="connsiteX53" fmla="*/ 134470 w 4150659"/>
              <a:gd name="connsiteY53" fmla="*/ 448235 h 1389529"/>
              <a:gd name="connsiteX54" fmla="*/ 170329 w 4150659"/>
              <a:gd name="connsiteY54" fmla="*/ 421341 h 1389529"/>
              <a:gd name="connsiteX55" fmla="*/ 197223 w 4150659"/>
              <a:gd name="connsiteY55" fmla="*/ 385482 h 1389529"/>
              <a:gd name="connsiteX56" fmla="*/ 268941 w 4150659"/>
              <a:gd name="connsiteY56" fmla="*/ 340659 h 1389529"/>
              <a:gd name="connsiteX57" fmla="*/ 340659 w 4150659"/>
              <a:gd name="connsiteY57" fmla="*/ 286871 h 1389529"/>
              <a:gd name="connsiteX58" fmla="*/ 367553 w 4150659"/>
              <a:gd name="connsiteY58" fmla="*/ 277906 h 1389529"/>
              <a:gd name="connsiteX59" fmla="*/ 475129 w 4150659"/>
              <a:gd name="connsiteY59" fmla="*/ 224118 h 1389529"/>
              <a:gd name="connsiteX60" fmla="*/ 555811 w 4150659"/>
              <a:gd name="connsiteY60" fmla="*/ 179294 h 1389529"/>
              <a:gd name="connsiteX61" fmla="*/ 600635 w 4150659"/>
              <a:gd name="connsiteY61" fmla="*/ 152400 h 1389529"/>
              <a:gd name="connsiteX62" fmla="*/ 654423 w 4150659"/>
              <a:gd name="connsiteY62" fmla="*/ 134471 h 1389529"/>
              <a:gd name="connsiteX63" fmla="*/ 735106 w 4150659"/>
              <a:gd name="connsiteY63" fmla="*/ 98612 h 1389529"/>
              <a:gd name="connsiteX64" fmla="*/ 779929 w 4150659"/>
              <a:gd name="connsiteY64" fmla="*/ 89647 h 1389529"/>
              <a:gd name="connsiteX65" fmla="*/ 815788 w 4150659"/>
              <a:gd name="connsiteY65" fmla="*/ 80682 h 1389529"/>
              <a:gd name="connsiteX66" fmla="*/ 869576 w 4150659"/>
              <a:gd name="connsiteY66" fmla="*/ 62753 h 1389529"/>
              <a:gd name="connsiteX67" fmla="*/ 986117 w 4150659"/>
              <a:gd name="connsiteY67" fmla="*/ 53788 h 1389529"/>
              <a:gd name="connsiteX68" fmla="*/ 1281953 w 4150659"/>
              <a:gd name="connsiteY68" fmla="*/ 62753 h 1389529"/>
              <a:gd name="connsiteX69" fmla="*/ 1335741 w 4150659"/>
              <a:gd name="connsiteY69" fmla="*/ 80682 h 1389529"/>
              <a:gd name="connsiteX70" fmla="*/ 1577788 w 4150659"/>
              <a:gd name="connsiteY70" fmla="*/ 161365 h 1389529"/>
              <a:gd name="connsiteX71" fmla="*/ 1577788 w 4150659"/>
              <a:gd name="connsiteY71" fmla="*/ 161365 h 1389529"/>
              <a:gd name="connsiteX72" fmla="*/ 1631576 w 4150659"/>
              <a:gd name="connsiteY72" fmla="*/ 179294 h 1389529"/>
              <a:gd name="connsiteX73" fmla="*/ 1694329 w 4150659"/>
              <a:gd name="connsiteY73" fmla="*/ 197224 h 1389529"/>
              <a:gd name="connsiteX74" fmla="*/ 1819835 w 4150659"/>
              <a:gd name="connsiteY74" fmla="*/ 251012 h 1389529"/>
              <a:gd name="connsiteX75" fmla="*/ 1855694 w 4150659"/>
              <a:gd name="connsiteY75" fmla="*/ 268941 h 1389529"/>
              <a:gd name="connsiteX76" fmla="*/ 1972235 w 4150659"/>
              <a:gd name="connsiteY76" fmla="*/ 313765 h 1389529"/>
              <a:gd name="connsiteX77" fmla="*/ 2097741 w 4150659"/>
              <a:gd name="connsiteY77" fmla="*/ 367553 h 1389529"/>
              <a:gd name="connsiteX78" fmla="*/ 2268070 w 4150659"/>
              <a:gd name="connsiteY78" fmla="*/ 358588 h 1389529"/>
              <a:gd name="connsiteX79" fmla="*/ 2393576 w 4150659"/>
              <a:gd name="connsiteY79" fmla="*/ 295835 h 1389529"/>
              <a:gd name="connsiteX80" fmla="*/ 2447364 w 4150659"/>
              <a:gd name="connsiteY80" fmla="*/ 277906 h 1389529"/>
              <a:gd name="connsiteX81" fmla="*/ 2528047 w 4150659"/>
              <a:gd name="connsiteY81" fmla="*/ 224118 h 1389529"/>
              <a:gd name="connsiteX82" fmla="*/ 2581835 w 4150659"/>
              <a:gd name="connsiteY82" fmla="*/ 206188 h 1389529"/>
              <a:gd name="connsiteX83" fmla="*/ 2608729 w 4150659"/>
              <a:gd name="connsiteY83" fmla="*/ 188259 h 1389529"/>
              <a:gd name="connsiteX84" fmla="*/ 2743200 w 4150659"/>
              <a:gd name="connsiteY84" fmla="*/ 143435 h 1389529"/>
              <a:gd name="connsiteX85" fmla="*/ 2832847 w 4150659"/>
              <a:gd name="connsiteY85" fmla="*/ 107576 h 1389529"/>
              <a:gd name="connsiteX86" fmla="*/ 2931459 w 4150659"/>
              <a:gd name="connsiteY86" fmla="*/ 80682 h 1389529"/>
              <a:gd name="connsiteX87" fmla="*/ 2985247 w 4150659"/>
              <a:gd name="connsiteY87" fmla="*/ 71718 h 1389529"/>
              <a:gd name="connsiteX88" fmla="*/ 3030070 w 4150659"/>
              <a:gd name="connsiteY88" fmla="*/ 53788 h 1389529"/>
              <a:gd name="connsiteX89" fmla="*/ 3155576 w 4150659"/>
              <a:gd name="connsiteY89" fmla="*/ 26894 h 1389529"/>
              <a:gd name="connsiteX90" fmla="*/ 3191435 w 4150659"/>
              <a:gd name="connsiteY90" fmla="*/ 17929 h 1389529"/>
              <a:gd name="connsiteX91" fmla="*/ 3290047 w 4150659"/>
              <a:gd name="connsiteY91" fmla="*/ 8965 h 1389529"/>
              <a:gd name="connsiteX92" fmla="*/ 3370729 w 4150659"/>
              <a:gd name="connsiteY92" fmla="*/ 0 h 1389529"/>
              <a:gd name="connsiteX93" fmla="*/ 3720353 w 4150659"/>
              <a:gd name="connsiteY93" fmla="*/ 8965 h 1389529"/>
              <a:gd name="connsiteX94" fmla="*/ 3756211 w 4150659"/>
              <a:gd name="connsiteY94" fmla="*/ 26894 h 1389529"/>
              <a:gd name="connsiteX95" fmla="*/ 3792070 w 4150659"/>
              <a:gd name="connsiteY95" fmla="*/ 35859 h 1389529"/>
              <a:gd name="connsiteX96" fmla="*/ 3854823 w 4150659"/>
              <a:gd name="connsiteY96" fmla="*/ 71718 h 1389529"/>
              <a:gd name="connsiteX97" fmla="*/ 3899647 w 4150659"/>
              <a:gd name="connsiteY97" fmla="*/ 89647 h 1389529"/>
              <a:gd name="connsiteX98" fmla="*/ 3935506 w 4150659"/>
              <a:gd name="connsiteY98" fmla="*/ 161365 h 1389529"/>
              <a:gd name="connsiteX99" fmla="*/ 3971364 w 4150659"/>
              <a:gd name="connsiteY99" fmla="*/ 215153 h 1389529"/>
              <a:gd name="connsiteX100" fmla="*/ 3998259 w 4150659"/>
              <a:gd name="connsiteY100" fmla="*/ 277906 h 1389529"/>
              <a:gd name="connsiteX101" fmla="*/ 4043082 w 4150659"/>
              <a:gd name="connsiteY101" fmla="*/ 367553 h 1389529"/>
              <a:gd name="connsiteX102" fmla="*/ 4087906 w 4150659"/>
              <a:gd name="connsiteY102" fmla="*/ 475129 h 1389529"/>
              <a:gd name="connsiteX103" fmla="*/ 4132729 w 4150659"/>
              <a:gd name="connsiteY103" fmla="*/ 600635 h 1389529"/>
              <a:gd name="connsiteX104" fmla="*/ 4150659 w 4150659"/>
              <a:gd name="connsiteY104" fmla="*/ 708212 h 1389529"/>
              <a:gd name="connsiteX105" fmla="*/ 4123764 w 4150659"/>
              <a:gd name="connsiteY105" fmla="*/ 851647 h 1389529"/>
              <a:gd name="connsiteX106" fmla="*/ 4096870 w 4150659"/>
              <a:gd name="connsiteY106" fmla="*/ 896471 h 1389529"/>
              <a:gd name="connsiteX107" fmla="*/ 4043082 w 4150659"/>
              <a:gd name="connsiteY107" fmla="*/ 950259 h 1389529"/>
              <a:gd name="connsiteX108" fmla="*/ 3971364 w 4150659"/>
              <a:gd name="connsiteY108" fmla="*/ 1021976 h 1389529"/>
              <a:gd name="connsiteX109" fmla="*/ 3917576 w 4150659"/>
              <a:gd name="connsiteY109" fmla="*/ 1057835 h 1389529"/>
              <a:gd name="connsiteX110" fmla="*/ 3899647 w 4150659"/>
              <a:gd name="connsiteY110" fmla="*/ 1111624 h 1389529"/>
              <a:gd name="connsiteX111" fmla="*/ 3890682 w 4150659"/>
              <a:gd name="connsiteY111" fmla="*/ 1138518 h 1389529"/>
              <a:gd name="connsiteX112" fmla="*/ 3881717 w 4150659"/>
              <a:gd name="connsiteY112" fmla="*/ 1165412 h 1389529"/>
              <a:gd name="connsiteX113" fmla="*/ 3881717 w 4150659"/>
              <a:gd name="connsiteY113" fmla="*/ 1183341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150659" h="1389529">
                <a:moveTo>
                  <a:pt x="3935506" y="1165412"/>
                </a:moveTo>
                <a:lnTo>
                  <a:pt x="3881717" y="1174376"/>
                </a:lnTo>
                <a:cubicBezTo>
                  <a:pt x="3800986" y="1189054"/>
                  <a:pt x="3720720" y="1206402"/>
                  <a:pt x="3639670" y="1219200"/>
                </a:cubicBezTo>
                <a:cubicBezTo>
                  <a:pt x="3607068" y="1224348"/>
                  <a:pt x="3573863" y="1224520"/>
                  <a:pt x="3541059" y="1228165"/>
                </a:cubicBezTo>
                <a:cubicBezTo>
                  <a:pt x="3493170" y="1233486"/>
                  <a:pt x="3445435" y="1240118"/>
                  <a:pt x="3397623" y="1246094"/>
                </a:cubicBezTo>
                <a:cubicBezTo>
                  <a:pt x="3379694" y="1252071"/>
                  <a:pt x="3361937" y="1258593"/>
                  <a:pt x="3343835" y="1264024"/>
                </a:cubicBezTo>
                <a:cubicBezTo>
                  <a:pt x="3332034" y="1267564"/>
                  <a:pt x="3318996" y="1267478"/>
                  <a:pt x="3307976" y="1272988"/>
                </a:cubicBezTo>
                <a:cubicBezTo>
                  <a:pt x="3270845" y="1291553"/>
                  <a:pt x="3239783" y="1322613"/>
                  <a:pt x="3200400" y="1335741"/>
                </a:cubicBezTo>
                <a:cubicBezTo>
                  <a:pt x="3191435" y="1338729"/>
                  <a:pt x="3182354" y="1341388"/>
                  <a:pt x="3173506" y="1344706"/>
                </a:cubicBezTo>
                <a:cubicBezTo>
                  <a:pt x="3158438" y="1350356"/>
                  <a:pt x="3143948" y="1357546"/>
                  <a:pt x="3128682" y="1362635"/>
                </a:cubicBezTo>
                <a:cubicBezTo>
                  <a:pt x="3116993" y="1366531"/>
                  <a:pt x="3104670" y="1368215"/>
                  <a:pt x="3092823" y="1371600"/>
                </a:cubicBezTo>
                <a:cubicBezTo>
                  <a:pt x="3031032" y="1389255"/>
                  <a:pt x="3109206" y="1373353"/>
                  <a:pt x="3012141" y="1389529"/>
                </a:cubicBezTo>
                <a:cubicBezTo>
                  <a:pt x="2970306" y="1386541"/>
                  <a:pt x="2928113" y="1386787"/>
                  <a:pt x="2886635" y="1380565"/>
                </a:cubicBezTo>
                <a:cubicBezTo>
                  <a:pt x="2867945" y="1377761"/>
                  <a:pt x="2851327" y="1366595"/>
                  <a:pt x="2832847" y="1362635"/>
                </a:cubicBezTo>
                <a:cubicBezTo>
                  <a:pt x="2809290" y="1357587"/>
                  <a:pt x="2785035" y="1356659"/>
                  <a:pt x="2761129" y="1353671"/>
                </a:cubicBezTo>
                <a:cubicBezTo>
                  <a:pt x="2737223" y="1344706"/>
                  <a:pt x="2713905" y="1333980"/>
                  <a:pt x="2689411" y="1326776"/>
                </a:cubicBezTo>
                <a:cubicBezTo>
                  <a:pt x="2662980" y="1319002"/>
                  <a:pt x="2634525" y="1318520"/>
                  <a:pt x="2608729" y="1308847"/>
                </a:cubicBezTo>
                <a:cubicBezTo>
                  <a:pt x="2287218" y="1188281"/>
                  <a:pt x="2492349" y="1241653"/>
                  <a:pt x="2366682" y="1210235"/>
                </a:cubicBezTo>
                <a:cubicBezTo>
                  <a:pt x="2357717" y="1204259"/>
                  <a:pt x="2349247" y="1197465"/>
                  <a:pt x="2339788" y="1192306"/>
                </a:cubicBezTo>
                <a:cubicBezTo>
                  <a:pt x="2316324" y="1179507"/>
                  <a:pt x="2290309" y="1171273"/>
                  <a:pt x="2268070" y="1156447"/>
                </a:cubicBezTo>
                <a:cubicBezTo>
                  <a:pt x="2259105" y="1150471"/>
                  <a:pt x="2251079" y="1142762"/>
                  <a:pt x="2241176" y="1138518"/>
                </a:cubicBezTo>
                <a:cubicBezTo>
                  <a:pt x="2229851" y="1133665"/>
                  <a:pt x="2216853" y="1133879"/>
                  <a:pt x="2205317" y="1129553"/>
                </a:cubicBezTo>
                <a:cubicBezTo>
                  <a:pt x="2192804" y="1124861"/>
                  <a:pt x="2182259" y="1115464"/>
                  <a:pt x="2169459" y="1111624"/>
                </a:cubicBezTo>
                <a:cubicBezTo>
                  <a:pt x="2152049" y="1106401"/>
                  <a:pt x="2133600" y="1105647"/>
                  <a:pt x="2115670" y="1102659"/>
                </a:cubicBezTo>
                <a:cubicBezTo>
                  <a:pt x="2052917" y="1111624"/>
                  <a:pt x="1989879" y="1118783"/>
                  <a:pt x="1927411" y="1129553"/>
                </a:cubicBezTo>
                <a:cubicBezTo>
                  <a:pt x="1903128" y="1133740"/>
                  <a:pt x="1879788" y="1142319"/>
                  <a:pt x="1855694" y="1147482"/>
                </a:cubicBezTo>
                <a:cubicBezTo>
                  <a:pt x="1837921" y="1151291"/>
                  <a:pt x="1819730" y="1152882"/>
                  <a:pt x="1801906" y="1156447"/>
                </a:cubicBezTo>
                <a:cubicBezTo>
                  <a:pt x="1736162" y="1169596"/>
                  <a:pt x="1795420" y="1158879"/>
                  <a:pt x="1730188" y="1183341"/>
                </a:cubicBezTo>
                <a:cubicBezTo>
                  <a:pt x="1708790" y="1191365"/>
                  <a:pt x="1659134" y="1198172"/>
                  <a:pt x="1640541" y="1201271"/>
                </a:cubicBezTo>
                <a:cubicBezTo>
                  <a:pt x="1628588" y="1210236"/>
                  <a:pt x="1617743" y="1220909"/>
                  <a:pt x="1604682" y="1228165"/>
                </a:cubicBezTo>
                <a:cubicBezTo>
                  <a:pt x="1572779" y="1245889"/>
                  <a:pt x="1530558" y="1252873"/>
                  <a:pt x="1497106" y="1264024"/>
                </a:cubicBezTo>
                <a:cubicBezTo>
                  <a:pt x="1481840" y="1269113"/>
                  <a:pt x="1467437" y="1276541"/>
                  <a:pt x="1452282" y="1281953"/>
                </a:cubicBezTo>
                <a:cubicBezTo>
                  <a:pt x="1411165" y="1296638"/>
                  <a:pt x="1344391" y="1319358"/>
                  <a:pt x="1299882" y="1326776"/>
                </a:cubicBezTo>
                <a:cubicBezTo>
                  <a:pt x="1270259" y="1331713"/>
                  <a:pt x="1240117" y="1332753"/>
                  <a:pt x="1210235" y="1335741"/>
                </a:cubicBezTo>
                <a:cubicBezTo>
                  <a:pt x="1051859" y="1329765"/>
                  <a:pt x="893313" y="1327257"/>
                  <a:pt x="735106" y="1317812"/>
                </a:cubicBezTo>
                <a:cubicBezTo>
                  <a:pt x="692921" y="1315293"/>
                  <a:pt x="609600" y="1299882"/>
                  <a:pt x="609600" y="1299882"/>
                </a:cubicBezTo>
                <a:cubicBezTo>
                  <a:pt x="600635" y="1296894"/>
                  <a:pt x="591792" y="1293514"/>
                  <a:pt x="582706" y="1290918"/>
                </a:cubicBezTo>
                <a:cubicBezTo>
                  <a:pt x="553160" y="1282476"/>
                  <a:pt x="532840" y="1279152"/>
                  <a:pt x="502023" y="1272988"/>
                </a:cubicBezTo>
                <a:cubicBezTo>
                  <a:pt x="490070" y="1267012"/>
                  <a:pt x="478677" y="1259751"/>
                  <a:pt x="466164" y="1255059"/>
                </a:cubicBezTo>
                <a:cubicBezTo>
                  <a:pt x="454628" y="1250733"/>
                  <a:pt x="442192" y="1249336"/>
                  <a:pt x="430306" y="1246094"/>
                </a:cubicBezTo>
                <a:cubicBezTo>
                  <a:pt x="409318" y="1240370"/>
                  <a:pt x="388317" y="1234654"/>
                  <a:pt x="367553" y="1228165"/>
                </a:cubicBezTo>
                <a:cubicBezTo>
                  <a:pt x="340494" y="1219709"/>
                  <a:pt x="313329" y="1211448"/>
                  <a:pt x="286870" y="1201271"/>
                </a:cubicBezTo>
                <a:cubicBezTo>
                  <a:pt x="274397" y="1196474"/>
                  <a:pt x="263524" y="1188033"/>
                  <a:pt x="251011" y="1183341"/>
                </a:cubicBezTo>
                <a:cubicBezTo>
                  <a:pt x="141997" y="1142460"/>
                  <a:pt x="164051" y="1167427"/>
                  <a:pt x="89647" y="1111624"/>
                </a:cubicBezTo>
                <a:cubicBezTo>
                  <a:pt x="82885" y="1106553"/>
                  <a:pt x="77694" y="1099671"/>
                  <a:pt x="71717" y="1093694"/>
                </a:cubicBezTo>
                <a:cubicBezTo>
                  <a:pt x="68729" y="1081741"/>
                  <a:pt x="67079" y="1069371"/>
                  <a:pt x="62753" y="1057835"/>
                </a:cubicBezTo>
                <a:cubicBezTo>
                  <a:pt x="58061" y="1045322"/>
                  <a:pt x="48663" y="1034776"/>
                  <a:pt x="44823" y="1021976"/>
                </a:cubicBezTo>
                <a:cubicBezTo>
                  <a:pt x="39600" y="1004566"/>
                  <a:pt x="41607" y="985432"/>
                  <a:pt x="35859" y="968188"/>
                </a:cubicBezTo>
                <a:cubicBezTo>
                  <a:pt x="32452" y="957967"/>
                  <a:pt x="22748" y="950931"/>
                  <a:pt x="17929" y="941294"/>
                </a:cubicBezTo>
                <a:cubicBezTo>
                  <a:pt x="11497" y="928430"/>
                  <a:pt x="2873" y="890035"/>
                  <a:pt x="0" y="878541"/>
                </a:cubicBezTo>
                <a:cubicBezTo>
                  <a:pt x="5832" y="837719"/>
                  <a:pt x="17764" y="693244"/>
                  <a:pt x="44823" y="627529"/>
                </a:cubicBezTo>
                <a:cubicBezTo>
                  <a:pt x="57544" y="596636"/>
                  <a:pt x="74706" y="567764"/>
                  <a:pt x="89647" y="537882"/>
                </a:cubicBezTo>
                <a:lnTo>
                  <a:pt x="107576" y="502024"/>
                </a:lnTo>
                <a:cubicBezTo>
                  <a:pt x="116541" y="484094"/>
                  <a:pt x="118433" y="460262"/>
                  <a:pt x="134470" y="448235"/>
                </a:cubicBezTo>
                <a:cubicBezTo>
                  <a:pt x="146423" y="439270"/>
                  <a:pt x="159764" y="431906"/>
                  <a:pt x="170329" y="421341"/>
                </a:cubicBezTo>
                <a:cubicBezTo>
                  <a:pt x="180894" y="410776"/>
                  <a:pt x="185659" y="394943"/>
                  <a:pt x="197223" y="385482"/>
                </a:cubicBezTo>
                <a:cubicBezTo>
                  <a:pt x="219042" y="367630"/>
                  <a:pt x="246928" y="358270"/>
                  <a:pt x="268941" y="340659"/>
                </a:cubicBezTo>
                <a:cubicBezTo>
                  <a:pt x="279946" y="331855"/>
                  <a:pt x="321624" y="296388"/>
                  <a:pt x="340659" y="286871"/>
                </a:cubicBezTo>
                <a:cubicBezTo>
                  <a:pt x="349111" y="282645"/>
                  <a:pt x="358990" y="281902"/>
                  <a:pt x="367553" y="277906"/>
                </a:cubicBezTo>
                <a:cubicBezTo>
                  <a:pt x="403883" y="260952"/>
                  <a:pt x="440751" y="244745"/>
                  <a:pt x="475129" y="224118"/>
                </a:cubicBezTo>
                <a:cubicBezTo>
                  <a:pt x="615258" y="140042"/>
                  <a:pt x="440063" y="243599"/>
                  <a:pt x="555811" y="179294"/>
                </a:cubicBezTo>
                <a:cubicBezTo>
                  <a:pt x="571043" y="170832"/>
                  <a:pt x="584772" y="159610"/>
                  <a:pt x="600635" y="152400"/>
                </a:cubicBezTo>
                <a:cubicBezTo>
                  <a:pt x="617840" y="144580"/>
                  <a:pt x="636876" y="141490"/>
                  <a:pt x="654423" y="134471"/>
                </a:cubicBezTo>
                <a:cubicBezTo>
                  <a:pt x="707410" y="113276"/>
                  <a:pt x="674581" y="116770"/>
                  <a:pt x="735106" y="98612"/>
                </a:cubicBezTo>
                <a:cubicBezTo>
                  <a:pt x="749700" y="94234"/>
                  <a:pt x="765055" y="92952"/>
                  <a:pt x="779929" y="89647"/>
                </a:cubicBezTo>
                <a:cubicBezTo>
                  <a:pt x="791956" y="86974"/>
                  <a:pt x="803987" y="84222"/>
                  <a:pt x="815788" y="80682"/>
                </a:cubicBezTo>
                <a:cubicBezTo>
                  <a:pt x="833890" y="75251"/>
                  <a:pt x="850908" y="65701"/>
                  <a:pt x="869576" y="62753"/>
                </a:cubicBezTo>
                <a:cubicBezTo>
                  <a:pt x="908061" y="56676"/>
                  <a:pt x="947270" y="56776"/>
                  <a:pt x="986117" y="53788"/>
                </a:cubicBezTo>
                <a:cubicBezTo>
                  <a:pt x="1084729" y="56776"/>
                  <a:pt x="1183586" y="55186"/>
                  <a:pt x="1281953" y="62753"/>
                </a:cubicBezTo>
                <a:cubicBezTo>
                  <a:pt x="1300796" y="64202"/>
                  <a:pt x="1317569" y="75490"/>
                  <a:pt x="1335741" y="80682"/>
                </a:cubicBezTo>
                <a:cubicBezTo>
                  <a:pt x="1522467" y="134033"/>
                  <a:pt x="1246075" y="39154"/>
                  <a:pt x="1577788" y="161365"/>
                </a:cubicBezTo>
                <a:lnTo>
                  <a:pt x="1577788" y="161365"/>
                </a:lnTo>
                <a:cubicBezTo>
                  <a:pt x="1595717" y="167341"/>
                  <a:pt x="1613513" y="173736"/>
                  <a:pt x="1631576" y="179294"/>
                </a:cubicBezTo>
                <a:cubicBezTo>
                  <a:pt x="1652369" y="185692"/>
                  <a:pt x="1673999" y="189479"/>
                  <a:pt x="1694329" y="197224"/>
                </a:cubicBezTo>
                <a:cubicBezTo>
                  <a:pt x="1736863" y="213427"/>
                  <a:pt x="1779125" y="230657"/>
                  <a:pt x="1819835" y="251012"/>
                </a:cubicBezTo>
                <a:cubicBezTo>
                  <a:pt x="1831788" y="256988"/>
                  <a:pt x="1843337" y="263853"/>
                  <a:pt x="1855694" y="268941"/>
                </a:cubicBezTo>
                <a:cubicBezTo>
                  <a:pt x="1894180" y="284788"/>
                  <a:pt x="1935008" y="295152"/>
                  <a:pt x="1972235" y="313765"/>
                </a:cubicBezTo>
                <a:cubicBezTo>
                  <a:pt x="2072902" y="364098"/>
                  <a:pt x="2029470" y="350485"/>
                  <a:pt x="2097741" y="367553"/>
                </a:cubicBezTo>
                <a:cubicBezTo>
                  <a:pt x="2154517" y="364565"/>
                  <a:pt x="2212816" y="371983"/>
                  <a:pt x="2268070" y="358588"/>
                </a:cubicBezTo>
                <a:cubicBezTo>
                  <a:pt x="2313527" y="347568"/>
                  <a:pt x="2349203" y="310626"/>
                  <a:pt x="2393576" y="295835"/>
                </a:cubicBezTo>
                <a:lnTo>
                  <a:pt x="2447364" y="277906"/>
                </a:lnTo>
                <a:cubicBezTo>
                  <a:pt x="2472833" y="258805"/>
                  <a:pt x="2498784" y="237419"/>
                  <a:pt x="2528047" y="224118"/>
                </a:cubicBezTo>
                <a:cubicBezTo>
                  <a:pt x="2545252" y="216297"/>
                  <a:pt x="2564565" y="213864"/>
                  <a:pt x="2581835" y="206188"/>
                </a:cubicBezTo>
                <a:cubicBezTo>
                  <a:pt x="2591681" y="201812"/>
                  <a:pt x="2598784" y="192403"/>
                  <a:pt x="2608729" y="188259"/>
                </a:cubicBezTo>
                <a:cubicBezTo>
                  <a:pt x="2698357" y="150914"/>
                  <a:pt x="2668507" y="173313"/>
                  <a:pt x="2743200" y="143435"/>
                </a:cubicBezTo>
                <a:cubicBezTo>
                  <a:pt x="2773082" y="131482"/>
                  <a:pt x="2801288" y="113887"/>
                  <a:pt x="2832847" y="107576"/>
                </a:cubicBezTo>
                <a:cubicBezTo>
                  <a:pt x="2987889" y="76570"/>
                  <a:pt x="2749489" y="126174"/>
                  <a:pt x="2931459" y="80682"/>
                </a:cubicBezTo>
                <a:cubicBezTo>
                  <a:pt x="2949093" y="76274"/>
                  <a:pt x="2967318" y="74706"/>
                  <a:pt x="2985247" y="71718"/>
                </a:cubicBezTo>
                <a:cubicBezTo>
                  <a:pt x="3000188" y="65741"/>
                  <a:pt x="3014690" y="58520"/>
                  <a:pt x="3030070" y="53788"/>
                </a:cubicBezTo>
                <a:cubicBezTo>
                  <a:pt x="3104317" y="30943"/>
                  <a:pt x="3088624" y="40285"/>
                  <a:pt x="3155576" y="26894"/>
                </a:cubicBezTo>
                <a:cubicBezTo>
                  <a:pt x="3167658" y="24478"/>
                  <a:pt x="3179222" y="19557"/>
                  <a:pt x="3191435" y="17929"/>
                </a:cubicBezTo>
                <a:cubicBezTo>
                  <a:pt x="3224152" y="13567"/>
                  <a:pt x="3257205" y="12249"/>
                  <a:pt x="3290047" y="8965"/>
                </a:cubicBezTo>
                <a:cubicBezTo>
                  <a:pt x="3316972" y="6273"/>
                  <a:pt x="3343835" y="2988"/>
                  <a:pt x="3370729" y="0"/>
                </a:cubicBezTo>
                <a:cubicBezTo>
                  <a:pt x="3487270" y="2988"/>
                  <a:pt x="3604056" y="851"/>
                  <a:pt x="3720353" y="8965"/>
                </a:cubicBezTo>
                <a:cubicBezTo>
                  <a:pt x="3733684" y="9895"/>
                  <a:pt x="3743698" y="22202"/>
                  <a:pt x="3756211" y="26894"/>
                </a:cubicBezTo>
                <a:cubicBezTo>
                  <a:pt x="3767747" y="31220"/>
                  <a:pt x="3780534" y="31533"/>
                  <a:pt x="3792070" y="35859"/>
                </a:cubicBezTo>
                <a:cubicBezTo>
                  <a:pt x="3854948" y="59438"/>
                  <a:pt x="3802796" y="45704"/>
                  <a:pt x="3854823" y="71718"/>
                </a:cubicBezTo>
                <a:cubicBezTo>
                  <a:pt x="3869216" y="78915"/>
                  <a:pt x="3884706" y="83671"/>
                  <a:pt x="3899647" y="89647"/>
                </a:cubicBezTo>
                <a:cubicBezTo>
                  <a:pt x="3955868" y="173980"/>
                  <a:pt x="3869714" y="40745"/>
                  <a:pt x="3935506" y="161365"/>
                </a:cubicBezTo>
                <a:cubicBezTo>
                  <a:pt x="3945824" y="180282"/>
                  <a:pt x="3961148" y="196180"/>
                  <a:pt x="3971364" y="215153"/>
                </a:cubicBezTo>
                <a:cubicBezTo>
                  <a:pt x="3982154" y="235191"/>
                  <a:pt x="3988569" y="257314"/>
                  <a:pt x="3998259" y="277906"/>
                </a:cubicBezTo>
                <a:cubicBezTo>
                  <a:pt x="4012485" y="308135"/>
                  <a:pt x="4032517" y="335858"/>
                  <a:pt x="4043082" y="367553"/>
                </a:cubicBezTo>
                <a:cubicBezTo>
                  <a:pt x="4067350" y="440358"/>
                  <a:pt x="4052559" y="404437"/>
                  <a:pt x="4087906" y="475129"/>
                </a:cubicBezTo>
                <a:cubicBezTo>
                  <a:pt x="4105815" y="564683"/>
                  <a:pt x="4084551" y="475374"/>
                  <a:pt x="4132729" y="600635"/>
                </a:cubicBezTo>
                <a:cubicBezTo>
                  <a:pt x="4143698" y="629155"/>
                  <a:pt x="4147673" y="684322"/>
                  <a:pt x="4150659" y="708212"/>
                </a:cubicBezTo>
                <a:cubicBezTo>
                  <a:pt x="4141694" y="756024"/>
                  <a:pt x="4137128" y="804874"/>
                  <a:pt x="4123764" y="851647"/>
                </a:cubicBezTo>
                <a:cubicBezTo>
                  <a:pt x="4118977" y="868401"/>
                  <a:pt x="4106535" y="881973"/>
                  <a:pt x="4096870" y="896471"/>
                </a:cubicBezTo>
                <a:cubicBezTo>
                  <a:pt x="4070184" y="936500"/>
                  <a:pt x="4077595" y="927249"/>
                  <a:pt x="4043082" y="950259"/>
                </a:cubicBezTo>
                <a:cubicBezTo>
                  <a:pt x="3989931" y="1029985"/>
                  <a:pt x="4032623" y="985221"/>
                  <a:pt x="3971364" y="1021976"/>
                </a:cubicBezTo>
                <a:cubicBezTo>
                  <a:pt x="3952886" y="1033063"/>
                  <a:pt x="3917576" y="1057835"/>
                  <a:pt x="3917576" y="1057835"/>
                </a:cubicBezTo>
                <a:lnTo>
                  <a:pt x="3899647" y="1111624"/>
                </a:lnTo>
                <a:lnTo>
                  <a:pt x="3890682" y="1138518"/>
                </a:lnTo>
                <a:cubicBezTo>
                  <a:pt x="3887694" y="1147483"/>
                  <a:pt x="3881717" y="1155962"/>
                  <a:pt x="3881717" y="1165412"/>
                </a:cubicBezTo>
                <a:lnTo>
                  <a:pt x="3881717" y="118334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3397019" y="2130892"/>
            <a:ext cx="3182470" cy="2393577"/>
          </a:xfrm>
          <a:custGeom>
            <a:avLst/>
            <a:gdLst>
              <a:gd name="connsiteX0" fmla="*/ 2841812 w 3182470"/>
              <a:gd name="connsiteY0" fmla="*/ 2366683 h 2393577"/>
              <a:gd name="connsiteX1" fmla="*/ 2796988 w 3182470"/>
              <a:gd name="connsiteY1" fmla="*/ 2375647 h 2393577"/>
              <a:gd name="connsiteX2" fmla="*/ 2537012 w 3182470"/>
              <a:gd name="connsiteY2" fmla="*/ 2393577 h 2393577"/>
              <a:gd name="connsiteX3" fmla="*/ 2061882 w 3182470"/>
              <a:gd name="connsiteY3" fmla="*/ 2384612 h 2393577"/>
              <a:gd name="connsiteX4" fmla="*/ 1981200 w 3182470"/>
              <a:gd name="connsiteY4" fmla="*/ 2375647 h 2393577"/>
              <a:gd name="connsiteX5" fmla="*/ 1927412 w 3182470"/>
              <a:gd name="connsiteY5" fmla="*/ 2357718 h 2393577"/>
              <a:gd name="connsiteX6" fmla="*/ 1801906 w 3182470"/>
              <a:gd name="connsiteY6" fmla="*/ 2303930 h 2393577"/>
              <a:gd name="connsiteX7" fmla="*/ 1649506 w 3182470"/>
              <a:gd name="connsiteY7" fmla="*/ 2223247 h 2393577"/>
              <a:gd name="connsiteX8" fmla="*/ 1631576 w 3182470"/>
              <a:gd name="connsiteY8" fmla="*/ 2205318 h 2393577"/>
              <a:gd name="connsiteX9" fmla="*/ 1550894 w 3182470"/>
              <a:gd name="connsiteY9" fmla="*/ 2133600 h 2393577"/>
              <a:gd name="connsiteX10" fmla="*/ 1532965 w 3182470"/>
              <a:gd name="connsiteY10" fmla="*/ 2106706 h 2393577"/>
              <a:gd name="connsiteX11" fmla="*/ 1470212 w 3182470"/>
              <a:gd name="connsiteY11" fmla="*/ 2043953 h 2393577"/>
              <a:gd name="connsiteX12" fmla="*/ 1425388 w 3182470"/>
              <a:gd name="connsiteY12" fmla="*/ 1999130 h 2393577"/>
              <a:gd name="connsiteX13" fmla="*/ 1380565 w 3182470"/>
              <a:gd name="connsiteY13" fmla="*/ 1936377 h 2393577"/>
              <a:gd name="connsiteX14" fmla="*/ 1362635 w 3182470"/>
              <a:gd name="connsiteY14" fmla="*/ 1882589 h 2393577"/>
              <a:gd name="connsiteX15" fmla="*/ 1335741 w 3182470"/>
              <a:gd name="connsiteY15" fmla="*/ 1819836 h 2393577"/>
              <a:gd name="connsiteX16" fmla="*/ 1326776 w 3182470"/>
              <a:gd name="connsiteY16" fmla="*/ 1766047 h 2393577"/>
              <a:gd name="connsiteX17" fmla="*/ 1317812 w 3182470"/>
              <a:gd name="connsiteY17" fmla="*/ 1739153 h 2393577"/>
              <a:gd name="connsiteX18" fmla="*/ 1308847 w 3182470"/>
              <a:gd name="connsiteY18" fmla="*/ 1532965 h 2393577"/>
              <a:gd name="connsiteX19" fmla="*/ 1290917 w 3182470"/>
              <a:gd name="connsiteY19" fmla="*/ 1398494 h 2393577"/>
              <a:gd name="connsiteX20" fmla="*/ 1272988 w 3182470"/>
              <a:gd name="connsiteY20" fmla="*/ 1371600 h 2393577"/>
              <a:gd name="connsiteX21" fmla="*/ 1237129 w 3182470"/>
              <a:gd name="connsiteY21" fmla="*/ 1290918 h 2393577"/>
              <a:gd name="connsiteX22" fmla="*/ 1147482 w 3182470"/>
              <a:gd name="connsiteY22" fmla="*/ 1210236 h 2393577"/>
              <a:gd name="connsiteX23" fmla="*/ 1111623 w 3182470"/>
              <a:gd name="connsiteY23" fmla="*/ 1192306 h 2393577"/>
              <a:gd name="connsiteX24" fmla="*/ 1030941 w 3182470"/>
              <a:gd name="connsiteY24" fmla="*/ 1165412 h 2393577"/>
              <a:gd name="connsiteX25" fmla="*/ 923365 w 3182470"/>
              <a:gd name="connsiteY25" fmla="*/ 1120589 h 2393577"/>
              <a:gd name="connsiteX26" fmla="*/ 842682 w 3182470"/>
              <a:gd name="connsiteY26" fmla="*/ 1093694 h 2393577"/>
              <a:gd name="connsiteX27" fmla="*/ 788894 w 3182470"/>
              <a:gd name="connsiteY27" fmla="*/ 1066800 h 2393577"/>
              <a:gd name="connsiteX28" fmla="*/ 726141 w 3182470"/>
              <a:gd name="connsiteY28" fmla="*/ 1048871 h 2393577"/>
              <a:gd name="connsiteX29" fmla="*/ 699247 w 3182470"/>
              <a:gd name="connsiteY29" fmla="*/ 1030942 h 2393577"/>
              <a:gd name="connsiteX30" fmla="*/ 591670 w 3182470"/>
              <a:gd name="connsiteY30" fmla="*/ 995083 h 2393577"/>
              <a:gd name="connsiteX31" fmla="*/ 537882 w 3182470"/>
              <a:gd name="connsiteY31" fmla="*/ 986118 h 2393577"/>
              <a:gd name="connsiteX32" fmla="*/ 475129 w 3182470"/>
              <a:gd name="connsiteY32" fmla="*/ 959224 h 2393577"/>
              <a:gd name="connsiteX33" fmla="*/ 367553 w 3182470"/>
              <a:gd name="connsiteY33" fmla="*/ 941294 h 2393577"/>
              <a:gd name="connsiteX34" fmla="*/ 313765 w 3182470"/>
              <a:gd name="connsiteY34" fmla="*/ 914400 h 2393577"/>
              <a:gd name="connsiteX35" fmla="*/ 242047 w 3182470"/>
              <a:gd name="connsiteY35" fmla="*/ 896471 h 2393577"/>
              <a:gd name="connsiteX36" fmla="*/ 125506 w 3182470"/>
              <a:gd name="connsiteY36" fmla="*/ 806824 h 2393577"/>
              <a:gd name="connsiteX37" fmla="*/ 80682 w 3182470"/>
              <a:gd name="connsiteY37" fmla="*/ 779930 h 2393577"/>
              <a:gd name="connsiteX38" fmla="*/ 17929 w 3182470"/>
              <a:gd name="connsiteY38" fmla="*/ 699247 h 2393577"/>
              <a:gd name="connsiteX39" fmla="*/ 8965 w 3182470"/>
              <a:gd name="connsiteY39" fmla="*/ 645459 h 2393577"/>
              <a:gd name="connsiteX40" fmla="*/ 0 w 3182470"/>
              <a:gd name="connsiteY40" fmla="*/ 618565 h 2393577"/>
              <a:gd name="connsiteX41" fmla="*/ 8965 w 3182470"/>
              <a:gd name="connsiteY41" fmla="*/ 448236 h 2393577"/>
              <a:gd name="connsiteX42" fmla="*/ 17929 w 3182470"/>
              <a:gd name="connsiteY42" fmla="*/ 412377 h 2393577"/>
              <a:gd name="connsiteX43" fmla="*/ 35859 w 3182470"/>
              <a:gd name="connsiteY43" fmla="*/ 385483 h 2393577"/>
              <a:gd name="connsiteX44" fmla="*/ 80682 w 3182470"/>
              <a:gd name="connsiteY44" fmla="*/ 295836 h 2393577"/>
              <a:gd name="connsiteX45" fmla="*/ 107576 w 3182470"/>
              <a:gd name="connsiteY45" fmla="*/ 259977 h 2393577"/>
              <a:gd name="connsiteX46" fmla="*/ 125506 w 3182470"/>
              <a:gd name="connsiteY46" fmla="*/ 233083 h 2393577"/>
              <a:gd name="connsiteX47" fmla="*/ 161365 w 3182470"/>
              <a:gd name="connsiteY47" fmla="*/ 197224 h 2393577"/>
              <a:gd name="connsiteX48" fmla="*/ 215153 w 3182470"/>
              <a:gd name="connsiteY48" fmla="*/ 152400 h 2393577"/>
              <a:gd name="connsiteX49" fmla="*/ 242047 w 3182470"/>
              <a:gd name="connsiteY49" fmla="*/ 143436 h 2393577"/>
              <a:gd name="connsiteX50" fmla="*/ 277906 w 3182470"/>
              <a:gd name="connsiteY50" fmla="*/ 125506 h 2393577"/>
              <a:gd name="connsiteX51" fmla="*/ 304800 w 3182470"/>
              <a:gd name="connsiteY51" fmla="*/ 107577 h 2393577"/>
              <a:gd name="connsiteX52" fmla="*/ 340659 w 3182470"/>
              <a:gd name="connsiteY52" fmla="*/ 80683 h 2393577"/>
              <a:gd name="connsiteX53" fmla="*/ 376517 w 3182470"/>
              <a:gd name="connsiteY53" fmla="*/ 71718 h 2393577"/>
              <a:gd name="connsiteX54" fmla="*/ 537882 w 3182470"/>
              <a:gd name="connsiteY54" fmla="*/ 44824 h 2393577"/>
              <a:gd name="connsiteX55" fmla="*/ 627529 w 3182470"/>
              <a:gd name="connsiteY55" fmla="*/ 26894 h 2393577"/>
              <a:gd name="connsiteX56" fmla="*/ 815788 w 3182470"/>
              <a:gd name="connsiteY56" fmla="*/ 8965 h 2393577"/>
              <a:gd name="connsiteX57" fmla="*/ 923365 w 3182470"/>
              <a:gd name="connsiteY57" fmla="*/ 0 h 2393577"/>
              <a:gd name="connsiteX58" fmla="*/ 1246094 w 3182470"/>
              <a:gd name="connsiteY58" fmla="*/ 8965 h 2393577"/>
              <a:gd name="connsiteX59" fmla="*/ 1281953 w 3182470"/>
              <a:gd name="connsiteY59" fmla="*/ 17930 h 2393577"/>
              <a:gd name="connsiteX60" fmla="*/ 1326776 w 3182470"/>
              <a:gd name="connsiteY60" fmla="*/ 26894 h 2393577"/>
              <a:gd name="connsiteX61" fmla="*/ 1470212 w 3182470"/>
              <a:gd name="connsiteY61" fmla="*/ 62753 h 2393577"/>
              <a:gd name="connsiteX62" fmla="*/ 1532965 w 3182470"/>
              <a:gd name="connsiteY62" fmla="*/ 80683 h 2393577"/>
              <a:gd name="connsiteX63" fmla="*/ 1613647 w 3182470"/>
              <a:gd name="connsiteY63" fmla="*/ 116542 h 2393577"/>
              <a:gd name="connsiteX64" fmla="*/ 1685365 w 3182470"/>
              <a:gd name="connsiteY64" fmla="*/ 152400 h 2393577"/>
              <a:gd name="connsiteX65" fmla="*/ 1730188 w 3182470"/>
              <a:gd name="connsiteY65" fmla="*/ 170330 h 2393577"/>
              <a:gd name="connsiteX66" fmla="*/ 1810870 w 3182470"/>
              <a:gd name="connsiteY66" fmla="*/ 242047 h 2393577"/>
              <a:gd name="connsiteX67" fmla="*/ 1828800 w 3182470"/>
              <a:gd name="connsiteY67" fmla="*/ 295836 h 2393577"/>
              <a:gd name="connsiteX68" fmla="*/ 1846729 w 3182470"/>
              <a:gd name="connsiteY68" fmla="*/ 331694 h 2393577"/>
              <a:gd name="connsiteX69" fmla="*/ 1873623 w 3182470"/>
              <a:gd name="connsiteY69" fmla="*/ 421342 h 2393577"/>
              <a:gd name="connsiteX70" fmla="*/ 1882588 w 3182470"/>
              <a:gd name="connsiteY70" fmla="*/ 448236 h 2393577"/>
              <a:gd name="connsiteX71" fmla="*/ 1891553 w 3182470"/>
              <a:gd name="connsiteY71" fmla="*/ 502024 h 2393577"/>
              <a:gd name="connsiteX72" fmla="*/ 1900517 w 3182470"/>
              <a:gd name="connsiteY72" fmla="*/ 528918 h 2393577"/>
              <a:gd name="connsiteX73" fmla="*/ 1927412 w 3182470"/>
              <a:gd name="connsiteY73" fmla="*/ 618565 h 2393577"/>
              <a:gd name="connsiteX74" fmla="*/ 1945341 w 3182470"/>
              <a:gd name="connsiteY74" fmla="*/ 663389 h 2393577"/>
              <a:gd name="connsiteX75" fmla="*/ 1990165 w 3182470"/>
              <a:gd name="connsiteY75" fmla="*/ 770965 h 2393577"/>
              <a:gd name="connsiteX76" fmla="*/ 2008094 w 3182470"/>
              <a:gd name="connsiteY76" fmla="*/ 797859 h 2393577"/>
              <a:gd name="connsiteX77" fmla="*/ 2034988 w 3182470"/>
              <a:gd name="connsiteY77" fmla="*/ 824753 h 2393577"/>
              <a:gd name="connsiteX78" fmla="*/ 2106706 w 3182470"/>
              <a:gd name="connsiteY78" fmla="*/ 914400 h 2393577"/>
              <a:gd name="connsiteX79" fmla="*/ 2133600 w 3182470"/>
              <a:gd name="connsiteY79" fmla="*/ 941294 h 2393577"/>
              <a:gd name="connsiteX80" fmla="*/ 2223247 w 3182470"/>
              <a:gd name="connsiteY80" fmla="*/ 986118 h 2393577"/>
              <a:gd name="connsiteX81" fmla="*/ 2268070 w 3182470"/>
              <a:gd name="connsiteY81" fmla="*/ 1004047 h 2393577"/>
              <a:gd name="connsiteX82" fmla="*/ 2321859 w 3182470"/>
              <a:gd name="connsiteY82" fmla="*/ 1021977 h 2393577"/>
              <a:gd name="connsiteX83" fmla="*/ 2438400 w 3182470"/>
              <a:gd name="connsiteY83" fmla="*/ 1066800 h 2393577"/>
              <a:gd name="connsiteX84" fmla="*/ 2483223 w 3182470"/>
              <a:gd name="connsiteY84" fmla="*/ 1084730 h 2393577"/>
              <a:gd name="connsiteX85" fmla="*/ 2519082 w 3182470"/>
              <a:gd name="connsiteY85" fmla="*/ 1102659 h 2393577"/>
              <a:gd name="connsiteX86" fmla="*/ 2608729 w 3182470"/>
              <a:gd name="connsiteY86" fmla="*/ 1138518 h 2393577"/>
              <a:gd name="connsiteX87" fmla="*/ 2671482 w 3182470"/>
              <a:gd name="connsiteY87" fmla="*/ 1165412 h 2393577"/>
              <a:gd name="connsiteX88" fmla="*/ 2770094 w 3182470"/>
              <a:gd name="connsiteY88" fmla="*/ 1210236 h 2393577"/>
              <a:gd name="connsiteX89" fmla="*/ 2814917 w 3182470"/>
              <a:gd name="connsiteY89" fmla="*/ 1228165 h 2393577"/>
              <a:gd name="connsiteX90" fmla="*/ 2904565 w 3182470"/>
              <a:gd name="connsiteY90" fmla="*/ 1281953 h 2393577"/>
              <a:gd name="connsiteX91" fmla="*/ 2967317 w 3182470"/>
              <a:gd name="connsiteY91" fmla="*/ 1317812 h 2393577"/>
              <a:gd name="connsiteX92" fmla="*/ 3012141 w 3182470"/>
              <a:gd name="connsiteY92" fmla="*/ 1344706 h 2393577"/>
              <a:gd name="connsiteX93" fmla="*/ 3083859 w 3182470"/>
              <a:gd name="connsiteY93" fmla="*/ 1407459 h 2393577"/>
              <a:gd name="connsiteX94" fmla="*/ 3101788 w 3182470"/>
              <a:gd name="connsiteY94" fmla="*/ 1443318 h 2393577"/>
              <a:gd name="connsiteX95" fmla="*/ 3146612 w 3182470"/>
              <a:gd name="connsiteY95" fmla="*/ 1550894 h 2393577"/>
              <a:gd name="connsiteX96" fmla="*/ 3155576 w 3182470"/>
              <a:gd name="connsiteY96" fmla="*/ 1604683 h 2393577"/>
              <a:gd name="connsiteX97" fmla="*/ 3173506 w 3182470"/>
              <a:gd name="connsiteY97" fmla="*/ 1667436 h 2393577"/>
              <a:gd name="connsiteX98" fmla="*/ 3182470 w 3182470"/>
              <a:gd name="connsiteY98" fmla="*/ 1864659 h 2393577"/>
              <a:gd name="connsiteX99" fmla="*/ 3173506 w 3182470"/>
              <a:gd name="connsiteY99" fmla="*/ 1981200 h 2393577"/>
              <a:gd name="connsiteX100" fmla="*/ 3146612 w 3182470"/>
              <a:gd name="connsiteY100" fmla="*/ 2034989 h 2393577"/>
              <a:gd name="connsiteX101" fmla="*/ 3119717 w 3182470"/>
              <a:gd name="connsiteY101" fmla="*/ 2088777 h 2393577"/>
              <a:gd name="connsiteX102" fmla="*/ 3039035 w 3182470"/>
              <a:gd name="connsiteY102" fmla="*/ 2151530 h 2393577"/>
              <a:gd name="connsiteX103" fmla="*/ 3003176 w 3182470"/>
              <a:gd name="connsiteY103" fmla="*/ 2178424 h 2393577"/>
              <a:gd name="connsiteX104" fmla="*/ 2994212 w 3182470"/>
              <a:gd name="connsiteY104" fmla="*/ 2214283 h 2393577"/>
              <a:gd name="connsiteX105" fmla="*/ 2949388 w 3182470"/>
              <a:gd name="connsiteY105" fmla="*/ 2259106 h 2393577"/>
              <a:gd name="connsiteX106" fmla="*/ 2913529 w 3182470"/>
              <a:gd name="connsiteY106" fmla="*/ 2294965 h 2393577"/>
              <a:gd name="connsiteX107" fmla="*/ 2886635 w 3182470"/>
              <a:gd name="connsiteY107" fmla="*/ 2303930 h 2393577"/>
              <a:gd name="connsiteX108" fmla="*/ 2859741 w 3182470"/>
              <a:gd name="connsiteY108" fmla="*/ 2330824 h 2393577"/>
              <a:gd name="connsiteX109" fmla="*/ 2841812 w 3182470"/>
              <a:gd name="connsiteY109" fmla="*/ 2357718 h 2393577"/>
              <a:gd name="connsiteX110" fmla="*/ 2841812 w 3182470"/>
              <a:gd name="connsiteY110" fmla="*/ 2366683 h 239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3182470" h="2393577">
                <a:moveTo>
                  <a:pt x="2841812" y="2366683"/>
                </a:moveTo>
                <a:cubicBezTo>
                  <a:pt x="2834341" y="2369671"/>
                  <a:pt x="2812194" y="2374666"/>
                  <a:pt x="2796988" y="2375647"/>
                </a:cubicBezTo>
                <a:cubicBezTo>
                  <a:pt x="2530961" y="2392810"/>
                  <a:pt x="2640524" y="2359072"/>
                  <a:pt x="2537012" y="2393577"/>
                </a:cubicBezTo>
                <a:lnTo>
                  <a:pt x="2061882" y="2384612"/>
                </a:lnTo>
                <a:cubicBezTo>
                  <a:pt x="2034837" y="2383740"/>
                  <a:pt x="2007734" y="2380954"/>
                  <a:pt x="1981200" y="2375647"/>
                </a:cubicBezTo>
                <a:cubicBezTo>
                  <a:pt x="1962668" y="2371941"/>
                  <a:pt x="1944959" y="2364737"/>
                  <a:pt x="1927412" y="2357718"/>
                </a:cubicBezTo>
                <a:cubicBezTo>
                  <a:pt x="1885152" y="2340814"/>
                  <a:pt x="1840935" y="2327347"/>
                  <a:pt x="1801906" y="2303930"/>
                </a:cubicBezTo>
                <a:cubicBezTo>
                  <a:pt x="1692744" y="2238433"/>
                  <a:pt x="1744290" y="2263870"/>
                  <a:pt x="1649506" y="2223247"/>
                </a:cubicBezTo>
                <a:cubicBezTo>
                  <a:pt x="1643529" y="2217271"/>
                  <a:pt x="1638069" y="2210729"/>
                  <a:pt x="1631576" y="2205318"/>
                </a:cubicBezTo>
                <a:cubicBezTo>
                  <a:pt x="1601591" y="2180331"/>
                  <a:pt x="1574069" y="2168362"/>
                  <a:pt x="1550894" y="2133600"/>
                </a:cubicBezTo>
                <a:cubicBezTo>
                  <a:pt x="1544918" y="2124635"/>
                  <a:pt x="1540172" y="2114714"/>
                  <a:pt x="1532965" y="2106706"/>
                </a:cubicBezTo>
                <a:cubicBezTo>
                  <a:pt x="1513176" y="2084718"/>
                  <a:pt x="1486622" y="2068566"/>
                  <a:pt x="1470212" y="2043953"/>
                </a:cubicBezTo>
                <a:cubicBezTo>
                  <a:pt x="1446305" y="2008094"/>
                  <a:pt x="1461247" y="2023035"/>
                  <a:pt x="1425388" y="1999130"/>
                </a:cubicBezTo>
                <a:cubicBezTo>
                  <a:pt x="1421775" y="1994313"/>
                  <a:pt x="1385332" y="1947103"/>
                  <a:pt x="1380565" y="1936377"/>
                </a:cubicBezTo>
                <a:cubicBezTo>
                  <a:pt x="1372889" y="1919107"/>
                  <a:pt x="1371087" y="1899493"/>
                  <a:pt x="1362635" y="1882589"/>
                </a:cubicBezTo>
                <a:cubicBezTo>
                  <a:pt x="1340480" y="1838278"/>
                  <a:pt x="1348932" y="1859408"/>
                  <a:pt x="1335741" y="1819836"/>
                </a:cubicBezTo>
                <a:cubicBezTo>
                  <a:pt x="1332753" y="1801906"/>
                  <a:pt x="1330719" y="1783791"/>
                  <a:pt x="1326776" y="1766047"/>
                </a:cubicBezTo>
                <a:cubicBezTo>
                  <a:pt x="1324726" y="1756822"/>
                  <a:pt x="1318537" y="1748575"/>
                  <a:pt x="1317812" y="1739153"/>
                </a:cubicBezTo>
                <a:cubicBezTo>
                  <a:pt x="1312536" y="1670561"/>
                  <a:pt x="1312887" y="1601641"/>
                  <a:pt x="1308847" y="1532965"/>
                </a:cubicBezTo>
                <a:cubicBezTo>
                  <a:pt x="1308056" y="1519523"/>
                  <a:pt x="1304420" y="1430000"/>
                  <a:pt x="1290917" y="1398494"/>
                </a:cubicBezTo>
                <a:cubicBezTo>
                  <a:pt x="1286673" y="1388591"/>
                  <a:pt x="1277364" y="1381446"/>
                  <a:pt x="1272988" y="1371600"/>
                </a:cubicBezTo>
                <a:cubicBezTo>
                  <a:pt x="1254618" y="1330266"/>
                  <a:pt x="1263852" y="1320610"/>
                  <a:pt x="1237129" y="1290918"/>
                </a:cubicBezTo>
                <a:cubicBezTo>
                  <a:pt x="1206199" y="1256551"/>
                  <a:pt x="1184625" y="1231461"/>
                  <a:pt x="1147482" y="1210236"/>
                </a:cubicBezTo>
                <a:cubicBezTo>
                  <a:pt x="1135879" y="1203606"/>
                  <a:pt x="1124136" y="1196998"/>
                  <a:pt x="1111623" y="1192306"/>
                </a:cubicBezTo>
                <a:cubicBezTo>
                  <a:pt x="1008798" y="1153746"/>
                  <a:pt x="1154282" y="1221476"/>
                  <a:pt x="1030941" y="1165412"/>
                </a:cubicBezTo>
                <a:cubicBezTo>
                  <a:pt x="933744" y="1121231"/>
                  <a:pt x="1021159" y="1153186"/>
                  <a:pt x="923365" y="1120589"/>
                </a:cubicBezTo>
                <a:cubicBezTo>
                  <a:pt x="862254" y="1079849"/>
                  <a:pt x="939306" y="1125902"/>
                  <a:pt x="842682" y="1093694"/>
                </a:cubicBezTo>
                <a:cubicBezTo>
                  <a:pt x="823665" y="1087355"/>
                  <a:pt x="807212" y="1074941"/>
                  <a:pt x="788894" y="1066800"/>
                </a:cubicBezTo>
                <a:cubicBezTo>
                  <a:pt x="772364" y="1059453"/>
                  <a:pt x="742414" y="1052939"/>
                  <a:pt x="726141" y="1048871"/>
                </a:cubicBezTo>
                <a:cubicBezTo>
                  <a:pt x="717176" y="1042895"/>
                  <a:pt x="708884" y="1035760"/>
                  <a:pt x="699247" y="1030942"/>
                </a:cubicBezTo>
                <a:cubicBezTo>
                  <a:pt x="670181" y="1016409"/>
                  <a:pt x="621287" y="1001918"/>
                  <a:pt x="591670" y="995083"/>
                </a:cubicBezTo>
                <a:cubicBezTo>
                  <a:pt x="573959" y="990996"/>
                  <a:pt x="555811" y="989106"/>
                  <a:pt x="537882" y="986118"/>
                </a:cubicBezTo>
                <a:cubicBezTo>
                  <a:pt x="516964" y="977153"/>
                  <a:pt x="497137" y="965016"/>
                  <a:pt x="475129" y="959224"/>
                </a:cubicBezTo>
                <a:cubicBezTo>
                  <a:pt x="439973" y="949972"/>
                  <a:pt x="367553" y="941294"/>
                  <a:pt x="367553" y="941294"/>
                </a:cubicBezTo>
                <a:cubicBezTo>
                  <a:pt x="341262" y="923767"/>
                  <a:pt x="343455" y="921822"/>
                  <a:pt x="313765" y="914400"/>
                </a:cubicBezTo>
                <a:cubicBezTo>
                  <a:pt x="301562" y="911349"/>
                  <a:pt x="257419" y="905438"/>
                  <a:pt x="242047" y="896471"/>
                </a:cubicBezTo>
                <a:cubicBezTo>
                  <a:pt x="59590" y="790037"/>
                  <a:pt x="230091" y="888167"/>
                  <a:pt x="125506" y="806824"/>
                </a:cubicBezTo>
                <a:cubicBezTo>
                  <a:pt x="111752" y="796127"/>
                  <a:pt x="94288" y="790815"/>
                  <a:pt x="80682" y="779930"/>
                </a:cubicBezTo>
                <a:cubicBezTo>
                  <a:pt x="35456" y="743749"/>
                  <a:pt x="39587" y="742562"/>
                  <a:pt x="17929" y="699247"/>
                </a:cubicBezTo>
                <a:cubicBezTo>
                  <a:pt x="14941" y="681318"/>
                  <a:pt x="12908" y="663203"/>
                  <a:pt x="8965" y="645459"/>
                </a:cubicBezTo>
                <a:cubicBezTo>
                  <a:pt x="6915" y="636234"/>
                  <a:pt x="0" y="628015"/>
                  <a:pt x="0" y="618565"/>
                </a:cubicBezTo>
                <a:cubicBezTo>
                  <a:pt x="0" y="561710"/>
                  <a:pt x="4040" y="504877"/>
                  <a:pt x="8965" y="448236"/>
                </a:cubicBezTo>
                <a:cubicBezTo>
                  <a:pt x="10032" y="435962"/>
                  <a:pt x="13076" y="423702"/>
                  <a:pt x="17929" y="412377"/>
                </a:cubicBezTo>
                <a:cubicBezTo>
                  <a:pt x="22173" y="402474"/>
                  <a:pt x="30751" y="394969"/>
                  <a:pt x="35859" y="385483"/>
                </a:cubicBezTo>
                <a:cubicBezTo>
                  <a:pt x="51698" y="356067"/>
                  <a:pt x="60636" y="322564"/>
                  <a:pt x="80682" y="295836"/>
                </a:cubicBezTo>
                <a:cubicBezTo>
                  <a:pt x="89647" y="283883"/>
                  <a:pt x="98892" y="272135"/>
                  <a:pt x="107576" y="259977"/>
                </a:cubicBezTo>
                <a:cubicBezTo>
                  <a:pt x="113838" y="251210"/>
                  <a:pt x="118494" y="241263"/>
                  <a:pt x="125506" y="233083"/>
                </a:cubicBezTo>
                <a:cubicBezTo>
                  <a:pt x="136507" y="220249"/>
                  <a:pt x="149412" y="209177"/>
                  <a:pt x="161365" y="197224"/>
                </a:cubicBezTo>
                <a:cubicBezTo>
                  <a:pt x="179816" y="178773"/>
                  <a:pt x="190286" y="166609"/>
                  <a:pt x="215153" y="152400"/>
                </a:cubicBezTo>
                <a:cubicBezTo>
                  <a:pt x="223358" y="147712"/>
                  <a:pt x="233362" y="147158"/>
                  <a:pt x="242047" y="143436"/>
                </a:cubicBezTo>
                <a:cubicBezTo>
                  <a:pt x="254330" y="138172"/>
                  <a:pt x="266303" y="132136"/>
                  <a:pt x="277906" y="125506"/>
                </a:cubicBezTo>
                <a:cubicBezTo>
                  <a:pt x="287261" y="120161"/>
                  <a:pt x="296033" y="113839"/>
                  <a:pt x="304800" y="107577"/>
                </a:cubicBezTo>
                <a:cubicBezTo>
                  <a:pt x="316958" y="98893"/>
                  <a:pt x="327295" y="87365"/>
                  <a:pt x="340659" y="80683"/>
                </a:cubicBezTo>
                <a:cubicBezTo>
                  <a:pt x="351679" y="75173"/>
                  <a:pt x="364631" y="74960"/>
                  <a:pt x="376517" y="71718"/>
                </a:cubicBezTo>
                <a:cubicBezTo>
                  <a:pt x="477752" y="44108"/>
                  <a:pt x="407371" y="56689"/>
                  <a:pt x="537882" y="44824"/>
                </a:cubicBezTo>
                <a:cubicBezTo>
                  <a:pt x="579730" y="30874"/>
                  <a:pt x="566808" y="33400"/>
                  <a:pt x="627529" y="26894"/>
                </a:cubicBezTo>
                <a:cubicBezTo>
                  <a:pt x="690207" y="20179"/>
                  <a:pt x="753010" y="14672"/>
                  <a:pt x="815788" y="8965"/>
                </a:cubicBezTo>
                <a:lnTo>
                  <a:pt x="923365" y="0"/>
                </a:lnTo>
                <a:cubicBezTo>
                  <a:pt x="1030941" y="2988"/>
                  <a:pt x="1138610" y="3591"/>
                  <a:pt x="1246094" y="8965"/>
                </a:cubicBezTo>
                <a:cubicBezTo>
                  <a:pt x="1258400" y="9580"/>
                  <a:pt x="1269925" y="15257"/>
                  <a:pt x="1281953" y="17930"/>
                </a:cubicBezTo>
                <a:cubicBezTo>
                  <a:pt x="1296827" y="21235"/>
                  <a:pt x="1311877" y="23701"/>
                  <a:pt x="1326776" y="26894"/>
                </a:cubicBezTo>
                <a:cubicBezTo>
                  <a:pt x="1439943" y="51144"/>
                  <a:pt x="1372087" y="35992"/>
                  <a:pt x="1470212" y="62753"/>
                </a:cubicBezTo>
                <a:cubicBezTo>
                  <a:pt x="1491059" y="68439"/>
                  <a:pt x="1512927" y="72095"/>
                  <a:pt x="1532965" y="80683"/>
                </a:cubicBezTo>
                <a:cubicBezTo>
                  <a:pt x="1628029" y="121425"/>
                  <a:pt x="1502451" y="74844"/>
                  <a:pt x="1613647" y="116542"/>
                </a:cubicBezTo>
                <a:cubicBezTo>
                  <a:pt x="1694510" y="146865"/>
                  <a:pt x="1563403" y="91419"/>
                  <a:pt x="1685365" y="152400"/>
                </a:cubicBezTo>
                <a:cubicBezTo>
                  <a:pt x="1699758" y="159597"/>
                  <a:pt x="1716061" y="162624"/>
                  <a:pt x="1730188" y="170330"/>
                </a:cubicBezTo>
                <a:cubicBezTo>
                  <a:pt x="1786220" y="200894"/>
                  <a:pt x="1778111" y="198369"/>
                  <a:pt x="1810870" y="242047"/>
                </a:cubicBezTo>
                <a:cubicBezTo>
                  <a:pt x="1816847" y="259977"/>
                  <a:pt x="1820348" y="278932"/>
                  <a:pt x="1828800" y="295836"/>
                </a:cubicBezTo>
                <a:cubicBezTo>
                  <a:pt x="1834776" y="307789"/>
                  <a:pt x="1841766" y="319286"/>
                  <a:pt x="1846729" y="331694"/>
                </a:cubicBezTo>
                <a:cubicBezTo>
                  <a:pt x="1868039" y="384968"/>
                  <a:pt x="1860412" y="375103"/>
                  <a:pt x="1873623" y="421342"/>
                </a:cubicBezTo>
                <a:cubicBezTo>
                  <a:pt x="1876219" y="430428"/>
                  <a:pt x="1880538" y="439011"/>
                  <a:pt x="1882588" y="448236"/>
                </a:cubicBezTo>
                <a:cubicBezTo>
                  <a:pt x="1886531" y="465980"/>
                  <a:pt x="1887610" y="484280"/>
                  <a:pt x="1891553" y="502024"/>
                </a:cubicBezTo>
                <a:cubicBezTo>
                  <a:pt x="1893603" y="511249"/>
                  <a:pt x="1897921" y="519832"/>
                  <a:pt x="1900517" y="528918"/>
                </a:cubicBezTo>
                <a:cubicBezTo>
                  <a:pt x="1913726" y="575150"/>
                  <a:pt x="1906107" y="565301"/>
                  <a:pt x="1927412" y="618565"/>
                </a:cubicBezTo>
                <a:cubicBezTo>
                  <a:pt x="1933388" y="633506"/>
                  <a:pt x="1940252" y="648123"/>
                  <a:pt x="1945341" y="663389"/>
                </a:cubicBezTo>
                <a:cubicBezTo>
                  <a:pt x="1964729" y="721553"/>
                  <a:pt x="1940249" y="696089"/>
                  <a:pt x="1990165" y="770965"/>
                </a:cubicBezTo>
                <a:cubicBezTo>
                  <a:pt x="1996141" y="779930"/>
                  <a:pt x="2001197" y="789582"/>
                  <a:pt x="2008094" y="797859"/>
                </a:cubicBezTo>
                <a:cubicBezTo>
                  <a:pt x="2016210" y="807599"/>
                  <a:pt x="2027381" y="814611"/>
                  <a:pt x="2034988" y="824753"/>
                </a:cubicBezTo>
                <a:cubicBezTo>
                  <a:pt x="2110518" y="925461"/>
                  <a:pt x="2003765" y="811460"/>
                  <a:pt x="2106706" y="914400"/>
                </a:cubicBezTo>
                <a:cubicBezTo>
                  <a:pt x="2115671" y="923365"/>
                  <a:pt x="2122261" y="935624"/>
                  <a:pt x="2133600" y="941294"/>
                </a:cubicBezTo>
                <a:cubicBezTo>
                  <a:pt x="2163482" y="956235"/>
                  <a:pt x="2192227" y="973710"/>
                  <a:pt x="2223247" y="986118"/>
                </a:cubicBezTo>
                <a:cubicBezTo>
                  <a:pt x="2238188" y="992094"/>
                  <a:pt x="2252947" y="998548"/>
                  <a:pt x="2268070" y="1004047"/>
                </a:cubicBezTo>
                <a:cubicBezTo>
                  <a:pt x="2285832" y="1010506"/>
                  <a:pt x="2304955" y="1013525"/>
                  <a:pt x="2321859" y="1021977"/>
                </a:cubicBezTo>
                <a:cubicBezTo>
                  <a:pt x="2407205" y="1064650"/>
                  <a:pt x="2367368" y="1052595"/>
                  <a:pt x="2438400" y="1066800"/>
                </a:cubicBezTo>
                <a:cubicBezTo>
                  <a:pt x="2453341" y="1072777"/>
                  <a:pt x="2468518" y="1078194"/>
                  <a:pt x="2483223" y="1084730"/>
                </a:cubicBezTo>
                <a:cubicBezTo>
                  <a:pt x="2495435" y="1090158"/>
                  <a:pt x="2506799" y="1097395"/>
                  <a:pt x="2519082" y="1102659"/>
                </a:cubicBezTo>
                <a:cubicBezTo>
                  <a:pt x="2548664" y="1115337"/>
                  <a:pt x="2578969" y="1126264"/>
                  <a:pt x="2608729" y="1138518"/>
                </a:cubicBezTo>
                <a:cubicBezTo>
                  <a:pt x="2629773" y="1147183"/>
                  <a:pt x="2650475" y="1156659"/>
                  <a:pt x="2671482" y="1165412"/>
                </a:cubicBezTo>
                <a:cubicBezTo>
                  <a:pt x="2828514" y="1230842"/>
                  <a:pt x="2585324" y="1126250"/>
                  <a:pt x="2770094" y="1210236"/>
                </a:cubicBezTo>
                <a:cubicBezTo>
                  <a:pt x="2784744" y="1216895"/>
                  <a:pt x="2800718" y="1220592"/>
                  <a:pt x="2814917" y="1228165"/>
                </a:cubicBezTo>
                <a:cubicBezTo>
                  <a:pt x="2845666" y="1244564"/>
                  <a:pt x="2874528" y="1264284"/>
                  <a:pt x="2904565" y="1281953"/>
                </a:cubicBezTo>
                <a:cubicBezTo>
                  <a:pt x="2925330" y="1294168"/>
                  <a:pt x="2946507" y="1305673"/>
                  <a:pt x="2967317" y="1317812"/>
                </a:cubicBezTo>
                <a:cubicBezTo>
                  <a:pt x="2982368" y="1326592"/>
                  <a:pt x="2998535" y="1333821"/>
                  <a:pt x="3012141" y="1344706"/>
                </a:cubicBezTo>
                <a:cubicBezTo>
                  <a:pt x="3066865" y="1388485"/>
                  <a:pt x="3043435" y="1367035"/>
                  <a:pt x="3083859" y="1407459"/>
                </a:cubicBezTo>
                <a:cubicBezTo>
                  <a:pt x="3089835" y="1419412"/>
                  <a:pt x="3096432" y="1431075"/>
                  <a:pt x="3101788" y="1443318"/>
                </a:cubicBezTo>
                <a:cubicBezTo>
                  <a:pt x="3117359" y="1478908"/>
                  <a:pt x="3146612" y="1550894"/>
                  <a:pt x="3146612" y="1550894"/>
                </a:cubicBezTo>
                <a:cubicBezTo>
                  <a:pt x="3149600" y="1568824"/>
                  <a:pt x="3151489" y="1586972"/>
                  <a:pt x="3155576" y="1604683"/>
                </a:cubicBezTo>
                <a:cubicBezTo>
                  <a:pt x="3160468" y="1625881"/>
                  <a:pt x="3171267" y="1645797"/>
                  <a:pt x="3173506" y="1667436"/>
                </a:cubicBezTo>
                <a:cubicBezTo>
                  <a:pt x="3180278" y="1732896"/>
                  <a:pt x="3179482" y="1798918"/>
                  <a:pt x="3182470" y="1864659"/>
                </a:cubicBezTo>
                <a:cubicBezTo>
                  <a:pt x="3179482" y="1903506"/>
                  <a:pt x="3178339" y="1942539"/>
                  <a:pt x="3173506" y="1981200"/>
                </a:cubicBezTo>
                <a:cubicBezTo>
                  <a:pt x="3170129" y="2008219"/>
                  <a:pt x="3159527" y="2011743"/>
                  <a:pt x="3146612" y="2034989"/>
                </a:cubicBezTo>
                <a:cubicBezTo>
                  <a:pt x="3136877" y="2052512"/>
                  <a:pt x="3130837" y="2072098"/>
                  <a:pt x="3119717" y="2088777"/>
                </a:cubicBezTo>
                <a:cubicBezTo>
                  <a:pt x="3101467" y="2116151"/>
                  <a:pt x="3062781" y="2133721"/>
                  <a:pt x="3039035" y="2151530"/>
                </a:cubicBezTo>
                <a:lnTo>
                  <a:pt x="3003176" y="2178424"/>
                </a:lnTo>
                <a:cubicBezTo>
                  <a:pt x="3000188" y="2190377"/>
                  <a:pt x="3001046" y="2204031"/>
                  <a:pt x="2994212" y="2214283"/>
                </a:cubicBezTo>
                <a:cubicBezTo>
                  <a:pt x="2982491" y="2231864"/>
                  <a:pt x="2964329" y="2244165"/>
                  <a:pt x="2949388" y="2259106"/>
                </a:cubicBezTo>
                <a:lnTo>
                  <a:pt x="2913529" y="2294965"/>
                </a:lnTo>
                <a:lnTo>
                  <a:pt x="2886635" y="2303930"/>
                </a:lnTo>
                <a:cubicBezTo>
                  <a:pt x="2877670" y="2312895"/>
                  <a:pt x="2867857" y="2321084"/>
                  <a:pt x="2859741" y="2330824"/>
                </a:cubicBezTo>
                <a:cubicBezTo>
                  <a:pt x="2852844" y="2339101"/>
                  <a:pt x="2849430" y="2350100"/>
                  <a:pt x="2841812" y="2357718"/>
                </a:cubicBezTo>
                <a:cubicBezTo>
                  <a:pt x="2839699" y="2359831"/>
                  <a:pt x="2849283" y="2363695"/>
                  <a:pt x="2841812" y="23666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2016288" y="2041245"/>
            <a:ext cx="3218496" cy="2537012"/>
          </a:xfrm>
          <a:custGeom>
            <a:avLst/>
            <a:gdLst>
              <a:gd name="connsiteX0" fmla="*/ 161531 w 3218496"/>
              <a:gd name="connsiteY0" fmla="*/ 2294965 h 2537012"/>
              <a:gd name="connsiteX1" fmla="*/ 331860 w 3218496"/>
              <a:gd name="connsiteY1" fmla="*/ 2366683 h 2537012"/>
              <a:gd name="connsiteX2" fmla="*/ 376684 w 3218496"/>
              <a:gd name="connsiteY2" fmla="*/ 2375647 h 2537012"/>
              <a:gd name="connsiteX3" fmla="*/ 430472 w 3218496"/>
              <a:gd name="connsiteY3" fmla="*/ 2402541 h 2537012"/>
              <a:gd name="connsiteX4" fmla="*/ 457366 w 3218496"/>
              <a:gd name="connsiteY4" fmla="*/ 2411506 h 2537012"/>
              <a:gd name="connsiteX5" fmla="*/ 529084 w 3218496"/>
              <a:gd name="connsiteY5" fmla="*/ 2456330 h 2537012"/>
              <a:gd name="connsiteX6" fmla="*/ 609766 w 3218496"/>
              <a:gd name="connsiteY6" fmla="*/ 2492189 h 2537012"/>
              <a:gd name="connsiteX7" fmla="*/ 717343 w 3218496"/>
              <a:gd name="connsiteY7" fmla="*/ 2519083 h 2537012"/>
              <a:gd name="connsiteX8" fmla="*/ 753201 w 3218496"/>
              <a:gd name="connsiteY8" fmla="*/ 2528047 h 2537012"/>
              <a:gd name="connsiteX9" fmla="*/ 798025 w 3218496"/>
              <a:gd name="connsiteY9" fmla="*/ 2537012 h 2537012"/>
              <a:gd name="connsiteX10" fmla="*/ 1075931 w 3218496"/>
              <a:gd name="connsiteY10" fmla="*/ 2528047 h 2537012"/>
              <a:gd name="connsiteX11" fmla="*/ 1129719 w 3218496"/>
              <a:gd name="connsiteY11" fmla="*/ 2519083 h 2537012"/>
              <a:gd name="connsiteX12" fmla="*/ 1192472 w 3218496"/>
              <a:gd name="connsiteY12" fmla="*/ 2483224 h 2537012"/>
              <a:gd name="connsiteX13" fmla="*/ 1282119 w 3218496"/>
              <a:gd name="connsiteY13" fmla="*/ 2465294 h 2537012"/>
              <a:gd name="connsiteX14" fmla="*/ 1398660 w 3218496"/>
              <a:gd name="connsiteY14" fmla="*/ 2420471 h 2537012"/>
              <a:gd name="connsiteX15" fmla="*/ 1488307 w 3218496"/>
              <a:gd name="connsiteY15" fmla="*/ 2384612 h 2537012"/>
              <a:gd name="connsiteX16" fmla="*/ 1542096 w 3218496"/>
              <a:gd name="connsiteY16" fmla="*/ 2348753 h 2537012"/>
              <a:gd name="connsiteX17" fmla="*/ 1622778 w 3218496"/>
              <a:gd name="connsiteY17" fmla="*/ 2339789 h 2537012"/>
              <a:gd name="connsiteX18" fmla="*/ 1730354 w 3218496"/>
              <a:gd name="connsiteY18" fmla="*/ 2321859 h 2537012"/>
              <a:gd name="connsiteX19" fmla="*/ 1766213 w 3218496"/>
              <a:gd name="connsiteY19" fmla="*/ 2303930 h 2537012"/>
              <a:gd name="connsiteX20" fmla="*/ 1793107 w 3218496"/>
              <a:gd name="connsiteY20" fmla="*/ 2294965 h 2537012"/>
              <a:gd name="connsiteX21" fmla="*/ 1811037 w 3218496"/>
              <a:gd name="connsiteY21" fmla="*/ 2277036 h 2537012"/>
              <a:gd name="connsiteX22" fmla="*/ 1837931 w 3218496"/>
              <a:gd name="connsiteY22" fmla="*/ 2268071 h 2537012"/>
              <a:gd name="connsiteX23" fmla="*/ 1864825 w 3218496"/>
              <a:gd name="connsiteY23" fmla="*/ 2250141 h 2537012"/>
              <a:gd name="connsiteX24" fmla="*/ 1900684 w 3218496"/>
              <a:gd name="connsiteY24" fmla="*/ 2232212 h 2537012"/>
              <a:gd name="connsiteX25" fmla="*/ 1945507 w 3218496"/>
              <a:gd name="connsiteY25" fmla="*/ 2178424 h 2537012"/>
              <a:gd name="connsiteX26" fmla="*/ 1954472 w 3218496"/>
              <a:gd name="connsiteY26" fmla="*/ 2151530 h 2537012"/>
              <a:gd name="connsiteX27" fmla="*/ 1972401 w 3218496"/>
              <a:gd name="connsiteY27" fmla="*/ 2124636 h 2537012"/>
              <a:gd name="connsiteX28" fmla="*/ 2008260 w 3218496"/>
              <a:gd name="connsiteY28" fmla="*/ 2008094 h 2537012"/>
              <a:gd name="connsiteX29" fmla="*/ 2026190 w 3218496"/>
              <a:gd name="connsiteY29" fmla="*/ 1927412 h 2537012"/>
              <a:gd name="connsiteX30" fmla="*/ 2035154 w 3218496"/>
              <a:gd name="connsiteY30" fmla="*/ 1900518 h 2537012"/>
              <a:gd name="connsiteX31" fmla="*/ 2044119 w 3218496"/>
              <a:gd name="connsiteY31" fmla="*/ 1864659 h 2537012"/>
              <a:gd name="connsiteX32" fmla="*/ 2071013 w 3218496"/>
              <a:gd name="connsiteY32" fmla="*/ 1801906 h 2537012"/>
              <a:gd name="connsiteX33" fmla="*/ 2088943 w 3218496"/>
              <a:gd name="connsiteY33" fmla="*/ 1783977 h 2537012"/>
              <a:gd name="connsiteX34" fmla="*/ 2097907 w 3218496"/>
              <a:gd name="connsiteY34" fmla="*/ 1757083 h 2537012"/>
              <a:gd name="connsiteX35" fmla="*/ 2115837 w 3218496"/>
              <a:gd name="connsiteY35" fmla="*/ 1721224 h 2537012"/>
              <a:gd name="connsiteX36" fmla="*/ 2124801 w 3218496"/>
              <a:gd name="connsiteY36" fmla="*/ 1685365 h 2537012"/>
              <a:gd name="connsiteX37" fmla="*/ 2142731 w 3218496"/>
              <a:gd name="connsiteY37" fmla="*/ 1658471 h 2537012"/>
              <a:gd name="connsiteX38" fmla="*/ 2160660 w 3218496"/>
              <a:gd name="connsiteY38" fmla="*/ 1622612 h 2537012"/>
              <a:gd name="connsiteX39" fmla="*/ 2187554 w 3218496"/>
              <a:gd name="connsiteY39" fmla="*/ 1586753 h 2537012"/>
              <a:gd name="connsiteX40" fmla="*/ 2205484 w 3218496"/>
              <a:gd name="connsiteY40" fmla="*/ 1541930 h 2537012"/>
              <a:gd name="connsiteX41" fmla="*/ 2232378 w 3218496"/>
              <a:gd name="connsiteY41" fmla="*/ 1488141 h 2537012"/>
              <a:gd name="connsiteX42" fmla="*/ 2259272 w 3218496"/>
              <a:gd name="connsiteY42" fmla="*/ 1452283 h 2537012"/>
              <a:gd name="connsiteX43" fmla="*/ 2295131 w 3218496"/>
              <a:gd name="connsiteY43" fmla="*/ 1362636 h 2537012"/>
              <a:gd name="connsiteX44" fmla="*/ 2330990 w 3218496"/>
              <a:gd name="connsiteY44" fmla="*/ 1299883 h 2537012"/>
              <a:gd name="connsiteX45" fmla="*/ 2393743 w 3218496"/>
              <a:gd name="connsiteY45" fmla="*/ 1210236 h 2537012"/>
              <a:gd name="connsiteX46" fmla="*/ 2456496 w 3218496"/>
              <a:gd name="connsiteY46" fmla="*/ 1156447 h 2537012"/>
              <a:gd name="connsiteX47" fmla="*/ 2519248 w 3218496"/>
              <a:gd name="connsiteY47" fmla="*/ 1120589 h 2537012"/>
              <a:gd name="connsiteX48" fmla="*/ 2582001 w 3218496"/>
              <a:gd name="connsiteY48" fmla="*/ 1102659 h 2537012"/>
              <a:gd name="connsiteX49" fmla="*/ 2608896 w 3218496"/>
              <a:gd name="connsiteY49" fmla="*/ 1084730 h 2537012"/>
              <a:gd name="connsiteX50" fmla="*/ 2716472 w 3218496"/>
              <a:gd name="connsiteY50" fmla="*/ 1066800 h 2537012"/>
              <a:gd name="connsiteX51" fmla="*/ 2913696 w 3218496"/>
              <a:gd name="connsiteY51" fmla="*/ 1048871 h 2537012"/>
              <a:gd name="connsiteX52" fmla="*/ 3003343 w 3218496"/>
              <a:gd name="connsiteY52" fmla="*/ 1030941 h 2537012"/>
              <a:gd name="connsiteX53" fmla="*/ 3039201 w 3218496"/>
              <a:gd name="connsiteY53" fmla="*/ 1013012 h 2537012"/>
              <a:gd name="connsiteX54" fmla="*/ 3048166 w 3218496"/>
              <a:gd name="connsiteY54" fmla="*/ 986118 h 2537012"/>
              <a:gd name="connsiteX55" fmla="*/ 3075060 w 3218496"/>
              <a:gd name="connsiteY55" fmla="*/ 959224 h 2537012"/>
              <a:gd name="connsiteX56" fmla="*/ 3101954 w 3218496"/>
              <a:gd name="connsiteY56" fmla="*/ 923365 h 2537012"/>
              <a:gd name="connsiteX57" fmla="*/ 3110919 w 3218496"/>
              <a:gd name="connsiteY57" fmla="*/ 896471 h 2537012"/>
              <a:gd name="connsiteX58" fmla="*/ 3146778 w 3218496"/>
              <a:gd name="connsiteY58" fmla="*/ 824753 h 2537012"/>
              <a:gd name="connsiteX59" fmla="*/ 3155743 w 3218496"/>
              <a:gd name="connsiteY59" fmla="*/ 797859 h 2537012"/>
              <a:gd name="connsiteX60" fmla="*/ 3182637 w 3218496"/>
              <a:gd name="connsiteY60" fmla="*/ 753036 h 2537012"/>
              <a:gd name="connsiteX61" fmla="*/ 3200566 w 3218496"/>
              <a:gd name="connsiteY61" fmla="*/ 699247 h 2537012"/>
              <a:gd name="connsiteX62" fmla="*/ 3209531 w 3218496"/>
              <a:gd name="connsiteY62" fmla="*/ 636494 h 2537012"/>
              <a:gd name="connsiteX63" fmla="*/ 3218496 w 3218496"/>
              <a:gd name="connsiteY63" fmla="*/ 609600 h 2537012"/>
              <a:gd name="connsiteX64" fmla="*/ 3209531 w 3218496"/>
              <a:gd name="connsiteY64" fmla="*/ 448236 h 2537012"/>
              <a:gd name="connsiteX65" fmla="*/ 3200566 w 3218496"/>
              <a:gd name="connsiteY65" fmla="*/ 412377 h 2537012"/>
              <a:gd name="connsiteX66" fmla="*/ 3182637 w 3218496"/>
              <a:gd name="connsiteY66" fmla="*/ 385483 h 2537012"/>
              <a:gd name="connsiteX67" fmla="*/ 3164707 w 3218496"/>
              <a:gd name="connsiteY67" fmla="*/ 340659 h 2537012"/>
              <a:gd name="connsiteX68" fmla="*/ 3110919 w 3218496"/>
              <a:gd name="connsiteY68" fmla="*/ 277906 h 2537012"/>
              <a:gd name="connsiteX69" fmla="*/ 3075060 w 3218496"/>
              <a:gd name="connsiteY69" fmla="*/ 242047 h 2537012"/>
              <a:gd name="connsiteX70" fmla="*/ 3012307 w 3218496"/>
              <a:gd name="connsiteY70" fmla="*/ 206189 h 2537012"/>
              <a:gd name="connsiteX71" fmla="*/ 2985413 w 3218496"/>
              <a:gd name="connsiteY71" fmla="*/ 188259 h 2537012"/>
              <a:gd name="connsiteX72" fmla="*/ 2958519 w 3218496"/>
              <a:gd name="connsiteY72" fmla="*/ 179294 h 2537012"/>
              <a:gd name="connsiteX73" fmla="*/ 2833013 w 3218496"/>
              <a:gd name="connsiteY73" fmla="*/ 107577 h 2537012"/>
              <a:gd name="connsiteX74" fmla="*/ 2770260 w 3218496"/>
              <a:gd name="connsiteY74" fmla="*/ 89647 h 2537012"/>
              <a:gd name="connsiteX75" fmla="*/ 2734401 w 3218496"/>
              <a:gd name="connsiteY75" fmla="*/ 71718 h 2537012"/>
              <a:gd name="connsiteX76" fmla="*/ 2698543 w 3218496"/>
              <a:gd name="connsiteY76" fmla="*/ 62753 h 2537012"/>
              <a:gd name="connsiteX77" fmla="*/ 2644754 w 3218496"/>
              <a:gd name="connsiteY77" fmla="*/ 44824 h 2537012"/>
              <a:gd name="connsiteX78" fmla="*/ 2537178 w 3218496"/>
              <a:gd name="connsiteY78" fmla="*/ 17930 h 2537012"/>
              <a:gd name="connsiteX79" fmla="*/ 2483390 w 3218496"/>
              <a:gd name="connsiteY79" fmla="*/ 8965 h 2537012"/>
              <a:gd name="connsiteX80" fmla="*/ 2241343 w 3218496"/>
              <a:gd name="connsiteY80" fmla="*/ 0 h 2537012"/>
              <a:gd name="connsiteX81" fmla="*/ 1757248 w 3218496"/>
              <a:gd name="connsiteY81" fmla="*/ 8965 h 2537012"/>
              <a:gd name="connsiteX82" fmla="*/ 1676566 w 3218496"/>
              <a:gd name="connsiteY82" fmla="*/ 53789 h 2537012"/>
              <a:gd name="connsiteX83" fmla="*/ 1649672 w 3218496"/>
              <a:gd name="connsiteY83" fmla="*/ 62753 h 2537012"/>
              <a:gd name="connsiteX84" fmla="*/ 1577954 w 3218496"/>
              <a:gd name="connsiteY84" fmla="*/ 107577 h 2537012"/>
              <a:gd name="connsiteX85" fmla="*/ 1506237 w 3218496"/>
              <a:gd name="connsiteY85" fmla="*/ 161365 h 2537012"/>
              <a:gd name="connsiteX86" fmla="*/ 1488307 w 3218496"/>
              <a:gd name="connsiteY86" fmla="*/ 179294 h 2537012"/>
              <a:gd name="connsiteX87" fmla="*/ 1452448 w 3218496"/>
              <a:gd name="connsiteY87" fmla="*/ 197224 h 2537012"/>
              <a:gd name="connsiteX88" fmla="*/ 1407625 w 3218496"/>
              <a:gd name="connsiteY88" fmla="*/ 304800 h 2537012"/>
              <a:gd name="connsiteX89" fmla="*/ 1371766 w 3218496"/>
              <a:gd name="connsiteY89" fmla="*/ 394447 h 2537012"/>
              <a:gd name="connsiteX90" fmla="*/ 1344872 w 3218496"/>
              <a:gd name="connsiteY90" fmla="*/ 484094 h 2537012"/>
              <a:gd name="connsiteX91" fmla="*/ 1335907 w 3218496"/>
              <a:gd name="connsiteY91" fmla="*/ 528918 h 2537012"/>
              <a:gd name="connsiteX92" fmla="*/ 1317978 w 3218496"/>
              <a:gd name="connsiteY92" fmla="*/ 591671 h 2537012"/>
              <a:gd name="connsiteX93" fmla="*/ 1300048 w 3218496"/>
              <a:gd name="connsiteY93" fmla="*/ 708212 h 2537012"/>
              <a:gd name="connsiteX94" fmla="*/ 1282119 w 3218496"/>
              <a:gd name="connsiteY94" fmla="*/ 797859 h 2537012"/>
              <a:gd name="connsiteX95" fmla="*/ 1255225 w 3218496"/>
              <a:gd name="connsiteY95" fmla="*/ 905436 h 2537012"/>
              <a:gd name="connsiteX96" fmla="*/ 1219366 w 3218496"/>
              <a:gd name="connsiteY96" fmla="*/ 968189 h 2537012"/>
              <a:gd name="connsiteX97" fmla="*/ 1201437 w 3218496"/>
              <a:gd name="connsiteY97" fmla="*/ 1004047 h 2537012"/>
              <a:gd name="connsiteX98" fmla="*/ 1174543 w 3218496"/>
              <a:gd name="connsiteY98" fmla="*/ 1048871 h 2537012"/>
              <a:gd name="connsiteX99" fmla="*/ 1147648 w 3218496"/>
              <a:gd name="connsiteY99" fmla="*/ 1102659 h 2537012"/>
              <a:gd name="connsiteX100" fmla="*/ 1120754 w 3218496"/>
              <a:gd name="connsiteY100" fmla="*/ 1147483 h 2537012"/>
              <a:gd name="connsiteX101" fmla="*/ 1084896 w 3218496"/>
              <a:gd name="connsiteY101" fmla="*/ 1210236 h 2537012"/>
              <a:gd name="connsiteX102" fmla="*/ 1040072 w 3218496"/>
              <a:gd name="connsiteY102" fmla="*/ 1264024 h 2537012"/>
              <a:gd name="connsiteX103" fmla="*/ 1013178 w 3218496"/>
              <a:gd name="connsiteY103" fmla="*/ 1299883 h 2537012"/>
              <a:gd name="connsiteX104" fmla="*/ 977319 w 3218496"/>
              <a:gd name="connsiteY104" fmla="*/ 1308847 h 2537012"/>
              <a:gd name="connsiteX105" fmla="*/ 905601 w 3218496"/>
              <a:gd name="connsiteY105" fmla="*/ 1353671 h 2537012"/>
              <a:gd name="connsiteX106" fmla="*/ 860778 w 3218496"/>
              <a:gd name="connsiteY106" fmla="*/ 1362636 h 2537012"/>
              <a:gd name="connsiteX107" fmla="*/ 833884 w 3218496"/>
              <a:gd name="connsiteY107" fmla="*/ 1371600 h 2537012"/>
              <a:gd name="connsiteX108" fmla="*/ 654590 w 3218496"/>
              <a:gd name="connsiteY108" fmla="*/ 1362636 h 2537012"/>
              <a:gd name="connsiteX109" fmla="*/ 591837 w 3218496"/>
              <a:gd name="connsiteY109" fmla="*/ 1353671 h 2537012"/>
              <a:gd name="connsiteX110" fmla="*/ 313931 w 3218496"/>
              <a:gd name="connsiteY110" fmla="*/ 1362636 h 2537012"/>
              <a:gd name="connsiteX111" fmla="*/ 233248 w 3218496"/>
              <a:gd name="connsiteY111" fmla="*/ 1407459 h 2537012"/>
              <a:gd name="connsiteX112" fmla="*/ 179460 w 3218496"/>
              <a:gd name="connsiteY112" fmla="*/ 1443318 h 2537012"/>
              <a:gd name="connsiteX113" fmla="*/ 116707 w 3218496"/>
              <a:gd name="connsiteY113" fmla="*/ 1488141 h 2537012"/>
              <a:gd name="connsiteX114" fmla="*/ 62919 w 3218496"/>
              <a:gd name="connsiteY114" fmla="*/ 1550894 h 2537012"/>
              <a:gd name="connsiteX115" fmla="*/ 36025 w 3218496"/>
              <a:gd name="connsiteY115" fmla="*/ 1604683 h 2537012"/>
              <a:gd name="connsiteX116" fmla="*/ 166 w 3218496"/>
              <a:gd name="connsiteY116" fmla="*/ 1694330 h 2537012"/>
              <a:gd name="connsiteX117" fmla="*/ 18096 w 3218496"/>
              <a:gd name="connsiteY117" fmla="*/ 1972236 h 2537012"/>
              <a:gd name="connsiteX118" fmla="*/ 53954 w 3218496"/>
              <a:gd name="connsiteY118" fmla="*/ 2052918 h 2537012"/>
              <a:gd name="connsiteX119" fmla="*/ 62919 w 3218496"/>
              <a:gd name="connsiteY119" fmla="*/ 2124636 h 2537012"/>
              <a:gd name="connsiteX120" fmla="*/ 80848 w 3218496"/>
              <a:gd name="connsiteY120" fmla="*/ 2169459 h 2537012"/>
              <a:gd name="connsiteX121" fmla="*/ 89813 w 3218496"/>
              <a:gd name="connsiteY121" fmla="*/ 2196353 h 2537012"/>
              <a:gd name="connsiteX122" fmla="*/ 116707 w 3218496"/>
              <a:gd name="connsiteY122" fmla="*/ 2286000 h 2537012"/>
              <a:gd name="connsiteX123" fmla="*/ 161531 w 3218496"/>
              <a:gd name="connsiteY123" fmla="*/ 2321859 h 2537012"/>
              <a:gd name="connsiteX124" fmla="*/ 179460 w 3218496"/>
              <a:gd name="connsiteY124" fmla="*/ 2339789 h 2537012"/>
              <a:gd name="connsiteX125" fmla="*/ 224284 w 3218496"/>
              <a:gd name="connsiteY125" fmla="*/ 2348753 h 253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3218496" h="2537012">
                <a:moveTo>
                  <a:pt x="161531" y="2294965"/>
                </a:moveTo>
                <a:cubicBezTo>
                  <a:pt x="232501" y="2330450"/>
                  <a:pt x="238230" y="2335473"/>
                  <a:pt x="331860" y="2366683"/>
                </a:cubicBezTo>
                <a:cubicBezTo>
                  <a:pt x="346315" y="2371501"/>
                  <a:pt x="361743" y="2372659"/>
                  <a:pt x="376684" y="2375647"/>
                </a:cubicBezTo>
                <a:cubicBezTo>
                  <a:pt x="394613" y="2384612"/>
                  <a:pt x="412154" y="2394400"/>
                  <a:pt x="430472" y="2402541"/>
                </a:cubicBezTo>
                <a:cubicBezTo>
                  <a:pt x="439107" y="2406379"/>
                  <a:pt x="448914" y="2407280"/>
                  <a:pt x="457366" y="2411506"/>
                </a:cubicBezTo>
                <a:cubicBezTo>
                  <a:pt x="525021" y="2445333"/>
                  <a:pt x="479288" y="2427875"/>
                  <a:pt x="529084" y="2456330"/>
                </a:cubicBezTo>
                <a:cubicBezTo>
                  <a:pt x="553737" y="2470418"/>
                  <a:pt x="583360" y="2482587"/>
                  <a:pt x="609766" y="2492189"/>
                </a:cubicBezTo>
                <a:cubicBezTo>
                  <a:pt x="682976" y="2518811"/>
                  <a:pt x="642817" y="2504178"/>
                  <a:pt x="717343" y="2519083"/>
                </a:cubicBezTo>
                <a:cubicBezTo>
                  <a:pt x="729424" y="2521499"/>
                  <a:pt x="741174" y="2525374"/>
                  <a:pt x="753201" y="2528047"/>
                </a:cubicBezTo>
                <a:cubicBezTo>
                  <a:pt x="768075" y="2531352"/>
                  <a:pt x="783084" y="2534024"/>
                  <a:pt x="798025" y="2537012"/>
                </a:cubicBezTo>
                <a:cubicBezTo>
                  <a:pt x="890660" y="2534024"/>
                  <a:pt x="983383" y="2533050"/>
                  <a:pt x="1075931" y="2528047"/>
                </a:cubicBezTo>
                <a:cubicBezTo>
                  <a:pt x="1094081" y="2527066"/>
                  <a:pt x="1112309" y="2524306"/>
                  <a:pt x="1129719" y="2519083"/>
                </a:cubicBezTo>
                <a:cubicBezTo>
                  <a:pt x="1169005" y="2507297"/>
                  <a:pt x="1159465" y="2499728"/>
                  <a:pt x="1192472" y="2483224"/>
                </a:cubicBezTo>
                <a:cubicBezTo>
                  <a:pt x="1217508" y="2470706"/>
                  <a:pt x="1258990" y="2468598"/>
                  <a:pt x="1282119" y="2465294"/>
                </a:cubicBezTo>
                <a:cubicBezTo>
                  <a:pt x="1372680" y="2420015"/>
                  <a:pt x="1243048" y="2482716"/>
                  <a:pt x="1398660" y="2420471"/>
                </a:cubicBezTo>
                <a:cubicBezTo>
                  <a:pt x="1428542" y="2408518"/>
                  <a:pt x="1461528" y="2402465"/>
                  <a:pt x="1488307" y="2384612"/>
                </a:cubicBezTo>
                <a:cubicBezTo>
                  <a:pt x="1506237" y="2372659"/>
                  <a:pt x="1521653" y="2355567"/>
                  <a:pt x="1542096" y="2348753"/>
                </a:cubicBezTo>
                <a:cubicBezTo>
                  <a:pt x="1567767" y="2340196"/>
                  <a:pt x="1595990" y="2343616"/>
                  <a:pt x="1622778" y="2339789"/>
                </a:cubicBezTo>
                <a:cubicBezTo>
                  <a:pt x="1658766" y="2334648"/>
                  <a:pt x="1730354" y="2321859"/>
                  <a:pt x="1730354" y="2321859"/>
                </a:cubicBezTo>
                <a:cubicBezTo>
                  <a:pt x="1742307" y="2315883"/>
                  <a:pt x="1753930" y="2309194"/>
                  <a:pt x="1766213" y="2303930"/>
                </a:cubicBezTo>
                <a:cubicBezTo>
                  <a:pt x="1774899" y="2300208"/>
                  <a:pt x="1785004" y="2299827"/>
                  <a:pt x="1793107" y="2294965"/>
                </a:cubicBezTo>
                <a:cubicBezTo>
                  <a:pt x="1800355" y="2290617"/>
                  <a:pt x="1803789" y="2281384"/>
                  <a:pt x="1811037" y="2277036"/>
                </a:cubicBezTo>
                <a:cubicBezTo>
                  <a:pt x="1819140" y="2272174"/>
                  <a:pt x="1829479" y="2272297"/>
                  <a:pt x="1837931" y="2268071"/>
                </a:cubicBezTo>
                <a:cubicBezTo>
                  <a:pt x="1847568" y="2263252"/>
                  <a:pt x="1855470" y="2255487"/>
                  <a:pt x="1864825" y="2250141"/>
                </a:cubicBezTo>
                <a:cubicBezTo>
                  <a:pt x="1876428" y="2243511"/>
                  <a:pt x="1888731" y="2238188"/>
                  <a:pt x="1900684" y="2232212"/>
                </a:cubicBezTo>
                <a:cubicBezTo>
                  <a:pt x="1920511" y="2212385"/>
                  <a:pt x="1933026" y="2203387"/>
                  <a:pt x="1945507" y="2178424"/>
                </a:cubicBezTo>
                <a:cubicBezTo>
                  <a:pt x="1949733" y="2169972"/>
                  <a:pt x="1950246" y="2159982"/>
                  <a:pt x="1954472" y="2151530"/>
                </a:cubicBezTo>
                <a:cubicBezTo>
                  <a:pt x="1959290" y="2141893"/>
                  <a:pt x="1968257" y="2134581"/>
                  <a:pt x="1972401" y="2124636"/>
                </a:cubicBezTo>
                <a:cubicBezTo>
                  <a:pt x="1985724" y="2092662"/>
                  <a:pt x="2000013" y="2045207"/>
                  <a:pt x="2008260" y="2008094"/>
                </a:cubicBezTo>
                <a:cubicBezTo>
                  <a:pt x="2017503" y="1966499"/>
                  <a:pt x="2015258" y="1965673"/>
                  <a:pt x="2026190" y="1927412"/>
                </a:cubicBezTo>
                <a:cubicBezTo>
                  <a:pt x="2028786" y="1918326"/>
                  <a:pt x="2032558" y="1909604"/>
                  <a:pt x="2035154" y="1900518"/>
                </a:cubicBezTo>
                <a:cubicBezTo>
                  <a:pt x="2038539" y="1888671"/>
                  <a:pt x="2040734" y="1876506"/>
                  <a:pt x="2044119" y="1864659"/>
                </a:cubicBezTo>
                <a:cubicBezTo>
                  <a:pt x="2050095" y="1843744"/>
                  <a:pt x="2059062" y="1819833"/>
                  <a:pt x="2071013" y="1801906"/>
                </a:cubicBezTo>
                <a:cubicBezTo>
                  <a:pt x="2075701" y="1794873"/>
                  <a:pt x="2082966" y="1789953"/>
                  <a:pt x="2088943" y="1783977"/>
                </a:cubicBezTo>
                <a:cubicBezTo>
                  <a:pt x="2091931" y="1775012"/>
                  <a:pt x="2094185" y="1765768"/>
                  <a:pt x="2097907" y="1757083"/>
                </a:cubicBezTo>
                <a:cubicBezTo>
                  <a:pt x="2103171" y="1744800"/>
                  <a:pt x="2111145" y="1733737"/>
                  <a:pt x="2115837" y="1721224"/>
                </a:cubicBezTo>
                <a:cubicBezTo>
                  <a:pt x="2120163" y="1709688"/>
                  <a:pt x="2119948" y="1696690"/>
                  <a:pt x="2124801" y="1685365"/>
                </a:cubicBezTo>
                <a:cubicBezTo>
                  <a:pt x="2129045" y="1675462"/>
                  <a:pt x="2137385" y="1667826"/>
                  <a:pt x="2142731" y="1658471"/>
                </a:cubicBezTo>
                <a:cubicBezTo>
                  <a:pt x="2149361" y="1646868"/>
                  <a:pt x="2153577" y="1633945"/>
                  <a:pt x="2160660" y="1622612"/>
                </a:cubicBezTo>
                <a:cubicBezTo>
                  <a:pt x="2168579" y="1609942"/>
                  <a:pt x="2180298" y="1599814"/>
                  <a:pt x="2187554" y="1586753"/>
                </a:cubicBezTo>
                <a:cubicBezTo>
                  <a:pt x="2195369" y="1572686"/>
                  <a:pt x="2198825" y="1556580"/>
                  <a:pt x="2205484" y="1541930"/>
                </a:cubicBezTo>
                <a:cubicBezTo>
                  <a:pt x="2213779" y="1523681"/>
                  <a:pt x="2222064" y="1505330"/>
                  <a:pt x="2232378" y="1488141"/>
                </a:cubicBezTo>
                <a:cubicBezTo>
                  <a:pt x="2240065" y="1475329"/>
                  <a:pt x="2252590" y="1465647"/>
                  <a:pt x="2259272" y="1452283"/>
                </a:cubicBezTo>
                <a:cubicBezTo>
                  <a:pt x="2273665" y="1423497"/>
                  <a:pt x="2277279" y="1389415"/>
                  <a:pt x="2295131" y="1362636"/>
                </a:cubicBezTo>
                <a:cubicBezTo>
                  <a:pt x="2357159" y="1269589"/>
                  <a:pt x="2262739" y="1413635"/>
                  <a:pt x="2330990" y="1299883"/>
                </a:cubicBezTo>
                <a:cubicBezTo>
                  <a:pt x="2341288" y="1282720"/>
                  <a:pt x="2377388" y="1229317"/>
                  <a:pt x="2393743" y="1210236"/>
                </a:cubicBezTo>
                <a:cubicBezTo>
                  <a:pt x="2414324" y="1186226"/>
                  <a:pt x="2430385" y="1175097"/>
                  <a:pt x="2456496" y="1156447"/>
                </a:cubicBezTo>
                <a:cubicBezTo>
                  <a:pt x="2479003" y="1140371"/>
                  <a:pt x="2492987" y="1131844"/>
                  <a:pt x="2519248" y="1120589"/>
                </a:cubicBezTo>
                <a:cubicBezTo>
                  <a:pt x="2537252" y="1112873"/>
                  <a:pt x="2563806" y="1107208"/>
                  <a:pt x="2582001" y="1102659"/>
                </a:cubicBezTo>
                <a:cubicBezTo>
                  <a:pt x="2590966" y="1096683"/>
                  <a:pt x="2598993" y="1088974"/>
                  <a:pt x="2608896" y="1084730"/>
                </a:cubicBezTo>
                <a:cubicBezTo>
                  <a:pt x="2633096" y="1074359"/>
                  <a:pt x="2701028" y="1068617"/>
                  <a:pt x="2716472" y="1066800"/>
                </a:cubicBezTo>
                <a:cubicBezTo>
                  <a:pt x="2816695" y="1055009"/>
                  <a:pt x="2797794" y="1057787"/>
                  <a:pt x="2913696" y="1048871"/>
                </a:cubicBezTo>
                <a:cubicBezTo>
                  <a:pt x="2932288" y="1045772"/>
                  <a:pt x="2981945" y="1038965"/>
                  <a:pt x="3003343" y="1030941"/>
                </a:cubicBezTo>
                <a:cubicBezTo>
                  <a:pt x="3015856" y="1026249"/>
                  <a:pt x="3027248" y="1018988"/>
                  <a:pt x="3039201" y="1013012"/>
                </a:cubicBezTo>
                <a:cubicBezTo>
                  <a:pt x="3042189" y="1004047"/>
                  <a:pt x="3042924" y="993981"/>
                  <a:pt x="3048166" y="986118"/>
                </a:cubicBezTo>
                <a:cubicBezTo>
                  <a:pt x="3055199" y="975569"/>
                  <a:pt x="3066809" y="968850"/>
                  <a:pt x="3075060" y="959224"/>
                </a:cubicBezTo>
                <a:cubicBezTo>
                  <a:pt x="3084784" y="947880"/>
                  <a:pt x="3092989" y="935318"/>
                  <a:pt x="3101954" y="923365"/>
                </a:cubicBezTo>
                <a:cubicBezTo>
                  <a:pt x="3104942" y="914400"/>
                  <a:pt x="3107009" y="905074"/>
                  <a:pt x="3110919" y="896471"/>
                </a:cubicBezTo>
                <a:cubicBezTo>
                  <a:pt x="3121979" y="872139"/>
                  <a:pt x="3138326" y="850109"/>
                  <a:pt x="3146778" y="824753"/>
                </a:cubicBezTo>
                <a:cubicBezTo>
                  <a:pt x="3149766" y="815788"/>
                  <a:pt x="3151517" y="806311"/>
                  <a:pt x="3155743" y="797859"/>
                </a:cubicBezTo>
                <a:cubicBezTo>
                  <a:pt x="3163535" y="782274"/>
                  <a:pt x="3175427" y="768898"/>
                  <a:pt x="3182637" y="753036"/>
                </a:cubicBezTo>
                <a:cubicBezTo>
                  <a:pt x="3190458" y="735831"/>
                  <a:pt x="3200566" y="699247"/>
                  <a:pt x="3200566" y="699247"/>
                </a:cubicBezTo>
                <a:cubicBezTo>
                  <a:pt x="3203554" y="678329"/>
                  <a:pt x="3205387" y="657214"/>
                  <a:pt x="3209531" y="636494"/>
                </a:cubicBezTo>
                <a:cubicBezTo>
                  <a:pt x="3211384" y="627228"/>
                  <a:pt x="3218496" y="619050"/>
                  <a:pt x="3218496" y="609600"/>
                </a:cubicBezTo>
                <a:cubicBezTo>
                  <a:pt x="3218496" y="555729"/>
                  <a:pt x="3214408" y="501886"/>
                  <a:pt x="3209531" y="448236"/>
                </a:cubicBezTo>
                <a:cubicBezTo>
                  <a:pt x="3208415" y="435966"/>
                  <a:pt x="3205419" y="423702"/>
                  <a:pt x="3200566" y="412377"/>
                </a:cubicBezTo>
                <a:cubicBezTo>
                  <a:pt x="3196322" y="402474"/>
                  <a:pt x="3187455" y="395120"/>
                  <a:pt x="3182637" y="385483"/>
                </a:cubicBezTo>
                <a:cubicBezTo>
                  <a:pt x="3175440" y="371090"/>
                  <a:pt x="3171904" y="355052"/>
                  <a:pt x="3164707" y="340659"/>
                </a:cubicBezTo>
                <a:cubicBezTo>
                  <a:pt x="3151053" y="313352"/>
                  <a:pt x="3132977" y="299964"/>
                  <a:pt x="3110919" y="277906"/>
                </a:cubicBezTo>
                <a:cubicBezTo>
                  <a:pt x="3098966" y="265953"/>
                  <a:pt x="3089125" y="251424"/>
                  <a:pt x="3075060" y="242047"/>
                </a:cubicBezTo>
                <a:cubicBezTo>
                  <a:pt x="3009526" y="198359"/>
                  <a:pt x="3091938" y="251692"/>
                  <a:pt x="3012307" y="206189"/>
                </a:cubicBezTo>
                <a:cubicBezTo>
                  <a:pt x="3002952" y="200843"/>
                  <a:pt x="2995050" y="193078"/>
                  <a:pt x="2985413" y="188259"/>
                </a:cubicBezTo>
                <a:cubicBezTo>
                  <a:pt x="2976961" y="184033"/>
                  <a:pt x="2966815" y="183819"/>
                  <a:pt x="2958519" y="179294"/>
                </a:cubicBezTo>
                <a:cubicBezTo>
                  <a:pt x="2905634" y="150448"/>
                  <a:pt x="2886537" y="128163"/>
                  <a:pt x="2833013" y="107577"/>
                </a:cubicBezTo>
                <a:cubicBezTo>
                  <a:pt x="2812708" y="99767"/>
                  <a:pt x="2790705" y="97082"/>
                  <a:pt x="2770260" y="89647"/>
                </a:cubicBezTo>
                <a:cubicBezTo>
                  <a:pt x="2757701" y="85080"/>
                  <a:pt x="2746914" y="76410"/>
                  <a:pt x="2734401" y="71718"/>
                </a:cubicBezTo>
                <a:cubicBezTo>
                  <a:pt x="2722865" y="67392"/>
                  <a:pt x="2710344" y="66293"/>
                  <a:pt x="2698543" y="62753"/>
                </a:cubicBezTo>
                <a:cubicBezTo>
                  <a:pt x="2680441" y="57322"/>
                  <a:pt x="2662926" y="50016"/>
                  <a:pt x="2644754" y="44824"/>
                </a:cubicBezTo>
                <a:cubicBezTo>
                  <a:pt x="2583868" y="27428"/>
                  <a:pt x="2591764" y="27855"/>
                  <a:pt x="2537178" y="17930"/>
                </a:cubicBezTo>
                <a:cubicBezTo>
                  <a:pt x="2519295" y="14679"/>
                  <a:pt x="2501533" y="10065"/>
                  <a:pt x="2483390" y="8965"/>
                </a:cubicBezTo>
                <a:cubicBezTo>
                  <a:pt x="2402800" y="4081"/>
                  <a:pt x="2322025" y="2988"/>
                  <a:pt x="2241343" y="0"/>
                </a:cubicBezTo>
                <a:cubicBezTo>
                  <a:pt x="2079978" y="2988"/>
                  <a:pt x="1918283" y="-1771"/>
                  <a:pt x="1757248" y="8965"/>
                </a:cubicBezTo>
                <a:cubicBezTo>
                  <a:pt x="1726064" y="11044"/>
                  <a:pt x="1702810" y="40667"/>
                  <a:pt x="1676566" y="53789"/>
                </a:cubicBezTo>
                <a:cubicBezTo>
                  <a:pt x="1668114" y="58015"/>
                  <a:pt x="1658124" y="58527"/>
                  <a:pt x="1649672" y="62753"/>
                </a:cubicBezTo>
                <a:cubicBezTo>
                  <a:pt x="1637240" y="68969"/>
                  <a:pt x="1593604" y="96195"/>
                  <a:pt x="1577954" y="107577"/>
                </a:cubicBezTo>
                <a:cubicBezTo>
                  <a:pt x="1553787" y="125153"/>
                  <a:pt x="1527367" y="140236"/>
                  <a:pt x="1506237" y="161365"/>
                </a:cubicBezTo>
                <a:cubicBezTo>
                  <a:pt x="1500260" y="167341"/>
                  <a:pt x="1495340" y="174606"/>
                  <a:pt x="1488307" y="179294"/>
                </a:cubicBezTo>
                <a:cubicBezTo>
                  <a:pt x="1477188" y="186707"/>
                  <a:pt x="1464401" y="191247"/>
                  <a:pt x="1452448" y="197224"/>
                </a:cubicBezTo>
                <a:cubicBezTo>
                  <a:pt x="1430647" y="284437"/>
                  <a:pt x="1462781" y="166911"/>
                  <a:pt x="1407625" y="304800"/>
                </a:cubicBezTo>
                <a:lnTo>
                  <a:pt x="1371766" y="394447"/>
                </a:lnTo>
                <a:cubicBezTo>
                  <a:pt x="1348477" y="510890"/>
                  <a:pt x="1380255" y="366152"/>
                  <a:pt x="1344872" y="484094"/>
                </a:cubicBezTo>
                <a:cubicBezTo>
                  <a:pt x="1340494" y="498689"/>
                  <a:pt x="1339603" y="514136"/>
                  <a:pt x="1335907" y="528918"/>
                </a:cubicBezTo>
                <a:cubicBezTo>
                  <a:pt x="1330631" y="550023"/>
                  <a:pt x="1322870" y="570473"/>
                  <a:pt x="1317978" y="591671"/>
                </a:cubicBezTo>
                <a:cubicBezTo>
                  <a:pt x="1311164" y="621198"/>
                  <a:pt x="1305045" y="679897"/>
                  <a:pt x="1300048" y="708212"/>
                </a:cubicBezTo>
                <a:cubicBezTo>
                  <a:pt x="1294752" y="738222"/>
                  <a:pt x="1288095" y="767977"/>
                  <a:pt x="1282119" y="797859"/>
                </a:cubicBezTo>
                <a:cubicBezTo>
                  <a:pt x="1274841" y="834251"/>
                  <a:pt x="1268315" y="870530"/>
                  <a:pt x="1255225" y="905436"/>
                </a:cubicBezTo>
                <a:cubicBezTo>
                  <a:pt x="1213254" y="1017360"/>
                  <a:pt x="1259654" y="907757"/>
                  <a:pt x="1219366" y="968189"/>
                </a:cubicBezTo>
                <a:cubicBezTo>
                  <a:pt x="1211953" y="979308"/>
                  <a:pt x="1207927" y="992365"/>
                  <a:pt x="1201437" y="1004047"/>
                </a:cubicBezTo>
                <a:cubicBezTo>
                  <a:pt x="1192975" y="1019279"/>
                  <a:pt x="1182887" y="1033574"/>
                  <a:pt x="1174543" y="1048871"/>
                </a:cubicBezTo>
                <a:cubicBezTo>
                  <a:pt x="1164944" y="1066469"/>
                  <a:pt x="1157247" y="1085061"/>
                  <a:pt x="1147648" y="1102659"/>
                </a:cubicBezTo>
                <a:cubicBezTo>
                  <a:pt x="1139304" y="1117956"/>
                  <a:pt x="1129216" y="1132251"/>
                  <a:pt x="1120754" y="1147483"/>
                </a:cubicBezTo>
                <a:cubicBezTo>
                  <a:pt x="1094499" y="1194742"/>
                  <a:pt x="1113065" y="1170799"/>
                  <a:pt x="1084896" y="1210236"/>
                </a:cubicBezTo>
                <a:cubicBezTo>
                  <a:pt x="1013222" y="1310578"/>
                  <a:pt x="1091028" y="1202876"/>
                  <a:pt x="1040072" y="1264024"/>
                </a:cubicBezTo>
                <a:cubicBezTo>
                  <a:pt x="1030507" y="1275502"/>
                  <a:pt x="1025336" y="1291199"/>
                  <a:pt x="1013178" y="1299883"/>
                </a:cubicBezTo>
                <a:cubicBezTo>
                  <a:pt x="1003152" y="1307044"/>
                  <a:pt x="989272" y="1305859"/>
                  <a:pt x="977319" y="1308847"/>
                </a:cubicBezTo>
                <a:cubicBezTo>
                  <a:pt x="960996" y="1319729"/>
                  <a:pt x="919122" y="1348262"/>
                  <a:pt x="905601" y="1353671"/>
                </a:cubicBezTo>
                <a:cubicBezTo>
                  <a:pt x="891454" y="1359330"/>
                  <a:pt x="875560" y="1358941"/>
                  <a:pt x="860778" y="1362636"/>
                </a:cubicBezTo>
                <a:cubicBezTo>
                  <a:pt x="851611" y="1364928"/>
                  <a:pt x="842849" y="1368612"/>
                  <a:pt x="833884" y="1371600"/>
                </a:cubicBezTo>
                <a:cubicBezTo>
                  <a:pt x="774119" y="1368612"/>
                  <a:pt x="714266" y="1367056"/>
                  <a:pt x="654590" y="1362636"/>
                </a:cubicBezTo>
                <a:cubicBezTo>
                  <a:pt x="633518" y="1361075"/>
                  <a:pt x="612967" y="1353671"/>
                  <a:pt x="591837" y="1353671"/>
                </a:cubicBezTo>
                <a:cubicBezTo>
                  <a:pt x="499153" y="1353671"/>
                  <a:pt x="406566" y="1359648"/>
                  <a:pt x="313931" y="1362636"/>
                </a:cubicBezTo>
                <a:cubicBezTo>
                  <a:pt x="266595" y="1378414"/>
                  <a:pt x="294898" y="1366359"/>
                  <a:pt x="233248" y="1407459"/>
                </a:cubicBezTo>
                <a:lnTo>
                  <a:pt x="179460" y="1443318"/>
                </a:lnTo>
                <a:cubicBezTo>
                  <a:pt x="158176" y="1457507"/>
                  <a:pt x="136165" y="1471462"/>
                  <a:pt x="116707" y="1488141"/>
                </a:cubicBezTo>
                <a:cubicBezTo>
                  <a:pt x="92705" y="1508714"/>
                  <a:pt x="81562" y="1524794"/>
                  <a:pt x="62919" y="1550894"/>
                </a:cubicBezTo>
                <a:cubicBezTo>
                  <a:pt x="36979" y="1587210"/>
                  <a:pt x="50826" y="1566201"/>
                  <a:pt x="36025" y="1604683"/>
                </a:cubicBezTo>
                <a:cubicBezTo>
                  <a:pt x="24471" y="1634722"/>
                  <a:pt x="166" y="1694330"/>
                  <a:pt x="166" y="1694330"/>
                </a:cubicBezTo>
                <a:cubicBezTo>
                  <a:pt x="632" y="1706445"/>
                  <a:pt x="-4337" y="1897458"/>
                  <a:pt x="18096" y="1972236"/>
                </a:cubicBezTo>
                <a:cubicBezTo>
                  <a:pt x="26680" y="2000851"/>
                  <a:pt x="40711" y="2026431"/>
                  <a:pt x="53954" y="2052918"/>
                </a:cubicBezTo>
                <a:cubicBezTo>
                  <a:pt x="56942" y="2076824"/>
                  <a:pt x="57502" y="2101161"/>
                  <a:pt x="62919" y="2124636"/>
                </a:cubicBezTo>
                <a:cubicBezTo>
                  <a:pt x="66537" y="2140316"/>
                  <a:pt x="75198" y="2154392"/>
                  <a:pt x="80848" y="2169459"/>
                </a:cubicBezTo>
                <a:cubicBezTo>
                  <a:pt x="84166" y="2178307"/>
                  <a:pt x="87217" y="2187267"/>
                  <a:pt x="89813" y="2196353"/>
                </a:cubicBezTo>
                <a:cubicBezTo>
                  <a:pt x="94688" y="2213415"/>
                  <a:pt x="108187" y="2277480"/>
                  <a:pt x="116707" y="2286000"/>
                </a:cubicBezTo>
                <a:cubicBezTo>
                  <a:pt x="160004" y="2329297"/>
                  <a:pt x="104981" y="2276618"/>
                  <a:pt x="161531" y="2321859"/>
                </a:cubicBezTo>
                <a:cubicBezTo>
                  <a:pt x="168131" y="2327139"/>
                  <a:pt x="172212" y="2335440"/>
                  <a:pt x="179460" y="2339789"/>
                </a:cubicBezTo>
                <a:cubicBezTo>
                  <a:pt x="197550" y="2350643"/>
                  <a:pt x="206059" y="2348753"/>
                  <a:pt x="224284" y="234875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1056629" y="1933669"/>
            <a:ext cx="4225258" cy="1231951"/>
          </a:xfrm>
          <a:custGeom>
            <a:avLst/>
            <a:gdLst>
              <a:gd name="connsiteX0" fmla="*/ 2268672 w 4225258"/>
              <a:gd name="connsiteY0" fmla="*/ 286870 h 1231951"/>
              <a:gd name="connsiteX1" fmla="*/ 1954907 w 4225258"/>
              <a:gd name="connsiteY1" fmla="*/ 188259 h 1231951"/>
              <a:gd name="connsiteX2" fmla="*/ 1883190 w 4225258"/>
              <a:gd name="connsiteY2" fmla="*/ 170329 h 1231951"/>
              <a:gd name="connsiteX3" fmla="*/ 1829402 w 4225258"/>
              <a:gd name="connsiteY3" fmla="*/ 143435 h 1231951"/>
              <a:gd name="connsiteX4" fmla="*/ 1766649 w 4225258"/>
              <a:gd name="connsiteY4" fmla="*/ 134470 h 1231951"/>
              <a:gd name="connsiteX5" fmla="*/ 1703896 w 4225258"/>
              <a:gd name="connsiteY5" fmla="*/ 116541 h 1231951"/>
              <a:gd name="connsiteX6" fmla="*/ 1650107 w 4225258"/>
              <a:gd name="connsiteY6" fmla="*/ 107576 h 1231951"/>
              <a:gd name="connsiteX7" fmla="*/ 1506672 w 4225258"/>
              <a:gd name="connsiteY7" fmla="*/ 71717 h 1231951"/>
              <a:gd name="connsiteX8" fmla="*/ 1291519 w 4225258"/>
              <a:gd name="connsiteY8" fmla="*/ 53788 h 1231951"/>
              <a:gd name="connsiteX9" fmla="*/ 1094296 w 4225258"/>
              <a:gd name="connsiteY9" fmla="*/ 35859 h 1231951"/>
              <a:gd name="connsiteX10" fmla="*/ 941896 w 4225258"/>
              <a:gd name="connsiteY10" fmla="*/ 17929 h 1231951"/>
              <a:gd name="connsiteX11" fmla="*/ 879143 w 4225258"/>
              <a:gd name="connsiteY11" fmla="*/ 8965 h 1231951"/>
              <a:gd name="connsiteX12" fmla="*/ 780531 w 4225258"/>
              <a:gd name="connsiteY12" fmla="*/ 0 h 1231951"/>
              <a:gd name="connsiteX13" fmla="*/ 448837 w 4225258"/>
              <a:gd name="connsiteY13" fmla="*/ 17929 h 1231951"/>
              <a:gd name="connsiteX14" fmla="*/ 377119 w 4225258"/>
              <a:gd name="connsiteY14" fmla="*/ 26894 h 1231951"/>
              <a:gd name="connsiteX15" fmla="*/ 206790 w 4225258"/>
              <a:gd name="connsiteY15" fmla="*/ 35859 h 1231951"/>
              <a:gd name="connsiteX16" fmla="*/ 170931 w 4225258"/>
              <a:gd name="connsiteY16" fmla="*/ 44823 h 1231951"/>
              <a:gd name="connsiteX17" fmla="*/ 108178 w 4225258"/>
              <a:gd name="connsiteY17" fmla="*/ 107576 h 1231951"/>
              <a:gd name="connsiteX18" fmla="*/ 72319 w 4225258"/>
              <a:gd name="connsiteY18" fmla="*/ 188259 h 1231951"/>
              <a:gd name="connsiteX19" fmla="*/ 27496 w 4225258"/>
              <a:gd name="connsiteY19" fmla="*/ 268941 h 1231951"/>
              <a:gd name="connsiteX20" fmla="*/ 18531 w 4225258"/>
              <a:gd name="connsiteY20" fmla="*/ 295835 h 1231951"/>
              <a:gd name="connsiteX21" fmla="*/ 18531 w 4225258"/>
              <a:gd name="connsiteY21" fmla="*/ 600635 h 1231951"/>
              <a:gd name="connsiteX22" fmla="*/ 54390 w 4225258"/>
              <a:gd name="connsiteY22" fmla="*/ 636494 h 1231951"/>
              <a:gd name="connsiteX23" fmla="*/ 72319 w 4225258"/>
              <a:gd name="connsiteY23" fmla="*/ 663388 h 1231951"/>
              <a:gd name="connsiteX24" fmla="*/ 90249 w 4225258"/>
              <a:gd name="connsiteY24" fmla="*/ 681317 h 1231951"/>
              <a:gd name="connsiteX25" fmla="*/ 117143 w 4225258"/>
              <a:gd name="connsiteY25" fmla="*/ 717176 h 1231951"/>
              <a:gd name="connsiteX26" fmla="*/ 188860 w 4225258"/>
              <a:gd name="connsiteY26" fmla="*/ 779929 h 1231951"/>
              <a:gd name="connsiteX27" fmla="*/ 206790 w 4225258"/>
              <a:gd name="connsiteY27" fmla="*/ 797859 h 1231951"/>
              <a:gd name="connsiteX28" fmla="*/ 287472 w 4225258"/>
              <a:gd name="connsiteY28" fmla="*/ 851647 h 1231951"/>
              <a:gd name="connsiteX29" fmla="*/ 323331 w 4225258"/>
              <a:gd name="connsiteY29" fmla="*/ 887506 h 1231951"/>
              <a:gd name="connsiteX30" fmla="*/ 377119 w 4225258"/>
              <a:gd name="connsiteY30" fmla="*/ 923365 h 1231951"/>
              <a:gd name="connsiteX31" fmla="*/ 395049 w 4225258"/>
              <a:gd name="connsiteY31" fmla="*/ 941294 h 1231951"/>
              <a:gd name="connsiteX32" fmla="*/ 421943 w 4225258"/>
              <a:gd name="connsiteY32" fmla="*/ 959223 h 1231951"/>
              <a:gd name="connsiteX33" fmla="*/ 439872 w 4225258"/>
              <a:gd name="connsiteY33" fmla="*/ 977153 h 1231951"/>
              <a:gd name="connsiteX34" fmla="*/ 502625 w 4225258"/>
              <a:gd name="connsiteY34" fmla="*/ 1021976 h 1231951"/>
              <a:gd name="connsiteX35" fmla="*/ 574343 w 4225258"/>
              <a:gd name="connsiteY35" fmla="*/ 1057835 h 1231951"/>
              <a:gd name="connsiteX36" fmla="*/ 655025 w 4225258"/>
              <a:gd name="connsiteY36" fmla="*/ 1102659 h 1231951"/>
              <a:gd name="connsiteX37" fmla="*/ 699849 w 4225258"/>
              <a:gd name="connsiteY37" fmla="*/ 1120588 h 1231951"/>
              <a:gd name="connsiteX38" fmla="*/ 744672 w 4225258"/>
              <a:gd name="connsiteY38" fmla="*/ 1147482 h 1231951"/>
              <a:gd name="connsiteX39" fmla="*/ 825355 w 4225258"/>
              <a:gd name="connsiteY39" fmla="*/ 1165412 h 1231951"/>
              <a:gd name="connsiteX40" fmla="*/ 923966 w 4225258"/>
              <a:gd name="connsiteY40" fmla="*/ 1192306 h 1231951"/>
              <a:gd name="connsiteX41" fmla="*/ 1004649 w 4225258"/>
              <a:gd name="connsiteY41" fmla="*/ 1201270 h 1231951"/>
              <a:gd name="connsiteX42" fmla="*/ 1246696 w 4225258"/>
              <a:gd name="connsiteY42" fmla="*/ 1192306 h 1231951"/>
              <a:gd name="connsiteX43" fmla="*/ 1318413 w 4225258"/>
              <a:gd name="connsiteY43" fmla="*/ 1156447 h 1231951"/>
              <a:gd name="connsiteX44" fmla="*/ 1354272 w 4225258"/>
              <a:gd name="connsiteY44" fmla="*/ 1147482 h 1231951"/>
              <a:gd name="connsiteX45" fmla="*/ 1452884 w 4225258"/>
              <a:gd name="connsiteY45" fmla="*/ 1102659 h 1231951"/>
              <a:gd name="connsiteX46" fmla="*/ 1488743 w 4225258"/>
              <a:gd name="connsiteY46" fmla="*/ 1075765 h 1231951"/>
              <a:gd name="connsiteX47" fmla="*/ 1524602 w 4225258"/>
              <a:gd name="connsiteY47" fmla="*/ 1066800 h 1231951"/>
              <a:gd name="connsiteX48" fmla="*/ 1569425 w 4225258"/>
              <a:gd name="connsiteY48" fmla="*/ 1048870 h 1231951"/>
              <a:gd name="connsiteX49" fmla="*/ 1596319 w 4225258"/>
              <a:gd name="connsiteY49" fmla="*/ 1039906 h 1231951"/>
              <a:gd name="connsiteX50" fmla="*/ 1641143 w 4225258"/>
              <a:gd name="connsiteY50" fmla="*/ 1021976 h 1231951"/>
              <a:gd name="connsiteX51" fmla="*/ 1739755 w 4225258"/>
              <a:gd name="connsiteY51" fmla="*/ 1013012 h 1231951"/>
              <a:gd name="connsiteX52" fmla="*/ 2035590 w 4225258"/>
              <a:gd name="connsiteY52" fmla="*/ 1021976 h 1231951"/>
              <a:gd name="connsiteX53" fmla="*/ 2089378 w 4225258"/>
              <a:gd name="connsiteY53" fmla="*/ 1030941 h 1231951"/>
              <a:gd name="connsiteX54" fmla="*/ 2179025 w 4225258"/>
              <a:gd name="connsiteY54" fmla="*/ 1039906 h 1231951"/>
              <a:gd name="connsiteX55" fmla="*/ 2376249 w 4225258"/>
              <a:gd name="connsiteY55" fmla="*/ 1048870 h 1231951"/>
              <a:gd name="connsiteX56" fmla="*/ 2510719 w 4225258"/>
              <a:gd name="connsiteY56" fmla="*/ 1084729 h 1231951"/>
              <a:gd name="connsiteX57" fmla="*/ 2546578 w 4225258"/>
              <a:gd name="connsiteY57" fmla="*/ 1093694 h 1231951"/>
              <a:gd name="connsiteX58" fmla="*/ 2645190 w 4225258"/>
              <a:gd name="connsiteY58" fmla="*/ 1120588 h 1231951"/>
              <a:gd name="connsiteX59" fmla="*/ 2672084 w 4225258"/>
              <a:gd name="connsiteY59" fmla="*/ 1129553 h 1231951"/>
              <a:gd name="connsiteX60" fmla="*/ 2725872 w 4225258"/>
              <a:gd name="connsiteY60" fmla="*/ 1138517 h 1231951"/>
              <a:gd name="connsiteX61" fmla="*/ 2788625 w 4225258"/>
              <a:gd name="connsiteY61" fmla="*/ 1156447 h 1231951"/>
              <a:gd name="connsiteX62" fmla="*/ 2851378 w 4225258"/>
              <a:gd name="connsiteY62" fmla="*/ 1174376 h 1231951"/>
              <a:gd name="connsiteX63" fmla="*/ 2887237 w 4225258"/>
              <a:gd name="connsiteY63" fmla="*/ 1183341 h 1231951"/>
              <a:gd name="connsiteX64" fmla="*/ 3057566 w 4225258"/>
              <a:gd name="connsiteY64" fmla="*/ 1192306 h 1231951"/>
              <a:gd name="connsiteX65" fmla="*/ 3209966 w 4225258"/>
              <a:gd name="connsiteY65" fmla="*/ 1210235 h 1231951"/>
              <a:gd name="connsiteX66" fmla="*/ 3344437 w 4225258"/>
              <a:gd name="connsiteY66" fmla="*/ 1219200 h 1231951"/>
              <a:gd name="connsiteX67" fmla="*/ 3559590 w 4225258"/>
              <a:gd name="connsiteY67" fmla="*/ 1219200 h 1231951"/>
              <a:gd name="connsiteX68" fmla="*/ 3720955 w 4225258"/>
              <a:gd name="connsiteY68" fmla="*/ 1192306 h 1231951"/>
              <a:gd name="connsiteX69" fmla="*/ 3792672 w 4225258"/>
              <a:gd name="connsiteY69" fmla="*/ 1183341 h 1231951"/>
              <a:gd name="connsiteX70" fmla="*/ 3828531 w 4225258"/>
              <a:gd name="connsiteY70" fmla="*/ 1174376 h 1231951"/>
              <a:gd name="connsiteX71" fmla="*/ 3873355 w 4225258"/>
              <a:gd name="connsiteY71" fmla="*/ 1165412 h 1231951"/>
              <a:gd name="connsiteX72" fmla="*/ 3989896 w 4225258"/>
              <a:gd name="connsiteY72" fmla="*/ 1129553 h 1231951"/>
              <a:gd name="connsiteX73" fmla="*/ 4043684 w 4225258"/>
              <a:gd name="connsiteY73" fmla="*/ 1093694 h 1231951"/>
              <a:gd name="connsiteX74" fmla="*/ 4097472 w 4225258"/>
              <a:gd name="connsiteY74" fmla="*/ 1048870 h 1231951"/>
              <a:gd name="connsiteX75" fmla="*/ 4115402 w 4225258"/>
              <a:gd name="connsiteY75" fmla="*/ 1013012 h 1231951"/>
              <a:gd name="connsiteX76" fmla="*/ 4133331 w 4225258"/>
              <a:gd name="connsiteY76" fmla="*/ 959223 h 1231951"/>
              <a:gd name="connsiteX77" fmla="*/ 4160225 w 4225258"/>
              <a:gd name="connsiteY77" fmla="*/ 923365 h 1231951"/>
              <a:gd name="connsiteX78" fmla="*/ 4178155 w 4225258"/>
              <a:gd name="connsiteY78" fmla="*/ 878541 h 1231951"/>
              <a:gd name="connsiteX79" fmla="*/ 4214013 w 4225258"/>
              <a:gd name="connsiteY79" fmla="*/ 806823 h 1231951"/>
              <a:gd name="connsiteX80" fmla="*/ 4205049 w 4225258"/>
              <a:gd name="connsiteY80" fmla="*/ 609600 h 1231951"/>
              <a:gd name="connsiteX81" fmla="*/ 4178155 w 4225258"/>
              <a:gd name="connsiteY81" fmla="*/ 546847 h 1231951"/>
              <a:gd name="connsiteX82" fmla="*/ 4160225 w 4225258"/>
              <a:gd name="connsiteY82" fmla="*/ 528917 h 1231951"/>
              <a:gd name="connsiteX83" fmla="*/ 4133331 w 4225258"/>
              <a:gd name="connsiteY83" fmla="*/ 475129 h 1231951"/>
              <a:gd name="connsiteX84" fmla="*/ 4061613 w 4225258"/>
              <a:gd name="connsiteY84" fmla="*/ 457200 h 1231951"/>
              <a:gd name="connsiteX85" fmla="*/ 3980931 w 4225258"/>
              <a:gd name="connsiteY85" fmla="*/ 412376 h 1231951"/>
              <a:gd name="connsiteX86" fmla="*/ 3936107 w 4225258"/>
              <a:gd name="connsiteY86" fmla="*/ 376517 h 1231951"/>
              <a:gd name="connsiteX87" fmla="*/ 3882319 w 4225258"/>
              <a:gd name="connsiteY87" fmla="*/ 358588 h 1231951"/>
              <a:gd name="connsiteX88" fmla="*/ 3855425 w 4225258"/>
              <a:gd name="connsiteY88" fmla="*/ 340659 h 1231951"/>
              <a:gd name="connsiteX89" fmla="*/ 3819566 w 4225258"/>
              <a:gd name="connsiteY89" fmla="*/ 331694 h 1231951"/>
              <a:gd name="connsiteX90" fmla="*/ 3792672 w 4225258"/>
              <a:gd name="connsiteY90" fmla="*/ 322729 h 1231951"/>
              <a:gd name="connsiteX91" fmla="*/ 3756813 w 4225258"/>
              <a:gd name="connsiteY91" fmla="*/ 295835 h 1231951"/>
              <a:gd name="connsiteX92" fmla="*/ 3711990 w 4225258"/>
              <a:gd name="connsiteY92" fmla="*/ 286870 h 1231951"/>
              <a:gd name="connsiteX93" fmla="*/ 3685096 w 4225258"/>
              <a:gd name="connsiteY93" fmla="*/ 277906 h 1231951"/>
              <a:gd name="connsiteX94" fmla="*/ 3640272 w 4225258"/>
              <a:gd name="connsiteY94" fmla="*/ 259976 h 1231951"/>
              <a:gd name="connsiteX95" fmla="*/ 3595449 w 4225258"/>
              <a:gd name="connsiteY95" fmla="*/ 233082 h 1231951"/>
              <a:gd name="connsiteX96" fmla="*/ 3550625 w 4225258"/>
              <a:gd name="connsiteY96" fmla="*/ 224117 h 1231951"/>
              <a:gd name="connsiteX97" fmla="*/ 3487872 w 4225258"/>
              <a:gd name="connsiteY97" fmla="*/ 197223 h 1231951"/>
              <a:gd name="connsiteX98" fmla="*/ 3452013 w 4225258"/>
              <a:gd name="connsiteY98" fmla="*/ 179294 h 1231951"/>
              <a:gd name="connsiteX99" fmla="*/ 3416155 w 4225258"/>
              <a:gd name="connsiteY99" fmla="*/ 170329 h 1231951"/>
              <a:gd name="connsiteX100" fmla="*/ 3308578 w 4225258"/>
              <a:gd name="connsiteY100" fmla="*/ 134470 h 1231951"/>
              <a:gd name="connsiteX101" fmla="*/ 3129284 w 4225258"/>
              <a:gd name="connsiteY101" fmla="*/ 125506 h 1231951"/>
              <a:gd name="connsiteX102" fmla="*/ 2815519 w 4225258"/>
              <a:gd name="connsiteY102" fmla="*/ 152400 h 1231951"/>
              <a:gd name="connsiteX103" fmla="*/ 2761731 w 4225258"/>
              <a:gd name="connsiteY103" fmla="*/ 161365 h 1231951"/>
              <a:gd name="connsiteX104" fmla="*/ 2716907 w 4225258"/>
              <a:gd name="connsiteY104" fmla="*/ 179294 h 1231951"/>
              <a:gd name="connsiteX105" fmla="*/ 2690013 w 4225258"/>
              <a:gd name="connsiteY105" fmla="*/ 197223 h 1231951"/>
              <a:gd name="connsiteX106" fmla="*/ 2618296 w 4225258"/>
              <a:gd name="connsiteY106" fmla="*/ 215153 h 1231951"/>
              <a:gd name="connsiteX107" fmla="*/ 2573472 w 4225258"/>
              <a:gd name="connsiteY107" fmla="*/ 224117 h 1231951"/>
              <a:gd name="connsiteX108" fmla="*/ 2537613 w 4225258"/>
              <a:gd name="connsiteY108" fmla="*/ 233082 h 1231951"/>
              <a:gd name="connsiteX109" fmla="*/ 2492790 w 4225258"/>
              <a:gd name="connsiteY109" fmla="*/ 242047 h 1231951"/>
              <a:gd name="connsiteX110" fmla="*/ 2430037 w 4225258"/>
              <a:gd name="connsiteY110" fmla="*/ 259976 h 1231951"/>
              <a:gd name="connsiteX111" fmla="*/ 2385213 w 4225258"/>
              <a:gd name="connsiteY111" fmla="*/ 277906 h 1231951"/>
              <a:gd name="connsiteX112" fmla="*/ 2268672 w 4225258"/>
              <a:gd name="connsiteY112" fmla="*/ 286870 h 123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225258" h="1231951">
                <a:moveTo>
                  <a:pt x="2268672" y="286870"/>
                </a:moveTo>
                <a:cubicBezTo>
                  <a:pt x="2196954" y="271929"/>
                  <a:pt x="2268104" y="289837"/>
                  <a:pt x="1954907" y="188259"/>
                </a:cubicBezTo>
                <a:cubicBezTo>
                  <a:pt x="1931467" y="180657"/>
                  <a:pt x="1906396" y="178617"/>
                  <a:pt x="1883190" y="170329"/>
                </a:cubicBezTo>
                <a:cubicBezTo>
                  <a:pt x="1864312" y="163587"/>
                  <a:pt x="1848561" y="149330"/>
                  <a:pt x="1829402" y="143435"/>
                </a:cubicBezTo>
                <a:cubicBezTo>
                  <a:pt x="1809206" y="137221"/>
                  <a:pt x="1787310" y="138897"/>
                  <a:pt x="1766649" y="134470"/>
                </a:cubicBezTo>
                <a:cubicBezTo>
                  <a:pt x="1745377" y="129912"/>
                  <a:pt x="1725094" y="121433"/>
                  <a:pt x="1703896" y="116541"/>
                </a:cubicBezTo>
                <a:cubicBezTo>
                  <a:pt x="1686184" y="112454"/>
                  <a:pt x="1667741" y="111985"/>
                  <a:pt x="1650107" y="107576"/>
                </a:cubicBezTo>
                <a:cubicBezTo>
                  <a:pt x="1511554" y="72938"/>
                  <a:pt x="1704915" y="104758"/>
                  <a:pt x="1506672" y="71717"/>
                </a:cubicBezTo>
                <a:cubicBezTo>
                  <a:pt x="1435131" y="59794"/>
                  <a:pt x="1364127" y="58326"/>
                  <a:pt x="1291519" y="53788"/>
                </a:cubicBezTo>
                <a:cubicBezTo>
                  <a:pt x="1143124" y="35238"/>
                  <a:pt x="1304869" y="54169"/>
                  <a:pt x="1094296" y="35859"/>
                </a:cubicBezTo>
                <a:cubicBezTo>
                  <a:pt x="1064049" y="33229"/>
                  <a:pt x="974242" y="22242"/>
                  <a:pt x="941896" y="17929"/>
                </a:cubicBezTo>
                <a:cubicBezTo>
                  <a:pt x="920951" y="15136"/>
                  <a:pt x="900144" y="11298"/>
                  <a:pt x="879143" y="8965"/>
                </a:cubicBezTo>
                <a:cubicBezTo>
                  <a:pt x="846339" y="5320"/>
                  <a:pt x="813402" y="2988"/>
                  <a:pt x="780531" y="0"/>
                </a:cubicBezTo>
                <a:lnTo>
                  <a:pt x="448837" y="17929"/>
                </a:lnTo>
                <a:cubicBezTo>
                  <a:pt x="424798" y="19532"/>
                  <a:pt x="401145" y="25114"/>
                  <a:pt x="377119" y="26894"/>
                </a:cubicBezTo>
                <a:cubicBezTo>
                  <a:pt x="320419" y="31094"/>
                  <a:pt x="263566" y="32871"/>
                  <a:pt x="206790" y="35859"/>
                </a:cubicBezTo>
                <a:cubicBezTo>
                  <a:pt x="194837" y="38847"/>
                  <a:pt x="181951" y="39313"/>
                  <a:pt x="170931" y="44823"/>
                </a:cubicBezTo>
                <a:cubicBezTo>
                  <a:pt x="137463" y="61557"/>
                  <a:pt x="129693" y="78889"/>
                  <a:pt x="108178" y="107576"/>
                </a:cubicBezTo>
                <a:cubicBezTo>
                  <a:pt x="90923" y="193849"/>
                  <a:pt x="113611" y="113933"/>
                  <a:pt x="72319" y="188259"/>
                </a:cubicBezTo>
                <a:cubicBezTo>
                  <a:pt x="13623" y="293912"/>
                  <a:pt x="96744" y="176609"/>
                  <a:pt x="27496" y="268941"/>
                </a:cubicBezTo>
                <a:cubicBezTo>
                  <a:pt x="24508" y="277906"/>
                  <a:pt x="21127" y="286749"/>
                  <a:pt x="18531" y="295835"/>
                </a:cubicBezTo>
                <a:cubicBezTo>
                  <a:pt x="-10780" y="398420"/>
                  <a:pt x="-1105" y="467113"/>
                  <a:pt x="18531" y="600635"/>
                </a:cubicBezTo>
                <a:cubicBezTo>
                  <a:pt x="20990" y="617359"/>
                  <a:pt x="45013" y="622429"/>
                  <a:pt x="54390" y="636494"/>
                </a:cubicBezTo>
                <a:cubicBezTo>
                  <a:pt x="60366" y="645459"/>
                  <a:pt x="65588" y="654975"/>
                  <a:pt x="72319" y="663388"/>
                </a:cubicBezTo>
                <a:cubicBezTo>
                  <a:pt x="77599" y="669988"/>
                  <a:pt x="84838" y="674824"/>
                  <a:pt x="90249" y="681317"/>
                </a:cubicBezTo>
                <a:cubicBezTo>
                  <a:pt x="99814" y="692795"/>
                  <a:pt x="107304" y="705932"/>
                  <a:pt x="117143" y="717176"/>
                </a:cubicBezTo>
                <a:cubicBezTo>
                  <a:pt x="157181" y="762934"/>
                  <a:pt x="145123" y="743481"/>
                  <a:pt x="188860" y="779929"/>
                </a:cubicBezTo>
                <a:cubicBezTo>
                  <a:pt x="195353" y="785340"/>
                  <a:pt x="200297" y="792448"/>
                  <a:pt x="206790" y="797859"/>
                </a:cubicBezTo>
                <a:cubicBezTo>
                  <a:pt x="340049" y="908908"/>
                  <a:pt x="132507" y="731118"/>
                  <a:pt x="287472" y="851647"/>
                </a:cubicBezTo>
                <a:cubicBezTo>
                  <a:pt x="300815" y="862025"/>
                  <a:pt x="310131" y="876946"/>
                  <a:pt x="323331" y="887506"/>
                </a:cubicBezTo>
                <a:cubicBezTo>
                  <a:pt x="340157" y="900967"/>
                  <a:pt x="359880" y="910436"/>
                  <a:pt x="377119" y="923365"/>
                </a:cubicBezTo>
                <a:cubicBezTo>
                  <a:pt x="383881" y="928436"/>
                  <a:pt x="388449" y="936014"/>
                  <a:pt x="395049" y="941294"/>
                </a:cubicBezTo>
                <a:cubicBezTo>
                  <a:pt x="403462" y="948024"/>
                  <a:pt x="413530" y="952492"/>
                  <a:pt x="421943" y="959223"/>
                </a:cubicBezTo>
                <a:cubicBezTo>
                  <a:pt x="428543" y="964503"/>
                  <a:pt x="433379" y="971742"/>
                  <a:pt x="439872" y="977153"/>
                </a:cubicBezTo>
                <a:cubicBezTo>
                  <a:pt x="448513" y="984354"/>
                  <a:pt x="489141" y="1014621"/>
                  <a:pt x="502625" y="1021976"/>
                </a:cubicBezTo>
                <a:cubicBezTo>
                  <a:pt x="526089" y="1034775"/>
                  <a:pt x="552104" y="1043009"/>
                  <a:pt x="574343" y="1057835"/>
                </a:cubicBezTo>
                <a:cubicBezTo>
                  <a:pt x="610611" y="1082014"/>
                  <a:pt x="605191" y="1080008"/>
                  <a:pt x="655025" y="1102659"/>
                </a:cubicBezTo>
                <a:cubicBezTo>
                  <a:pt x="669675" y="1109318"/>
                  <a:pt x="685456" y="1113391"/>
                  <a:pt x="699849" y="1120588"/>
                </a:cubicBezTo>
                <a:cubicBezTo>
                  <a:pt x="715434" y="1128380"/>
                  <a:pt x="729087" y="1139690"/>
                  <a:pt x="744672" y="1147482"/>
                </a:cubicBezTo>
                <a:cubicBezTo>
                  <a:pt x="768890" y="1159591"/>
                  <a:pt x="800563" y="1159903"/>
                  <a:pt x="825355" y="1165412"/>
                </a:cubicBezTo>
                <a:cubicBezTo>
                  <a:pt x="887111" y="1179135"/>
                  <a:pt x="813132" y="1179992"/>
                  <a:pt x="923966" y="1192306"/>
                </a:cubicBezTo>
                <a:lnTo>
                  <a:pt x="1004649" y="1201270"/>
                </a:lnTo>
                <a:cubicBezTo>
                  <a:pt x="1085331" y="1198282"/>
                  <a:pt x="1166311" y="1199842"/>
                  <a:pt x="1246696" y="1192306"/>
                </a:cubicBezTo>
                <a:cubicBezTo>
                  <a:pt x="1294155" y="1187857"/>
                  <a:pt x="1283062" y="1171597"/>
                  <a:pt x="1318413" y="1156447"/>
                </a:cubicBezTo>
                <a:cubicBezTo>
                  <a:pt x="1329738" y="1151594"/>
                  <a:pt x="1342899" y="1152221"/>
                  <a:pt x="1354272" y="1147482"/>
                </a:cubicBezTo>
                <a:cubicBezTo>
                  <a:pt x="1514584" y="1080685"/>
                  <a:pt x="1372300" y="1129518"/>
                  <a:pt x="1452884" y="1102659"/>
                </a:cubicBezTo>
                <a:cubicBezTo>
                  <a:pt x="1464837" y="1093694"/>
                  <a:pt x="1475379" y="1082447"/>
                  <a:pt x="1488743" y="1075765"/>
                </a:cubicBezTo>
                <a:cubicBezTo>
                  <a:pt x="1499763" y="1070255"/>
                  <a:pt x="1512913" y="1070696"/>
                  <a:pt x="1524602" y="1066800"/>
                </a:cubicBezTo>
                <a:cubicBezTo>
                  <a:pt x="1539868" y="1061711"/>
                  <a:pt x="1554358" y="1054520"/>
                  <a:pt x="1569425" y="1048870"/>
                </a:cubicBezTo>
                <a:cubicBezTo>
                  <a:pt x="1578273" y="1045552"/>
                  <a:pt x="1587471" y="1043224"/>
                  <a:pt x="1596319" y="1039906"/>
                </a:cubicBezTo>
                <a:cubicBezTo>
                  <a:pt x="1611387" y="1034256"/>
                  <a:pt x="1625326" y="1024942"/>
                  <a:pt x="1641143" y="1021976"/>
                </a:cubicBezTo>
                <a:cubicBezTo>
                  <a:pt x="1673584" y="1015893"/>
                  <a:pt x="1706884" y="1016000"/>
                  <a:pt x="1739755" y="1013012"/>
                </a:cubicBezTo>
                <a:cubicBezTo>
                  <a:pt x="1838367" y="1016000"/>
                  <a:pt x="1937063" y="1016923"/>
                  <a:pt x="2035590" y="1021976"/>
                </a:cubicBezTo>
                <a:cubicBezTo>
                  <a:pt x="2053743" y="1022907"/>
                  <a:pt x="2071342" y="1028686"/>
                  <a:pt x="2089378" y="1030941"/>
                </a:cubicBezTo>
                <a:cubicBezTo>
                  <a:pt x="2119177" y="1034666"/>
                  <a:pt x="2149052" y="1038033"/>
                  <a:pt x="2179025" y="1039906"/>
                </a:cubicBezTo>
                <a:cubicBezTo>
                  <a:pt x="2244706" y="1044011"/>
                  <a:pt x="2310508" y="1045882"/>
                  <a:pt x="2376249" y="1048870"/>
                </a:cubicBezTo>
                <a:cubicBezTo>
                  <a:pt x="2438209" y="1069524"/>
                  <a:pt x="2393973" y="1055542"/>
                  <a:pt x="2510719" y="1084729"/>
                </a:cubicBezTo>
                <a:cubicBezTo>
                  <a:pt x="2522672" y="1087717"/>
                  <a:pt x="2535138" y="1089118"/>
                  <a:pt x="2546578" y="1093694"/>
                </a:cubicBezTo>
                <a:cubicBezTo>
                  <a:pt x="2627554" y="1126084"/>
                  <a:pt x="2553756" y="1100269"/>
                  <a:pt x="2645190" y="1120588"/>
                </a:cubicBezTo>
                <a:cubicBezTo>
                  <a:pt x="2654415" y="1122638"/>
                  <a:pt x="2662859" y="1127503"/>
                  <a:pt x="2672084" y="1129553"/>
                </a:cubicBezTo>
                <a:cubicBezTo>
                  <a:pt x="2689828" y="1133496"/>
                  <a:pt x="2707943" y="1135529"/>
                  <a:pt x="2725872" y="1138517"/>
                </a:cubicBezTo>
                <a:cubicBezTo>
                  <a:pt x="2777397" y="1155692"/>
                  <a:pt x="2726724" y="1139565"/>
                  <a:pt x="2788625" y="1156447"/>
                </a:cubicBezTo>
                <a:cubicBezTo>
                  <a:pt x="2809613" y="1162171"/>
                  <a:pt x="2830390" y="1168652"/>
                  <a:pt x="2851378" y="1174376"/>
                </a:cubicBezTo>
                <a:cubicBezTo>
                  <a:pt x="2863265" y="1177618"/>
                  <a:pt x="2874962" y="1182274"/>
                  <a:pt x="2887237" y="1183341"/>
                </a:cubicBezTo>
                <a:cubicBezTo>
                  <a:pt x="2943878" y="1188266"/>
                  <a:pt x="3000790" y="1189318"/>
                  <a:pt x="3057566" y="1192306"/>
                </a:cubicBezTo>
                <a:cubicBezTo>
                  <a:pt x="3129970" y="1210405"/>
                  <a:pt x="3085105" y="1201316"/>
                  <a:pt x="3209966" y="1210235"/>
                </a:cubicBezTo>
                <a:lnTo>
                  <a:pt x="3344437" y="1219200"/>
                </a:lnTo>
                <a:cubicBezTo>
                  <a:pt x="3437615" y="1237836"/>
                  <a:pt x="3401642" y="1234486"/>
                  <a:pt x="3559590" y="1219200"/>
                </a:cubicBezTo>
                <a:cubicBezTo>
                  <a:pt x="3638848" y="1211530"/>
                  <a:pt x="3654431" y="1200622"/>
                  <a:pt x="3720955" y="1192306"/>
                </a:cubicBezTo>
                <a:cubicBezTo>
                  <a:pt x="3744861" y="1189318"/>
                  <a:pt x="3768908" y="1187302"/>
                  <a:pt x="3792672" y="1183341"/>
                </a:cubicBezTo>
                <a:cubicBezTo>
                  <a:pt x="3804825" y="1181315"/>
                  <a:pt x="3816503" y="1177049"/>
                  <a:pt x="3828531" y="1174376"/>
                </a:cubicBezTo>
                <a:cubicBezTo>
                  <a:pt x="3843405" y="1171071"/>
                  <a:pt x="3858508" y="1168838"/>
                  <a:pt x="3873355" y="1165412"/>
                </a:cubicBezTo>
                <a:cubicBezTo>
                  <a:pt x="3907421" y="1157551"/>
                  <a:pt x="3956976" y="1147509"/>
                  <a:pt x="3989896" y="1129553"/>
                </a:cubicBezTo>
                <a:cubicBezTo>
                  <a:pt x="4008813" y="1119235"/>
                  <a:pt x="4025755" y="1105647"/>
                  <a:pt x="4043684" y="1093694"/>
                </a:cubicBezTo>
                <a:cubicBezTo>
                  <a:pt x="4065132" y="1079396"/>
                  <a:pt x="4081782" y="1070836"/>
                  <a:pt x="4097472" y="1048870"/>
                </a:cubicBezTo>
                <a:cubicBezTo>
                  <a:pt x="4105240" y="1037996"/>
                  <a:pt x="4110439" y="1025420"/>
                  <a:pt x="4115402" y="1013012"/>
                </a:cubicBezTo>
                <a:cubicBezTo>
                  <a:pt x="4122421" y="995464"/>
                  <a:pt x="4121991" y="974342"/>
                  <a:pt x="4133331" y="959223"/>
                </a:cubicBezTo>
                <a:cubicBezTo>
                  <a:pt x="4142296" y="947270"/>
                  <a:pt x="4152969" y="936426"/>
                  <a:pt x="4160225" y="923365"/>
                </a:cubicBezTo>
                <a:cubicBezTo>
                  <a:pt x="4168040" y="909298"/>
                  <a:pt x="4171411" y="893152"/>
                  <a:pt x="4178155" y="878541"/>
                </a:cubicBezTo>
                <a:cubicBezTo>
                  <a:pt x="4189355" y="854273"/>
                  <a:pt x="4214013" y="806823"/>
                  <a:pt x="4214013" y="806823"/>
                </a:cubicBezTo>
                <a:cubicBezTo>
                  <a:pt x="4232087" y="716456"/>
                  <a:pt x="4227856" y="761646"/>
                  <a:pt x="4205049" y="609600"/>
                </a:cubicBezTo>
                <a:cubicBezTo>
                  <a:pt x="4202736" y="594179"/>
                  <a:pt x="4184926" y="557004"/>
                  <a:pt x="4178155" y="546847"/>
                </a:cubicBezTo>
                <a:cubicBezTo>
                  <a:pt x="4173467" y="539814"/>
                  <a:pt x="4166202" y="534894"/>
                  <a:pt x="4160225" y="528917"/>
                </a:cubicBezTo>
                <a:cubicBezTo>
                  <a:pt x="4155982" y="516189"/>
                  <a:pt x="4147233" y="482080"/>
                  <a:pt x="4133331" y="475129"/>
                </a:cubicBezTo>
                <a:cubicBezTo>
                  <a:pt x="4111291" y="464109"/>
                  <a:pt x="4061613" y="457200"/>
                  <a:pt x="4061613" y="457200"/>
                </a:cubicBezTo>
                <a:cubicBezTo>
                  <a:pt x="4031758" y="442272"/>
                  <a:pt x="4009067" y="432071"/>
                  <a:pt x="3980931" y="412376"/>
                </a:cubicBezTo>
                <a:cubicBezTo>
                  <a:pt x="3965256" y="401403"/>
                  <a:pt x="3952905" y="385679"/>
                  <a:pt x="3936107" y="376517"/>
                </a:cubicBezTo>
                <a:cubicBezTo>
                  <a:pt x="3919516" y="367467"/>
                  <a:pt x="3898044" y="369071"/>
                  <a:pt x="3882319" y="358588"/>
                </a:cubicBezTo>
                <a:cubicBezTo>
                  <a:pt x="3873354" y="352612"/>
                  <a:pt x="3865328" y="344903"/>
                  <a:pt x="3855425" y="340659"/>
                </a:cubicBezTo>
                <a:cubicBezTo>
                  <a:pt x="3844100" y="335806"/>
                  <a:pt x="3831413" y="335079"/>
                  <a:pt x="3819566" y="331694"/>
                </a:cubicBezTo>
                <a:cubicBezTo>
                  <a:pt x="3810480" y="329098"/>
                  <a:pt x="3801637" y="325717"/>
                  <a:pt x="3792672" y="322729"/>
                </a:cubicBezTo>
                <a:cubicBezTo>
                  <a:pt x="3780719" y="313764"/>
                  <a:pt x="3770466" y="301903"/>
                  <a:pt x="3756813" y="295835"/>
                </a:cubicBezTo>
                <a:cubicBezTo>
                  <a:pt x="3742889" y="289647"/>
                  <a:pt x="3726772" y="290565"/>
                  <a:pt x="3711990" y="286870"/>
                </a:cubicBezTo>
                <a:cubicBezTo>
                  <a:pt x="3702823" y="284578"/>
                  <a:pt x="3693944" y="281224"/>
                  <a:pt x="3685096" y="277906"/>
                </a:cubicBezTo>
                <a:cubicBezTo>
                  <a:pt x="3670028" y="272256"/>
                  <a:pt x="3654665" y="267173"/>
                  <a:pt x="3640272" y="259976"/>
                </a:cubicBezTo>
                <a:cubicBezTo>
                  <a:pt x="3624687" y="252184"/>
                  <a:pt x="3611627" y="239553"/>
                  <a:pt x="3595449" y="233082"/>
                </a:cubicBezTo>
                <a:cubicBezTo>
                  <a:pt x="3581302" y="227423"/>
                  <a:pt x="3565566" y="227105"/>
                  <a:pt x="3550625" y="224117"/>
                </a:cubicBezTo>
                <a:cubicBezTo>
                  <a:pt x="3431696" y="164654"/>
                  <a:pt x="3580207" y="236795"/>
                  <a:pt x="3487872" y="197223"/>
                </a:cubicBezTo>
                <a:cubicBezTo>
                  <a:pt x="3475589" y="191959"/>
                  <a:pt x="3464526" y="183986"/>
                  <a:pt x="3452013" y="179294"/>
                </a:cubicBezTo>
                <a:cubicBezTo>
                  <a:pt x="3440477" y="174968"/>
                  <a:pt x="3427691" y="174655"/>
                  <a:pt x="3416155" y="170329"/>
                </a:cubicBezTo>
                <a:cubicBezTo>
                  <a:pt x="3364253" y="150865"/>
                  <a:pt x="3382203" y="138151"/>
                  <a:pt x="3308578" y="134470"/>
                </a:cubicBezTo>
                <a:lnTo>
                  <a:pt x="3129284" y="125506"/>
                </a:lnTo>
                <a:cubicBezTo>
                  <a:pt x="3048599" y="131712"/>
                  <a:pt x="2911358" y="139621"/>
                  <a:pt x="2815519" y="152400"/>
                </a:cubicBezTo>
                <a:cubicBezTo>
                  <a:pt x="2797502" y="154802"/>
                  <a:pt x="2779660" y="158377"/>
                  <a:pt x="2761731" y="161365"/>
                </a:cubicBezTo>
                <a:cubicBezTo>
                  <a:pt x="2746790" y="167341"/>
                  <a:pt x="2731300" y="172097"/>
                  <a:pt x="2716907" y="179294"/>
                </a:cubicBezTo>
                <a:cubicBezTo>
                  <a:pt x="2707270" y="184112"/>
                  <a:pt x="2700138" y="193541"/>
                  <a:pt x="2690013" y="197223"/>
                </a:cubicBezTo>
                <a:cubicBezTo>
                  <a:pt x="2666855" y="205644"/>
                  <a:pt x="2642306" y="209612"/>
                  <a:pt x="2618296" y="215153"/>
                </a:cubicBezTo>
                <a:cubicBezTo>
                  <a:pt x="2603449" y="218579"/>
                  <a:pt x="2588346" y="220812"/>
                  <a:pt x="2573472" y="224117"/>
                </a:cubicBezTo>
                <a:cubicBezTo>
                  <a:pt x="2561444" y="226790"/>
                  <a:pt x="2549640" y="230409"/>
                  <a:pt x="2537613" y="233082"/>
                </a:cubicBezTo>
                <a:cubicBezTo>
                  <a:pt x="2522739" y="236387"/>
                  <a:pt x="2507664" y="238742"/>
                  <a:pt x="2492790" y="242047"/>
                </a:cubicBezTo>
                <a:cubicBezTo>
                  <a:pt x="2469679" y="247183"/>
                  <a:pt x="2451812" y="251810"/>
                  <a:pt x="2430037" y="259976"/>
                </a:cubicBezTo>
                <a:cubicBezTo>
                  <a:pt x="2414969" y="265626"/>
                  <a:pt x="2401086" y="275260"/>
                  <a:pt x="2385213" y="277906"/>
                </a:cubicBezTo>
                <a:cubicBezTo>
                  <a:pt x="2328679" y="287328"/>
                  <a:pt x="2340390" y="301811"/>
                  <a:pt x="2268672" y="2868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3342705" y="1969528"/>
            <a:ext cx="2205843" cy="1290917"/>
          </a:xfrm>
          <a:custGeom>
            <a:avLst/>
            <a:gdLst>
              <a:gd name="connsiteX0" fmla="*/ 762526 w 2205843"/>
              <a:gd name="connsiteY0" fmla="*/ 80682 h 1290917"/>
              <a:gd name="connsiteX1" fmla="*/ 430831 w 2205843"/>
              <a:gd name="connsiteY1" fmla="*/ 98611 h 1290917"/>
              <a:gd name="connsiteX2" fmla="*/ 332220 w 2205843"/>
              <a:gd name="connsiteY2" fmla="*/ 134470 h 1290917"/>
              <a:gd name="connsiteX3" fmla="*/ 305326 w 2205843"/>
              <a:gd name="connsiteY3" fmla="*/ 143435 h 1290917"/>
              <a:gd name="connsiteX4" fmla="*/ 251537 w 2205843"/>
              <a:gd name="connsiteY4" fmla="*/ 179294 h 1290917"/>
              <a:gd name="connsiteX5" fmla="*/ 224643 w 2205843"/>
              <a:gd name="connsiteY5" fmla="*/ 197223 h 1290917"/>
              <a:gd name="connsiteX6" fmla="*/ 197749 w 2205843"/>
              <a:gd name="connsiteY6" fmla="*/ 215153 h 1290917"/>
              <a:gd name="connsiteX7" fmla="*/ 170855 w 2205843"/>
              <a:gd name="connsiteY7" fmla="*/ 233082 h 1290917"/>
              <a:gd name="connsiteX8" fmla="*/ 117067 w 2205843"/>
              <a:gd name="connsiteY8" fmla="*/ 286870 h 1290917"/>
              <a:gd name="connsiteX9" fmla="*/ 99137 w 2205843"/>
              <a:gd name="connsiteY9" fmla="*/ 304800 h 1290917"/>
              <a:gd name="connsiteX10" fmla="*/ 72243 w 2205843"/>
              <a:gd name="connsiteY10" fmla="*/ 340658 h 1290917"/>
              <a:gd name="connsiteX11" fmla="*/ 63279 w 2205843"/>
              <a:gd name="connsiteY11" fmla="*/ 367553 h 1290917"/>
              <a:gd name="connsiteX12" fmla="*/ 45349 w 2205843"/>
              <a:gd name="connsiteY12" fmla="*/ 385482 h 1290917"/>
              <a:gd name="connsiteX13" fmla="*/ 36384 w 2205843"/>
              <a:gd name="connsiteY13" fmla="*/ 430306 h 1290917"/>
              <a:gd name="connsiteX14" fmla="*/ 9490 w 2205843"/>
              <a:gd name="connsiteY14" fmla="*/ 475129 h 1290917"/>
              <a:gd name="connsiteX15" fmla="*/ 9490 w 2205843"/>
              <a:gd name="connsiteY15" fmla="*/ 770964 h 1290917"/>
              <a:gd name="connsiteX16" fmla="*/ 18455 w 2205843"/>
              <a:gd name="connsiteY16" fmla="*/ 797858 h 1290917"/>
              <a:gd name="connsiteX17" fmla="*/ 36384 w 2205843"/>
              <a:gd name="connsiteY17" fmla="*/ 842682 h 1290917"/>
              <a:gd name="connsiteX18" fmla="*/ 45349 w 2205843"/>
              <a:gd name="connsiteY18" fmla="*/ 869576 h 1290917"/>
              <a:gd name="connsiteX19" fmla="*/ 54314 w 2205843"/>
              <a:gd name="connsiteY19" fmla="*/ 905435 h 1290917"/>
              <a:gd name="connsiteX20" fmla="*/ 72243 w 2205843"/>
              <a:gd name="connsiteY20" fmla="*/ 932329 h 1290917"/>
              <a:gd name="connsiteX21" fmla="*/ 90173 w 2205843"/>
              <a:gd name="connsiteY21" fmla="*/ 968188 h 1290917"/>
              <a:gd name="connsiteX22" fmla="*/ 99137 w 2205843"/>
              <a:gd name="connsiteY22" fmla="*/ 995082 h 1290917"/>
              <a:gd name="connsiteX23" fmla="*/ 126031 w 2205843"/>
              <a:gd name="connsiteY23" fmla="*/ 1021976 h 1290917"/>
              <a:gd name="connsiteX24" fmla="*/ 161890 w 2205843"/>
              <a:gd name="connsiteY24" fmla="*/ 1075764 h 1290917"/>
              <a:gd name="connsiteX25" fmla="*/ 224643 w 2205843"/>
              <a:gd name="connsiteY25" fmla="*/ 1147482 h 1290917"/>
              <a:gd name="connsiteX26" fmla="*/ 251537 w 2205843"/>
              <a:gd name="connsiteY26" fmla="*/ 1156447 h 1290917"/>
              <a:gd name="connsiteX27" fmla="*/ 323255 w 2205843"/>
              <a:gd name="connsiteY27" fmla="*/ 1192306 h 1290917"/>
              <a:gd name="connsiteX28" fmla="*/ 386008 w 2205843"/>
              <a:gd name="connsiteY28" fmla="*/ 1219200 h 1290917"/>
              <a:gd name="connsiteX29" fmla="*/ 430831 w 2205843"/>
              <a:gd name="connsiteY29" fmla="*/ 1228164 h 1290917"/>
              <a:gd name="connsiteX30" fmla="*/ 466690 w 2205843"/>
              <a:gd name="connsiteY30" fmla="*/ 1237129 h 1290917"/>
              <a:gd name="connsiteX31" fmla="*/ 493584 w 2205843"/>
              <a:gd name="connsiteY31" fmla="*/ 1246094 h 1290917"/>
              <a:gd name="connsiteX32" fmla="*/ 619090 w 2205843"/>
              <a:gd name="connsiteY32" fmla="*/ 1255058 h 1290917"/>
              <a:gd name="connsiteX33" fmla="*/ 789420 w 2205843"/>
              <a:gd name="connsiteY33" fmla="*/ 1272988 h 1290917"/>
              <a:gd name="connsiteX34" fmla="*/ 825279 w 2205843"/>
              <a:gd name="connsiteY34" fmla="*/ 1281953 h 1290917"/>
              <a:gd name="connsiteX35" fmla="*/ 986643 w 2205843"/>
              <a:gd name="connsiteY35" fmla="*/ 1290917 h 1290917"/>
              <a:gd name="connsiteX36" fmla="*/ 1416949 w 2205843"/>
              <a:gd name="connsiteY36" fmla="*/ 1272988 h 1290917"/>
              <a:gd name="connsiteX37" fmla="*/ 1461773 w 2205843"/>
              <a:gd name="connsiteY37" fmla="*/ 1255058 h 1290917"/>
              <a:gd name="connsiteX38" fmla="*/ 1560384 w 2205843"/>
              <a:gd name="connsiteY38" fmla="*/ 1219200 h 1290917"/>
              <a:gd name="connsiteX39" fmla="*/ 1623137 w 2205843"/>
              <a:gd name="connsiteY39" fmla="*/ 1183341 h 1290917"/>
              <a:gd name="connsiteX40" fmla="*/ 1667961 w 2205843"/>
              <a:gd name="connsiteY40" fmla="*/ 1165411 h 1290917"/>
              <a:gd name="connsiteX41" fmla="*/ 1721749 w 2205843"/>
              <a:gd name="connsiteY41" fmla="*/ 1138517 h 1290917"/>
              <a:gd name="connsiteX42" fmla="*/ 1748643 w 2205843"/>
              <a:gd name="connsiteY42" fmla="*/ 1111623 h 1290917"/>
              <a:gd name="connsiteX43" fmla="*/ 1793467 w 2205843"/>
              <a:gd name="connsiteY43" fmla="*/ 1102658 h 1290917"/>
              <a:gd name="connsiteX44" fmla="*/ 1829326 w 2205843"/>
              <a:gd name="connsiteY44" fmla="*/ 1084729 h 1290917"/>
              <a:gd name="connsiteX45" fmla="*/ 1918973 w 2205843"/>
              <a:gd name="connsiteY45" fmla="*/ 1030941 h 1290917"/>
              <a:gd name="connsiteX46" fmla="*/ 1981726 w 2205843"/>
              <a:gd name="connsiteY46" fmla="*/ 1021976 h 1290917"/>
              <a:gd name="connsiteX47" fmla="*/ 2089302 w 2205843"/>
              <a:gd name="connsiteY47" fmla="*/ 959223 h 1290917"/>
              <a:gd name="connsiteX48" fmla="*/ 2187914 w 2205843"/>
              <a:gd name="connsiteY48" fmla="*/ 779929 h 1290917"/>
              <a:gd name="connsiteX49" fmla="*/ 2205843 w 2205843"/>
              <a:gd name="connsiteY49" fmla="*/ 717176 h 1290917"/>
              <a:gd name="connsiteX50" fmla="*/ 2196879 w 2205843"/>
              <a:gd name="connsiteY50" fmla="*/ 609600 h 1290917"/>
              <a:gd name="connsiteX51" fmla="*/ 2178949 w 2205843"/>
              <a:gd name="connsiteY51" fmla="*/ 591670 h 1290917"/>
              <a:gd name="connsiteX52" fmla="*/ 2169984 w 2205843"/>
              <a:gd name="connsiteY52" fmla="*/ 555811 h 1290917"/>
              <a:gd name="connsiteX53" fmla="*/ 2152055 w 2205843"/>
              <a:gd name="connsiteY53" fmla="*/ 528917 h 1290917"/>
              <a:gd name="connsiteX54" fmla="*/ 2134126 w 2205843"/>
              <a:gd name="connsiteY54" fmla="*/ 493058 h 1290917"/>
              <a:gd name="connsiteX55" fmla="*/ 2107231 w 2205843"/>
              <a:gd name="connsiteY55" fmla="*/ 484094 h 1290917"/>
              <a:gd name="connsiteX56" fmla="*/ 2071373 w 2205843"/>
              <a:gd name="connsiteY56" fmla="*/ 421341 h 1290917"/>
              <a:gd name="connsiteX57" fmla="*/ 1999655 w 2205843"/>
              <a:gd name="connsiteY57" fmla="*/ 340658 h 1290917"/>
              <a:gd name="connsiteX58" fmla="*/ 1963796 w 2205843"/>
              <a:gd name="connsiteY58" fmla="*/ 331694 h 1290917"/>
              <a:gd name="connsiteX59" fmla="*/ 1883114 w 2205843"/>
              <a:gd name="connsiteY59" fmla="*/ 286870 h 1290917"/>
              <a:gd name="connsiteX60" fmla="*/ 1865184 w 2205843"/>
              <a:gd name="connsiteY60" fmla="*/ 268941 h 1290917"/>
              <a:gd name="connsiteX61" fmla="*/ 1811396 w 2205843"/>
              <a:gd name="connsiteY61" fmla="*/ 233082 h 1290917"/>
              <a:gd name="connsiteX62" fmla="*/ 1775537 w 2205843"/>
              <a:gd name="connsiteY62" fmla="*/ 206188 h 1290917"/>
              <a:gd name="connsiteX63" fmla="*/ 1730714 w 2205843"/>
              <a:gd name="connsiteY63" fmla="*/ 188258 h 1290917"/>
              <a:gd name="connsiteX64" fmla="*/ 1685890 w 2205843"/>
              <a:gd name="connsiteY64" fmla="*/ 161364 h 1290917"/>
              <a:gd name="connsiteX65" fmla="*/ 1551420 w 2205843"/>
              <a:gd name="connsiteY65" fmla="*/ 107576 h 1290917"/>
              <a:gd name="connsiteX66" fmla="*/ 1425914 w 2205843"/>
              <a:gd name="connsiteY66" fmla="*/ 44823 h 1290917"/>
              <a:gd name="connsiteX67" fmla="*/ 1399020 w 2205843"/>
              <a:gd name="connsiteY67" fmla="*/ 35858 h 1290917"/>
              <a:gd name="connsiteX68" fmla="*/ 1363161 w 2205843"/>
              <a:gd name="connsiteY68" fmla="*/ 17929 h 1290917"/>
              <a:gd name="connsiteX69" fmla="*/ 1300408 w 2205843"/>
              <a:gd name="connsiteY69" fmla="*/ 8964 h 1290917"/>
              <a:gd name="connsiteX70" fmla="*/ 1255584 w 2205843"/>
              <a:gd name="connsiteY70" fmla="*/ 0 h 1290917"/>
              <a:gd name="connsiteX71" fmla="*/ 852173 w 2205843"/>
              <a:gd name="connsiteY71" fmla="*/ 17929 h 1290917"/>
              <a:gd name="connsiteX72" fmla="*/ 816314 w 2205843"/>
              <a:gd name="connsiteY72" fmla="*/ 26894 h 1290917"/>
              <a:gd name="connsiteX73" fmla="*/ 789420 w 2205843"/>
              <a:gd name="connsiteY73" fmla="*/ 44823 h 1290917"/>
              <a:gd name="connsiteX74" fmla="*/ 762526 w 2205843"/>
              <a:gd name="connsiteY74" fmla="*/ 53788 h 1290917"/>
              <a:gd name="connsiteX75" fmla="*/ 762526 w 2205843"/>
              <a:gd name="connsiteY75" fmla="*/ 80682 h 1290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205843" h="1290917">
                <a:moveTo>
                  <a:pt x="762526" y="80682"/>
                </a:moveTo>
                <a:cubicBezTo>
                  <a:pt x="707244" y="88152"/>
                  <a:pt x="851967" y="65364"/>
                  <a:pt x="430831" y="98611"/>
                </a:cubicBezTo>
                <a:cubicBezTo>
                  <a:pt x="414931" y="99866"/>
                  <a:pt x="349332" y="128053"/>
                  <a:pt x="332220" y="134470"/>
                </a:cubicBezTo>
                <a:cubicBezTo>
                  <a:pt x="323372" y="137788"/>
                  <a:pt x="313586" y="138846"/>
                  <a:pt x="305326" y="143435"/>
                </a:cubicBezTo>
                <a:cubicBezTo>
                  <a:pt x="286489" y="153900"/>
                  <a:pt x="269467" y="167341"/>
                  <a:pt x="251537" y="179294"/>
                </a:cubicBezTo>
                <a:lnTo>
                  <a:pt x="224643" y="197223"/>
                </a:lnTo>
                <a:lnTo>
                  <a:pt x="197749" y="215153"/>
                </a:lnTo>
                <a:cubicBezTo>
                  <a:pt x="188784" y="221129"/>
                  <a:pt x="178473" y="225464"/>
                  <a:pt x="170855" y="233082"/>
                </a:cubicBezTo>
                <a:lnTo>
                  <a:pt x="117067" y="286870"/>
                </a:lnTo>
                <a:cubicBezTo>
                  <a:pt x="111090" y="292847"/>
                  <a:pt x="104208" y="298038"/>
                  <a:pt x="99137" y="304800"/>
                </a:cubicBezTo>
                <a:lnTo>
                  <a:pt x="72243" y="340658"/>
                </a:lnTo>
                <a:cubicBezTo>
                  <a:pt x="69255" y="349623"/>
                  <a:pt x="68141" y="359450"/>
                  <a:pt x="63279" y="367553"/>
                </a:cubicBezTo>
                <a:cubicBezTo>
                  <a:pt x="58931" y="374801"/>
                  <a:pt x="48679" y="377713"/>
                  <a:pt x="45349" y="385482"/>
                </a:cubicBezTo>
                <a:cubicBezTo>
                  <a:pt x="39347" y="399487"/>
                  <a:pt x="42043" y="416159"/>
                  <a:pt x="36384" y="430306"/>
                </a:cubicBezTo>
                <a:cubicBezTo>
                  <a:pt x="29913" y="446484"/>
                  <a:pt x="18455" y="460188"/>
                  <a:pt x="9490" y="475129"/>
                </a:cubicBezTo>
                <a:cubicBezTo>
                  <a:pt x="-888" y="620429"/>
                  <a:pt x="-5252" y="608794"/>
                  <a:pt x="9490" y="770964"/>
                </a:cubicBezTo>
                <a:cubicBezTo>
                  <a:pt x="10346" y="780375"/>
                  <a:pt x="15137" y="789010"/>
                  <a:pt x="18455" y="797858"/>
                </a:cubicBezTo>
                <a:cubicBezTo>
                  <a:pt x="24105" y="812926"/>
                  <a:pt x="30734" y="827614"/>
                  <a:pt x="36384" y="842682"/>
                </a:cubicBezTo>
                <a:cubicBezTo>
                  <a:pt x="39702" y="851530"/>
                  <a:pt x="42753" y="860490"/>
                  <a:pt x="45349" y="869576"/>
                </a:cubicBezTo>
                <a:cubicBezTo>
                  <a:pt x="48734" y="881423"/>
                  <a:pt x="49461" y="894110"/>
                  <a:pt x="54314" y="905435"/>
                </a:cubicBezTo>
                <a:cubicBezTo>
                  <a:pt x="58558" y="915338"/>
                  <a:pt x="66898" y="922974"/>
                  <a:pt x="72243" y="932329"/>
                </a:cubicBezTo>
                <a:cubicBezTo>
                  <a:pt x="78873" y="943932"/>
                  <a:pt x="84909" y="955905"/>
                  <a:pt x="90173" y="968188"/>
                </a:cubicBezTo>
                <a:cubicBezTo>
                  <a:pt x="93895" y="976873"/>
                  <a:pt x="93895" y="987219"/>
                  <a:pt x="99137" y="995082"/>
                </a:cubicBezTo>
                <a:cubicBezTo>
                  <a:pt x="106169" y="1005631"/>
                  <a:pt x="117066" y="1013011"/>
                  <a:pt x="126031" y="1021976"/>
                </a:cubicBezTo>
                <a:cubicBezTo>
                  <a:pt x="141281" y="1067723"/>
                  <a:pt x="125261" y="1033030"/>
                  <a:pt x="161890" y="1075764"/>
                </a:cubicBezTo>
                <a:cubicBezTo>
                  <a:pt x="186657" y="1104659"/>
                  <a:pt x="192101" y="1124237"/>
                  <a:pt x="224643" y="1147482"/>
                </a:cubicBezTo>
                <a:cubicBezTo>
                  <a:pt x="232332" y="1152975"/>
                  <a:pt x="242572" y="1153459"/>
                  <a:pt x="251537" y="1156447"/>
                </a:cubicBezTo>
                <a:cubicBezTo>
                  <a:pt x="285134" y="1190043"/>
                  <a:pt x="256298" y="1166553"/>
                  <a:pt x="323255" y="1192306"/>
                </a:cubicBezTo>
                <a:cubicBezTo>
                  <a:pt x="344496" y="1200476"/>
                  <a:pt x="364418" y="1212003"/>
                  <a:pt x="386008" y="1219200"/>
                </a:cubicBezTo>
                <a:cubicBezTo>
                  <a:pt x="400463" y="1224018"/>
                  <a:pt x="415957" y="1224859"/>
                  <a:pt x="430831" y="1228164"/>
                </a:cubicBezTo>
                <a:cubicBezTo>
                  <a:pt x="442859" y="1230837"/>
                  <a:pt x="454843" y="1233744"/>
                  <a:pt x="466690" y="1237129"/>
                </a:cubicBezTo>
                <a:cubicBezTo>
                  <a:pt x="475776" y="1239725"/>
                  <a:pt x="484199" y="1244990"/>
                  <a:pt x="493584" y="1246094"/>
                </a:cubicBezTo>
                <a:cubicBezTo>
                  <a:pt x="535239" y="1250994"/>
                  <a:pt x="577255" y="1252070"/>
                  <a:pt x="619090" y="1255058"/>
                </a:cubicBezTo>
                <a:cubicBezTo>
                  <a:pt x="709265" y="1277602"/>
                  <a:pt x="603518" y="1253419"/>
                  <a:pt x="789420" y="1272988"/>
                </a:cubicBezTo>
                <a:cubicBezTo>
                  <a:pt x="801673" y="1274278"/>
                  <a:pt x="813009" y="1280838"/>
                  <a:pt x="825279" y="1281953"/>
                </a:cubicBezTo>
                <a:cubicBezTo>
                  <a:pt x="878929" y="1286830"/>
                  <a:pt x="932855" y="1287929"/>
                  <a:pt x="986643" y="1290917"/>
                </a:cubicBezTo>
                <a:cubicBezTo>
                  <a:pt x="1130078" y="1284941"/>
                  <a:pt x="1273796" y="1283792"/>
                  <a:pt x="1416949" y="1272988"/>
                </a:cubicBezTo>
                <a:cubicBezTo>
                  <a:pt x="1432996" y="1271777"/>
                  <a:pt x="1446650" y="1260557"/>
                  <a:pt x="1461773" y="1255058"/>
                </a:cubicBezTo>
                <a:cubicBezTo>
                  <a:pt x="1516433" y="1235181"/>
                  <a:pt x="1510269" y="1241473"/>
                  <a:pt x="1560384" y="1219200"/>
                </a:cubicBezTo>
                <a:cubicBezTo>
                  <a:pt x="1701825" y="1156337"/>
                  <a:pt x="1507771" y="1241024"/>
                  <a:pt x="1623137" y="1183341"/>
                </a:cubicBezTo>
                <a:cubicBezTo>
                  <a:pt x="1637530" y="1176144"/>
                  <a:pt x="1653311" y="1172070"/>
                  <a:pt x="1667961" y="1165411"/>
                </a:cubicBezTo>
                <a:cubicBezTo>
                  <a:pt x="1686210" y="1157116"/>
                  <a:pt x="1705070" y="1149636"/>
                  <a:pt x="1721749" y="1138517"/>
                </a:cubicBezTo>
                <a:cubicBezTo>
                  <a:pt x="1732298" y="1131485"/>
                  <a:pt x="1737303" y="1117293"/>
                  <a:pt x="1748643" y="1111623"/>
                </a:cubicBezTo>
                <a:cubicBezTo>
                  <a:pt x="1762272" y="1104809"/>
                  <a:pt x="1778526" y="1105646"/>
                  <a:pt x="1793467" y="1102658"/>
                </a:cubicBezTo>
                <a:cubicBezTo>
                  <a:pt x="1805420" y="1096682"/>
                  <a:pt x="1817867" y="1091605"/>
                  <a:pt x="1829326" y="1084729"/>
                </a:cubicBezTo>
                <a:cubicBezTo>
                  <a:pt x="1845725" y="1074890"/>
                  <a:pt x="1893924" y="1037772"/>
                  <a:pt x="1918973" y="1030941"/>
                </a:cubicBezTo>
                <a:cubicBezTo>
                  <a:pt x="1939359" y="1025381"/>
                  <a:pt x="1960808" y="1024964"/>
                  <a:pt x="1981726" y="1021976"/>
                </a:cubicBezTo>
                <a:cubicBezTo>
                  <a:pt x="2064776" y="970070"/>
                  <a:pt x="2028229" y="989761"/>
                  <a:pt x="2089302" y="959223"/>
                </a:cubicBezTo>
                <a:cubicBezTo>
                  <a:pt x="2091557" y="955357"/>
                  <a:pt x="2181110" y="807143"/>
                  <a:pt x="2187914" y="779929"/>
                </a:cubicBezTo>
                <a:cubicBezTo>
                  <a:pt x="2199171" y="734903"/>
                  <a:pt x="2192983" y="755759"/>
                  <a:pt x="2205843" y="717176"/>
                </a:cubicBezTo>
                <a:cubicBezTo>
                  <a:pt x="2202855" y="681317"/>
                  <a:pt x="2204418" y="644784"/>
                  <a:pt x="2196879" y="609600"/>
                </a:cubicBezTo>
                <a:cubicBezTo>
                  <a:pt x="2195108" y="601335"/>
                  <a:pt x="2182729" y="599230"/>
                  <a:pt x="2178949" y="591670"/>
                </a:cubicBezTo>
                <a:cubicBezTo>
                  <a:pt x="2173439" y="580650"/>
                  <a:pt x="2174837" y="567136"/>
                  <a:pt x="2169984" y="555811"/>
                </a:cubicBezTo>
                <a:cubicBezTo>
                  <a:pt x="2165740" y="545908"/>
                  <a:pt x="2157400" y="538272"/>
                  <a:pt x="2152055" y="528917"/>
                </a:cubicBezTo>
                <a:cubicBezTo>
                  <a:pt x="2145425" y="517314"/>
                  <a:pt x="2143576" y="502508"/>
                  <a:pt x="2134126" y="493058"/>
                </a:cubicBezTo>
                <a:cubicBezTo>
                  <a:pt x="2127444" y="486376"/>
                  <a:pt x="2116196" y="487082"/>
                  <a:pt x="2107231" y="484094"/>
                </a:cubicBezTo>
                <a:cubicBezTo>
                  <a:pt x="2068240" y="445101"/>
                  <a:pt x="2110877" y="492448"/>
                  <a:pt x="2071373" y="421341"/>
                </a:cubicBezTo>
                <a:cubicBezTo>
                  <a:pt x="2062666" y="405668"/>
                  <a:pt x="2011394" y="343592"/>
                  <a:pt x="1999655" y="340658"/>
                </a:cubicBezTo>
                <a:lnTo>
                  <a:pt x="1963796" y="331694"/>
                </a:lnTo>
                <a:cubicBezTo>
                  <a:pt x="1908823" y="276721"/>
                  <a:pt x="1970866" y="330746"/>
                  <a:pt x="1883114" y="286870"/>
                </a:cubicBezTo>
                <a:cubicBezTo>
                  <a:pt x="1875554" y="283090"/>
                  <a:pt x="1871946" y="274012"/>
                  <a:pt x="1865184" y="268941"/>
                </a:cubicBezTo>
                <a:cubicBezTo>
                  <a:pt x="1847945" y="256012"/>
                  <a:pt x="1828635" y="246011"/>
                  <a:pt x="1811396" y="233082"/>
                </a:cubicBezTo>
                <a:cubicBezTo>
                  <a:pt x="1799443" y="224117"/>
                  <a:pt x="1788598" y="213444"/>
                  <a:pt x="1775537" y="206188"/>
                </a:cubicBezTo>
                <a:cubicBezTo>
                  <a:pt x="1761470" y="198373"/>
                  <a:pt x="1745107" y="195455"/>
                  <a:pt x="1730714" y="188258"/>
                </a:cubicBezTo>
                <a:cubicBezTo>
                  <a:pt x="1715129" y="180466"/>
                  <a:pt x="1701475" y="169156"/>
                  <a:pt x="1685890" y="161364"/>
                </a:cubicBezTo>
                <a:cubicBezTo>
                  <a:pt x="1634918" y="135878"/>
                  <a:pt x="1604902" y="129598"/>
                  <a:pt x="1551420" y="107576"/>
                </a:cubicBezTo>
                <a:cubicBezTo>
                  <a:pt x="1356487" y="27310"/>
                  <a:pt x="1554187" y="108960"/>
                  <a:pt x="1425914" y="44823"/>
                </a:cubicBezTo>
                <a:cubicBezTo>
                  <a:pt x="1417462" y="40597"/>
                  <a:pt x="1407706" y="39580"/>
                  <a:pt x="1399020" y="35858"/>
                </a:cubicBezTo>
                <a:cubicBezTo>
                  <a:pt x="1386737" y="30594"/>
                  <a:pt x="1376054" y="21445"/>
                  <a:pt x="1363161" y="17929"/>
                </a:cubicBezTo>
                <a:cubicBezTo>
                  <a:pt x="1342775" y="12369"/>
                  <a:pt x="1321251" y="12438"/>
                  <a:pt x="1300408" y="8964"/>
                </a:cubicBezTo>
                <a:cubicBezTo>
                  <a:pt x="1285378" y="6459"/>
                  <a:pt x="1270525" y="2988"/>
                  <a:pt x="1255584" y="0"/>
                </a:cubicBezTo>
                <a:cubicBezTo>
                  <a:pt x="1129782" y="3310"/>
                  <a:pt x="983480" y="-5946"/>
                  <a:pt x="852173" y="17929"/>
                </a:cubicBezTo>
                <a:cubicBezTo>
                  <a:pt x="840051" y="20133"/>
                  <a:pt x="828267" y="23906"/>
                  <a:pt x="816314" y="26894"/>
                </a:cubicBezTo>
                <a:cubicBezTo>
                  <a:pt x="807349" y="32870"/>
                  <a:pt x="799057" y="40005"/>
                  <a:pt x="789420" y="44823"/>
                </a:cubicBezTo>
                <a:cubicBezTo>
                  <a:pt x="780968" y="49049"/>
                  <a:pt x="770629" y="48926"/>
                  <a:pt x="762526" y="53788"/>
                </a:cubicBezTo>
                <a:cubicBezTo>
                  <a:pt x="762523" y="53790"/>
                  <a:pt x="817808" y="73212"/>
                  <a:pt x="762526" y="806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cap="none" dirty="0" smtClean="0">
                <a:latin typeface="+mj-ea"/>
              </a:rPr>
              <a:t>static </a:t>
            </a:r>
            <a:r>
              <a:rPr lang="ko-KR" altLang="en-US" cap="none" dirty="0" smtClean="0">
                <a:latin typeface="+mj-ea"/>
              </a:rPr>
              <a:t>멤버와 </a:t>
            </a:r>
            <a:r>
              <a:rPr lang="en-US" altLang="ko-KR" cap="none" dirty="0" smtClean="0">
                <a:latin typeface="+mj-ea"/>
              </a:rPr>
              <a:t>non-static </a:t>
            </a:r>
            <a:r>
              <a:rPr lang="ko-KR" altLang="en-US" cap="none" dirty="0" smtClean="0">
                <a:latin typeface="+mj-ea"/>
              </a:rPr>
              <a:t>멤버의 관계</a:t>
            </a:r>
            <a:endParaRPr lang="ko-KR" altLang="en-US" cap="none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791075"/>
            <a:ext cx="7236083" cy="7386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400" b="1" dirty="0" err="1" smtClean="0">
                <a:latin typeface="+mj-ea"/>
                <a:ea typeface="+mj-ea"/>
              </a:rPr>
              <a:t>han</a:t>
            </a:r>
            <a:r>
              <a:rPr lang="en-US" altLang="ko-KR" sz="1400" b="1" dirty="0" smtClean="0">
                <a:latin typeface="+mj-ea"/>
                <a:ea typeface="+mj-ea"/>
              </a:rPr>
              <a:t>, lee, park, </a:t>
            </a:r>
            <a:r>
              <a:rPr lang="en-US" altLang="ko-KR" sz="1400" b="1" dirty="0" err="1" smtClean="0">
                <a:latin typeface="+mj-ea"/>
                <a:ea typeface="+mj-ea"/>
              </a:rPr>
              <a:t>choi</a:t>
            </a:r>
            <a:r>
              <a:rPr lang="en-US" altLang="ko-KR" sz="1400" b="1" dirty="0" smtClean="0"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</a:rPr>
              <a:t>등 </a:t>
            </a:r>
            <a:r>
              <a:rPr lang="en-US" altLang="ko-KR" sz="1400" b="1" dirty="0" smtClean="0">
                <a:latin typeface="+mj-ea"/>
                <a:ea typeface="+mj-ea"/>
              </a:rPr>
              <a:t>4 </a:t>
            </a:r>
            <a:r>
              <a:rPr lang="ko-KR" altLang="en-US" sz="1400" b="1" dirty="0">
                <a:latin typeface="+mj-ea"/>
                <a:ea typeface="+mj-ea"/>
              </a:rPr>
              <a:t>개의 </a:t>
            </a:r>
            <a:r>
              <a:rPr lang="en-US" altLang="ko-KR" sz="1400" b="1" dirty="0">
                <a:latin typeface="+mj-ea"/>
                <a:ea typeface="+mj-ea"/>
              </a:rPr>
              <a:t>Person </a:t>
            </a:r>
            <a:r>
              <a:rPr lang="ko-KR" altLang="en-US" sz="1400" b="1" dirty="0">
                <a:latin typeface="+mj-ea"/>
                <a:ea typeface="+mj-ea"/>
              </a:rPr>
              <a:t>객체 </a:t>
            </a:r>
            <a:r>
              <a:rPr lang="ko-KR" altLang="en-US" sz="1400" b="1" dirty="0" smtClean="0">
                <a:latin typeface="+mj-ea"/>
                <a:ea typeface="+mj-ea"/>
              </a:rPr>
              <a:t>생성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400" b="1" dirty="0" err="1" smtClean="0">
                <a:latin typeface="+mj-ea"/>
                <a:ea typeface="+mj-ea"/>
              </a:rPr>
              <a:t>sharedMoney</a:t>
            </a:r>
            <a:r>
              <a:rPr lang="ko-KR" altLang="en-US" sz="1400" b="1" dirty="0" smtClean="0">
                <a:latin typeface="+mj-ea"/>
                <a:ea typeface="+mj-ea"/>
              </a:rPr>
              <a:t>와 </a:t>
            </a:r>
            <a:r>
              <a:rPr lang="en-US" altLang="ko-KR" sz="1400" b="1" dirty="0" err="1" smtClean="0">
                <a:latin typeface="+mj-ea"/>
                <a:ea typeface="+mj-ea"/>
              </a:rPr>
              <a:t>addShared</a:t>
            </a:r>
            <a:r>
              <a:rPr lang="en-US" altLang="ko-KR" sz="1400" b="1" dirty="0" smtClean="0">
                <a:latin typeface="+mj-ea"/>
                <a:ea typeface="+mj-ea"/>
              </a:rPr>
              <a:t>() </a:t>
            </a:r>
            <a:r>
              <a:rPr lang="ko-KR" altLang="en-US" sz="1400" b="1" dirty="0" smtClean="0">
                <a:latin typeface="+mj-ea"/>
                <a:ea typeface="+mj-ea"/>
              </a:rPr>
              <a:t>함수는 하나만 생성되고 </a:t>
            </a:r>
            <a:r>
              <a:rPr lang="en-US" altLang="ko-KR" sz="1400" b="1" dirty="0" smtClean="0">
                <a:latin typeface="+mj-ea"/>
                <a:ea typeface="+mj-ea"/>
              </a:rPr>
              <a:t>4 </a:t>
            </a:r>
            <a:r>
              <a:rPr lang="ko-KR" altLang="en-US" sz="1400" b="1" dirty="0" smtClean="0">
                <a:latin typeface="+mj-ea"/>
                <a:ea typeface="+mj-ea"/>
              </a:rPr>
              <a:t>개의 객체들의  의해 공유됨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400" b="1" dirty="0" err="1" smtClean="0">
                <a:latin typeface="+mj-ea"/>
                <a:ea typeface="+mj-ea"/>
              </a:rPr>
              <a:t>sharedMoney</a:t>
            </a:r>
            <a:r>
              <a:rPr lang="ko-KR" altLang="en-US" sz="1400" b="1" dirty="0">
                <a:latin typeface="+mj-ea"/>
                <a:ea typeface="+mj-ea"/>
              </a:rPr>
              <a:t>와 </a:t>
            </a:r>
            <a:r>
              <a:rPr lang="en-US" altLang="ko-KR" sz="1400" b="1" dirty="0" err="1">
                <a:latin typeface="+mj-ea"/>
                <a:ea typeface="+mj-ea"/>
              </a:rPr>
              <a:t>addShared</a:t>
            </a:r>
            <a:r>
              <a:rPr lang="en-US" altLang="ko-KR" sz="1400" b="1" dirty="0">
                <a:latin typeface="+mj-ea"/>
                <a:ea typeface="+mj-ea"/>
              </a:rPr>
              <a:t>() </a:t>
            </a:r>
            <a:r>
              <a:rPr lang="ko-KR" altLang="en-US" sz="1400" b="1" dirty="0" smtClean="0">
                <a:latin typeface="+mj-ea"/>
                <a:ea typeface="+mj-ea"/>
              </a:rPr>
              <a:t>함수는 </a:t>
            </a:r>
            <a:r>
              <a:rPr lang="en-US" altLang="ko-KR" sz="1400" b="1" dirty="0" err="1">
                <a:latin typeface="+mj-ea"/>
                <a:ea typeface="+mj-ea"/>
              </a:rPr>
              <a:t>han</a:t>
            </a:r>
            <a:r>
              <a:rPr lang="en-US" altLang="ko-KR" sz="1400" b="1" dirty="0">
                <a:latin typeface="+mj-ea"/>
                <a:ea typeface="+mj-ea"/>
              </a:rPr>
              <a:t>, lee, park. </a:t>
            </a:r>
            <a:r>
              <a:rPr lang="en-US" altLang="ko-KR" sz="1400" b="1" dirty="0" err="1">
                <a:latin typeface="+mj-ea"/>
                <a:ea typeface="+mj-ea"/>
              </a:rPr>
              <a:t>choi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</a:rPr>
              <a:t>객체들의 멤버임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72466" y="2156372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1169" y="2211011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+mj-ea"/>
                <a:ea typeface="+mj-ea"/>
              </a:rPr>
              <a:t>money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37727" y="2236257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1169" y="2496501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latin typeface="+mj-ea"/>
                <a:ea typeface="+mj-ea"/>
              </a:rPr>
              <a:t>addMoney</a:t>
            </a:r>
            <a:r>
              <a:rPr lang="en-US" altLang="ko-KR" sz="1000" b="1" dirty="0" smtClean="0">
                <a:latin typeface="+mj-ea"/>
                <a:ea typeface="+mj-ea"/>
              </a:rPr>
              <a:t>() { ... }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59868" y="2814957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>
                <a:latin typeface="+mj-ea"/>
                <a:ea typeface="+mj-ea"/>
              </a:rPr>
              <a:t>han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259336" y="3570018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08039" y="3624657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+mj-ea"/>
                <a:ea typeface="+mj-ea"/>
              </a:rPr>
              <a:t>money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24597" y="3649903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08039" y="3910147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latin typeface="+mj-ea"/>
                <a:ea typeface="+mj-ea"/>
              </a:rPr>
              <a:t>addMoney</a:t>
            </a:r>
            <a:r>
              <a:rPr lang="en-US" altLang="ko-KR" sz="1000" b="1" dirty="0" smtClean="0">
                <a:latin typeface="+mj-ea"/>
                <a:ea typeface="+mj-ea"/>
              </a:rPr>
              <a:t>() { ... }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3551" y="4229814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j-ea"/>
                <a:ea typeface="+mj-ea"/>
              </a:rPr>
              <a:t>lee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21973" y="3570018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70676" y="3624657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+mj-ea"/>
                <a:ea typeface="+mj-ea"/>
              </a:rPr>
              <a:t>money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87234" y="363185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70676" y="3910147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latin typeface="+mj-ea"/>
                <a:ea typeface="+mj-ea"/>
              </a:rPr>
              <a:t>addMoney</a:t>
            </a:r>
            <a:r>
              <a:rPr lang="en-US" altLang="ko-KR" sz="1000" b="1" dirty="0" smtClean="0">
                <a:latin typeface="+mj-ea"/>
                <a:ea typeface="+mj-ea"/>
              </a:rPr>
              <a:t>() { ... }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3148" y="424185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j-ea"/>
                <a:ea typeface="+mj-ea"/>
              </a:rPr>
              <a:t>park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66613" y="2201866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15316" y="2256505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+mj-ea"/>
                <a:ea typeface="+mj-ea"/>
              </a:rPr>
              <a:t>money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31874" y="2281751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15316" y="2541995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latin typeface="+mj-ea"/>
                <a:ea typeface="+mj-ea"/>
              </a:rPr>
              <a:t>addMoney</a:t>
            </a:r>
            <a:r>
              <a:rPr lang="en-US" altLang="ko-KR" sz="1000" b="1" dirty="0" smtClean="0">
                <a:latin typeface="+mj-ea"/>
                <a:ea typeface="+mj-ea"/>
              </a:rPr>
              <a:t>() { ... }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37788" y="287370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>
                <a:latin typeface="+mj-ea"/>
                <a:ea typeface="+mj-ea"/>
              </a:rPr>
              <a:t>choi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34365" y="2359359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34365" y="2413999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latin typeface="+mj-ea"/>
                <a:ea typeface="+mj-ea"/>
              </a:rPr>
              <a:t>sharedMoney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521360" y="2439245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+mj-ea"/>
                <a:ea typeface="+mj-ea"/>
              </a:rPr>
              <a:t>10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34365" y="2699489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latin typeface="+mj-ea"/>
                <a:ea typeface="+mj-ea"/>
              </a:rPr>
              <a:t>addShared</a:t>
            </a:r>
            <a:r>
              <a:rPr lang="en-US" altLang="ko-KR" sz="1000" b="1" dirty="0" smtClean="0">
                <a:latin typeface="+mj-ea"/>
                <a:ea typeface="+mj-ea"/>
              </a:rPr>
              <a:t>() { ... }</a:t>
            </a:r>
            <a:endParaRPr lang="ko-KR" altLang="en-US" sz="1000" b="1" dirty="0">
              <a:latin typeface="+mj-ea"/>
              <a:ea typeface="+mj-ea"/>
            </a:endParaRPr>
          </a:p>
        </p:txBody>
      </p:sp>
      <p:cxnSp>
        <p:nvCxnSpPr>
          <p:cNvPr id="42" name="직선 화살표 연결선 41"/>
          <p:cNvCxnSpPr>
            <a:stCxn id="9" idx="3"/>
            <a:endCxn id="33" idx="1"/>
          </p:cNvCxnSpPr>
          <p:nvPr/>
        </p:nvCxnSpPr>
        <p:spPr>
          <a:xfrm>
            <a:off x="2814285" y="2486270"/>
            <a:ext cx="720080" cy="188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4" idx="0"/>
            <a:endCxn id="33" idx="2"/>
          </p:cNvCxnSpPr>
          <p:nvPr/>
        </p:nvCxnSpPr>
        <p:spPr>
          <a:xfrm flipV="1">
            <a:off x="3030246" y="2990062"/>
            <a:ext cx="1275029" cy="57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9" idx="0"/>
            <a:endCxn id="33" idx="2"/>
          </p:cNvCxnSpPr>
          <p:nvPr/>
        </p:nvCxnSpPr>
        <p:spPr>
          <a:xfrm flipH="1" flipV="1">
            <a:off x="4305275" y="2990062"/>
            <a:ext cx="1287608" cy="57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4" idx="1"/>
            <a:endCxn id="33" idx="3"/>
          </p:cNvCxnSpPr>
          <p:nvPr/>
        </p:nvCxnSpPr>
        <p:spPr>
          <a:xfrm flipH="1">
            <a:off x="5076184" y="2531764"/>
            <a:ext cx="690429" cy="142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14385" y="2076957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+mj-ea"/>
                <a:ea typeface="+mj-ea"/>
              </a:rPr>
              <a:t>static </a:t>
            </a:r>
            <a:r>
              <a:rPr lang="ko-KR" altLang="en-US" sz="1000" b="1" dirty="0" smtClean="0">
                <a:latin typeface="+mj-ea"/>
                <a:ea typeface="+mj-ea"/>
              </a:rPr>
              <a:t>멤버 공유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972875" y="1524034"/>
            <a:ext cx="270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Person </a:t>
            </a:r>
            <a:r>
              <a:rPr lang="en-US" altLang="ko-KR" sz="1400" b="1" dirty="0" err="1">
                <a:latin typeface="+mj-ea"/>
                <a:ea typeface="+mj-ea"/>
              </a:rPr>
              <a:t>han</a:t>
            </a:r>
            <a:r>
              <a:rPr lang="en-US" altLang="ko-KR" sz="1400" b="1" dirty="0">
                <a:latin typeface="+mj-ea"/>
                <a:ea typeface="+mj-ea"/>
              </a:rPr>
              <a:t>, lee, park, </a:t>
            </a:r>
            <a:r>
              <a:rPr lang="en-US" altLang="ko-KR" sz="1400" b="1" dirty="0" err="1">
                <a:latin typeface="+mj-ea"/>
                <a:ea typeface="+mj-ea"/>
              </a:rPr>
              <a:t>choi</a:t>
            </a:r>
            <a:r>
              <a:rPr lang="en-US" altLang="ko-KR" sz="1400" b="1" dirty="0">
                <a:latin typeface="+mj-ea"/>
                <a:ea typeface="+mj-ea"/>
              </a:rPr>
              <a:t>; </a:t>
            </a:r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671583" y="3726881"/>
            <a:ext cx="1417153" cy="366531"/>
          </a:xfrm>
          <a:prstGeom prst="wedgeRoundRectCallout">
            <a:avLst>
              <a:gd name="adj1" fmla="val 71304"/>
              <a:gd name="adj2" fmla="val 77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non-static 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멤버는 객체마다 생성됨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5514155" y="1340768"/>
            <a:ext cx="1534278" cy="491043"/>
          </a:xfrm>
          <a:prstGeom prst="wedgeRoundRectCallout">
            <a:avLst>
              <a:gd name="adj1" fmla="val -90546"/>
              <a:gd name="adj2" fmla="val 1538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static 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멤버는 하나만 생성되고 모든 </a:t>
            </a:r>
            <a:r>
              <a:rPr lang="ko-KR" altLang="en-US" sz="1000" b="1" dirty="0" smtClean="0">
                <a:solidFill>
                  <a:schemeClr val="tx1"/>
                </a:solidFill>
                <a:latin typeface="+mj-ea"/>
                <a:ea typeface="+mj-ea"/>
              </a:rPr>
              <a:t>객체들에 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의해 공유됨</a:t>
            </a:r>
          </a:p>
        </p:txBody>
      </p:sp>
    </p:spTree>
    <p:extLst>
      <p:ext uri="{BB962C8B-B14F-4D97-AF65-F5344CB8AC3E}">
        <p14:creationId xmlns:p14="http://schemas.microsoft.com/office/powerpoint/2010/main" val="41589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cap="none" dirty="0" smtClean="0">
                <a:latin typeface="+mj-ea"/>
              </a:rPr>
              <a:t>static </a:t>
            </a:r>
            <a:r>
              <a:rPr lang="ko-KR" altLang="en-US" cap="none" dirty="0" smtClean="0">
                <a:latin typeface="+mj-ea"/>
              </a:rPr>
              <a:t>멤버와 </a:t>
            </a:r>
            <a:r>
              <a:rPr lang="en-US" altLang="ko-KR" cap="none" dirty="0" smtClean="0">
                <a:latin typeface="+mj-ea"/>
              </a:rPr>
              <a:t>non-static </a:t>
            </a:r>
            <a:r>
              <a:rPr lang="ko-KR" altLang="en-US" cap="none" dirty="0" smtClean="0">
                <a:latin typeface="+mj-ea"/>
              </a:rPr>
              <a:t>멤버 </a:t>
            </a:r>
            <a:r>
              <a:rPr lang="ko-KR" altLang="en-US" dirty="0" smtClean="0">
                <a:latin typeface="+mj-ea"/>
              </a:rPr>
              <a:t>비교</a:t>
            </a:r>
            <a:endParaRPr lang="ko-KR" altLang="en-US" dirty="0">
              <a:latin typeface="+mj-ea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5" y="980728"/>
            <a:ext cx="867997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9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cap="none" dirty="0" smtClean="0">
                <a:latin typeface="+mj-ea"/>
              </a:rPr>
              <a:t>static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멤버 사</a:t>
            </a:r>
            <a:r>
              <a:rPr lang="ko-KR" altLang="en-US" dirty="0">
                <a:latin typeface="+mj-ea"/>
              </a:rPr>
              <a:t>용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: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객체의 멤버로 접근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346" y="995070"/>
            <a:ext cx="8712968" cy="5832648"/>
          </a:xfrm>
        </p:spPr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멤버는 객체 이름이나 객체 포인터로 접근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멤버처럼 접근할 수 있음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Person </a:t>
            </a:r>
            <a:r>
              <a:rPr lang="ko-KR" altLang="en-US" dirty="0"/>
              <a:t>타입의 객체 </a:t>
            </a:r>
            <a:r>
              <a:rPr lang="en-US" altLang="ko-KR" dirty="0"/>
              <a:t>lee</a:t>
            </a:r>
            <a:r>
              <a:rPr lang="ko-KR" altLang="en-US" dirty="0"/>
              <a:t>와 포인터 </a:t>
            </a:r>
            <a:r>
              <a:rPr lang="en-US" altLang="ko-KR" dirty="0"/>
              <a:t>p</a:t>
            </a:r>
            <a:r>
              <a:rPr lang="ko-KR" altLang="en-US" dirty="0"/>
              <a:t>를 이용하여 </a:t>
            </a:r>
            <a:r>
              <a:rPr lang="en-US" altLang="ko-KR" dirty="0"/>
              <a:t>static </a:t>
            </a:r>
            <a:r>
              <a:rPr lang="ko-KR" altLang="en-US" dirty="0"/>
              <a:t>멤버를 접근하는 예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060848"/>
            <a:ext cx="5544616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ko-KR" altLang="en-US" sz="2400" b="1" dirty="0">
                <a:latin typeface="+mj-ea"/>
                <a:ea typeface="+mj-ea"/>
              </a:rPr>
              <a:t>객체</a:t>
            </a:r>
            <a:r>
              <a:rPr lang="en-US" altLang="ko-KR" sz="2400" b="1" dirty="0">
                <a:latin typeface="+mj-ea"/>
                <a:ea typeface="+mj-ea"/>
              </a:rPr>
              <a:t>.</a:t>
            </a:r>
            <a:r>
              <a:rPr lang="en-US" altLang="ko-KR" sz="2400" b="1" dirty="0" smtClean="0">
                <a:latin typeface="+mj-ea"/>
                <a:ea typeface="+mj-ea"/>
              </a:rPr>
              <a:t>static</a:t>
            </a:r>
            <a:r>
              <a:rPr lang="ko-KR" altLang="en-US" sz="2400" b="1" dirty="0" smtClean="0">
                <a:latin typeface="+mj-ea"/>
                <a:ea typeface="+mj-ea"/>
              </a:rPr>
              <a:t>멤버</a:t>
            </a:r>
            <a:endParaRPr lang="ko-KR" altLang="en-US" sz="2400" b="1" dirty="0">
              <a:latin typeface="+mj-ea"/>
              <a:ea typeface="+mj-ea"/>
            </a:endParaRPr>
          </a:p>
          <a:p>
            <a:pPr fontAlgn="base" latinLnBrk="0"/>
            <a:r>
              <a:rPr lang="ko-KR" altLang="en-US" sz="2400" b="1" dirty="0">
                <a:latin typeface="+mj-ea"/>
                <a:ea typeface="+mj-ea"/>
              </a:rPr>
              <a:t>객체포인터</a:t>
            </a:r>
            <a:r>
              <a:rPr lang="en-US" altLang="ko-KR" sz="2400" b="1" dirty="0">
                <a:latin typeface="+mj-ea"/>
                <a:ea typeface="+mj-ea"/>
              </a:rPr>
              <a:t>-&gt;</a:t>
            </a:r>
            <a:r>
              <a:rPr lang="en-US" altLang="ko-KR" sz="2400" b="1" dirty="0" smtClean="0">
                <a:latin typeface="+mj-ea"/>
                <a:ea typeface="+mj-ea"/>
              </a:rPr>
              <a:t>static</a:t>
            </a:r>
            <a:r>
              <a:rPr lang="ko-KR" altLang="en-US" sz="2400" b="1" dirty="0" smtClean="0">
                <a:latin typeface="+mj-ea"/>
                <a:ea typeface="+mj-ea"/>
              </a:rPr>
              <a:t>멤버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31812" y="4385648"/>
            <a:ext cx="7488832" cy="21236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altLang="ko-KR" sz="2200" b="1" dirty="0">
                <a:solidFill>
                  <a:schemeClr val="dk1"/>
                </a:solidFill>
                <a:latin typeface="+mj-ea"/>
                <a:ea typeface="+mj-ea"/>
              </a:rPr>
              <a:t>Person lee;</a:t>
            </a:r>
          </a:p>
          <a:p>
            <a:pPr latinLnBrk="0"/>
            <a:r>
              <a:rPr lang="en-US" altLang="ko-KR" sz="2200" b="1" dirty="0" err="1">
                <a:solidFill>
                  <a:schemeClr val="dk1"/>
                </a:solidFill>
                <a:latin typeface="+mj-ea"/>
                <a:ea typeface="+mj-ea"/>
              </a:rPr>
              <a:t>lee.sharedMoney</a:t>
            </a:r>
            <a:r>
              <a:rPr lang="en-US" altLang="ko-KR" sz="2200" b="1" dirty="0">
                <a:solidFill>
                  <a:schemeClr val="dk1"/>
                </a:solidFill>
                <a:latin typeface="+mj-ea"/>
                <a:ea typeface="+mj-ea"/>
              </a:rPr>
              <a:t> = 500; // </a:t>
            </a:r>
            <a:r>
              <a:rPr lang="ko-KR" altLang="en-US" sz="2200" b="1" dirty="0">
                <a:solidFill>
                  <a:schemeClr val="dk1"/>
                </a:solidFill>
                <a:latin typeface="+mj-ea"/>
                <a:ea typeface="+mj-ea"/>
              </a:rPr>
              <a:t>객체</a:t>
            </a:r>
            <a:r>
              <a:rPr lang="en-US" altLang="ko-KR" sz="2200" b="1" dirty="0">
                <a:solidFill>
                  <a:schemeClr val="dk1"/>
                </a:solidFill>
                <a:latin typeface="+mj-ea"/>
                <a:ea typeface="+mj-ea"/>
              </a:rPr>
              <a:t>.static</a:t>
            </a:r>
            <a:r>
              <a:rPr lang="ko-KR" altLang="en-US" sz="2200" b="1" dirty="0">
                <a:solidFill>
                  <a:schemeClr val="dk1"/>
                </a:solidFill>
                <a:latin typeface="+mj-ea"/>
                <a:ea typeface="+mj-ea"/>
              </a:rPr>
              <a:t>멤버 방식</a:t>
            </a:r>
            <a:endParaRPr lang="en-US" altLang="ko-KR" sz="2200" b="1" dirty="0">
              <a:solidFill>
                <a:schemeClr val="dk1"/>
              </a:solidFill>
              <a:latin typeface="+mj-ea"/>
              <a:ea typeface="+mj-ea"/>
            </a:endParaRPr>
          </a:p>
          <a:p>
            <a:pPr latinLnBrk="0"/>
            <a:endParaRPr lang="ko-KR" altLang="en-US" sz="2200" b="1" dirty="0">
              <a:solidFill>
                <a:schemeClr val="dk1"/>
              </a:solidFill>
              <a:latin typeface="+mj-ea"/>
              <a:ea typeface="+mj-ea"/>
            </a:endParaRPr>
          </a:p>
          <a:p>
            <a:pPr latinLnBrk="0"/>
            <a:r>
              <a:rPr lang="en-US" altLang="ko-KR" sz="2200" b="1" dirty="0">
                <a:solidFill>
                  <a:schemeClr val="dk1"/>
                </a:solidFill>
                <a:latin typeface="+mj-ea"/>
                <a:ea typeface="+mj-ea"/>
              </a:rPr>
              <a:t>Person *p;</a:t>
            </a:r>
          </a:p>
          <a:p>
            <a:pPr latinLnBrk="0"/>
            <a:r>
              <a:rPr lang="en-US" altLang="ko-KR" sz="2200" b="1" dirty="0">
                <a:solidFill>
                  <a:schemeClr val="dk1"/>
                </a:solidFill>
                <a:latin typeface="+mj-ea"/>
                <a:ea typeface="+mj-ea"/>
              </a:rPr>
              <a:t>p = &amp;lee;</a:t>
            </a:r>
          </a:p>
          <a:p>
            <a:pPr latinLnBrk="0"/>
            <a:r>
              <a:rPr lang="en-US" altLang="ko-KR" sz="2200" b="1" dirty="0">
                <a:solidFill>
                  <a:schemeClr val="dk1"/>
                </a:solidFill>
                <a:latin typeface="+mj-ea"/>
                <a:ea typeface="+mj-ea"/>
              </a:rPr>
              <a:t>p-&gt;</a:t>
            </a:r>
            <a:r>
              <a:rPr lang="en-US" altLang="ko-KR" sz="2200" b="1" dirty="0" err="1">
                <a:solidFill>
                  <a:schemeClr val="dk1"/>
                </a:solidFill>
                <a:latin typeface="+mj-ea"/>
                <a:ea typeface="+mj-ea"/>
              </a:rPr>
              <a:t>addShared</a:t>
            </a:r>
            <a:r>
              <a:rPr lang="en-US" altLang="ko-KR" sz="2200" b="1" dirty="0">
                <a:solidFill>
                  <a:schemeClr val="dk1"/>
                </a:solidFill>
                <a:latin typeface="+mj-ea"/>
                <a:ea typeface="+mj-ea"/>
              </a:rPr>
              <a:t>(200); // </a:t>
            </a:r>
            <a:r>
              <a:rPr lang="ko-KR" altLang="en-US" sz="2200" b="1" dirty="0">
                <a:solidFill>
                  <a:schemeClr val="dk1"/>
                </a:solidFill>
                <a:latin typeface="+mj-ea"/>
                <a:ea typeface="+mj-ea"/>
              </a:rPr>
              <a:t>객체포인터</a:t>
            </a:r>
            <a:r>
              <a:rPr lang="en-US" altLang="ko-KR" sz="2200" b="1" dirty="0">
                <a:solidFill>
                  <a:schemeClr val="dk1"/>
                </a:solidFill>
                <a:latin typeface="+mj-ea"/>
                <a:ea typeface="+mj-ea"/>
              </a:rPr>
              <a:t>-&gt;static</a:t>
            </a:r>
            <a:r>
              <a:rPr lang="ko-KR" altLang="en-US" sz="2200" b="1" dirty="0">
                <a:solidFill>
                  <a:schemeClr val="dk1"/>
                </a:solidFill>
                <a:latin typeface="+mj-ea"/>
                <a:ea typeface="+mj-ea"/>
              </a:rPr>
              <a:t>멤버 방식</a:t>
            </a:r>
          </a:p>
        </p:txBody>
      </p:sp>
    </p:spTree>
    <p:extLst>
      <p:ext uri="{BB962C8B-B14F-4D97-AF65-F5344CB8AC3E}">
        <p14:creationId xmlns:p14="http://schemas.microsoft.com/office/powerpoint/2010/main" val="33536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755576" y="184241"/>
            <a:ext cx="7128792" cy="648427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bIns="36000" anchor="ctr">
            <a:spAutoFit/>
          </a:bodyPr>
          <a:lstStyle/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class </a:t>
            </a:r>
            <a:r>
              <a:rPr lang="en-US" altLang="ko-KR" sz="1600" dirty="0">
                <a:latin typeface="+mj-ea"/>
                <a:ea typeface="+mj-ea"/>
              </a:rPr>
              <a:t>Person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double money; // </a:t>
            </a:r>
            <a:r>
              <a:rPr lang="ko-KR" altLang="en-US" sz="1600" dirty="0">
                <a:latin typeface="+mj-ea"/>
                <a:ea typeface="+mj-ea"/>
              </a:rPr>
              <a:t>개인 소유의 돈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void </a:t>
            </a:r>
            <a:r>
              <a:rPr lang="en-US" altLang="ko-KR" sz="1600" dirty="0" err="1">
                <a:latin typeface="+mj-ea"/>
                <a:ea typeface="+mj-ea"/>
              </a:rPr>
              <a:t>addMoney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money)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	this-&gt;money += money</a:t>
            </a:r>
            <a:r>
              <a:rPr lang="en-US" altLang="ko-KR" sz="1600" dirty="0" smtClean="0">
                <a:latin typeface="+mj-ea"/>
                <a:ea typeface="+mj-ea"/>
              </a:rPr>
              <a:t>;</a:t>
            </a:r>
            <a:r>
              <a:rPr lang="en-US" altLang="ko-KR" sz="1600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static </a:t>
            </a:r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en-US" altLang="ko-KR" sz="1600" b="1" dirty="0" err="1">
                <a:latin typeface="+mj-ea"/>
                <a:ea typeface="+mj-ea"/>
              </a:rPr>
              <a:t>sharedMoney</a:t>
            </a:r>
            <a:r>
              <a:rPr lang="en-US" altLang="ko-KR" sz="1600" b="1" dirty="0">
                <a:latin typeface="+mj-ea"/>
                <a:ea typeface="+mj-ea"/>
              </a:rPr>
              <a:t>; // </a:t>
            </a:r>
            <a:r>
              <a:rPr lang="ko-KR" altLang="en-US" sz="1600" b="1" dirty="0">
                <a:latin typeface="+mj-ea"/>
                <a:ea typeface="+mj-ea"/>
              </a:rPr>
              <a:t>공금</a:t>
            </a:r>
          </a:p>
          <a:p>
            <a:pPr defTabSz="180000"/>
            <a:r>
              <a:rPr lang="ko-KR" altLang="en-US" sz="1600" b="1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static void </a:t>
            </a:r>
            <a:r>
              <a:rPr lang="en-US" altLang="ko-KR" sz="1600" b="1" dirty="0" err="1">
                <a:latin typeface="+mj-ea"/>
                <a:ea typeface="+mj-ea"/>
              </a:rPr>
              <a:t>addShared</a:t>
            </a:r>
            <a:r>
              <a:rPr lang="en-US" altLang="ko-KR" sz="1600" b="1" dirty="0">
                <a:latin typeface="+mj-ea"/>
                <a:ea typeface="+mj-ea"/>
              </a:rPr>
              <a:t>(</a:t>
            </a:r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b="1" dirty="0">
                <a:latin typeface="+mj-ea"/>
                <a:ea typeface="+mj-ea"/>
              </a:rPr>
              <a:t> n) {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		</a:t>
            </a:r>
            <a:r>
              <a:rPr lang="en-US" altLang="ko-KR" sz="1600" b="1" dirty="0" err="1">
                <a:latin typeface="+mj-ea"/>
                <a:ea typeface="+mj-ea"/>
              </a:rPr>
              <a:t>sharedMoney</a:t>
            </a:r>
            <a:r>
              <a:rPr lang="en-US" altLang="ko-KR" sz="1600" b="1" dirty="0">
                <a:latin typeface="+mj-ea"/>
                <a:ea typeface="+mj-ea"/>
              </a:rPr>
              <a:t> += n;</a:t>
            </a:r>
          </a:p>
          <a:p>
            <a:pPr defTabSz="180000"/>
            <a:r>
              <a:rPr lang="en-US" altLang="ko-KR" sz="1600" b="1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// </a:t>
            </a:r>
            <a:r>
              <a:rPr lang="en-US" altLang="ko-KR" sz="1600" dirty="0">
                <a:latin typeface="+mj-ea"/>
                <a:ea typeface="+mj-ea"/>
              </a:rPr>
              <a:t>static </a:t>
            </a:r>
            <a:r>
              <a:rPr lang="ko-KR" altLang="en-US" sz="1600" dirty="0" smtClean="0">
                <a:latin typeface="+mj-ea"/>
                <a:ea typeface="+mj-ea"/>
              </a:rPr>
              <a:t>변수 생성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latin typeface="+mj-ea"/>
                <a:ea typeface="+mj-ea"/>
              </a:rPr>
              <a:t>전역 공간에 생성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b="1" dirty="0">
                <a:latin typeface="+mj-ea"/>
                <a:ea typeface="+mj-ea"/>
              </a:rPr>
              <a:t> Person::</a:t>
            </a:r>
            <a:r>
              <a:rPr lang="en-US" altLang="ko-KR" sz="1600" b="1" dirty="0" err="1">
                <a:latin typeface="+mj-ea"/>
                <a:ea typeface="+mj-ea"/>
              </a:rPr>
              <a:t>sharedMoney</a:t>
            </a:r>
            <a:r>
              <a:rPr lang="en-US" altLang="ko-KR" sz="1600" b="1" dirty="0">
                <a:latin typeface="+mj-ea"/>
                <a:ea typeface="+mj-ea"/>
              </a:rPr>
              <a:t>=10;  </a:t>
            </a:r>
            <a:r>
              <a:rPr lang="en-US" altLang="ko-KR" sz="1600" dirty="0">
                <a:latin typeface="+mj-ea"/>
                <a:ea typeface="+mj-ea"/>
              </a:rPr>
              <a:t>// 10</a:t>
            </a:r>
            <a:r>
              <a:rPr lang="ko-KR" altLang="en-US" sz="1600" dirty="0">
                <a:latin typeface="+mj-ea"/>
                <a:ea typeface="+mj-ea"/>
              </a:rPr>
              <a:t>으로 초기화</a:t>
            </a:r>
          </a:p>
          <a:p>
            <a:pPr defTabSz="180000"/>
            <a:r>
              <a:rPr lang="en-US" altLang="ko-KR" sz="1600" dirty="0" err="1" smtClean="0">
                <a:latin typeface="+mj-ea"/>
                <a:ea typeface="+mj-ea"/>
              </a:rPr>
              <a:t>int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main()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Person </a:t>
            </a:r>
            <a:r>
              <a:rPr lang="en-US" altLang="ko-KR" sz="1600" dirty="0" err="1">
                <a:latin typeface="+mj-ea"/>
                <a:ea typeface="+mj-ea"/>
              </a:rPr>
              <a:t>han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han.money</a:t>
            </a:r>
            <a:r>
              <a:rPr lang="en-US" altLang="ko-KR" sz="1600" dirty="0">
                <a:latin typeface="+mj-ea"/>
                <a:ea typeface="+mj-ea"/>
              </a:rPr>
              <a:t> = 100; </a:t>
            </a:r>
            <a:r>
              <a:rPr lang="en-US" altLang="ko-KR" sz="1600" dirty="0" smtClean="0">
                <a:latin typeface="+mj-ea"/>
                <a:ea typeface="+mj-ea"/>
              </a:rPr>
              <a:t>        // </a:t>
            </a:r>
            <a:r>
              <a:rPr lang="en-US" altLang="ko-KR" sz="1600" dirty="0" err="1">
                <a:latin typeface="+mj-ea"/>
                <a:ea typeface="+mj-ea"/>
              </a:rPr>
              <a:t>han</a:t>
            </a:r>
            <a:r>
              <a:rPr lang="ko-KR" altLang="en-US" sz="1600" dirty="0">
                <a:latin typeface="+mj-ea"/>
                <a:ea typeface="+mj-ea"/>
              </a:rPr>
              <a:t>의 개인 </a:t>
            </a:r>
            <a:r>
              <a:rPr lang="ko-KR" altLang="en-US" sz="1600" dirty="0" smtClean="0">
                <a:latin typeface="+mj-ea"/>
                <a:ea typeface="+mj-ea"/>
              </a:rPr>
              <a:t>돈</a:t>
            </a:r>
            <a:r>
              <a:rPr lang="en-US" altLang="ko-KR" sz="1600" dirty="0" smtClean="0">
                <a:latin typeface="+mj-ea"/>
                <a:ea typeface="+mj-ea"/>
              </a:rPr>
              <a:t>=100</a:t>
            </a:r>
            <a:r>
              <a:rPr lang="en-US" altLang="ko-KR" sz="1600" dirty="0">
                <a:latin typeface="+mj-ea"/>
                <a:ea typeface="+mj-ea"/>
              </a:rPr>
              <a:t>	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han.sharedMoney</a:t>
            </a:r>
            <a:r>
              <a:rPr lang="en-US" altLang="ko-KR" sz="1600" dirty="0">
                <a:latin typeface="+mj-ea"/>
                <a:ea typeface="+mj-ea"/>
              </a:rPr>
              <a:t> = 200; // static </a:t>
            </a:r>
            <a:r>
              <a:rPr lang="ko-KR" altLang="en-US" sz="1600" dirty="0">
                <a:latin typeface="+mj-ea"/>
                <a:ea typeface="+mj-ea"/>
              </a:rPr>
              <a:t>멤버 접근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공금</a:t>
            </a:r>
            <a:r>
              <a:rPr lang="en-US" altLang="ko-KR" sz="1600" dirty="0" smtClean="0">
                <a:latin typeface="+mj-ea"/>
                <a:ea typeface="+mj-ea"/>
              </a:rPr>
              <a:t>=200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Person lee;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lee.money</a:t>
            </a:r>
            <a:r>
              <a:rPr lang="en-US" altLang="ko-KR" sz="1600" dirty="0">
                <a:latin typeface="+mj-ea"/>
                <a:ea typeface="+mj-ea"/>
              </a:rPr>
              <a:t> = 150; // lee</a:t>
            </a:r>
            <a:r>
              <a:rPr lang="ko-KR" altLang="en-US" sz="1600" dirty="0">
                <a:latin typeface="+mj-ea"/>
                <a:ea typeface="+mj-ea"/>
              </a:rPr>
              <a:t>의 개인 </a:t>
            </a:r>
            <a:r>
              <a:rPr lang="ko-KR" altLang="en-US" sz="1600" dirty="0" smtClean="0">
                <a:latin typeface="+mj-ea"/>
                <a:ea typeface="+mj-ea"/>
              </a:rPr>
              <a:t>돈</a:t>
            </a:r>
            <a:r>
              <a:rPr lang="en-US" altLang="ko-KR" sz="1600" dirty="0" smtClean="0">
                <a:latin typeface="+mj-ea"/>
                <a:ea typeface="+mj-ea"/>
              </a:rPr>
              <a:t>=150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lee.addMoney</a:t>
            </a:r>
            <a:r>
              <a:rPr lang="en-US" altLang="ko-KR" sz="1600" dirty="0">
                <a:latin typeface="+mj-ea"/>
                <a:ea typeface="+mj-ea"/>
              </a:rPr>
              <a:t>(200); // lee</a:t>
            </a:r>
            <a:r>
              <a:rPr lang="ko-KR" altLang="en-US" sz="1600" dirty="0">
                <a:latin typeface="+mj-ea"/>
                <a:ea typeface="+mj-ea"/>
              </a:rPr>
              <a:t>의 개인 </a:t>
            </a:r>
            <a:r>
              <a:rPr lang="ko-KR" altLang="en-US" sz="1600" dirty="0" smtClean="0">
                <a:latin typeface="+mj-ea"/>
                <a:ea typeface="+mj-ea"/>
              </a:rPr>
              <a:t>돈</a:t>
            </a:r>
            <a:r>
              <a:rPr lang="en-US" altLang="ko-KR" sz="1600" dirty="0" smtClean="0">
                <a:latin typeface="+mj-ea"/>
                <a:ea typeface="+mj-ea"/>
              </a:rPr>
              <a:t>=350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lee.addShared</a:t>
            </a:r>
            <a:r>
              <a:rPr lang="en-US" altLang="ko-KR" sz="1600" dirty="0">
                <a:latin typeface="+mj-ea"/>
                <a:ea typeface="+mj-ea"/>
              </a:rPr>
              <a:t>(200); // static </a:t>
            </a:r>
            <a:r>
              <a:rPr lang="ko-KR" altLang="en-US" sz="1600" dirty="0">
                <a:latin typeface="+mj-ea"/>
                <a:ea typeface="+mj-ea"/>
              </a:rPr>
              <a:t>멤버 접근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공금</a:t>
            </a:r>
            <a:r>
              <a:rPr lang="en-US" altLang="ko-KR" sz="1600" dirty="0" smtClean="0">
                <a:latin typeface="+mj-ea"/>
                <a:ea typeface="+mj-ea"/>
              </a:rPr>
              <a:t>=400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</a:t>
            </a:r>
            <a:r>
              <a:rPr lang="en-US" altLang="ko-KR" sz="1600" dirty="0" err="1">
                <a:latin typeface="+mj-ea"/>
                <a:ea typeface="+mj-ea"/>
              </a:rPr>
              <a:t>han.money</a:t>
            </a:r>
            <a:r>
              <a:rPr lang="en-US" altLang="ko-KR" sz="1600" dirty="0">
                <a:latin typeface="+mj-ea"/>
                <a:ea typeface="+mj-ea"/>
              </a:rPr>
              <a:t> &lt;&lt; ' ' </a:t>
            </a:r>
            <a:r>
              <a:rPr lang="en-US" altLang="ko-KR" sz="1600" dirty="0" smtClean="0">
                <a:latin typeface="+mj-ea"/>
                <a:ea typeface="+mj-ea"/>
              </a:rPr>
              <a:t>&lt;&lt; </a:t>
            </a:r>
            <a:r>
              <a:rPr lang="en-US" altLang="ko-KR" sz="1600" dirty="0" err="1">
                <a:latin typeface="+mj-ea"/>
                <a:ea typeface="+mj-ea"/>
              </a:rPr>
              <a:t>lee.money</a:t>
            </a:r>
            <a:r>
              <a:rPr lang="en-US" altLang="ko-KR" sz="1600" dirty="0">
                <a:latin typeface="+mj-ea"/>
                <a:ea typeface="+mj-ea"/>
              </a:rPr>
              <a:t> &lt;&lt; </a:t>
            </a:r>
            <a:r>
              <a:rPr lang="en-US" altLang="ko-KR" sz="1600" dirty="0" err="1" smtClean="0">
                <a:latin typeface="+mj-ea"/>
                <a:ea typeface="+mj-ea"/>
              </a:rPr>
              <a:t>endl</a:t>
            </a:r>
            <a:r>
              <a:rPr lang="en-US" altLang="ko-KR" sz="1600" dirty="0" smtClean="0">
                <a:latin typeface="+mj-ea"/>
                <a:ea typeface="+mj-ea"/>
              </a:rPr>
              <a:t>;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</a:t>
            </a:r>
            <a:r>
              <a:rPr lang="en-US" altLang="ko-KR" sz="1600" dirty="0" err="1">
                <a:latin typeface="+mj-ea"/>
                <a:ea typeface="+mj-ea"/>
              </a:rPr>
              <a:t>han.sharedMoney</a:t>
            </a:r>
            <a:r>
              <a:rPr lang="en-US" altLang="ko-KR" sz="1600" dirty="0">
                <a:latin typeface="+mj-ea"/>
                <a:ea typeface="+mj-ea"/>
              </a:rPr>
              <a:t> &lt;&lt; ' ' </a:t>
            </a:r>
            <a:r>
              <a:rPr lang="en-US" altLang="ko-KR" sz="1600" dirty="0" smtClean="0">
                <a:latin typeface="+mj-ea"/>
                <a:ea typeface="+mj-ea"/>
              </a:rPr>
              <a:t>&lt;&lt; </a:t>
            </a:r>
            <a:r>
              <a:rPr lang="en-US" altLang="ko-KR" sz="1600" dirty="0" err="1">
                <a:latin typeface="+mj-ea"/>
                <a:ea typeface="+mj-ea"/>
              </a:rPr>
              <a:t>lee.sharedMoney</a:t>
            </a:r>
            <a:r>
              <a:rPr lang="en-US" altLang="ko-KR" sz="1600" dirty="0">
                <a:latin typeface="+mj-ea"/>
                <a:ea typeface="+mj-ea"/>
              </a:rPr>
              <a:t> &lt;&lt; </a:t>
            </a:r>
            <a:r>
              <a:rPr lang="en-US" altLang="ko-KR" sz="1600" dirty="0" err="1">
                <a:latin typeface="+mj-ea"/>
                <a:ea typeface="+mj-ea"/>
              </a:rPr>
              <a:t>endl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>
              <a:spcAft>
                <a:spcPts val="0"/>
              </a:spcAft>
            </a:pPr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2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389440" cy="670351"/>
          </a:xfrm>
        </p:spPr>
        <p:txBody>
          <a:bodyPr>
            <a:normAutofit fontScale="90000"/>
          </a:bodyPr>
          <a:lstStyle/>
          <a:p>
            <a:r>
              <a:rPr lang="en-US" altLang="ko-KR" sz="2400" cap="none" dirty="0">
                <a:latin typeface="+mj-ea"/>
              </a:rPr>
              <a:t>static</a:t>
            </a:r>
            <a:r>
              <a:rPr lang="en-US" altLang="ko-KR" sz="2400" dirty="0">
                <a:latin typeface="+mj-ea"/>
              </a:rPr>
              <a:t> </a:t>
            </a:r>
            <a:r>
              <a:rPr lang="ko-KR" altLang="en-US" sz="2400" dirty="0">
                <a:latin typeface="+mj-ea"/>
              </a:rPr>
              <a:t>멤버 사용 </a:t>
            </a:r>
            <a:r>
              <a:rPr lang="en-US" altLang="ko-KR" sz="2400" dirty="0">
                <a:latin typeface="+mj-ea"/>
              </a:rPr>
              <a:t>: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ko-KR" altLang="en-US" sz="2400" dirty="0" smtClean="0">
                <a:latin typeface="+mj-ea"/>
              </a:rPr>
              <a:t>클래스명과 범위 지정 연산자</a:t>
            </a:r>
            <a:r>
              <a:rPr lang="en-US" altLang="ko-KR" sz="2400" dirty="0" smtClean="0">
                <a:latin typeface="+mj-ea"/>
              </a:rPr>
              <a:t>(::)</a:t>
            </a:r>
            <a:r>
              <a:rPr lang="ko-KR" altLang="en-US" sz="2400" dirty="0" smtClean="0">
                <a:latin typeface="+mj-ea"/>
              </a:rPr>
              <a:t>로 접근</a:t>
            </a:r>
            <a:endParaRPr lang="ko-KR" altLang="en-US" sz="2400" dirty="0">
              <a:latin typeface="+mj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클래스 이름과 범위 지정 연산자</a:t>
            </a:r>
            <a:r>
              <a:rPr lang="en-US" altLang="ko-KR" dirty="0" smtClean="0"/>
              <a:t>(::)</a:t>
            </a:r>
            <a:r>
              <a:rPr lang="ko-KR" altLang="en-US" dirty="0" smtClean="0"/>
              <a:t>로 접근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멤버는 클래스마다 오직 한 개만 생성되기 때문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non-static </a:t>
            </a:r>
            <a:r>
              <a:rPr lang="ko-KR" altLang="en-US" dirty="0" smtClean="0"/>
              <a:t>멤버는 클래스 이름을 접근 불가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37828" y="1943065"/>
            <a:ext cx="2440092" cy="4001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base" latinLnBrk="0"/>
            <a:r>
              <a:rPr lang="ko-KR" altLang="en-US" sz="2000" dirty="0" err="1">
                <a:latin typeface="+mj-ea"/>
                <a:ea typeface="+mj-ea"/>
              </a:rPr>
              <a:t>클래스명</a:t>
            </a:r>
            <a:r>
              <a:rPr lang="en-US" altLang="ko-KR" sz="2000" dirty="0">
                <a:latin typeface="+mj-ea"/>
                <a:ea typeface="+mj-ea"/>
              </a:rPr>
              <a:t>::static</a:t>
            </a:r>
            <a:r>
              <a:rPr lang="ko-KR" altLang="en-US" sz="2000" dirty="0">
                <a:latin typeface="+mj-ea"/>
                <a:ea typeface="+mj-ea"/>
              </a:rPr>
              <a:t>멤버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37828" y="2573144"/>
            <a:ext cx="7848872" cy="70788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2000" dirty="0" err="1">
                <a:latin typeface="+mj-ea"/>
                <a:ea typeface="+mj-ea"/>
              </a:rPr>
              <a:t>han.sharedMoney</a:t>
            </a:r>
            <a:r>
              <a:rPr lang="en-US" altLang="ko-KR" sz="2000" dirty="0">
                <a:latin typeface="+mj-ea"/>
                <a:ea typeface="+mj-ea"/>
              </a:rPr>
              <a:t> = 200; </a:t>
            </a:r>
            <a:r>
              <a:rPr lang="en-US" altLang="ko-KR" sz="2000" dirty="0" smtClean="0">
                <a:latin typeface="+mj-ea"/>
                <a:ea typeface="+mj-ea"/>
              </a:rPr>
              <a:t>    &lt;-&gt;     </a:t>
            </a:r>
            <a:r>
              <a:rPr lang="en-US" altLang="ko-KR" sz="2000" b="1" dirty="0" smtClean="0">
                <a:latin typeface="+mj-ea"/>
                <a:ea typeface="+mj-ea"/>
              </a:rPr>
              <a:t>Person</a:t>
            </a:r>
            <a:r>
              <a:rPr lang="en-US" altLang="ko-KR" sz="2000" b="1" dirty="0">
                <a:latin typeface="+mj-ea"/>
                <a:ea typeface="+mj-ea"/>
              </a:rPr>
              <a:t>::</a:t>
            </a:r>
            <a:r>
              <a:rPr lang="en-US" altLang="ko-KR" sz="2000" b="1" dirty="0" err="1">
                <a:latin typeface="+mj-ea"/>
                <a:ea typeface="+mj-ea"/>
              </a:rPr>
              <a:t>sharedMoney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= 200; </a:t>
            </a:r>
            <a:r>
              <a:rPr lang="en-US" altLang="ko-KR" sz="2000" dirty="0" err="1" smtClean="0">
                <a:latin typeface="+mj-ea"/>
                <a:ea typeface="+mj-ea"/>
              </a:rPr>
              <a:t>lee.addShared</a:t>
            </a:r>
            <a:r>
              <a:rPr lang="en-US" altLang="ko-KR" sz="2000" dirty="0" smtClean="0">
                <a:latin typeface="+mj-ea"/>
                <a:ea typeface="+mj-ea"/>
              </a:rPr>
              <a:t>(200</a:t>
            </a:r>
            <a:r>
              <a:rPr lang="en-US" altLang="ko-KR" sz="2000" dirty="0">
                <a:latin typeface="+mj-ea"/>
                <a:ea typeface="+mj-ea"/>
              </a:rPr>
              <a:t>); 	</a:t>
            </a:r>
            <a:r>
              <a:rPr lang="en-US" altLang="ko-KR" sz="2000" dirty="0" smtClean="0">
                <a:latin typeface="+mj-ea"/>
                <a:ea typeface="+mj-ea"/>
              </a:rPr>
              <a:t>      </a:t>
            </a:r>
            <a:r>
              <a:rPr lang="en-US" altLang="ko-KR" sz="2000" smtClean="0">
                <a:latin typeface="+mj-ea"/>
                <a:ea typeface="+mj-ea"/>
              </a:rPr>
              <a:t>&lt;-&gt;   </a:t>
            </a:r>
            <a:r>
              <a:rPr lang="en-US" altLang="ko-KR" sz="2000" smtClean="0">
                <a:latin typeface="+mj-ea"/>
                <a:ea typeface="+mj-ea"/>
              </a:rPr>
              <a:t>   </a:t>
            </a:r>
            <a:r>
              <a:rPr lang="en-US" altLang="ko-KR" sz="2000" b="1" smtClean="0">
                <a:latin typeface="+mj-ea"/>
                <a:ea typeface="+mj-ea"/>
              </a:rPr>
              <a:t>Person</a:t>
            </a:r>
            <a:r>
              <a:rPr lang="en-US" altLang="ko-KR" sz="2000" b="1" dirty="0">
                <a:latin typeface="+mj-ea"/>
                <a:ea typeface="+mj-ea"/>
              </a:rPr>
              <a:t>::</a:t>
            </a:r>
            <a:r>
              <a:rPr lang="en-US" altLang="ko-KR" sz="2000" b="1" dirty="0" err="1">
                <a:latin typeface="+mj-ea"/>
                <a:ea typeface="+mj-ea"/>
              </a:rPr>
              <a:t>addShared</a:t>
            </a:r>
            <a:r>
              <a:rPr lang="en-US" altLang="ko-KR" sz="2000" b="1" dirty="0">
                <a:latin typeface="+mj-ea"/>
                <a:ea typeface="+mj-ea"/>
              </a:rPr>
              <a:t>(200</a:t>
            </a:r>
            <a:r>
              <a:rPr lang="en-US" altLang="ko-KR" sz="2000" b="1" dirty="0" smtClean="0">
                <a:latin typeface="+mj-ea"/>
                <a:ea typeface="+mj-ea"/>
              </a:rPr>
              <a:t>)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7828" y="4441695"/>
            <a:ext cx="6873924" cy="163121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altLang="ko-KR" sz="2000" dirty="0">
                <a:latin typeface="+mj-ea"/>
                <a:ea typeface="+mj-ea"/>
              </a:rPr>
              <a:t>// </a:t>
            </a:r>
            <a:r>
              <a:rPr lang="ko-KR" altLang="en-US" sz="2000" dirty="0">
                <a:latin typeface="+mj-ea"/>
                <a:ea typeface="+mj-ea"/>
              </a:rPr>
              <a:t>컴파일 오류</a:t>
            </a:r>
            <a:r>
              <a:rPr lang="en-US" altLang="ko-KR" sz="2000" dirty="0">
                <a:latin typeface="+mj-ea"/>
                <a:ea typeface="+mj-ea"/>
              </a:rPr>
              <a:t>. non-static </a:t>
            </a:r>
            <a:r>
              <a:rPr lang="ko-KR" altLang="en-US" sz="2000" dirty="0">
                <a:latin typeface="+mj-ea"/>
                <a:ea typeface="+mj-ea"/>
              </a:rPr>
              <a:t>멤버는 클래스 명으로 </a:t>
            </a:r>
            <a:r>
              <a:rPr lang="ko-KR" altLang="en-US" sz="2000" dirty="0" err="1" smtClean="0">
                <a:latin typeface="+mj-ea"/>
                <a:ea typeface="+mj-ea"/>
              </a:rPr>
              <a:t>접근불가</a:t>
            </a:r>
            <a:endParaRPr lang="en-US" altLang="ko-KR" sz="20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atinLnBrk="0"/>
            <a:r>
              <a:rPr lang="en-US" altLang="ko-KR" sz="2000" dirty="0" smtClean="0">
                <a:solidFill>
                  <a:schemeClr val="dk1"/>
                </a:solidFill>
                <a:latin typeface="+mj-ea"/>
                <a:ea typeface="+mj-ea"/>
              </a:rPr>
              <a:t>Person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::money = 100</a:t>
            </a:r>
            <a:r>
              <a:rPr lang="en-US" altLang="ko-KR" sz="2000" dirty="0" smtClean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latinLnBrk="0"/>
            <a:endParaRPr lang="en-US" altLang="ko-KR" sz="20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atinLnBrk="0"/>
            <a:r>
              <a:rPr lang="en-US" altLang="ko-KR" sz="2000" dirty="0">
                <a:latin typeface="+mj-ea"/>
                <a:ea typeface="+mj-ea"/>
              </a:rPr>
              <a:t>// </a:t>
            </a:r>
            <a:r>
              <a:rPr lang="ko-KR" altLang="en-US" sz="2000" dirty="0">
                <a:latin typeface="+mj-ea"/>
                <a:ea typeface="+mj-ea"/>
              </a:rPr>
              <a:t>컴파일 오류</a:t>
            </a:r>
            <a:r>
              <a:rPr lang="en-US" altLang="ko-KR" sz="2000" dirty="0">
                <a:latin typeface="+mj-ea"/>
                <a:ea typeface="+mj-ea"/>
              </a:rPr>
              <a:t>. non-static </a:t>
            </a:r>
            <a:r>
              <a:rPr lang="ko-KR" altLang="en-US" sz="2000" dirty="0">
                <a:latin typeface="+mj-ea"/>
                <a:ea typeface="+mj-ea"/>
              </a:rPr>
              <a:t>멤버는 클래스 명으로 </a:t>
            </a:r>
            <a:r>
              <a:rPr lang="ko-KR" altLang="en-US" sz="2000" dirty="0" err="1" smtClean="0">
                <a:latin typeface="+mj-ea"/>
                <a:ea typeface="+mj-ea"/>
              </a:rPr>
              <a:t>접근불가</a:t>
            </a:r>
            <a:endParaRPr lang="en-US" altLang="ko-KR" sz="2000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latinLnBrk="0"/>
            <a:r>
              <a:rPr lang="en-US" altLang="ko-KR" sz="2000" dirty="0" smtClean="0">
                <a:solidFill>
                  <a:schemeClr val="dk1"/>
                </a:solidFill>
                <a:latin typeface="+mj-ea"/>
                <a:ea typeface="+mj-ea"/>
              </a:rPr>
              <a:t> Person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::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addMoney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(200); </a:t>
            </a:r>
            <a:endParaRPr lang="ko-KR" altLang="en-US" sz="2000" dirty="0">
              <a:solidFill>
                <a:schemeClr val="dk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897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79512" y="162159"/>
            <a:ext cx="8784976" cy="664797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08000" tIns="0" bIns="0" anchor="ctr">
            <a:spAutoFit/>
          </a:bodyPr>
          <a:lstStyle/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class </a:t>
            </a:r>
            <a:r>
              <a:rPr lang="en-US" altLang="ko-KR" sz="1600" dirty="0">
                <a:latin typeface="+mj-ea"/>
                <a:ea typeface="+mj-ea"/>
              </a:rPr>
              <a:t>Person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double money; // </a:t>
            </a:r>
            <a:r>
              <a:rPr lang="ko-KR" altLang="en-US" sz="1600" dirty="0">
                <a:latin typeface="+mj-ea"/>
                <a:ea typeface="+mj-ea"/>
              </a:rPr>
              <a:t>개인 소유의 돈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void </a:t>
            </a:r>
            <a:r>
              <a:rPr lang="en-US" altLang="ko-KR" sz="1600" dirty="0" err="1">
                <a:latin typeface="+mj-ea"/>
                <a:ea typeface="+mj-ea"/>
              </a:rPr>
              <a:t>addMoney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money) </a:t>
            </a:r>
            <a:r>
              <a:rPr lang="en-US" altLang="ko-KR" sz="1600" dirty="0" smtClean="0">
                <a:latin typeface="+mj-ea"/>
                <a:ea typeface="+mj-ea"/>
              </a:rPr>
              <a:t>{ </a:t>
            </a:r>
            <a:r>
              <a:rPr lang="en-US" altLang="ko-KR" sz="1600" dirty="0">
                <a:latin typeface="+mj-ea"/>
                <a:ea typeface="+mj-ea"/>
              </a:rPr>
              <a:t>	this-&gt;money += money</a:t>
            </a:r>
            <a:r>
              <a:rPr lang="en-US" altLang="ko-KR" sz="1600" dirty="0" smtClean="0">
                <a:latin typeface="+mj-ea"/>
                <a:ea typeface="+mj-ea"/>
              </a:rPr>
              <a:t>; </a:t>
            </a:r>
            <a:r>
              <a:rPr lang="en-US" altLang="ko-KR" sz="1600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static 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sharedMoney</a:t>
            </a:r>
            <a:r>
              <a:rPr lang="en-US" altLang="ko-KR" sz="1600" dirty="0">
                <a:latin typeface="+mj-ea"/>
                <a:ea typeface="+mj-ea"/>
              </a:rPr>
              <a:t>; // </a:t>
            </a:r>
            <a:r>
              <a:rPr lang="ko-KR" altLang="en-US" sz="1600" dirty="0">
                <a:latin typeface="+mj-ea"/>
                <a:ea typeface="+mj-ea"/>
              </a:rPr>
              <a:t>공금</a:t>
            </a:r>
          </a:p>
          <a:p>
            <a:pPr defTabSz="18000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>
                <a:latin typeface="+mj-ea"/>
                <a:ea typeface="+mj-ea"/>
              </a:rPr>
              <a:t>static void </a:t>
            </a:r>
            <a:r>
              <a:rPr lang="en-US" altLang="ko-KR" sz="1600" dirty="0" err="1">
                <a:latin typeface="+mj-ea"/>
                <a:ea typeface="+mj-ea"/>
              </a:rPr>
              <a:t>addShared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n) {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sharedMoney</a:t>
            </a:r>
            <a:r>
              <a:rPr lang="en-US" altLang="ko-KR" sz="1600" dirty="0">
                <a:latin typeface="+mj-ea"/>
                <a:ea typeface="+mj-ea"/>
              </a:rPr>
              <a:t> += n;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// static </a:t>
            </a:r>
            <a:r>
              <a:rPr lang="ko-KR" altLang="en-US" sz="1600" dirty="0">
                <a:latin typeface="+mj-ea"/>
                <a:ea typeface="+mj-ea"/>
              </a:rPr>
              <a:t>변수 생성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전역 공간에 생성</a:t>
            </a:r>
          </a:p>
          <a:p>
            <a:pPr defTabSz="180000"/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Person::</a:t>
            </a:r>
            <a:r>
              <a:rPr lang="en-US" altLang="ko-KR" sz="1600" dirty="0" err="1">
                <a:latin typeface="+mj-ea"/>
                <a:ea typeface="+mj-ea"/>
              </a:rPr>
              <a:t>sharedMoney</a:t>
            </a:r>
            <a:r>
              <a:rPr lang="en-US" altLang="ko-KR" sz="1600" dirty="0">
                <a:latin typeface="+mj-ea"/>
                <a:ea typeface="+mj-ea"/>
              </a:rPr>
              <a:t>=10;  // 10</a:t>
            </a:r>
            <a:r>
              <a:rPr lang="ko-KR" altLang="en-US" sz="1600" dirty="0">
                <a:latin typeface="+mj-ea"/>
                <a:ea typeface="+mj-ea"/>
              </a:rPr>
              <a:t>으로 초기화</a:t>
            </a:r>
          </a:p>
          <a:p>
            <a:pPr defTabSz="180000"/>
            <a:endParaRPr lang="ko-KR" altLang="en-US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 err="1" smtClean="0">
                <a:latin typeface="+mj-ea"/>
                <a:ea typeface="+mj-ea"/>
              </a:rPr>
              <a:t>int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main() </a:t>
            </a:r>
            <a:r>
              <a:rPr lang="en-US" altLang="ko-KR" sz="1600" dirty="0" smtClean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1600" dirty="0" smtClean="0">
                <a:latin typeface="+mj-ea"/>
                <a:ea typeface="+mj-ea"/>
              </a:rPr>
              <a:t>  // </a:t>
            </a:r>
            <a:r>
              <a:rPr lang="en-US" altLang="ko-KR" sz="1600" dirty="0">
                <a:latin typeface="+mj-ea"/>
                <a:ea typeface="+mj-ea"/>
              </a:rPr>
              <a:t>static </a:t>
            </a:r>
            <a:r>
              <a:rPr lang="ko-KR" altLang="en-US" sz="1600" dirty="0">
                <a:latin typeface="+mj-ea"/>
                <a:ea typeface="+mj-ea"/>
              </a:rPr>
              <a:t>멤버 접근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공금</a:t>
            </a:r>
            <a:r>
              <a:rPr lang="en-US" altLang="ko-KR" sz="1600" dirty="0">
                <a:latin typeface="+mj-ea"/>
                <a:ea typeface="+mj-ea"/>
              </a:rPr>
              <a:t>=60, </a:t>
            </a:r>
            <a:r>
              <a:rPr lang="en-US" altLang="ko-KR" sz="1600" dirty="0" err="1">
                <a:latin typeface="+mj-ea"/>
                <a:ea typeface="+mj-ea"/>
              </a:rPr>
              <a:t>han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객체가 생기기전부터 </a:t>
            </a:r>
            <a:r>
              <a:rPr lang="en-US" altLang="ko-KR" sz="1600" dirty="0">
                <a:latin typeface="+mj-ea"/>
                <a:ea typeface="+mj-ea"/>
              </a:rPr>
              <a:t>static </a:t>
            </a:r>
            <a:r>
              <a:rPr lang="ko-KR" altLang="en-US" sz="1600" dirty="0" err="1" smtClean="0">
                <a:latin typeface="+mj-ea"/>
                <a:ea typeface="+mj-ea"/>
              </a:rPr>
              <a:t>멤버접근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Person::</a:t>
            </a:r>
            <a:r>
              <a:rPr lang="en-US" altLang="ko-KR" sz="1600" b="1" dirty="0" err="1">
                <a:latin typeface="+mj-ea"/>
                <a:ea typeface="+mj-ea"/>
              </a:rPr>
              <a:t>addShared</a:t>
            </a:r>
            <a:r>
              <a:rPr lang="en-US" altLang="ko-KR" sz="1600" b="1" dirty="0">
                <a:latin typeface="+mj-ea"/>
                <a:ea typeface="+mj-ea"/>
              </a:rPr>
              <a:t>(50); </a:t>
            </a:r>
            <a:r>
              <a:rPr lang="en-US" altLang="ko-KR" sz="1600" dirty="0">
                <a:latin typeface="+mj-ea"/>
                <a:ea typeface="+mj-ea"/>
              </a:rPr>
              <a:t>	</a:t>
            </a:r>
            <a:endParaRPr lang="en-US" altLang="ko-KR" sz="16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err="1" smtClean="0">
                <a:latin typeface="+mj-ea"/>
                <a:ea typeface="+mj-ea"/>
              </a:rPr>
              <a:t>cout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&lt;&lt; </a:t>
            </a:r>
            <a:r>
              <a:rPr lang="en-US" altLang="ko-KR" sz="1600" b="1" dirty="0">
                <a:latin typeface="+mj-ea"/>
                <a:ea typeface="+mj-ea"/>
              </a:rPr>
              <a:t>Person::</a:t>
            </a:r>
            <a:r>
              <a:rPr lang="en-US" altLang="ko-KR" sz="1600" b="1" dirty="0" err="1" smtClean="0">
                <a:latin typeface="+mj-ea"/>
                <a:ea typeface="+mj-ea"/>
              </a:rPr>
              <a:t>sharedMoney</a:t>
            </a:r>
            <a:r>
              <a:rPr lang="en-US" altLang="ko-KR" sz="1600" dirty="0" smtClean="0">
                <a:latin typeface="+mj-ea"/>
                <a:ea typeface="+mj-ea"/>
              </a:rPr>
              <a:t> &lt;&lt; </a:t>
            </a:r>
            <a:r>
              <a:rPr lang="en-US" altLang="ko-KR" sz="1600" dirty="0" err="1" smtClean="0">
                <a:latin typeface="+mj-ea"/>
                <a:ea typeface="+mj-ea"/>
              </a:rPr>
              <a:t>endl</a:t>
            </a:r>
            <a:r>
              <a:rPr lang="en-US" altLang="ko-KR" sz="1600" dirty="0" smtClean="0">
                <a:latin typeface="+mj-ea"/>
                <a:ea typeface="+mj-ea"/>
              </a:rPr>
              <a:t>;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Person </a:t>
            </a:r>
            <a:r>
              <a:rPr lang="en-US" altLang="ko-KR" sz="1600" dirty="0" err="1">
                <a:latin typeface="+mj-ea"/>
                <a:ea typeface="+mj-ea"/>
              </a:rPr>
              <a:t>han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han.money</a:t>
            </a:r>
            <a:r>
              <a:rPr lang="en-US" altLang="ko-KR" sz="1600" dirty="0">
                <a:latin typeface="+mj-ea"/>
                <a:ea typeface="+mj-ea"/>
              </a:rPr>
              <a:t> = 100;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han.sharedMoney</a:t>
            </a:r>
            <a:r>
              <a:rPr lang="en-US" altLang="ko-KR" sz="1600" dirty="0">
                <a:latin typeface="+mj-ea"/>
                <a:ea typeface="+mj-ea"/>
              </a:rPr>
              <a:t> = 200; // static </a:t>
            </a:r>
            <a:r>
              <a:rPr lang="ko-KR" altLang="en-US" sz="1600" dirty="0">
                <a:latin typeface="+mj-ea"/>
                <a:ea typeface="+mj-ea"/>
              </a:rPr>
              <a:t>멤버 접근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공금</a:t>
            </a:r>
            <a:r>
              <a:rPr lang="en-US" altLang="ko-KR" sz="1600" dirty="0">
                <a:latin typeface="+mj-ea"/>
                <a:ea typeface="+mj-ea"/>
              </a:rPr>
              <a:t>=200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Person::</a:t>
            </a:r>
            <a:r>
              <a:rPr lang="en-US" altLang="ko-KR" sz="1600" b="1" dirty="0" err="1">
                <a:latin typeface="+mj-ea"/>
                <a:ea typeface="+mj-ea"/>
              </a:rPr>
              <a:t>sharedMoney</a:t>
            </a:r>
            <a:r>
              <a:rPr lang="en-US" altLang="ko-KR" sz="1600" b="1" dirty="0">
                <a:latin typeface="+mj-ea"/>
                <a:ea typeface="+mj-ea"/>
              </a:rPr>
              <a:t> = 300;</a:t>
            </a:r>
            <a:r>
              <a:rPr lang="en-US" altLang="ko-KR" sz="1600" dirty="0">
                <a:latin typeface="+mj-ea"/>
                <a:ea typeface="+mj-ea"/>
              </a:rPr>
              <a:t> // static </a:t>
            </a:r>
            <a:r>
              <a:rPr lang="ko-KR" altLang="en-US" sz="1600" dirty="0">
                <a:latin typeface="+mj-ea"/>
                <a:ea typeface="+mj-ea"/>
              </a:rPr>
              <a:t>멤버 접근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공금</a:t>
            </a:r>
            <a:r>
              <a:rPr lang="en-US" altLang="ko-KR" sz="1600" dirty="0">
                <a:latin typeface="+mj-ea"/>
                <a:ea typeface="+mj-ea"/>
              </a:rPr>
              <a:t>=300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Person::</a:t>
            </a:r>
            <a:r>
              <a:rPr lang="en-US" altLang="ko-KR" sz="1600" b="1" dirty="0" err="1">
                <a:latin typeface="+mj-ea"/>
                <a:ea typeface="+mj-ea"/>
              </a:rPr>
              <a:t>addShared</a:t>
            </a:r>
            <a:r>
              <a:rPr lang="en-US" altLang="ko-KR" sz="1600" b="1" dirty="0">
                <a:latin typeface="+mj-ea"/>
                <a:ea typeface="+mj-ea"/>
              </a:rPr>
              <a:t>(100); </a:t>
            </a:r>
            <a:r>
              <a:rPr lang="en-US" altLang="ko-KR" sz="1600" dirty="0">
                <a:latin typeface="+mj-ea"/>
                <a:ea typeface="+mj-ea"/>
              </a:rPr>
              <a:t>// static </a:t>
            </a:r>
            <a:r>
              <a:rPr lang="ko-KR" altLang="en-US" sz="1600" dirty="0">
                <a:latin typeface="+mj-ea"/>
                <a:ea typeface="+mj-ea"/>
              </a:rPr>
              <a:t>멤버 접근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공금</a:t>
            </a:r>
            <a:r>
              <a:rPr lang="en-US" altLang="ko-KR" sz="1600" dirty="0">
                <a:latin typeface="+mj-ea"/>
                <a:ea typeface="+mj-ea"/>
              </a:rPr>
              <a:t>=400</a:t>
            </a:r>
          </a:p>
          <a:p>
            <a:pPr defTabSz="180000"/>
            <a:endParaRPr lang="en-US" altLang="ko-KR" sz="1600" dirty="0"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</a:t>
            </a:r>
            <a:r>
              <a:rPr lang="en-US" altLang="ko-KR" sz="1600" dirty="0" err="1">
                <a:latin typeface="+mj-ea"/>
                <a:ea typeface="+mj-ea"/>
              </a:rPr>
              <a:t>han.money</a:t>
            </a:r>
            <a:r>
              <a:rPr lang="en-US" altLang="ko-KR" sz="1600" dirty="0">
                <a:latin typeface="+mj-ea"/>
                <a:ea typeface="+mj-ea"/>
              </a:rPr>
              <a:t> &lt;&lt; ' ' </a:t>
            </a:r>
            <a:r>
              <a:rPr lang="en-US" altLang="ko-KR" sz="1600" dirty="0" smtClean="0">
                <a:latin typeface="+mj-ea"/>
                <a:ea typeface="+mj-ea"/>
              </a:rPr>
              <a:t>&lt;&lt; </a:t>
            </a:r>
            <a:r>
              <a:rPr lang="en-US" altLang="ko-KR" sz="1600" b="1" dirty="0">
                <a:latin typeface="+mj-ea"/>
                <a:ea typeface="+mj-ea"/>
              </a:rPr>
              <a:t>Person::</a:t>
            </a:r>
            <a:r>
              <a:rPr lang="en-US" altLang="ko-KR" sz="1600" b="1" dirty="0" err="1">
                <a:latin typeface="+mj-ea"/>
                <a:ea typeface="+mj-ea"/>
              </a:rPr>
              <a:t>sharedMoney</a:t>
            </a:r>
            <a:r>
              <a:rPr lang="en-US" altLang="ko-KR" sz="1600" dirty="0">
                <a:latin typeface="+mj-ea"/>
                <a:ea typeface="+mj-ea"/>
              </a:rPr>
              <a:t> &lt;&lt; </a:t>
            </a:r>
            <a:r>
              <a:rPr lang="en-US" altLang="ko-KR" sz="1600" dirty="0" err="1">
                <a:latin typeface="+mj-ea"/>
                <a:ea typeface="+mj-ea"/>
              </a:rPr>
              <a:t>endl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04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cap="none" dirty="0" smtClean="0">
                <a:latin typeface="+mj-ea"/>
              </a:rPr>
              <a:t>static</a:t>
            </a:r>
            <a:r>
              <a:rPr lang="en-US" altLang="ko-KR" sz="3600" dirty="0" smtClean="0">
                <a:latin typeface="+mj-ea"/>
              </a:rPr>
              <a:t> </a:t>
            </a:r>
            <a:r>
              <a:rPr lang="ko-KR" altLang="en-US" sz="3600" dirty="0" smtClean="0">
                <a:latin typeface="+mj-ea"/>
              </a:rPr>
              <a:t>활용</a:t>
            </a:r>
            <a:endParaRPr lang="ko-KR" altLang="en-US" sz="3600" dirty="0">
              <a:latin typeface="+mj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static</a:t>
            </a:r>
            <a:r>
              <a:rPr lang="ko-KR" altLang="en-US" dirty="0" smtClean="0"/>
              <a:t>의 주요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변수나 전역 함수를 클래스에 캡슐화</a:t>
            </a:r>
            <a:endParaRPr lang="en-US" altLang="ko-KR" dirty="0" smtClean="0"/>
          </a:p>
          <a:p>
            <a:pPr lvl="2"/>
            <a:r>
              <a:rPr lang="ko-KR" altLang="en-US" dirty="0"/>
              <a:t>전역 변수나 전역 </a:t>
            </a:r>
            <a:r>
              <a:rPr lang="ko-KR" altLang="en-US" dirty="0" smtClean="0"/>
              <a:t>함수를 가능한 사용하지 않도록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전역 변수나 전역 함수를 </a:t>
            </a:r>
            <a:r>
              <a:rPr lang="en-US" altLang="ko-KR" dirty="0" smtClean="0"/>
              <a:t>static</a:t>
            </a:r>
            <a:r>
              <a:rPr lang="ko-KR" altLang="en-US" dirty="0" smtClean="0"/>
              <a:t>으로 선언하여 클래스 멤버로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사이에 공유 변수를 만들고자 할 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static </a:t>
            </a:r>
            <a:r>
              <a:rPr lang="ko-KR" altLang="en-US" dirty="0" smtClean="0"/>
              <a:t>멤버를 선언하여 모든 객체들이 공유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3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 성공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8753" y="1556792"/>
            <a:ext cx="4176464" cy="378565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sum(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a, 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b, 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c) </a:t>
            </a:r>
            <a:r>
              <a:rPr lang="en-US" altLang="ko-KR" sz="2000" dirty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return a + b + c;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</a:t>
            </a:r>
          </a:p>
          <a:p>
            <a:pPr defTabSz="180000" fontAlgn="base" latinLnBrk="0"/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double </a:t>
            </a:r>
            <a:r>
              <a:rPr lang="en-US" altLang="ko-KR" sz="2000" b="1" dirty="0" smtClean="0">
                <a:latin typeface="+mj-ea"/>
                <a:ea typeface="+mj-ea"/>
              </a:rPr>
              <a:t>sum(double a, double b) </a:t>
            </a:r>
            <a:r>
              <a:rPr lang="en-US" altLang="ko-KR" sz="2000" dirty="0" smtClean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	return a + b;</a:t>
            </a: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}</a:t>
            </a:r>
          </a:p>
          <a:p>
            <a:pPr defTabSz="180000" fontAlgn="base" latinLnBrk="0"/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sum(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a, 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b) </a:t>
            </a:r>
            <a:r>
              <a:rPr lang="en-US" altLang="ko-KR" sz="2000" dirty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return a + b;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36095" y="2002651"/>
            <a:ext cx="2952329" cy="181588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main(){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</a:t>
            </a:r>
            <a:r>
              <a:rPr lang="en-US" altLang="ko-KR" sz="1600" b="1" dirty="0">
                <a:latin typeface="+mj-ea"/>
                <a:ea typeface="+mj-ea"/>
              </a:rPr>
              <a:t>sum(2, 5, 33</a:t>
            </a:r>
            <a:r>
              <a:rPr lang="en-US" altLang="ko-KR" sz="1600" b="1" dirty="0" smtClean="0">
                <a:latin typeface="+mj-ea"/>
                <a:ea typeface="+mj-ea"/>
              </a:rPr>
              <a:t>)</a:t>
            </a:r>
            <a:r>
              <a:rPr lang="en-US" altLang="ko-KR" sz="1600" dirty="0" smtClean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 </a:t>
            </a:r>
          </a:p>
          <a:p>
            <a:pPr defTabSz="180000" fontAlgn="base" latinLnBrk="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</a:t>
            </a:r>
            <a:r>
              <a:rPr lang="en-US" altLang="ko-KR" sz="1600" b="1" dirty="0">
                <a:latin typeface="+mj-ea"/>
                <a:ea typeface="+mj-ea"/>
              </a:rPr>
              <a:t>sum(12.5, 33.6</a:t>
            </a:r>
            <a:r>
              <a:rPr lang="en-US" altLang="ko-KR" sz="1600" b="1" dirty="0" smtClean="0">
                <a:latin typeface="+mj-ea"/>
                <a:ea typeface="+mj-ea"/>
              </a:rPr>
              <a:t>)</a:t>
            </a:r>
            <a:r>
              <a:rPr lang="en-US" altLang="ko-KR" sz="1600" dirty="0" smtClean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endParaRPr lang="en-US" altLang="ko-KR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cout</a:t>
            </a:r>
            <a:r>
              <a:rPr lang="en-US" altLang="ko-KR" sz="1600" dirty="0">
                <a:latin typeface="+mj-ea"/>
                <a:ea typeface="+mj-ea"/>
              </a:rPr>
              <a:t> &lt;&lt; </a:t>
            </a:r>
            <a:r>
              <a:rPr lang="en-US" altLang="ko-KR" sz="1600" b="1" dirty="0">
                <a:latin typeface="+mj-ea"/>
                <a:ea typeface="+mj-ea"/>
              </a:rPr>
              <a:t>sum(2, 6)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}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5407156"/>
            <a:ext cx="3171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+mj-ea"/>
                <a:ea typeface="+mj-ea"/>
              </a:rPr>
              <a:t>성공적으로 중복된 </a:t>
            </a:r>
            <a:r>
              <a:rPr lang="en-US" altLang="ko-KR" sz="1600" dirty="0" smtClean="0">
                <a:latin typeface="+mj-ea"/>
                <a:ea typeface="+mj-ea"/>
              </a:rPr>
              <a:t>sum()</a:t>
            </a:r>
            <a:r>
              <a:rPr lang="ko-KR" altLang="en-US" sz="1600" dirty="0" smtClean="0">
                <a:latin typeface="+mj-ea"/>
                <a:ea typeface="+mj-ea"/>
              </a:rPr>
              <a:t> 함수들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9293" y="3986054"/>
            <a:ext cx="3100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7030A0"/>
                </a:solidFill>
                <a:latin typeface="+mj-ea"/>
                <a:ea typeface="+mj-ea"/>
              </a:rPr>
              <a:t>중복된 </a:t>
            </a:r>
            <a:r>
              <a:rPr lang="en-US" altLang="ko-KR" sz="2000" b="1" dirty="0" smtClean="0">
                <a:solidFill>
                  <a:srgbClr val="7030A0"/>
                </a:solidFill>
                <a:latin typeface="+mj-ea"/>
                <a:ea typeface="+mj-ea"/>
              </a:rPr>
              <a:t>sum() </a:t>
            </a:r>
            <a:r>
              <a:rPr lang="ko-KR" altLang="en-US" sz="2000" b="1" dirty="0" smtClean="0">
                <a:solidFill>
                  <a:srgbClr val="7030A0"/>
                </a:solidFill>
                <a:latin typeface="+mj-ea"/>
                <a:ea typeface="+mj-ea"/>
              </a:rPr>
              <a:t>함수 호출</a:t>
            </a:r>
            <a:r>
              <a:rPr lang="en-US" altLang="ko-KR" sz="2000" b="1" dirty="0" smtClean="0">
                <a:solidFill>
                  <a:srgbClr val="7030A0"/>
                </a:solidFill>
                <a:latin typeface="+mj-ea"/>
                <a:ea typeface="+mj-ea"/>
              </a:rPr>
              <a:t>. </a:t>
            </a:r>
          </a:p>
          <a:p>
            <a:pPr algn="ctr"/>
            <a:r>
              <a:rPr lang="ko-KR" altLang="en-US" sz="2000" b="1" dirty="0" smtClean="0">
                <a:solidFill>
                  <a:srgbClr val="7030A0"/>
                </a:solidFill>
                <a:latin typeface="+mj-ea"/>
                <a:ea typeface="+mj-ea"/>
              </a:rPr>
              <a:t>컴파일러가 구분</a:t>
            </a:r>
            <a:endParaRPr lang="ko-KR" altLang="en-US" sz="2000" b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718562" y="1835130"/>
            <a:ext cx="1896604" cy="62715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4401912" y="3014904"/>
            <a:ext cx="1214204" cy="1974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049143" y="3487283"/>
            <a:ext cx="2566974" cy="101351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7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8029400" cy="670351"/>
          </a:xfrm>
        </p:spPr>
        <p:txBody>
          <a:bodyPr>
            <a:noAutofit/>
          </a:bodyPr>
          <a:lstStyle/>
          <a:p>
            <a:r>
              <a:rPr lang="en-US" altLang="ko-KR" cap="none" dirty="0" smtClean="0">
                <a:latin typeface="+mj-ea"/>
              </a:rPr>
              <a:t>static </a:t>
            </a:r>
            <a:r>
              <a:rPr lang="ko-KR" altLang="en-US" cap="none" dirty="0" smtClean="0">
                <a:latin typeface="+mj-ea"/>
              </a:rPr>
              <a:t>멤버를 가진 </a:t>
            </a:r>
            <a:r>
              <a:rPr lang="en-US" altLang="ko-KR" cap="none" dirty="0" smtClean="0">
                <a:latin typeface="+mj-ea"/>
              </a:rPr>
              <a:t>Math </a:t>
            </a:r>
            <a:r>
              <a:rPr lang="ko-KR" altLang="en-US" dirty="0" smtClean="0">
                <a:latin typeface="+mj-ea"/>
              </a:rPr>
              <a:t>클래스 작성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1560" y="1382574"/>
            <a:ext cx="4712488" cy="34163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latin typeface="+mj-ea"/>
                <a:ea typeface="+mj-ea"/>
              </a:rPr>
              <a:t>#include &lt;</a:t>
            </a:r>
            <a:r>
              <a:rPr lang="en-US" altLang="ko-KR" dirty="0" err="1">
                <a:latin typeface="+mj-ea"/>
                <a:ea typeface="+mj-ea"/>
              </a:rPr>
              <a:t>iostream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using namespace </a:t>
            </a:r>
            <a:r>
              <a:rPr lang="en-US" altLang="ko-KR" dirty="0" err="1">
                <a:latin typeface="+mj-ea"/>
                <a:ea typeface="+mj-ea"/>
              </a:rPr>
              <a:t>std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abs(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a) </a:t>
            </a:r>
            <a:r>
              <a:rPr lang="en-US" altLang="ko-KR" dirty="0" smtClean="0">
                <a:latin typeface="+mj-ea"/>
                <a:ea typeface="+mj-ea"/>
              </a:rPr>
              <a:t>{ return a&gt;0?a:-a; }</a:t>
            </a:r>
          </a:p>
          <a:p>
            <a:pPr defTabSz="180000"/>
            <a:r>
              <a:rPr lang="fr-FR" altLang="ko-KR" dirty="0" smtClean="0">
                <a:latin typeface="+mj-ea"/>
                <a:ea typeface="+mj-ea"/>
              </a:rPr>
              <a:t>int </a:t>
            </a:r>
            <a:r>
              <a:rPr lang="fr-FR" altLang="ko-KR" dirty="0">
                <a:latin typeface="+mj-ea"/>
                <a:ea typeface="+mj-ea"/>
              </a:rPr>
              <a:t>max(int a, int b) </a:t>
            </a:r>
            <a:r>
              <a:rPr lang="fr-FR" altLang="ko-KR" dirty="0" smtClean="0">
                <a:latin typeface="+mj-ea"/>
                <a:ea typeface="+mj-ea"/>
              </a:rPr>
              <a:t>{ </a:t>
            </a:r>
            <a:r>
              <a:rPr lang="en-US" altLang="ko-KR" dirty="0" smtClean="0">
                <a:latin typeface="+mj-ea"/>
                <a:ea typeface="+mj-ea"/>
              </a:rPr>
              <a:t>return  a&gt;b)?</a:t>
            </a:r>
            <a:r>
              <a:rPr lang="en-US" altLang="ko-KR" dirty="0" err="1" smtClean="0">
                <a:latin typeface="+mj-ea"/>
                <a:ea typeface="+mj-ea"/>
              </a:rPr>
              <a:t>a:b</a:t>
            </a:r>
            <a:r>
              <a:rPr lang="en-US" altLang="ko-KR" dirty="0" smtClean="0">
                <a:latin typeface="+mj-ea"/>
                <a:ea typeface="+mj-ea"/>
              </a:rPr>
              <a:t>; }</a:t>
            </a:r>
          </a:p>
          <a:p>
            <a:pPr defTabSz="180000"/>
            <a:r>
              <a:rPr lang="sv-SE" altLang="ko-KR" dirty="0" smtClean="0">
                <a:latin typeface="+mj-ea"/>
                <a:ea typeface="+mj-ea"/>
              </a:rPr>
              <a:t>int </a:t>
            </a:r>
            <a:r>
              <a:rPr lang="sv-SE" altLang="ko-KR" dirty="0">
                <a:latin typeface="+mj-ea"/>
                <a:ea typeface="+mj-ea"/>
              </a:rPr>
              <a:t>min(int a, int b) </a:t>
            </a:r>
            <a:r>
              <a:rPr lang="sv-SE" altLang="ko-KR" dirty="0" smtClean="0">
                <a:latin typeface="+mj-ea"/>
                <a:ea typeface="+mj-ea"/>
              </a:rPr>
              <a:t>{ </a:t>
            </a:r>
            <a:r>
              <a:rPr lang="en-US" altLang="ko-KR" dirty="0" smtClean="0">
                <a:latin typeface="+mj-ea"/>
                <a:ea typeface="+mj-ea"/>
              </a:rPr>
              <a:t>return </a:t>
            </a:r>
            <a:r>
              <a:rPr lang="en-US" altLang="ko-KR" dirty="0">
                <a:latin typeface="+mj-ea"/>
                <a:ea typeface="+mj-ea"/>
              </a:rPr>
              <a:t>(a&gt;b)?</a:t>
            </a:r>
            <a:r>
              <a:rPr lang="en-US" altLang="ko-KR" dirty="0" err="1">
                <a:latin typeface="+mj-ea"/>
                <a:ea typeface="+mj-ea"/>
              </a:rPr>
              <a:t>b:a</a:t>
            </a:r>
            <a:r>
              <a:rPr lang="en-US" altLang="ko-KR" dirty="0" smtClean="0">
                <a:latin typeface="+mj-ea"/>
                <a:ea typeface="+mj-ea"/>
              </a:rPr>
              <a:t>; }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endParaRPr lang="ko-KR" altLang="en-US" dirty="0">
              <a:latin typeface="+mj-ea"/>
              <a:ea typeface="+mj-ea"/>
            </a:endParaRPr>
          </a:p>
          <a:p>
            <a:pPr defTabSz="18000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</a:t>
            </a:r>
            <a:r>
              <a:rPr lang="en-US" altLang="ko-KR" dirty="0" smtClean="0">
                <a:latin typeface="+mj-ea"/>
                <a:ea typeface="+mj-ea"/>
              </a:rPr>
              <a:t>{	</a:t>
            </a:r>
          </a:p>
          <a:p>
            <a:pPr defTabSz="18000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cout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&lt;&lt; abs(-</a:t>
            </a:r>
            <a:r>
              <a:rPr lang="en-US" altLang="ko-KR" dirty="0" smtClean="0">
                <a:latin typeface="+mj-ea"/>
                <a:ea typeface="+mj-ea"/>
              </a:rPr>
              <a:t>5)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err="1" smtClean="0">
                <a:latin typeface="+mj-ea"/>
                <a:ea typeface="+mj-ea"/>
              </a:rPr>
              <a:t>endl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cout</a:t>
            </a:r>
            <a:r>
              <a:rPr lang="en-US" altLang="ko-KR" dirty="0" smtClean="0">
                <a:latin typeface="+mj-ea"/>
                <a:ea typeface="+mj-ea"/>
              </a:rPr>
              <a:t> &lt;&lt; max(10, 8)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err="1" smtClean="0">
                <a:latin typeface="+mj-ea"/>
                <a:ea typeface="+mj-ea"/>
              </a:rPr>
              <a:t>endl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cout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&lt;&lt; min(-3, -8</a:t>
            </a:r>
            <a:r>
              <a:rPr lang="en-US" altLang="ko-KR" dirty="0" smtClean="0">
                <a:latin typeface="+mj-ea"/>
                <a:ea typeface="+mj-ea"/>
              </a:rPr>
              <a:t>)</a:t>
            </a:r>
            <a:r>
              <a:rPr lang="en-US" altLang="ko-KR" dirty="0">
                <a:latin typeface="+mj-ea"/>
                <a:ea typeface="+mj-ea"/>
              </a:rPr>
              <a:t> &lt;&lt; </a:t>
            </a:r>
            <a:r>
              <a:rPr lang="en-US" altLang="ko-KR" dirty="0" err="1" smtClean="0">
                <a:latin typeface="+mj-ea"/>
                <a:ea typeface="+mj-ea"/>
              </a:rPr>
              <a:t>endl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  <a:endParaRPr lang="en-US" altLang="ko-KR" dirty="0"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latin typeface="+mj-ea"/>
                <a:ea typeface="+mj-ea"/>
              </a:rPr>
              <a:t>}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515" y="4941149"/>
            <a:ext cx="4232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+mj-ea"/>
                <a:ea typeface="+mj-ea"/>
              </a:rPr>
              <a:t>(a) </a:t>
            </a:r>
            <a:r>
              <a:rPr lang="ko-KR" altLang="en-US" sz="1600" b="1" dirty="0" smtClean="0">
                <a:latin typeface="+mj-ea"/>
                <a:ea typeface="+mj-ea"/>
              </a:rPr>
              <a:t>전역 함수들을 가진 좋지 않음 코딩 사례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6084922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latin typeface="+mn-ea"/>
                <a:ea typeface="+mn-ea"/>
              </a:defRPr>
            </a:lvl1pPr>
          </a:lstStyle>
          <a:p>
            <a:r>
              <a:rPr lang="en-US" altLang="ko-KR" sz="1600" dirty="0">
                <a:latin typeface="+mj-ea"/>
                <a:ea typeface="+mj-ea"/>
              </a:rPr>
              <a:t>(b) Math </a:t>
            </a:r>
            <a:r>
              <a:rPr lang="ko-KR" altLang="en-US" sz="1600" dirty="0">
                <a:latin typeface="+mj-ea"/>
                <a:ea typeface="+mj-ea"/>
              </a:rPr>
              <a:t>클래스를 만들고 전역 함수들을 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   static </a:t>
            </a:r>
            <a:r>
              <a:rPr lang="ko-KR" altLang="en-US" sz="1600" dirty="0">
                <a:latin typeface="+mj-ea"/>
                <a:ea typeface="+mj-ea"/>
              </a:rPr>
              <a:t>멤버로 캡슐화한 프로그램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583323" y="4186155"/>
            <a:ext cx="432047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>
                <a:latin typeface="+mj-lt"/>
              </a:rPr>
              <a:t>5</a:t>
            </a:r>
          </a:p>
          <a:p>
            <a:pPr fontAlgn="base"/>
            <a:r>
              <a:rPr lang="en-US" altLang="ko-KR" sz="1200" dirty="0">
                <a:latin typeface="+mj-lt"/>
              </a:rPr>
              <a:t>10</a:t>
            </a:r>
          </a:p>
          <a:p>
            <a:pPr fontAlgn="base"/>
            <a:r>
              <a:rPr lang="en-US" altLang="ko-KR" sz="1200" dirty="0" smtClean="0">
                <a:latin typeface="+mj-lt"/>
              </a:rPr>
              <a:t>-8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66402" y="944140"/>
            <a:ext cx="842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왼쪽 코드를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static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멤버를 가진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Math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클래스로 작성하고 멤버 함수를 호출하라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0174" y="1302460"/>
            <a:ext cx="6833001" cy="470898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>
                <a:latin typeface="+mj-ea"/>
                <a:ea typeface="+mj-ea"/>
              </a:rPr>
              <a:t>#include &lt;</a:t>
            </a:r>
            <a:r>
              <a:rPr lang="en-US" altLang="ko-KR" sz="2000" dirty="0" err="1">
                <a:latin typeface="+mj-ea"/>
                <a:ea typeface="+mj-ea"/>
              </a:rPr>
              <a:t>iostream</a:t>
            </a:r>
            <a:r>
              <a:rPr lang="en-US" altLang="ko-KR" sz="2000" dirty="0">
                <a:latin typeface="+mj-ea"/>
                <a:ea typeface="+mj-ea"/>
              </a:rPr>
              <a:t>&gt;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using namespace </a:t>
            </a:r>
            <a:r>
              <a:rPr lang="en-US" altLang="ko-KR" sz="2000" dirty="0" err="1">
                <a:latin typeface="+mj-ea"/>
                <a:ea typeface="+mj-ea"/>
              </a:rPr>
              <a:t>std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/>
            <a:endParaRPr lang="ko-KR" altLang="en-US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>
                <a:latin typeface="+mj-ea"/>
                <a:ea typeface="+mj-ea"/>
              </a:rPr>
              <a:t>class Math </a:t>
            </a:r>
            <a:r>
              <a:rPr lang="en-US" altLang="ko-KR" sz="2000" dirty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2000" b="1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b="1" dirty="0" smtClean="0">
                <a:solidFill>
                  <a:srgbClr val="7030A0"/>
                </a:solidFill>
                <a:latin typeface="+mj-ea"/>
                <a:ea typeface="+mj-ea"/>
              </a:rPr>
              <a:t>static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abs(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a) { return a&gt;0?a:-a; </a:t>
            </a:r>
            <a:r>
              <a:rPr lang="en-US" altLang="ko-KR" sz="2000" dirty="0" smtClean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static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max(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a, 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b) { return (a&gt;b)?</a:t>
            </a:r>
            <a:r>
              <a:rPr lang="en-US" altLang="ko-KR" sz="2000" dirty="0" err="1">
                <a:latin typeface="+mj-ea"/>
                <a:ea typeface="+mj-ea"/>
              </a:rPr>
              <a:t>a:b</a:t>
            </a:r>
            <a:r>
              <a:rPr lang="en-US" altLang="ko-KR" sz="2000" dirty="0">
                <a:latin typeface="+mj-ea"/>
                <a:ea typeface="+mj-ea"/>
              </a:rPr>
              <a:t>; }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static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min(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a, 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b) { return (a&gt;b)?</a:t>
            </a:r>
            <a:r>
              <a:rPr lang="en-US" altLang="ko-KR" sz="2000" dirty="0" err="1">
                <a:latin typeface="+mj-ea"/>
                <a:ea typeface="+mj-ea"/>
              </a:rPr>
              <a:t>b:a</a:t>
            </a:r>
            <a:r>
              <a:rPr lang="en-US" altLang="ko-KR" sz="2000" dirty="0">
                <a:latin typeface="+mj-ea"/>
                <a:ea typeface="+mj-ea"/>
              </a:rPr>
              <a:t>; }</a:t>
            </a:r>
          </a:p>
          <a:p>
            <a:pPr defTabSz="180000"/>
            <a:r>
              <a:rPr lang="en-US" altLang="ko-KR" sz="2000" b="1" dirty="0">
                <a:latin typeface="+mj-ea"/>
                <a:ea typeface="+mj-ea"/>
              </a:rPr>
              <a:t>};</a:t>
            </a:r>
          </a:p>
          <a:p>
            <a:pPr defTabSz="180000"/>
            <a:endParaRPr lang="ko-KR" altLang="en-US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cout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&lt;&lt; </a:t>
            </a:r>
            <a:r>
              <a:rPr lang="en-US" altLang="ko-KR" sz="2000" b="1" dirty="0">
                <a:solidFill>
                  <a:srgbClr val="7030A0"/>
                </a:solidFill>
                <a:latin typeface="+mj-ea"/>
                <a:ea typeface="+mj-ea"/>
              </a:rPr>
              <a:t>Math::abs(-5) </a:t>
            </a:r>
            <a:r>
              <a:rPr lang="en-US" altLang="ko-KR" sz="2000" dirty="0" smtClean="0">
                <a:latin typeface="+mj-ea"/>
                <a:ea typeface="+mj-ea"/>
              </a:rPr>
              <a:t>&lt;&lt; </a:t>
            </a:r>
            <a:r>
              <a:rPr lang="en-US" altLang="ko-KR" sz="2000" dirty="0" err="1" smtClean="0">
                <a:latin typeface="+mj-ea"/>
                <a:ea typeface="+mj-ea"/>
              </a:rPr>
              <a:t>endl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cout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&lt;&lt; Math::max(10, 8</a:t>
            </a:r>
            <a:r>
              <a:rPr lang="en-US" altLang="ko-KR" sz="2000" dirty="0" smtClean="0">
                <a:latin typeface="+mj-ea"/>
                <a:ea typeface="+mj-ea"/>
              </a:rPr>
              <a:t>) </a:t>
            </a:r>
            <a:r>
              <a:rPr lang="en-US" altLang="ko-KR" sz="2000" dirty="0">
                <a:latin typeface="+mj-ea"/>
                <a:ea typeface="+mj-ea"/>
              </a:rPr>
              <a:t>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dirty="0" err="1" smtClean="0">
                <a:latin typeface="+mj-ea"/>
                <a:ea typeface="+mj-ea"/>
              </a:rPr>
              <a:t>cout</a:t>
            </a:r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&lt;&lt; Math::min(-3, -8</a:t>
            </a:r>
            <a:r>
              <a:rPr lang="en-US" altLang="ko-KR" sz="2000" dirty="0" smtClean="0">
                <a:latin typeface="+mj-ea"/>
                <a:ea typeface="+mj-ea"/>
              </a:rPr>
              <a:t>)</a:t>
            </a:r>
            <a:r>
              <a:rPr lang="en-US" altLang="ko-KR" sz="2000" dirty="0">
                <a:latin typeface="+mj-ea"/>
                <a:ea typeface="+mj-ea"/>
              </a:rPr>
              <a:t>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 smtClean="0">
                <a:latin typeface="+mj-ea"/>
                <a:ea typeface="+mj-ea"/>
              </a:rPr>
              <a:t>;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73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99592" y="116632"/>
            <a:ext cx="7957392" cy="670351"/>
          </a:xfrm>
        </p:spPr>
        <p:txBody>
          <a:bodyPr>
            <a:noAutofit/>
          </a:bodyPr>
          <a:lstStyle/>
          <a:p>
            <a:r>
              <a:rPr lang="en-US" altLang="ko-KR" sz="2800" cap="none" dirty="0" smtClean="0">
                <a:latin typeface="+mj-ea"/>
              </a:rPr>
              <a:t>static</a:t>
            </a:r>
            <a:r>
              <a:rPr lang="en-US" altLang="ko-KR" sz="2800" dirty="0" smtClean="0">
                <a:latin typeface="+mj-ea"/>
              </a:rPr>
              <a:t> </a:t>
            </a:r>
            <a:r>
              <a:rPr lang="ko-KR" altLang="en-US" sz="2800" dirty="0" smtClean="0">
                <a:latin typeface="+mj-ea"/>
              </a:rPr>
              <a:t>멤버를 공유의 목적으로 사용하는 예</a:t>
            </a:r>
            <a:endParaRPr lang="ko-KR" altLang="en-US" sz="2800" dirty="0">
              <a:latin typeface="+mj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845253"/>
            <a:ext cx="6912768" cy="569386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class </a:t>
            </a:r>
            <a:r>
              <a:rPr lang="en-US" altLang="ko-KR" sz="1400" dirty="0">
                <a:latin typeface="+mj-ea"/>
                <a:ea typeface="+mj-ea"/>
              </a:rPr>
              <a:t>Circle {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private: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latin typeface="+mj-ea"/>
                <a:ea typeface="+mj-ea"/>
              </a:rPr>
              <a:t>static </a:t>
            </a:r>
            <a:r>
              <a:rPr lang="en-US" altLang="ko-KR" sz="1400" b="1" dirty="0" err="1">
                <a:latin typeface="+mj-ea"/>
                <a:ea typeface="+mj-ea"/>
              </a:rPr>
              <a:t>int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b="1" dirty="0" err="1">
                <a:latin typeface="+mj-ea"/>
                <a:ea typeface="+mj-ea"/>
              </a:rPr>
              <a:t>numOfCircles</a:t>
            </a:r>
            <a:r>
              <a:rPr lang="en-US" altLang="ko-KR" sz="1400" b="1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radius;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Circle(</a:t>
            </a:r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r=1); 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~Circle() { </a:t>
            </a:r>
            <a:r>
              <a:rPr lang="en-US" altLang="ko-KR" sz="1400" b="1" dirty="0" err="1">
                <a:latin typeface="+mj-ea"/>
                <a:ea typeface="+mj-ea"/>
              </a:rPr>
              <a:t>numOfCircles</a:t>
            </a:r>
            <a:r>
              <a:rPr lang="en-US" altLang="ko-KR" sz="1400" b="1" dirty="0">
                <a:latin typeface="+mj-ea"/>
                <a:ea typeface="+mj-ea"/>
              </a:rPr>
              <a:t>--; </a:t>
            </a:r>
            <a:r>
              <a:rPr lang="en-US" altLang="ko-KR" sz="1400" dirty="0">
                <a:latin typeface="+mj-ea"/>
                <a:ea typeface="+mj-ea"/>
              </a:rPr>
              <a:t>} // </a:t>
            </a:r>
            <a:r>
              <a:rPr lang="ko-KR" altLang="en-US" sz="1400" dirty="0">
                <a:latin typeface="+mj-ea"/>
                <a:ea typeface="+mj-ea"/>
              </a:rPr>
              <a:t>생성된 원의 개수 감소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latin typeface="+mj-ea"/>
                <a:ea typeface="+mj-ea"/>
              </a:rPr>
              <a:t>static </a:t>
            </a:r>
            <a:r>
              <a:rPr lang="en-US" altLang="ko-KR" sz="1400" b="1" dirty="0" err="1">
                <a:latin typeface="+mj-ea"/>
                <a:ea typeface="+mj-ea"/>
              </a:rPr>
              <a:t>int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b="1" dirty="0" err="1">
                <a:latin typeface="+mj-ea"/>
                <a:ea typeface="+mj-ea"/>
              </a:rPr>
              <a:t>getNumOfCircles</a:t>
            </a:r>
            <a:r>
              <a:rPr lang="en-US" altLang="ko-KR" sz="1400" b="1" dirty="0">
                <a:latin typeface="+mj-ea"/>
                <a:ea typeface="+mj-ea"/>
              </a:rPr>
              <a:t>() { return </a:t>
            </a:r>
            <a:r>
              <a:rPr lang="en-US" altLang="ko-KR" sz="1400" b="1" dirty="0" err="1">
                <a:latin typeface="+mj-ea"/>
                <a:ea typeface="+mj-ea"/>
              </a:rPr>
              <a:t>numOfCircles</a:t>
            </a:r>
            <a:r>
              <a:rPr lang="en-US" altLang="ko-KR" sz="1400" b="1" dirty="0">
                <a:latin typeface="+mj-ea"/>
                <a:ea typeface="+mj-ea"/>
              </a:rPr>
              <a:t>; }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}; </a:t>
            </a:r>
          </a:p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Circle</a:t>
            </a:r>
            <a:r>
              <a:rPr lang="en-US" altLang="ko-KR" sz="1400" dirty="0">
                <a:latin typeface="+mj-ea"/>
                <a:ea typeface="+mj-ea"/>
              </a:rPr>
              <a:t>::Circle(</a:t>
            </a:r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r) {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radius = r</a:t>
            </a:r>
            <a:r>
              <a:rPr lang="en-US" altLang="ko-KR" sz="1400" dirty="0" smtClean="0">
                <a:latin typeface="+mj-ea"/>
                <a:ea typeface="+mj-ea"/>
              </a:rPr>
              <a:t>;  </a:t>
            </a:r>
            <a:r>
              <a:rPr lang="en-US" altLang="ko-KR" sz="1400" b="1" dirty="0" err="1" smtClean="0">
                <a:latin typeface="+mj-ea"/>
                <a:ea typeface="+mj-ea"/>
              </a:rPr>
              <a:t>numOfCircles</a:t>
            </a:r>
            <a:r>
              <a:rPr lang="en-US" altLang="ko-KR" sz="1400" b="1" dirty="0">
                <a:latin typeface="+mj-ea"/>
                <a:ea typeface="+mj-ea"/>
              </a:rPr>
              <a:t>++; </a:t>
            </a:r>
            <a:r>
              <a:rPr lang="en-US" altLang="ko-KR" sz="1400" dirty="0">
                <a:latin typeface="+mj-ea"/>
                <a:ea typeface="+mj-ea"/>
              </a:rPr>
              <a:t>// </a:t>
            </a:r>
            <a:r>
              <a:rPr lang="ko-KR" altLang="en-US" sz="1400" dirty="0">
                <a:latin typeface="+mj-ea"/>
                <a:ea typeface="+mj-ea"/>
              </a:rPr>
              <a:t>생성된 원의 개수 증가</a:t>
            </a:r>
          </a:p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Circle::</a:t>
            </a:r>
            <a:r>
              <a:rPr lang="en-US" altLang="ko-KR" sz="1400" dirty="0" err="1">
                <a:latin typeface="+mj-ea"/>
                <a:ea typeface="+mj-ea"/>
              </a:rPr>
              <a:t>numOfCircles</a:t>
            </a:r>
            <a:r>
              <a:rPr lang="en-US" altLang="ko-KR" sz="1400" dirty="0">
                <a:latin typeface="+mj-ea"/>
                <a:ea typeface="+mj-ea"/>
              </a:rPr>
              <a:t> = 0; // 0</a:t>
            </a:r>
            <a:r>
              <a:rPr lang="ko-KR" altLang="en-US" sz="1400" dirty="0">
                <a:latin typeface="+mj-ea"/>
                <a:ea typeface="+mj-ea"/>
              </a:rPr>
              <a:t>으로 초기화</a:t>
            </a:r>
            <a:endParaRPr lang="en-US" altLang="ko-KR" sz="1400" dirty="0">
              <a:latin typeface="+mj-ea"/>
              <a:ea typeface="+mj-ea"/>
            </a:endParaRPr>
          </a:p>
          <a:p>
            <a:pPr defTabSz="180000"/>
            <a:endParaRPr lang="en-US" altLang="ko-KR" sz="1400" dirty="0">
              <a:latin typeface="+mj-ea"/>
              <a:ea typeface="+mj-ea"/>
            </a:endParaRPr>
          </a:p>
          <a:p>
            <a:pPr defTabSz="180000"/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Circle *p = </a:t>
            </a:r>
            <a:r>
              <a:rPr lang="en-US" altLang="ko-KR" sz="1400" b="1" dirty="0">
                <a:latin typeface="+mj-ea"/>
                <a:ea typeface="+mj-ea"/>
              </a:rPr>
              <a:t>new Circle[10]; </a:t>
            </a:r>
            <a:r>
              <a:rPr lang="en-US" altLang="ko-KR" sz="1400" dirty="0">
                <a:latin typeface="+mj-ea"/>
                <a:ea typeface="+mj-ea"/>
              </a:rPr>
              <a:t>// 10</a:t>
            </a:r>
            <a:r>
              <a:rPr lang="ko-KR" altLang="en-US" sz="1400" dirty="0">
                <a:latin typeface="+mj-ea"/>
                <a:ea typeface="+mj-ea"/>
              </a:rPr>
              <a:t>개의 </a:t>
            </a:r>
            <a:r>
              <a:rPr lang="ko-KR" altLang="en-US" sz="1400" dirty="0" err="1">
                <a:latin typeface="+mj-ea"/>
                <a:ea typeface="+mj-ea"/>
              </a:rPr>
              <a:t>생성자</a:t>
            </a:r>
            <a:r>
              <a:rPr lang="ko-KR" altLang="en-US" sz="1400" dirty="0">
                <a:latin typeface="+mj-ea"/>
                <a:ea typeface="+mj-ea"/>
              </a:rPr>
              <a:t> 실행</a:t>
            </a:r>
          </a:p>
          <a:p>
            <a:pPr defTabSz="180000"/>
            <a:r>
              <a:rPr lang="ko-KR" altLang="en-US" sz="1400" dirty="0">
                <a:latin typeface="+mj-ea"/>
                <a:ea typeface="+mj-ea"/>
              </a:rPr>
              <a:t>	</a:t>
            </a:r>
            <a:r>
              <a:rPr lang="en-US" altLang="ko-KR" sz="1400" dirty="0" err="1">
                <a:latin typeface="+mj-ea"/>
                <a:ea typeface="+mj-ea"/>
              </a:rPr>
              <a:t>cout</a:t>
            </a:r>
            <a:r>
              <a:rPr lang="en-US" altLang="ko-KR" sz="1400" dirty="0">
                <a:latin typeface="+mj-ea"/>
                <a:ea typeface="+mj-ea"/>
              </a:rPr>
              <a:t> &lt;&lt; "</a:t>
            </a:r>
            <a:r>
              <a:rPr lang="ko-KR" altLang="en-US" sz="1400" dirty="0">
                <a:latin typeface="+mj-ea"/>
                <a:ea typeface="+mj-ea"/>
              </a:rPr>
              <a:t>생존하고 있는 원의 개수 </a:t>
            </a:r>
            <a:r>
              <a:rPr lang="en-US" altLang="ko-KR" sz="1400" dirty="0">
                <a:latin typeface="+mj-ea"/>
                <a:ea typeface="+mj-ea"/>
              </a:rPr>
              <a:t>= " &lt;&lt; </a:t>
            </a:r>
            <a:r>
              <a:rPr lang="en-US" altLang="ko-KR" sz="1400" b="1" dirty="0">
                <a:latin typeface="+mj-ea"/>
                <a:ea typeface="+mj-ea"/>
              </a:rPr>
              <a:t>Circle::</a:t>
            </a:r>
            <a:r>
              <a:rPr lang="en-US" altLang="ko-KR" sz="1400" b="1" dirty="0" err="1">
                <a:latin typeface="+mj-ea"/>
                <a:ea typeface="+mj-ea"/>
              </a:rPr>
              <a:t>getNumOfCircles</a:t>
            </a:r>
            <a:r>
              <a:rPr lang="en-US" altLang="ko-KR" sz="1400" b="1" dirty="0">
                <a:latin typeface="+mj-ea"/>
                <a:ea typeface="+mj-ea"/>
              </a:rPr>
              <a:t>() </a:t>
            </a:r>
            <a:r>
              <a:rPr lang="en-US" altLang="ko-KR" sz="1400" dirty="0">
                <a:latin typeface="+mj-ea"/>
                <a:ea typeface="+mj-ea"/>
              </a:rPr>
              <a:t>&lt;&lt; </a:t>
            </a:r>
            <a:r>
              <a:rPr lang="en-US" altLang="ko-KR" sz="1400" dirty="0" err="1">
                <a:latin typeface="+mj-ea"/>
                <a:ea typeface="+mj-ea"/>
              </a:rPr>
              <a:t>endl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1400" dirty="0">
              <a:latin typeface="+mj-ea"/>
              <a:ea typeface="+mj-ea"/>
            </a:endParaRP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latin typeface="+mj-ea"/>
                <a:ea typeface="+mj-ea"/>
              </a:rPr>
              <a:t>delete [] p; </a:t>
            </a:r>
            <a:r>
              <a:rPr lang="en-US" altLang="ko-KR" sz="1400" dirty="0">
                <a:latin typeface="+mj-ea"/>
                <a:ea typeface="+mj-ea"/>
              </a:rPr>
              <a:t>// 10</a:t>
            </a:r>
            <a:r>
              <a:rPr lang="ko-KR" altLang="en-US" sz="1400" dirty="0">
                <a:latin typeface="+mj-ea"/>
                <a:ea typeface="+mj-ea"/>
              </a:rPr>
              <a:t>개의 </a:t>
            </a:r>
            <a:r>
              <a:rPr lang="ko-KR" altLang="en-US" sz="1400" dirty="0" err="1">
                <a:latin typeface="+mj-ea"/>
                <a:ea typeface="+mj-ea"/>
              </a:rPr>
              <a:t>소멸자</a:t>
            </a:r>
            <a:r>
              <a:rPr lang="ko-KR" altLang="en-US" sz="1400" dirty="0">
                <a:latin typeface="+mj-ea"/>
                <a:ea typeface="+mj-ea"/>
              </a:rPr>
              <a:t> 실행</a:t>
            </a:r>
          </a:p>
          <a:p>
            <a:pPr defTabSz="180000"/>
            <a:r>
              <a:rPr lang="ko-KR" altLang="en-US" sz="1400" dirty="0">
                <a:latin typeface="+mj-ea"/>
                <a:ea typeface="+mj-ea"/>
              </a:rPr>
              <a:t>	</a:t>
            </a:r>
            <a:r>
              <a:rPr lang="en-US" altLang="ko-KR" sz="1400" dirty="0" err="1">
                <a:latin typeface="+mj-ea"/>
                <a:ea typeface="+mj-ea"/>
              </a:rPr>
              <a:t>cout</a:t>
            </a:r>
            <a:r>
              <a:rPr lang="en-US" altLang="ko-KR" sz="1400" dirty="0">
                <a:latin typeface="+mj-ea"/>
                <a:ea typeface="+mj-ea"/>
              </a:rPr>
              <a:t> &lt;&lt; "</a:t>
            </a:r>
            <a:r>
              <a:rPr lang="ko-KR" altLang="en-US" sz="1400" dirty="0">
                <a:latin typeface="+mj-ea"/>
                <a:ea typeface="+mj-ea"/>
              </a:rPr>
              <a:t>생존하고 있는 원의 개수 </a:t>
            </a:r>
            <a:r>
              <a:rPr lang="en-US" altLang="ko-KR" sz="1400" dirty="0">
                <a:latin typeface="+mj-ea"/>
                <a:ea typeface="+mj-ea"/>
              </a:rPr>
              <a:t>= " &lt;&lt; </a:t>
            </a:r>
            <a:r>
              <a:rPr lang="en-US" altLang="ko-KR" sz="1400" b="1" dirty="0">
                <a:latin typeface="+mj-ea"/>
                <a:ea typeface="+mj-ea"/>
              </a:rPr>
              <a:t>Circle::</a:t>
            </a:r>
            <a:r>
              <a:rPr lang="en-US" altLang="ko-KR" sz="1400" b="1" dirty="0" err="1">
                <a:latin typeface="+mj-ea"/>
                <a:ea typeface="+mj-ea"/>
              </a:rPr>
              <a:t>getNumOfCircles</a:t>
            </a:r>
            <a:r>
              <a:rPr lang="en-US" altLang="ko-KR" sz="1400" b="1" dirty="0">
                <a:latin typeface="+mj-ea"/>
                <a:ea typeface="+mj-ea"/>
              </a:rPr>
              <a:t>()</a:t>
            </a:r>
            <a:r>
              <a:rPr lang="en-US" altLang="ko-KR" sz="1400" dirty="0">
                <a:latin typeface="+mj-ea"/>
                <a:ea typeface="+mj-ea"/>
              </a:rPr>
              <a:t> &lt;&lt; </a:t>
            </a:r>
            <a:r>
              <a:rPr lang="en-US" altLang="ko-KR" sz="1400" dirty="0" err="1">
                <a:latin typeface="+mj-ea"/>
                <a:ea typeface="+mj-ea"/>
              </a:rPr>
              <a:t>endl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</a:p>
          <a:p>
            <a:pPr defTabSz="180000"/>
            <a:endParaRPr lang="en-US" altLang="ko-KR" sz="1400" dirty="0">
              <a:latin typeface="+mj-ea"/>
              <a:ea typeface="+mj-ea"/>
            </a:endParaRP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Circle a; // </a:t>
            </a:r>
            <a:r>
              <a:rPr lang="ko-KR" altLang="en-US" sz="1400" dirty="0" err="1">
                <a:latin typeface="+mj-ea"/>
                <a:ea typeface="+mj-ea"/>
              </a:rPr>
              <a:t>생성자</a:t>
            </a:r>
            <a:r>
              <a:rPr lang="ko-KR" altLang="en-US" sz="1400" dirty="0">
                <a:latin typeface="+mj-ea"/>
                <a:ea typeface="+mj-ea"/>
              </a:rPr>
              <a:t> 실행</a:t>
            </a:r>
          </a:p>
          <a:p>
            <a:pPr defTabSz="180000"/>
            <a:r>
              <a:rPr lang="ko-KR" altLang="en-US" sz="1400" dirty="0">
                <a:latin typeface="+mj-ea"/>
                <a:ea typeface="+mj-ea"/>
              </a:rPr>
              <a:t>	</a:t>
            </a:r>
            <a:r>
              <a:rPr lang="en-US" altLang="ko-KR" sz="1400" dirty="0" err="1">
                <a:latin typeface="+mj-ea"/>
                <a:ea typeface="+mj-ea"/>
              </a:rPr>
              <a:t>cout</a:t>
            </a:r>
            <a:r>
              <a:rPr lang="en-US" altLang="ko-KR" sz="1400" dirty="0">
                <a:latin typeface="+mj-ea"/>
                <a:ea typeface="+mj-ea"/>
              </a:rPr>
              <a:t> &lt;&lt; "</a:t>
            </a:r>
            <a:r>
              <a:rPr lang="ko-KR" altLang="en-US" sz="1400" dirty="0">
                <a:latin typeface="+mj-ea"/>
                <a:ea typeface="+mj-ea"/>
              </a:rPr>
              <a:t>생존하고 있는 원의 개수 </a:t>
            </a:r>
            <a:r>
              <a:rPr lang="en-US" altLang="ko-KR" sz="1400" dirty="0">
                <a:latin typeface="+mj-ea"/>
                <a:ea typeface="+mj-ea"/>
              </a:rPr>
              <a:t>= " &lt;&lt; </a:t>
            </a:r>
            <a:r>
              <a:rPr lang="en-US" altLang="ko-KR" sz="1400" b="1" dirty="0">
                <a:latin typeface="+mj-ea"/>
                <a:ea typeface="+mj-ea"/>
              </a:rPr>
              <a:t>Circle::</a:t>
            </a:r>
            <a:r>
              <a:rPr lang="en-US" altLang="ko-KR" sz="1400" b="1" dirty="0" err="1">
                <a:latin typeface="+mj-ea"/>
                <a:ea typeface="+mj-ea"/>
              </a:rPr>
              <a:t>getNumOfCircles</a:t>
            </a:r>
            <a:r>
              <a:rPr lang="en-US" altLang="ko-KR" sz="1400" b="1" dirty="0">
                <a:latin typeface="+mj-ea"/>
                <a:ea typeface="+mj-ea"/>
              </a:rPr>
              <a:t>()</a:t>
            </a:r>
            <a:r>
              <a:rPr lang="en-US" altLang="ko-KR" sz="1400" dirty="0">
                <a:latin typeface="+mj-ea"/>
                <a:ea typeface="+mj-ea"/>
              </a:rPr>
              <a:t> &lt;&lt; </a:t>
            </a:r>
            <a:r>
              <a:rPr lang="en-US" altLang="ko-KR" sz="1400" dirty="0" err="1">
                <a:latin typeface="+mj-ea"/>
                <a:ea typeface="+mj-ea"/>
              </a:rPr>
              <a:t>endl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400" dirty="0">
                <a:latin typeface="+mj-ea"/>
                <a:ea typeface="+mj-ea"/>
              </a:rPr>
              <a:t>	Circle b; // </a:t>
            </a:r>
            <a:r>
              <a:rPr lang="ko-KR" altLang="en-US" sz="1400" dirty="0" err="1">
                <a:latin typeface="+mj-ea"/>
                <a:ea typeface="+mj-ea"/>
              </a:rPr>
              <a:t>생성자</a:t>
            </a:r>
            <a:r>
              <a:rPr lang="ko-KR" altLang="en-US" sz="1400" dirty="0">
                <a:latin typeface="+mj-ea"/>
                <a:ea typeface="+mj-ea"/>
              </a:rPr>
              <a:t> 실행</a:t>
            </a:r>
          </a:p>
          <a:p>
            <a:pPr defTabSz="180000"/>
            <a:r>
              <a:rPr lang="ko-KR" altLang="en-US" sz="1400" dirty="0">
                <a:latin typeface="+mj-ea"/>
                <a:ea typeface="+mj-ea"/>
              </a:rPr>
              <a:t>	</a:t>
            </a:r>
            <a:r>
              <a:rPr lang="en-US" altLang="ko-KR" sz="1400" dirty="0" err="1">
                <a:latin typeface="+mj-ea"/>
                <a:ea typeface="+mj-ea"/>
              </a:rPr>
              <a:t>cout</a:t>
            </a:r>
            <a:r>
              <a:rPr lang="en-US" altLang="ko-KR" sz="1400" dirty="0">
                <a:latin typeface="+mj-ea"/>
                <a:ea typeface="+mj-ea"/>
              </a:rPr>
              <a:t> &lt;&lt; "</a:t>
            </a:r>
            <a:r>
              <a:rPr lang="ko-KR" altLang="en-US" sz="1400" dirty="0">
                <a:latin typeface="+mj-ea"/>
                <a:ea typeface="+mj-ea"/>
              </a:rPr>
              <a:t>생존하고 있는 원의 개수 </a:t>
            </a:r>
            <a:r>
              <a:rPr lang="en-US" altLang="ko-KR" sz="1400" dirty="0">
                <a:latin typeface="+mj-ea"/>
                <a:ea typeface="+mj-ea"/>
              </a:rPr>
              <a:t>= " &lt;&lt; </a:t>
            </a:r>
            <a:r>
              <a:rPr lang="en-US" altLang="ko-KR" sz="1400" b="1" dirty="0">
                <a:latin typeface="+mj-ea"/>
                <a:ea typeface="+mj-ea"/>
              </a:rPr>
              <a:t>Circle::</a:t>
            </a:r>
            <a:r>
              <a:rPr lang="en-US" altLang="ko-KR" sz="1400" b="1" dirty="0" err="1">
                <a:latin typeface="+mj-ea"/>
                <a:ea typeface="+mj-ea"/>
              </a:rPr>
              <a:t>getNumOfCircles</a:t>
            </a:r>
            <a:r>
              <a:rPr lang="en-US" altLang="ko-KR" sz="1400" b="1" dirty="0">
                <a:latin typeface="+mj-ea"/>
                <a:ea typeface="+mj-ea"/>
              </a:rPr>
              <a:t>()</a:t>
            </a:r>
            <a:r>
              <a:rPr lang="en-US" altLang="ko-KR" sz="1400" dirty="0">
                <a:latin typeface="+mj-ea"/>
                <a:ea typeface="+mj-ea"/>
              </a:rPr>
              <a:t> &lt;&lt; </a:t>
            </a:r>
            <a:r>
              <a:rPr lang="en-US" altLang="ko-KR" sz="1400" dirty="0" err="1">
                <a:latin typeface="+mj-ea"/>
                <a:ea typeface="+mj-ea"/>
              </a:rPr>
              <a:t>endl</a:t>
            </a:r>
            <a:r>
              <a:rPr lang="en-US" altLang="ko-KR" sz="1400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84168" y="1268760"/>
            <a:ext cx="2273379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200" b="1" dirty="0">
                <a:latin typeface="+mj-ea"/>
                <a:ea typeface="+mj-ea"/>
              </a:rPr>
              <a:t>생존하고 있는 원의 개수 </a:t>
            </a:r>
            <a:r>
              <a:rPr lang="en-US" altLang="ko-KR" sz="1200" b="1" dirty="0">
                <a:latin typeface="+mj-ea"/>
                <a:ea typeface="+mj-ea"/>
              </a:rPr>
              <a:t>= 10</a:t>
            </a:r>
          </a:p>
          <a:p>
            <a:pPr fontAlgn="base"/>
            <a:r>
              <a:rPr lang="ko-KR" altLang="en-US" sz="1200" b="1" dirty="0">
                <a:latin typeface="+mj-ea"/>
                <a:ea typeface="+mj-ea"/>
              </a:rPr>
              <a:t>생존하고 있는 원의 개수 </a:t>
            </a:r>
            <a:r>
              <a:rPr lang="en-US" altLang="ko-KR" sz="1200" b="1" dirty="0">
                <a:latin typeface="+mj-ea"/>
                <a:ea typeface="+mj-ea"/>
              </a:rPr>
              <a:t>= 0</a:t>
            </a:r>
          </a:p>
          <a:p>
            <a:pPr fontAlgn="base"/>
            <a:r>
              <a:rPr lang="ko-KR" altLang="en-US" sz="1200" b="1" dirty="0">
                <a:latin typeface="+mj-ea"/>
                <a:ea typeface="+mj-ea"/>
              </a:rPr>
              <a:t>생존하고 있는 원의 개수 </a:t>
            </a:r>
            <a:r>
              <a:rPr lang="en-US" altLang="ko-KR" sz="1200" b="1" dirty="0">
                <a:latin typeface="+mj-ea"/>
                <a:ea typeface="+mj-ea"/>
              </a:rPr>
              <a:t>= 1</a:t>
            </a:r>
          </a:p>
          <a:p>
            <a:pPr fontAlgn="base"/>
            <a:r>
              <a:rPr lang="ko-KR" altLang="en-US" sz="1200" b="1" dirty="0">
                <a:latin typeface="+mj-ea"/>
                <a:ea typeface="+mj-ea"/>
              </a:rPr>
              <a:t>생존하고 있는 원의 개수 </a:t>
            </a:r>
            <a:r>
              <a:rPr lang="en-US" altLang="ko-KR" sz="1200" b="1" dirty="0">
                <a:latin typeface="+mj-ea"/>
                <a:ea typeface="+mj-ea"/>
              </a:rPr>
              <a:t>= 2</a:t>
            </a:r>
            <a:endParaRPr lang="ko-KR" altLang="en-US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27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389440" cy="670351"/>
          </a:xfrm>
        </p:spPr>
        <p:txBody>
          <a:bodyPr>
            <a:normAutofit fontScale="90000"/>
          </a:bodyPr>
          <a:lstStyle/>
          <a:p>
            <a:r>
              <a:rPr lang="en-US" altLang="ko-KR" sz="3200" cap="none" dirty="0" smtClean="0">
                <a:latin typeface="+mj-ea"/>
              </a:rPr>
              <a:t>static </a:t>
            </a:r>
            <a:r>
              <a:rPr lang="ko-KR" altLang="en-US" sz="3200" cap="none" dirty="0" smtClean="0">
                <a:latin typeface="+mj-ea"/>
              </a:rPr>
              <a:t>멤버 함수는 </a:t>
            </a:r>
            <a:r>
              <a:rPr lang="en-US" altLang="ko-KR" sz="3200" cap="none" dirty="0" smtClean="0">
                <a:latin typeface="+mj-ea"/>
              </a:rPr>
              <a:t>static </a:t>
            </a:r>
            <a:r>
              <a:rPr lang="ko-KR" altLang="en-US" sz="3200" dirty="0" smtClean="0">
                <a:latin typeface="+mj-ea"/>
              </a:rPr>
              <a:t>멤버만 접근 가능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함수가 접근할 수 있는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내의 지역 변수</a:t>
            </a:r>
            <a:endParaRPr lang="en-US" altLang="ko-KR" dirty="0" smtClean="0"/>
          </a:p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함수는 </a:t>
            </a:r>
            <a:r>
              <a:rPr lang="en-US" altLang="ko-KR" dirty="0" smtClean="0"/>
              <a:t>non-static </a:t>
            </a:r>
            <a:r>
              <a:rPr lang="ko-KR" altLang="en-US" dirty="0" smtClean="0"/>
              <a:t>멤버에 접근 불가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객체가 생성되지 않은 시점에서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멤버 함수가 호출될 수 있기 때문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4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자유형 34"/>
          <p:cNvSpPr/>
          <p:nvPr/>
        </p:nvSpPr>
        <p:spPr>
          <a:xfrm>
            <a:off x="6323181" y="4428343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cap="none" dirty="0">
                <a:latin typeface="+mj-ea"/>
              </a:rPr>
              <a:t>static </a:t>
            </a:r>
            <a:r>
              <a:rPr lang="ko-KR" altLang="en-US" sz="2400" cap="none" dirty="0">
                <a:latin typeface="+mj-ea"/>
              </a:rPr>
              <a:t>멤버 함수 </a:t>
            </a:r>
            <a:r>
              <a:rPr lang="en-US" altLang="ko-KR" sz="2400" cap="none" dirty="0" err="1">
                <a:latin typeface="+mj-ea"/>
              </a:rPr>
              <a:t>getMoney</a:t>
            </a:r>
            <a:r>
              <a:rPr lang="en-US" altLang="ko-KR" sz="2400" cap="none" dirty="0">
                <a:latin typeface="+mj-ea"/>
              </a:rPr>
              <a:t>()</a:t>
            </a:r>
            <a:r>
              <a:rPr lang="ko-KR" altLang="en-US" sz="2400" cap="none" dirty="0">
                <a:latin typeface="+mj-ea"/>
              </a:rPr>
              <a:t>가 </a:t>
            </a:r>
            <a:r>
              <a:rPr lang="en-US" altLang="ko-KR" sz="2400" cap="none" dirty="0">
                <a:latin typeface="+mj-ea"/>
              </a:rPr>
              <a:t>non-static </a:t>
            </a:r>
            <a:r>
              <a:rPr lang="ko-KR" altLang="en-US" sz="2400" cap="none" dirty="0">
                <a:latin typeface="+mj-ea"/>
              </a:rPr>
              <a:t>멤버 변수 </a:t>
            </a:r>
            <a:r>
              <a:rPr lang="en-US" altLang="ko-KR" sz="2400" cap="none" dirty="0">
                <a:latin typeface="+mj-ea"/>
              </a:rPr>
              <a:t>money</a:t>
            </a:r>
            <a:r>
              <a:rPr lang="ko-KR" altLang="en-US" sz="2400" cap="none" dirty="0">
                <a:latin typeface="+mj-ea"/>
              </a:rPr>
              <a:t>를 접근하는 </a:t>
            </a:r>
            <a:r>
              <a:rPr lang="ko-KR" altLang="en-US" sz="2400" dirty="0" smtClean="0">
                <a:latin typeface="+mj-ea"/>
              </a:rPr>
              <a:t>오류</a:t>
            </a:r>
            <a:endParaRPr lang="ko-KR" altLang="en-US" sz="24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0972" y="1183128"/>
            <a:ext cx="5982725" cy="45243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class </a:t>
            </a:r>
            <a:r>
              <a:rPr lang="en-US" altLang="ko-KR" sz="1600" dirty="0" err="1">
                <a:latin typeface="+mj-ea"/>
                <a:ea typeface="+mj-ea"/>
              </a:rPr>
              <a:t>PersonError</a:t>
            </a:r>
            <a:r>
              <a:rPr lang="en-US" altLang="ko-KR" sz="1600" dirty="0">
                <a:latin typeface="+mj-ea"/>
                <a:ea typeface="+mj-ea"/>
              </a:rPr>
              <a:t> {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money;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static </a:t>
            </a:r>
            <a:r>
              <a:rPr lang="en-US" altLang="ko-KR" sz="1600" b="1" dirty="0" err="1">
                <a:latin typeface="+mj-ea"/>
                <a:ea typeface="+mj-ea"/>
              </a:rPr>
              <a:t>int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en-US" altLang="ko-KR" sz="1600" b="1" dirty="0" err="1">
                <a:latin typeface="+mj-ea"/>
                <a:ea typeface="+mj-ea"/>
              </a:rPr>
              <a:t>getMoney</a:t>
            </a:r>
            <a:r>
              <a:rPr lang="en-US" altLang="ko-KR" sz="1600" b="1" dirty="0">
                <a:latin typeface="+mj-ea"/>
                <a:ea typeface="+mj-ea"/>
              </a:rPr>
              <a:t>() </a:t>
            </a:r>
            <a:r>
              <a:rPr lang="en-US" altLang="ko-KR" sz="1600" b="1" dirty="0" smtClean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latin typeface="+mj-ea"/>
                <a:ea typeface="+mj-ea"/>
              </a:rPr>
              <a:t>   //</a:t>
            </a:r>
            <a:r>
              <a:rPr lang="ko-KR" altLang="en-US" sz="1600" b="1" dirty="0" smtClean="0">
                <a:latin typeface="+mj-ea"/>
                <a:ea typeface="+mj-ea"/>
              </a:rPr>
              <a:t>컴파일 오류</a:t>
            </a:r>
            <a:r>
              <a:rPr lang="en-US" altLang="ko-KR" sz="1600" b="1" dirty="0" smtClean="0">
                <a:latin typeface="+mj-ea"/>
                <a:ea typeface="+mj-ea"/>
              </a:rPr>
              <a:t>: static </a:t>
            </a:r>
            <a:r>
              <a:rPr lang="ko-KR" altLang="en-US" sz="1600" b="1" dirty="0" err="1" smtClean="0">
                <a:latin typeface="+mj-ea"/>
                <a:ea typeface="+mj-ea"/>
              </a:rPr>
              <a:t>멤버함수는</a:t>
            </a:r>
            <a:r>
              <a:rPr lang="ko-KR" altLang="en-US" sz="1600" b="1" dirty="0" smtClean="0"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latin typeface="+mj-ea"/>
                <a:ea typeface="+mj-ea"/>
              </a:rPr>
              <a:t>non-static </a:t>
            </a:r>
            <a:r>
              <a:rPr lang="ko-KR" altLang="en-US" sz="1600" b="1" dirty="0" err="1" smtClean="0">
                <a:latin typeface="+mj-ea"/>
                <a:ea typeface="+mj-ea"/>
              </a:rPr>
              <a:t>멤버접근</a:t>
            </a:r>
            <a:r>
              <a:rPr lang="ko-KR" altLang="en-US" sz="1600" b="1" dirty="0" smtClean="0">
                <a:latin typeface="+mj-ea"/>
                <a:ea typeface="+mj-ea"/>
              </a:rPr>
              <a:t> 불가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latin typeface="+mj-ea"/>
                <a:ea typeface="+mj-ea"/>
              </a:rPr>
              <a:t>     </a:t>
            </a:r>
            <a:r>
              <a:rPr lang="en-US" altLang="ko-KR" sz="1600" b="1" dirty="0">
                <a:latin typeface="+mj-ea"/>
                <a:ea typeface="+mj-ea"/>
              </a:rPr>
              <a:t>return money; </a:t>
            </a:r>
            <a:r>
              <a:rPr lang="en-US" altLang="ko-KR" sz="1600" b="1" dirty="0" smtClean="0">
                <a:latin typeface="+mj-ea"/>
                <a:ea typeface="+mj-ea"/>
              </a:rPr>
              <a:t>}</a:t>
            </a:r>
            <a:endParaRPr lang="en-US" altLang="ko-KR" sz="1600" dirty="0" smtClean="0">
              <a:latin typeface="+mj-ea"/>
              <a:ea typeface="+mj-ea"/>
            </a:endParaRPr>
          </a:p>
          <a:p>
            <a:pPr defTabSz="180000" fontAlgn="base" latinLnBrk="0"/>
            <a:endParaRPr lang="en-US" altLang="ko-KR" sz="16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smtClean="0">
                <a:latin typeface="+mj-ea"/>
                <a:ea typeface="+mj-ea"/>
              </a:rPr>
              <a:t>void </a:t>
            </a:r>
            <a:r>
              <a:rPr lang="en-US" altLang="ko-KR" sz="1600" dirty="0" err="1" smtClean="0">
                <a:latin typeface="+mj-ea"/>
                <a:ea typeface="+mj-ea"/>
              </a:rPr>
              <a:t>setMoney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en-US" altLang="ko-KR" sz="1600" dirty="0" err="1" smtClean="0">
                <a:latin typeface="+mj-ea"/>
                <a:ea typeface="+mj-ea"/>
              </a:rPr>
              <a:t>int</a:t>
            </a:r>
            <a:r>
              <a:rPr lang="en-US" altLang="ko-KR" sz="1600" dirty="0" smtClean="0">
                <a:latin typeface="+mj-ea"/>
                <a:ea typeface="+mj-ea"/>
              </a:rPr>
              <a:t> money) { // </a:t>
            </a:r>
            <a:r>
              <a:rPr lang="ko-KR" altLang="en-US" sz="1600" dirty="0" smtClean="0">
                <a:latin typeface="+mj-ea"/>
                <a:ea typeface="+mj-ea"/>
              </a:rPr>
              <a:t>정상 코드</a:t>
            </a:r>
            <a:endParaRPr lang="en-US" altLang="ko-KR" sz="16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smtClean="0">
                <a:latin typeface="+mj-ea"/>
                <a:ea typeface="+mj-ea"/>
              </a:rPr>
              <a:t>	this-&gt;money = money;</a:t>
            </a: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	}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};</a:t>
            </a:r>
          </a:p>
          <a:p>
            <a:pPr defTabSz="180000" fontAlgn="base" latinLnBrk="0"/>
            <a:endParaRPr lang="ko-KR" altLang="en-US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main(){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n = </a:t>
            </a:r>
            <a:r>
              <a:rPr lang="en-US" altLang="ko-KR" sz="1600" b="1" dirty="0" err="1">
                <a:latin typeface="+mj-ea"/>
                <a:ea typeface="+mj-ea"/>
              </a:rPr>
              <a:t>PersonError</a:t>
            </a:r>
            <a:r>
              <a:rPr lang="en-US" altLang="ko-KR" sz="1600" b="1" dirty="0">
                <a:latin typeface="+mj-ea"/>
                <a:ea typeface="+mj-ea"/>
              </a:rPr>
              <a:t>::</a:t>
            </a:r>
            <a:r>
              <a:rPr lang="en-US" altLang="ko-KR" sz="1600" b="1" dirty="0" err="1">
                <a:latin typeface="+mj-ea"/>
                <a:ea typeface="+mj-ea"/>
              </a:rPr>
              <a:t>getMoney</a:t>
            </a:r>
            <a:r>
              <a:rPr lang="en-US" altLang="ko-KR" sz="1600" b="1" dirty="0" smtClean="0">
                <a:latin typeface="+mj-ea"/>
                <a:ea typeface="+mj-ea"/>
              </a:rPr>
              <a:t>();</a:t>
            </a:r>
          </a:p>
          <a:p>
            <a:pPr defTabSz="180000" fontAlgn="base" latinLnBrk="0"/>
            <a:endParaRPr lang="en-US" altLang="ko-KR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PersonError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err="1" smtClean="0">
                <a:latin typeface="+mj-ea"/>
                <a:ea typeface="+mj-ea"/>
              </a:rPr>
              <a:t>errorKim</a:t>
            </a:r>
            <a:r>
              <a:rPr lang="en-US" altLang="ko-KR" sz="1600" dirty="0" smtClean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errorKim.setMoney</a:t>
            </a:r>
            <a:r>
              <a:rPr lang="en-US" altLang="ko-KR" sz="1600" dirty="0" smtClean="0">
                <a:latin typeface="+mj-ea"/>
                <a:ea typeface="+mj-ea"/>
              </a:rPr>
              <a:t>(100);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57237" y="1280548"/>
            <a:ext cx="14382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+mj-ea"/>
                <a:ea typeface="+mj-ea"/>
              </a:rPr>
              <a:t>main()</a:t>
            </a:r>
            <a:r>
              <a:rPr lang="ko-KR" altLang="en-US" sz="1000" b="1" dirty="0" smtClean="0">
                <a:latin typeface="+mj-ea"/>
                <a:ea typeface="+mj-ea"/>
              </a:rPr>
              <a:t>이 시작하기 전</a:t>
            </a:r>
            <a:endParaRPr lang="ko-KR" altLang="en-US" sz="1000" b="1" dirty="0">
              <a:latin typeface="+mj-ea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65028" y="1718499"/>
            <a:ext cx="1588210" cy="752834"/>
            <a:chOff x="6579027" y="1723585"/>
            <a:chExt cx="1588210" cy="642347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579027" y="1723585"/>
              <a:ext cx="1541819" cy="630703"/>
            </a:xfrm>
            <a:prstGeom prst="round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>
                <a:latin typeface="+mj-ea"/>
                <a:ea typeface="+mj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20202" y="1761937"/>
              <a:ext cx="1547035" cy="60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+mj-ea"/>
                  <a:ea typeface="+mj-ea"/>
                </a:rPr>
                <a:t>static </a:t>
              </a:r>
              <a:r>
                <a:rPr lang="en-US" altLang="ko-KR" sz="1000" b="1" dirty="0" err="1" smtClean="0">
                  <a:latin typeface="+mj-ea"/>
                  <a:ea typeface="+mj-ea"/>
                </a:rPr>
                <a:t>int</a:t>
              </a:r>
              <a:r>
                <a:rPr lang="en-US" altLang="ko-KR" sz="1000" b="1" dirty="0" smtClean="0">
                  <a:latin typeface="+mj-ea"/>
                  <a:ea typeface="+mj-ea"/>
                </a:rPr>
                <a:t> </a:t>
              </a:r>
              <a:r>
                <a:rPr lang="en-US" altLang="ko-KR" sz="1000" b="1" dirty="0" err="1" smtClean="0">
                  <a:latin typeface="+mj-ea"/>
                  <a:ea typeface="+mj-ea"/>
                </a:rPr>
                <a:t>getMoney</a:t>
              </a:r>
              <a:r>
                <a:rPr lang="en-US" altLang="ko-KR" sz="1000" b="1" dirty="0" smtClean="0">
                  <a:latin typeface="+mj-ea"/>
                  <a:ea typeface="+mj-ea"/>
                </a:rPr>
                <a:t>() { </a:t>
              </a:r>
            </a:p>
            <a:p>
              <a:r>
                <a:rPr lang="en-US" altLang="ko-KR" sz="1000" b="1" dirty="0">
                  <a:latin typeface="+mj-ea"/>
                  <a:ea typeface="+mj-ea"/>
                </a:rPr>
                <a:t> </a:t>
              </a:r>
              <a:r>
                <a:rPr lang="en-US" altLang="ko-KR" sz="1000" b="1" dirty="0" smtClean="0">
                  <a:latin typeface="+mj-ea"/>
                  <a:ea typeface="+mj-ea"/>
                </a:rPr>
                <a:t>  return money;</a:t>
              </a:r>
            </a:p>
            <a:p>
              <a:r>
                <a:rPr lang="en-US" altLang="ko-KR" sz="1000" b="1" dirty="0" smtClean="0">
                  <a:latin typeface="+mj-ea"/>
                  <a:ea typeface="+mj-ea"/>
                </a:rPr>
                <a:t> }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4139952" y="2515673"/>
            <a:ext cx="449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6607786" y="5255195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6489" y="530983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+mj-ea"/>
                <a:ea typeface="+mj-ea"/>
              </a:rPr>
              <a:t>money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73047" y="533508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6489" y="5595324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latin typeface="+mj-ea"/>
                <a:ea typeface="+mj-ea"/>
              </a:rPr>
              <a:t>setMoney</a:t>
            </a:r>
            <a:r>
              <a:rPr lang="en-US" altLang="ko-KR" sz="1000" b="1" dirty="0" smtClean="0">
                <a:latin typeface="+mj-ea"/>
                <a:ea typeface="+mj-ea"/>
              </a:rPr>
              <a:t>() { ... }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35399" y="5255194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>
                <a:latin typeface="+mj-ea"/>
                <a:ea typeface="+mj-ea"/>
              </a:rPr>
              <a:t>errorKim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62456" y="3087212"/>
            <a:ext cx="19768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smtClean="0">
                <a:latin typeface="+mj-ea"/>
                <a:ea typeface="+mj-ea"/>
              </a:rPr>
              <a:t>n = </a:t>
            </a:r>
            <a:r>
              <a:rPr lang="en-US" altLang="ko-KR" sz="1000" b="1" dirty="0" err="1" smtClean="0">
                <a:latin typeface="+mj-ea"/>
                <a:ea typeface="+mj-ea"/>
              </a:rPr>
              <a:t>PersonError</a:t>
            </a:r>
            <a:r>
              <a:rPr lang="en-US" altLang="ko-KR" sz="1000" b="1" dirty="0" smtClean="0">
                <a:latin typeface="+mj-ea"/>
                <a:ea typeface="+mj-ea"/>
              </a:rPr>
              <a:t>::</a:t>
            </a:r>
            <a:r>
              <a:rPr lang="en-US" altLang="ko-KR" sz="1000" b="1" dirty="0" err="1" smtClean="0">
                <a:latin typeface="+mj-ea"/>
                <a:ea typeface="+mj-ea"/>
              </a:rPr>
              <a:t>getMoney</a:t>
            </a:r>
            <a:r>
              <a:rPr lang="en-US" altLang="ko-KR" sz="1000" b="1" dirty="0" smtClean="0">
                <a:latin typeface="+mj-ea"/>
                <a:ea typeface="+mj-ea"/>
              </a:rPr>
              <a:t>();</a:t>
            </a:r>
            <a:endParaRPr lang="ko-KR" altLang="en-US" sz="1000" b="1" dirty="0">
              <a:latin typeface="+mj-ea"/>
              <a:ea typeface="+mj-ea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4139952" y="4294313"/>
            <a:ext cx="449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211960" y="5199003"/>
            <a:ext cx="15151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 err="1" smtClean="0">
                <a:latin typeface="+mj-ea"/>
                <a:ea typeface="+mj-ea"/>
              </a:rPr>
              <a:t>PersonError</a:t>
            </a:r>
            <a:r>
              <a:rPr lang="en-US" altLang="ko-KR" sz="1000" b="1" dirty="0">
                <a:latin typeface="+mj-ea"/>
                <a:ea typeface="+mj-ea"/>
              </a:rPr>
              <a:t> </a:t>
            </a:r>
            <a:r>
              <a:rPr lang="en-US" altLang="ko-KR" sz="1000" b="1" dirty="0" err="1" smtClean="0">
                <a:latin typeface="+mj-ea"/>
                <a:ea typeface="+mj-ea"/>
              </a:rPr>
              <a:t>errorKim</a:t>
            </a:r>
            <a:r>
              <a:rPr lang="en-US" altLang="ko-KR" sz="1000" b="1" dirty="0" smtClean="0">
                <a:latin typeface="+mj-ea"/>
                <a:ea typeface="+mj-ea"/>
              </a:rPr>
              <a:t>;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7287770" y="3602421"/>
            <a:ext cx="1657801" cy="415762"/>
          </a:xfrm>
          <a:prstGeom prst="wedgeRoundRectCallout">
            <a:avLst>
              <a:gd name="adj1" fmla="val -43389"/>
              <a:gd name="adj2" fmla="val -896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생성되지 않는 변수를 접근하게 되는 오류를 범함</a:t>
            </a: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4644008" y="5601294"/>
            <a:ext cx="1679173" cy="374862"/>
          </a:xfrm>
          <a:prstGeom prst="wedgeRoundRectCallout">
            <a:avLst>
              <a:gd name="adj1" fmla="val 74926"/>
              <a:gd name="adj2" fmla="val -659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err="1">
                <a:solidFill>
                  <a:schemeClr val="tx1"/>
                </a:solidFill>
                <a:latin typeface="+mj-ea"/>
                <a:ea typeface="+mj-ea"/>
              </a:rPr>
              <a:t>errorKim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객체가 생길 때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money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가 비로소 생성됨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574852" y="2852936"/>
            <a:ext cx="1588210" cy="784036"/>
            <a:chOff x="6574852" y="2852936"/>
            <a:chExt cx="1588210" cy="6307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574852" y="2852936"/>
              <a:ext cx="1541819" cy="630703"/>
            </a:xfrm>
            <a:prstGeom prst="round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>
                <a:latin typeface="+mj-ea"/>
                <a:ea typeface="+mj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16027" y="2891288"/>
              <a:ext cx="1547035" cy="56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+mj-ea"/>
                  <a:ea typeface="+mj-ea"/>
                </a:rPr>
                <a:t>static </a:t>
              </a:r>
              <a:r>
                <a:rPr lang="en-US" altLang="ko-KR" sz="1000" b="1" dirty="0" err="1" smtClean="0">
                  <a:latin typeface="+mj-ea"/>
                  <a:ea typeface="+mj-ea"/>
                </a:rPr>
                <a:t>int</a:t>
              </a:r>
              <a:r>
                <a:rPr lang="en-US" altLang="ko-KR" sz="1000" b="1" dirty="0" smtClean="0">
                  <a:latin typeface="+mj-ea"/>
                  <a:ea typeface="+mj-ea"/>
                </a:rPr>
                <a:t> </a:t>
              </a:r>
              <a:r>
                <a:rPr lang="en-US" altLang="ko-KR" sz="1000" b="1" dirty="0" err="1" smtClean="0">
                  <a:latin typeface="+mj-ea"/>
                  <a:ea typeface="+mj-ea"/>
                </a:rPr>
                <a:t>getMoney</a:t>
              </a:r>
              <a:r>
                <a:rPr lang="en-US" altLang="ko-KR" sz="1000" b="1" dirty="0" smtClean="0">
                  <a:latin typeface="+mj-ea"/>
                  <a:ea typeface="+mj-ea"/>
                </a:rPr>
                <a:t>() { </a:t>
              </a:r>
            </a:p>
            <a:p>
              <a:r>
                <a:rPr lang="en-US" altLang="ko-KR" sz="1000" b="1" dirty="0">
                  <a:latin typeface="+mj-ea"/>
                  <a:ea typeface="+mj-ea"/>
                </a:rPr>
                <a:t> </a:t>
              </a:r>
              <a:r>
                <a:rPr lang="en-US" altLang="ko-KR" sz="1000" b="1" dirty="0" smtClean="0">
                  <a:latin typeface="+mj-ea"/>
                  <a:ea typeface="+mj-ea"/>
                </a:rPr>
                <a:t>  return 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money</a:t>
              </a:r>
              <a:r>
                <a:rPr lang="en-US" altLang="ko-KR" sz="1000" b="1" dirty="0" smtClean="0">
                  <a:latin typeface="+mj-ea"/>
                  <a:ea typeface="+mj-ea"/>
                </a:rPr>
                <a:t>;</a:t>
              </a:r>
            </a:p>
            <a:p>
              <a:r>
                <a:rPr lang="en-US" altLang="ko-KR" sz="1000" b="1" dirty="0" smtClean="0">
                  <a:latin typeface="+mj-ea"/>
                  <a:ea typeface="+mj-ea"/>
                </a:rPr>
                <a:t> }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588224" y="4526489"/>
            <a:ext cx="1588210" cy="746238"/>
            <a:chOff x="6574852" y="2852936"/>
            <a:chExt cx="1588210" cy="746238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574852" y="2852936"/>
              <a:ext cx="1541819" cy="630703"/>
            </a:xfrm>
            <a:prstGeom prst="round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>
                <a:latin typeface="+mj-ea"/>
                <a:ea typeface="+mj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16027" y="2891288"/>
              <a:ext cx="15470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latin typeface="+mj-ea"/>
                  <a:ea typeface="+mj-ea"/>
                </a:rPr>
                <a:t>static </a:t>
              </a:r>
              <a:r>
                <a:rPr lang="en-US" altLang="ko-KR" sz="1000" b="1" dirty="0" err="1" smtClean="0">
                  <a:latin typeface="+mj-ea"/>
                  <a:ea typeface="+mj-ea"/>
                </a:rPr>
                <a:t>int</a:t>
              </a:r>
              <a:r>
                <a:rPr lang="en-US" altLang="ko-KR" sz="1000" b="1" dirty="0" smtClean="0">
                  <a:latin typeface="+mj-ea"/>
                  <a:ea typeface="+mj-ea"/>
                </a:rPr>
                <a:t> </a:t>
              </a:r>
              <a:r>
                <a:rPr lang="en-US" altLang="ko-KR" sz="1000" b="1" dirty="0" err="1" smtClean="0">
                  <a:latin typeface="+mj-ea"/>
                  <a:ea typeface="+mj-ea"/>
                </a:rPr>
                <a:t>getMoney</a:t>
              </a:r>
              <a:r>
                <a:rPr lang="en-US" altLang="ko-KR" sz="1000" b="1" dirty="0" smtClean="0">
                  <a:latin typeface="+mj-ea"/>
                  <a:ea typeface="+mj-ea"/>
                </a:rPr>
                <a:t>() { </a:t>
              </a:r>
            </a:p>
            <a:p>
              <a:r>
                <a:rPr lang="en-US" altLang="ko-KR" sz="1000" b="1" dirty="0">
                  <a:latin typeface="+mj-ea"/>
                  <a:ea typeface="+mj-ea"/>
                </a:rPr>
                <a:t> </a:t>
              </a:r>
              <a:r>
                <a:rPr lang="en-US" altLang="ko-KR" sz="1000" b="1" dirty="0" smtClean="0">
                  <a:latin typeface="+mj-ea"/>
                  <a:ea typeface="+mj-ea"/>
                </a:rPr>
                <a:t>  return </a:t>
              </a:r>
              <a:r>
                <a:rPr lang="en-US" altLang="ko-KR" sz="10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money</a:t>
              </a:r>
              <a:r>
                <a:rPr lang="en-US" altLang="ko-KR" sz="1000" b="1" dirty="0" smtClean="0">
                  <a:latin typeface="+mj-ea"/>
                  <a:ea typeface="+mj-ea"/>
                </a:rPr>
                <a:t>;</a:t>
              </a:r>
            </a:p>
            <a:p>
              <a:r>
                <a:rPr lang="en-US" altLang="ko-KR" sz="1000" b="1" dirty="0" smtClean="0">
                  <a:latin typeface="+mj-ea"/>
                  <a:ea typeface="+mj-ea"/>
                </a:rPr>
                <a:t> }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</p:grpSp>
      <p:sp>
        <p:nvSpPr>
          <p:cNvPr id="28" name="모서리가 둥근 사각형 설명선 27"/>
          <p:cNvSpPr/>
          <p:nvPr/>
        </p:nvSpPr>
        <p:spPr>
          <a:xfrm>
            <a:off x="7548606" y="2448155"/>
            <a:ext cx="1317977" cy="388561"/>
          </a:xfrm>
          <a:prstGeom prst="wedgeRoundRectCallout">
            <a:avLst>
              <a:gd name="adj1" fmla="val -44244"/>
              <a:gd name="adj2" fmla="val -886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money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는 아직 생성되지 않았음</a:t>
            </a:r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94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33456" cy="670351"/>
          </a:xfrm>
        </p:spPr>
        <p:txBody>
          <a:bodyPr>
            <a:normAutofit/>
          </a:bodyPr>
          <a:lstStyle/>
          <a:p>
            <a:r>
              <a:rPr lang="en-US" altLang="ko-KR" sz="3200" cap="none" dirty="0" smtClean="0">
                <a:latin typeface="+mj-ea"/>
              </a:rPr>
              <a:t>non-static </a:t>
            </a:r>
            <a:r>
              <a:rPr lang="ko-KR" altLang="en-US" sz="3200" cap="none" dirty="0" smtClean="0">
                <a:latin typeface="+mj-ea"/>
              </a:rPr>
              <a:t>멤버 함수는 </a:t>
            </a:r>
            <a:r>
              <a:rPr lang="en-US" altLang="ko-KR" sz="3200" cap="none" dirty="0" smtClean="0">
                <a:latin typeface="+mj-ea"/>
              </a:rPr>
              <a:t>static</a:t>
            </a:r>
            <a:r>
              <a:rPr lang="ko-KR" altLang="en-US" sz="3200" dirty="0" smtClean="0">
                <a:latin typeface="+mj-ea"/>
              </a:rPr>
              <a:t>에 접근 가능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024" y="980728"/>
            <a:ext cx="8640960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class </a:t>
            </a:r>
            <a:r>
              <a:rPr lang="en-US" altLang="ko-KR" sz="2000" dirty="0">
                <a:latin typeface="+mj-ea"/>
                <a:ea typeface="+mj-ea"/>
              </a:rPr>
              <a:t>Person { 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public</a:t>
            </a:r>
            <a:r>
              <a:rPr lang="en-US" altLang="ko-KR" sz="2000" dirty="0">
                <a:latin typeface="+mj-ea"/>
                <a:ea typeface="+mj-ea"/>
              </a:rPr>
              <a:t>: double money; // </a:t>
            </a:r>
            <a:r>
              <a:rPr lang="ko-KR" altLang="en-US" sz="2000" dirty="0">
                <a:latin typeface="+mj-ea"/>
                <a:ea typeface="+mj-ea"/>
              </a:rPr>
              <a:t>개인 소유의 돈 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static </a:t>
            </a:r>
            <a:r>
              <a:rPr lang="en-US" altLang="ko-KR" sz="2000" b="1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sharedMoney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; </a:t>
            </a:r>
            <a:r>
              <a:rPr lang="en-US" altLang="ko-KR" sz="2000" dirty="0">
                <a:latin typeface="+mj-ea"/>
                <a:ea typeface="+mj-ea"/>
              </a:rPr>
              <a:t>// </a:t>
            </a:r>
            <a:r>
              <a:rPr lang="ko-KR" altLang="en-US" sz="2000" dirty="0" smtClean="0">
                <a:latin typeface="+mj-ea"/>
                <a:ea typeface="+mj-ea"/>
              </a:rPr>
              <a:t>공금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ko-KR" altLang="en-US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.... 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 err="1" smtClean="0">
                <a:latin typeface="+mj-ea"/>
                <a:ea typeface="+mj-ea"/>
              </a:rPr>
              <a:t>int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total() </a:t>
            </a:r>
            <a:r>
              <a:rPr lang="en-US" altLang="ko-KR" sz="2000" b="1" dirty="0" smtClean="0">
                <a:latin typeface="+mj-ea"/>
                <a:ea typeface="+mj-ea"/>
              </a:rPr>
              <a:t>{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    // </a:t>
            </a:r>
            <a:r>
              <a:rPr lang="en-US" altLang="ko-KR" sz="2000" dirty="0">
                <a:latin typeface="+mj-ea"/>
                <a:ea typeface="+mj-ea"/>
              </a:rPr>
              <a:t>non-static </a:t>
            </a:r>
            <a:r>
              <a:rPr lang="ko-KR" altLang="en-US" sz="2000" dirty="0">
                <a:latin typeface="+mj-ea"/>
                <a:ea typeface="+mj-ea"/>
              </a:rPr>
              <a:t>함수는 </a:t>
            </a:r>
            <a:r>
              <a:rPr lang="en-US" altLang="ko-KR" sz="2000" dirty="0">
                <a:latin typeface="+mj-ea"/>
                <a:ea typeface="+mj-ea"/>
              </a:rPr>
              <a:t>non-static</a:t>
            </a:r>
            <a:r>
              <a:rPr lang="ko-KR" altLang="en-US" sz="2000" dirty="0">
                <a:latin typeface="+mj-ea"/>
                <a:ea typeface="+mj-ea"/>
              </a:rPr>
              <a:t>이나 </a:t>
            </a:r>
            <a:r>
              <a:rPr lang="en-US" altLang="ko-KR" sz="2000" dirty="0">
                <a:latin typeface="+mj-ea"/>
                <a:ea typeface="+mj-ea"/>
              </a:rPr>
              <a:t>static </a:t>
            </a:r>
            <a:r>
              <a:rPr lang="ko-KR" altLang="en-US" sz="2000" dirty="0">
                <a:latin typeface="+mj-ea"/>
                <a:ea typeface="+mj-ea"/>
              </a:rPr>
              <a:t>멤버에 모두 접근 가능 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>
                <a:latin typeface="+mj-ea"/>
                <a:ea typeface="+mj-ea"/>
              </a:rPr>
              <a:t>	</a:t>
            </a:r>
            <a:r>
              <a:rPr lang="en-US" altLang="ko-KR" sz="2000" b="1" dirty="0" smtClean="0">
                <a:latin typeface="+mj-ea"/>
                <a:ea typeface="+mj-ea"/>
              </a:rPr>
              <a:t>	return </a:t>
            </a:r>
            <a:r>
              <a:rPr lang="en-US" altLang="ko-KR" sz="2000" b="1" dirty="0">
                <a:latin typeface="+mj-ea"/>
                <a:ea typeface="+mj-ea"/>
              </a:rPr>
              <a:t>money + </a:t>
            </a:r>
            <a:r>
              <a:rPr lang="en-US" altLang="ko-KR" sz="2000" b="1" dirty="0" err="1">
                <a:latin typeface="+mj-ea"/>
                <a:ea typeface="+mj-ea"/>
              </a:rPr>
              <a:t>sharedMoney</a:t>
            </a:r>
            <a:r>
              <a:rPr lang="en-US" altLang="ko-KR" sz="2000" b="1" dirty="0">
                <a:latin typeface="+mj-ea"/>
                <a:ea typeface="+mj-ea"/>
              </a:rPr>
              <a:t>; 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b="1" dirty="0">
                <a:latin typeface="+mj-ea"/>
                <a:ea typeface="+mj-ea"/>
              </a:rPr>
              <a:t>	</a:t>
            </a:r>
            <a:r>
              <a:rPr lang="en-US" altLang="ko-KR" sz="2000" b="1" dirty="0" smtClean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}; 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682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static </a:t>
            </a:r>
            <a:r>
              <a:rPr lang="ko-KR" altLang="en-US" cap="none" dirty="0" smtClean="0">
                <a:latin typeface="+mj-ea"/>
              </a:rPr>
              <a:t>멤버 함수는 </a:t>
            </a:r>
            <a:r>
              <a:rPr lang="en-US" altLang="ko-KR" cap="none" dirty="0" smtClean="0">
                <a:latin typeface="+mj-ea"/>
              </a:rPr>
              <a:t>this </a:t>
            </a:r>
            <a:r>
              <a:rPr lang="ko-KR" altLang="en-US" dirty="0" smtClean="0">
                <a:latin typeface="+mj-ea"/>
              </a:rPr>
              <a:t>사용 불가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static </a:t>
            </a:r>
            <a:r>
              <a:rPr lang="ko-KR" altLang="en-US" dirty="0" smtClean="0"/>
              <a:t>멤버 함수는 객체가 생기기 전부터 호출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 </a:t>
            </a:r>
            <a:r>
              <a:rPr lang="ko-KR" altLang="en-US" dirty="0" smtClean="0"/>
              <a:t>멤버 함수에서 </a:t>
            </a:r>
            <a:r>
              <a:rPr lang="en-US" altLang="ko-KR" dirty="0" smtClean="0"/>
              <a:t>this </a:t>
            </a:r>
            <a:r>
              <a:rPr lang="ko-KR" altLang="en-US" dirty="0" smtClean="0"/>
              <a:t>사용 불</a:t>
            </a:r>
            <a:r>
              <a:rPr lang="ko-KR" altLang="en-US" dirty="0"/>
              <a:t>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3548" y="1916832"/>
            <a:ext cx="7920880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class </a:t>
            </a:r>
            <a:r>
              <a:rPr lang="en-US" altLang="ko-KR" sz="2000" dirty="0">
                <a:latin typeface="+mj-ea"/>
                <a:ea typeface="+mj-ea"/>
              </a:rPr>
              <a:t>Person { 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public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double </a:t>
            </a:r>
            <a:r>
              <a:rPr lang="en-US" altLang="ko-KR" sz="2000" dirty="0">
                <a:latin typeface="+mj-ea"/>
                <a:ea typeface="+mj-ea"/>
              </a:rPr>
              <a:t>money; // </a:t>
            </a:r>
            <a:r>
              <a:rPr lang="ko-KR" altLang="en-US" sz="2000" dirty="0">
                <a:latin typeface="+mj-ea"/>
                <a:ea typeface="+mj-ea"/>
              </a:rPr>
              <a:t>개인 소유의 </a:t>
            </a:r>
            <a:r>
              <a:rPr lang="ko-KR" altLang="en-US" sz="2000" dirty="0" smtClean="0">
                <a:latin typeface="+mj-ea"/>
                <a:ea typeface="+mj-ea"/>
              </a:rPr>
              <a:t>돈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static </a:t>
            </a:r>
            <a:r>
              <a:rPr lang="en-US" altLang="ko-KR" sz="2000" b="1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sharedMoney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; </a:t>
            </a:r>
            <a:r>
              <a:rPr lang="en-US" altLang="ko-KR" sz="2000" dirty="0">
                <a:latin typeface="+mj-ea"/>
                <a:ea typeface="+mj-ea"/>
              </a:rPr>
              <a:t>// </a:t>
            </a:r>
            <a:r>
              <a:rPr lang="ko-KR" altLang="en-US" sz="2000" dirty="0" smtClean="0">
                <a:latin typeface="+mj-ea"/>
                <a:ea typeface="+mj-ea"/>
              </a:rPr>
              <a:t>공금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	.... </a:t>
            </a: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static </a:t>
            </a:r>
            <a:r>
              <a:rPr lang="en-US" altLang="ko-KR" sz="2000" dirty="0">
                <a:latin typeface="+mj-ea"/>
                <a:ea typeface="+mj-ea"/>
              </a:rPr>
              <a:t>void </a:t>
            </a:r>
            <a:r>
              <a:rPr lang="en-US" altLang="ko-KR" sz="2000" dirty="0" err="1">
                <a:latin typeface="+mj-ea"/>
                <a:ea typeface="+mj-ea"/>
              </a:rPr>
              <a:t>addShared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n) { // static </a:t>
            </a:r>
            <a:r>
              <a:rPr lang="ko-KR" altLang="en-US" sz="2000" dirty="0">
                <a:latin typeface="+mj-ea"/>
                <a:ea typeface="+mj-ea"/>
              </a:rPr>
              <a:t>함수에서 </a:t>
            </a:r>
            <a:r>
              <a:rPr lang="en-US" altLang="ko-KR" sz="2000" dirty="0">
                <a:latin typeface="+mj-ea"/>
                <a:ea typeface="+mj-ea"/>
              </a:rPr>
              <a:t>this </a:t>
            </a:r>
            <a:r>
              <a:rPr lang="ko-KR" altLang="en-US" sz="2000" dirty="0">
                <a:latin typeface="+mj-ea"/>
                <a:ea typeface="+mj-ea"/>
              </a:rPr>
              <a:t>사용 불가 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	</a:t>
            </a:r>
            <a:r>
              <a:rPr lang="en-US" altLang="ko-KR" sz="2000" b="1" dirty="0" smtClean="0">
                <a:latin typeface="+mj-ea"/>
                <a:ea typeface="+mj-ea"/>
              </a:rPr>
              <a:t>this-</a:t>
            </a:r>
            <a:r>
              <a:rPr lang="en-US" altLang="ko-KR" sz="2000" b="1" dirty="0">
                <a:latin typeface="+mj-ea"/>
                <a:ea typeface="+mj-ea"/>
              </a:rPr>
              <a:t>&gt;</a:t>
            </a:r>
            <a:r>
              <a:rPr lang="en-US" altLang="ko-KR" sz="2000" b="1" dirty="0" err="1">
                <a:latin typeface="+mj-ea"/>
                <a:ea typeface="+mj-ea"/>
              </a:rPr>
              <a:t>sharedMoney</a:t>
            </a:r>
            <a:r>
              <a:rPr lang="en-US" altLang="ko-KR" sz="2000" b="1" dirty="0">
                <a:latin typeface="+mj-ea"/>
                <a:ea typeface="+mj-ea"/>
              </a:rPr>
              <a:t> + = n;</a:t>
            </a:r>
            <a:r>
              <a:rPr lang="en-US" altLang="ko-KR" sz="2000" dirty="0">
                <a:latin typeface="+mj-ea"/>
                <a:ea typeface="+mj-ea"/>
              </a:rPr>
              <a:t> // this</a:t>
            </a:r>
            <a:r>
              <a:rPr lang="ko-KR" altLang="en-US" sz="2000" dirty="0">
                <a:latin typeface="+mj-ea"/>
                <a:ea typeface="+mj-ea"/>
              </a:rPr>
              <a:t>를 사용하므로 컴파일 </a:t>
            </a:r>
            <a:r>
              <a:rPr lang="ko-KR" altLang="en-US" sz="2000" dirty="0" smtClean="0">
                <a:latin typeface="+mj-ea"/>
                <a:ea typeface="+mj-ea"/>
              </a:rPr>
              <a:t>오류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ko-KR" altLang="en-US" sz="2000" dirty="0" smtClean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sz="2000" dirty="0" smtClean="0">
                <a:latin typeface="+mj-ea"/>
                <a:ea typeface="+mj-ea"/>
              </a:rPr>
              <a:t>}; </a:t>
            </a:r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411760" y="4462995"/>
            <a:ext cx="2808312" cy="632317"/>
          </a:xfrm>
          <a:prstGeom prst="wedgeRoundRectCallout">
            <a:avLst>
              <a:gd name="adj1" fmla="val -38959"/>
              <a:gd name="adj2" fmla="val -101717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+mj-ea"/>
                <a:ea typeface="+mj-ea"/>
              </a:rPr>
              <a:t>sharedMoney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 += n;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으로 하면 정상 컴파일</a:t>
            </a:r>
          </a:p>
        </p:txBody>
      </p:sp>
    </p:spTree>
    <p:extLst>
      <p:ext uri="{BB962C8B-B14F-4D97-AF65-F5344CB8AC3E}">
        <p14:creationId xmlns:p14="http://schemas.microsoft.com/office/powerpoint/2010/main" val="366623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 실패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리턴 타입이 다르다고 함수 중복이 성공하지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2292740"/>
            <a:ext cx="3637644" cy="267765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400" b="1" dirty="0" err="1">
                <a:solidFill>
                  <a:srgbClr val="FF0000"/>
                </a:solidFill>
                <a:latin typeface="+mj-ea"/>
                <a:ea typeface="+mj-ea"/>
              </a:rPr>
              <a:t>int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en-US" altLang="ko-KR" sz="2400" b="1" dirty="0">
                <a:latin typeface="+mj-ea"/>
                <a:ea typeface="+mj-ea"/>
              </a:rPr>
              <a:t>sum(</a:t>
            </a:r>
            <a:r>
              <a:rPr lang="en-US" altLang="ko-KR" sz="2400" b="1" dirty="0" err="1">
                <a:latin typeface="+mj-ea"/>
                <a:ea typeface="+mj-ea"/>
              </a:rPr>
              <a:t>int</a:t>
            </a:r>
            <a:r>
              <a:rPr lang="en-US" altLang="ko-KR" sz="2400" b="1" dirty="0">
                <a:latin typeface="+mj-ea"/>
                <a:ea typeface="+mj-ea"/>
              </a:rPr>
              <a:t> a, </a:t>
            </a:r>
            <a:r>
              <a:rPr lang="en-US" altLang="ko-KR" sz="2400" b="1" dirty="0" err="1">
                <a:latin typeface="+mj-ea"/>
                <a:ea typeface="+mj-ea"/>
              </a:rPr>
              <a:t>int</a:t>
            </a:r>
            <a:r>
              <a:rPr lang="en-US" altLang="ko-KR" sz="2400" b="1" dirty="0">
                <a:latin typeface="+mj-ea"/>
                <a:ea typeface="+mj-ea"/>
              </a:rPr>
              <a:t> b) </a:t>
            </a:r>
            <a:r>
              <a:rPr lang="en-US" altLang="ko-KR" sz="2400" dirty="0" smtClean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2400" dirty="0">
                <a:latin typeface="+mj-ea"/>
                <a:ea typeface="+mj-ea"/>
              </a:rPr>
              <a:t>	</a:t>
            </a:r>
            <a:r>
              <a:rPr lang="en-US" altLang="ko-KR" sz="2400" dirty="0" smtClean="0">
                <a:latin typeface="+mj-ea"/>
                <a:ea typeface="+mj-ea"/>
              </a:rPr>
              <a:t>return </a:t>
            </a:r>
            <a:r>
              <a:rPr lang="en-US" altLang="ko-KR" sz="2400" dirty="0">
                <a:latin typeface="+mj-ea"/>
                <a:ea typeface="+mj-ea"/>
              </a:rPr>
              <a:t>a + b;</a:t>
            </a:r>
          </a:p>
          <a:p>
            <a:pPr defTabSz="180000" fontAlgn="base" latinLnBrk="0"/>
            <a:r>
              <a:rPr lang="en-US" altLang="ko-KR" sz="2400" dirty="0">
                <a:latin typeface="+mj-ea"/>
                <a:ea typeface="+mj-ea"/>
              </a:rPr>
              <a:t>}</a:t>
            </a:r>
          </a:p>
          <a:p>
            <a:pPr defTabSz="180000" fontAlgn="base" latinLnBrk="0"/>
            <a:r>
              <a:rPr lang="en-US" altLang="ko-KR" sz="2400" b="1" dirty="0">
                <a:solidFill>
                  <a:srgbClr val="FF0000"/>
                </a:solidFill>
                <a:latin typeface="+mj-ea"/>
                <a:ea typeface="+mj-ea"/>
              </a:rPr>
              <a:t>double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en-US" altLang="ko-KR" sz="2400" b="1" dirty="0">
                <a:latin typeface="+mj-ea"/>
                <a:ea typeface="+mj-ea"/>
              </a:rPr>
              <a:t>sum(</a:t>
            </a:r>
            <a:r>
              <a:rPr lang="en-US" altLang="ko-KR" sz="2400" b="1" dirty="0" err="1">
                <a:latin typeface="+mj-ea"/>
                <a:ea typeface="+mj-ea"/>
              </a:rPr>
              <a:t>int</a:t>
            </a:r>
            <a:r>
              <a:rPr lang="en-US" altLang="ko-KR" sz="2400" b="1" dirty="0">
                <a:latin typeface="+mj-ea"/>
                <a:ea typeface="+mj-ea"/>
              </a:rPr>
              <a:t> a, </a:t>
            </a:r>
            <a:r>
              <a:rPr lang="en-US" altLang="ko-KR" sz="2400" b="1" dirty="0" err="1">
                <a:latin typeface="+mj-ea"/>
                <a:ea typeface="+mj-ea"/>
              </a:rPr>
              <a:t>int</a:t>
            </a:r>
            <a:r>
              <a:rPr lang="en-US" altLang="ko-KR" sz="2400" b="1" dirty="0">
                <a:latin typeface="+mj-ea"/>
                <a:ea typeface="+mj-ea"/>
              </a:rPr>
              <a:t> b) </a:t>
            </a:r>
            <a:r>
              <a:rPr lang="en-US" altLang="ko-KR" sz="2400" dirty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2400" dirty="0">
                <a:latin typeface="+mj-ea"/>
                <a:ea typeface="+mj-ea"/>
              </a:rPr>
              <a:t>	return (double)(a + b</a:t>
            </a:r>
            <a:r>
              <a:rPr lang="en-US" altLang="ko-KR" sz="2400" dirty="0" smtClean="0">
                <a:latin typeface="+mj-ea"/>
                <a:ea typeface="+mj-ea"/>
              </a:rPr>
              <a:t>);</a:t>
            </a:r>
          </a:p>
          <a:p>
            <a:pPr defTabSz="180000" fontAlgn="base" latinLnBrk="0"/>
            <a:r>
              <a:rPr lang="en-US" altLang="ko-KR" sz="2400" dirty="0">
                <a:latin typeface="+mj-ea"/>
                <a:ea typeface="+mj-ea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64088" y="2849199"/>
            <a:ext cx="3024336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400" dirty="0" err="1">
                <a:latin typeface="+mj-ea"/>
                <a:ea typeface="+mj-ea"/>
              </a:rPr>
              <a:t>int</a:t>
            </a:r>
            <a:r>
              <a:rPr lang="en-US" altLang="ko-KR" sz="2400" dirty="0">
                <a:latin typeface="+mj-ea"/>
                <a:ea typeface="+mj-ea"/>
              </a:rPr>
              <a:t> main</a:t>
            </a:r>
            <a:r>
              <a:rPr lang="en-US" altLang="ko-KR" sz="2400" dirty="0" smtClean="0">
                <a:latin typeface="+mj-ea"/>
                <a:ea typeface="+mj-ea"/>
              </a:rPr>
              <a:t>() {</a:t>
            </a:r>
            <a:endParaRPr lang="en-US" altLang="ko-KR" sz="24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400" dirty="0">
                <a:latin typeface="+mj-ea"/>
                <a:ea typeface="+mj-ea"/>
              </a:rPr>
              <a:t>	</a:t>
            </a:r>
            <a:r>
              <a:rPr lang="en-US" altLang="ko-KR" sz="2400" dirty="0" err="1">
                <a:latin typeface="+mj-ea"/>
                <a:ea typeface="+mj-ea"/>
              </a:rPr>
              <a:t>cout</a:t>
            </a:r>
            <a:r>
              <a:rPr lang="en-US" altLang="ko-KR" sz="2400" dirty="0">
                <a:latin typeface="+mj-ea"/>
                <a:ea typeface="+mj-ea"/>
              </a:rPr>
              <a:t> &lt;&lt; </a:t>
            </a:r>
            <a:r>
              <a:rPr lang="en-US" altLang="ko-KR" sz="2400" b="1" dirty="0">
                <a:latin typeface="+mj-ea"/>
                <a:ea typeface="+mj-ea"/>
              </a:rPr>
              <a:t>sum(2, </a:t>
            </a:r>
            <a:r>
              <a:rPr lang="en-US" altLang="ko-KR" sz="2400" b="1" dirty="0" smtClean="0">
                <a:latin typeface="+mj-ea"/>
                <a:ea typeface="+mj-ea"/>
              </a:rPr>
              <a:t>5)</a:t>
            </a:r>
            <a:r>
              <a:rPr lang="en-US" altLang="ko-KR" sz="2400" dirty="0" smtClean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2400" dirty="0" smtClean="0">
                <a:latin typeface="+mj-ea"/>
                <a:ea typeface="+mj-ea"/>
              </a:rPr>
              <a:t>}</a:t>
            </a:r>
            <a:endParaRPr lang="en-US" altLang="ko-KR" sz="2400" dirty="0">
              <a:latin typeface="+mj-ea"/>
              <a:ea typeface="+mj-ea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3203847" y="2492897"/>
            <a:ext cx="2232249" cy="849130"/>
          </a:xfrm>
          <a:custGeom>
            <a:avLst/>
            <a:gdLst>
              <a:gd name="connsiteX0" fmla="*/ 1585608 w 1585608"/>
              <a:gd name="connsiteY0" fmla="*/ 194553 h 194553"/>
              <a:gd name="connsiteX1" fmla="*/ 836578 w 1585608"/>
              <a:gd name="connsiteY1" fmla="*/ 48638 h 194553"/>
              <a:gd name="connsiteX2" fmla="*/ 0 w 1585608"/>
              <a:gd name="connsiteY2" fmla="*/ 0 h 19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5608" h="194553">
                <a:moveTo>
                  <a:pt x="1585608" y="194553"/>
                </a:moveTo>
                <a:cubicBezTo>
                  <a:pt x="1343227" y="137808"/>
                  <a:pt x="1100846" y="81063"/>
                  <a:pt x="836578" y="48638"/>
                </a:cubicBezTo>
                <a:cubicBezTo>
                  <a:pt x="572310" y="16213"/>
                  <a:pt x="286155" y="8106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06801" y="4685768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j-ea"/>
                <a:ea typeface="+mj-ea"/>
              </a:rPr>
              <a:t>함수 중복 실패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3499583" y="3342025"/>
            <a:ext cx="2008522" cy="107205"/>
          </a:xfrm>
          <a:custGeom>
            <a:avLst/>
            <a:gdLst>
              <a:gd name="connsiteX0" fmla="*/ 2354094 w 2354094"/>
              <a:gd name="connsiteY0" fmla="*/ 16564 h 405671"/>
              <a:gd name="connsiteX1" fmla="*/ 1196502 w 2354094"/>
              <a:gd name="connsiteY1" fmla="*/ 45747 h 405671"/>
              <a:gd name="connsiteX2" fmla="*/ 0 w 2354094"/>
              <a:gd name="connsiteY2" fmla="*/ 405671 h 40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4094" h="405671">
                <a:moveTo>
                  <a:pt x="2354094" y="16564"/>
                </a:moveTo>
                <a:cubicBezTo>
                  <a:pt x="1971472" y="-1270"/>
                  <a:pt x="1588851" y="-19104"/>
                  <a:pt x="1196502" y="45747"/>
                </a:cubicBezTo>
                <a:cubicBezTo>
                  <a:pt x="804153" y="110598"/>
                  <a:pt x="402076" y="258134"/>
                  <a:pt x="0" y="40567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168151" y="4623541"/>
            <a:ext cx="3604410" cy="605325"/>
          </a:xfrm>
          <a:prstGeom prst="wedgeRoundRectCallout">
            <a:avLst>
              <a:gd name="adj1" fmla="val -38813"/>
              <a:gd name="adj2" fmla="val -247618"/>
              <a:gd name="adj3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컴파일러는 어떤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sum()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함수를 호출하는지 구분할 수 없음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09244" y="2788607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  <a:latin typeface="+mj-ea"/>
                <a:ea typeface="+mj-ea"/>
              </a:rPr>
              <a:t>?</a:t>
            </a:r>
            <a:endParaRPr lang="ko-KR" altLang="en-US" sz="4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402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중복의 편리</a:t>
            </a:r>
            <a:r>
              <a:rPr lang="ko-KR" altLang="en-US" dirty="0"/>
              <a:t>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동일한 이름을 사용하면 함수 이름을 구분하여 기억할 필요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호출을 잘못하는 실수를 줄일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5536" y="1844824"/>
            <a:ext cx="5113028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void </a:t>
            </a:r>
            <a:r>
              <a:rPr lang="en-US" altLang="ko-KR" sz="2000" b="1" dirty="0" smtClean="0">
                <a:latin typeface="+mj-ea"/>
                <a:ea typeface="+mj-ea"/>
              </a:rPr>
              <a:t>msg1</a:t>
            </a:r>
            <a:r>
              <a:rPr lang="en-US" altLang="ko-KR" sz="2000" dirty="0" smtClean="0">
                <a:latin typeface="+mj-ea"/>
                <a:ea typeface="+mj-ea"/>
              </a:rPr>
              <a:t>() </a:t>
            </a:r>
            <a:r>
              <a:rPr lang="en-US" altLang="ko-KR" sz="2000" dirty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"Hello";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void </a:t>
            </a:r>
            <a:r>
              <a:rPr lang="en-US" altLang="ko-KR" sz="2000" b="1" dirty="0">
                <a:latin typeface="+mj-ea"/>
                <a:ea typeface="+mj-ea"/>
              </a:rPr>
              <a:t>msg2</a:t>
            </a:r>
            <a:r>
              <a:rPr lang="en-US" altLang="ko-KR" sz="2000" dirty="0">
                <a:latin typeface="+mj-ea"/>
                <a:ea typeface="+mj-ea"/>
              </a:rPr>
              <a:t>(string name) 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"Hello, " &lt;&lt; name;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void </a:t>
            </a:r>
            <a:r>
              <a:rPr lang="en-US" altLang="ko-KR" sz="2000" b="1" dirty="0">
                <a:latin typeface="+mj-ea"/>
                <a:ea typeface="+mj-ea"/>
              </a:rPr>
              <a:t>msg3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id, string name) 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"Hello, " &lt;&lt; id &lt;&lt; " " &lt;&lt; name;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744876" y="2933669"/>
            <a:ext cx="5112108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void </a:t>
            </a:r>
            <a:r>
              <a:rPr lang="en-US" altLang="ko-KR" sz="2000" b="1" dirty="0" err="1">
                <a:latin typeface="+mj-ea"/>
                <a:ea typeface="+mj-ea"/>
              </a:rPr>
              <a:t>msg</a:t>
            </a:r>
            <a:r>
              <a:rPr lang="en-US" altLang="ko-KR" sz="2000" dirty="0">
                <a:latin typeface="+mj-ea"/>
                <a:ea typeface="+mj-ea"/>
              </a:rPr>
              <a:t>() 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"Hello";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void </a:t>
            </a:r>
            <a:r>
              <a:rPr lang="en-US" altLang="ko-KR" sz="2000" b="1" dirty="0" err="1">
                <a:latin typeface="+mj-ea"/>
                <a:ea typeface="+mj-ea"/>
              </a:rPr>
              <a:t>msg</a:t>
            </a:r>
            <a:r>
              <a:rPr lang="en-US" altLang="ko-KR" sz="2000" dirty="0">
                <a:latin typeface="+mj-ea"/>
                <a:ea typeface="+mj-ea"/>
              </a:rPr>
              <a:t>(string name) 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"Hello, " &lt;&lt; name;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void </a:t>
            </a:r>
            <a:r>
              <a:rPr lang="en-US" altLang="ko-KR" sz="2000" b="1" dirty="0" err="1">
                <a:latin typeface="+mj-ea"/>
                <a:ea typeface="+mj-ea"/>
              </a:rPr>
              <a:t>msg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id, string name) 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"Hello, " &lt;&lt; id &lt;&lt; " " &lt;&lt; name;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4828883"/>
            <a:ext cx="316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(a) </a:t>
            </a:r>
            <a:r>
              <a:rPr lang="ko-KR" altLang="en-US" b="1" dirty="0" smtClean="0">
                <a:latin typeface="+mj-ea"/>
                <a:ea typeface="+mj-ea"/>
              </a:rPr>
              <a:t>함수 중복하지 않는 경우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2080" y="593012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  <a:ea typeface="+mj-ea"/>
              </a:rPr>
              <a:t>(b) </a:t>
            </a:r>
            <a:r>
              <a:rPr lang="ko-KR" altLang="en-US" b="1" dirty="0" smtClean="0">
                <a:latin typeface="+mj-ea"/>
                <a:ea typeface="+mj-ea"/>
              </a:rPr>
              <a:t>함수 중복한 경우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05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big() </a:t>
            </a:r>
            <a:r>
              <a:rPr lang="ko-KR" altLang="en-US" dirty="0" smtClean="0">
                <a:latin typeface="+mj-ea"/>
              </a:rPr>
              <a:t>함수 중복 연</a:t>
            </a:r>
            <a:r>
              <a:rPr lang="ko-KR" altLang="en-US" dirty="0">
                <a:latin typeface="+mj-ea"/>
              </a:rPr>
              <a:t>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1800" y="875431"/>
            <a:ext cx="5256584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err="1" smtClean="0">
                <a:latin typeface="+mj-ea"/>
                <a:ea typeface="+mj-ea"/>
              </a:rPr>
              <a:t>int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big(</a:t>
            </a:r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a, </a:t>
            </a:r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b);	</a:t>
            </a:r>
            <a:r>
              <a:rPr lang="en-US" altLang="ko-KR" sz="1400" dirty="0" smtClean="0">
                <a:latin typeface="+mj-ea"/>
                <a:ea typeface="+mj-ea"/>
              </a:rPr>
              <a:t>  // </a:t>
            </a:r>
            <a:r>
              <a:rPr lang="en-US" altLang="ko-KR" sz="1400" dirty="0">
                <a:latin typeface="+mj-ea"/>
                <a:ea typeface="+mj-ea"/>
              </a:rPr>
              <a:t>a</a:t>
            </a:r>
            <a:r>
              <a:rPr lang="ko-KR" altLang="en-US" sz="1400" dirty="0">
                <a:latin typeface="+mj-ea"/>
                <a:ea typeface="+mj-ea"/>
              </a:rPr>
              <a:t>와 </a:t>
            </a:r>
            <a:r>
              <a:rPr lang="en-US" altLang="ko-KR" sz="1400" dirty="0">
                <a:latin typeface="+mj-ea"/>
                <a:ea typeface="+mj-ea"/>
              </a:rPr>
              <a:t>b </a:t>
            </a:r>
            <a:r>
              <a:rPr lang="ko-KR" altLang="en-US" sz="1400" dirty="0">
                <a:latin typeface="+mj-ea"/>
                <a:ea typeface="+mj-ea"/>
              </a:rPr>
              <a:t>중 큰 수 리턴</a:t>
            </a:r>
          </a:p>
          <a:p>
            <a:pPr fontAlgn="base"/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big(</a:t>
            </a:r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a[], </a:t>
            </a:r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size); </a:t>
            </a:r>
            <a:r>
              <a:rPr lang="en-US" altLang="ko-KR" sz="1400" dirty="0" smtClean="0">
                <a:latin typeface="+mj-ea"/>
                <a:ea typeface="+mj-ea"/>
              </a:rPr>
              <a:t>  // </a:t>
            </a:r>
            <a:r>
              <a:rPr lang="ko-KR" altLang="en-US" sz="1400" dirty="0">
                <a:latin typeface="+mj-ea"/>
                <a:ea typeface="+mj-ea"/>
              </a:rPr>
              <a:t>배열 </a:t>
            </a:r>
            <a:r>
              <a:rPr lang="en-US" altLang="ko-KR" sz="1400" dirty="0">
                <a:latin typeface="+mj-ea"/>
                <a:ea typeface="+mj-ea"/>
              </a:rPr>
              <a:t>a[]</a:t>
            </a:r>
            <a:r>
              <a:rPr lang="ko-KR" altLang="en-US" sz="1400" dirty="0">
                <a:latin typeface="+mj-ea"/>
                <a:ea typeface="+mj-ea"/>
              </a:rPr>
              <a:t>에서 가장 큰 수 </a:t>
            </a:r>
            <a:r>
              <a:rPr lang="ko-KR" altLang="en-US" sz="1400" dirty="0" smtClean="0">
                <a:latin typeface="+mj-ea"/>
                <a:ea typeface="+mj-ea"/>
              </a:rPr>
              <a:t>리턴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07704" y="1488841"/>
            <a:ext cx="6785766" cy="532453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b="1" dirty="0" err="1" smtClean="0">
                <a:latin typeface="+mj-ea"/>
                <a:ea typeface="+mj-ea"/>
              </a:rPr>
              <a:t>int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big(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a, 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b) </a:t>
            </a:r>
            <a:r>
              <a:rPr lang="en-US" altLang="ko-KR" sz="2000" dirty="0">
                <a:latin typeface="+mj-ea"/>
                <a:ea typeface="+mj-ea"/>
              </a:rPr>
              <a:t>{ // a</a:t>
            </a:r>
            <a:r>
              <a:rPr lang="ko-KR" altLang="en-US" sz="2000" dirty="0">
                <a:latin typeface="+mj-ea"/>
                <a:ea typeface="+mj-ea"/>
              </a:rPr>
              <a:t>와 </a:t>
            </a:r>
            <a:r>
              <a:rPr lang="en-US" altLang="ko-KR" sz="2000" dirty="0">
                <a:latin typeface="+mj-ea"/>
                <a:ea typeface="+mj-ea"/>
              </a:rPr>
              <a:t>b </a:t>
            </a:r>
            <a:r>
              <a:rPr lang="ko-KR" altLang="en-US" sz="2000" dirty="0">
                <a:latin typeface="+mj-ea"/>
                <a:ea typeface="+mj-ea"/>
              </a:rPr>
              <a:t>중 큰 수 리턴</a:t>
            </a:r>
          </a:p>
          <a:p>
            <a:pPr defTabSz="180000" fontAlgn="base" latinLnBrk="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>
                <a:latin typeface="+mj-ea"/>
                <a:ea typeface="+mj-ea"/>
              </a:rPr>
              <a:t>if(a&gt;b) return a;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else return b;</a:t>
            </a: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}</a:t>
            </a:r>
          </a:p>
          <a:p>
            <a:pPr defTabSz="180000" fontAlgn="base" latinLnBrk="0"/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big(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a[], 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size) </a:t>
            </a:r>
            <a:r>
              <a:rPr lang="en-US" altLang="ko-KR" sz="2000" dirty="0">
                <a:latin typeface="+mj-ea"/>
                <a:ea typeface="+mj-ea"/>
              </a:rPr>
              <a:t>{ // </a:t>
            </a:r>
            <a:r>
              <a:rPr lang="ko-KR" altLang="en-US" sz="2000" dirty="0">
                <a:latin typeface="+mj-ea"/>
                <a:ea typeface="+mj-ea"/>
              </a:rPr>
              <a:t>배열 </a:t>
            </a:r>
            <a:r>
              <a:rPr lang="en-US" altLang="ko-KR" sz="2000" dirty="0">
                <a:latin typeface="+mj-ea"/>
                <a:ea typeface="+mj-ea"/>
              </a:rPr>
              <a:t>a[]</a:t>
            </a:r>
            <a:r>
              <a:rPr lang="ko-KR" altLang="en-US" sz="2000" dirty="0">
                <a:latin typeface="+mj-ea"/>
                <a:ea typeface="+mj-ea"/>
              </a:rPr>
              <a:t>에서 가장 큰 수 리턴</a:t>
            </a:r>
          </a:p>
          <a:p>
            <a:pPr defTabSz="180000" fontAlgn="base" latinLnBrk="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res = a[0];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for(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err="1">
                <a:latin typeface="+mj-ea"/>
                <a:ea typeface="+mj-ea"/>
              </a:rPr>
              <a:t>i</a:t>
            </a:r>
            <a:r>
              <a:rPr lang="en-US" altLang="ko-KR" sz="2000" dirty="0">
                <a:latin typeface="+mj-ea"/>
                <a:ea typeface="+mj-ea"/>
              </a:rPr>
              <a:t>=1; </a:t>
            </a:r>
            <a:r>
              <a:rPr lang="en-US" altLang="ko-KR" sz="2000" dirty="0" err="1">
                <a:latin typeface="+mj-ea"/>
                <a:ea typeface="+mj-ea"/>
              </a:rPr>
              <a:t>i</a:t>
            </a:r>
            <a:r>
              <a:rPr lang="en-US" altLang="ko-KR" sz="2000" dirty="0">
                <a:latin typeface="+mj-ea"/>
                <a:ea typeface="+mj-ea"/>
              </a:rPr>
              <a:t>&lt;size; </a:t>
            </a:r>
            <a:r>
              <a:rPr lang="en-US" altLang="ko-KR" sz="2000" dirty="0" err="1">
                <a:latin typeface="+mj-ea"/>
                <a:ea typeface="+mj-ea"/>
              </a:rPr>
              <a:t>i</a:t>
            </a:r>
            <a:r>
              <a:rPr lang="en-US" altLang="ko-KR" sz="2000" dirty="0">
                <a:latin typeface="+mj-ea"/>
                <a:ea typeface="+mj-ea"/>
              </a:rPr>
              <a:t>++)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	if(res &lt; a[</a:t>
            </a:r>
            <a:r>
              <a:rPr lang="en-US" altLang="ko-KR" sz="2000" dirty="0" err="1">
                <a:latin typeface="+mj-ea"/>
                <a:ea typeface="+mj-ea"/>
              </a:rPr>
              <a:t>i</a:t>
            </a:r>
            <a:r>
              <a:rPr lang="en-US" altLang="ko-KR" sz="2000" dirty="0">
                <a:latin typeface="+mj-ea"/>
                <a:ea typeface="+mj-ea"/>
              </a:rPr>
              <a:t>]) res = a[</a:t>
            </a:r>
            <a:r>
              <a:rPr lang="en-US" altLang="ko-KR" sz="2000" dirty="0" err="1">
                <a:latin typeface="+mj-ea"/>
                <a:ea typeface="+mj-ea"/>
              </a:rPr>
              <a:t>i</a:t>
            </a:r>
            <a:r>
              <a:rPr lang="en-US" altLang="ko-KR" sz="2000" dirty="0">
                <a:latin typeface="+mj-ea"/>
                <a:ea typeface="+mj-ea"/>
              </a:rPr>
              <a:t>];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return res;</a:t>
            </a: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}</a:t>
            </a:r>
          </a:p>
          <a:p>
            <a:pPr defTabSz="180000" fontAlgn="base" latinLnBrk="0"/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main() 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array[5] = {1, 9, -2, 8, 6};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</a:t>
            </a:r>
            <a:r>
              <a:rPr lang="en-US" altLang="ko-KR" sz="2000" b="1" dirty="0">
                <a:latin typeface="+mj-ea"/>
                <a:ea typeface="+mj-ea"/>
              </a:rPr>
              <a:t>big(2,3) </a:t>
            </a:r>
            <a:r>
              <a:rPr lang="en-US" altLang="ko-KR" sz="2000" dirty="0">
                <a:latin typeface="+mj-ea"/>
                <a:ea typeface="+mj-ea"/>
              </a:rPr>
              <a:t>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</a:t>
            </a:r>
            <a:r>
              <a:rPr lang="en-US" altLang="ko-KR" sz="2000" b="1" dirty="0">
                <a:latin typeface="+mj-ea"/>
                <a:ea typeface="+mj-ea"/>
              </a:rPr>
              <a:t>big(array, 5) </a:t>
            </a:r>
            <a:r>
              <a:rPr lang="en-US" altLang="ko-KR" sz="2000" dirty="0">
                <a:latin typeface="+mj-ea"/>
                <a:ea typeface="+mj-ea"/>
              </a:rPr>
              <a:t>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9512" y="841502"/>
            <a:ext cx="2304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큰 수를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리턴하는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두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big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함수를 중복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구현하라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6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함수 중복과 </a:t>
            </a:r>
            <a:r>
              <a:rPr lang="ko-KR" altLang="en-US" dirty="0" err="1" smtClean="0"/>
              <a:t>소멸자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0813" y="847769"/>
            <a:ext cx="8856984" cy="5832648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함수 중복 가능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생성자</a:t>
            </a:r>
            <a:r>
              <a:rPr lang="ko-KR" altLang="en-US" dirty="0" smtClean="0"/>
              <a:t> 함수 중복 목적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생성시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 변수를 통해 다양한 형태의 초기값 전달</a:t>
            </a:r>
            <a:endParaRPr lang="en-US" altLang="ko-KR" dirty="0" smtClean="0"/>
          </a:p>
          <a:p>
            <a:r>
              <a:rPr lang="ko-KR" altLang="en-US" dirty="0" err="1"/>
              <a:t>소멸자</a:t>
            </a:r>
            <a:r>
              <a:rPr lang="ko-KR" altLang="en-US" dirty="0"/>
              <a:t> 함수 중복 불가</a:t>
            </a:r>
            <a:endParaRPr lang="en-US" altLang="ko-KR" dirty="0"/>
          </a:p>
          <a:p>
            <a:pPr lvl="1"/>
            <a:r>
              <a:rPr lang="ko-KR" altLang="en-US" dirty="0" err="1"/>
              <a:t>소멸자는</a:t>
            </a:r>
            <a:r>
              <a:rPr lang="ko-KR" altLang="en-US" dirty="0"/>
              <a:t> 매개 변수를 가지지 않음</a:t>
            </a:r>
            <a:endParaRPr lang="en-US" altLang="ko-KR" dirty="0"/>
          </a:p>
          <a:p>
            <a:pPr lvl="1"/>
            <a:r>
              <a:rPr lang="ko-KR" altLang="en-US" dirty="0"/>
              <a:t>한 클래스 내에서 </a:t>
            </a:r>
            <a:r>
              <a:rPr lang="ko-KR" altLang="en-US" dirty="0" err="1"/>
              <a:t>소멸자는</a:t>
            </a:r>
            <a:r>
              <a:rPr lang="ko-KR" altLang="en-US" dirty="0"/>
              <a:t> 오직 하나만 존재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2" y="2696497"/>
            <a:ext cx="7488832" cy="378565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class Circle 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........................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latin typeface="+mj-ea"/>
                <a:ea typeface="+mj-ea"/>
              </a:rPr>
              <a:t>Circle()</a:t>
            </a:r>
            <a:r>
              <a:rPr lang="en-US" altLang="ko-KR" sz="2000" dirty="0">
                <a:latin typeface="+mj-ea"/>
                <a:ea typeface="+mj-ea"/>
              </a:rPr>
              <a:t> { radius = 1; }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b="1" dirty="0">
                <a:latin typeface="+mj-ea"/>
                <a:ea typeface="+mj-ea"/>
              </a:rPr>
              <a:t>Circle(</a:t>
            </a:r>
            <a:r>
              <a:rPr lang="en-US" altLang="ko-KR" sz="2000" b="1" dirty="0" err="1">
                <a:latin typeface="+mj-ea"/>
                <a:ea typeface="+mj-ea"/>
              </a:rPr>
              <a:t>int</a:t>
            </a:r>
            <a:r>
              <a:rPr lang="en-US" altLang="ko-KR" sz="2000" b="1" dirty="0">
                <a:latin typeface="+mj-ea"/>
                <a:ea typeface="+mj-ea"/>
              </a:rPr>
              <a:t> r)</a:t>
            </a:r>
            <a:r>
              <a:rPr lang="en-US" altLang="ko-KR" sz="2000" dirty="0">
                <a:latin typeface="+mj-ea"/>
                <a:ea typeface="+mj-ea"/>
              </a:rPr>
              <a:t> { radius = r; </a:t>
            </a:r>
            <a:r>
              <a:rPr lang="en-US" altLang="ko-KR" sz="2000" dirty="0" smtClean="0">
                <a:latin typeface="+mj-ea"/>
                <a:ea typeface="+mj-ea"/>
              </a:rPr>
              <a:t>}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...</a:t>
            </a:r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};</a:t>
            </a:r>
          </a:p>
          <a:p>
            <a:pPr defTabSz="180000" fontAlgn="base" latinLnBrk="0"/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main() 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Circle donut; 				// Circle() </a:t>
            </a:r>
            <a:r>
              <a:rPr lang="ko-KR" altLang="en-US" sz="2000" dirty="0" err="1" smtClean="0">
                <a:latin typeface="+mj-ea"/>
                <a:ea typeface="+mj-ea"/>
              </a:rPr>
              <a:t>생성자</a:t>
            </a:r>
            <a:r>
              <a:rPr lang="ko-KR" altLang="en-US" sz="2000" dirty="0" smtClean="0">
                <a:latin typeface="+mj-ea"/>
                <a:ea typeface="+mj-ea"/>
              </a:rPr>
              <a:t> 호출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smtClean="0">
                <a:latin typeface="+mj-ea"/>
                <a:ea typeface="+mj-ea"/>
              </a:rPr>
              <a:t>Circle pizza(30); 			// Circle(</a:t>
            </a:r>
            <a:r>
              <a:rPr lang="en-US" altLang="ko-KR" sz="2000" dirty="0" err="1" smtClean="0">
                <a:latin typeface="+mj-ea"/>
                <a:ea typeface="+mj-ea"/>
              </a:rPr>
              <a:t>int</a:t>
            </a:r>
            <a:r>
              <a:rPr lang="en-US" altLang="ko-KR" sz="2000" dirty="0" smtClean="0">
                <a:latin typeface="+mj-ea"/>
                <a:ea typeface="+mj-ea"/>
              </a:rPr>
              <a:t> r) </a:t>
            </a:r>
            <a:r>
              <a:rPr lang="ko-KR" altLang="en-US" sz="2000" dirty="0" err="1">
                <a:latin typeface="+mj-ea"/>
                <a:ea typeface="+mj-ea"/>
              </a:rPr>
              <a:t>생성자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ko-KR" altLang="en-US" sz="2000" dirty="0" smtClean="0">
                <a:latin typeface="+mj-ea"/>
                <a:ea typeface="+mj-ea"/>
              </a:rPr>
              <a:t>호출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279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디폴트 매개 변수</a:t>
            </a:r>
            <a:r>
              <a:rPr lang="en-US" altLang="ko-KR" dirty="0" smtClean="0"/>
              <a:t>(default parameter)</a:t>
            </a:r>
          </a:p>
          <a:p>
            <a:pPr lvl="1"/>
            <a:r>
              <a:rPr lang="ko-KR" altLang="en-US" dirty="0" smtClean="0"/>
              <a:t>매개 변수에 값이 넘어오지 않는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디폴트 값을 받도록 선언된 매개 변수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</a:t>
            </a:r>
            <a:r>
              <a:rPr lang="ko-KR" altLang="en-US" b="1" dirty="0" smtClean="0">
                <a:solidFill>
                  <a:srgbClr val="FF0000"/>
                </a:solidFill>
              </a:rPr>
              <a:t>매개 변수 </a:t>
            </a:r>
            <a:r>
              <a:rPr lang="en-US" altLang="ko-KR" b="1" dirty="0" smtClean="0">
                <a:solidFill>
                  <a:srgbClr val="FF0000"/>
                </a:solidFill>
              </a:rPr>
              <a:t>=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디폴트값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형태로 선언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디폴트 매개 변수 선언 사례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디폴트 매개 변수를 가진 함수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9518" y="3825044"/>
            <a:ext cx="5688632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2400" dirty="0" smtClean="0">
                <a:latin typeface="+mj-ea"/>
                <a:ea typeface="+mj-ea"/>
              </a:rPr>
              <a:t>void star(</a:t>
            </a:r>
            <a:r>
              <a:rPr lang="en-US" altLang="ko-KR" sz="2400" b="1" dirty="0" err="1" smtClean="0">
                <a:latin typeface="+mj-ea"/>
                <a:ea typeface="+mj-ea"/>
              </a:rPr>
              <a:t>int</a:t>
            </a:r>
            <a:r>
              <a:rPr lang="en-US" altLang="ko-KR" sz="2400" b="1" dirty="0" smtClean="0">
                <a:latin typeface="+mj-ea"/>
                <a:ea typeface="+mj-ea"/>
              </a:rPr>
              <a:t> a=5</a:t>
            </a:r>
            <a:r>
              <a:rPr lang="en-US" altLang="ko-KR" sz="2400" dirty="0" smtClean="0">
                <a:latin typeface="+mj-ea"/>
                <a:ea typeface="+mj-ea"/>
              </a:rPr>
              <a:t>); // a</a:t>
            </a:r>
            <a:r>
              <a:rPr lang="ko-KR" altLang="en-US" sz="2400" dirty="0" smtClean="0">
                <a:latin typeface="+mj-ea"/>
                <a:ea typeface="+mj-ea"/>
              </a:rPr>
              <a:t>의 디폴트 값은 </a:t>
            </a:r>
            <a:r>
              <a:rPr lang="en-US" altLang="ko-KR" sz="2400" dirty="0" smtClean="0">
                <a:latin typeface="+mj-ea"/>
                <a:ea typeface="+mj-ea"/>
              </a:rPr>
              <a:t>5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5229200"/>
            <a:ext cx="7971529" cy="76944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/>
            <a:r>
              <a:rPr lang="en-US" altLang="ko-KR" sz="2200" dirty="0">
                <a:solidFill>
                  <a:schemeClr val="dk1"/>
                </a:solidFill>
                <a:latin typeface="+mj-ea"/>
                <a:ea typeface="+mj-ea"/>
              </a:rPr>
              <a:t>star(); // </a:t>
            </a:r>
            <a:r>
              <a:rPr lang="ko-KR" altLang="en-US" sz="2200" dirty="0">
                <a:solidFill>
                  <a:schemeClr val="dk1"/>
                </a:solidFill>
                <a:latin typeface="+mj-ea"/>
                <a:ea typeface="+mj-ea"/>
              </a:rPr>
              <a:t>매개 변수 </a:t>
            </a:r>
            <a:r>
              <a:rPr lang="en-US" altLang="ko-KR" sz="2200" dirty="0">
                <a:solidFill>
                  <a:schemeClr val="dk1"/>
                </a:solidFill>
                <a:latin typeface="+mj-ea"/>
                <a:ea typeface="+mj-ea"/>
              </a:rPr>
              <a:t>a</a:t>
            </a:r>
            <a:r>
              <a:rPr lang="ko-KR" altLang="en-US" sz="2200" dirty="0">
                <a:solidFill>
                  <a:schemeClr val="dk1"/>
                </a:solidFill>
                <a:latin typeface="+mj-ea"/>
                <a:ea typeface="+mj-ea"/>
              </a:rPr>
              <a:t>에 디폴트 값 </a:t>
            </a:r>
            <a:r>
              <a:rPr lang="en-US" altLang="ko-KR" sz="2200" dirty="0">
                <a:solidFill>
                  <a:schemeClr val="dk1"/>
                </a:solidFill>
                <a:latin typeface="+mj-ea"/>
                <a:ea typeface="+mj-ea"/>
              </a:rPr>
              <a:t>5</a:t>
            </a:r>
            <a:r>
              <a:rPr lang="ko-KR" altLang="en-US" sz="2200" dirty="0">
                <a:solidFill>
                  <a:schemeClr val="dk1"/>
                </a:solidFill>
                <a:latin typeface="+mj-ea"/>
                <a:ea typeface="+mj-ea"/>
              </a:rPr>
              <a:t>가 전달됨</a:t>
            </a:r>
            <a:r>
              <a:rPr lang="en-US" altLang="ko-KR" sz="2200" dirty="0">
                <a:solidFill>
                  <a:schemeClr val="dk1"/>
                </a:solidFill>
                <a:latin typeface="+mj-ea"/>
                <a:ea typeface="+mj-ea"/>
              </a:rPr>
              <a:t>. star(5);</a:t>
            </a:r>
            <a:r>
              <a:rPr lang="ko-KR" altLang="en-US" sz="2200" dirty="0">
                <a:solidFill>
                  <a:schemeClr val="dk1"/>
                </a:solidFill>
                <a:latin typeface="+mj-ea"/>
                <a:ea typeface="+mj-ea"/>
              </a:rPr>
              <a:t>와 동일</a:t>
            </a:r>
          </a:p>
          <a:p>
            <a:pPr latinLnBrk="0"/>
            <a:r>
              <a:rPr lang="en-US" altLang="ko-KR" sz="2200" dirty="0">
                <a:solidFill>
                  <a:schemeClr val="dk1"/>
                </a:solidFill>
                <a:latin typeface="+mj-ea"/>
                <a:ea typeface="+mj-ea"/>
              </a:rPr>
              <a:t>star(10); // </a:t>
            </a:r>
            <a:r>
              <a:rPr lang="ko-KR" altLang="en-US" sz="2200" dirty="0">
                <a:solidFill>
                  <a:schemeClr val="dk1"/>
                </a:solidFill>
                <a:latin typeface="+mj-ea"/>
                <a:ea typeface="+mj-ea"/>
              </a:rPr>
              <a:t>매개 변수 </a:t>
            </a:r>
            <a:r>
              <a:rPr lang="en-US" altLang="ko-KR" sz="2200" dirty="0">
                <a:solidFill>
                  <a:schemeClr val="dk1"/>
                </a:solidFill>
                <a:latin typeface="+mj-ea"/>
                <a:ea typeface="+mj-ea"/>
              </a:rPr>
              <a:t>a</a:t>
            </a:r>
            <a:r>
              <a:rPr lang="ko-KR" altLang="en-US" sz="2200" dirty="0">
                <a:solidFill>
                  <a:schemeClr val="dk1"/>
                </a:solidFill>
                <a:latin typeface="+mj-ea"/>
                <a:ea typeface="+mj-ea"/>
              </a:rPr>
              <a:t>에 </a:t>
            </a:r>
            <a:r>
              <a:rPr lang="en-US" altLang="ko-KR" sz="2200" dirty="0">
                <a:solidFill>
                  <a:schemeClr val="dk1"/>
                </a:solidFill>
                <a:latin typeface="+mj-ea"/>
                <a:ea typeface="+mj-ea"/>
              </a:rPr>
              <a:t>10</a:t>
            </a:r>
            <a:r>
              <a:rPr lang="ko-KR" altLang="en-US" sz="2200" dirty="0">
                <a:solidFill>
                  <a:schemeClr val="dk1"/>
                </a:solidFill>
                <a:latin typeface="+mj-ea"/>
                <a:ea typeface="+mj-ea"/>
              </a:rPr>
              <a:t>을 넘겨줌</a:t>
            </a:r>
          </a:p>
        </p:txBody>
      </p:sp>
    </p:spTree>
    <p:extLst>
      <p:ext uri="{BB962C8B-B14F-4D97-AF65-F5344CB8AC3E}">
        <p14:creationId xmlns:p14="http://schemas.microsoft.com/office/powerpoint/2010/main" val="33701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매개 변수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1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2" y="1577505"/>
            <a:ext cx="8014622" cy="4001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2000" dirty="0">
                <a:latin typeface="+mj-ea"/>
                <a:ea typeface="+mj-ea"/>
              </a:rPr>
              <a:t>void </a:t>
            </a:r>
            <a:r>
              <a:rPr lang="en-US" altLang="ko-KR" sz="2000" dirty="0" err="1">
                <a:latin typeface="+mj-ea"/>
                <a:ea typeface="+mj-ea"/>
              </a:rPr>
              <a:t>msg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id, </a:t>
            </a:r>
            <a:r>
              <a:rPr lang="en-US" altLang="ko-KR" sz="2000" b="1" dirty="0">
                <a:latin typeface="+mj-ea"/>
                <a:ea typeface="+mj-ea"/>
              </a:rPr>
              <a:t>string text="Hello"</a:t>
            </a:r>
            <a:r>
              <a:rPr lang="en-US" altLang="ko-KR" sz="2000" dirty="0">
                <a:latin typeface="+mj-ea"/>
                <a:ea typeface="+mj-ea"/>
              </a:rPr>
              <a:t>); // text</a:t>
            </a:r>
            <a:r>
              <a:rPr lang="ko-KR" altLang="en-US" sz="2000" dirty="0">
                <a:latin typeface="+mj-ea"/>
                <a:ea typeface="+mj-ea"/>
              </a:rPr>
              <a:t>의 디폴트 값은 </a:t>
            </a:r>
            <a:r>
              <a:rPr lang="en-US" altLang="ko-KR" sz="2000" dirty="0">
                <a:latin typeface="+mj-ea"/>
                <a:ea typeface="+mj-ea"/>
              </a:rPr>
              <a:t>"Hello"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2123874"/>
            <a:ext cx="8895110" cy="22467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2000" dirty="0" err="1">
                <a:latin typeface="+mj-ea"/>
                <a:ea typeface="+mj-ea"/>
              </a:rPr>
              <a:t>msg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b="1" dirty="0">
                <a:latin typeface="+mj-ea"/>
                <a:ea typeface="+mj-ea"/>
              </a:rPr>
              <a:t>10</a:t>
            </a:r>
            <a:r>
              <a:rPr lang="en-US" altLang="ko-KR" sz="2000" dirty="0">
                <a:latin typeface="+mj-ea"/>
                <a:ea typeface="+mj-ea"/>
              </a:rPr>
              <a:t>); // </a:t>
            </a:r>
            <a:r>
              <a:rPr lang="en-US" altLang="ko-KR" sz="2000" dirty="0" err="1" smtClean="0">
                <a:latin typeface="+mj-ea"/>
                <a:ea typeface="+mj-ea"/>
              </a:rPr>
              <a:t>msg</a:t>
            </a:r>
            <a:r>
              <a:rPr lang="en-US" altLang="ko-KR" sz="2000" dirty="0" smtClean="0">
                <a:latin typeface="+mj-ea"/>
                <a:ea typeface="+mj-ea"/>
              </a:rPr>
              <a:t>(10, “Hello"); </a:t>
            </a:r>
            <a:r>
              <a:rPr lang="ko-KR" altLang="en-US" sz="2000" dirty="0" smtClean="0">
                <a:latin typeface="+mj-ea"/>
                <a:ea typeface="+mj-ea"/>
              </a:rPr>
              <a:t>호출과 동일</a:t>
            </a:r>
            <a:r>
              <a:rPr lang="en-US" altLang="ko-KR" sz="2000" dirty="0" smtClean="0">
                <a:latin typeface="+mj-ea"/>
                <a:ea typeface="+mj-ea"/>
              </a:rPr>
              <a:t>. id</a:t>
            </a:r>
            <a:r>
              <a:rPr lang="ko-KR" altLang="en-US" sz="2000" dirty="0" smtClean="0">
                <a:latin typeface="+mj-ea"/>
                <a:ea typeface="+mj-ea"/>
              </a:rPr>
              <a:t>에 </a:t>
            </a:r>
            <a:r>
              <a:rPr lang="en-US" altLang="ko-KR" sz="2000" dirty="0" smtClean="0">
                <a:latin typeface="+mj-ea"/>
                <a:ea typeface="+mj-ea"/>
              </a:rPr>
              <a:t>10, text</a:t>
            </a:r>
            <a:r>
              <a:rPr lang="ko-KR" altLang="en-US" sz="2000" dirty="0" smtClean="0">
                <a:latin typeface="+mj-ea"/>
                <a:ea typeface="+mj-ea"/>
              </a:rPr>
              <a:t>에 </a:t>
            </a:r>
            <a:r>
              <a:rPr lang="en-US" altLang="ko-KR" sz="2000" dirty="0" smtClean="0">
                <a:latin typeface="+mj-ea"/>
                <a:ea typeface="+mj-ea"/>
              </a:rPr>
              <a:t>“Hello” </a:t>
            </a:r>
            <a:r>
              <a:rPr lang="ko-KR" altLang="en-US" sz="2000" dirty="0" smtClean="0">
                <a:latin typeface="+mj-ea"/>
                <a:ea typeface="+mj-ea"/>
              </a:rPr>
              <a:t>전달</a:t>
            </a:r>
            <a:endParaRPr lang="en-US" altLang="ko-KR" sz="2000" dirty="0" smtClean="0">
              <a:latin typeface="+mj-ea"/>
              <a:ea typeface="+mj-ea"/>
            </a:endParaRPr>
          </a:p>
          <a:p>
            <a:pPr fontAlgn="base" latinLnBrk="0"/>
            <a:endParaRPr lang="ko-KR" altLang="en-US" sz="20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2000" dirty="0" err="1">
                <a:latin typeface="+mj-ea"/>
                <a:ea typeface="+mj-ea"/>
              </a:rPr>
              <a:t>msg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b="1" dirty="0">
                <a:latin typeface="+mj-ea"/>
                <a:ea typeface="+mj-ea"/>
              </a:rPr>
              <a:t>20, "Good Morning"</a:t>
            </a:r>
            <a:r>
              <a:rPr lang="en-US" altLang="ko-KR" sz="2000" dirty="0">
                <a:latin typeface="+mj-ea"/>
                <a:ea typeface="+mj-ea"/>
              </a:rPr>
              <a:t>); // id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 smtClean="0">
                <a:latin typeface="+mj-ea"/>
                <a:ea typeface="+mj-ea"/>
              </a:rPr>
              <a:t>20</a:t>
            </a:r>
            <a:r>
              <a:rPr lang="en-US" altLang="ko-KR" sz="2000" dirty="0">
                <a:latin typeface="+mj-ea"/>
                <a:ea typeface="+mj-ea"/>
              </a:rPr>
              <a:t>, text</a:t>
            </a:r>
            <a:r>
              <a:rPr lang="ko-KR" altLang="en-US" sz="2000" dirty="0">
                <a:latin typeface="+mj-ea"/>
                <a:ea typeface="+mj-ea"/>
              </a:rPr>
              <a:t>에 </a:t>
            </a:r>
            <a:r>
              <a:rPr lang="en-US" altLang="ko-KR" sz="2000" dirty="0" smtClean="0">
                <a:latin typeface="+mj-ea"/>
                <a:ea typeface="+mj-ea"/>
              </a:rPr>
              <a:t>“Good Morning” </a:t>
            </a:r>
            <a:r>
              <a:rPr lang="ko-KR" altLang="en-US" sz="2000" dirty="0">
                <a:latin typeface="+mj-ea"/>
                <a:ea typeface="+mj-ea"/>
              </a:rPr>
              <a:t>전달</a:t>
            </a:r>
            <a:endParaRPr lang="en-US" altLang="ko-KR" sz="2000" dirty="0" smtClean="0">
              <a:latin typeface="+mj-ea"/>
              <a:ea typeface="+mj-ea"/>
            </a:endParaRPr>
          </a:p>
          <a:p>
            <a:pPr fontAlgn="base" latinLnBrk="0"/>
            <a:endParaRPr lang="en-US" altLang="ko-KR" sz="20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2000" b="1" dirty="0" err="1">
                <a:solidFill>
                  <a:srgbClr val="FF0000"/>
                </a:solidFill>
                <a:latin typeface="+mj-ea"/>
                <a:ea typeface="+mj-ea"/>
              </a:rPr>
              <a:t>msg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(); </a:t>
            </a:r>
            <a:r>
              <a:rPr lang="en-US" altLang="ko-KR" sz="2000" dirty="0" smtClean="0">
                <a:latin typeface="+mj-ea"/>
                <a:ea typeface="+mj-ea"/>
              </a:rPr>
              <a:t>//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컴파일 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오류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첫 번째 매개 변수 </a:t>
            </a:r>
            <a:r>
              <a:rPr lang="en-US" altLang="ko-KR" sz="2000" dirty="0">
                <a:latin typeface="+mj-ea"/>
                <a:ea typeface="+mj-ea"/>
              </a:rPr>
              <a:t>id</a:t>
            </a:r>
            <a:r>
              <a:rPr lang="ko-KR" altLang="en-US" sz="2000" dirty="0">
                <a:latin typeface="+mj-ea"/>
                <a:ea typeface="+mj-ea"/>
              </a:rPr>
              <a:t>에 반드시 값을 전달하여야 </a:t>
            </a:r>
            <a:r>
              <a:rPr lang="ko-KR" altLang="en-US" sz="2000" dirty="0" smtClean="0">
                <a:latin typeface="+mj-ea"/>
                <a:ea typeface="+mj-ea"/>
              </a:rPr>
              <a:t>함</a:t>
            </a:r>
            <a:endParaRPr lang="en-US" altLang="ko-KR" sz="2000" dirty="0" smtClean="0">
              <a:latin typeface="+mj-ea"/>
              <a:ea typeface="+mj-ea"/>
            </a:endParaRPr>
          </a:p>
          <a:p>
            <a:pPr fontAlgn="base" latinLnBrk="0"/>
            <a:endParaRPr lang="ko-KR" altLang="en-US" sz="20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2000" b="1" dirty="0" err="1">
                <a:solidFill>
                  <a:srgbClr val="FF0000"/>
                </a:solidFill>
                <a:latin typeface="+mj-ea"/>
                <a:ea typeface="+mj-ea"/>
              </a:rPr>
              <a:t>msg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("Hello"); </a:t>
            </a:r>
            <a:r>
              <a:rPr lang="en-US" altLang="ko-KR" sz="2000" dirty="0">
                <a:latin typeface="+mj-ea"/>
                <a:ea typeface="+mj-ea"/>
              </a:rPr>
              <a:t>// 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컴파일 오류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첫 번째 매개 변수 </a:t>
            </a:r>
            <a:r>
              <a:rPr lang="en-US" altLang="ko-KR" sz="2000" dirty="0">
                <a:latin typeface="+mj-ea"/>
                <a:ea typeface="+mj-ea"/>
              </a:rPr>
              <a:t>id</a:t>
            </a:r>
            <a:r>
              <a:rPr lang="ko-KR" altLang="en-US" sz="2000" dirty="0">
                <a:latin typeface="+mj-ea"/>
                <a:ea typeface="+mj-ea"/>
              </a:rPr>
              <a:t>에 값이 전달되지 </a:t>
            </a:r>
            <a:r>
              <a:rPr lang="ko-KR" altLang="en-US" sz="2000" dirty="0" smtClean="0">
                <a:latin typeface="+mj-ea"/>
                <a:ea typeface="+mj-ea"/>
              </a:rPr>
              <a:t>않았음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74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DDDDDD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java2</Template>
  <TotalTime>2393</TotalTime>
  <Words>1815</Words>
  <Application>Microsoft Office PowerPoint</Application>
  <PresentationFormat>화면 슬라이드 쇼(4:3)</PresentationFormat>
  <Paragraphs>699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37" baseType="lpstr">
      <vt:lpstr>1_기본 디자인</vt:lpstr>
      <vt:lpstr>Badge</vt:lpstr>
      <vt:lpstr>함수중복과  static 멤버</vt:lpstr>
      <vt:lpstr>함수 중복</vt:lpstr>
      <vt:lpstr>함수 중복 성공 사례</vt:lpstr>
      <vt:lpstr>함수 중복 실패 사례</vt:lpstr>
      <vt:lpstr>함수 중복의 편리함</vt:lpstr>
      <vt:lpstr>big() 함수 중복 연습</vt:lpstr>
      <vt:lpstr>생성자 함수 중복과 소멸자 함수</vt:lpstr>
      <vt:lpstr>디폴트 매개 변수</vt:lpstr>
      <vt:lpstr>디폴트 매개 변수 사례</vt:lpstr>
      <vt:lpstr>디폴트 매개 변수에 관한 제약 조건</vt:lpstr>
      <vt:lpstr>매개변수에 값을 정하는 규칙</vt:lpstr>
      <vt:lpstr>디폴트 매개 변수 사례</vt:lpstr>
      <vt:lpstr>디폴트 매개 변수를 가진 함수 선언 및 호출</vt:lpstr>
      <vt:lpstr>함수 중복 간소화</vt:lpstr>
      <vt:lpstr>디폴트 매개 변수를 이용하여 중복 함수 간소화 연습</vt:lpstr>
      <vt:lpstr>생성자 함수의 중복 간소화</vt:lpstr>
      <vt:lpstr>함수 중복의 모호성</vt:lpstr>
      <vt:lpstr>형 변환으로 인한 함수 중복의 모호성</vt:lpstr>
      <vt:lpstr>참조 매개 변수로 인한 함수 중복의 모호성</vt:lpstr>
      <vt:lpstr>디폴트 매개 변수로 인한 함수 중복의 모호성</vt:lpstr>
      <vt:lpstr>static 멤버와 non-static 멤버의 특성</vt:lpstr>
      <vt:lpstr>static 멤버 선언</vt:lpstr>
      <vt:lpstr>static 멤버와 non-static 멤버의 관계</vt:lpstr>
      <vt:lpstr>static 멤버와 non-static 멤버 비교</vt:lpstr>
      <vt:lpstr>static 멤버 사용 : 객체의 멤버로 접근</vt:lpstr>
      <vt:lpstr>PowerPoint 프레젠테이션</vt:lpstr>
      <vt:lpstr>static 멤버 사용 : 클래스명과 범위 지정 연산자(::)로 접근</vt:lpstr>
      <vt:lpstr>PowerPoint 프레젠테이션</vt:lpstr>
      <vt:lpstr>static 활용</vt:lpstr>
      <vt:lpstr>static 멤버를 가진 Math 클래스 작성</vt:lpstr>
      <vt:lpstr>static 멤버를 공유의 목적으로 사용하는 예</vt:lpstr>
      <vt:lpstr>static 멤버 함수는 static 멤버만 접근 가능</vt:lpstr>
      <vt:lpstr>static 멤버 함수 getMoney()가 non-static 멤버 변수 money를 접근하는 오류</vt:lpstr>
      <vt:lpstr>non-static 멤버 함수는 static에 접근 가능</vt:lpstr>
      <vt:lpstr>static 멤버 함수는 this 사용 불가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programming</dc:title>
  <dc:subject>oop &amp; cpp</dc:subject>
  <dc:creator>hjsong</dc:creator>
  <cp:lastModifiedBy>kabsung Lee</cp:lastModifiedBy>
  <cp:revision>558</cp:revision>
  <dcterms:created xsi:type="dcterms:W3CDTF">1601-01-01T00:00:00Z</dcterms:created>
  <dcterms:modified xsi:type="dcterms:W3CDTF">2019-04-02T07:44:33Z</dcterms:modified>
</cp:coreProperties>
</file>