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7" r:id="rId1"/>
    <p:sldMasterId id="2147483961" r:id="rId2"/>
  </p:sldMasterIdLst>
  <p:notesMasterIdLst>
    <p:notesMasterId r:id="rId41"/>
  </p:notesMasterIdLst>
  <p:sldIdLst>
    <p:sldId id="267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B6AD"/>
    <a:srgbClr val="FF9933"/>
    <a:srgbClr val="3399FF"/>
    <a:srgbClr val="FFCC00"/>
    <a:srgbClr val="FF9966"/>
    <a:srgbClr val="FFCC99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660"/>
  </p:normalViewPr>
  <p:slideViewPr>
    <p:cSldViewPr>
      <p:cViewPr>
        <p:scale>
          <a:sx n="90" d="100"/>
          <a:sy n="90" d="100"/>
        </p:scale>
        <p:origin x="-1286" y="23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9C8E7D-FFF5-4A67-9BC5-BFEBA39EA6A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03527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i_img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005263"/>
            <a:ext cx="1419225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0" y="1981200"/>
            <a:ext cx="9144000" cy="17526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545454">
                  <a:alpha val="0"/>
                </a:srgbClr>
              </a:gs>
              <a:gs pos="100000">
                <a:srgbClr val="EAEAEA">
                  <a:alpha val="79999"/>
                </a:srgbClr>
              </a:gs>
            </a:gsLst>
            <a:lin ang="2700000" scaled="1"/>
          </a:gradFill>
          <a:ln w="12700" algn="ctr">
            <a:solidFill>
              <a:srgbClr val="C0C0C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79388" cy="5229225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5229225"/>
            <a:ext cx="179388" cy="1628775"/>
          </a:xfrm>
          <a:prstGeom prst="rect">
            <a:avLst/>
          </a:prstGeom>
          <a:solidFill>
            <a:srgbClr val="0099CC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981895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3FF020-DAF1-4251-99D3-9DB79DBAC2E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301625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34950"/>
            <a:ext cx="2057400" cy="6146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34950"/>
            <a:ext cx="6019800" cy="6146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ABD04-62BF-4514-9011-432CDFEA3F1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935840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altLang="ko-KR" smtClean="0"/>
              <a:t>2018_2_C++_chapt06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0795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4800" spc="6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666D777-4359-42E5-B284-18B58639FC5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4931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122" y="116632"/>
            <a:ext cx="7649862" cy="670351"/>
          </a:xfrm>
        </p:spPr>
        <p:txBody>
          <a:bodyPr anchor="ctr"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712968" cy="5832648"/>
          </a:xfrm>
        </p:spPr>
        <p:txBody>
          <a:bodyPr>
            <a:normAutofit/>
          </a:bodyPr>
          <a:lstStyle>
            <a:lvl1pPr marL="228600" indent="-228600">
              <a:buClr>
                <a:schemeClr val="accent1">
                  <a:lumMod val="50000"/>
                </a:schemeClr>
              </a:buClr>
              <a:buSzPct val="90000"/>
              <a:buFont typeface="맑은 고딕" panose="020B0503020000020004" pitchFamily="50" charset="-127"/>
              <a:buChar char="◎"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3pPr>
            <a:lvl4pPr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4pPr>
            <a:lvl5pPr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28710" y="6509306"/>
            <a:ext cx="323528" cy="318412"/>
          </a:xfrm>
        </p:spPr>
        <p:txBody>
          <a:bodyPr/>
          <a:lstStyle>
            <a:lvl1pPr algn="r">
              <a:defRPr sz="8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5666D777-4359-42E5-B284-18B58639FC5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cxnSp>
        <p:nvCxnSpPr>
          <p:cNvPr id="14" name="직선 연결선 13"/>
          <p:cNvCxnSpPr/>
          <p:nvPr userDrawn="1"/>
        </p:nvCxnSpPr>
        <p:spPr>
          <a:xfrm flipH="1">
            <a:off x="1402632" y="786983"/>
            <a:ext cx="774136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347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272ACE-A2E0-4B15-9E00-14769F87BBD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62280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9C67-A753-47C6-B574-554953FE317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931761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6EB1-7BEA-454E-98B0-AAC0543AD1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038850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F6A7-E3DE-4B5E-820B-DA38874B6B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55746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5F0F-DB07-44AC-808C-B191F01DC4EB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837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01FF9D-D8BD-4837-B675-2581F00216C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180123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74C71886-B5B5-4636-8A58-EE6CB1EAFDA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186035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DCDE1005-C856-41D0-97E2-5CD53282BFFE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6470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F020-DAF1-4251-99D3-9DB79DBAC2E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272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BD04-62BF-4514-9011-432CDFEA3F1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036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272ACE-A2E0-4B15-9E00-14769F87BBD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145110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889C67-A753-47C6-B574-554953FE317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761782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486EB1-7BEA-454E-98B0-AAC0543AD17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921384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EEF6A7-E3DE-4B5E-820B-DA38874B6BE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945953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DE5F0F-DB07-44AC-808C-B191F01DC4E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502979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C71886-B5B5-4636-8A58-EE6CB1EAFD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591170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DE1005-C856-41D0-97E2-5CD53282BFF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45904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i_img_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260350"/>
            <a:ext cx="55403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0" y="188913"/>
            <a:ext cx="9144000" cy="5334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545454">
                  <a:alpha val="0"/>
                </a:srgbClr>
              </a:gs>
              <a:gs pos="100000">
                <a:srgbClr val="EAEAEA">
                  <a:alpha val="79999"/>
                </a:srgb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34950"/>
            <a:ext cx="82296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3" y="6453188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1125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666D777-4359-42E5-B284-18B58639FC5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79388" cy="5229225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5229225"/>
            <a:ext cx="179388" cy="1628775"/>
          </a:xfrm>
          <a:prstGeom prst="rect">
            <a:avLst/>
          </a:prstGeom>
          <a:solidFill>
            <a:srgbClr val="0099CC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9" r:id="rId12"/>
  </p:sldLayoutIdLst>
  <p:transition/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10" name="Rectangle 9" title="right edge border"/>
          <p:cNvSpPr/>
          <p:nvPr/>
        </p:nvSpPr>
        <p:spPr>
          <a:xfrm>
            <a:off x="9038906" y="-12284"/>
            <a:ext cx="10509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구름 모양 설명선 6"/>
          <p:cNvSpPr/>
          <p:nvPr userDrawn="1"/>
        </p:nvSpPr>
        <p:spPr>
          <a:xfrm>
            <a:off x="8820472" y="6547468"/>
            <a:ext cx="319540" cy="265908"/>
          </a:xfrm>
          <a:prstGeom prst="cloudCallout">
            <a:avLst>
              <a:gd name="adj1" fmla="val 3350"/>
              <a:gd name="adj2" fmla="val 4312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52366" y="6499920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666D777-4359-42E5-B284-18B58639FC5B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921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프렌드와</a:t>
            </a:r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연산자 중복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중복의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에 본래 있는 연산자만 중복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3%%5 // </a:t>
            </a:r>
            <a:r>
              <a:rPr lang="ko-KR" altLang="en-US" dirty="0" smtClean="0"/>
              <a:t>컴파일 오류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6## 7 // </a:t>
            </a:r>
            <a:r>
              <a:rPr lang="ko-KR" altLang="en-US" dirty="0" smtClean="0"/>
              <a:t>컴파일 오류</a:t>
            </a:r>
            <a:endParaRPr lang="en-US" altLang="ko-KR" dirty="0" smtClean="0"/>
          </a:p>
          <a:p>
            <a:r>
              <a:rPr lang="ko-KR" altLang="en-US" dirty="0" smtClean="0"/>
              <a:t>피 연산자 타입이 다른 새로운 연산 정의</a:t>
            </a:r>
            <a:endParaRPr lang="en-US" altLang="ko-KR" dirty="0" smtClean="0"/>
          </a:p>
          <a:p>
            <a:r>
              <a:rPr lang="ko-KR" altLang="en-US" dirty="0" smtClean="0"/>
              <a:t>연산자는 함수 형태로 구현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연산자 함수</a:t>
            </a:r>
            <a:r>
              <a:rPr lang="en-US" altLang="ko-KR" dirty="0" smtClean="0"/>
              <a:t>(operator function)</a:t>
            </a:r>
          </a:p>
          <a:p>
            <a:r>
              <a:rPr lang="ko-KR" altLang="en-US" dirty="0" smtClean="0"/>
              <a:t>반드시 클래스와 관계를 가짐</a:t>
            </a:r>
            <a:endParaRPr lang="en-US" altLang="ko-KR" dirty="0" smtClean="0"/>
          </a:p>
          <a:p>
            <a:r>
              <a:rPr lang="ko-KR" altLang="en-US" dirty="0" smtClean="0"/>
              <a:t>피 연산자의 개수를 바꿀 수 없음</a:t>
            </a:r>
            <a:endParaRPr lang="en-US" altLang="ko-KR" dirty="0" smtClean="0"/>
          </a:p>
          <a:p>
            <a:r>
              <a:rPr lang="ko-KR" altLang="en-US" dirty="0" smtClean="0"/>
              <a:t>연산의 우선 순위 변경 안됨</a:t>
            </a:r>
            <a:endParaRPr lang="en-US" altLang="ko-KR" dirty="0" smtClean="0"/>
          </a:p>
          <a:p>
            <a:r>
              <a:rPr lang="ko-KR" altLang="en-US" dirty="0" smtClean="0"/>
              <a:t>모든 연산자가 중복 가능하지 않음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440104" y="5305230"/>
            <a:ext cx="8166403" cy="846944"/>
            <a:chOff x="440104" y="5305230"/>
            <a:chExt cx="8166403" cy="846944"/>
          </a:xfrm>
        </p:grpSpPr>
        <p:sp>
          <p:nvSpPr>
            <p:cNvPr id="14" name="TextBox 13"/>
            <p:cNvSpPr txBox="1"/>
            <p:nvPr/>
          </p:nvSpPr>
          <p:spPr>
            <a:xfrm>
              <a:off x="2330941" y="5752064"/>
              <a:ext cx="3419193" cy="40011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 b="1">
                  <a:solidFill>
                    <a:schemeClr val="dk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9pPr>
            </a:lstStyle>
            <a:p>
              <a:r>
                <a:rPr lang="ko-KR" altLang="en-US" dirty="0">
                  <a:latin typeface="+mj-ea"/>
                  <a:ea typeface="+mj-ea"/>
                </a:rPr>
                <a:t>중복 </a:t>
              </a:r>
              <a:r>
                <a:rPr lang="ko-KR" altLang="en-US" dirty="0" smtClean="0">
                  <a:latin typeface="+mj-ea"/>
                  <a:ea typeface="+mj-ea"/>
                </a:rPr>
                <a:t>불가능한 연산자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104" y="5305230"/>
              <a:ext cx="8166403" cy="446834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171863" y="2275021"/>
            <a:ext cx="8780381" cy="2920125"/>
            <a:chOff x="527752" y="852324"/>
            <a:chExt cx="8780381" cy="29201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752" y="852324"/>
              <a:ext cx="8780381" cy="252963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334741" y="3372339"/>
              <a:ext cx="2917712" cy="40011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latin typeface="+mj-ea"/>
                  <a:ea typeface="+mj-ea"/>
                </a:rPr>
                <a:t>중복 가능한 연산자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507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함</a:t>
            </a:r>
            <a:r>
              <a:rPr lang="ko-KR" altLang="en-US" dirty="0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연산자 함수 구현 방법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>
                <a:solidFill>
                  <a:srgbClr val="C00000"/>
                </a:solidFill>
              </a:rPr>
              <a:t>1. </a:t>
            </a:r>
            <a:r>
              <a:rPr lang="ko-KR" altLang="en-US" dirty="0" smtClean="0"/>
              <a:t>클래스의 멤버 함수로 구현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>
                <a:solidFill>
                  <a:srgbClr val="C00000"/>
                </a:solidFill>
              </a:rPr>
              <a:t>2. </a:t>
            </a:r>
            <a:r>
              <a:rPr lang="ko-KR" altLang="en-US" dirty="0" smtClean="0"/>
              <a:t>외부 함수로 구현하고 클래스에 </a:t>
            </a:r>
            <a:r>
              <a:rPr lang="ko-KR" altLang="en-US" dirty="0" err="1" smtClean="0"/>
              <a:t>프렌드</a:t>
            </a:r>
            <a:r>
              <a:rPr lang="ko-KR" altLang="en-US" dirty="0" smtClean="0"/>
              <a:t> 함수로 선언</a:t>
            </a:r>
            <a:endParaRPr lang="en-US" altLang="ko-KR" dirty="0" smtClean="0"/>
          </a:p>
          <a:p>
            <a:pPr marL="36576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연산자 함수 형식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3429000"/>
            <a:ext cx="7242688" cy="5232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base" latinLnBrk="0"/>
            <a:r>
              <a:rPr lang="ko-KR" altLang="en-US" sz="2800" i="1" dirty="0" err="1">
                <a:latin typeface="+mj-ea"/>
                <a:ea typeface="+mj-ea"/>
              </a:rPr>
              <a:t>리턴타입</a:t>
            </a:r>
            <a:r>
              <a:rPr lang="ko-KR" altLang="en-US" sz="2800" dirty="0">
                <a:latin typeface="+mj-ea"/>
                <a:ea typeface="+mj-ea"/>
              </a:rPr>
              <a:t> </a:t>
            </a:r>
            <a:r>
              <a:rPr lang="ko-KR" altLang="en-US" sz="2800" dirty="0" smtClean="0">
                <a:latin typeface="+mj-ea"/>
                <a:ea typeface="+mj-ea"/>
              </a:rPr>
              <a:t> </a:t>
            </a:r>
            <a:r>
              <a:rPr lang="en-US" altLang="ko-KR" sz="2800" b="1" dirty="0" smtClean="0">
                <a:solidFill>
                  <a:srgbClr val="FF0000"/>
                </a:solidFill>
                <a:latin typeface="+mj-ea"/>
                <a:ea typeface="+mj-ea"/>
              </a:rPr>
              <a:t>operator</a:t>
            </a:r>
            <a:r>
              <a:rPr lang="ko-KR" altLang="en-US" sz="2800" dirty="0">
                <a:latin typeface="+mj-ea"/>
                <a:ea typeface="+mj-ea"/>
              </a:rPr>
              <a:t>연산자</a:t>
            </a:r>
            <a:r>
              <a:rPr lang="en-US" altLang="ko-KR" sz="2800" dirty="0">
                <a:latin typeface="+mj-ea"/>
                <a:ea typeface="+mj-ea"/>
              </a:rPr>
              <a:t>(</a:t>
            </a:r>
            <a:r>
              <a:rPr lang="ko-KR" altLang="en-US" sz="2800" i="1" dirty="0">
                <a:latin typeface="+mj-ea"/>
                <a:ea typeface="+mj-ea"/>
              </a:rPr>
              <a:t>매개변수리스트</a:t>
            </a:r>
            <a:r>
              <a:rPr lang="en-US" altLang="ko-KR" sz="2800" dirty="0">
                <a:latin typeface="+mj-ea"/>
                <a:ea typeface="+mj-ea"/>
              </a:rPr>
              <a:t>);</a:t>
            </a:r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622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+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== </a:t>
            </a:r>
            <a:r>
              <a:rPr lang="ko-KR" altLang="en-US" dirty="0" smtClean="0"/>
              <a:t>연산자의 작성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637902" y="4201629"/>
            <a:ext cx="3255443" cy="132343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defTabSz="180000" latinLnBrk="0"/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class Color {</a:t>
            </a:r>
          </a:p>
          <a:p>
            <a:pPr defTabSz="180000" latinLnBrk="0"/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	...</a:t>
            </a:r>
          </a:p>
          <a:p>
            <a:pPr defTabSz="180000" latinLnBrk="0"/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sz="1600" b="1" dirty="0">
                <a:solidFill>
                  <a:schemeClr val="dk1"/>
                </a:solidFill>
                <a:latin typeface="+mj-ea"/>
                <a:ea typeface="+mj-ea"/>
              </a:rPr>
              <a:t>Color </a:t>
            </a:r>
            <a:r>
              <a:rPr lang="en-US" altLang="ko-KR" sz="1600" b="1" dirty="0">
                <a:solidFill>
                  <a:srgbClr val="FF0000"/>
                </a:solidFill>
                <a:latin typeface="+mj-ea"/>
                <a:ea typeface="+mj-ea"/>
              </a:rPr>
              <a:t>operator+</a:t>
            </a:r>
            <a:r>
              <a:rPr lang="en-US" altLang="ko-KR" sz="1600" b="1" dirty="0">
                <a:solidFill>
                  <a:schemeClr val="dk1"/>
                </a:solidFill>
                <a:latin typeface="+mj-ea"/>
                <a:ea typeface="+mj-ea"/>
              </a:rPr>
              <a:t> (Color op2);</a:t>
            </a:r>
          </a:p>
          <a:p>
            <a:pPr defTabSz="180000" latinLnBrk="0"/>
            <a:r>
              <a:rPr lang="en-US" altLang="ko-KR" sz="1600" b="1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sz="1600" b="1" dirty="0" err="1">
                <a:solidFill>
                  <a:schemeClr val="dk1"/>
                </a:solidFill>
                <a:latin typeface="+mj-ea"/>
                <a:ea typeface="+mj-ea"/>
              </a:rPr>
              <a:t>bool</a:t>
            </a:r>
            <a:r>
              <a:rPr lang="en-US" altLang="ko-KR" sz="1600" b="1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+mj-ea"/>
                <a:ea typeface="+mj-ea"/>
              </a:rPr>
              <a:t>operator== </a:t>
            </a:r>
            <a:r>
              <a:rPr lang="en-US" altLang="ko-KR" sz="1600" b="1" dirty="0">
                <a:solidFill>
                  <a:schemeClr val="dk1"/>
                </a:solidFill>
                <a:latin typeface="+mj-ea"/>
                <a:ea typeface="+mj-ea"/>
              </a:rPr>
              <a:t>(Color op2);</a:t>
            </a:r>
          </a:p>
          <a:p>
            <a:pPr defTabSz="180000" latinLnBrk="0"/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};</a:t>
            </a:r>
            <a:endParaRPr lang="ko-KR" altLang="en-US" sz="16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09799" y="3774723"/>
            <a:ext cx="3842439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j-ea"/>
                <a:ea typeface="+mj-ea"/>
              </a:rPr>
              <a:t>클래스의 멤버 함수로 작성되는 경우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16300" y="4183428"/>
            <a:ext cx="5266057" cy="206210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1600" dirty="0" smtClean="0">
                <a:latin typeface="+mj-ea"/>
                <a:ea typeface="+mj-ea"/>
              </a:rPr>
              <a:t>Color operator + (Color op1, Color op2); // </a:t>
            </a:r>
            <a:r>
              <a:rPr lang="ko-KR" altLang="en-US" sz="1600" dirty="0" smtClean="0">
                <a:latin typeface="+mj-ea"/>
                <a:ea typeface="+mj-ea"/>
              </a:rPr>
              <a:t>외부 함수</a:t>
            </a:r>
            <a:endParaRPr lang="en-US" altLang="ko-KR" sz="1600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dirty="0" err="1" smtClean="0">
                <a:latin typeface="+mj-ea"/>
                <a:ea typeface="+mj-ea"/>
              </a:rPr>
              <a:t>bool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operator </a:t>
            </a:r>
            <a:r>
              <a:rPr lang="en-US" altLang="ko-KR" sz="1600" dirty="0" smtClean="0">
                <a:latin typeface="+mj-ea"/>
                <a:ea typeface="+mj-ea"/>
              </a:rPr>
              <a:t>== </a:t>
            </a:r>
            <a:r>
              <a:rPr lang="en-US" altLang="ko-KR" sz="1600" dirty="0">
                <a:latin typeface="+mj-ea"/>
                <a:ea typeface="+mj-ea"/>
              </a:rPr>
              <a:t>(Color op1, Color op2); // </a:t>
            </a:r>
            <a:r>
              <a:rPr lang="ko-KR" altLang="en-US" sz="1600" dirty="0">
                <a:latin typeface="+mj-ea"/>
                <a:ea typeface="+mj-ea"/>
              </a:rPr>
              <a:t>외부 함수</a:t>
            </a:r>
            <a:endParaRPr lang="en-US" altLang="ko-KR" sz="1600" dirty="0">
              <a:latin typeface="+mj-ea"/>
              <a:ea typeface="+mj-ea"/>
            </a:endParaRPr>
          </a:p>
          <a:p>
            <a:pPr defTabSz="180000" fontAlgn="base" latinLnBrk="0"/>
            <a:endParaRPr lang="en-US" altLang="ko-KR" sz="1600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dirty="0" smtClean="0">
                <a:latin typeface="+mj-ea"/>
                <a:ea typeface="+mj-ea"/>
              </a:rPr>
              <a:t>class Color {</a:t>
            </a:r>
          </a:p>
          <a:p>
            <a:pPr defTabSz="180000" fontAlgn="base" latinLnBrk="0"/>
            <a:r>
              <a:rPr lang="en-US" altLang="ko-KR" sz="1600" dirty="0" smtClean="0">
                <a:latin typeface="+mj-ea"/>
                <a:ea typeface="+mj-ea"/>
              </a:rPr>
              <a:t>	...</a:t>
            </a:r>
          </a:p>
          <a:p>
            <a:pPr defTabSz="180000" fontAlgn="base" latinLnBrk="0"/>
            <a:r>
              <a:rPr lang="en-US" altLang="ko-KR" sz="1600" b="1" dirty="0">
                <a:latin typeface="+mj-ea"/>
                <a:ea typeface="+mj-ea"/>
              </a:rPr>
              <a:t>	</a:t>
            </a:r>
            <a:r>
              <a:rPr lang="en-US" altLang="ko-KR" sz="1600" b="1" dirty="0" smtClean="0">
                <a:latin typeface="+mj-ea"/>
                <a:ea typeface="+mj-ea"/>
              </a:rPr>
              <a:t>friend </a:t>
            </a:r>
            <a:r>
              <a:rPr lang="en-US" altLang="ko-KR" sz="1600" b="1" dirty="0">
                <a:latin typeface="+mj-ea"/>
                <a:ea typeface="+mj-ea"/>
              </a:rPr>
              <a:t>Color </a:t>
            </a:r>
            <a:r>
              <a:rPr lang="en-US" altLang="ko-KR" sz="1600" b="1" dirty="0" smtClean="0">
                <a:solidFill>
                  <a:srgbClr val="FF0000"/>
                </a:solidFill>
                <a:latin typeface="+mj-ea"/>
                <a:ea typeface="+mj-ea"/>
              </a:rPr>
              <a:t>operator+ </a:t>
            </a:r>
            <a:r>
              <a:rPr lang="en-US" altLang="ko-KR" sz="1600" b="1" dirty="0">
                <a:latin typeface="+mj-ea"/>
                <a:ea typeface="+mj-ea"/>
              </a:rPr>
              <a:t>(Color op1, Color op2</a:t>
            </a:r>
            <a:r>
              <a:rPr lang="en-US" altLang="ko-KR" sz="1600" b="1" dirty="0" smtClean="0">
                <a:latin typeface="+mj-ea"/>
                <a:ea typeface="+mj-ea"/>
              </a:rPr>
              <a:t>);</a:t>
            </a:r>
          </a:p>
          <a:p>
            <a:pPr defTabSz="180000" fontAlgn="base" latinLnBrk="0"/>
            <a:r>
              <a:rPr lang="en-US" altLang="ko-KR" sz="1600" b="1" dirty="0">
                <a:latin typeface="+mj-ea"/>
                <a:ea typeface="+mj-ea"/>
              </a:rPr>
              <a:t>	</a:t>
            </a:r>
            <a:r>
              <a:rPr lang="en-US" altLang="ko-KR" sz="1600" b="1" dirty="0" smtClean="0">
                <a:latin typeface="+mj-ea"/>
                <a:ea typeface="+mj-ea"/>
              </a:rPr>
              <a:t>friend </a:t>
            </a:r>
            <a:r>
              <a:rPr lang="en-US" altLang="ko-KR" sz="1600" b="1" dirty="0" err="1" smtClean="0">
                <a:latin typeface="+mj-ea"/>
                <a:ea typeface="+mj-ea"/>
              </a:rPr>
              <a:t>bool</a:t>
            </a:r>
            <a:r>
              <a:rPr lang="en-US" altLang="ko-KR" sz="1600" b="1" dirty="0" smtClean="0">
                <a:latin typeface="+mj-ea"/>
                <a:ea typeface="+mj-ea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+mj-ea"/>
                <a:ea typeface="+mj-ea"/>
              </a:rPr>
              <a:t>operator== </a:t>
            </a:r>
            <a:r>
              <a:rPr lang="en-US" altLang="ko-KR" sz="1600" b="1" dirty="0">
                <a:latin typeface="+mj-ea"/>
                <a:ea typeface="+mj-ea"/>
              </a:rPr>
              <a:t>(Color </a:t>
            </a:r>
            <a:r>
              <a:rPr lang="en-US" altLang="ko-KR" sz="1600" b="1" dirty="0" smtClean="0">
                <a:latin typeface="+mj-ea"/>
                <a:ea typeface="+mj-ea"/>
              </a:rPr>
              <a:t>op1, Color op2);</a:t>
            </a:r>
          </a:p>
          <a:p>
            <a:pPr defTabSz="180000" fontAlgn="base" latinLnBrk="0"/>
            <a:r>
              <a:rPr lang="en-US" altLang="ko-KR" sz="1600" dirty="0" smtClean="0">
                <a:latin typeface="+mj-ea"/>
                <a:ea typeface="+mj-ea"/>
              </a:rPr>
              <a:t>};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2595" y="3568801"/>
            <a:ext cx="3490058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285750" indent="-285750" fontAlgn="base" latinLnBrk="0"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+mj-ea"/>
                <a:ea typeface="+mj-ea"/>
              </a:rPr>
              <a:t>외부 함수로 구현되고 </a:t>
            </a:r>
            <a:endParaRPr lang="en-US" altLang="ko-KR" sz="1600" b="1" dirty="0" smtClean="0">
              <a:latin typeface="+mj-ea"/>
              <a:ea typeface="+mj-ea"/>
            </a:endParaRPr>
          </a:p>
          <a:p>
            <a:pPr fontAlgn="base" latinLnBrk="0"/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en-US" altLang="ko-KR" sz="1600" b="1" dirty="0" smtClean="0">
                <a:latin typeface="+mj-ea"/>
                <a:ea typeface="+mj-ea"/>
              </a:rPr>
              <a:t>  </a:t>
            </a:r>
            <a:r>
              <a:rPr lang="ko-KR" altLang="en-US" sz="1600" b="1" dirty="0" smtClean="0">
                <a:latin typeface="+mj-ea"/>
                <a:ea typeface="+mj-ea"/>
              </a:rPr>
              <a:t>클래스에 </a:t>
            </a:r>
            <a:r>
              <a:rPr lang="ko-KR" altLang="en-US" sz="1600" b="1" dirty="0" err="1" smtClean="0">
                <a:latin typeface="+mj-ea"/>
                <a:ea typeface="+mj-ea"/>
              </a:rPr>
              <a:t>프렌드로</a:t>
            </a:r>
            <a:r>
              <a:rPr lang="ko-KR" altLang="en-US" sz="1600" b="1" dirty="0" smtClean="0">
                <a:latin typeface="+mj-ea"/>
                <a:ea typeface="+mj-ea"/>
              </a:rPr>
              <a:t> 선언되는 경우</a:t>
            </a:r>
            <a:endParaRPr lang="ko-KR" altLang="en-US" sz="1600" b="1" dirty="0">
              <a:latin typeface="+mj-ea"/>
              <a:ea typeface="+mj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83568" y="921082"/>
            <a:ext cx="7211144" cy="2329267"/>
            <a:chOff x="1475656" y="1325049"/>
            <a:chExt cx="7211144" cy="2329267"/>
          </a:xfrm>
        </p:grpSpPr>
        <p:sp>
          <p:nvSpPr>
            <p:cNvPr id="8" name="직사각형 7"/>
            <p:cNvSpPr/>
            <p:nvPr/>
          </p:nvSpPr>
          <p:spPr>
            <a:xfrm>
              <a:off x="1475656" y="1715324"/>
              <a:ext cx="7211144" cy="1938992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txBody>
            <a:bodyPr wrap="square">
              <a:spAutoFit/>
            </a:bodyPr>
            <a:lstStyle/>
            <a:p>
              <a:pPr fontAlgn="base" latinLnBrk="0"/>
              <a:r>
                <a:rPr lang="en-US" altLang="ko-KR" sz="2000" dirty="0">
                  <a:latin typeface="+mj-ea"/>
                  <a:ea typeface="+mj-ea"/>
                </a:rPr>
                <a:t>Color a(BLUE), b(RED), c</a:t>
              </a:r>
              <a:r>
                <a:rPr lang="en-US" altLang="ko-KR" sz="2000" dirty="0" smtClean="0">
                  <a:latin typeface="+mj-ea"/>
                  <a:ea typeface="+mj-ea"/>
                </a:rPr>
                <a:t>;</a:t>
              </a:r>
            </a:p>
            <a:p>
              <a:pPr fontAlgn="base" latinLnBrk="0"/>
              <a:endParaRPr lang="en-US" altLang="ko-KR" sz="2000" dirty="0">
                <a:latin typeface="+mj-ea"/>
                <a:ea typeface="+mj-ea"/>
              </a:endParaRPr>
            </a:p>
            <a:p>
              <a:pPr fontAlgn="base" latinLnBrk="0"/>
              <a:r>
                <a:rPr lang="en-US" altLang="ko-KR" sz="2000" dirty="0">
                  <a:latin typeface="+mj-ea"/>
                  <a:ea typeface="+mj-ea"/>
                </a:rPr>
                <a:t>c = </a:t>
              </a:r>
              <a:r>
                <a:rPr lang="en-US" altLang="ko-KR" sz="2000" b="1" dirty="0">
                  <a:latin typeface="+mj-ea"/>
                  <a:ea typeface="+mj-ea"/>
                </a:rPr>
                <a:t>a + b</a:t>
              </a:r>
              <a:r>
                <a:rPr lang="en-US" altLang="ko-KR" sz="2000" dirty="0">
                  <a:latin typeface="+mj-ea"/>
                  <a:ea typeface="+mj-ea"/>
                </a:rPr>
                <a:t>; </a:t>
              </a:r>
              <a:r>
                <a:rPr lang="en-US" altLang="ko-KR" sz="2000" dirty="0" smtClean="0">
                  <a:latin typeface="+mj-ea"/>
                  <a:ea typeface="+mj-ea"/>
                </a:rPr>
                <a:t> </a:t>
              </a:r>
              <a:r>
                <a:rPr lang="en-US" altLang="ko-KR" sz="2000" dirty="0" smtClean="0">
                  <a:solidFill>
                    <a:srgbClr val="00B050"/>
                  </a:solidFill>
                  <a:latin typeface="+mj-ea"/>
                  <a:ea typeface="+mj-ea"/>
                </a:rPr>
                <a:t>// a</a:t>
              </a:r>
              <a:r>
                <a:rPr lang="ko-KR" altLang="en-US" sz="2000" dirty="0" smtClean="0">
                  <a:solidFill>
                    <a:srgbClr val="00B050"/>
                  </a:solidFill>
                  <a:latin typeface="+mj-ea"/>
                  <a:ea typeface="+mj-ea"/>
                </a:rPr>
                <a:t>와 </a:t>
              </a:r>
              <a:r>
                <a:rPr lang="en-US" altLang="ko-KR" sz="2000" dirty="0" smtClean="0">
                  <a:solidFill>
                    <a:srgbClr val="00B050"/>
                  </a:solidFill>
                  <a:latin typeface="+mj-ea"/>
                  <a:ea typeface="+mj-ea"/>
                </a:rPr>
                <a:t>b</a:t>
              </a:r>
              <a:r>
                <a:rPr lang="ko-KR" altLang="en-US" sz="2000" dirty="0" smtClean="0">
                  <a:solidFill>
                    <a:srgbClr val="00B050"/>
                  </a:solidFill>
                  <a:latin typeface="+mj-ea"/>
                  <a:ea typeface="+mj-ea"/>
                </a:rPr>
                <a:t>를 더하기 위한 </a:t>
              </a:r>
              <a:r>
                <a:rPr lang="en-US" altLang="ko-KR" sz="2000" dirty="0" smtClean="0">
                  <a:solidFill>
                    <a:srgbClr val="00B050"/>
                  </a:solidFill>
                  <a:latin typeface="+mj-ea"/>
                  <a:ea typeface="+mj-ea"/>
                </a:rPr>
                <a:t>+ </a:t>
              </a:r>
              <a:r>
                <a:rPr lang="ko-KR" altLang="en-US" sz="2000" dirty="0" smtClean="0">
                  <a:solidFill>
                    <a:srgbClr val="00B050"/>
                  </a:solidFill>
                  <a:latin typeface="+mj-ea"/>
                  <a:ea typeface="+mj-ea"/>
                </a:rPr>
                <a:t>연산자 작성 필요</a:t>
              </a:r>
              <a:endParaRPr lang="en-US" altLang="ko-KR" sz="2000" dirty="0" smtClean="0">
                <a:solidFill>
                  <a:srgbClr val="00B050"/>
                </a:solidFill>
                <a:latin typeface="+mj-ea"/>
                <a:ea typeface="+mj-ea"/>
              </a:endParaRPr>
            </a:p>
            <a:p>
              <a:pPr latinLnBrk="0"/>
              <a:r>
                <a:rPr lang="en-US" altLang="ko-KR" sz="2000" dirty="0" smtClean="0">
                  <a:latin typeface="+mj-ea"/>
                  <a:ea typeface="+mj-ea"/>
                </a:rPr>
                <a:t>if(</a:t>
              </a:r>
              <a:r>
                <a:rPr lang="en-US" altLang="ko-KR" sz="2000" b="1" dirty="0" smtClean="0">
                  <a:latin typeface="+mj-ea"/>
                  <a:ea typeface="+mj-ea"/>
                </a:rPr>
                <a:t>a == b</a:t>
              </a:r>
              <a:r>
                <a:rPr lang="en-US" altLang="ko-KR" sz="2000" dirty="0">
                  <a:latin typeface="+mj-ea"/>
                  <a:ea typeface="+mj-ea"/>
                </a:rPr>
                <a:t>) </a:t>
              </a:r>
              <a:r>
                <a:rPr lang="en-US" altLang="ko-KR" sz="2000" dirty="0" smtClean="0">
                  <a:latin typeface="+mj-ea"/>
                  <a:ea typeface="+mj-ea"/>
                </a:rPr>
                <a:t>{ </a:t>
              </a:r>
              <a:r>
                <a:rPr lang="en-US" altLang="ko-KR" sz="2000" dirty="0">
                  <a:solidFill>
                    <a:srgbClr val="00B050"/>
                  </a:solidFill>
                  <a:latin typeface="+mj-ea"/>
                  <a:ea typeface="+mj-ea"/>
                </a:rPr>
                <a:t>// a</a:t>
              </a:r>
              <a:r>
                <a:rPr lang="ko-KR" altLang="en-US" sz="2000" dirty="0">
                  <a:solidFill>
                    <a:srgbClr val="00B050"/>
                  </a:solidFill>
                  <a:latin typeface="+mj-ea"/>
                  <a:ea typeface="+mj-ea"/>
                </a:rPr>
                <a:t>와 </a:t>
              </a:r>
              <a:r>
                <a:rPr lang="en-US" altLang="ko-KR" sz="2000" dirty="0">
                  <a:solidFill>
                    <a:srgbClr val="00B050"/>
                  </a:solidFill>
                  <a:latin typeface="+mj-ea"/>
                  <a:ea typeface="+mj-ea"/>
                </a:rPr>
                <a:t>b</a:t>
              </a:r>
              <a:r>
                <a:rPr lang="ko-KR" altLang="en-US" sz="2000" dirty="0">
                  <a:solidFill>
                    <a:srgbClr val="00B050"/>
                  </a:solidFill>
                  <a:latin typeface="+mj-ea"/>
                  <a:ea typeface="+mj-ea"/>
                </a:rPr>
                <a:t>를 비교하기 위한 </a:t>
              </a:r>
              <a:r>
                <a:rPr lang="en-US" altLang="ko-KR" sz="2000" dirty="0">
                  <a:solidFill>
                    <a:srgbClr val="00B050"/>
                  </a:solidFill>
                  <a:latin typeface="+mj-ea"/>
                  <a:ea typeface="+mj-ea"/>
                </a:rPr>
                <a:t>== </a:t>
              </a:r>
              <a:r>
                <a:rPr lang="ko-KR" altLang="en-US" sz="2000" dirty="0">
                  <a:solidFill>
                    <a:srgbClr val="00B050"/>
                  </a:solidFill>
                  <a:latin typeface="+mj-ea"/>
                  <a:ea typeface="+mj-ea"/>
                </a:rPr>
                <a:t>연산자 작성 필요</a:t>
              </a:r>
              <a:endParaRPr lang="en-US" altLang="ko-KR" sz="2000" dirty="0">
                <a:solidFill>
                  <a:srgbClr val="00B050"/>
                </a:solidFill>
                <a:latin typeface="+mj-ea"/>
                <a:ea typeface="+mj-ea"/>
              </a:endParaRPr>
            </a:p>
            <a:p>
              <a:pPr fontAlgn="base" latinLnBrk="0"/>
              <a:r>
                <a:rPr lang="en-US" altLang="ko-KR" sz="2000" dirty="0" smtClean="0">
                  <a:latin typeface="+mj-ea"/>
                  <a:ea typeface="+mj-ea"/>
                </a:rPr>
                <a:t>	...</a:t>
              </a:r>
            </a:p>
            <a:p>
              <a:pPr fontAlgn="base" latinLnBrk="0"/>
              <a:r>
                <a:rPr lang="en-US" altLang="ko-KR" sz="2000" dirty="0">
                  <a:latin typeface="+mj-ea"/>
                  <a:ea typeface="+mj-ea"/>
                </a:rPr>
                <a:t>}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2550935" y="1325049"/>
              <a:ext cx="540620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dirty="0" smtClean="0">
                  <a:solidFill>
                    <a:srgbClr val="0070C0"/>
                  </a:solidFill>
                  <a:latin typeface="+mj-ea"/>
                  <a:ea typeface="+mj-ea"/>
                </a:rPr>
                <a:t>연산자 함수 작성이 필요한 코드 사례</a:t>
              </a:r>
              <a:endParaRPr lang="ko-KR" altLang="en-US" sz="2000" dirty="0">
                <a:solidFill>
                  <a:srgbClr val="0070C0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443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ko-KR" cap="none" dirty="0" smtClean="0">
                <a:solidFill>
                  <a:schemeClr val="tx1"/>
                </a:solidFill>
                <a:latin typeface="+mj-ea"/>
              </a:rPr>
              <a:t>operator</a:t>
            </a:r>
            <a:r>
              <a:rPr lang="en-US" altLang="ko-KR" dirty="0" smtClean="0">
                <a:solidFill>
                  <a:schemeClr val="tx1"/>
                </a:solidFill>
                <a:latin typeface="+mj-ea"/>
              </a:rPr>
              <a:t>+  </a:t>
            </a:r>
            <a:r>
              <a:rPr lang="ko-KR" altLang="en-US" dirty="0" smtClean="0">
                <a:solidFill>
                  <a:schemeClr val="tx1"/>
                </a:solidFill>
                <a:latin typeface="+mj-ea"/>
              </a:rPr>
              <a:t>사용 예</a:t>
            </a:r>
            <a:endParaRPr lang="ko-KR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D777-4359-42E5-B284-18B58639FC5B}" type="slidenum">
              <a:rPr lang="ko-KR" altLang="en-US" smtClean="0"/>
              <a:pPr/>
              <a:t>12</a:t>
            </a:fld>
            <a:endParaRPr lang="en-US" altLang="ko-KR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3"/>
          <a:stretch>
            <a:fillRect/>
          </a:stretch>
        </p:blipFill>
        <p:spPr bwMode="auto">
          <a:xfrm>
            <a:off x="302990" y="2937846"/>
            <a:ext cx="5611812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288" y="1069975"/>
            <a:ext cx="29622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936" y="5761831"/>
            <a:ext cx="1368425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7380288" y="6129338"/>
            <a:ext cx="1143000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46551" y="5283200"/>
            <a:ext cx="5395912" cy="1079500"/>
          </a:xfrm>
          <a:prstGeom prst="rect">
            <a:avLst/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12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288" y="3446463"/>
            <a:ext cx="296227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9" y="728266"/>
            <a:ext cx="4357687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6326188" y="1943100"/>
            <a:ext cx="2663825" cy="279400"/>
          </a:xfrm>
          <a:prstGeom prst="rect">
            <a:avLst/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326188" y="4283075"/>
            <a:ext cx="2663825" cy="279400"/>
          </a:xfrm>
          <a:prstGeom prst="rect">
            <a:avLst/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51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sz="2500" dirty="0" smtClean="0">
                <a:solidFill>
                  <a:schemeClr val="tx1"/>
                </a:solidFill>
                <a:latin typeface="+mj-ea"/>
              </a:rPr>
              <a:t>연산자를 오버로딩 하는 두 가지 방법</a:t>
            </a:r>
            <a:endParaRPr lang="ko-KR" altLang="en-US" sz="25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D777-4359-42E5-B284-18B58639FC5B}" type="slidenum">
              <a:rPr lang="ko-KR" altLang="en-US" smtClean="0"/>
              <a:pPr/>
              <a:t>13</a:t>
            </a:fld>
            <a:endParaRPr lang="en-US" altLang="ko-KR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4071937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908050"/>
            <a:ext cx="4932362" cy="373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4652963"/>
            <a:ext cx="2520950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6875463" y="4652963"/>
            <a:ext cx="1144587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>
                <a:solidFill>
                  <a:srgbClr val="009900"/>
                </a:solidFill>
                <a:latin typeface="+mj-ea"/>
                <a:ea typeface="+mj-ea"/>
              </a:rPr>
              <a:t>실행결과</a:t>
            </a:r>
          </a:p>
        </p:txBody>
      </p:sp>
      <p:pic>
        <p:nvPicPr>
          <p:cNvPr id="615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5013325"/>
            <a:ext cx="10953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52413" y="2884488"/>
            <a:ext cx="39592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987206"/>
                </a:solidFill>
                <a:latin typeface="+mj-ea"/>
                <a:ea typeface="+mj-ea"/>
              </a:rPr>
              <a:t>전역함수 오버로딩 </a:t>
            </a:r>
            <a:r>
              <a:rPr lang="en-US" altLang="ko-KR" sz="1600" b="1" dirty="0">
                <a:solidFill>
                  <a:srgbClr val="987206"/>
                </a:solidFill>
                <a:latin typeface="+mj-ea"/>
                <a:ea typeface="+mj-ea"/>
              </a:rPr>
              <a:t>: </a:t>
            </a:r>
            <a:r>
              <a:rPr lang="ko-KR" altLang="en-US" sz="1600" b="1" dirty="0">
                <a:solidFill>
                  <a:srgbClr val="987206"/>
                </a:solidFill>
                <a:latin typeface="+mj-ea"/>
                <a:ea typeface="+mj-ea"/>
              </a:rPr>
              <a:t>멤버변수 사용을 위해 </a:t>
            </a:r>
            <a:r>
              <a:rPr lang="en-US" altLang="ko-KR" sz="1600" b="1" dirty="0">
                <a:solidFill>
                  <a:srgbClr val="987206"/>
                </a:solidFill>
                <a:latin typeface="+mj-ea"/>
                <a:ea typeface="+mj-ea"/>
              </a:rPr>
              <a:t>friend </a:t>
            </a:r>
            <a:r>
              <a:rPr lang="ko-KR" altLang="en-US" sz="1600" b="1" dirty="0">
                <a:solidFill>
                  <a:srgbClr val="987206"/>
                </a:solidFill>
                <a:latin typeface="+mj-ea"/>
                <a:ea typeface="+mj-ea"/>
              </a:rPr>
              <a:t>함수로</a:t>
            </a:r>
            <a:r>
              <a:rPr lang="en-US" altLang="ko-KR" sz="1600" b="1" dirty="0">
                <a:solidFill>
                  <a:srgbClr val="987206"/>
                </a:solidFill>
                <a:latin typeface="+mj-ea"/>
                <a:ea typeface="+mj-ea"/>
              </a:rPr>
              <a:t> </a:t>
            </a:r>
            <a:r>
              <a:rPr lang="ko-KR" altLang="en-US" sz="1600" b="1" dirty="0">
                <a:solidFill>
                  <a:srgbClr val="987206"/>
                </a:solidFill>
                <a:latin typeface="+mj-ea"/>
                <a:ea typeface="+mj-ea"/>
              </a:rPr>
              <a:t>선언 후 전역함수로 구현</a:t>
            </a:r>
            <a:endParaRPr lang="en-US" altLang="ko-KR" sz="1600" b="1" dirty="0">
              <a:solidFill>
                <a:srgbClr val="987206"/>
              </a:solidFill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51325" y="3565525"/>
            <a:ext cx="4779963" cy="1079500"/>
          </a:xfrm>
          <a:prstGeom prst="rect">
            <a:avLst/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40200" y="5549900"/>
            <a:ext cx="2663825" cy="279400"/>
          </a:xfrm>
          <a:prstGeom prst="rect">
            <a:avLst/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9279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앞으로 연산자 함수 작성에 사용할 클래스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1268760"/>
            <a:ext cx="7344816" cy="34163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400" b="1" dirty="0">
                <a:latin typeface="+mj-ea"/>
                <a:ea typeface="+mj-ea"/>
              </a:rPr>
              <a:t>class Power { </a:t>
            </a:r>
            <a:r>
              <a:rPr lang="en-US" altLang="ko-KR" sz="2400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2400" b="1" dirty="0">
                <a:solidFill>
                  <a:srgbClr val="00B050"/>
                </a:solidFill>
                <a:latin typeface="+mj-ea"/>
                <a:ea typeface="+mj-ea"/>
              </a:rPr>
              <a:t>에너지를 표현하는 파워 </a:t>
            </a:r>
            <a:r>
              <a:rPr lang="ko-KR" altLang="en-US" sz="2400" b="1" dirty="0" smtClean="0">
                <a:solidFill>
                  <a:srgbClr val="00B050"/>
                </a:solidFill>
                <a:latin typeface="+mj-ea"/>
                <a:ea typeface="+mj-ea"/>
              </a:rPr>
              <a:t>클래스</a:t>
            </a:r>
            <a:endParaRPr lang="en-US" altLang="ko-KR" sz="2400" b="1" dirty="0" smtClean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400" b="1" dirty="0" smtClean="0">
                <a:latin typeface="+mj-ea"/>
                <a:ea typeface="+mj-ea"/>
              </a:rPr>
              <a:t>	</a:t>
            </a:r>
            <a:r>
              <a:rPr lang="en-US" altLang="ko-KR" sz="2400" b="1" dirty="0" err="1" smtClean="0">
                <a:latin typeface="+mj-ea"/>
                <a:ea typeface="+mj-ea"/>
              </a:rPr>
              <a:t>int</a:t>
            </a:r>
            <a:r>
              <a:rPr lang="en-US" altLang="ko-KR" sz="2400" b="1" dirty="0" smtClean="0">
                <a:latin typeface="+mj-ea"/>
                <a:ea typeface="+mj-ea"/>
              </a:rPr>
              <a:t> </a:t>
            </a:r>
            <a:r>
              <a:rPr lang="en-US" altLang="ko-KR" sz="2400" b="1" dirty="0">
                <a:latin typeface="+mj-ea"/>
                <a:ea typeface="+mj-ea"/>
              </a:rPr>
              <a:t>kick; </a:t>
            </a:r>
            <a:r>
              <a:rPr lang="en-US" altLang="ko-KR" sz="2400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2400" b="1" dirty="0">
                <a:solidFill>
                  <a:srgbClr val="00B050"/>
                </a:solidFill>
                <a:latin typeface="+mj-ea"/>
                <a:ea typeface="+mj-ea"/>
              </a:rPr>
              <a:t>발로 차는 힘</a:t>
            </a:r>
            <a:endParaRPr lang="en-US" altLang="ko-KR" sz="24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400" b="1" dirty="0" smtClean="0">
                <a:latin typeface="+mj-ea"/>
                <a:ea typeface="+mj-ea"/>
              </a:rPr>
              <a:t>	</a:t>
            </a:r>
            <a:r>
              <a:rPr lang="en-US" altLang="ko-KR" sz="2400" b="1" dirty="0" err="1" smtClean="0">
                <a:latin typeface="+mj-ea"/>
                <a:ea typeface="+mj-ea"/>
              </a:rPr>
              <a:t>int</a:t>
            </a:r>
            <a:r>
              <a:rPr lang="en-US" altLang="ko-KR" sz="2400" b="1" dirty="0" smtClean="0">
                <a:latin typeface="+mj-ea"/>
                <a:ea typeface="+mj-ea"/>
              </a:rPr>
              <a:t> </a:t>
            </a:r>
            <a:r>
              <a:rPr lang="en-US" altLang="ko-KR" sz="2400" b="1" dirty="0">
                <a:latin typeface="+mj-ea"/>
                <a:ea typeface="+mj-ea"/>
              </a:rPr>
              <a:t>punch; </a:t>
            </a:r>
            <a:r>
              <a:rPr lang="en-US" altLang="ko-KR" sz="2400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2400" b="1" dirty="0">
                <a:solidFill>
                  <a:srgbClr val="00B050"/>
                </a:solidFill>
                <a:latin typeface="+mj-ea"/>
                <a:ea typeface="+mj-ea"/>
              </a:rPr>
              <a:t>주먹으로 치는 힘</a:t>
            </a:r>
            <a:endParaRPr lang="en-US" altLang="ko-KR" sz="24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400" b="1" dirty="0" smtClean="0">
                <a:latin typeface="+mj-ea"/>
                <a:ea typeface="+mj-ea"/>
              </a:rPr>
              <a:t>public</a:t>
            </a:r>
            <a:r>
              <a:rPr lang="en-US" altLang="ko-KR" sz="2400" b="1" dirty="0">
                <a:latin typeface="+mj-ea"/>
                <a:ea typeface="+mj-ea"/>
              </a:rPr>
              <a:t>: 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400" b="1" dirty="0">
                <a:latin typeface="+mj-ea"/>
                <a:ea typeface="+mj-ea"/>
              </a:rPr>
              <a:t>	</a:t>
            </a:r>
            <a:r>
              <a:rPr lang="en-US" altLang="ko-KR" sz="2400" b="1" dirty="0" smtClean="0">
                <a:latin typeface="+mj-ea"/>
                <a:ea typeface="+mj-ea"/>
              </a:rPr>
              <a:t>Power(</a:t>
            </a:r>
            <a:r>
              <a:rPr lang="en-US" altLang="ko-KR" sz="2400" b="1" dirty="0" err="1" smtClean="0">
                <a:latin typeface="+mj-ea"/>
                <a:ea typeface="+mj-ea"/>
              </a:rPr>
              <a:t>int</a:t>
            </a:r>
            <a:r>
              <a:rPr lang="en-US" altLang="ko-KR" sz="2400" b="1" dirty="0" smtClean="0">
                <a:latin typeface="+mj-ea"/>
                <a:ea typeface="+mj-ea"/>
              </a:rPr>
              <a:t> </a:t>
            </a:r>
            <a:r>
              <a:rPr lang="en-US" altLang="ko-KR" sz="2400" b="1" dirty="0">
                <a:latin typeface="+mj-ea"/>
                <a:ea typeface="+mj-ea"/>
              </a:rPr>
              <a:t>kick=0, </a:t>
            </a:r>
            <a:r>
              <a:rPr lang="en-US" altLang="ko-KR" sz="2400" b="1" dirty="0" err="1">
                <a:latin typeface="+mj-ea"/>
                <a:ea typeface="+mj-ea"/>
              </a:rPr>
              <a:t>int</a:t>
            </a:r>
            <a:r>
              <a:rPr lang="en-US" altLang="ko-KR" sz="2400" b="1" dirty="0">
                <a:latin typeface="+mj-ea"/>
                <a:ea typeface="+mj-ea"/>
              </a:rPr>
              <a:t> punch=0) { 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400" b="1" dirty="0">
                <a:latin typeface="+mj-ea"/>
                <a:ea typeface="+mj-ea"/>
              </a:rPr>
              <a:t>	</a:t>
            </a:r>
            <a:r>
              <a:rPr lang="en-US" altLang="ko-KR" sz="2400" b="1" dirty="0" smtClean="0">
                <a:latin typeface="+mj-ea"/>
                <a:ea typeface="+mj-ea"/>
              </a:rPr>
              <a:t>	this-</a:t>
            </a:r>
            <a:r>
              <a:rPr lang="en-US" altLang="ko-KR" sz="2400" b="1" dirty="0">
                <a:latin typeface="+mj-ea"/>
                <a:ea typeface="+mj-ea"/>
              </a:rPr>
              <a:t>&gt;kick = kick</a:t>
            </a:r>
            <a:r>
              <a:rPr lang="en-US" altLang="ko-KR" sz="2400" b="1" dirty="0" smtClean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en-US" altLang="ko-KR" sz="2400" b="1" dirty="0">
                <a:latin typeface="+mj-ea"/>
                <a:ea typeface="+mj-ea"/>
              </a:rPr>
              <a:t>	</a:t>
            </a:r>
            <a:r>
              <a:rPr lang="en-US" altLang="ko-KR" sz="2400" b="1" dirty="0" smtClean="0">
                <a:latin typeface="+mj-ea"/>
                <a:ea typeface="+mj-ea"/>
              </a:rPr>
              <a:t>	this-</a:t>
            </a:r>
            <a:r>
              <a:rPr lang="en-US" altLang="ko-KR" sz="2400" b="1" dirty="0">
                <a:latin typeface="+mj-ea"/>
                <a:ea typeface="+mj-ea"/>
              </a:rPr>
              <a:t>&gt;punch = punch</a:t>
            </a:r>
            <a:r>
              <a:rPr lang="en-US" altLang="ko-KR" sz="2400" b="1" dirty="0" smtClean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en-US" altLang="ko-KR" sz="2400" b="1" dirty="0">
                <a:latin typeface="+mj-ea"/>
                <a:ea typeface="+mj-ea"/>
              </a:rPr>
              <a:t>	</a:t>
            </a:r>
            <a:r>
              <a:rPr lang="en-US" altLang="ko-KR" sz="2400" b="1" dirty="0" smtClean="0">
                <a:latin typeface="+mj-ea"/>
                <a:ea typeface="+mj-ea"/>
              </a:rPr>
              <a:t> }</a:t>
            </a:r>
          </a:p>
          <a:p>
            <a:pPr defTabSz="180000" fontAlgn="base" latinLnBrk="0"/>
            <a:r>
              <a:rPr lang="en-US" altLang="ko-KR" sz="2400" b="1" dirty="0" smtClean="0">
                <a:latin typeface="+mj-ea"/>
                <a:ea typeface="+mj-ea"/>
              </a:rPr>
              <a:t>}; </a:t>
            </a:r>
            <a:endParaRPr lang="ko-KR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9583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멤버 함수로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이항 연산자 구현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396708" y="6512204"/>
            <a:ext cx="1747292" cy="345796"/>
          </a:xfrm>
        </p:spPr>
        <p:txBody>
          <a:bodyPr/>
          <a:lstStyle/>
          <a:p>
            <a:fld id="{5666D777-4359-42E5-B284-18B58639FC5B}" type="slidenum">
              <a:rPr lang="ko-KR" altLang="en-US" sz="8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15</a:t>
            </a:fld>
            <a:endParaRPr lang="en-US" altLang="ko-KR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370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이항 연산자 중복 </a:t>
            </a:r>
            <a:r>
              <a:rPr lang="en-US" altLang="ko-KR" dirty="0" smtClean="0"/>
              <a:t>: +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259632" y="1528139"/>
            <a:ext cx="1611339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latin typeface="+mj-ea"/>
                <a:ea typeface="+mj-ea"/>
              </a:rPr>
              <a:t>c = </a:t>
            </a:r>
            <a:r>
              <a:rPr lang="en-US" altLang="ko-KR" sz="2400" dirty="0">
                <a:solidFill>
                  <a:srgbClr val="FF0000"/>
                </a:solidFill>
                <a:latin typeface="+mj-ea"/>
                <a:ea typeface="+mj-ea"/>
              </a:rPr>
              <a:t>a + b</a:t>
            </a:r>
            <a:r>
              <a:rPr lang="en-US" altLang="ko-KR" sz="2400" dirty="0">
                <a:latin typeface="+mj-ea"/>
                <a:ea typeface="+mj-ea"/>
              </a:rPr>
              <a:t>;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644836" y="2109620"/>
            <a:ext cx="4383141" cy="2247424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class Power </a:t>
            </a:r>
            <a:r>
              <a:rPr lang="en-US" altLang="ko-KR" dirty="0" smtClean="0">
                <a:latin typeface="+mj-ea"/>
                <a:ea typeface="+mj-ea"/>
              </a:rPr>
              <a:t>{</a:t>
            </a:r>
            <a:endParaRPr lang="en-US" altLang="ko-KR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dirty="0" smtClean="0">
                <a:latin typeface="+mj-ea"/>
                <a:ea typeface="+mj-ea"/>
              </a:rPr>
              <a:t>	</a:t>
            </a:r>
            <a:r>
              <a:rPr lang="en-US" altLang="ko-KR" dirty="0" err="1" smtClean="0">
                <a:latin typeface="+mj-ea"/>
                <a:ea typeface="+mj-ea"/>
              </a:rPr>
              <a:t>int</a:t>
            </a:r>
            <a:r>
              <a:rPr lang="en-US" altLang="ko-KR" dirty="0" smtClean="0">
                <a:latin typeface="+mj-ea"/>
                <a:ea typeface="+mj-ea"/>
              </a:rPr>
              <a:t> kick;</a:t>
            </a:r>
          </a:p>
          <a:p>
            <a:pPr defTabSz="180000" fontAlgn="base" latinLnBrk="0"/>
            <a:r>
              <a:rPr lang="en-US" altLang="ko-KR" dirty="0" smtClean="0">
                <a:latin typeface="+mj-ea"/>
                <a:ea typeface="+mj-ea"/>
              </a:rPr>
              <a:t>	</a:t>
            </a:r>
            <a:r>
              <a:rPr lang="en-US" altLang="ko-KR" dirty="0" err="1" smtClean="0">
                <a:latin typeface="+mj-ea"/>
                <a:ea typeface="+mj-ea"/>
              </a:rPr>
              <a:t>int</a:t>
            </a:r>
            <a:r>
              <a:rPr lang="en-US" altLang="ko-KR" dirty="0" smtClean="0">
                <a:latin typeface="+mj-ea"/>
                <a:ea typeface="+mj-ea"/>
              </a:rPr>
              <a:t> punch;</a:t>
            </a:r>
          </a:p>
          <a:p>
            <a:pPr defTabSz="180000" fontAlgn="base" latinLnBrk="0"/>
            <a:r>
              <a:rPr lang="en-US" altLang="ko-KR" dirty="0" smtClean="0">
                <a:latin typeface="+mj-ea"/>
                <a:ea typeface="+mj-ea"/>
              </a:rPr>
              <a:t>public:</a:t>
            </a: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smtClean="0">
                <a:latin typeface="+mj-ea"/>
                <a:ea typeface="+mj-ea"/>
              </a:rPr>
              <a:t>.................</a:t>
            </a: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 smtClean="0">
                <a:solidFill>
                  <a:srgbClr val="FF0000"/>
                </a:solidFill>
                <a:latin typeface="+mj-ea"/>
                <a:ea typeface="+mj-ea"/>
              </a:rPr>
              <a:t>Power</a:t>
            </a:r>
            <a:r>
              <a:rPr lang="en-US" altLang="ko-KR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+mj-ea"/>
                <a:ea typeface="+mj-ea"/>
              </a:rPr>
              <a:t>operator+ </a:t>
            </a:r>
            <a:r>
              <a:rPr lang="en-US" altLang="ko-KR" dirty="0" smtClean="0">
                <a:solidFill>
                  <a:srgbClr val="FF0000"/>
                </a:solidFill>
                <a:latin typeface="+mj-ea"/>
                <a:ea typeface="+mj-ea"/>
              </a:rPr>
              <a:t>(Power </a:t>
            </a:r>
            <a:r>
              <a:rPr lang="en-US" altLang="ko-KR" b="1" dirty="0" smtClean="0">
                <a:solidFill>
                  <a:srgbClr val="FF0000"/>
                </a:solidFill>
                <a:latin typeface="+mj-ea"/>
                <a:ea typeface="+mj-ea"/>
              </a:rPr>
              <a:t>op2</a:t>
            </a:r>
            <a:r>
              <a:rPr lang="en-US" altLang="ko-KR" dirty="0" smtClean="0">
                <a:solidFill>
                  <a:srgbClr val="FF0000"/>
                </a:solidFill>
                <a:latin typeface="+mj-ea"/>
                <a:ea typeface="+mj-ea"/>
              </a:rPr>
              <a:t>);</a:t>
            </a:r>
          </a:p>
          <a:p>
            <a:pPr defTabSz="180000" fontAlgn="base" latinLnBrk="0"/>
            <a:r>
              <a:rPr lang="en-US" altLang="ko-KR" dirty="0" smtClean="0">
                <a:latin typeface="+mj-ea"/>
                <a:ea typeface="+mj-ea"/>
              </a:rPr>
              <a:t>};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175599" y="1520497"/>
            <a:ext cx="2194832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+mj-ea"/>
                <a:ea typeface="+mj-ea"/>
              </a:rPr>
              <a:t>c = </a:t>
            </a:r>
            <a:r>
              <a:rPr lang="en-US" altLang="ko-KR" sz="2400" dirty="0" smtClean="0">
                <a:solidFill>
                  <a:srgbClr val="FF0000"/>
                </a:solidFill>
                <a:latin typeface="+mj-ea"/>
                <a:ea typeface="+mj-ea"/>
              </a:rPr>
              <a:t>a . + ( b );</a:t>
            </a:r>
          </a:p>
        </p:txBody>
      </p:sp>
      <p:cxnSp>
        <p:nvCxnSpPr>
          <p:cNvPr id="10" name="직선 화살표 연결선 9"/>
          <p:cNvCxnSpPr>
            <a:stCxn id="7" idx="3"/>
            <a:endCxn id="9" idx="1"/>
          </p:cNvCxnSpPr>
          <p:nvPr/>
        </p:nvCxnSpPr>
        <p:spPr>
          <a:xfrm flipV="1">
            <a:off x="2870971" y="1751330"/>
            <a:ext cx="2304628" cy="7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60692" y="1712805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j-ea"/>
                <a:ea typeface="+mj-ea"/>
              </a:rPr>
              <a:t>컴파일러에 의한 변환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2496009" y="3666163"/>
            <a:ext cx="1106267" cy="315562"/>
          </a:xfrm>
          <a:prstGeom prst="wedgeRoundRectCallout">
            <a:avLst>
              <a:gd name="adj1" fmla="val 82510"/>
              <a:gd name="adj2" fmla="val -84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  <a:latin typeface="+mj-ea"/>
                <a:ea typeface="+mj-ea"/>
              </a:rPr>
              <a:t>리턴 타입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2" name="모서리가 둥근 사각형 설명선 41"/>
          <p:cNvSpPr/>
          <p:nvPr/>
        </p:nvSpPr>
        <p:spPr>
          <a:xfrm>
            <a:off x="7025706" y="2605395"/>
            <a:ext cx="1779384" cy="611862"/>
          </a:xfrm>
          <a:prstGeom prst="wedgeRoundRectCallout">
            <a:avLst>
              <a:gd name="adj1" fmla="val -63115"/>
              <a:gd name="adj2" fmla="val 426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오른쪽 </a:t>
            </a:r>
            <a:r>
              <a:rPr lang="ko-KR" altLang="en-US" sz="1600" b="1" dirty="0" err="1">
                <a:solidFill>
                  <a:schemeClr val="tx1"/>
                </a:solidFill>
                <a:latin typeface="+mj-ea"/>
                <a:ea typeface="+mj-ea"/>
              </a:rPr>
              <a:t>피연산자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 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b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가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op2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에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전달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808817" y="4643999"/>
            <a:ext cx="5091701" cy="175432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b="1" dirty="0">
                <a:latin typeface="+mj-ea"/>
                <a:ea typeface="+mj-ea"/>
              </a:rPr>
              <a:t>Power Power::operator+(Power op2) </a:t>
            </a:r>
            <a:r>
              <a:rPr lang="en-US" altLang="ko-KR" dirty="0">
                <a:latin typeface="+mj-ea"/>
                <a:ea typeface="+mj-ea"/>
              </a:rPr>
              <a:t>{</a:t>
            </a: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	Power </a:t>
            </a:r>
            <a:r>
              <a:rPr lang="en-US" altLang="ko-KR" dirty="0" err="1">
                <a:latin typeface="+mj-ea"/>
                <a:ea typeface="+mj-ea"/>
              </a:rPr>
              <a:t>tmp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tmp.kick</a:t>
            </a:r>
            <a:r>
              <a:rPr lang="en-US" altLang="ko-KR" dirty="0">
                <a:latin typeface="+mj-ea"/>
                <a:ea typeface="+mj-ea"/>
              </a:rPr>
              <a:t> = this-&gt;kick + op2.kick;</a:t>
            </a: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tmp.punch</a:t>
            </a:r>
            <a:r>
              <a:rPr lang="en-US" altLang="ko-KR" dirty="0">
                <a:latin typeface="+mj-ea"/>
                <a:ea typeface="+mj-ea"/>
              </a:rPr>
              <a:t> = this-&gt;punch + op2.punch;</a:t>
            </a: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	return </a:t>
            </a:r>
            <a:r>
              <a:rPr lang="en-US" altLang="ko-KR" dirty="0" err="1">
                <a:latin typeface="+mj-ea"/>
                <a:ea typeface="+mj-ea"/>
              </a:rPr>
              <a:t>tmp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23727" y="4128196"/>
            <a:ext cx="107029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j-ea"/>
                <a:ea typeface="+mj-ea"/>
              </a:rPr>
              <a:t>Power</a:t>
            </a:r>
            <a:r>
              <a:rPr lang="ko-KR" altLang="en-US" b="1" dirty="0" smtClean="0">
                <a:latin typeface="+mj-ea"/>
                <a:ea typeface="+mj-ea"/>
              </a:rPr>
              <a:t> </a:t>
            </a:r>
            <a:r>
              <a:rPr lang="en-US" altLang="ko-KR" b="1" dirty="0" smtClean="0">
                <a:latin typeface="+mj-ea"/>
                <a:ea typeface="+mj-ea"/>
              </a:rPr>
              <a:t>a</a:t>
            </a:r>
            <a:endParaRPr lang="ko-KR" altLang="en-US" b="1" dirty="0">
              <a:latin typeface="+mj-ea"/>
              <a:ea typeface="+mj-ea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5717260" y="1920607"/>
            <a:ext cx="631857" cy="1590854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6781165" y="1920607"/>
            <a:ext cx="72405" cy="1652409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4620925" y="1920607"/>
            <a:ext cx="1224136" cy="412941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68058" y="6110139"/>
            <a:ext cx="1981633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+ </a:t>
            </a:r>
            <a:r>
              <a:rPr lang="ko-KR" altLang="en-US" sz="1600" b="1" dirty="0" smtClean="0">
                <a:latin typeface="+mj-ea"/>
                <a:ea typeface="+mj-ea"/>
              </a:rPr>
              <a:t>연산자 함수 코드</a:t>
            </a:r>
            <a:endParaRPr lang="ko-KR" altLang="en-US" sz="1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547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8173416" cy="670351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+mj-ea"/>
              </a:rPr>
              <a:t>두 개의 </a:t>
            </a:r>
            <a:r>
              <a:rPr lang="en-US" altLang="ko-KR" sz="2800" cap="none" dirty="0" smtClean="0">
                <a:latin typeface="+mj-ea"/>
              </a:rPr>
              <a:t>Power</a:t>
            </a:r>
            <a:r>
              <a:rPr lang="en-US" altLang="ko-KR" sz="2800" dirty="0" smtClean="0">
                <a:latin typeface="+mj-ea"/>
              </a:rPr>
              <a:t> </a:t>
            </a:r>
            <a:r>
              <a:rPr lang="ko-KR" altLang="en-US" sz="2800" dirty="0" smtClean="0">
                <a:latin typeface="+mj-ea"/>
              </a:rPr>
              <a:t>객체를 더하는 </a:t>
            </a:r>
            <a:r>
              <a:rPr lang="en-US" altLang="ko-KR" sz="2800" dirty="0" smtClean="0">
                <a:latin typeface="+mj-ea"/>
              </a:rPr>
              <a:t>+ </a:t>
            </a:r>
            <a:r>
              <a:rPr lang="ko-KR" altLang="en-US" sz="2800" dirty="0">
                <a:latin typeface="+mj-ea"/>
              </a:rPr>
              <a:t>연산자 </a:t>
            </a:r>
            <a:r>
              <a:rPr lang="ko-KR" altLang="en-US" sz="2800" dirty="0" smtClean="0">
                <a:latin typeface="+mj-ea"/>
              </a:rPr>
              <a:t>작</a:t>
            </a:r>
            <a:r>
              <a:rPr lang="ko-KR" altLang="en-US" sz="2800" dirty="0">
                <a:latin typeface="+mj-ea"/>
              </a:rPr>
              <a:t>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0096" y="888703"/>
            <a:ext cx="8631128" cy="563231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 smtClean="0">
                <a:latin typeface="+mj-ea"/>
                <a:ea typeface="+mj-ea"/>
              </a:rPr>
              <a:t>class </a:t>
            </a:r>
            <a:r>
              <a:rPr lang="en-US" altLang="ko-KR" dirty="0">
                <a:latin typeface="+mj-ea"/>
                <a:ea typeface="+mj-ea"/>
              </a:rPr>
              <a:t>Power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kick, punch;</a:t>
            </a:r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public</a:t>
            </a:r>
            <a:r>
              <a:rPr lang="en-US" altLang="ko-KR" dirty="0">
                <a:latin typeface="+mj-ea"/>
                <a:ea typeface="+mj-ea"/>
              </a:rPr>
              <a:t>: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Power(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kick=0, 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punch=0) </a:t>
            </a:r>
            <a:r>
              <a:rPr lang="en-US" altLang="ko-KR" dirty="0" smtClean="0">
                <a:latin typeface="+mj-ea"/>
                <a:ea typeface="+mj-ea"/>
              </a:rPr>
              <a:t>{ this-</a:t>
            </a:r>
            <a:r>
              <a:rPr lang="en-US" altLang="ko-KR" dirty="0">
                <a:latin typeface="+mj-ea"/>
                <a:ea typeface="+mj-ea"/>
              </a:rPr>
              <a:t>&gt;kick = kick; this-&gt;punch = punch</a:t>
            </a:r>
            <a:r>
              <a:rPr lang="en-US" altLang="ko-KR" dirty="0" smtClean="0">
                <a:latin typeface="+mj-ea"/>
                <a:ea typeface="+mj-ea"/>
              </a:rPr>
              <a:t>; </a:t>
            </a:r>
            <a:r>
              <a:rPr lang="en-US" altLang="ko-KR" dirty="0">
                <a:latin typeface="+mj-ea"/>
                <a:ea typeface="+mj-ea"/>
              </a:rPr>
              <a:t>	}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void show();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Power operator+ (Power op2); </a:t>
            </a:r>
            <a:r>
              <a:rPr lang="en-US" altLang="ko-KR" dirty="0">
                <a:latin typeface="+mj-ea"/>
                <a:ea typeface="+mj-ea"/>
              </a:rPr>
              <a:t>//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+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연산자 함수 </a:t>
            </a:r>
            <a:r>
              <a:rPr lang="ko-KR" altLang="en-US" dirty="0" smtClean="0">
                <a:solidFill>
                  <a:srgbClr val="00B050"/>
                </a:solidFill>
                <a:latin typeface="+mj-ea"/>
                <a:ea typeface="+mj-ea"/>
              </a:rPr>
              <a:t>선언</a:t>
            </a:r>
            <a:r>
              <a:rPr lang="en-US" altLang="ko-KR" dirty="0" smtClean="0">
                <a:solidFill>
                  <a:srgbClr val="00B050"/>
                </a:solidFill>
                <a:latin typeface="+mj-ea"/>
                <a:ea typeface="+mj-ea"/>
              </a:rPr>
              <a:t>, Power&amp; op2 </a:t>
            </a:r>
            <a:r>
              <a:rPr lang="ko-KR" altLang="en-US" dirty="0" smtClean="0">
                <a:solidFill>
                  <a:srgbClr val="00B050"/>
                </a:solidFill>
                <a:latin typeface="+mj-ea"/>
                <a:ea typeface="+mj-ea"/>
              </a:rPr>
              <a:t>로 해도 됨</a:t>
            </a:r>
            <a:endParaRPr lang="en-US" altLang="ko-KR" dirty="0" smtClean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     </a:t>
            </a:r>
            <a:r>
              <a:rPr lang="en-US" altLang="ko-KR" dirty="0" smtClean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ko-KR" altLang="en-US" dirty="0" smtClean="0">
                <a:solidFill>
                  <a:srgbClr val="00B050"/>
                </a:solidFill>
                <a:latin typeface="+mj-ea"/>
                <a:ea typeface="+mj-ea"/>
              </a:rPr>
              <a:t>참조 매개변수를 사용하면 원본 객체를 수정할 수 있기 때문에 주의해야 함</a:t>
            </a:r>
            <a:endParaRPr lang="ko-KR" altLang="en-US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};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void Power::show()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"kick=" &lt;&lt; kick &lt;&lt; ',' &lt;&lt; "punch=" &lt;&lt; punch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</a:t>
            </a:r>
          </a:p>
          <a:p>
            <a:pPr defTabSz="180000"/>
            <a:endParaRPr lang="en-US" altLang="ko-KR" dirty="0" smtClean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//+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연산자 멤버 함수 구현</a:t>
            </a:r>
            <a:endParaRPr lang="en-US" altLang="ko-KR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b="1" dirty="0">
                <a:solidFill>
                  <a:srgbClr val="FF9933"/>
                </a:solidFill>
                <a:latin typeface="+mj-ea"/>
                <a:ea typeface="+mj-ea"/>
              </a:rPr>
              <a:t>Power Power::operator+(Power op2)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{</a:t>
            </a:r>
            <a:r>
              <a:rPr lang="en-US" altLang="ko-KR" b="1" dirty="0">
                <a:latin typeface="+mj-ea"/>
                <a:ea typeface="+mj-ea"/>
              </a:rPr>
              <a:t> 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Power </a:t>
            </a:r>
            <a:r>
              <a:rPr lang="en-US" altLang="ko-KR" dirty="0" err="1">
                <a:latin typeface="+mj-ea"/>
                <a:ea typeface="+mj-ea"/>
              </a:rPr>
              <a:t>tmp</a:t>
            </a:r>
            <a:r>
              <a:rPr lang="en-US" altLang="ko-KR" dirty="0">
                <a:latin typeface="+mj-ea"/>
                <a:ea typeface="+mj-ea"/>
              </a:rPr>
              <a:t>; 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임시 객체 생성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tmp.kick</a:t>
            </a:r>
            <a:r>
              <a:rPr lang="en-US" altLang="ko-KR" dirty="0">
                <a:latin typeface="+mj-ea"/>
                <a:ea typeface="+mj-ea"/>
              </a:rPr>
              <a:t> = this-&gt;kick + op2.kick;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 kick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 더하기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tmp.punch</a:t>
            </a:r>
            <a:r>
              <a:rPr lang="en-US" altLang="ko-KR" dirty="0">
                <a:latin typeface="+mj-ea"/>
                <a:ea typeface="+mj-ea"/>
              </a:rPr>
              <a:t> = this-&gt;punch + op2.punch;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 punch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 더하기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return </a:t>
            </a:r>
            <a:r>
              <a:rPr lang="en-US" altLang="ko-KR" dirty="0" err="1">
                <a:latin typeface="+mj-ea"/>
                <a:ea typeface="+mj-ea"/>
              </a:rPr>
              <a:t>tmp</a:t>
            </a:r>
            <a:r>
              <a:rPr lang="en-US" altLang="ko-KR" dirty="0">
                <a:latin typeface="+mj-ea"/>
                <a:ea typeface="+mj-ea"/>
              </a:rPr>
              <a:t>;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더한 결과 리턴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457371" y="1128534"/>
            <a:ext cx="4392488" cy="258532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Power a(3,5), b(4,6), c</a:t>
            </a:r>
            <a:r>
              <a:rPr lang="en-US" altLang="ko-KR" dirty="0" smtClean="0">
                <a:latin typeface="+mj-ea"/>
                <a:ea typeface="+mj-ea"/>
              </a:rPr>
              <a:t>;</a:t>
            </a:r>
          </a:p>
          <a:p>
            <a:pPr defTabSz="180000"/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solidFill>
                  <a:srgbClr val="00B050"/>
                </a:solidFill>
                <a:latin typeface="+mj-ea"/>
                <a:ea typeface="+mj-ea"/>
              </a:rPr>
              <a:t>  // </a:t>
            </a:r>
            <a:r>
              <a:rPr lang="ko-KR" altLang="en-US" dirty="0" smtClean="0">
                <a:solidFill>
                  <a:srgbClr val="00B050"/>
                </a:solidFill>
                <a:latin typeface="+mj-ea"/>
                <a:ea typeface="+mj-ea"/>
              </a:rPr>
              <a:t>객체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a</a:t>
            </a:r>
            <a:r>
              <a:rPr lang="ko-KR" altLang="en-US" dirty="0" smtClean="0">
                <a:solidFill>
                  <a:srgbClr val="00B050"/>
                </a:solidFill>
                <a:latin typeface="+mj-ea"/>
                <a:ea typeface="+mj-ea"/>
              </a:rPr>
              <a:t>의 </a:t>
            </a:r>
            <a:r>
              <a:rPr lang="en-US" altLang="ko-KR" dirty="0" smtClean="0">
                <a:solidFill>
                  <a:srgbClr val="00B050"/>
                </a:solidFill>
                <a:latin typeface="+mj-ea"/>
                <a:ea typeface="+mj-ea"/>
              </a:rPr>
              <a:t>operator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+()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멤버 </a:t>
            </a:r>
            <a:r>
              <a:rPr lang="ko-KR" altLang="en-US" dirty="0" smtClean="0">
                <a:solidFill>
                  <a:srgbClr val="00B050"/>
                </a:solidFill>
                <a:latin typeface="+mj-ea"/>
                <a:ea typeface="+mj-ea"/>
              </a:rPr>
              <a:t>함수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호출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c = a + b; </a:t>
            </a:r>
            <a:r>
              <a:rPr lang="en-US" altLang="ko-KR" dirty="0">
                <a:solidFill>
                  <a:srgbClr val="7030A0"/>
                </a:solidFill>
                <a:latin typeface="+mj-ea"/>
                <a:ea typeface="+mj-ea"/>
              </a:rPr>
              <a:t>// </a:t>
            </a:r>
            <a:r>
              <a:rPr lang="ko-KR" altLang="en-US" dirty="0">
                <a:solidFill>
                  <a:srgbClr val="7030A0"/>
                </a:solidFill>
                <a:latin typeface="+mj-ea"/>
                <a:ea typeface="+mj-ea"/>
              </a:rPr>
              <a:t>파워 객체 </a:t>
            </a:r>
            <a:r>
              <a:rPr lang="en-US" altLang="ko-KR" dirty="0" smtClean="0">
                <a:solidFill>
                  <a:srgbClr val="7030A0"/>
                </a:solidFill>
                <a:latin typeface="+mj-ea"/>
                <a:ea typeface="+mj-ea"/>
              </a:rPr>
              <a:t>+</a:t>
            </a:r>
            <a:r>
              <a:rPr lang="ko-KR" altLang="en-US" dirty="0" smtClea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rgbClr val="7030A0"/>
                </a:solidFill>
                <a:latin typeface="+mj-ea"/>
                <a:ea typeface="+mj-ea"/>
              </a:rPr>
              <a:t>연산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a.show</a:t>
            </a:r>
            <a:r>
              <a:rPr lang="en-US" altLang="ko-KR" dirty="0"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b.show</a:t>
            </a:r>
            <a:r>
              <a:rPr lang="en-US" altLang="ko-KR" dirty="0"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c.show</a:t>
            </a:r>
            <a:r>
              <a:rPr lang="en-US" altLang="ko-KR" dirty="0"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682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== </a:t>
            </a:r>
            <a:r>
              <a:rPr lang="ko-KR" altLang="en-US" dirty="0" smtClean="0"/>
              <a:t>연산자 중복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816040" y="2063533"/>
            <a:ext cx="3852304" cy="163449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latinLnBrk="0"/>
            <a:r>
              <a:rPr lang="en-US" altLang="ko-KR" dirty="0">
                <a:latin typeface="+mj-ea"/>
                <a:ea typeface="+mj-ea"/>
              </a:rPr>
              <a:t>class Power {</a:t>
            </a:r>
          </a:p>
          <a:p>
            <a:pPr defTabSz="180000" latinLnBrk="0"/>
            <a:r>
              <a:rPr lang="en-US" altLang="ko-KR" dirty="0">
                <a:latin typeface="+mj-ea"/>
                <a:ea typeface="+mj-ea"/>
              </a:rPr>
              <a:t>	.................</a:t>
            </a:r>
          </a:p>
          <a:p>
            <a:pPr defTabSz="180000" latinLnBrk="0"/>
            <a:r>
              <a:rPr lang="en-US" altLang="ko-KR" dirty="0">
                <a:latin typeface="+mj-ea"/>
                <a:ea typeface="+mj-ea"/>
              </a:rPr>
              <a:t>public:</a:t>
            </a:r>
          </a:p>
          <a:p>
            <a:pPr defTabSz="180000" latinLnBrk="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bool</a:t>
            </a:r>
            <a:r>
              <a:rPr lang="en-US" altLang="ko-KR" dirty="0">
                <a:latin typeface="+mj-ea"/>
                <a:ea typeface="+mj-ea"/>
              </a:rPr>
              <a:t> operator== (Power op2);</a:t>
            </a:r>
          </a:p>
          <a:p>
            <a:pPr defTabSz="180000" latinLnBrk="0"/>
            <a:r>
              <a:rPr lang="en-US" altLang="ko-KR" dirty="0">
                <a:latin typeface="+mj-ea"/>
                <a:ea typeface="+mj-ea"/>
              </a:rPr>
              <a:t>};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339752" y="4077072"/>
            <a:ext cx="5400599" cy="175432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latinLnBrk="0"/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bool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Power::operator==(Power op2) {</a:t>
            </a: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if(kick==op2.kick &amp;&amp; punch==op2.punch)</a:t>
            </a: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	return true;</a:t>
            </a: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else</a:t>
            </a: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	return false;</a:t>
            </a: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}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259632" y="1268760"/>
            <a:ext cx="1204176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b="1" dirty="0">
                <a:solidFill>
                  <a:srgbClr val="FF0000"/>
                </a:solidFill>
                <a:latin typeface="+mj-ea"/>
                <a:ea typeface="+mj-ea"/>
              </a:rPr>
              <a:t>a == b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192316" y="1281982"/>
            <a:ext cx="1832553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b="1" dirty="0">
                <a:solidFill>
                  <a:srgbClr val="FF0000"/>
                </a:solidFill>
                <a:latin typeface="+mj-ea"/>
                <a:ea typeface="+mj-ea"/>
              </a:rPr>
              <a:t>a . == ( b )</a:t>
            </a:r>
          </a:p>
        </p:txBody>
      </p:sp>
      <p:cxnSp>
        <p:nvCxnSpPr>
          <p:cNvPr id="34" name="직선 화살표 연결선 33"/>
          <p:cNvCxnSpPr>
            <a:stCxn id="32" idx="3"/>
            <a:endCxn id="33" idx="1"/>
          </p:cNvCxnSpPr>
          <p:nvPr/>
        </p:nvCxnSpPr>
        <p:spPr>
          <a:xfrm>
            <a:off x="2463808" y="1499593"/>
            <a:ext cx="2728508" cy="13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60219" y="1461069"/>
            <a:ext cx="2043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+mj-ea"/>
                <a:ea typeface="+mj-ea"/>
              </a:rPr>
              <a:t>컴파일러에 의한 변환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47211" y="3535108"/>
            <a:ext cx="107029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dk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latin typeface="+mj-ea"/>
                <a:ea typeface="+mj-ea"/>
              </a:rPr>
              <a:t>Power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a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6439283" y="1713289"/>
            <a:ext cx="43589" cy="123720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5436096" y="1599568"/>
            <a:ext cx="504056" cy="123720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4703714" y="1599568"/>
            <a:ext cx="660374" cy="46396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사각형 설명선 22"/>
          <p:cNvSpPr/>
          <p:nvPr/>
        </p:nvSpPr>
        <p:spPr>
          <a:xfrm>
            <a:off x="2051720" y="3056155"/>
            <a:ext cx="1336064" cy="315562"/>
          </a:xfrm>
          <a:prstGeom prst="wedgeRoundRectCallout">
            <a:avLst>
              <a:gd name="adj1" fmla="val 96551"/>
              <a:gd name="adj2" fmla="val -84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  <a:latin typeface="+mj-ea"/>
                <a:ea typeface="+mj-ea"/>
              </a:rPr>
              <a:t>리턴 타입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6721934" y="2122697"/>
            <a:ext cx="1748842" cy="605968"/>
          </a:xfrm>
          <a:prstGeom prst="wedgeRoundRectCallout">
            <a:avLst>
              <a:gd name="adj1" fmla="val -63115"/>
              <a:gd name="adj2" fmla="val 426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오른쪽 </a:t>
            </a:r>
            <a:r>
              <a:rPr lang="ko-KR" altLang="en-US" sz="1600" b="1" dirty="0" err="1">
                <a:solidFill>
                  <a:schemeClr val="tx1"/>
                </a:solidFill>
                <a:latin typeface="+mj-ea"/>
                <a:ea typeface="+mj-ea"/>
              </a:rPr>
              <a:t>피연산자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 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b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가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op2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에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전달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44008" y="5517232"/>
            <a:ext cx="237917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dk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latin typeface="+mj-ea"/>
                <a:ea typeface="+mj-ea"/>
              </a:rPr>
              <a:t>== </a:t>
            </a:r>
            <a:r>
              <a:rPr lang="ko-KR" altLang="en-US" dirty="0">
                <a:latin typeface="+mj-ea"/>
                <a:ea typeface="+mj-ea"/>
              </a:rPr>
              <a:t>연산자 함수 코드</a:t>
            </a:r>
          </a:p>
        </p:txBody>
      </p:sp>
    </p:spTree>
    <p:extLst>
      <p:ext uri="{BB962C8B-B14F-4D97-AF65-F5344CB8AC3E}">
        <p14:creationId xmlns:p14="http://schemas.microsoft.com/office/powerpoint/2010/main" val="242624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C++ </a:t>
            </a:r>
            <a:r>
              <a:rPr lang="ko-KR" altLang="en-US" dirty="0" err="1" smtClean="0">
                <a:latin typeface="+mj-ea"/>
              </a:rPr>
              <a:t>프렌드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프렌드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  <a:endParaRPr lang="en-US" altLang="ko-KR" dirty="0" smtClean="0"/>
          </a:p>
          <a:p>
            <a:pPr lvl="1"/>
            <a:r>
              <a:rPr lang="ko-KR" altLang="en-US" dirty="0"/>
              <a:t>클</a:t>
            </a:r>
            <a:r>
              <a:rPr lang="ko-KR" altLang="en-US" dirty="0" smtClean="0"/>
              <a:t>래스의 </a:t>
            </a:r>
            <a:r>
              <a:rPr lang="ko-KR" altLang="en-US" dirty="0"/>
              <a:t>멤버 함수가 </a:t>
            </a:r>
            <a:r>
              <a:rPr lang="ko-KR" altLang="en-US" dirty="0" smtClean="0"/>
              <a:t>아닌 외부 함수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상속불가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전역 함수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클래스의 멤버 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friend </a:t>
            </a:r>
            <a:r>
              <a:rPr lang="ko-KR" altLang="en-US" dirty="0" smtClean="0"/>
              <a:t>키워드로 클래스 내에 선언된 함수</a:t>
            </a:r>
            <a:endParaRPr lang="en-US" altLang="ko-KR" dirty="0" smtClean="0"/>
          </a:p>
          <a:p>
            <a:pPr lvl="2"/>
            <a:r>
              <a:rPr lang="ko-KR" altLang="en-US" dirty="0"/>
              <a:t>클래스의 모든 멤버를 접근할 수 있는 권한 </a:t>
            </a:r>
            <a:r>
              <a:rPr lang="ko-KR" altLang="en-US" dirty="0" smtClean="0"/>
              <a:t>부여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프렌드</a:t>
            </a:r>
            <a:r>
              <a:rPr lang="ko-KR" altLang="en-US" dirty="0" smtClean="0"/>
              <a:t> 함수라고 부름</a:t>
            </a:r>
            <a:endParaRPr lang="en-US" altLang="ko-KR" dirty="0" smtClean="0"/>
          </a:p>
          <a:p>
            <a:pPr lvl="1"/>
            <a:r>
              <a:rPr lang="ko-KR" altLang="en-US" dirty="0" err="1"/>
              <a:t>프렌드</a:t>
            </a:r>
            <a:r>
              <a:rPr lang="ko-KR" altLang="en-US" dirty="0"/>
              <a:t> 선언의 필요성</a:t>
            </a:r>
            <a:endParaRPr lang="en-US" altLang="ko-KR" dirty="0"/>
          </a:p>
          <a:p>
            <a:pPr lvl="2"/>
            <a:r>
              <a:rPr lang="ko-KR" altLang="en-US" dirty="0"/>
              <a:t>클래스의 멤버로 선언하기에는 무리가 </a:t>
            </a:r>
            <a:r>
              <a:rPr lang="ko-KR" altLang="en-US" dirty="0" smtClean="0"/>
              <a:t>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클래스의 </a:t>
            </a:r>
            <a:r>
              <a:rPr lang="ko-KR" altLang="en-US" dirty="0"/>
              <a:t>모든 </a:t>
            </a:r>
            <a:r>
              <a:rPr lang="ko-KR" altLang="en-US" dirty="0" smtClean="0"/>
              <a:t>멤버를 자유롭게 접근할 수 있는 일부 외부 함수 작성 시</a:t>
            </a:r>
            <a:endParaRPr lang="en-US" altLang="ko-KR" dirty="0" smtClean="0"/>
          </a:p>
          <a:p>
            <a:pPr marL="365760" lvl="1" indent="0">
              <a:buNone/>
            </a:pP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48780"/>
            <a:ext cx="8712968" cy="2916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539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>
                <a:latin typeface="+mj-ea"/>
              </a:rPr>
              <a:t>두 개의 </a:t>
            </a:r>
            <a:r>
              <a:rPr lang="en-US" altLang="ko-KR" sz="2400" cap="none" dirty="0" smtClean="0">
                <a:latin typeface="+mj-ea"/>
              </a:rPr>
              <a:t>Power</a:t>
            </a:r>
            <a:r>
              <a:rPr lang="en-US" altLang="ko-KR" sz="2400" dirty="0" smtClean="0">
                <a:latin typeface="+mj-ea"/>
              </a:rPr>
              <a:t> </a:t>
            </a:r>
            <a:r>
              <a:rPr lang="ko-KR" altLang="en-US" sz="2400" dirty="0" smtClean="0">
                <a:latin typeface="+mj-ea"/>
              </a:rPr>
              <a:t>객체를 비교하는 </a:t>
            </a:r>
            <a:r>
              <a:rPr lang="en-US" altLang="ko-KR" sz="2400" dirty="0" smtClean="0">
                <a:latin typeface="+mj-ea"/>
              </a:rPr>
              <a:t>== </a:t>
            </a:r>
            <a:r>
              <a:rPr lang="ko-KR" altLang="en-US" sz="2400" dirty="0">
                <a:latin typeface="+mj-ea"/>
              </a:rPr>
              <a:t>연산자 </a:t>
            </a:r>
            <a:r>
              <a:rPr lang="ko-KR" altLang="en-US" sz="2400" dirty="0" smtClean="0">
                <a:latin typeface="+mj-ea"/>
              </a:rPr>
              <a:t>작</a:t>
            </a:r>
            <a:r>
              <a:rPr lang="ko-KR" altLang="en-US" sz="2400" dirty="0">
                <a:latin typeface="+mj-ea"/>
              </a:rPr>
              <a:t>성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686453"/>
            <a:ext cx="7642194" cy="590931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class Power {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kick;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punch;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Power(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kick=0,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punch=0) {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	this-&gt;kick = kick; this-&gt;punch = punch;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}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void show();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bool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operator== (Power op2);  // == 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연산자 함수 선언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};</a:t>
            </a:r>
          </a:p>
          <a:p>
            <a:pPr defTabSz="180000"/>
            <a:endParaRPr lang="en-US" altLang="ko-KR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void Power::show() {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cout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&lt;&lt; "kick=" &lt;&lt; kick &lt;&lt; ',' 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	&lt;&lt; "punch=" &lt;&lt; punch &lt;&lt;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endl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}</a:t>
            </a:r>
          </a:p>
          <a:p>
            <a:pPr defTabSz="180000"/>
            <a:endParaRPr lang="en-US" altLang="ko-KR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//==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연산자 멤버 함수 구현</a:t>
            </a:r>
          </a:p>
          <a:p>
            <a:pPr defTabSz="180000"/>
            <a:r>
              <a:rPr lang="en-US" altLang="ko-KR" b="1" dirty="0">
                <a:solidFill>
                  <a:srgbClr val="FF6600"/>
                </a:solidFill>
                <a:latin typeface="+mj-ea"/>
                <a:ea typeface="+mj-ea"/>
              </a:rPr>
              <a:t>bool Power::operator==(Power op2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)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if(kick==op2.kick &amp;&amp; punch==op2.punch) return true;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else return false;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44625" y="819852"/>
            <a:ext cx="6012359" cy="258532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Power a(3,5), b(3,5);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 2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개의 동일한 파워 객체 생성</a:t>
            </a:r>
          </a:p>
          <a:p>
            <a:pPr defTabSz="180000"/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a.show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b.show</a:t>
            </a:r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();</a:t>
            </a:r>
          </a:p>
          <a:p>
            <a:pPr defTabSz="180000"/>
            <a:endParaRPr lang="en-US" altLang="ko-KR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//operator==()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멤버 함수 호출</a:t>
            </a:r>
            <a:endParaRPr lang="en-US" altLang="ko-KR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if(a == b)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cout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&lt;&lt; "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두 파워가 같다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." &lt;&lt;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endl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else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cout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&lt;&lt; "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두 파워가 같지 않다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." &lt;&lt;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endl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}</a:t>
            </a:r>
            <a:endParaRPr lang="ko-KR" altLang="en-US" dirty="0">
              <a:solidFill>
                <a:schemeClr val="dk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175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+= </a:t>
            </a:r>
            <a:r>
              <a:rPr lang="ko-KR" altLang="en-US" dirty="0" smtClean="0"/>
              <a:t>연산자 중복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364792" y="2010306"/>
            <a:ext cx="4547256" cy="163449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class Power {</a:t>
            </a: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.................</a:t>
            </a: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public:</a:t>
            </a: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Power&amp; operator+= (Power op2);</a:t>
            </a: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};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79840" y="1276402"/>
            <a:ext cx="1874231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latinLnBrk="0"/>
            <a:r>
              <a:rPr lang="en-US" altLang="ko-KR" sz="2400" b="1" dirty="0">
                <a:solidFill>
                  <a:srgbClr val="FF0000"/>
                </a:solidFill>
                <a:latin typeface="+mj-ea"/>
                <a:ea typeface="+mj-ea"/>
              </a:rPr>
              <a:t>c = a += b;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533221" y="1268760"/>
            <a:ext cx="2411238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latin typeface="+mj-ea"/>
                <a:ea typeface="+mj-ea"/>
              </a:rPr>
              <a:t>c = </a:t>
            </a:r>
            <a:r>
              <a:rPr lang="en-US" altLang="ko-KR" sz="2400" dirty="0">
                <a:solidFill>
                  <a:srgbClr val="FF0000"/>
                </a:solidFill>
                <a:latin typeface="+mj-ea"/>
                <a:ea typeface="+mj-ea"/>
              </a:rPr>
              <a:t>a . += ( b );</a:t>
            </a:r>
          </a:p>
        </p:txBody>
      </p:sp>
      <p:cxnSp>
        <p:nvCxnSpPr>
          <p:cNvPr id="26" name="직선 화살표 연결선 25"/>
          <p:cNvCxnSpPr>
            <a:stCxn id="24" idx="3"/>
            <a:endCxn id="25" idx="1"/>
          </p:cNvCxnSpPr>
          <p:nvPr/>
        </p:nvCxnSpPr>
        <p:spPr>
          <a:xfrm flipV="1">
            <a:off x="2254071" y="1499593"/>
            <a:ext cx="2279150" cy="7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80900" y="1461068"/>
            <a:ext cx="2070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latin typeface="+mn-ea"/>
                <a:ea typeface="+mn-ea"/>
              </a:defRPr>
            </a:lvl1pPr>
          </a:lstStyle>
          <a:p>
            <a:r>
              <a:rPr lang="ko-KR" altLang="en-US" dirty="0">
                <a:latin typeface="+mj-ea"/>
                <a:ea typeface="+mj-ea"/>
              </a:rPr>
              <a:t>컴파일러에 의한 변환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391400" y="4041359"/>
            <a:ext cx="4392488" cy="175432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Power&amp; Power::operator+=(Power op2) {</a:t>
            </a: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kick = kick + op2.kick;</a:t>
            </a: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punch = punch + op2.punch;</a:t>
            </a: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return *this; // 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자신의 참조 리턴</a:t>
            </a:r>
            <a:endParaRPr lang="en-US" altLang="ko-KR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97927" y="3392869"/>
            <a:ext cx="107029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dk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latin typeface="+mj-ea"/>
                <a:ea typeface="+mj-ea"/>
              </a:rPr>
              <a:t>Power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a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6278001" y="1654225"/>
            <a:ext cx="135860" cy="1274193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5335616" y="1624497"/>
            <a:ext cx="504056" cy="123720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4603234" y="1624497"/>
            <a:ext cx="660374" cy="46396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사각형 설명선 21"/>
          <p:cNvSpPr/>
          <p:nvPr/>
        </p:nvSpPr>
        <p:spPr>
          <a:xfrm>
            <a:off x="2066223" y="2992902"/>
            <a:ext cx="1246598" cy="315562"/>
          </a:xfrm>
          <a:prstGeom prst="wedgeRoundRectCallout">
            <a:avLst>
              <a:gd name="adj1" fmla="val 76789"/>
              <a:gd name="adj2" fmla="val -171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리턴 타입</a:t>
            </a: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6592626" y="2071138"/>
            <a:ext cx="1867806" cy="674077"/>
          </a:xfrm>
          <a:prstGeom prst="wedgeRoundRectCallout">
            <a:avLst>
              <a:gd name="adj1" fmla="val -63115"/>
              <a:gd name="adj2" fmla="val 426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오른쪽 </a:t>
            </a:r>
            <a:r>
              <a:rPr lang="ko-KR" altLang="en-US" sz="1600" b="1" dirty="0" err="1">
                <a:solidFill>
                  <a:schemeClr val="tx1"/>
                </a:solidFill>
                <a:latin typeface="+mj-ea"/>
                <a:ea typeface="+mj-ea"/>
              </a:rPr>
              <a:t>피연산자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 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b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가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op2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에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전달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48831" y="5572612"/>
            <a:ext cx="237917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dk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latin typeface="+mj-ea"/>
                <a:ea typeface="+mj-ea"/>
              </a:rPr>
              <a:t>+= </a:t>
            </a:r>
            <a:r>
              <a:rPr lang="ko-KR" altLang="en-US" dirty="0">
                <a:latin typeface="+mj-ea"/>
                <a:ea typeface="+mj-ea"/>
              </a:rPr>
              <a:t>연산자 함수 코드</a:t>
            </a:r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2400672" y="5211973"/>
            <a:ext cx="912149" cy="315562"/>
          </a:xfrm>
          <a:prstGeom prst="wedgeRoundRectCallout">
            <a:avLst>
              <a:gd name="adj1" fmla="val 83123"/>
              <a:gd name="adj2" fmla="val -115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  <a:latin typeface="+mj-ea"/>
                <a:ea typeface="+mj-ea"/>
              </a:rPr>
              <a:t>주목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2474316" y="3725797"/>
            <a:ext cx="856196" cy="315562"/>
          </a:xfrm>
          <a:prstGeom prst="wedgeRoundRectCallout">
            <a:avLst>
              <a:gd name="adj1" fmla="val 143076"/>
              <a:gd name="adj2" fmla="val 741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주목</a:t>
            </a:r>
          </a:p>
        </p:txBody>
      </p:sp>
    </p:spTree>
    <p:extLst>
      <p:ext uri="{BB962C8B-B14F-4D97-AF65-F5344CB8AC3E}">
        <p14:creationId xmlns:p14="http://schemas.microsoft.com/office/powerpoint/2010/main" val="163244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latin typeface="+mj-ea"/>
              </a:rPr>
              <a:t>두 </a:t>
            </a:r>
            <a:r>
              <a:rPr lang="en-US" altLang="ko-KR" sz="2800" cap="none" dirty="0" smtClean="0">
                <a:latin typeface="+mj-ea"/>
              </a:rPr>
              <a:t>Power</a:t>
            </a:r>
            <a:r>
              <a:rPr lang="en-US" altLang="ko-KR" sz="2800" dirty="0" smtClean="0">
                <a:latin typeface="+mj-ea"/>
              </a:rPr>
              <a:t> </a:t>
            </a:r>
            <a:r>
              <a:rPr lang="ko-KR" altLang="en-US" sz="2800" dirty="0" smtClean="0">
                <a:latin typeface="+mj-ea"/>
              </a:rPr>
              <a:t>객체를 더하는 </a:t>
            </a:r>
            <a:r>
              <a:rPr lang="en-US" altLang="ko-KR" sz="2800" dirty="0" smtClean="0">
                <a:latin typeface="+mj-ea"/>
              </a:rPr>
              <a:t>+= </a:t>
            </a:r>
            <a:r>
              <a:rPr lang="ko-KR" altLang="en-US" sz="2800" dirty="0" smtClean="0">
                <a:latin typeface="+mj-ea"/>
              </a:rPr>
              <a:t>연산자 작성</a:t>
            </a:r>
            <a:r>
              <a:rPr lang="en-US" altLang="ko-KR" sz="2800" dirty="0" smtClean="0">
                <a:latin typeface="+mj-ea"/>
              </a:rPr>
              <a:t> </a:t>
            </a:r>
            <a:endParaRPr lang="ko-KR" altLang="en-US" sz="2800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874525"/>
            <a:ext cx="7200800" cy="563231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class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Power {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kick</a:t>
            </a:r>
            <a:r>
              <a:rPr lang="en-US" altLang="ko-KR" dirty="0" smtClean="0">
                <a:latin typeface="+mj-ea"/>
                <a:ea typeface="+mj-ea"/>
              </a:rPr>
              <a:t>, punch;</a:t>
            </a:r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endParaRPr lang="en-US" altLang="ko-KR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public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: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Power(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kick=0,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punch=0) {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	this-&gt;kick = kick; this-&gt;punch = punch;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}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void show();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Power&amp; operator+= (Power op2); // += 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연산자 함수 선언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};</a:t>
            </a:r>
          </a:p>
          <a:p>
            <a:pPr defTabSz="180000"/>
            <a:endParaRPr lang="en-US" altLang="ko-KR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void Power::show() {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cout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&lt;&lt; "kick=" &lt;&lt; kick &lt;&lt; ',' &lt;&lt; "punch=" &lt;&lt; punch &lt;&lt;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endl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}</a:t>
            </a:r>
          </a:p>
          <a:p>
            <a:pPr defTabSz="180000"/>
            <a:endParaRPr lang="en-US" altLang="ko-KR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//+=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연산자 멤버 함수 구현</a:t>
            </a:r>
            <a:endParaRPr lang="en-US" altLang="ko-KR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b="1" dirty="0">
                <a:solidFill>
                  <a:srgbClr val="FF6600"/>
                </a:solidFill>
                <a:latin typeface="+mj-ea"/>
                <a:ea typeface="+mj-ea"/>
              </a:rPr>
              <a:t>Power&amp; Power::operator+=(Power op2)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kick = kick + op2.kick;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 kick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더하기</a:t>
            </a:r>
          </a:p>
          <a:p>
            <a:pPr defTabSz="180000"/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punch = punch + op2.punch;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 punch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더하기</a:t>
            </a:r>
          </a:p>
          <a:p>
            <a:pPr defTabSz="180000"/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b="1" dirty="0">
                <a:solidFill>
                  <a:srgbClr val="FF6600"/>
                </a:solidFill>
                <a:latin typeface="+mj-ea"/>
                <a:ea typeface="+mj-ea"/>
              </a:rPr>
              <a:t>return *this; // </a:t>
            </a:r>
            <a:r>
              <a:rPr lang="ko-KR" altLang="en-US" b="1" dirty="0">
                <a:solidFill>
                  <a:srgbClr val="FF6600"/>
                </a:solidFill>
                <a:latin typeface="+mj-ea"/>
                <a:ea typeface="+mj-ea"/>
              </a:rPr>
              <a:t>합한 결과 리턴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823272" y="836499"/>
            <a:ext cx="4349128" cy="286232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Power a(3,5), b(4,6), c;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a.show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b.show</a:t>
            </a:r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();</a:t>
            </a:r>
          </a:p>
          <a:p>
            <a:pPr defTabSz="180000"/>
            <a:endParaRPr lang="en-US" altLang="ko-KR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dirty="0" smtClean="0">
                <a:solidFill>
                  <a:srgbClr val="00B050"/>
                </a:solidFill>
                <a:latin typeface="+mj-ea"/>
                <a:ea typeface="+mj-ea"/>
              </a:rPr>
              <a:t>  //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operator+=()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멤버 함수 호출</a:t>
            </a:r>
            <a:endParaRPr lang="en-US" altLang="ko-KR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c = a += b;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파워 객체 더하기</a:t>
            </a:r>
          </a:p>
          <a:p>
            <a:pPr defTabSz="180000"/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a.show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c.show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}</a:t>
            </a:r>
            <a:endParaRPr lang="ko-KR" altLang="en-US" dirty="0">
              <a:solidFill>
                <a:schemeClr val="dk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6177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+ </a:t>
            </a:r>
            <a:r>
              <a:rPr lang="ko-KR" altLang="en-US" dirty="0" smtClean="0">
                <a:latin typeface="+mj-ea"/>
              </a:rPr>
              <a:t>연산자 작성</a:t>
            </a:r>
            <a:r>
              <a:rPr lang="en-US" altLang="ko-KR" dirty="0" smtClean="0">
                <a:latin typeface="+mj-ea"/>
              </a:rPr>
              <a:t>(</a:t>
            </a:r>
            <a:r>
              <a:rPr lang="ko-KR" altLang="en-US" dirty="0" smtClean="0">
                <a:latin typeface="+mj-ea"/>
              </a:rPr>
              <a:t>실습</a:t>
            </a:r>
            <a:r>
              <a:rPr lang="en-US" altLang="ko-KR" dirty="0" smtClean="0">
                <a:latin typeface="+mj-ea"/>
              </a:rPr>
              <a:t>):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b </a:t>
            </a:r>
            <a:r>
              <a:rPr lang="en-US" altLang="ko-KR" dirty="0">
                <a:latin typeface="+mj-ea"/>
              </a:rPr>
              <a:t>= a + 2</a:t>
            </a:r>
            <a:r>
              <a:rPr lang="en-US" altLang="ko-KR" dirty="0" smtClean="0">
                <a:latin typeface="+mj-ea"/>
              </a:rPr>
              <a:t>;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941777"/>
            <a:ext cx="8346857" cy="535531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class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Power {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kick, punch; </a:t>
            </a:r>
            <a:endParaRPr lang="en-US" altLang="ko-KR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public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: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Power(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kick=0,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punch=0) </a:t>
            </a:r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{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this-&gt;kick = kick; this-&gt;punch = punch</a:t>
            </a:r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;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}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void show();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Power operator+ (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op2);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 +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연산자 함수 선언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};</a:t>
            </a:r>
          </a:p>
          <a:p>
            <a:pPr defTabSz="180000"/>
            <a:endParaRPr lang="en-US" altLang="ko-KR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void Power::show() {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cout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&lt;&lt; "kick=" &lt;&lt; kick &lt;&lt; ',' &lt;&lt; "punch=" &lt;&lt; punch &lt;&lt;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endl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}</a:t>
            </a:r>
          </a:p>
          <a:p>
            <a:pPr defTabSz="180000"/>
            <a:endParaRPr lang="en-US" altLang="ko-KR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//+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연산자 멤버 함수 구현</a:t>
            </a:r>
            <a:endParaRPr lang="en-US" altLang="ko-KR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b="1" dirty="0">
                <a:solidFill>
                  <a:srgbClr val="FF6600"/>
                </a:solidFill>
                <a:latin typeface="+mj-ea"/>
                <a:ea typeface="+mj-ea"/>
              </a:rPr>
              <a:t>Power Power::operator+(</a:t>
            </a:r>
            <a:r>
              <a:rPr lang="en-US" altLang="ko-KR" b="1" dirty="0" err="1">
                <a:solidFill>
                  <a:srgbClr val="FF6600"/>
                </a:solidFill>
                <a:latin typeface="+mj-ea"/>
                <a:ea typeface="+mj-ea"/>
              </a:rPr>
              <a:t>int</a:t>
            </a:r>
            <a:r>
              <a:rPr lang="en-US" altLang="ko-KR" b="1" dirty="0">
                <a:solidFill>
                  <a:srgbClr val="FF6600"/>
                </a:solidFill>
                <a:latin typeface="+mj-ea"/>
                <a:ea typeface="+mj-ea"/>
              </a:rPr>
              <a:t> op2)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Power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tmp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; </a:t>
            </a:r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                       </a:t>
            </a:r>
            <a:r>
              <a:rPr lang="en-US" altLang="ko-KR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임시 객체 생성</a:t>
            </a:r>
          </a:p>
          <a:p>
            <a:pPr defTabSz="180000"/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tmp.kick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= kick + op2; </a:t>
            </a:r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        </a:t>
            </a:r>
            <a:r>
              <a:rPr lang="en-US" altLang="ko-KR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kick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에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op2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더하기</a:t>
            </a:r>
          </a:p>
          <a:p>
            <a:pPr defTabSz="180000"/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tmp.punch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= punch + op2; </a:t>
            </a:r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  </a:t>
            </a:r>
            <a:r>
              <a:rPr lang="en-US" altLang="ko-KR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punch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에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 op2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더하기</a:t>
            </a:r>
          </a:p>
          <a:p>
            <a:pPr defTabSz="180000"/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return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tmp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; </a:t>
            </a:r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                      </a:t>
            </a:r>
            <a:r>
              <a:rPr lang="en-US" altLang="ko-KR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임시 객체 리턴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23928" y="941777"/>
            <a:ext cx="4608512" cy="286232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Power a(3,5), b;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a.show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b.show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();</a:t>
            </a:r>
          </a:p>
          <a:p>
            <a:pPr defTabSz="180000"/>
            <a:endParaRPr lang="en-US" altLang="ko-KR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  </a:t>
            </a:r>
            <a:r>
              <a:rPr lang="en-US" altLang="ko-KR" b="1" dirty="0" smtClean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operator+(</a:t>
            </a:r>
            <a:r>
              <a:rPr lang="en-US" altLang="ko-KR" b="1" dirty="0" err="1">
                <a:solidFill>
                  <a:srgbClr val="00B050"/>
                </a:solidFill>
                <a:latin typeface="+mj-ea"/>
                <a:ea typeface="+mj-ea"/>
              </a:rPr>
              <a:t>int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)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함수 호출</a:t>
            </a:r>
            <a:endParaRPr lang="en-US" altLang="ko-KR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b = a + 2;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파워 객체와 정수 더하기</a:t>
            </a:r>
          </a:p>
          <a:p>
            <a:pPr defTabSz="180000"/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a.show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b.show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}</a:t>
            </a:r>
            <a:endParaRPr lang="ko-KR" altLang="en-US" dirty="0">
              <a:solidFill>
                <a:schemeClr val="dk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0104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멤버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함수로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단항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연산자 구현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414855" y="6525344"/>
            <a:ext cx="1747292" cy="345796"/>
          </a:xfrm>
        </p:spPr>
        <p:txBody>
          <a:bodyPr/>
          <a:lstStyle/>
          <a:p>
            <a:fld id="{5666D777-4359-42E5-B284-18B58639FC5B}" type="slidenum">
              <a:rPr lang="ko-KR" altLang="en-US" sz="800" b="1" smtClean="0">
                <a:solidFill>
                  <a:schemeClr val="tx1"/>
                </a:solidFill>
                <a:latin typeface="+mj-ea"/>
                <a:ea typeface="+mj-ea"/>
              </a:rPr>
              <a:pPr/>
              <a:t>23</a:t>
            </a:fld>
            <a:endParaRPr lang="en-US" altLang="ko-KR" sz="8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7205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단항</a:t>
            </a:r>
            <a:r>
              <a:rPr lang="ko-KR" altLang="en-US" dirty="0" smtClean="0"/>
              <a:t> 연산자 중복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단항</a:t>
            </a:r>
            <a:r>
              <a:rPr lang="ko-KR" altLang="en-US" dirty="0" smtClean="0"/>
              <a:t> 연산자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피연산자가</a:t>
            </a:r>
            <a:r>
              <a:rPr lang="ko-KR" altLang="en-US" dirty="0" smtClean="0"/>
              <a:t> 하나 뿐인 연산자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연산자 중복 방식은 이항 연산자의 경우와 거의 유사함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단항</a:t>
            </a:r>
            <a:r>
              <a:rPr lang="ko-KR" altLang="en-US" dirty="0" smtClean="0"/>
              <a:t> 연산자 종류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전위 연산자</a:t>
            </a:r>
            <a:r>
              <a:rPr lang="en-US" altLang="ko-KR" dirty="0" smtClean="0"/>
              <a:t>(prefix operator)</a:t>
            </a:r>
          </a:p>
          <a:p>
            <a:pPr lvl="3"/>
            <a:r>
              <a:rPr lang="en-US" altLang="ko-KR" dirty="0" smtClean="0"/>
              <a:t>!op, ~op, ++op, --op</a:t>
            </a:r>
          </a:p>
          <a:p>
            <a:pPr lvl="2"/>
            <a:r>
              <a:rPr lang="ko-KR" altLang="en-US" dirty="0" smtClean="0"/>
              <a:t>후위 연산자</a:t>
            </a:r>
            <a:r>
              <a:rPr lang="en-US" altLang="ko-KR" dirty="0" smtClean="0"/>
              <a:t>(postfix operator)</a:t>
            </a:r>
          </a:p>
          <a:p>
            <a:pPr lvl="3"/>
            <a:r>
              <a:rPr lang="en-US" altLang="ko-KR" dirty="0" smtClean="0"/>
              <a:t>op++, op--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전위 </a:t>
            </a:r>
            <a:r>
              <a:rPr lang="en-US" altLang="ko-KR" dirty="0" smtClean="0"/>
              <a:t>++ </a:t>
            </a:r>
            <a:r>
              <a:rPr lang="ko-KR" altLang="en-US" dirty="0"/>
              <a:t>연산자 </a:t>
            </a:r>
            <a:r>
              <a:rPr lang="ko-KR" altLang="en-US" dirty="0" smtClean="0"/>
              <a:t>중복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80503" y="2174884"/>
            <a:ext cx="4104457" cy="163449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class Power {</a:t>
            </a: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.................</a:t>
            </a: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public:</a:t>
            </a: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Power&amp; operator++ ( );</a:t>
            </a: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};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39552" y="1340768"/>
            <a:ext cx="777777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  <a:latin typeface="+mj-ea"/>
                <a:ea typeface="+mj-ea"/>
              </a:rPr>
              <a:t>++a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472236" y="1353990"/>
            <a:ext cx="1579278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  <a:latin typeface="+mj-ea"/>
                <a:ea typeface="+mj-ea"/>
              </a:rPr>
              <a:t>a . ++ (  )</a:t>
            </a:r>
          </a:p>
        </p:txBody>
      </p:sp>
      <p:cxnSp>
        <p:nvCxnSpPr>
          <p:cNvPr id="10" name="직선 화살표 연결선 9"/>
          <p:cNvCxnSpPr>
            <a:stCxn id="8" idx="3"/>
            <a:endCxn id="9" idx="1"/>
          </p:cNvCxnSpPr>
          <p:nvPr/>
        </p:nvCxnSpPr>
        <p:spPr>
          <a:xfrm>
            <a:off x="1317329" y="1571601"/>
            <a:ext cx="3154907" cy="13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75352" y="1607407"/>
            <a:ext cx="2308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latin typeface="+mn-ea"/>
                <a:ea typeface="+mn-ea"/>
              </a:defRPr>
            </a:lvl1pPr>
          </a:lstStyle>
          <a:p>
            <a:r>
              <a:rPr lang="ko-KR" altLang="en-US" dirty="0">
                <a:latin typeface="+mj-ea"/>
                <a:ea typeface="+mj-ea"/>
              </a:rPr>
              <a:t>컴파일러에 의한 변환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979712" y="4032700"/>
            <a:ext cx="6192688" cy="175432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Power&amp; Power::operator++( ) {</a:t>
            </a: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// kick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과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punch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는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a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의 멤버</a:t>
            </a:r>
            <a:endParaRPr lang="en-US" altLang="ko-KR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kick++;</a:t>
            </a: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punch++;</a:t>
            </a: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return *this; //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변경된 객체 자신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객체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a)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의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참조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리턴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85237" y="3511271"/>
            <a:ext cx="107029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dk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latin typeface="+mj-ea"/>
                <a:ea typeface="+mj-ea"/>
              </a:rPr>
              <a:t>Power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a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5261875" y="1827892"/>
            <a:ext cx="66209" cy="132506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3983634" y="1700808"/>
            <a:ext cx="660374" cy="46396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사각형 설명선 17"/>
          <p:cNvSpPr/>
          <p:nvPr/>
        </p:nvSpPr>
        <p:spPr>
          <a:xfrm>
            <a:off x="1841495" y="3139097"/>
            <a:ext cx="1429646" cy="315562"/>
          </a:xfrm>
          <a:prstGeom prst="wedgeRoundRectCallout">
            <a:avLst>
              <a:gd name="adj1" fmla="val 76105"/>
              <a:gd name="adj2" fmla="val -84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리턴 타입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5886007" y="2490422"/>
            <a:ext cx="2070369" cy="315562"/>
          </a:xfrm>
          <a:prstGeom prst="wedgeRoundRectCallout">
            <a:avLst>
              <a:gd name="adj1" fmla="val -41813"/>
              <a:gd name="adj2" fmla="val 1421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매개 변수 없음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70331" y="5583353"/>
            <a:ext cx="292259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dk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dirty="0">
                <a:latin typeface="+mj-ea"/>
                <a:ea typeface="+mj-ea"/>
              </a:rPr>
              <a:t>전위 </a:t>
            </a:r>
            <a:r>
              <a:rPr lang="en-US" altLang="ko-KR" dirty="0">
                <a:latin typeface="+mj-ea"/>
                <a:ea typeface="+mj-ea"/>
              </a:rPr>
              <a:t>++ </a:t>
            </a:r>
            <a:r>
              <a:rPr lang="ko-KR" altLang="en-US" dirty="0">
                <a:latin typeface="+mj-ea"/>
                <a:ea typeface="+mj-ea"/>
              </a:rPr>
              <a:t>연산자 함수 코드</a:t>
            </a:r>
          </a:p>
        </p:txBody>
      </p:sp>
    </p:spTree>
    <p:extLst>
      <p:ext uri="{BB962C8B-B14F-4D97-AF65-F5344CB8AC3E}">
        <p14:creationId xmlns:p14="http://schemas.microsoft.com/office/powerpoint/2010/main" val="8763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전위 </a:t>
            </a:r>
            <a:r>
              <a:rPr lang="en-US" altLang="ko-KR" dirty="0" smtClean="0">
                <a:latin typeface="+mj-ea"/>
              </a:rPr>
              <a:t>++ </a:t>
            </a:r>
            <a:r>
              <a:rPr lang="ko-KR" altLang="en-US" dirty="0" smtClean="0">
                <a:latin typeface="+mj-ea"/>
              </a:rPr>
              <a:t>연산자 작성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3543" y="845859"/>
            <a:ext cx="7920880" cy="575542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class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Power {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kick;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punch; 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Power(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kick=0,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punch=0) {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	this-&gt;kick = kick; this-&gt;punch = punch;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}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void show</a:t>
            </a:r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전위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++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연산자 함수 선언</a:t>
            </a:r>
            <a:endParaRPr lang="en-US" altLang="ko-KR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Power&amp; operator++ </a:t>
            </a:r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();};</a:t>
            </a:r>
            <a:endParaRPr lang="en-US" altLang="ko-KR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/>
            <a:endParaRPr lang="en-US" altLang="ko-KR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void Power::show() {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cout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&lt;&lt; "kick=" &lt;&lt; kick &lt;&lt; ',' &lt;&lt; "punch=" &lt;&lt; punch &lt;&lt;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endl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}</a:t>
            </a:r>
          </a:p>
          <a:p>
            <a:pPr defTabSz="180000"/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전위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++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연산자 멤버 함수 구현</a:t>
            </a:r>
            <a:endParaRPr lang="en-US" altLang="ko-KR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Power&amp; Power::operator++()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kick++;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punch++;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return *this;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변경된 객체 자신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(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객체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a)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의 참조 리턴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33289" y="848971"/>
            <a:ext cx="3657185" cy="317009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	Power a(3,5), b;</a:t>
            </a:r>
          </a:p>
          <a:p>
            <a:pPr defTabSz="180000"/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a.show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b.show</a:t>
            </a:r>
            <a:r>
              <a:rPr lang="en-US" altLang="ko-KR" sz="2000" dirty="0" smtClean="0">
                <a:solidFill>
                  <a:schemeClr val="dk1"/>
                </a:solidFill>
                <a:latin typeface="+mj-ea"/>
                <a:ea typeface="+mj-ea"/>
              </a:rPr>
              <a:t>();</a:t>
            </a:r>
          </a:p>
          <a:p>
            <a:pPr defTabSz="180000"/>
            <a:endParaRPr lang="en-US" altLang="ko-KR" sz="2000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//operator++() </a:t>
            </a:r>
            <a:r>
              <a:rPr lang="ko-KR" altLang="en-US" sz="2000" b="1" dirty="0">
                <a:solidFill>
                  <a:srgbClr val="00B050"/>
                </a:solidFill>
                <a:latin typeface="+mj-ea"/>
                <a:ea typeface="+mj-ea"/>
              </a:rPr>
              <a:t>함수 </a:t>
            </a:r>
            <a:r>
              <a:rPr lang="ko-KR" altLang="en-US" sz="2000" b="1" dirty="0" smtClean="0">
                <a:solidFill>
                  <a:srgbClr val="00B050"/>
                </a:solidFill>
                <a:latin typeface="+mj-ea"/>
                <a:ea typeface="+mj-ea"/>
              </a:rPr>
              <a:t>호출</a:t>
            </a:r>
            <a:endParaRPr lang="en-US" altLang="ko-KR" sz="2000" b="1" dirty="0" smtClean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//  </a:t>
            </a:r>
            <a:r>
              <a:rPr lang="ko-KR" altLang="en-US" sz="2000" b="1" dirty="0">
                <a:solidFill>
                  <a:srgbClr val="00B050"/>
                </a:solidFill>
                <a:latin typeface="+mj-ea"/>
                <a:ea typeface="+mj-ea"/>
              </a:rPr>
              <a:t>전위 </a:t>
            </a:r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++ </a:t>
            </a:r>
            <a:r>
              <a:rPr lang="ko-KR" altLang="en-US" sz="2000" b="1" dirty="0">
                <a:solidFill>
                  <a:srgbClr val="00B050"/>
                </a:solidFill>
                <a:latin typeface="+mj-ea"/>
                <a:ea typeface="+mj-ea"/>
              </a:rPr>
              <a:t>연산자 </a:t>
            </a:r>
            <a:r>
              <a:rPr lang="ko-KR" altLang="en-US" sz="2000" b="1" dirty="0" smtClean="0">
                <a:solidFill>
                  <a:srgbClr val="00B050"/>
                </a:solidFill>
                <a:latin typeface="+mj-ea"/>
                <a:ea typeface="+mj-ea"/>
              </a:rPr>
              <a:t>사용</a:t>
            </a:r>
            <a:endParaRPr lang="en-US" altLang="ko-KR" sz="20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	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b = ++a;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a.show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b.show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}</a:t>
            </a:r>
            <a:endParaRPr lang="ko-KR" altLang="en-US" sz="2000" dirty="0">
              <a:solidFill>
                <a:schemeClr val="dk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414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cap="none" dirty="0" smtClean="0">
                <a:latin typeface="+mj-ea"/>
              </a:rPr>
              <a:t>Power</a:t>
            </a:r>
            <a:r>
              <a:rPr lang="en-US" altLang="ko-KR" sz="2800" dirty="0" smtClean="0">
                <a:latin typeface="+mj-ea"/>
              </a:rPr>
              <a:t> </a:t>
            </a:r>
            <a:r>
              <a:rPr lang="ko-KR" altLang="en-US" sz="2800" dirty="0" smtClean="0">
                <a:latin typeface="+mj-ea"/>
              </a:rPr>
              <a:t>클래스에 </a:t>
            </a:r>
            <a:r>
              <a:rPr lang="en-US" altLang="ko-KR" sz="2800" dirty="0" smtClean="0">
                <a:latin typeface="+mj-ea"/>
              </a:rPr>
              <a:t>! </a:t>
            </a:r>
            <a:r>
              <a:rPr lang="ko-KR" altLang="en-US" sz="2800" dirty="0" smtClean="0">
                <a:latin typeface="+mj-ea"/>
              </a:rPr>
              <a:t>연산자 작성</a:t>
            </a:r>
            <a:endParaRPr lang="ko-KR" altLang="en-US" sz="2800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928" y="873130"/>
            <a:ext cx="70107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! 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연산자를 </a:t>
            </a: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Power 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클래스의 멤버 함수로 작성하라</a:t>
            </a: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endParaRPr lang="en-US" altLang="ko-KR" sz="1600" b="1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/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!</a:t>
            </a: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a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는 </a:t>
            </a: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a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의 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kick, punch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파워가 모두 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0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이면 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true</a:t>
            </a: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아니면 </a:t>
            </a: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false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</a:t>
            </a:r>
            <a:r>
              <a:rPr lang="ko-KR" alt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리턴한다</a:t>
            </a: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928" y="1540294"/>
            <a:ext cx="8579296" cy="480131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class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Power {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kick, punch;</a:t>
            </a:r>
            <a:endParaRPr lang="en-US" altLang="ko-KR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Power(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kick=0,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punch=0) </a:t>
            </a:r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{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	this-&gt;kick = kick; this-&gt;punch = punch</a:t>
            </a:r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;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}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void show</a:t>
            </a:r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(); </a:t>
            </a:r>
            <a:endParaRPr lang="en-US" altLang="ko-KR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bool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operator! (); // ! 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연산자 함수 선언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};</a:t>
            </a:r>
          </a:p>
          <a:p>
            <a:pPr defTabSz="180000"/>
            <a:endParaRPr lang="en-US" altLang="ko-KR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void Power::show() {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cout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&lt;&lt; "kick=" &lt;&lt; kick &lt;&lt; ',' &lt;&lt; "punch=" &lt;&lt; punch &lt;&lt;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endl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}</a:t>
            </a:r>
          </a:p>
          <a:p>
            <a:pPr defTabSz="180000"/>
            <a:endParaRPr lang="en-US" altLang="ko-KR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//!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연산자 멤버 함수 구현</a:t>
            </a:r>
            <a:endParaRPr lang="en-US" altLang="ko-KR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bool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 Power::operator!()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if(kick == 0 &amp;&amp; punch == 0) return true;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else return false;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220072" y="4653136"/>
            <a:ext cx="7427168" cy="255454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	Power a(0,0), b(5,5);</a:t>
            </a:r>
          </a:p>
          <a:p>
            <a:pPr defTabSz="180000"/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 </a:t>
            </a:r>
            <a:r>
              <a:rPr lang="en-US" altLang="ko-KR" sz="2000" b="1" dirty="0" smtClean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operator!() </a:t>
            </a:r>
            <a:r>
              <a:rPr lang="ko-KR" altLang="en-US" sz="2000" b="1" dirty="0">
                <a:solidFill>
                  <a:srgbClr val="00B050"/>
                </a:solidFill>
                <a:latin typeface="+mj-ea"/>
                <a:ea typeface="+mj-ea"/>
              </a:rPr>
              <a:t>함수 호출</a:t>
            </a:r>
            <a:endParaRPr lang="en-US" altLang="ko-KR" sz="20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if(!a) </a:t>
            </a:r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cout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 &lt;&lt; "a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의 파워가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0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이다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." &lt;&lt; </a:t>
            </a:r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endl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; // !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연산자 호출</a:t>
            </a:r>
          </a:p>
          <a:p>
            <a:pPr defTabSz="180000"/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else </a:t>
            </a:r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cout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 &lt;&lt; "a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의 파워가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0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이 아니다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." &lt;&lt; </a:t>
            </a:r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endl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	if(!b) </a:t>
            </a:r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cout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 &lt;&lt; "b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의 파워가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0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이다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." &lt;&lt; </a:t>
            </a:r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endl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; // !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연산자 호출</a:t>
            </a:r>
          </a:p>
          <a:p>
            <a:pPr defTabSz="180000"/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else </a:t>
            </a:r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cout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 &lt;&lt; "b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의 파워가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0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이 아니다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." &lt;&lt; </a:t>
            </a:r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endl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}</a:t>
            </a:r>
            <a:endParaRPr lang="ko-KR" altLang="en-US" sz="2000" dirty="0">
              <a:solidFill>
                <a:schemeClr val="dk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8749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후위 </a:t>
            </a:r>
            <a:r>
              <a:rPr lang="ko-KR" altLang="en-US" dirty="0"/>
              <a:t>연산자 </a:t>
            </a:r>
            <a:r>
              <a:rPr lang="ko-KR" altLang="en-US" dirty="0" smtClean="0"/>
              <a:t>중복</a:t>
            </a:r>
            <a:r>
              <a:rPr lang="en-US" altLang="ko-KR" dirty="0" smtClean="0"/>
              <a:t>, ++ </a:t>
            </a:r>
            <a:r>
              <a:rPr lang="ko-KR" altLang="en-US" dirty="0" smtClean="0"/>
              <a:t>연산</a:t>
            </a:r>
            <a:r>
              <a:rPr lang="ko-KR" altLang="en-US" dirty="0"/>
              <a:t>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40942" y="4158419"/>
            <a:ext cx="5551474" cy="175432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Power Power::operator++(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x) {</a:t>
            </a: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Power </a:t>
            </a:r>
            <a:r>
              <a:rPr lang="en-US" altLang="ko-KR" b="1" dirty="0" err="1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tmp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= *this; //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증가 이전 객체 상태 저장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kick++;</a:t>
            </a: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punch++;</a:t>
            </a: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return </a:t>
            </a:r>
            <a:r>
              <a:rPr lang="en-US" altLang="ko-KR" b="1" dirty="0" err="1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tmp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; //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증가 이전의 객체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객체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a)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리턴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}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405560" y="2072360"/>
            <a:ext cx="3974752" cy="163449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class Power {</a:t>
            </a: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.................</a:t>
            </a: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public:</a:t>
            </a: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Power operator ++ (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x );</a:t>
            </a: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};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55576" y="1206244"/>
            <a:ext cx="777777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  <a:latin typeface="+mj-ea"/>
                <a:ea typeface="+mj-ea"/>
              </a:rPr>
              <a:t>a++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881861" y="1196752"/>
            <a:ext cx="3227165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  <a:latin typeface="+mj-ea"/>
                <a:ea typeface="+mj-ea"/>
              </a:rPr>
              <a:t>a . ++ ( </a:t>
            </a:r>
            <a:r>
              <a:rPr lang="ko-KR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임의의 정수</a:t>
            </a:r>
            <a:r>
              <a:rPr lang="en-US" altLang="ko-KR" sz="2400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</a:p>
        </p:txBody>
      </p:sp>
      <p:cxnSp>
        <p:nvCxnSpPr>
          <p:cNvPr id="27" name="직선 화살표 연결선 26"/>
          <p:cNvCxnSpPr>
            <a:stCxn id="25" idx="3"/>
            <a:endCxn id="26" idx="1"/>
          </p:cNvCxnSpPr>
          <p:nvPr/>
        </p:nvCxnSpPr>
        <p:spPr>
          <a:xfrm flipV="1">
            <a:off x="1533353" y="1427585"/>
            <a:ext cx="2348508" cy="9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77369" y="1422115"/>
            <a:ext cx="2066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latin typeface="+mn-ea"/>
                <a:ea typeface="+mn-ea"/>
              </a:defRPr>
            </a:lvl1pPr>
          </a:lstStyle>
          <a:p>
            <a:r>
              <a:rPr lang="ko-KR" altLang="en-US" dirty="0">
                <a:latin typeface="+mj-ea"/>
                <a:ea typeface="+mj-ea"/>
              </a:rPr>
              <a:t>컴파일러에 의한 변환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02393" y="3549303"/>
            <a:ext cx="85311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dk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dirty="0">
                <a:latin typeface="+mj-ea"/>
                <a:ea typeface="+mj-ea"/>
              </a:rPr>
              <a:t>객체 </a:t>
            </a:r>
            <a:r>
              <a:rPr lang="en-US" altLang="ko-KR" dirty="0">
                <a:latin typeface="+mj-ea"/>
                <a:ea typeface="+mj-ea"/>
              </a:rPr>
              <a:t>a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770191" y="1617394"/>
            <a:ext cx="304737" cy="135261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3837608" y="1583580"/>
            <a:ext cx="228326" cy="48878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사각형 설명선 18"/>
          <p:cNvSpPr/>
          <p:nvPr/>
        </p:nvSpPr>
        <p:spPr>
          <a:xfrm>
            <a:off x="1907704" y="3034509"/>
            <a:ext cx="1215907" cy="315562"/>
          </a:xfrm>
          <a:prstGeom prst="wedgeRoundRectCallout">
            <a:avLst>
              <a:gd name="adj1" fmla="val 116399"/>
              <a:gd name="adj2" fmla="val -84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리턴 타입</a:t>
            </a:r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6337255" y="2511902"/>
            <a:ext cx="1325006" cy="359072"/>
          </a:xfrm>
          <a:prstGeom prst="wedgeRoundRectCallout">
            <a:avLst>
              <a:gd name="adj1" fmla="val -50641"/>
              <a:gd name="adj2" fmla="val 9508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매개 변수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5925840" y="1583580"/>
            <a:ext cx="68050" cy="148464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34145" y="5766045"/>
            <a:ext cx="292259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dk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dirty="0">
                <a:latin typeface="+mj-ea"/>
                <a:ea typeface="+mj-ea"/>
              </a:rPr>
              <a:t>후위 </a:t>
            </a:r>
            <a:r>
              <a:rPr lang="en-US" altLang="ko-KR" dirty="0">
                <a:latin typeface="+mj-ea"/>
                <a:ea typeface="+mj-ea"/>
              </a:rPr>
              <a:t>++ </a:t>
            </a:r>
            <a:r>
              <a:rPr lang="ko-KR" altLang="en-US" dirty="0">
                <a:latin typeface="+mj-ea"/>
                <a:ea typeface="+mj-ea"/>
              </a:rPr>
              <a:t>연산자 함수 코드</a:t>
            </a:r>
          </a:p>
        </p:txBody>
      </p:sp>
    </p:spTree>
    <p:extLst>
      <p:ext uri="{BB962C8B-B14F-4D97-AF65-F5344CB8AC3E}">
        <p14:creationId xmlns:p14="http://schemas.microsoft.com/office/powerpoint/2010/main" val="188051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j-ea"/>
              </a:rPr>
              <a:t>프렌드로</a:t>
            </a:r>
            <a:r>
              <a:rPr lang="ko-KR" altLang="en-US" dirty="0" smtClean="0">
                <a:latin typeface="+mj-ea"/>
              </a:rPr>
              <a:t> 초대하는 </a:t>
            </a:r>
            <a:r>
              <a:rPr lang="en-US" altLang="ko-KR" dirty="0" smtClean="0">
                <a:latin typeface="+mj-ea"/>
              </a:rPr>
              <a:t>3 </a:t>
            </a:r>
            <a:r>
              <a:rPr lang="ko-KR" altLang="en-US" dirty="0" smtClean="0">
                <a:latin typeface="+mj-ea"/>
              </a:rPr>
              <a:t>가지 유형</a:t>
            </a:r>
            <a:endParaRPr lang="ko-KR" altLang="en-US" dirty="0">
              <a:latin typeface="+mj-e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프렌드</a:t>
            </a:r>
            <a:r>
              <a:rPr lang="ko-KR" altLang="en-US" dirty="0"/>
              <a:t> 함수가 되는 </a:t>
            </a:r>
            <a:r>
              <a:rPr lang="en-US" altLang="ko-KR" dirty="0"/>
              <a:t>3 </a:t>
            </a:r>
            <a:r>
              <a:rPr lang="ko-KR" altLang="en-US" dirty="0"/>
              <a:t>가지</a:t>
            </a:r>
            <a:endParaRPr lang="en-US" altLang="ko-KR" dirty="0"/>
          </a:p>
          <a:p>
            <a:pPr lvl="1"/>
            <a:r>
              <a:rPr lang="ko-KR" altLang="en-US" dirty="0"/>
              <a:t>전역 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</a:t>
            </a:r>
            <a:r>
              <a:rPr lang="ko-KR" altLang="en-US" dirty="0"/>
              <a:t>외부에 선언된 </a:t>
            </a:r>
            <a:r>
              <a:rPr lang="ko-KR" altLang="en-US" dirty="0" smtClean="0"/>
              <a:t>전역 함수</a:t>
            </a:r>
            <a:endParaRPr lang="en-US" altLang="ko-KR" dirty="0"/>
          </a:p>
          <a:p>
            <a:pPr lvl="1"/>
            <a:r>
              <a:rPr lang="ko-KR" altLang="en-US" dirty="0"/>
              <a:t>다른 클래스의 멤버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</a:t>
            </a:r>
            <a:r>
              <a:rPr lang="ko-KR" altLang="en-US" dirty="0"/>
              <a:t>클래스의 특정 멤버 함수</a:t>
            </a:r>
            <a:endParaRPr lang="en-US" altLang="ko-KR" dirty="0"/>
          </a:p>
          <a:p>
            <a:pPr lvl="1"/>
            <a:r>
              <a:rPr lang="ko-KR" altLang="en-US" dirty="0"/>
              <a:t>다른 클래스 </a:t>
            </a:r>
            <a:r>
              <a:rPr lang="ko-KR" altLang="en-US" dirty="0" smtClean="0"/>
              <a:t>전체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</a:t>
            </a:r>
            <a:r>
              <a:rPr lang="ko-KR" altLang="en-US" dirty="0"/>
              <a:t>클래스의 모든 멤버 함수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735" y="2953781"/>
            <a:ext cx="6768752" cy="37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77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후위 </a:t>
            </a:r>
            <a:r>
              <a:rPr lang="en-US" altLang="ko-KR" dirty="0" smtClean="0">
                <a:latin typeface="+mj-ea"/>
              </a:rPr>
              <a:t>++ </a:t>
            </a:r>
            <a:r>
              <a:rPr lang="ko-KR" altLang="en-US" dirty="0" smtClean="0">
                <a:latin typeface="+mj-ea"/>
              </a:rPr>
              <a:t>연산자 작성</a:t>
            </a:r>
            <a:endParaRPr lang="ko-KR" altLang="en-US" dirty="0">
              <a:latin typeface="+mj-e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9512" y="944959"/>
            <a:ext cx="8556526" cy="535531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class Power {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kick, punch; 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Power(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kick=0,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punch=0) </a:t>
            </a:r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{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	this-&gt;kick = kick; this-&gt;punch = punch</a:t>
            </a:r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;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}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void show();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Power operator++ (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int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 x);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// 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후위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++ 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연산자 함수 선언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};</a:t>
            </a:r>
          </a:p>
          <a:p>
            <a:pPr defTabSz="180000"/>
            <a:endParaRPr lang="en-US" altLang="ko-KR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void Power::show() {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cout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&lt;&lt; "kick=" &lt;&lt; kick &lt;&lt; ',' 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	&lt;&lt; "punch=" &lt;&lt; punch &lt;&lt;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endl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}</a:t>
            </a:r>
          </a:p>
          <a:p>
            <a:pPr defTabSz="180000"/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후위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++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연산자 멤버 함수 구현</a:t>
            </a:r>
            <a:endParaRPr lang="en-US" altLang="ko-KR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Power Power::operator++(</a:t>
            </a:r>
            <a:r>
              <a:rPr lang="en-US" altLang="ko-KR" sz="2000" b="1" dirty="0" err="1">
                <a:solidFill>
                  <a:srgbClr val="7030A0"/>
                </a:solidFill>
                <a:latin typeface="+mj-ea"/>
                <a:ea typeface="+mj-ea"/>
              </a:rPr>
              <a:t>int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 x)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Power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tmp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= *this;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증가 이전 객체 상태를 저장</a:t>
            </a:r>
          </a:p>
          <a:p>
            <a:pPr defTabSz="180000"/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kick++;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punch++;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return 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tmp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;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증가 이전 객체 상태 리턴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139390" y="944959"/>
            <a:ext cx="5882969" cy="317009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	Power a(3,5), b;</a:t>
            </a:r>
          </a:p>
          <a:p>
            <a:pPr defTabSz="180000"/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a.show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b.show</a:t>
            </a:r>
            <a:r>
              <a:rPr lang="en-US" altLang="ko-KR" sz="2000" dirty="0" smtClean="0">
                <a:solidFill>
                  <a:schemeClr val="dk1"/>
                </a:solidFill>
                <a:latin typeface="+mj-ea"/>
                <a:ea typeface="+mj-ea"/>
              </a:rPr>
              <a:t>();</a:t>
            </a:r>
          </a:p>
          <a:p>
            <a:pPr defTabSz="180000"/>
            <a:endParaRPr lang="en-US" altLang="ko-KR" sz="2000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sz="2000" dirty="0" smtClean="0">
                <a:solidFill>
                  <a:schemeClr val="dk1"/>
                </a:solidFill>
                <a:latin typeface="+mj-ea"/>
                <a:ea typeface="+mj-ea"/>
              </a:rPr>
              <a:t>  </a:t>
            </a:r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//operator++(</a:t>
            </a:r>
            <a:r>
              <a:rPr lang="en-US" altLang="ko-KR" sz="2000" b="1" dirty="0" err="1">
                <a:solidFill>
                  <a:srgbClr val="00B050"/>
                </a:solidFill>
                <a:latin typeface="+mj-ea"/>
                <a:ea typeface="+mj-ea"/>
              </a:rPr>
              <a:t>int</a:t>
            </a:r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) </a:t>
            </a:r>
            <a:r>
              <a:rPr lang="ko-KR" altLang="en-US" sz="2000" b="1" dirty="0">
                <a:solidFill>
                  <a:srgbClr val="00B050"/>
                </a:solidFill>
                <a:latin typeface="+mj-ea"/>
                <a:ea typeface="+mj-ea"/>
              </a:rPr>
              <a:t>함수 호출</a:t>
            </a:r>
            <a:endParaRPr lang="en-US" altLang="ko-KR" sz="20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b = a++; </a:t>
            </a:r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2000" b="1" dirty="0">
                <a:solidFill>
                  <a:srgbClr val="00B050"/>
                </a:solidFill>
                <a:latin typeface="+mj-ea"/>
                <a:ea typeface="+mj-ea"/>
              </a:rPr>
              <a:t>후위 </a:t>
            </a:r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++ </a:t>
            </a:r>
            <a:r>
              <a:rPr lang="ko-KR" altLang="en-US" sz="2000" b="1" dirty="0">
                <a:solidFill>
                  <a:srgbClr val="00B050"/>
                </a:solidFill>
                <a:latin typeface="+mj-ea"/>
                <a:ea typeface="+mj-ea"/>
              </a:rPr>
              <a:t>연산자 사용</a:t>
            </a:r>
          </a:p>
          <a:p>
            <a:pPr defTabSz="180000"/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a.show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(); // a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의 파워는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1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증가됨</a:t>
            </a:r>
          </a:p>
          <a:p>
            <a:pPr defTabSz="180000"/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b.show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(); // b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는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a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가 증가되기 이전 상태를 가짐</a:t>
            </a:r>
          </a:p>
          <a:p>
            <a:pPr defTabSz="180000"/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728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프렌드를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이용한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연산자 중복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406063" y="6501524"/>
            <a:ext cx="1747292" cy="345796"/>
          </a:xfrm>
        </p:spPr>
        <p:txBody>
          <a:bodyPr/>
          <a:lstStyle/>
          <a:p>
            <a:fld id="{5666D777-4359-42E5-B284-18B58639FC5B}" type="slidenum">
              <a:rPr lang="ko-KR" altLang="en-US" sz="800" b="1" smtClean="0">
                <a:solidFill>
                  <a:schemeClr val="tx1"/>
                </a:solidFill>
                <a:latin typeface="+mj-ea"/>
                <a:ea typeface="+mj-ea"/>
              </a:rPr>
              <a:pPr/>
              <a:t>30</a:t>
            </a:fld>
            <a:endParaRPr lang="en-US" altLang="ko-KR" sz="8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610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ea"/>
              </a:rPr>
              <a:t>2 + a </a:t>
            </a:r>
            <a:r>
              <a:rPr lang="ko-KR" altLang="en-US" dirty="0" smtClean="0">
                <a:latin typeface="+mj-ea"/>
              </a:rPr>
              <a:t>덧셈</a:t>
            </a:r>
            <a:r>
              <a:rPr lang="ko-KR" altLang="en-US" dirty="0">
                <a:latin typeface="+mj-ea"/>
              </a:rPr>
              <a:t>을</a:t>
            </a:r>
            <a:r>
              <a:rPr lang="en-US" altLang="ko-KR" dirty="0" smtClean="0">
                <a:latin typeface="+mj-ea"/>
              </a:rPr>
              <a:t> </a:t>
            </a:r>
            <a:r>
              <a:rPr lang="en-US" altLang="ko-KR" dirty="0" err="1" smtClean="0">
                <a:latin typeface="+mj-ea"/>
              </a:rPr>
              <a:t>위한</a:t>
            </a:r>
            <a:r>
              <a:rPr lang="en-US" altLang="ko-KR" dirty="0" smtClean="0">
                <a:latin typeface="+mj-ea"/>
              </a:rPr>
              <a:t> + </a:t>
            </a:r>
            <a:r>
              <a:rPr lang="en-US" altLang="ko-KR" dirty="0" err="1" smtClean="0">
                <a:latin typeface="+mj-ea"/>
              </a:rPr>
              <a:t>연산자</a:t>
            </a:r>
            <a:r>
              <a:rPr lang="en-US" altLang="ko-KR" dirty="0" smtClean="0">
                <a:latin typeface="+mj-ea"/>
              </a:rPr>
              <a:t> </a:t>
            </a:r>
            <a:r>
              <a:rPr lang="en-US" altLang="ko-KR" dirty="0" err="1" smtClean="0">
                <a:latin typeface="+mj-ea"/>
              </a:rPr>
              <a:t>함수</a:t>
            </a:r>
            <a:r>
              <a:rPr lang="en-US" altLang="ko-KR" dirty="0" smtClean="0">
                <a:latin typeface="+mj-ea"/>
              </a:rPr>
              <a:t> </a:t>
            </a:r>
            <a:r>
              <a:rPr lang="en-US" altLang="ko-KR" dirty="0" err="1" smtClean="0">
                <a:latin typeface="+mj-ea"/>
              </a:rPr>
              <a:t>작성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653042" y="2277832"/>
            <a:ext cx="240161" cy="2214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66143" y="1401725"/>
            <a:ext cx="1654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b="1" strike="sngStrike" dirty="0" smtClean="0">
                <a:latin typeface="+mj-ea"/>
                <a:ea typeface="+mj-ea"/>
              </a:rPr>
              <a:t>b </a:t>
            </a:r>
            <a:r>
              <a:rPr lang="en-US" altLang="ko-KR" b="1" strike="sngStrike" dirty="0">
                <a:latin typeface="+mj-ea"/>
                <a:ea typeface="+mj-ea"/>
              </a:rPr>
              <a:t>= </a:t>
            </a:r>
            <a:r>
              <a:rPr lang="en-US" altLang="ko-KR" b="1" strike="sngStrike" dirty="0" smtClean="0">
                <a:latin typeface="+mj-ea"/>
                <a:ea typeface="+mj-ea"/>
              </a:rPr>
              <a:t>2 . + ( a 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34324" y="1849788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b="1" dirty="0" smtClean="0">
                <a:latin typeface="+mj-ea"/>
                <a:ea typeface="+mj-ea"/>
              </a:rPr>
              <a:t>b </a:t>
            </a:r>
            <a:r>
              <a:rPr lang="en-US" altLang="ko-KR" b="1" dirty="0">
                <a:latin typeface="+mj-ea"/>
                <a:ea typeface="+mj-ea"/>
              </a:rPr>
              <a:t>= </a:t>
            </a:r>
            <a:r>
              <a:rPr lang="en-US" altLang="ko-KR" b="1" dirty="0" smtClean="0">
                <a:latin typeface="+mj-ea"/>
                <a:ea typeface="+mj-ea"/>
              </a:rPr>
              <a:t>2</a:t>
            </a:r>
            <a:r>
              <a:rPr lang="en-US" altLang="ko-KR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+ </a:t>
            </a:r>
            <a:r>
              <a:rPr lang="en-US" altLang="ko-KR" b="1" dirty="0" smtClean="0">
                <a:solidFill>
                  <a:srgbClr val="FF0000"/>
                </a:solidFill>
                <a:latin typeface="+mj-ea"/>
                <a:ea typeface="+mj-ea"/>
              </a:rPr>
              <a:t>a</a:t>
            </a:r>
            <a:r>
              <a:rPr lang="en-US" altLang="ko-KR" b="1" dirty="0" smtClean="0">
                <a:latin typeface="+mj-ea"/>
                <a:ea typeface="+mj-ea"/>
              </a:rPr>
              <a:t>;</a:t>
            </a:r>
            <a:endParaRPr lang="en-US" altLang="ko-KR" b="1" dirty="0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66143" y="2171897"/>
            <a:ext cx="17773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b="1" dirty="0" smtClean="0">
                <a:latin typeface="+mj-ea"/>
                <a:ea typeface="+mj-ea"/>
              </a:rPr>
              <a:t>b </a:t>
            </a:r>
            <a:r>
              <a:rPr lang="en-US" altLang="ko-KR" b="1" dirty="0">
                <a:latin typeface="+mj-ea"/>
                <a:ea typeface="+mj-ea"/>
              </a:rPr>
              <a:t>= </a:t>
            </a:r>
            <a:r>
              <a:rPr lang="en-US" altLang="ko-KR" b="1" dirty="0" smtClean="0">
                <a:solidFill>
                  <a:srgbClr val="FF0000"/>
                </a:solidFill>
                <a:latin typeface="+mj-ea"/>
                <a:ea typeface="+mj-ea"/>
              </a:rPr>
              <a:t>+ ( 2 , a )</a:t>
            </a:r>
            <a:r>
              <a:rPr lang="en-US" altLang="ko-KR" b="1" dirty="0" smtClean="0">
                <a:latin typeface="+mj-ea"/>
                <a:ea typeface="+mj-ea"/>
              </a:rPr>
              <a:t>;</a:t>
            </a:r>
          </a:p>
        </p:txBody>
      </p:sp>
      <p:cxnSp>
        <p:nvCxnSpPr>
          <p:cNvPr id="9" name="직선 화살표 연결선 8"/>
          <p:cNvCxnSpPr>
            <a:stCxn id="7" idx="3"/>
            <a:endCxn id="6" idx="1"/>
          </p:cNvCxnSpPr>
          <p:nvPr/>
        </p:nvCxnSpPr>
        <p:spPr>
          <a:xfrm flipV="1">
            <a:off x="3442695" y="1724891"/>
            <a:ext cx="2723448" cy="309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7" idx="3"/>
            <a:endCxn id="8" idx="1"/>
          </p:cNvCxnSpPr>
          <p:nvPr/>
        </p:nvCxnSpPr>
        <p:spPr>
          <a:xfrm>
            <a:off x="3442695" y="2034454"/>
            <a:ext cx="2723448" cy="3221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79701" y="1425190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+mj-ea"/>
                <a:ea typeface="+mj-ea"/>
                <a:sym typeface="Wingdings"/>
              </a:rPr>
              <a:t></a:t>
            </a:r>
            <a:r>
              <a:rPr lang="ko-KR" altLang="en-US" sz="1400" b="1" strike="sngStrike" dirty="0" smtClean="0">
                <a:solidFill>
                  <a:srgbClr val="FF0000"/>
                </a:solidFill>
                <a:latin typeface="+mj-ea"/>
                <a:ea typeface="+mj-ea"/>
                <a:sym typeface="Wingdings"/>
              </a:rPr>
              <a:t> 변환 불가</a:t>
            </a:r>
            <a:r>
              <a:rPr lang="ko-KR" altLang="en-US" sz="1400" b="1" strike="sngStrike" dirty="0">
                <a:solidFill>
                  <a:srgbClr val="FF0000"/>
                </a:solidFill>
                <a:latin typeface="+mj-ea"/>
                <a:ea typeface="+mj-ea"/>
                <a:sym typeface="Wingdings"/>
              </a:rPr>
              <a:t>능</a:t>
            </a:r>
            <a:endParaRPr lang="ko-KR" altLang="en-US" sz="1400" b="1" strike="sngStrike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79701" y="2219120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+mj-ea"/>
                <a:ea typeface="+mj-ea"/>
                <a:sym typeface="Wingdings"/>
              </a:rPr>
              <a:t> </a:t>
            </a:r>
            <a:r>
              <a:rPr lang="ko-KR" altLang="en-US" sz="1400" b="1" dirty="0" smtClean="0">
                <a:latin typeface="+mj-ea"/>
                <a:ea typeface="+mj-ea"/>
                <a:sym typeface="Wingdings"/>
              </a:rPr>
              <a:t>변환 가능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5852683" y="2762596"/>
            <a:ext cx="920439" cy="432048"/>
          </a:xfrm>
          <a:prstGeom prst="wedgeRoundRectCallout">
            <a:avLst>
              <a:gd name="adj1" fmla="val 46808"/>
              <a:gd name="adj2" fmla="val -1073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외부 연산자 </a:t>
            </a:r>
            <a:r>
              <a:rPr lang="ko-KR" altLang="en-US" sz="1000" b="1" dirty="0" err="1">
                <a:solidFill>
                  <a:schemeClr val="tx1"/>
                </a:solidFill>
                <a:latin typeface="+mj-ea"/>
                <a:ea typeface="+mj-ea"/>
              </a:rPr>
              <a:t>함수명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6893203" y="2762596"/>
            <a:ext cx="792088" cy="432048"/>
          </a:xfrm>
          <a:prstGeom prst="wedgeRoundRectCallout">
            <a:avLst>
              <a:gd name="adj1" fmla="val -19917"/>
              <a:gd name="adj2" fmla="val -1112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왼쪽 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ko-KR" altLang="en-US" sz="1000" b="1" dirty="0" err="1">
                <a:solidFill>
                  <a:schemeClr val="tx1"/>
                </a:solidFill>
                <a:latin typeface="+mj-ea"/>
                <a:ea typeface="+mj-ea"/>
              </a:rPr>
              <a:t>피연산자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7893171" y="2762596"/>
            <a:ext cx="800072" cy="432048"/>
          </a:xfrm>
          <a:prstGeom prst="wedgeRoundRectCallout">
            <a:avLst>
              <a:gd name="adj1" fmla="val -99943"/>
              <a:gd name="adj2" fmla="val -1192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오른쪽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ko-KR" altLang="en-US" sz="1000" b="1" dirty="0" err="1">
                <a:solidFill>
                  <a:schemeClr val="tx1"/>
                </a:solidFill>
                <a:latin typeface="+mj-ea"/>
                <a:ea typeface="+mj-ea"/>
              </a:rPr>
              <a:t>피연산자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3528" y="980728"/>
            <a:ext cx="2291780" cy="70788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 latinLnBrk="0"/>
            <a:r>
              <a:rPr lang="en-US" altLang="ko-KR" sz="2000" dirty="0">
                <a:latin typeface="+mj-ea"/>
                <a:ea typeface="+mj-ea"/>
              </a:rPr>
              <a:t>Power a(3,4), b;</a:t>
            </a:r>
          </a:p>
          <a:p>
            <a:pPr fontAlgn="base" latinLnBrk="0"/>
            <a:r>
              <a:rPr lang="en-US" altLang="ko-KR" sz="2000" dirty="0">
                <a:latin typeface="+mj-ea"/>
                <a:ea typeface="+mj-ea"/>
              </a:rPr>
              <a:t>b = 2 + a;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918895" y="4614012"/>
            <a:ext cx="5328592" cy="1940957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Power operator+ (</a:t>
            </a:r>
            <a:r>
              <a:rPr lang="en-US" altLang="ko-KR" b="1" dirty="0" err="1">
                <a:solidFill>
                  <a:srgbClr val="FF0000"/>
                </a:solidFill>
                <a:latin typeface="+mj-ea"/>
                <a:ea typeface="+mj-ea"/>
              </a:rPr>
              <a:t>int</a:t>
            </a:r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 op1, Power op2)</a:t>
            </a:r>
            <a:r>
              <a:rPr lang="en-US" altLang="ko-KR" dirty="0">
                <a:latin typeface="+mj-ea"/>
                <a:ea typeface="+mj-ea"/>
              </a:rPr>
              <a:t> {</a:t>
            </a: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	Power </a:t>
            </a:r>
            <a:r>
              <a:rPr lang="en-US" altLang="ko-KR" dirty="0" err="1">
                <a:latin typeface="+mj-ea"/>
                <a:ea typeface="+mj-ea"/>
              </a:rPr>
              <a:t>tmp</a:t>
            </a:r>
            <a:r>
              <a:rPr lang="en-US" altLang="ko-KR" dirty="0">
                <a:latin typeface="+mj-ea"/>
                <a:ea typeface="+mj-ea"/>
              </a:rPr>
              <a:t>;</a:t>
            </a:r>
            <a:endParaRPr lang="ko-KR" altLang="en-US" dirty="0">
              <a:latin typeface="+mj-ea"/>
              <a:ea typeface="+mj-ea"/>
            </a:endParaRPr>
          </a:p>
          <a:p>
            <a:pPr defTabSz="180000" fontAlgn="base" latinLnBrk="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tmp.kick</a:t>
            </a:r>
            <a:r>
              <a:rPr lang="en-US" altLang="ko-KR" dirty="0">
                <a:latin typeface="+mj-ea"/>
                <a:ea typeface="+mj-ea"/>
              </a:rPr>
              <a:t> = op1 + op2.kick;</a:t>
            </a:r>
            <a:endParaRPr lang="ko-KR" altLang="en-US" dirty="0">
              <a:latin typeface="+mj-ea"/>
              <a:ea typeface="+mj-ea"/>
            </a:endParaRPr>
          </a:p>
          <a:p>
            <a:pPr defTabSz="180000" fontAlgn="base" latinLnBrk="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tmp.punch</a:t>
            </a:r>
            <a:r>
              <a:rPr lang="en-US" altLang="ko-KR" dirty="0">
                <a:latin typeface="+mj-ea"/>
                <a:ea typeface="+mj-ea"/>
              </a:rPr>
              <a:t> = op1 + op2.punch;</a:t>
            </a:r>
            <a:endParaRPr lang="ko-KR" altLang="en-US" dirty="0">
              <a:latin typeface="+mj-ea"/>
              <a:ea typeface="+mj-ea"/>
            </a:endParaRPr>
          </a:p>
          <a:p>
            <a:pPr defTabSz="180000" fontAlgn="base" latinLnBrk="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return </a:t>
            </a:r>
            <a:r>
              <a:rPr lang="en-US" altLang="ko-KR" dirty="0" err="1">
                <a:latin typeface="+mj-ea"/>
                <a:ea typeface="+mj-ea"/>
              </a:rPr>
              <a:t>tmp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}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118695" y="3630563"/>
            <a:ext cx="1680268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b="1" dirty="0">
                <a:latin typeface="+mj-ea"/>
                <a:ea typeface="+mj-ea"/>
              </a:rPr>
              <a:t>b = </a:t>
            </a:r>
            <a:r>
              <a:rPr lang="en-US" altLang="ko-KR" sz="2400" b="1" dirty="0">
                <a:solidFill>
                  <a:srgbClr val="FF0000"/>
                </a:solidFill>
                <a:latin typeface="+mj-ea"/>
                <a:ea typeface="+mj-ea"/>
              </a:rPr>
              <a:t>2 + a;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023018" y="3630563"/>
            <a:ext cx="2308645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b="1" dirty="0">
                <a:latin typeface="+mj-ea"/>
                <a:ea typeface="+mj-ea"/>
              </a:rPr>
              <a:t>b = </a:t>
            </a:r>
            <a:r>
              <a:rPr lang="en-US" altLang="ko-KR" sz="2400" b="1" dirty="0">
                <a:solidFill>
                  <a:srgbClr val="FF0000"/>
                </a:solidFill>
                <a:latin typeface="+mj-ea"/>
                <a:ea typeface="+mj-ea"/>
              </a:rPr>
              <a:t>+ ( 2 , a );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742858" y="3861395"/>
            <a:ext cx="228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사각형 설명선 25"/>
          <p:cNvSpPr/>
          <p:nvPr/>
        </p:nvSpPr>
        <p:spPr>
          <a:xfrm>
            <a:off x="1119554" y="4771263"/>
            <a:ext cx="1564071" cy="315562"/>
          </a:xfrm>
          <a:prstGeom prst="wedgeRoundRectCallout">
            <a:avLst>
              <a:gd name="adj1" fmla="val 72800"/>
              <a:gd name="adj2" fmla="val -68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리턴 타입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7115695" y="4160009"/>
            <a:ext cx="1184608" cy="315562"/>
          </a:xfrm>
          <a:prstGeom prst="wedgeRoundRectCallout">
            <a:avLst>
              <a:gd name="adj1" fmla="val -72395"/>
              <a:gd name="adj2" fmla="val 599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매개변수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4705834" y="4023852"/>
            <a:ext cx="1119917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5727207" y="4023852"/>
            <a:ext cx="602600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6800347" y="4023852"/>
            <a:ext cx="0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984447" y="3912259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j-ea"/>
                <a:ea typeface="+mj-ea"/>
              </a:rPr>
              <a:t>컴파일러에 의한 변환</a:t>
            </a:r>
            <a:endParaRPr lang="ko-KR" altLang="en-US" sz="1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401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885384" cy="670351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j-ea"/>
              </a:rPr>
              <a:t>2+a</a:t>
            </a:r>
            <a:r>
              <a:rPr lang="ko-KR" altLang="en-US" sz="2800" dirty="0" smtClean="0">
                <a:latin typeface="+mj-ea"/>
              </a:rPr>
              <a:t>를 위한 </a:t>
            </a:r>
            <a:r>
              <a:rPr lang="en-US" altLang="ko-KR" sz="2800" dirty="0" smtClean="0">
                <a:latin typeface="+mj-ea"/>
              </a:rPr>
              <a:t>+ </a:t>
            </a:r>
            <a:r>
              <a:rPr lang="ko-KR" altLang="en-US" sz="2800" dirty="0" smtClean="0">
                <a:latin typeface="+mj-ea"/>
              </a:rPr>
              <a:t>연산자 함수를 </a:t>
            </a:r>
            <a:r>
              <a:rPr lang="ko-KR" altLang="en-US" sz="2800" dirty="0" err="1" smtClean="0">
                <a:latin typeface="+mj-ea"/>
              </a:rPr>
              <a:t>프렌드로</a:t>
            </a:r>
            <a:r>
              <a:rPr lang="ko-KR" altLang="en-US" sz="2800" dirty="0" smtClean="0">
                <a:latin typeface="+mj-ea"/>
              </a:rPr>
              <a:t> 작성</a:t>
            </a:r>
            <a:endParaRPr lang="ko-KR" altLang="en-US" sz="2800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8340" y="856928"/>
            <a:ext cx="8602884" cy="563231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class Power {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kick, punch; 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Power(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kick=0,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punch=0) {	this-&gt;kick = kick; this-&gt;punch = punch;	}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void show();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friend Power operator+(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int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 op1, Power op2); // </a:t>
            </a:r>
            <a:r>
              <a:rPr lang="ko-KR" altLang="en-US" b="1" dirty="0" err="1">
                <a:solidFill>
                  <a:srgbClr val="7030A0"/>
                </a:solidFill>
                <a:latin typeface="+mj-ea"/>
                <a:ea typeface="+mj-ea"/>
              </a:rPr>
              <a:t>프렌드</a:t>
            </a:r>
            <a:r>
              <a:rPr lang="ko-KR" altLang="en-US" b="1" dirty="0">
                <a:solidFill>
                  <a:srgbClr val="7030A0"/>
                </a:solidFill>
                <a:latin typeface="+mj-ea"/>
                <a:ea typeface="+mj-ea"/>
              </a:rPr>
              <a:t> 선언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};</a:t>
            </a:r>
          </a:p>
          <a:p>
            <a:pPr defTabSz="180000"/>
            <a:endParaRPr lang="en-US" altLang="ko-KR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void Power::show() {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cout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&lt;&lt; "kick=" &lt;&lt; kick &lt;&lt; ',' &lt;&lt; "punch=" &lt;&lt; punch &lt;&lt;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endl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}</a:t>
            </a:r>
          </a:p>
          <a:p>
            <a:pPr defTabSz="180000"/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//+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연산자 함수를 외부 함수로 구현</a:t>
            </a:r>
            <a:endParaRPr lang="en-US" altLang="ko-KR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//private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속성인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kick, punch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를 접근하도록 하기 위해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연산자 함수를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friend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로</a:t>
            </a:r>
            <a:endParaRPr lang="en-US" altLang="ko-KR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선언해야 함</a:t>
            </a:r>
          </a:p>
          <a:p>
            <a:pPr defTabSz="180000"/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Power operator+(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int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 op1, Power op2)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Power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tmp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;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임시 객체 생성</a:t>
            </a:r>
          </a:p>
          <a:p>
            <a:pPr defTabSz="180000"/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tmp.kick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= op1 + op2.kick;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 kick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더하기</a:t>
            </a:r>
          </a:p>
          <a:p>
            <a:pPr defTabSz="180000"/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tmp.punch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= op1 + op2.punch;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 punch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더하기</a:t>
            </a:r>
          </a:p>
          <a:p>
            <a:pPr defTabSz="180000"/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return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tmp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;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임시 객체 리턴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81963" y="837930"/>
            <a:ext cx="4314784" cy="258532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Power a(3,5), b;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a.show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b.show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b="1" dirty="0" smtClean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operator+(2, a)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함수 호출</a:t>
            </a:r>
            <a:endParaRPr lang="en-US" altLang="ko-KR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	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b = 2 + a;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파워 객체 더하기 연산</a:t>
            </a:r>
          </a:p>
          <a:p>
            <a:pPr defTabSz="180000"/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a.show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b.show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}</a:t>
            </a:r>
            <a:endParaRPr lang="ko-KR" altLang="en-US" dirty="0">
              <a:solidFill>
                <a:schemeClr val="dk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6385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+ </a:t>
            </a:r>
            <a:r>
              <a:rPr lang="ko-KR" altLang="en-US" dirty="0" smtClean="0"/>
              <a:t>연산자를 외부 </a:t>
            </a:r>
            <a:r>
              <a:rPr lang="ko-KR" altLang="en-US" dirty="0" err="1" smtClean="0"/>
              <a:t>프렌드</a:t>
            </a:r>
            <a:r>
              <a:rPr lang="ko-KR" altLang="en-US" dirty="0" smtClean="0"/>
              <a:t> 함수로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453895" y="2794185"/>
            <a:ext cx="5349077" cy="1940957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Power operator+ (Power op1, Power op2) {</a:t>
            </a: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Power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tmp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;</a:t>
            </a:r>
            <a:endParaRPr lang="ko-KR" altLang="en-US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 latinLnBrk="0"/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tmp.kick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= op1.kick + op2.kick;</a:t>
            </a:r>
            <a:endParaRPr lang="ko-KR" altLang="en-US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 latinLnBrk="0"/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tmp.punch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= op1.punch + op2.punch;</a:t>
            </a:r>
            <a:endParaRPr lang="ko-KR" altLang="en-US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 latinLnBrk="0"/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return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tmp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;</a:t>
            </a: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}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168214" y="1772816"/>
            <a:ext cx="1600118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latin typeface="+mj-ea"/>
                <a:ea typeface="+mj-ea"/>
              </a:rPr>
              <a:t>c = </a:t>
            </a:r>
            <a:r>
              <a:rPr lang="en-US" altLang="ko-KR" sz="2400" dirty="0">
                <a:solidFill>
                  <a:srgbClr val="FF0000"/>
                </a:solidFill>
                <a:latin typeface="+mj-ea"/>
                <a:ea typeface="+mj-ea"/>
              </a:rPr>
              <a:t>a + b</a:t>
            </a:r>
            <a:r>
              <a:rPr lang="en-US" altLang="ko-KR" sz="2400" dirty="0">
                <a:latin typeface="+mj-ea"/>
                <a:ea typeface="+mj-ea"/>
              </a:rPr>
              <a:t>;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890962" y="1775956"/>
            <a:ext cx="2183611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latin typeface="+mj-ea"/>
                <a:ea typeface="+mj-ea"/>
              </a:rPr>
              <a:t>c = </a:t>
            </a:r>
            <a:r>
              <a:rPr lang="en-US" altLang="ko-KR" sz="2400" dirty="0">
                <a:solidFill>
                  <a:srgbClr val="FF0000"/>
                </a:solidFill>
                <a:latin typeface="+mj-ea"/>
                <a:ea typeface="+mj-ea"/>
              </a:rPr>
              <a:t>+ ( a , b )</a:t>
            </a:r>
            <a:r>
              <a:rPr lang="en-US" altLang="ko-KR" sz="2400" dirty="0">
                <a:latin typeface="+mj-ea"/>
                <a:ea typeface="+mj-ea"/>
              </a:rPr>
              <a:t>;</a:t>
            </a:r>
          </a:p>
        </p:txBody>
      </p:sp>
      <p:cxnSp>
        <p:nvCxnSpPr>
          <p:cNvPr id="28" name="직선 화살표 연결선 27"/>
          <p:cNvCxnSpPr>
            <a:stCxn id="26" idx="3"/>
            <a:endCxn id="27" idx="1"/>
          </p:cNvCxnSpPr>
          <p:nvPr/>
        </p:nvCxnSpPr>
        <p:spPr>
          <a:xfrm>
            <a:off x="2768332" y="2003649"/>
            <a:ext cx="2122630" cy="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사각형 설명선 33"/>
          <p:cNvSpPr/>
          <p:nvPr/>
        </p:nvSpPr>
        <p:spPr>
          <a:xfrm>
            <a:off x="683568" y="2880535"/>
            <a:ext cx="1540169" cy="315562"/>
          </a:xfrm>
          <a:prstGeom prst="wedgeRoundRectCallout">
            <a:avLst>
              <a:gd name="adj1" fmla="val 64977"/>
              <a:gd name="adj2" fmla="val -68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리턴 타입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7152741" y="2246728"/>
            <a:ext cx="1245420" cy="315562"/>
          </a:xfrm>
          <a:prstGeom prst="wedgeRoundRectCallout">
            <a:avLst>
              <a:gd name="adj1" fmla="val -101755"/>
              <a:gd name="adj2" fmla="val 714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매개변수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4365713" y="2132856"/>
            <a:ext cx="1322681" cy="89216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5321010" y="2132856"/>
            <a:ext cx="871439" cy="89216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6597961" y="2132856"/>
            <a:ext cx="65028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17782" y="2006789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j-ea"/>
                <a:ea typeface="+mj-ea"/>
              </a:rPr>
              <a:t>컴파일러에 의한 변환</a:t>
            </a:r>
            <a:endParaRPr lang="ko-KR" altLang="en-US" sz="1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1635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err="1" smtClean="0">
                <a:latin typeface="+mj-ea"/>
              </a:rPr>
              <a:t>a+b</a:t>
            </a:r>
            <a:r>
              <a:rPr lang="ko-KR" altLang="en-US" sz="2800" dirty="0" smtClean="0">
                <a:latin typeface="+mj-ea"/>
              </a:rPr>
              <a:t>를 위한</a:t>
            </a:r>
            <a:r>
              <a:rPr lang="en-US" altLang="ko-KR" sz="2800" dirty="0" smtClean="0">
                <a:latin typeface="+mj-ea"/>
              </a:rPr>
              <a:t> </a:t>
            </a:r>
            <a:r>
              <a:rPr lang="ko-KR" altLang="en-US" sz="2800" dirty="0" smtClean="0">
                <a:latin typeface="+mj-ea"/>
              </a:rPr>
              <a:t>연산자 함수를 </a:t>
            </a:r>
            <a:r>
              <a:rPr lang="ko-KR" altLang="en-US" sz="2800" dirty="0" err="1" smtClean="0">
                <a:latin typeface="+mj-ea"/>
              </a:rPr>
              <a:t>프렌드로</a:t>
            </a:r>
            <a:r>
              <a:rPr lang="ko-KR" altLang="en-US" sz="2800" dirty="0" smtClean="0">
                <a:latin typeface="+mj-ea"/>
              </a:rPr>
              <a:t> 작</a:t>
            </a:r>
            <a:r>
              <a:rPr lang="ko-KR" altLang="en-US" sz="2800" dirty="0">
                <a:latin typeface="+mj-ea"/>
              </a:rPr>
              <a:t>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512" y="908720"/>
            <a:ext cx="8512927" cy="562249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0" bIns="0" anchor="ctr">
            <a:spAutoFit/>
          </a:bodyPr>
          <a:lstStyle/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class Power {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kick, punch;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Power(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kick=0,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punch=0) {		this-&gt;kick = kick; this-&gt;punch = punch; 	}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void show();</a:t>
            </a:r>
          </a:p>
          <a:p>
            <a:pPr defTabSz="180000"/>
            <a:endParaRPr lang="en-US" altLang="ko-KR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friend Power operator+(Power op1, Power op2); // </a:t>
            </a:r>
            <a:r>
              <a:rPr lang="ko-KR" altLang="en-US" dirty="0" err="1">
                <a:solidFill>
                  <a:schemeClr val="dk1"/>
                </a:solidFill>
                <a:latin typeface="+mj-ea"/>
                <a:ea typeface="+mj-ea"/>
              </a:rPr>
              <a:t>프렌드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 선언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};</a:t>
            </a:r>
          </a:p>
          <a:p>
            <a:pPr defTabSz="180000"/>
            <a:endParaRPr lang="en-US" altLang="ko-KR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void Power::show() {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cout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&lt;&lt; "kick=" &lt;&lt; kick &lt;&lt; ',' &lt;&lt; "punch=" &lt;&lt; punch &lt;&lt;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endl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}</a:t>
            </a:r>
          </a:p>
          <a:p>
            <a:pPr defTabSz="180000"/>
            <a:endParaRPr lang="en-US" altLang="ko-KR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//+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연산자 함수 구현</a:t>
            </a:r>
            <a:endParaRPr lang="en-US" altLang="ko-KR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Power operator+(Power op1, Power op2)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  Power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tmp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;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임시 객체 생성</a:t>
            </a:r>
          </a:p>
          <a:p>
            <a:pPr defTabSz="180000"/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  </a:t>
            </a:r>
            <a:r>
              <a:rPr lang="en-US" altLang="ko-KR" dirty="0" err="1" smtClean="0">
                <a:solidFill>
                  <a:schemeClr val="dk1"/>
                </a:solidFill>
                <a:latin typeface="+mj-ea"/>
                <a:ea typeface="+mj-ea"/>
              </a:rPr>
              <a:t>tmp.kick</a:t>
            </a:r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= op1.kick + op2.kick;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 kick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더하기</a:t>
            </a:r>
          </a:p>
          <a:p>
            <a:pPr defTabSz="180000"/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  </a:t>
            </a:r>
            <a:r>
              <a:rPr lang="en-US" altLang="ko-KR" dirty="0" err="1" smtClean="0">
                <a:solidFill>
                  <a:schemeClr val="dk1"/>
                </a:solidFill>
                <a:latin typeface="+mj-ea"/>
                <a:ea typeface="+mj-ea"/>
              </a:rPr>
              <a:t>tmp.punch</a:t>
            </a:r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= op1.punch + op2.punch;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 punch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더하기</a:t>
            </a:r>
          </a:p>
          <a:p>
            <a:pPr defTabSz="180000"/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   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return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tmp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;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임시 객체 리턴</a:t>
            </a:r>
          </a:p>
          <a:p>
            <a:pPr defTabSz="180000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609012" y="980728"/>
            <a:ext cx="4226712" cy="255454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	Power a(3,5), b(4,6), c;</a:t>
            </a:r>
          </a:p>
          <a:p>
            <a:pPr defTabSz="180000"/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  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//operator+(</a:t>
            </a:r>
            <a:r>
              <a:rPr lang="en-US" altLang="ko-KR" sz="2000" dirty="0" err="1">
                <a:solidFill>
                  <a:srgbClr val="00B050"/>
                </a:solidFill>
                <a:latin typeface="+mj-ea"/>
                <a:ea typeface="+mj-ea"/>
              </a:rPr>
              <a:t>a,b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)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함수 호출</a:t>
            </a:r>
            <a:endParaRPr lang="en-US" altLang="ko-KR" sz="2000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c = a + b;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2000" b="1" dirty="0">
                <a:solidFill>
                  <a:srgbClr val="00B050"/>
                </a:solidFill>
                <a:latin typeface="+mj-ea"/>
                <a:ea typeface="+mj-ea"/>
              </a:rPr>
              <a:t>파워 객체 </a:t>
            </a:r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+</a:t>
            </a:r>
            <a:r>
              <a:rPr lang="ko-KR" altLang="en-US" sz="2000" b="1" dirty="0">
                <a:solidFill>
                  <a:srgbClr val="00B050"/>
                </a:solidFill>
                <a:latin typeface="+mj-ea"/>
                <a:ea typeface="+mj-ea"/>
              </a:rPr>
              <a:t> 연산</a:t>
            </a:r>
          </a:p>
          <a:p>
            <a:pPr defTabSz="180000"/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a.show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b.show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c.show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}</a:t>
            </a:r>
            <a:endParaRPr lang="ko-KR" altLang="en-US" sz="2000" dirty="0">
              <a:solidFill>
                <a:schemeClr val="dk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984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단항</a:t>
            </a:r>
            <a:r>
              <a:rPr lang="ko-KR" altLang="en-US" dirty="0" smtClean="0"/>
              <a:t> 연산자 </a:t>
            </a:r>
            <a:r>
              <a:rPr lang="en-US" altLang="ko-KR" dirty="0" smtClean="0"/>
              <a:t>++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프렌드로</a:t>
            </a:r>
            <a:r>
              <a:rPr lang="ko-KR" altLang="en-US" dirty="0" smtClean="0"/>
              <a:t> 작성하기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69510" y="908720"/>
            <a:ext cx="777777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  <a:latin typeface="+mj-ea"/>
                <a:ea typeface="+mj-ea"/>
              </a:rPr>
              <a:t>++a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799736" y="908720"/>
            <a:ext cx="1293944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  <a:latin typeface="+mj-ea"/>
                <a:ea typeface="+mj-ea"/>
              </a:rPr>
              <a:t>++ ( a 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426079" y="3746649"/>
            <a:ext cx="777777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  <a:latin typeface="+mj-ea"/>
                <a:ea typeface="+mj-ea"/>
              </a:rPr>
              <a:t>a++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43993" y="3746649"/>
            <a:ext cx="1640193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  <a:latin typeface="+mj-ea"/>
                <a:ea typeface="+mj-ea"/>
              </a:rPr>
              <a:t>++ ( a, 0 )</a:t>
            </a:r>
          </a:p>
        </p:txBody>
      </p:sp>
      <p:cxnSp>
        <p:nvCxnSpPr>
          <p:cNvPr id="10" name="직선 화살표 연결선 9"/>
          <p:cNvCxnSpPr>
            <a:stCxn id="5" idx="3"/>
            <a:endCxn id="6" idx="1"/>
          </p:cNvCxnSpPr>
          <p:nvPr/>
        </p:nvCxnSpPr>
        <p:spPr>
          <a:xfrm>
            <a:off x="3247287" y="1139553"/>
            <a:ext cx="25524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3"/>
            <a:endCxn id="8" idx="1"/>
          </p:cNvCxnSpPr>
          <p:nvPr/>
        </p:nvCxnSpPr>
        <p:spPr>
          <a:xfrm>
            <a:off x="3203856" y="3977482"/>
            <a:ext cx="25401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047319" y="1876614"/>
            <a:ext cx="4125081" cy="163449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Power&amp; operator++ (Power&amp; op) { </a:t>
            </a:r>
            <a:endParaRPr lang="ko-KR" altLang="en-US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 latinLnBrk="0"/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op.kick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++;</a:t>
            </a: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op.punch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++;</a:t>
            </a: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return op;</a:t>
            </a:r>
            <a:endParaRPr lang="ko-KR" altLang="en-US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}</a:t>
            </a:r>
            <a:endParaRPr lang="ko-KR" altLang="en-US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022167" y="4674692"/>
            <a:ext cx="4512432" cy="1940957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Power operator++ (Power&amp; op,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x) {</a:t>
            </a: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Power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tmp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= op;</a:t>
            </a:r>
          </a:p>
          <a:p>
            <a:pPr defTabSz="180000" latinLnBrk="0"/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op.kick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++;</a:t>
            </a: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op.punch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++;</a:t>
            </a: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return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tmp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;</a:t>
            </a:r>
            <a:endParaRPr lang="ko-KR" altLang="en-US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}</a:t>
            </a:r>
            <a:endParaRPr lang="ko-KR" altLang="en-US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47865" y="1143445"/>
            <a:ext cx="2091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j-ea"/>
                <a:ea typeface="+mj-ea"/>
              </a:rPr>
              <a:t>컴파일러에 의한 변환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6791" y="3992157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ea"/>
                <a:ea typeface="+mj-ea"/>
              </a:rPr>
              <a:t>컴파일러에 의한 변환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24" name="모서리가 둥근 사각형 설명선 23"/>
          <p:cNvSpPr/>
          <p:nvPr/>
        </p:nvSpPr>
        <p:spPr>
          <a:xfrm>
            <a:off x="6516216" y="2780929"/>
            <a:ext cx="2304256" cy="926374"/>
          </a:xfrm>
          <a:prstGeom prst="wedgeRoundRectCallout">
            <a:avLst>
              <a:gd name="adj1" fmla="val -28187"/>
              <a:gd name="adj2" fmla="val 6495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0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은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의미 없는 값으로 전위 연산자와 구분하기 위함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3065" y="933561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(a) </a:t>
            </a:r>
            <a:r>
              <a:rPr lang="ko-KR" altLang="en-US" dirty="0" smtClean="0">
                <a:latin typeface="+mj-ea"/>
                <a:ea typeface="+mj-ea"/>
              </a:rPr>
              <a:t>전위 연산자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5536" y="3809365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(b) </a:t>
            </a:r>
            <a:r>
              <a:rPr lang="ko-KR" altLang="en-US" dirty="0" smtClean="0">
                <a:latin typeface="+mj-ea"/>
                <a:ea typeface="+mj-ea"/>
              </a:rPr>
              <a:t>후위 연산자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2426079" y="1969758"/>
            <a:ext cx="1296261" cy="315562"/>
          </a:xfrm>
          <a:prstGeom prst="wedgeRoundRectCallout">
            <a:avLst>
              <a:gd name="adj1" fmla="val 81840"/>
              <a:gd name="adj2" fmla="val -10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+mj-ea"/>
                <a:ea typeface="+mj-ea"/>
              </a:rPr>
              <a:t>리턴 타입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5497795" y="1246111"/>
            <a:ext cx="626186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6732248" y="1246111"/>
            <a:ext cx="0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사각형 설명선 36"/>
          <p:cNvSpPr/>
          <p:nvPr/>
        </p:nvSpPr>
        <p:spPr>
          <a:xfrm>
            <a:off x="2601832" y="4814907"/>
            <a:ext cx="1204047" cy="315562"/>
          </a:xfrm>
          <a:prstGeom prst="wedgeRoundRectCallout">
            <a:avLst>
              <a:gd name="adj1" fmla="val 73769"/>
              <a:gd name="adj2" fmla="val -97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리턴 타입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5405581" y="4106643"/>
            <a:ext cx="626186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6660232" y="4130656"/>
            <a:ext cx="0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7000074" y="4122301"/>
            <a:ext cx="623898" cy="681167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3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smtClean="0">
                <a:latin typeface="+mj-ea"/>
              </a:rPr>
              <a:t>++</a:t>
            </a:r>
            <a:r>
              <a:rPr lang="ko-KR" altLang="en-US" sz="2800" dirty="0" smtClean="0">
                <a:latin typeface="+mj-ea"/>
              </a:rPr>
              <a:t>연산자를 </a:t>
            </a:r>
            <a:r>
              <a:rPr lang="ko-KR" altLang="en-US" sz="2800" dirty="0" err="1" smtClean="0">
                <a:latin typeface="+mj-ea"/>
              </a:rPr>
              <a:t>프렌드로</a:t>
            </a:r>
            <a:r>
              <a:rPr lang="ko-KR" altLang="en-US" sz="2800" dirty="0" smtClean="0">
                <a:latin typeface="+mj-ea"/>
              </a:rPr>
              <a:t> 작성한 예</a:t>
            </a:r>
            <a:endParaRPr lang="ko-KR" altLang="en-US" sz="2800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3543" y="908720"/>
            <a:ext cx="8826253" cy="34163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class Power {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kick, punch; 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Power(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kick=0,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punch=0) { this-&gt;kick = kick; this-&gt;punch = punch; }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void show();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>
                <a:solidFill>
                  <a:srgbClr val="7030A0"/>
                </a:solidFill>
                <a:latin typeface="+mj-ea"/>
                <a:ea typeface="+mj-ea"/>
              </a:rPr>
              <a:t>friend Power&amp; operator++(Power&amp; op);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전위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++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연산자 함수 </a:t>
            </a:r>
            <a:r>
              <a:rPr lang="ko-KR" altLang="en-US" b="1" dirty="0" err="1">
                <a:solidFill>
                  <a:srgbClr val="00B050"/>
                </a:solidFill>
                <a:latin typeface="+mj-ea"/>
                <a:ea typeface="+mj-ea"/>
              </a:rPr>
              <a:t>프렌드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 선언</a:t>
            </a:r>
          </a:p>
          <a:p>
            <a:pPr defTabSz="180000"/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>
                <a:solidFill>
                  <a:srgbClr val="7030A0"/>
                </a:solidFill>
                <a:latin typeface="+mj-ea"/>
                <a:ea typeface="+mj-ea"/>
              </a:rPr>
              <a:t>friend Power operator++(Power&amp; op, </a:t>
            </a:r>
            <a:r>
              <a:rPr lang="en-US" altLang="ko-KR" dirty="0" err="1">
                <a:solidFill>
                  <a:srgbClr val="7030A0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rgbClr val="7030A0"/>
                </a:solidFill>
                <a:latin typeface="+mj-ea"/>
                <a:ea typeface="+mj-ea"/>
              </a:rPr>
              <a:t> x);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후위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++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연산자 함수 </a:t>
            </a:r>
            <a:r>
              <a:rPr lang="ko-KR" altLang="en-US" b="1" dirty="0" err="1">
                <a:solidFill>
                  <a:srgbClr val="00B050"/>
                </a:solidFill>
                <a:latin typeface="+mj-ea"/>
                <a:ea typeface="+mj-ea"/>
              </a:rPr>
              <a:t>프렌드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 선언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};</a:t>
            </a:r>
          </a:p>
          <a:p>
            <a:pPr defTabSz="180000"/>
            <a:endParaRPr lang="en-US" altLang="ko-KR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void Power::show() {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cout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&lt;&lt; "kick=" &lt;&lt; kick &lt;&lt; ',' &lt;&lt; "punch=" &lt;&lt; punch &lt;&lt;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endl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91308" y="908720"/>
            <a:ext cx="8291672" cy="563231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참조 매개 변수 사용에 주목</a:t>
            </a:r>
            <a:endParaRPr lang="en-US" altLang="ko-KR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Power&amp; operator++(Power&amp; op)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{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전위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++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연산자 함수 구현</a:t>
            </a:r>
            <a:endParaRPr lang="en-US" altLang="ko-KR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op.kick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++;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op.punch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++;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return op;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연산 결과 리턴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}</a:t>
            </a:r>
          </a:p>
          <a:p>
            <a:pPr defTabSz="180000"/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참조 매개 변수 사용에 주목</a:t>
            </a:r>
            <a:endParaRPr lang="en-US" altLang="ko-KR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Power operator++(Power&amp; op, 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int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 x)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{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후위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++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연산자 함수 구현</a:t>
            </a:r>
          </a:p>
          <a:p>
            <a:pPr defTabSz="180000"/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Power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tmp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= op;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변경하기 전의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op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상태 저장</a:t>
            </a:r>
          </a:p>
          <a:p>
            <a:pPr defTabSz="180000"/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  </a:t>
            </a:r>
            <a:r>
              <a:rPr lang="en-US" altLang="ko-KR" dirty="0" err="1" smtClean="0">
                <a:solidFill>
                  <a:schemeClr val="dk1"/>
                </a:solidFill>
                <a:latin typeface="+mj-ea"/>
                <a:ea typeface="+mj-ea"/>
              </a:rPr>
              <a:t>op.kick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++;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  </a:t>
            </a:r>
            <a:r>
              <a:rPr lang="en-US" altLang="ko-KR" dirty="0" err="1" smtClean="0">
                <a:solidFill>
                  <a:schemeClr val="dk1"/>
                </a:solidFill>
                <a:latin typeface="+mj-ea"/>
                <a:ea typeface="+mj-ea"/>
              </a:rPr>
              <a:t>op.punch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++;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  return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tmp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;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변경 이전의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op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리턴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}</a:t>
            </a:r>
          </a:p>
          <a:p>
            <a:pPr defTabSz="180000"/>
            <a:r>
              <a:rPr lang="en-US" altLang="ko-KR" dirty="0" err="1" smtClean="0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main() {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Power a(3,5), b;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b = ++a; // 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전위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++ 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연산자</a:t>
            </a:r>
          </a:p>
          <a:p>
            <a:pPr defTabSz="180000"/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a.show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(); 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b.show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();</a:t>
            </a:r>
          </a:p>
          <a:p>
            <a:pPr defTabSz="180000"/>
            <a:endParaRPr lang="en-US" altLang="ko-KR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b = a++; // 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후위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++ 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연산자</a:t>
            </a:r>
          </a:p>
          <a:p>
            <a:pPr defTabSz="180000"/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a.show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(); 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b.show</a:t>
            </a:r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(); }</a:t>
            </a:r>
            <a:endParaRPr lang="ko-KR" altLang="en-US" dirty="0">
              <a:solidFill>
                <a:schemeClr val="dk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5903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참조를 </a:t>
            </a:r>
            <a:r>
              <a:rPr lang="ko-KR" altLang="en-US" dirty="0" err="1" smtClean="0">
                <a:latin typeface="+mj-ea"/>
              </a:rPr>
              <a:t>리턴하는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&lt;&lt; </a:t>
            </a:r>
            <a:r>
              <a:rPr lang="ko-KR" altLang="en-US" dirty="0" smtClean="0">
                <a:latin typeface="+mj-ea"/>
              </a:rPr>
              <a:t>연산자 작성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6000" y="1603649"/>
            <a:ext cx="8600984" cy="480131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class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Power {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kick, punch;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Power(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kick = 0,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punch = 0) {	this-&gt;kick = kick; this-&gt;punch = punch</a:t>
            </a:r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;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}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void show();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>
                <a:solidFill>
                  <a:srgbClr val="7030A0"/>
                </a:solidFill>
                <a:latin typeface="+mj-ea"/>
                <a:ea typeface="+mj-ea"/>
              </a:rPr>
              <a:t>Power&amp; operator &lt;&lt; (</a:t>
            </a:r>
            <a:r>
              <a:rPr lang="en-US" altLang="ko-KR" dirty="0" err="1">
                <a:solidFill>
                  <a:srgbClr val="7030A0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rgbClr val="7030A0"/>
                </a:solidFill>
                <a:latin typeface="+mj-ea"/>
                <a:ea typeface="+mj-ea"/>
              </a:rPr>
              <a:t> n);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연산 후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Power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객체의 참조 리턴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};</a:t>
            </a:r>
          </a:p>
          <a:p>
            <a:pPr defTabSz="180000"/>
            <a:endParaRPr lang="en-US" altLang="ko-KR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void Power::show() {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cout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&lt;&lt; "kick=" &lt;&lt; kick &lt;&lt; ',' &lt;&lt; "punch=" &lt;&lt; punch &lt;&lt;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endl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}</a:t>
            </a:r>
          </a:p>
          <a:p>
            <a:pPr defTabSz="180000"/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참조 리턴</a:t>
            </a:r>
            <a:endParaRPr lang="en-US" altLang="ko-KR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Power&amp; Power::operator &lt;&lt;(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int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 n)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kick += n;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punch += n;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return *this;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이 객체의 참조 리턴</a:t>
            </a:r>
          </a:p>
          <a:p>
            <a:pPr defTabSz="180000"/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}</a:t>
            </a:r>
            <a:endParaRPr lang="en-US" altLang="ko-KR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44008" y="4581128"/>
            <a:ext cx="3929150" cy="147732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b="1" dirty="0" err="1">
                <a:solidFill>
                  <a:schemeClr val="tx1"/>
                </a:solidFill>
                <a:latin typeface="+mj-ea"/>
                <a:ea typeface="+mj-ea"/>
              </a:rPr>
              <a:t>int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	Power a(1, 2);</a:t>
            </a:r>
          </a:p>
          <a:p>
            <a:pPr defTabSz="180000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	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a &lt;&lt; 3 &lt;&lt; 5 &lt;&lt; 6; </a:t>
            </a:r>
          </a:p>
          <a:p>
            <a:pPr defTabSz="180000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	</a:t>
            </a:r>
            <a:r>
              <a:rPr lang="en-US" altLang="ko-KR" b="1" dirty="0" err="1">
                <a:solidFill>
                  <a:schemeClr val="tx1"/>
                </a:solidFill>
                <a:latin typeface="+mj-ea"/>
                <a:ea typeface="+mj-ea"/>
              </a:rPr>
              <a:t>a.show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}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53542" y="895763"/>
            <a:ext cx="85332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Power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객체의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kick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과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punch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정수를 더하는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&lt;&lt;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연산자를 멤버 함수로 작성하라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0197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j-ea"/>
              </a:rPr>
              <a:t>프렌드</a:t>
            </a:r>
            <a:r>
              <a:rPr lang="ko-KR" altLang="en-US" dirty="0" smtClean="0">
                <a:latin typeface="+mj-ea"/>
              </a:rPr>
              <a:t> 선언 </a:t>
            </a:r>
            <a:r>
              <a:rPr lang="en-US" altLang="ko-KR" dirty="0" smtClean="0">
                <a:latin typeface="+mj-ea"/>
              </a:rPr>
              <a:t>3 </a:t>
            </a:r>
            <a:r>
              <a:rPr lang="ko-KR" altLang="en-US" dirty="0" smtClean="0">
                <a:latin typeface="+mj-ea"/>
              </a:rPr>
              <a:t>종류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58602" y="3041446"/>
            <a:ext cx="6192688" cy="12003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class </a:t>
            </a:r>
            <a:r>
              <a:rPr lang="en-US" altLang="ko-KR" dirty="0" err="1">
                <a:latin typeface="+mj-ea"/>
                <a:ea typeface="+mj-ea"/>
              </a:rPr>
              <a:t>Rect</a:t>
            </a:r>
            <a:r>
              <a:rPr lang="en-US" altLang="ko-KR" dirty="0">
                <a:latin typeface="+mj-ea"/>
                <a:ea typeface="+mj-ea"/>
              </a:rPr>
              <a:t> {</a:t>
            </a: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	.............</a:t>
            </a: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>
                <a:latin typeface="+mj-ea"/>
                <a:ea typeface="+mj-ea"/>
              </a:rPr>
              <a:t>friend </a:t>
            </a:r>
            <a:r>
              <a:rPr lang="en-US" altLang="ko-KR" b="1" dirty="0" err="1">
                <a:latin typeface="+mj-ea"/>
                <a:ea typeface="+mj-ea"/>
              </a:rPr>
              <a:t>bool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err="1">
                <a:latin typeface="+mj-ea"/>
                <a:ea typeface="+mj-ea"/>
              </a:rPr>
              <a:t>RectManager</a:t>
            </a:r>
            <a:r>
              <a:rPr lang="en-US" altLang="ko-KR" b="1" dirty="0">
                <a:latin typeface="+mj-ea"/>
                <a:ea typeface="+mj-ea"/>
              </a:rPr>
              <a:t>::equals(</a:t>
            </a:r>
            <a:r>
              <a:rPr lang="en-US" altLang="ko-KR" b="1" dirty="0" err="1">
                <a:latin typeface="+mj-ea"/>
                <a:ea typeface="+mj-ea"/>
              </a:rPr>
              <a:t>Rect</a:t>
            </a:r>
            <a:r>
              <a:rPr lang="en-US" altLang="ko-KR" b="1" dirty="0">
                <a:latin typeface="+mj-ea"/>
                <a:ea typeface="+mj-ea"/>
              </a:rPr>
              <a:t> r, </a:t>
            </a:r>
            <a:r>
              <a:rPr lang="en-US" altLang="ko-KR" b="1" dirty="0" err="1">
                <a:latin typeface="+mj-ea"/>
                <a:ea typeface="+mj-ea"/>
              </a:rPr>
              <a:t>Rect</a:t>
            </a:r>
            <a:r>
              <a:rPr lang="en-US" altLang="ko-KR" b="1" dirty="0">
                <a:latin typeface="+mj-ea"/>
                <a:ea typeface="+mj-ea"/>
              </a:rPr>
              <a:t> s</a:t>
            </a:r>
            <a:r>
              <a:rPr lang="en-US" altLang="ko-KR" b="1" dirty="0" smtClean="0">
                <a:latin typeface="+mj-ea"/>
                <a:ea typeface="+mj-ea"/>
              </a:rPr>
              <a:t>);</a:t>
            </a:r>
            <a:endParaRPr lang="ko-KR" altLang="en-US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};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485" y="2642288"/>
            <a:ext cx="8995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2. </a:t>
            </a:r>
            <a:r>
              <a:rPr lang="en-US" altLang="ko-KR" sz="20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RectManager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클래스의 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equals()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멤버 함수를 </a:t>
            </a:r>
            <a:r>
              <a:rPr lang="en-US" altLang="ko-KR" sz="20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Rect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클래스에 </a:t>
            </a:r>
            <a:r>
              <a:rPr lang="ko-KR" altLang="en-US" sz="20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프렌드로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선언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51125" y="1339154"/>
            <a:ext cx="6192688" cy="12003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b="1" dirty="0">
                <a:latin typeface="+mj-ea"/>
                <a:ea typeface="+mj-ea"/>
              </a:rPr>
              <a:t>class </a:t>
            </a:r>
            <a:r>
              <a:rPr lang="en-US" altLang="ko-KR" b="1" dirty="0" err="1">
                <a:latin typeface="+mj-ea"/>
                <a:ea typeface="+mj-ea"/>
              </a:rPr>
              <a:t>Rect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{ // </a:t>
            </a:r>
            <a:r>
              <a:rPr lang="en-US" altLang="ko-KR" dirty="0" err="1">
                <a:latin typeface="+mj-ea"/>
                <a:ea typeface="+mj-ea"/>
              </a:rPr>
              <a:t>Rect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클래스 선언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smtClean="0">
                <a:latin typeface="+mj-ea"/>
                <a:ea typeface="+mj-ea"/>
              </a:rPr>
              <a:t>...</a:t>
            </a:r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b="1" dirty="0">
                <a:latin typeface="+mj-ea"/>
                <a:ea typeface="+mj-ea"/>
              </a:rPr>
              <a:t>	friend </a:t>
            </a:r>
            <a:r>
              <a:rPr lang="en-US" altLang="ko-KR" b="1" dirty="0" err="1">
                <a:latin typeface="+mj-ea"/>
                <a:ea typeface="+mj-ea"/>
              </a:rPr>
              <a:t>bool</a:t>
            </a:r>
            <a:r>
              <a:rPr lang="en-US" altLang="ko-KR" b="1" dirty="0">
                <a:latin typeface="+mj-ea"/>
                <a:ea typeface="+mj-ea"/>
              </a:rPr>
              <a:t> equals(</a:t>
            </a:r>
            <a:r>
              <a:rPr lang="en-US" altLang="ko-KR" b="1" dirty="0" err="1">
                <a:latin typeface="+mj-ea"/>
                <a:ea typeface="+mj-ea"/>
              </a:rPr>
              <a:t>Rect</a:t>
            </a:r>
            <a:r>
              <a:rPr lang="en-US" altLang="ko-KR" b="1" dirty="0">
                <a:latin typeface="+mj-ea"/>
                <a:ea typeface="+mj-ea"/>
              </a:rPr>
              <a:t> r, </a:t>
            </a:r>
            <a:r>
              <a:rPr lang="en-US" altLang="ko-KR" b="1" dirty="0" err="1">
                <a:latin typeface="+mj-ea"/>
                <a:ea typeface="+mj-ea"/>
              </a:rPr>
              <a:t>Rect</a:t>
            </a:r>
            <a:r>
              <a:rPr lang="en-US" altLang="ko-KR" b="1" dirty="0">
                <a:latin typeface="+mj-ea"/>
                <a:ea typeface="+mj-ea"/>
              </a:rPr>
              <a:t> s);</a:t>
            </a:r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2569" y="934568"/>
            <a:ext cx="6258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외부 함수 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equals()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</a:t>
            </a:r>
            <a:r>
              <a:rPr lang="en-US" altLang="ko-KR" sz="20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Rect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클래스에 </a:t>
            </a:r>
            <a:r>
              <a:rPr lang="ko-KR" altLang="en-US" sz="20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프렌드로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선언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51125" y="4890177"/>
            <a:ext cx="6200165" cy="12003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class </a:t>
            </a:r>
            <a:r>
              <a:rPr lang="en-US" altLang="ko-KR" dirty="0" err="1">
                <a:latin typeface="+mj-ea"/>
                <a:ea typeface="+mj-ea"/>
              </a:rPr>
              <a:t>Rect</a:t>
            </a:r>
            <a:r>
              <a:rPr lang="en-US" altLang="ko-KR" dirty="0">
                <a:latin typeface="+mj-ea"/>
                <a:ea typeface="+mj-ea"/>
              </a:rPr>
              <a:t> {</a:t>
            </a: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	.............</a:t>
            </a: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>
                <a:latin typeface="+mj-ea"/>
                <a:ea typeface="+mj-ea"/>
              </a:rPr>
              <a:t>friend </a:t>
            </a:r>
            <a:r>
              <a:rPr lang="en-US" altLang="ko-KR" b="1" dirty="0" err="1">
                <a:latin typeface="+mj-ea"/>
                <a:ea typeface="+mj-ea"/>
              </a:rPr>
              <a:t>RectManager</a:t>
            </a:r>
            <a:r>
              <a:rPr lang="en-US" altLang="ko-KR" b="1" dirty="0">
                <a:latin typeface="+mj-ea"/>
                <a:ea typeface="+mj-ea"/>
              </a:rPr>
              <a:t>; </a:t>
            </a:r>
            <a:endParaRPr lang="en-US" altLang="ko-KR" b="1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dirty="0" smtClean="0">
                <a:latin typeface="+mj-ea"/>
                <a:ea typeface="+mj-ea"/>
              </a:rPr>
              <a:t>};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8485" y="4350008"/>
            <a:ext cx="776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3.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RectManager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클래스의 모든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멤버 함수를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Rect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클래스에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프렌드로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선언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5965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j-ea"/>
              </a:rPr>
              <a:t>프렌드</a:t>
            </a:r>
            <a:r>
              <a:rPr lang="ko-KR" altLang="en-US" dirty="0" smtClean="0">
                <a:latin typeface="+mj-ea"/>
              </a:rPr>
              <a:t> 함수 만들</a:t>
            </a:r>
            <a:r>
              <a:rPr lang="ko-KR" altLang="en-US" dirty="0">
                <a:latin typeface="+mj-ea"/>
              </a:rPr>
              <a:t>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3232" y="836712"/>
            <a:ext cx="8691256" cy="563231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en-US" altLang="ko-KR" dirty="0" err="1">
                <a:solidFill>
                  <a:srgbClr val="00B050"/>
                </a:solidFill>
                <a:latin typeface="+mj-ea"/>
                <a:ea typeface="+mj-ea"/>
              </a:rPr>
              <a:t>Rect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클래스가 선언되기 전에 먼저 참조되는 컴파일 오류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(forward reference)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를 막기 위한 선언문</a:t>
            </a:r>
            <a:endParaRPr lang="en-US" altLang="ko-KR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solidFill>
                  <a:srgbClr val="FF6600"/>
                </a:solidFill>
                <a:latin typeface="+mj-ea"/>
                <a:ea typeface="+mj-ea"/>
              </a:rPr>
              <a:t>class </a:t>
            </a:r>
            <a:r>
              <a:rPr lang="en-US" altLang="ko-KR" dirty="0" err="1">
                <a:solidFill>
                  <a:srgbClr val="FF6600"/>
                </a:solidFill>
                <a:latin typeface="+mj-ea"/>
                <a:ea typeface="+mj-ea"/>
              </a:rPr>
              <a:t>Rect</a:t>
            </a:r>
            <a:r>
              <a:rPr lang="en-US" altLang="ko-KR" dirty="0">
                <a:solidFill>
                  <a:srgbClr val="FF6600"/>
                </a:solidFill>
                <a:latin typeface="+mj-ea"/>
                <a:ea typeface="+mj-ea"/>
              </a:rPr>
              <a:t>; </a:t>
            </a:r>
          </a:p>
          <a:p>
            <a:pPr defTabSz="180000"/>
            <a:r>
              <a:rPr lang="en-US" altLang="ko-KR" dirty="0" smtClean="0">
                <a:solidFill>
                  <a:srgbClr val="FF6600"/>
                </a:solidFill>
                <a:latin typeface="+mj-ea"/>
                <a:ea typeface="+mj-ea"/>
              </a:rPr>
              <a:t>bool </a:t>
            </a:r>
            <a:r>
              <a:rPr lang="en-US" altLang="ko-KR" dirty="0">
                <a:solidFill>
                  <a:srgbClr val="FF6600"/>
                </a:solidFill>
                <a:latin typeface="+mj-ea"/>
                <a:ea typeface="+mj-ea"/>
              </a:rPr>
              <a:t>equals(</a:t>
            </a:r>
            <a:r>
              <a:rPr lang="en-US" altLang="ko-KR" dirty="0" err="1">
                <a:solidFill>
                  <a:srgbClr val="FF6600"/>
                </a:solidFill>
                <a:latin typeface="+mj-ea"/>
                <a:ea typeface="+mj-ea"/>
              </a:rPr>
              <a:t>Rect</a:t>
            </a:r>
            <a:r>
              <a:rPr lang="en-US" altLang="ko-KR" dirty="0">
                <a:solidFill>
                  <a:srgbClr val="FF6600"/>
                </a:solidFill>
                <a:latin typeface="+mj-ea"/>
                <a:ea typeface="+mj-ea"/>
              </a:rPr>
              <a:t> r, </a:t>
            </a:r>
            <a:r>
              <a:rPr lang="en-US" altLang="ko-KR" dirty="0" err="1">
                <a:solidFill>
                  <a:srgbClr val="FF6600"/>
                </a:solidFill>
                <a:latin typeface="+mj-ea"/>
                <a:ea typeface="+mj-ea"/>
              </a:rPr>
              <a:t>Rect</a:t>
            </a:r>
            <a:r>
              <a:rPr lang="en-US" altLang="ko-KR" dirty="0">
                <a:solidFill>
                  <a:srgbClr val="FF6600"/>
                </a:solidFill>
                <a:latin typeface="+mj-ea"/>
                <a:ea typeface="+mj-ea"/>
              </a:rPr>
              <a:t> s); // equals() </a:t>
            </a:r>
            <a:r>
              <a:rPr lang="ko-KR" altLang="en-US" dirty="0">
                <a:solidFill>
                  <a:srgbClr val="FF6600"/>
                </a:solidFill>
                <a:latin typeface="+mj-ea"/>
                <a:ea typeface="+mj-ea"/>
              </a:rPr>
              <a:t>함수 선언</a:t>
            </a:r>
          </a:p>
          <a:p>
            <a:pPr defTabSz="180000"/>
            <a:r>
              <a:rPr lang="en-US" altLang="ko-KR" b="1" dirty="0" smtClean="0">
                <a:latin typeface="+mj-ea"/>
                <a:ea typeface="+mj-ea"/>
              </a:rPr>
              <a:t>class </a:t>
            </a:r>
            <a:r>
              <a:rPr lang="en-US" altLang="ko-KR" b="1" dirty="0" err="1">
                <a:latin typeface="+mj-ea"/>
                <a:ea typeface="+mj-ea"/>
              </a:rPr>
              <a:t>Rect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{ 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width, height;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Rect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width, 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height)  { 	</a:t>
            </a:r>
            <a:r>
              <a:rPr lang="en-US" altLang="ko-KR" dirty="0" smtClean="0">
                <a:latin typeface="+mj-ea"/>
                <a:ea typeface="+mj-ea"/>
              </a:rPr>
              <a:t>this-</a:t>
            </a:r>
            <a:r>
              <a:rPr lang="en-US" altLang="ko-KR" dirty="0">
                <a:latin typeface="+mj-ea"/>
                <a:ea typeface="+mj-ea"/>
              </a:rPr>
              <a:t>&gt;width = width; this-&gt;height = height;	</a:t>
            </a:r>
            <a:r>
              <a:rPr lang="en-US" altLang="ko-KR" dirty="0" smtClean="0">
                <a:latin typeface="+mj-ea"/>
                <a:ea typeface="+mj-ea"/>
              </a:rPr>
              <a:t>}</a:t>
            </a:r>
          </a:p>
          <a:p>
            <a:r>
              <a:rPr lang="en-US" altLang="ko-KR" b="1" dirty="0" smtClean="0">
                <a:latin typeface="+mj-ea"/>
                <a:ea typeface="+mj-ea"/>
              </a:rPr>
              <a:t>  </a:t>
            </a:r>
            <a:r>
              <a:rPr lang="en-US" altLang="ko-KR" b="1" dirty="0" smtClean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equals() </a:t>
            </a:r>
            <a:r>
              <a:rPr lang="ko-KR" altLang="en-US" dirty="0" smtClean="0">
                <a:solidFill>
                  <a:srgbClr val="00B050"/>
                </a:solidFill>
                <a:latin typeface="+mj-ea"/>
                <a:ea typeface="+mj-ea"/>
              </a:rPr>
              <a:t>함수를  </a:t>
            </a:r>
            <a:r>
              <a:rPr lang="ko-KR" altLang="en-US" dirty="0" err="1">
                <a:solidFill>
                  <a:srgbClr val="00B050"/>
                </a:solidFill>
                <a:latin typeface="+mj-ea"/>
                <a:ea typeface="+mj-ea"/>
              </a:rPr>
              <a:t>프렌드로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 선언</a:t>
            </a:r>
            <a:endParaRPr lang="en-US" altLang="ko-KR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dirty="0" smtClean="0">
                <a:solidFill>
                  <a:srgbClr val="00B050"/>
                </a:solidFill>
                <a:latin typeface="+mj-ea"/>
                <a:ea typeface="+mj-ea"/>
              </a:rPr>
              <a:t>  //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equals()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함수는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private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속성을 가진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width, height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에 접근할 수 있다</a:t>
            </a:r>
            <a:endParaRPr lang="en-US" altLang="ko-KR" dirty="0">
              <a:solidFill>
                <a:srgbClr val="00B050"/>
              </a:solidFill>
              <a:latin typeface="+mj-ea"/>
              <a:ea typeface="+mj-ea"/>
            </a:endParaRPr>
          </a:p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 </a:t>
            </a:r>
            <a:r>
              <a:rPr lang="en-US" altLang="ko-KR" b="1" dirty="0" smtClean="0">
                <a:solidFill>
                  <a:srgbClr val="7030A0"/>
                </a:solidFill>
                <a:latin typeface="+mj-ea"/>
                <a:ea typeface="+mj-ea"/>
              </a:rPr>
              <a:t>friend 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bool equals(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Rect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 r, 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Rect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 s</a:t>
            </a:r>
            <a:r>
              <a:rPr lang="en-US" altLang="ko-KR" b="1" dirty="0" smtClean="0">
                <a:solidFill>
                  <a:srgbClr val="7030A0"/>
                </a:solidFill>
                <a:latin typeface="+mj-ea"/>
                <a:ea typeface="+mj-ea"/>
              </a:rPr>
              <a:t>);  </a:t>
            </a:r>
            <a:r>
              <a:rPr lang="en-US" altLang="ko-KR" dirty="0" smtClean="0">
                <a:latin typeface="+mj-ea"/>
                <a:ea typeface="+mj-ea"/>
              </a:rPr>
              <a:t>};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b="1" dirty="0" smtClean="0">
                <a:solidFill>
                  <a:srgbClr val="7030A0"/>
                </a:solidFill>
                <a:latin typeface="+mj-ea"/>
                <a:ea typeface="+mj-ea"/>
              </a:rPr>
              <a:t>bool 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equals(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Rect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 r, 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Rect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 s) </a:t>
            </a:r>
            <a:r>
              <a:rPr lang="en-US" altLang="ko-KR" dirty="0">
                <a:latin typeface="+mj-ea"/>
                <a:ea typeface="+mj-ea"/>
              </a:rPr>
              <a:t>{ // </a:t>
            </a:r>
            <a:r>
              <a:rPr lang="ko-KR" altLang="en-US" dirty="0">
                <a:latin typeface="+mj-ea"/>
                <a:ea typeface="+mj-ea"/>
              </a:rPr>
              <a:t>외부 함수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if(</a:t>
            </a:r>
            <a:r>
              <a:rPr lang="en-US" altLang="ko-KR" dirty="0" err="1">
                <a:latin typeface="+mj-ea"/>
                <a:ea typeface="+mj-ea"/>
              </a:rPr>
              <a:t>r.width</a:t>
            </a:r>
            <a:r>
              <a:rPr lang="en-US" altLang="ko-KR" dirty="0">
                <a:latin typeface="+mj-ea"/>
                <a:ea typeface="+mj-ea"/>
              </a:rPr>
              <a:t> == </a:t>
            </a:r>
            <a:r>
              <a:rPr lang="en-US" altLang="ko-KR" dirty="0" err="1">
                <a:latin typeface="+mj-ea"/>
                <a:ea typeface="+mj-ea"/>
              </a:rPr>
              <a:t>s.width</a:t>
            </a:r>
            <a:r>
              <a:rPr lang="en-US" altLang="ko-KR" dirty="0">
                <a:latin typeface="+mj-ea"/>
                <a:ea typeface="+mj-ea"/>
              </a:rPr>
              <a:t> &amp;&amp; </a:t>
            </a:r>
            <a:r>
              <a:rPr lang="en-US" altLang="ko-KR" dirty="0" err="1">
                <a:latin typeface="+mj-ea"/>
                <a:ea typeface="+mj-ea"/>
              </a:rPr>
              <a:t>r.height</a:t>
            </a:r>
            <a:r>
              <a:rPr lang="en-US" altLang="ko-KR" dirty="0">
                <a:latin typeface="+mj-ea"/>
                <a:ea typeface="+mj-ea"/>
              </a:rPr>
              <a:t> == </a:t>
            </a:r>
            <a:r>
              <a:rPr lang="en-US" altLang="ko-KR" dirty="0" err="1">
                <a:latin typeface="+mj-ea"/>
                <a:ea typeface="+mj-ea"/>
              </a:rPr>
              <a:t>s.height</a:t>
            </a:r>
            <a:r>
              <a:rPr lang="en-US" altLang="ko-KR" dirty="0">
                <a:latin typeface="+mj-ea"/>
                <a:ea typeface="+mj-ea"/>
              </a:rPr>
              <a:t>) return true; 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else return false</a:t>
            </a:r>
            <a:r>
              <a:rPr lang="en-US" altLang="ko-KR" dirty="0" smtClean="0">
                <a:latin typeface="+mj-ea"/>
                <a:ea typeface="+mj-ea"/>
              </a:rPr>
              <a:t>; }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 err="1" smtClean="0">
                <a:latin typeface="+mj-ea"/>
                <a:ea typeface="+mj-ea"/>
              </a:rPr>
              <a:t>int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main()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Rect</a:t>
            </a:r>
            <a:r>
              <a:rPr lang="en-US" altLang="ko-KR" dirty="0">
                <a:latin typeface="+mj-ea"/>
                <a:ea typeface="+mj-ea"/>
              </a:rPr>
              <a:t> a(3,4), b(4,5);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if(</a:t>
            </a:r>
            <a:r>
              <a:rPr lang="en-US" altLang="ko-KR" b="1" dirty="0">
                <a:latin typeface="+mj-ea"/>
                <a:ea typeface="+mj-ea"/>
              </a:rPr>
              <a:t>equals(a, b)</a:t>
            </a:r>
            <a:r>
              <a:rPr lang="en-US" altLang="ko-KR" dirty="0">
                <a:latin typeface="+mj-ea"/>
                <a:ea typeface="+mj-ea"/>
              </a:rPr>
              <a:t>) 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"equal"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else 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"not equal"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 smtClean="0">
                <a:latin typeface="+mj-ea"/>
                <a:ea typeface="+mj-ea"/>
              </a:rPr>
              <a:t>; }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762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latin typeface="+mj-ea"/>
              </a:rPr>
              <a:t>다른 클래스의 멤버 함수를 </a:t>
            </a:r>
            <a:r>
              <a:rPr lang="ko-KR" altLang="en-US" sz="2800" dirty="0" err="1" smtClean="0">
                <a:latin typeface="+mj-ea"/>
              </a:rPr>
              <a:t>프렌드로</a:t>
            </a:r>
            <a:r>
              <a:rPr lang="ko-KR" altLang="en-US" sz="2800" dirty="0" smtClean="0">
                <a:latin typeface="+mj-ea"/>
              </a:rPr>
              <a:t> 선언</a:t>
            </a:r>
            <a:endParaRPr lang="ko-KR" altLang="en-US" sz="2800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5352" y="836712"/>
            <a:ext cx="8374024" cy="563231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 smtClean="0">
                <a:latin typeface="+mj-ea"/>
                <a:ea typeface="+mj-ea"/>
              </a:rPr>
              <a:t>class </a:t>
            </a:r>
            <a:r>
              <a:rPr lang="en-US" altLang="ko-KR" dirty="0" err="1">
                <a:latin typeface="+mj-ea"/>
                <a:ea typeface="+mj-ea"/>
              </a:rPr>
              <a:t>Rect</a:t>
            </a:r>
            <a:r>
              <a:rPr lang="en-US" altLang="ko-KR" dirty="0">
                <a:latin typeface="+mj-ea"/>
                <a:ea typeface="+mj-ea"/>
              </a:rPr>
              <a:t>; </a:t>
            </a:r>
            <a:endParaRPr lang="en-US" altLang="ko-KR" dirty="0" smtClean="0">
              <a:latin typeface="+mj-ea"/>
              <a:ea typeface="+mj-ea"/>
            </a:endParaRPr>
          </a:p>
          <a:p>
            <a:pPr defTabSz="180000"/>
            <a:r>
              <a:rPr lang="en-US" altLang="ko-KR" b="1" dirty="0" smtClean="0">
                <a:latin typeface="+mj-ea"/>
                <a:ea typeface="+mj-ea"/>
              </a:rPr>
              <a:t>class </a:t>
            </a:r>
            <a:r>
              <a:rPr lang="en-US" altLang="ko-KR" b="1" dirty="0" err="1">
                <a:latin typeface="+mj-ea"/>
                <a:ea typeface="+mj-ea"/>
              </a:rPr>
              <a:t>RectManager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{ // </a:t>
            </a:r>
            <a:r>
              <a:rPr lang="en-US" altLang="ko-KR" dirty="0" err="1">
                <a:latin typeface="+mj-ea"/>
                <a:ea typeface="+mj-ea"/>
              </a:rPr>
              <a:t>RectManager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클래스 선언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bool equals(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Rect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 r, 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Rect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 s</a:t>
            </a:r>
            <a:r>
              <a:rPr lang="en-US" altLang="ko-KR" b="1" dirty="0" smtClean="0">
                <a:solidFill>
                  <a:srgbClr val="7030A0"/>
                </a:solidFill>
                <a:latin typeface="+mj-ea"/>
                <a:ea typeface="+mj-ea"/>
              </a:rPr>
              <a:t>);  </a:t>
            </a:r>
            <a:r>
              <a:rPr lang="en-US" altLang="ko-KR" dirty="0" smtClean="0">
                <a:latin typeface="+mj-ea"/>
                <a:ea typeface="+mj-ea"/>
              </a:rPr>
              <a:t>};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b="1" dirty="0">
                <a:latin typeface="+mj-ea"/>
                <a:ea typeface="+mj-ea"/>
              </a:rPr>
              <a:t>class </a:t>
            </a:r>
            <a:r>
              <a:rPr lang="en-US" altLang="ko-KR" b="1" dirty="0" err="1">
                <a:latin typeface="+mj-ea"/>
                <a:ea typeface="+mj-ea"/>
              </a:rPr>
              <a:t>Rect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{ // </a:t>
            </a:r>
            <a:r>
              <a:rPr lang="en-US" altLang="ko-KR" dirty="0" err="1">
                <a:latin typeface="+mj-ea"/>
                <a:ea typeface="+mj-ea"/>
              </a:rPr>
              <a:t>Rect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클래스 선언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width, height;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Rect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width, 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height) { this-&gt;width = width; this-&gt;height = height; </a:t>
            </a:r>
            <a:r>
              <a:rPr lang="en-US" altLang="ko-KR" dirty="0" smtClean="0">
                <a:latin typeface="+mj-ea"/>
                <a:ea typeface="+mj-ea"/>
              </a:rPr>
              <a:t>}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+mj-ea"/>
                <a:ea typeface="+mj-ea"/>
              </a:rPr>
              <a:t>  </a:t>
            </a:r>
            <a:r>
              <a:rPr lang="en-US" altLang="ko-KR" b="1" dirty="0" smtClean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en-US" altLang="ko-KR" b="1" dirty="0" err="1" smtClean="0">
                <a:solidFill>
                  <a:srgbClr val="00B050"/>
                </a:solidFill>
                <a:latin typeface="+mj-ea"/>
                <a:ea typeface="+mj-ea"/>
              </a:rPr>
              <a:t>RectManager</a:t>
            </a:r>
            <a:r>
              <a:rPr lang="en-US" altLang="ko-KR" b="1" dirty="0" smtClean="0">
                <a:solidFill>
                  <a:srgbClr val="00B050"/>
                </a:solidFill>
                <a:latin typeface="+mj-ea"/>
                <a:ea typeface="+mj-ea"/>
              </a:rPr>
              <a:t>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클래스의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equals() </a:t>
            </a:r>
            <a:r>
              <a:rPr lang="ko-KR" altLang="en-US" b="1" dirty="0" smtClean="0">
                <a:solidFill>
                  <a:srgbClr val="00B050"/>
                </a:solidFill>
                <a:latin typeface="+mj-ea"/>
                <a:ea typeface="+mj-ea"/>
              </a:rPr>
              <a:t>멤버를  </a:t>
            </a:r>
            <a:r>
              <a:rPr lang="ko-KR" altLang="en-US" b="1" dirty="0" err="1">
                <a:solidFill>
                  <a:srgbClr val="00B050"/>
                </a:solidFill>
                <a:latin typeface="+mj-ea"/>
                <a:ea typeface="+mj-ea"/>
              </a:rPr>
              <a:t>프렌드로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 선언</a:t>
            </a:r>
            <a:endParaRPr lang="en-US" altLang="ko-KR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	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friend bool 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RectManager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::equals(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Rect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 r, 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Rect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 s); </a:t>
            </a:r>
            <a:r>
              <a:rPr lang="en-US" altLang="ko-KR" b="1" dirty="0" smtClea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};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 err="1">
                <a:latin typeface="+mj-ea"/>
                <a:ea typeface="+mj-ea"/>
              </a:rPr>
              <a:t>bool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RectManager</a:t>
            </a:r>
            <a:r>
              <a:rPr lang="en-US" altLang="ko-KR" dirty="0">
                <a:latin typeface="+mj-ea"/>
                <a:ea typeface="+mj-ea"/>
              </a:rPr>
              <a:t>::equals(</a:t>
            </a:r>
            <a:r>
              <a:rPr lang="en-US" altLang="ko-KR" dirty="0" err="1">
                <a:latin typeface="+mj-ea"/>
                <a:ea typeface="+mj-ea"/>
              </a:rPr>
              <a:t>Rect</a:t>
            </a:r>
            <a:r>
              <a:rPr lang="en-US" altLang="ko-KR" dirty="0">
                <a:latin typeface="+mj-ea"/>
                <a:ea typeface="+mj-ea"/>
              </a:rPr>
              <a:t> r, </a:t>
            </a:r>
            <a:r>
              <a:rPr lang="en-US" altLang="ko-KR" dirty="0" err="1">
                <a:latin typeface="+mj-ea"/>
                <a:ea typeface="+mj-ea"/>
              </a:rPr>
              <a:t>Rect</a:t>
            </a:r>
            <a:r>
              <a:rPr lang="en-US" altLang="ko-KR" dirty="0">
                <a:latin typeface="+mj-ea"/>
                <a:ea typeface="+mj-ea"/>
              </a:rPr>
              <a:t> s) { </a:t>
            </a:r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if(</a:t>
            </a:r>
            <a:r>
              <a:rPr lang="en-US" altLang="ko-KR" dirty="0" err="1">
                <a:latin typeface="+mj-ea"/>
                <a:ea typeface="+mj-ea"/>
              </a:rPr>
              <a:t>r.width</a:t>
            </a:r>
            <a:r>
              <a:rPr lang="en-US" altLang="ko-KR" dirty="0">
                <a:latin typeface="+mj-ea"/>
                <a:ea typeface="+mj-ea"/>
              </a:rPr>
              <a:t> == </a:t>
            </a:r>
            <a:r>
              <a:rPr lang="en-US" altLang="ko-KR" dirty="0" err="1">
                <a:latin typeface="+mj-ea"/>
                <a:ea typeface="+mj-ea"/>
              </a:rPr>
              <a:t>s.width</a:t>
            </a:r>
            <a:r>
              <a:rPr lang="en-US" altLang="ko-KR" dirty="0">
                <a:latin typeface="+mj-ea"/>
                <a:ea typeface="+mj-ea"/>
              </a:rPr>
              <a:t> &amp;&amp; </a:t>
            </a:r>
            <a:r>
              <a:rPr lang="en-US" altLang="ko-KR" dirty="0" err="1">
                <a:latin typeface="+mj-ea"/>
                <a:ea typeface="+mj-ea"/>
              </a:rPr>
              <a:t>r.height</a:t>
            </a:r>
            <a:r>
              <a:rPr lang="en-US" altLang="ko-KR" dirty="0">
                <a:latin typeface="+mj-ea"/>
                <a:ea typeface="+mj-ea"/>
              </a:rPr>
              <a:t> == </a:t>
            </a:r>
            <a:r>
              <a:rPr lang="en-US" altLang="ko-KR" dirty="0" err="1">
                <a:latin typeface="+mj-ea"/>
                <a:ea typeface="+mj-ea"/>
              </a:rPr>
              <a:t>s.height</a:t>
            </a:r>
            <a:r>
              <a:rPr lang="en-US" altLang="ko-KR" dirty="0">
                <a:latin typeface="+mj-ea"/>
                <a:ea typeface="+mj-ea"/>
              </a:rPr>
              <a:t>) return true; 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else return false</a:t>
            </a:r>
            <a:r>
              <a:rPr lang="en-US" altLang="ko-KR" dirty="0" smtClean="0">
                <a:latin typeface="+mj-ea"/>
                <a:ea typeface="+mj-ea"/>
              </a:rPr>
              <a:t>; }</a:t>
            </a:r>
          </a:p>
          <a:p>
            <a:pPr defTabSz="180000"/>
            <a:r>
              <a:rPr lang="en-US" altLang="ko-KR" dirty="0" err="1" smtClean="0">
                <a:latin typeface="+mj-ea"/>
                <a:ea typeface="+mj-ea"/>
              </a:rPr>
              <a:t>int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main()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Rect</a:t>
            </a:r>
            <a:r>
              <a:rPr lang="en-US" altLang="ko-KR" dirty="0">
                <a:latin typeface="+mj-ea"/>
                <a:ea typeface="+mj-ea"/>
              </a:rPr>
              <a:t> a(3,4), b(3,4);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 err="1">
                <a:solidFill>
                  <a:srgbClr val="FF6600"/>
                </a:solidFill>
                <a:latin typeface="+mj-ea"/>
                <a:ea typeface="+mj-ea"/>
              </a:rPr>
              <a:t>RectManager</a:t>
            </a:r>
            <a:r>
              <a:rPr lang="en-US" altLang="ko-KR" b="1" dirty="0">
                <a:solidFill>
                  <a:srgbClr val="FF6600"/>
                </a:solidFill>
                <a:latin typeface="+mj-ea"/>
                <a:ea typeface="+mj-ea"/>
              </a:rPr>
              <a:t> man;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>
                <a:solidFill>
                  <a:srgbClr val="FF6600"/>
                </a:solidFill>
                <a:latin typeface="+mj-ea"/>
                <a:ea typeface="+mj-ea"/>
              </a:rPr>
              <a:t>if(</a:t>
            </a:r>
            <a:r>
              <a:rPr lang="en-US" altLang="ko-KR" b="1" dirty="0" err="1">
                <a:solidFill>
                  <a:srgbClr val="FF6600"/>
                </a:solidFill>
                <a:latin typeface="+mj-ea"/>
                <a:ea typeface="+mj-ea"/>
              </a:rPr>
              <a:t>man.equals</a:t>
            </a:r>
            <a:r>
              <a:rPr lang="en-US" altLang="ko-KR" b="1" dirty="0">
                <a:solidFill>
                  <a:srgbClr val="FF6600"/>
                </a:solidFill>
                <a:latin typeface="+mj-ea"/>
                <a:ea typeface="+mj-ea"/>
              </a:rPr>
              <a:t>(a, b)) 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"equal"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else 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"not equal"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 smtClean="0">
                <a:latin typeface="+mj-ea"/>
                <a:ea typeface="+mj-ea"/>
              </a:rPr>
              <a:t>; }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9202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다른 클래스 전체를 </a:t>
            </a:r>
            <a:r>
              <a:rPr lang="ko-KR" altLang="en-US" dirty="0" err="1" smtClean="0">
                <a:latin typeface="+mj-ea"/>
              </a:rPr>
              <a:t>프렌드로</a:t>
            </a:r>
            <a:r>
              <a:rPr lang="ko-KR" altLang="en-US" dirty="0" smtClean="0">
                <a:latin typeface="+mj-ea"/>
              </a:rPr>
              <a:t> 선언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1071" y="860714"/>
            <a:ext cx="8450905" cy="590931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 smtClean="0">
                <a:latin typeface="+mj-ea"/>
                <a:ea typeface="+mj-ea"/>
              </a:rPr>
              <a:t>class </a:t>
            </a:r>
            <a:r>
              <a:rPr lang="en-US" altLang="ko-KR" dirty="0" err="1">
                <a:latin typeface="+mj-ea"/>
                <a:ea typeface="+mj-ea"/>
              </a:rPr>
              <a:t>Rect</a:t>
            </a:r>
            <a:r>
              <a:rPr lang="en-US" altLang="ko-KR" dirty="0">
                <a:latin typeface="+mj-ea"/>
                <a:ea typeface="+mj-ea"/>
              </a:rPr>
              <a:t>; </a:t>
            </a:r>
            <a:endParaRPr lang="en-US" altLang="ko-KR" dirty="0" smtClean="0">
              <a:latin typeface="+mj-ea"/>
              <a:ea typeface="+mj-ea"/>
            </a:endParaRPr>
          </a:p>
          <a:p>
            <a:pPr defTabSz="180000"/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en-US" altLang="ko-KR" b="1" dirty="0">
                <a:latin typeface="+mj-ea"/>
                <a:ea typeface="+mj-ea"/>
              </a:rPr>
              <a:t>class </a:t>
            </a:r>
            <a:r>
              <a:rPr lang="en-US" altLang="ko-KR" b="1" dirty="0" err="1">
                <a:latin typeface="+mj-ea"/>
                <a:ea typeface="+mj-ea"/>
              </a:rPr>
              <a:t>RectManager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{ </a:t>
            </a:r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bool</a:t>
            </a:r>
            <a:r>
              <a:rPr lang="en-US" altLang="ko-KR" dirty="0">
                <a:latin typeface="+mj-ea"/>
                <a:ea typeface="+mj-ea"/>
              </a:rPr>
              <a:t> equals(</a:t>
            </a:r>
            <a:r>
              <a:rPr lang="en-US" altLang="ko-KR" dirty="0" err="1">
                <a:latin typeface="+mj-ea"/>
                <a:ea typeface="+mj-ea"/>
              </a:rPr>
              <a:t>Rect</a:t>
            </a:r>
            <a:r>
              <a:rPr lang="en-US" altLang="ko-KR" dirty="0">
                <a:latin typeface="+mj-ea"/>
                <a:ea typeface="+mj-ea"/>
              </a:rPr>
              <a:t> r, </a:t>
            </a:r>
            <a:r>
              <a:rPr lang="en-US" altLang="ko-KR" dirty="0" err="1">
                <a:latin typeface="+mj-ea"/>
                <a:ea typeface="+mj-ea"/>
              </a:rPr>
              <a:t>Rect</a:t>
            </a:r>
            <a:r>
              <a:rPr lang="en-US" altLang="ko-KR" dirty="0">
                <a:latin typeface="+mj-ea"/>
                <a:ea typeface="+mj-ea"/>
              </a:rPr>
              <a:t> s);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void copy(</a:t>
            </a:r>
            <a:r>
              <a:rPr lang="en-US" altLang="ko-KR" dirty="0" err="1">
                <a:latin typeface="+mj-ea"/>
                <a:ea typeface="+mj-ea"/>
              </a:rPr>
              <a:t>Rect</a:t>
            </a:r>
            <a:r>
              <a:rPr lang="en-US" altLang="ko-KR" dirty="0">
                <a:latin typeface="+mj-ea"/>
                <a:ea typeface="+mj-ea"/>
              </a:rPr>
              <a:t>&amp; </a:t>
            </a:r>
            <a:r>
              <a:rPr lang="en-US" altLang="ko-KR" dirty="0" err="1">
                <a:latin typeface="+mj-ea"/>
                <a:ea typeface="+mj-ea"/>
              </a:rPr>
              <a:t>dest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dirty="0" err="1">
                <a:latin typeface="+mj-ea"/>
                <a:ea typeface="+mj-ea"/>
              </a:rPr>
              <a:t>Rect</a:t>
            </a:r>
            <a:r>
              <a:rPr lang="en-US" altLang="ko-KR" dirty="0">
                <a:latin typeface="+mj-ea"/>
                <a:ea typeface="+mj-ea"/>
              </a:rPr>
              <a:t>&amp; </a:t>
            </a:r>
            <a:r>
              <a:rPr lang="en-US" altLang="ko-KR" dirty="0" err="1">
                <a:latin typeface="+mj-ea"/>
                <a:ea typeface="+mj-ea"/>
              </a:rPr>
              <a:t>src</a:t>
            </a:r>
            <a:r>
              <a:rPr lang="en-US" altLang="ko-KR" dirty="0" smtClean="0">
                <a:latin typeface="+mj-ea"/>
                <a:ea typeface="+mj-ea"/>
              </a:rPr>
              <a:t>); };</a:t>
            </a:r>
            <a:endParaRPr lang="en-US" altLang="ko-KR" dirty="0">
              <a:latin typeface="+mj-ea"/>
              <a:ea typeface="+mj-ea"/>
            </a:endParaRP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b="1" dirty="0">
                <a:latin typeface="+mj-ea"/>
                <a:ea typeface="+mj-ea"/>
              </a:rPr>
              <a:t>class </a:t>
            </a:r>
            <a:r>
              <a:rPr lang="en-US" altLang="ko-KR" b="1" dirty="0" err="1">
                <a:latin typeface="+mj-ea"/>
                <a:ea typeface="+mj-ea"/>
              </a:rPr>
              <a:t>Rect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{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width, height;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Rect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width, 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height)  { this-&gt;width = width; this-&gt;height = height; }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friend 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RectManager</a:t>
            </a:r>
            <a:r>
              <a:rPr lang="en-US" altLang="ko-KR" b="1" dirty="0" smtClean="0">
                <a:solidFill>
                  <a:srgbClr val="7030A0"/>
                </a:solidFill>
                <a:latin typeface="+mj-ea"/>
                <a:ea typeface="+mj-ea"/>
              </a:rPr>
              <a:t>;  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en-US" altLang="ko-KR" dirty="0" err="1">
                <a:solidFill>
                  <a:srgbClr val="00B050"/>
                </a:solidFill>
                <a:latin typeface="+mj-ea"/>
                <a:ea typeface="+mj-ea"/>
              </a:rPr>
              <a:t>RectManager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클래스를 </a:t>
            </a:r>
            <a:r>
              <a:rPr lang="ko-KR" altLang="en-US" dirty="0" err="1">
                <a:solidFill>
                  <a:srgbClr val="00B050"/>
                </a:solidFill>
                <a:latin typeface="+mj-ea"/>
                <a:ea typeface="+mj-ea"/>
              </a:rPr>
              <a:t>프렌드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 함수로 선언</a:t>
            </a: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};</a:t>
            </a:r>
            <a:endParaRPr lang="en-US" altLang="ko-KR" dirty="0">
              <a:latin typeface="+mj-ea"/>
              <a:ea typeface="+mj-ea"/>
            </a:endParaRP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 err="1">
                <a:latin typeface="+mj-ea"/>
                <a:ea typeface="+mj-ea"/>
              </a:rPr>
              <a:t>bool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RectManager</a:t>
            </a:r>
            <a:r>
              <a:rPr lang="en-US" altLang="ko-KR" dirty="0">
                <a:latin typeface="+mj-ea"/>
                <a:ea typeface="+mj-ea"/>
              </a:rPr>
              <a:t>::equals(</a:t>
            </a:r>
            <a:r>
              <a:rPr lang="en-US" altLang="ko-KR" dirty="0" err="1">
                <a:latin typeface="+mj-ea"/>
                <a:ea typeface="+mj-ea"/>
              </a:rPr>
              <a:t>Rect</a:t>
            </a:r>
            <a:r>
              <a:rPr lang="en-US" altLang="ko-KR" dirty="0">
                <a:latin typeface="+mj-ea"/>
                <a:ea typeface="+mj-ea"/>
              </a:rPr>
              <a:t> r, </a:t>
            </a:r>
            <a:r>
              <a:rPr lang="en-US" altLang="ko-KR" dirty="0" err="1">
                <a:latin typeface="+mj-ea"/>
                <a:ea typeface="+mj-ea"/>
              </a:rPr>
              <a:t>Rect</a:t>
            </a:r>
            <a:r>
              <a:rPr lang="en-US" altLang="ko-KR" dirty="0">
                <a:latin typeface="+mj-ea"/>
                <a:ea typeface="+mj-ea"/>
              </a:rPr>
              <a:t> s) {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 r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과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s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가 같으면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true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리턴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if(</a:t>
            </a:r>
            <a:r>
              <a:rPr lang="en-US" altLang="ko-KR" dirty="0" err="1">
                <a:latin typeface="+mj-ea"/>
                <a:ea typeface="+mj-ea"/>
              </a:rPr>
              <a:t>r.width</a:t>
            </a:r>
            <a:r>
              <a:rPr lang="en-US" altLang="ko-KR" dirty="0">
                <a:latin typeface="+mj-ea"/>
                <a:ea typeface="+mj-ea"/>
              </a:rPr>
              <a:t> == </a:t>
            </a:r>
            <a:r>
              <a:rPr lang="en-US" altLang="ko-KR" dirty="0" err="1">
                <a:latin typeface="+mj-ea"/>
                <a:ea typeface="+mj-ea"/>
              </a:rPr>
              <a:t>s.width</a:t>
            </a:r>
            <a:r>
              <a:rPr lang="en-US" altLang="ko-KR" dirty="0">
                <a:latin typeface="+mj-ea"/>
                <a:ea typeface="+mj-ea"/>
              </a:rPr>
              <a:t> &amp;&amp; </a:t>
            </a:r>
            <a:r>
              <a:rPr lang="en-US" altLang="ko-KR" dirty="0" err="1">
                <a:latin typeface="+mj-ea"/>
                <a:ea typeface="+mj-ea"/>
              </a:rPr>
              <a:t>r.height</a:t>
            </a:r>
            <a:r>
              <a:rPr lang="en-US" altLang="ko-KR" dirty="0">
                <a:latin typeface="+mj-ea"/>
                <a:ea typeface="+mj-ea"/>
              </a:rPr>
              <a:t> == </a:t>
            </a:r>
            <a:r>
              <a:rPr lang="en-US" altLang="ko-KR" dirty="0" err="1">
                <a:latin typeface="+mj-ea"/>
                <a:ea typeface="+mj-ea"/>
              </a:rPr>
              <a:t>s.height</a:t>
            </a:r>
            <a:r>
              <a:rPr lang="en-US" altLang="ko-KR" dirty="0">
                <a:latin typeface="+mj-ea"/>
                <a:ea typeface="+mj-ea"/>
              </a:rPr>
              <a:t>) return true; 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else return false</a:t>
            </a:r>
            <a:r>
              <a:rPr lang="en-US" altLang="ko-KR" dirty="0" smtClean="0">
                <a:latin typeface="+mj-ea"/>
                <a:ea typeface="+mj-ea"/>
              </a:rPr>
              <a:t>; }</a:t>
            </a:r>
            <a:endParaRPr lang="en-US" altLang="ko-KR" dirty="0">
              <a:latin typeface="+mj-ea"/>
              <a:ea typeface="+mj-ea"/>
            </a:endParaRP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void </a:t>
            </a:r>
            <a:r>
              <a:rPr lang="en-US" altLang="ko-KR" dirty="0" err="1">
                <a:latin typeface="+mj-ea"/>
                <a:ea typeface="+mj-ea"/>
              </a:rPr>
              <a:t>RectManager</a:t>
            </a:r>
            <a:r>
              <a:rPr lang="en-US" altLang="ko-KR" dirty="0">
                <a:latin typeface="+mj-ea"/>
                <a:ea typeface="+mj-ea"/>
              </a:rPr>
              <a:t>::copy(</a:t>
            </a:r>
            <a:r>
              <a:rPr lang="en-US" altLang="ko-KR" dirty="0" err="1">
                <a:latin typeface="+mj-ea"/>
                <a:ea typeface="+mj-ea"/>
              </a:rPr>
              <a:t>Rect</a:t>
            </a:r>
            <a:r>
              <a:rPr lang="en-US" altLang="ko-KR" dirty="0">
                <a:latin typeface="+mj-ea"/>
                <a:ea typeface="+mj-ea"/>
              </a:rPr>
              <a:t>&amp; </a:t>
            </a:r>
            <a:r>
              <a:rPr lang="en-US" altLang="ko-KR" dirty="0" err="1">
                <a:latin typeface="+mj-ea"/>
                <a:ea typeface="+mj-ea"/>
              </a:rPr>
              <a:t>dest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dirty="0" err="1">
                <a:latin typeface="+mj-ea"/>
                <a:ea typeface="+mj-ea"/>
              </a:rPr>
              <a:t>Rect</a:t>
            </a:r>
            <a:r>
              <a:rPr lang="en-US" altLang="ko-KR" dirty="0">
                <a:latin typeface="+mj-ea"/>
                <a:ea typeface="+mj-ea"/>
              </a:rPr>
              <a:t>&amp; </a:t>
            </a:r>
            <a:r>
              <a:rPr lang="en-US" altLang="ko-KR" dirty="0" err="1">
                <a:latin typeface="+mj-ea"/>
                <a:ea typeface="+mj-ea"/>
              </a:rPr>
              <a:t>src</a:t>
            </a:r>
            <a:r>
              <a:rPr lang="en-US" altLang="ko-KR" dirty="0">
                <a:latin typeface="+mj-ea"/>
                <a:ea typeface="+mj-ea"/>
              </a:rPr>
              <a:t>) {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en-US" altLang="ko-KR" dirty="0" err="1">
                <a:solidFill>
                  <a:srgbClr val="00B050"/>
                </a:solidFill>
                <a:latin typeface="+mj-ea"/>
                <a:ea typeface="+mj-ea"/>
              </a:rPr>
              <a:t>src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를 </a:t>
            </a:r>
            <a:r>
              <a:rPr lang="en-US" altLang="ko-KR" dirty="0" err="1">
                <a:solidFill>
                  <a:srgbClr val="00B050"/>
                </a:solidFill>
                <a:latin typeface="+mj-ea"/>
                <a:ea typeface="+mj-ea"/>
              </a:rPr>
              <a:t>dest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에 복사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dest.width</a:t>
            </a:r>
            <a:r>
              <a:rPr lang="en-US" altLang="ko-KR" dirty="0">
                <a:latin typeface="+mj-ea"/>
                <a:ea typeface="+mj-ea"/>
              </a:rPr>
              <a:t> = </a:t>
            </a:r>
            <a:r>
              <a:rPr lang="en-US" altLang="ko-KR" dirty="0" err="1">
                <a:latin typeface="+mj-ea"/>
                <a:ea typeface="+mj-ea"/>
              </a:rPr>
              <a:t>src.width</a:t>
            </a:r>
            <a:r>
              <a:rPr lang="en-US" altLang="ko-KR" dirty="0">
                <a:latin typeface="+mj-ea"/>
                <a:ea typeface="+mj-ea"/>
              </a:rPr>
              <a:t>;  </a:t>
            </a:r>
            <a:r>
              <a:rPr lang="en-US" altLang="ko-KR" dirty="0" err="1">
                <a:latin typeface="+mj-ea"/>
                <a:ea typeface="+mj-ea"/>
              </a:rPr>
              <a:t>dest.height</a:t>
            </a:r>
            <a:r>
              <a:rPr lang="en-US" altLang="ko-KR" dirty="0">
                <a:latin typeface="+mj-ea"/>
                <a:ea typeface="+mj-ea"/>
              </a:rPr>
              <a:t> = </a:t>
            </a:r>
            <a:r>
              <a:rPr lang="en-US" altLang="ko-KR" dirty="0" err="1">
                <a:latin typeface="+mj-ea"/>
                <a:ea typeface="+mj-ea"/>
              </a:rPr>
              <a:t>src.height</a:t>
            </a:r>
            <a:r>
              <a:rPr lang="en-US" altLang="ko-KR" dirty="0" smtClean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}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46523" y="980728"/>
            <a:ext cx="5428874" cy="230832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Rect</a:t>
            </a:r>
            <a:r>
              <a:rPr lang="en-US" altLang="ko-KR" dirty="0">
                <a:latin typeface="+mj-ea"/>
                <a:ea typeface="+mj-ea"/>
              </a:rPr>
              <a:t> a(3,4), b(5,6);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RectManager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 man</a:t>
            </a:r>
            <a:r>
              <a:rPr lang="en-US" altLang="ko-KR" dirty="0">
                <a:solidFill>
                  <a:srgbClr val="7030A0"/>
                </a:solidFill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man.copy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(b, a);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 a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를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b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에 복사한다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>
                <a:solidFill>
                  <a:srgbClr val="7030A0"/>
                </a:solidFill>
                <a:latin typeface="+mj-ea"/>
                <a:ea typeface="+mj-ea"/>
              </a:rPr>
              <a:t>if(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man.equals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(a, b)</a:t>
            </a:r>
            <a:r>
              <a:rPr lang="en-US" altLang="ko-KR" dirty="0">
                <a:solidFill>
                  <a:srgbClr val="7030A0"/>
                </a:solidFill>
                <a:latin typeface="+mj-ea"/>
                <a:ea typeface="+mj-ea"/>
              </a:rPr>
              <a:t>) 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"equal"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else 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"not equal"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9268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124744"/>
            <a:ext cx="3509029" cy="22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연산자 중복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일상 생활에서의 기호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 </a:t>
            </a:r>
            <a:r>
              <a:rPr lang="ko-KR" altLang="en-US" dirty="0" smtClean="0"/>
              <a:t>기호의 사례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숫자 더하기 </a:t>
            </a:r>
            <a:r>
              <a:rPr lang="en-US" altLang="ko-KR" dirty="0" smtClean="0"/>
              <a:t>: 2 + 3 = 5</a:t>
            </a:r>
          </a:p>
          <a:p>
            <a:pPr lvl="2"/>
            <a:r>
              <a:rPr lang="ko-KR" altLang="en-US" dirty="0" smtClean="0"/>
              <a:t>색 혼합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빨강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파랑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보라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생활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남자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여자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결혼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 </a:t>
            </a:r>
            <a:r>
              <a:rPr lang="ko-KR" altLang="en-US" dirty="0" smtClean="0"/>
              <a:t>기호를 숫자와 물체에 적용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 중복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 </a:t>
            </a:r>
            <a:r>
              <a:rPr lang="ko-KR" altLang="en-US" dirty="0" smtClean="0"/>
              <a:t>기호를 숫자가 아닌 곳에도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간결한 의미 전달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다형</a:t>
            </a:r>
            <a:r>
              <a:rPr lang="ko-KR" altLang="en-US" dirty="0" err="1"/>
              <a:t>성</a:t>
            </a:r>
            <a:endParaRPr lang="en-US" altLang="ko-KR" dirty="0" smtClean="0"/>
          </a:p>
          <a:p>
            <a:r>
              <a:rPr lang="en-US" altLang="ko-KR" dirty="0" smtClean="0"/>
              <a:t>C++ </a:t>
            </a:r>
            <a:r>
              <a:rPr lang="ko-KR" altLang="en-US" dirty="0" smtClean="0"/>
              <a:t>언어에서도 연산자 중복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언어에 본래부터 있든 연산자에 새로운 의미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높은 프로그램 </a:t>
            </a:r>
            <a:r>
              <a:rPr lang="ko-KR" altLang="en-US" dirty="0" err="1" smtClean="0"/>
              <a:t>가독성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671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14626" y="116632"/>
            <a:ext cx="7649862" cy="670351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연산자 중복의 사례 </a:t>
            </a:r>
            <a:r>
              <a:rPr lang="en-US" altLang="ko-KR" dirty="0" smtClean="0">
                <a:latin typeface="+mj-ea"/>
              </a:rPr>
              <a:t>: + </a:t>
            </a:r>
            <a:r>
              <a:rPr lang="ko-KR" altLang="en-US" dirty="0" smtClean="0">
                <a:latin typeface="+mj-ea"/>
              </a:rPr>
              <a:t>연산자에 대해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정수 더하기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문자열 합치기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색 섞기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배열 합치기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460489"/>
            <a:ext cx="7704856" cy="64633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 latinLnBrk="0"/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a=2, b=3, c;</a:t>
            </a:r>
            <a:endParaRPr lang="ko-KR" altLang="en-US" dirty="0">
              <a:latin typeface="+mj-ea"/>
              <a:ea typeface="+mj-ea"/>
            </a:endParaRPr>
          </a:p>
          <a:p>
            <a:pPr fontAlgn="base" latinLnBrk="0"/>
            <a:r>
              <a:rPr lang="en-US" altLang="ko-KR" b="1" dirty="0">
                <a:latin typeface="+mj-ea"/>
                <a:ea typeface="+mj-ea"/>
              </a:rPr>
              <a:t>c = a </a:t>
            </a:r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+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smtClean="0">
                <a:latin typeface="+mj-ea"/>
                <a:ea typeface="+mj-ea"/>
              </a:rPr>
              <a:t>b;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 +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결과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5.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정수가 </a:t>
            </a:r>
            <a:r>
              <a:rPr lang="ko-KR" altLang="en-US" dirty="0" err="1">
                <a:solidFill>
                  <a:srgbClr val="00B050"/>
                </a:solidFill>
                <a:latin typeface="+mj-ea"/>
                <a:ea typeface="+mj-ea"/>
              </a:rPr>
              <a:t>피연산자일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 때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2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와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3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을 더하기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02822" y="2939516"/>
            <a:ext cx="8461666" cy="64633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string a="C", c;</a:t>
            </a:r>
            <a:endParaRPr lang="ko-KR" altLang="en-US" dirty="0">
              <a:solidFill>
                <a:schemeClr val="dk1"/>
              </a:solidFill>
              <a:latin typeface="+mj-ea"/>
              <a:ea typeface="+mj-ea"/>
            </a:endParaRPr>
          </a:p>
          <a:p>
            <a:pPr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c = a + "++“;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 +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결과 “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C++".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문자열이 </a:t>
            </a:r>
            <a:r>
              <a:rPr lang="ko-KR" altLang="en-US" dirty="0" err="1">
                <a:solidFill>
                  <a:srgbClr val="00B050"/>
                </a:solidFill>
                <a:latin typeface="+mj-ea"/>
                <a:ea typeface="+mj-ea"/>
              </a:rPr>
              <a:t>피연산자일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 때 두 개의 문자열 합치기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8023" y="4400499"/>
            <a:ext cx="7704856" cy="64633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Color a(BLUE), b(RED), c;</a:t>
            </a:r>
          </a:p>
          <a:p>
            <a:pPr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c = a + b;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 c = VIOLET. a, b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의 두 색을 섞은 새로운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Color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객체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c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88022" y="5864736"/>
            <a:ext cx="8655977" cy="64633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0"/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SortedArray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a(2,5,9), b(3,7,10), c;</a:t>
            </a:r>
            <a:endParaRPr lang="ko-KR" altLang="en-US" dirty="0">
              <a:solidFill>
                <a:schemeClr val="dk1"/>
              </a:solidFill>
              <a:latin typeface="+mj-ea"/>
              <a:ea typeface="+mj-ea"/>
            </a:endParaRPr>
          </a:p>
          <a:p>
            <a:pPr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c = a + b;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 c = {2,3,5,7,9,10}.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정렬된 두 배열을 결합한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(merge)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새로운 배열 생성</a:t>
            </a:r>
          </a:p>
        </p:txBody>
      </p:sp>
    </p:spTree>
    <p:extLst>
      <p:ext uri="{BB962C8B-B14F-4D97-AF65-F5344CB8AC3E}">
        <p14:creationId xmlns:p14="http://schemas.microsoft.com/office/powerpoint/2010/main" val="171316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1_기본 디자인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DDDDDD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771EA782-DFA6-45B1-AEA3-661F1715B310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java2</Template>
  <TotalTime>2731</TotalTime>
  <Words>1358</Words>
  <Application>Microsoft Office PowerPoint</Application>
  <PresentationFormat>화면 슬라이드 쇼(4:3)</PresentationFormat>
  <Paragraphs>726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38</vt:i4>
      </vt:variant>
    </vt:vector>
  </HeadingPairs>
  <TitlesOfParts>
    <vt:vector size="40" baseType="lpstr">
      <vt:lpstr>1_기본 디자인</vt:lpstr>
      <vt:lpstr>Badge</vt:lpstr>
      <vt:lpstr>프렌드와 연산자 중복</vt:lpstr>
      <vt:lpstr>C++ 프렌드</vt:lpstr>
      <vt:lpstr>프렌드로 초대하는 3 가지 유형</vt:lpstr>
      <vt:lpstr>프렌드 선언 3 종류</vt:lpstr>
      <vt:lpstr>프렌드 함수 만들기</vt:lpstr>
      <vt:lpstr>다른 클래스의 멤버 함수를 프렌드로 선언</vt:lpstr>
      <vt:lpstr>다른 클래스 전체를 프렌드로 선언</vt:lpstr>
      <vt:lpstr>연산자 중복</vt:lpstr>
      <vt:lpstr>연산자 중복의 사례 : + 연산자에 대해</vt:lpstr>
      <vt:lpstr>연산자 중복의 특징</vt:lpstr>
      <vt:lpstr>연산자 함수</vt:lpstr>
      <vt:lpstr>+와 == 연산자의 작성 사례</vt:lpstr>
      <vt:lpstr>operator+  사용 예</vt:lpstr>
      <vt:lpstr>연산자를 오버로딩 하는 두 가지 방법</vt:lpstr>
      <vt:lpstr>앞으로 연산자 함수 작성에 사용할 클래스</vt:lpstr>
      <vt:lpstr>멤버 함수로  이항 연산자 구현</vt:lpstr>
      <vt:lpstr>이항 연산자 중복 : + 연산자</vt:lpstr>
      <vt:lpstr>두 개의 Power 객체를 더하는 + 연산자 작성</vt:lpstr>
      <vt:lpstr>== 연산자 중복</vt:lpstr>
      <vt:lpstr>두 개의 Power 객체를 비교하는 == 연산자 작성</vt:lpstr>
      <vt:lpstr>+= 연산자 중복</vt:lpstr>
      <vt:lpstr>두 Power 객체를 더하는 += 연산자 작성 </vt:lpstr>
      <vt:lpstr>+ 연산자 작성(실습): b = a + 2;</vt:lpstr>
      <vt:lpstr>멤버 함수로  단항 연산자 구현</vt:lpstr>
      <vt:lpstr>단항 연산자 중복</vt:lpstr>
      <vt:lpstr>전위 ++ 연산자 중복</vt:lpstr>
      <vt:lpstr>전위 ++ 연산자 작성</vt:lpstr>
      <vt:lpstr>Power 클래스에 ! 연산자 작성</vt:lpstr>
      <vt:lpstr>후위 연산자 중복, ++ 연산자</vt:lpstr>
      <vt:lpstr>후위 ++ 연산자 작성</vt:lpstr>
      <vt:lpstr>프렌드를 이용한  연산자 중복</vt:lpstr>
      <vt:lpstr>2 + a 덧셈을 위한 + 연산자 함수 작성</vt:lpstr>
      <vt:lpstr>2+a를 위한 + 연산자 함수를 프렌드로 작성</vt:lpstr>
      <vt:lpstr>+ 연산자를 외부 프렌드 함수로 구현</vt:lpstr>
      <vt:lpstr>a+b를 위한 연산자 함수를 프렌드로 작성</vt:lpstr>
      <vt:lpstr>단항 연산자 ++를 프렌드로 작성하기</vt:lpstr>
      <vt:lpstr>++연산자를 프렌드로 작성한 예</vt:lpstr>
      <vt:lpstr>참조를 리턴하는 &lt;&lt; 연산자 작성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 programming</dc:title>
  <dc:subject>oop &amp; cpp</dc:subject>
  <dc:creator>hjsong</dc:creator>
  <cp:lastModifiedBy>kabsung Lee</cp:lastModifiedBy>
  <cp:revision>599</cp:revision>
  <dcterms:created xsi:type="dcterms:W3CDTF">1601-01-01T00:00:00Z</dcterms:created>
  <dcterms:modified xsi:type="dcterms:W3CDTF">2019-06-11T07:09:38Z</dcterms:modified>
</cp:coreProperties>
</file>