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  <p:sldMasterId id="2147483961" r:id="rId2"/>
  </p:sldMasterIdLst>
  <p:notesMasterIdLst>
    <p:notesMasterId r:id="rId37"/>
  </p:notesMasterIdLst>
  <p:sldIdLst>
    <p:sldId id="26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B6AD"/>
    <a:srgbClr val="FF9933"/>
    <a:srgbClr val="3399FF"/>
    <a:srgbClr val="FFCC00"/>
    <a:srgbClr val="FF9966"/>
    <a:srgbClr val="FFCC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60"/>
  </p:normalViewPr>
  <p:slideViewPr>
    <p:cSldViewPr>
      <p:cViewPr varScale="1">
        <p:scale>
          <a:sx n="109" d="100"/>
          <a:sy n="109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C8E7D-FFF5-4A67-9BC5-BFEBA39EA6A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i_img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05263"/>
            <a:ext cx="141922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1981200"/>
            <a:ext cx="9144000" cy="1752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 w="12700" algn="ctr">
            <a:solidFill>
              <a:srgbClr val="C0C0C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8189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FF020-DAF1-4251-99D3-9DB79DBAC2E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016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34950"/>
            <a:ext cx="2057400" cy="6146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34950"/>
            <a:ext cx="6019800" cy="6146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ABD04-62BF-4514-9011-432CDFEA3F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3584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altLang="ko-KR" smtClean="0"/>
              <a:t>2018_2_C++_chapt06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9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4800" spc="6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93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22" y="116632"/>
            <a:ext cx="7649862" cy="670351"/>
          </a:xfrm>
        </p:spPr>
        <p:txBody>
          <a:bodyPr anchor="ctr"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832648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50000"/>
                </a:schemeClr>
              </a:buClr>
              <a:buSzPct val="90000"/>
              <a:buFont typeface="맑은 고딕" panose="020B0503020000020004" pitchFamily="50" charset="-127"/>
              <a:buChar char="◎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710" y="6509306"/>
            <a:ext cx="323528" cy="318412"/>
          </a:xfrm>
        </p:spPr>
        <p:txBody>
          <a:bodyPr/>
          <a:lstStyle>
            <a:lvl1pPr algn="r">
              <a:defRPr sz="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14" name="직선 연결선 13"/>
          <p:cNvCxnSpPr/>
          <p:nvPr userDrawn="1"/>
        </p:nvCxnSpPr>
        <p:spPr>
          <a:xfrm flipH="1">
            <a:off x="1402632" y="786983"/>
            <a:ext cx="774136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4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272ACE-A2E0-4B15-9E00-14769F87BBD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228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9C67-A753-47C6-B574-554953FE317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3176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EB1-7BEA-454E-98B0-AAC0543AD1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388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F6A7-E3DE-4B5E-820B-DA38874B6B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57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F0F-DB07-44AC-808C-B191F01DC4E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3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1FF9D-D8BD-4837-B675-2581F00216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80123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4C71886-B5B5-4636-8A58-EE6CB1EAFDA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860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DCDE1005-C856-41D0-97E2-5CD53282BFF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F020-DAF1-4251-99D3-9DB79DBAC2E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272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D04-62BF-4514-9011-432CDFEA3F1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3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72ACE-A2E0-4B15-9E00-14769F87BBD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51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89C67-A753-47C6-B574-554953FE31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617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86EB1-7BEA-454E-98B0-AAC0543AD17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2138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EF6A7-E3DE-4B5E-820B-DA38874B6BE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4595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E5F0F-DB07-44AC-808C-B191F01DC4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297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71886-B5B5-4636-8A58-EE6CB1EAFD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117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E1005-C856-41D0-97E2-5CD53282BFF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590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_img_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260350"/>
            <a:ext cx="5540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0" y="188913"/>
            <a:ext cx="9144000" cy="5334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4950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531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1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66D777-4359-42E5-B284-18B58639FC5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9" r:id="rId12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2018_2_C++_chapt06</a:t>
            </a:r>
            <a:endParaRPr lang="en-US" altLang="ko-KR"/>
          </a:p>
        </p:txBody>
      </p:sp>
      <p:sp>
        <p:nvSpPr>
          <p:cNvPr id="10" name="Rectangle 9" title="right edge border"/>
          <p:cNvSpPr/>
          <p:nvPr/>
        </p:nvSpPr>
        <p:spPr>
          <a:xfrm>
            <a:off x="9038906" y="-12284"/>
            <a:ext cx="10509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구름 모양 설명선 6"/>
          <p:cNvSpPr/>
          <p:nvPr userDrawn="1"/>
        </p:nvSpPr>
        <p:spPr>
          <a:xfrm>
            <a:off x="8820472" y="6547468"/>
            <a:ext cx="319540" cy="265908"/>
          </a:xfrm>
          <a:prstGeom prst="cloudCallout">
            <a:avLst>
              <a:gd name="adj1" fmla="val 3350"/>
              <a:gd name="adj2" fmla="val 431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2366" y="6499920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92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외부에서 파생 클래스 객체에 대한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802076" y="980728"/>
            <a:ext cx="7298316" cy="5127747"/>
            <a:chOff x="442036" y="1042707"/>
            <a:chExt cx="7298316" cy="5127747"/>
          </a:xfrm>
        </p:grpSpPr>
        <p:sp>
          <p:nvSpPr>
            <p:cNvPr id="5" name="직사각형 4"/>
            <p:cNvSpPr/>
            <p:nvPr/>
          </p:nvSpPr>
          <p:spPr>
            <a:xfrm>
              <a:off x="442036" y="3772368"/>
              <a:ext cx="2452584" cy="14592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8163" y="3772368"/>
              <a:ext cx="230422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ea"/>
                  <a:ea typeface="+mj-ea"/>
                </a:rPr>
                <a:t>ColorPoint </a:t>
              </a:r>
              <a:r>
                <a:rPr lang="en-US" altLang="ko-KR" dirty="0" err="1">
                  <a:latin typeface="+mj-ea"/>
                  <a:ea typeface="+mj-ea"/>
                </a:rPr>
                <a:t>cp</a:t>
              </a:r>
              <a:r>
                <a:rPr lang="en-US" altLang="ko-KR" dirty="0">
                  <a:latin typeface="+mj-ea"/>
                  <a:ea typeface="+mj-ea"/>
                </a:rPr>
                <a:t>;</a:t>
              </a:r>
              <a:endParaRPr lang="ko-KR" altLang="en-US" dirty="0">
                <a:latin typeface="+mj-ea"/>
                <a:ea typeface="+mj-ea"/>
              </a:endParaRPr>
            </a:p>
            <a:p>
              <a:endParaRPr lang="en-US" altLang="ko-KR" dirty="0" smtClean="0">
                <a:latin typeface="+mj-ea"/>
                <a:ea typeface="+mj-ea"/>
              </a:endParaRPr>
            </a:p>
            <a:p>
              <a:r>
                <a:rPr lang="en-US" altLang="ko-KR" dirty="0" err="1" smtClean="0">
                  <a:latin typeface="+mj-ea"/>
                  <a:ea typeface="+mj-ea"/>
                </a:rPr>
                <a:t>cp.set</a:t>
              </a:r>
              <a:r>
                <a:rPr lang="en-US" altLang="ko-KR" dirty="0" smtClean="0">
                  <a:latin typeface="+mj-ea"/>
                  <a:ea typeface="+mj-ea"/>
                </a:rPr>
                <a:t>(3, 4);</a:t>
              </a:r>
            </a:p>
            <a:p>
              <a:r>
                <a:rPr lang="en-US" altLang="ko-KR" dirty="0" err="1" smtClean="0">
                  <a:latin typeface="+mj-ea"/>
                  <a:ea typeface="+mj-ea"/>
                </a:rPr>
                <a:t>cp.setColor</a:t>
              </a:r>
              <a:r>
                <a:rPr lang="en-US" altLang="ko-KR" dirty="0">
                  <a:latin typeface="+mj-ea"/>
                  <a:ea typeface="+mj-ea"/>
                </a:rPr>
                <a:t>("</a:t>
              </a:r>
              <a:r>
                <a:rPr lang="en-US" altLang="ko-KR" dirty="0" smtClean="0">
                  <a:latin typeface="+mj-ea"/>
                  <a:ea typeface="+mj-ea"/>
                </a:rPr>
                <a:t>Red</a:t>
              </a:r>
              <a:r>
                <a:rPr lang="en-US" altLang="ko-KR" dirty="0">
                  <a:latin typeface="+mj-ea"/>
                  <a:ea typeface="+mj-ea"/>
                </a:rPr>
                <a:t>");</a:t>
              </a:r>
              <a:endParaRPr lang="en-US" altLang="ko-KR" dirty="0" smtClean="0">
                <a:latin typeface="+mj-ea"/>
                <a:ea typeface="+mj-ea"/>
              </a:endParaRPr>
            </a:p>
            <a:p>
              <a:r>
                <a:rPr lang="en-US" altLang="ko-KR" dirty="0" err="1">
                  <a:latin typeface="+mj-ea"/>
                  <a:ea typeface="+mj-ea"/>
                </a:rPr>
                <a:t>cp.showColorPoint</a:t>
              </a:r>
              <a:r>
                <a:rPr lang="en-US" altLang="ko-KR" dirty="0" smtClean="0">
                  <a:latin typeface="+mj-ea"/>
                  <a:ea typeface="+mj-ea"/>
                </a:rPr>
                <a:t>();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1675" y="5300374"/>
              <a:ext cx="814647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chemeClr val="dk1"/>
                  </a:solidFill>
                  <a:latin typeface="+mn-ea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>
                  <a:latin typeface="+mj-ea"/>
                  <a:ea typeface="+mj-ea"/>
                </a:rPr>
                <a:t>main()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0" name="양쪽 모서리가 둥근 사각형 9"/>
            <p:cNvSpPr/>
            <p:nvPr/>
          </p:nvSpPr>
          <p:spPr>
            <a:xfrm rot="10800000">
              <a:off x="4391416" y="3532734"/>
              <a:ext cx="3348936" cy="2488998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 sz="1200">
                <a:latin typeface="+mj-ea"/>
                <a:ea typeface="+mj-ea"/>
              </a:endParaRPr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4384636" y="1073067"/>
              <a:ext cx="3355716" cy="2458244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+mj-ea"/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86616" y="5831900"/>
              <a:ext cx="2002616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 b="1">
                  <a:solidFill>
                    <a:schemeClr val="dk1"/>
                  </a:solidFill>
                  <a:latin typeface="+mn-ea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>
                  <a:latin typeface="+mj-ea"/>
                  <a:ea typeface="+mj-ea"/>
                </a:rPr>
                <a:t>ColorPoint </a:t>
              </a:r>
              <a:r>
                <a:rPr lang="en-US" altLang="ko-KR" dirty="0" err="1">
                  <a:latin typeface="+mj-ea"/>
                  <a:ea typeface="+mj-ea"/>
                </a:rPr>
                <a:t>cp</a:t>
              </a:r>
              <a:r>
                <a:rPr lang="en-US" altLang="ko-KR" dirty="0">
                  <a:latin typeface="+mj-ea"/>
                  <a:ea typeface="+mj-ea"/>
                </a:rPr>
                <a:t> </a:t>
              </a:r>
              <a:r>
                <a:rPr lang="ko-KR" altLang="en-US" dirty="0">
                  <a:latin typeface="+mj-ea"/>
                  <a:ea typeface="+mj-ea"/>
                </a:rPr>
                <a:t>객체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8580" y="1766622"/>
              <a:ext cx="2839724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void set(</a:t>
              </a:r>
              <a:r>
                <a:rPr lang="en-US" altLang="ko-KR" dirty="0" err="1" smtClean="0">
                  <a:latin typeface="+mj-ea"/>
                  <a:ea typeface="+mj-ea"/>
                </a:rPr>
                <a:t>int</a:t>
              </a:r>
              <a:r>
                <a:rPr lang="en-US" altLang="ko-KR" dirty="0" smtClean="0">
                  <a:latin typeface="+mj-ea"/>
                  <a:ea typeface="+mj-ea"/>
                </a:rPr>
                <a:t> x, </a:t>
              </a:r>
              <a:r>
                <a:rPr lang="en-US" altLang="ko-KR" dirty="0" err="1" smtClean="0">
                  <a:latin typeface="+mj-ea"/>
                  <a:ea typeface="+mj-ea"/>
                </a:rPr>
                <a:t>int</a:t>
              </a:r>
              <a:r>
                <a:rPr lang="en-US" altLang="ko-KR" dirty="0" smtClean="0">
                  <a:latin typeface="+mj-ea"/>
                  <a:ea typeface="+mj-ea"/>
                </a:rPr>
                <a:t> y) { </a:t>
              </a: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</a:t>
              </a:r>
              <a:r>
                <a:rPr lang="en-US" altLang="ko-KR" dirty="0" smtClean="0">
                  <a:latin typeface="+mj-ea"/>
                  <a:ea typeface="+mj-ea"/>
                </a:rPr>
                <a:t>this-&gt;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x</a:t>
              </a:r>
              <a:r>
                <a:rPr lang="en-US" altLang="ko-KR" dirty="0" smtClean="0">
                  <a:latin typeface="+mj-ea"/>
                  <a:ea typeface="+mj-ea"/>
                </a:rPr>
                <a:t>= x; this-&gt;</a:t>
              </a:r>
              <a:r>
                <a:rPr lang="en-US" altLang="ko-KR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y</a:t>
              </a:r>
              <a:r>
                <a:rPr lang="en-US" altLang="ko-KR" dirty="0" smtClean="0">
                  <a:latin typeface="+mj-ea"/>
                  <a:ea typeface="+mj-ea"/>
                </a:rPr>
                <a:t>=y;</a:t>
              </a:r>
            </a:p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}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49933" y="2608104"/>
              <a:ext cx="303941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void </a:t>
              </a:r>
              <a:r>
                <a:rPr lang="en-US" altLang="ko-KR" dirty="0" err="1" smtClean="0">
                  <a:latin typeface="+mj-ea"/>
                  <a:ea typeface="+mj-ea"/>
                </a:rPr>
                <a:t>showPoint</a:t>
              </a:r>
              <a:r>
                <a:rPr lang="en-US" altLang="ko-KR" dirty="0" smtClean="0">
                  <a:latin typeface="+mj-ea"/>
                  <a:ea typeface="+mj-ea"/>
                </a:rPr>
                <a:t>() { </a:t>
              </a: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</a:t>
              </a:r>
              <a:r>
                <a:rPr lang="en-US" altLang="ko-KR" dirty="0" err="1" smtClean="0">
                  <a:latin typeface="+mj-ea"/>
                  <a:ea typeface="+mj-ea"/>
                </a:rPr>
                <a:t>cout</a:t>
              </a:r>
              <a:r>
                <a:rPr lang="en-US" altLang="ko-KR" dirty="0" smtClean="0">
                  <a:latin typeface="+mj-ea"/>
                  <a:ea typeface="+mj-ea"/>
                </a:rPr>
                <a:t> &lt;&lt; x &lt;&lt; y;</a:t>
              </a:r>
            </a:p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}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2528" y="3579379"/>
              <a:ext cx="121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ea"/>
                  <a:ea typeface="+mj-ea"/>
                </a:rPr>
                <a:t>color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939852" y="3659338"/>
              <a:ext cx="743978" cy="217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latin typeface="+mj-ea"/>
                  <a:ea typeface="+mj-ea"/>
                </a:rPr>
                <a:t>“Red”</a:t>
              </a:r>
              <a:endParaRPr lang="ko-KR" altLang="en-US" sz="12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30094" y="4800848"/>
              <a:ext cx="296939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void </a:t>
              </a:r>
              <a:r>
                <a:rPr lang="en-US" altLang="ko-KR" dirty="0" err="1" smtClean="0">
                  <a:latin typeface="+mj-ea"/>
                  <a:ea typeface="+mj-ea"/>
                </a:rPr>
                <a:t>showColorPoint</a:t>
              </a:r>
              <a:r>
                <a:rPr lang="en-US" altLang="ko-KR" dirty="0" smtClean="0">
                  <a:latin typeface="+mj-ea"/>
                  <a:ea typeface="+mj-ea"/>
                </a:rPr>
                <a:t>() {</a:t>
              </a: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</a:t>
              </a:r>
              <a:r>
                <a:rPr lang="en-US" altLang="ko-KR" dirty="0" err="1" smtClean="0">
                  <a:latin typeface="+mj-ea"/>
                  <a:ea typeface="+mj-ea"/>
                </a:rPr>
                <a:t>cout</a:t>
              </a:r>
              <a:r>
                <a:rPr lang="en-US" altLang="ko-KR" dirty="0" smtClean="0">
                  <a:latin typeface="+mj-ea"/>
                  <a:ea typeface="+mj-ea"/>
                </a:rPr>
                <a:t> &lt;&lt; color &lt;&lt; ":</a:t>
              </a:r>
              <a:r>
                <a:rPr lang="en-US" altLang="ko-KR" dirty="0">
                  <a:latin typeface="+mj-ea"/>
                  <a:ea typeface="+mj-ea"/>
                </a:rPr>
                <a:t>"</a:t>
              </a:r>
              <a:r>
                <a:rPr lang="en-US" altLang="ko-KR" dirty="0" smtClean="0">
                  <a:latin typeface="+mj-ea"/>
                  <a:ea typeface="+mj-ea"/>
                </a:rPr>
                <a:t>;</a:t>
              </a: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</a:t>
              </a:r>
              <a:r>
                <a:rPr lang="en-US" altLang="ko-KR" dirty="0" err="1" smtClean="0">
                  <a:latin typeface="+mj-ea"/>
                  <a:ea typeface="+mj-ea"/>
                </a:rPr>
                <a:t>showPoint</a:t>
              </a:r>
              <a:r>
                <a:rPr lang="en-US" altLang="ko-KR" dirty="0" smtClean="0">
                  <a:latin typeface="+mj-ea"/>
                  <a:ea typeface="+mj-ea"/>
                </a:rPr>
                <a:t>();</a:t>
              </a:r>
            </a:p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}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6186" y="3954361"/>
              <a:ext cx="3122501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void </a:t>
              </a:r>
              <a:r>
                <a:rPr lang="en-US" altLang="ko-KR" dirty="0" err="1" smtClean="0">
                  <a:latin typeface="+mj-ea"/>
                  <a:ea typeface="+mj-ea"/>
                </a:rPr>
                <a:t>setColor</a:t>
              </a:r>
              <a:r>
                <a:rPr lang="en-US" altLang="ko-KR" dirty="0" smtClean="0">
                  <a:latin typeface="+mj-ea"/>
                  <a:ea typeface="+mj-ea"/>
                </a:rPr>
                <a:t> (string color) {</a:t>
              </a: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</a:t>
              </a:r>
              <a:r>
                <a:rPr lang="en-US" altLang="ko-KR" dirty="0" smtClean="0">
                  <a:latin typeface="+mj-ea"/>
                  <a:ea typeface="+mj-ea"/>
                </a:rPr>
                <a:t>this-&gt;color = color;</a:t>
              </a:r>
            </a:p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}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9995" y="1042707"/>
              <a:ext cx="69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x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762800" y="1145398"/>
              <a:ext cx="743978" cy="2098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latin typeface="+mj-ea"/>
                  <a:ea typeface="+mj-ea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9995" y="1309736"/>
              <a:ext cx="689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y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762800" y="1479598"/>
              <a:ext cx="743978" cy="2098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latin typeface="+mj-ea"/>
                  <a:ea typeface="+mj-ea"/>
                </a:rPr>
                <a:t>4</a:t>
              </a:r>
              <a:endParaRPr lang="ko-KR" altLang="en-US" sz="12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9077" y="5127593"/>
              <a:ext cx="13672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+mn-ea"/>
                  <a:ea typeface="+mn-ea"/>
                </a:defRPr>
              </a:lvl1pPr>
            </a:lstStyle>
            <a:p>
              <a:r>
                <a:rPr lang="ko-KR" altLang="en-US" dirty="0">
                  <a:latin typeface="+mj-ea"/>
                  <a:ea typeface="+mj-ea"/>
                </a:rPr>
                <a:t>파생클래스</a:t>
              </a:r>
              <a:endParaRPr lang="en-US" altLang="ko-KR" dirty="0">
                <a:latin typeface="+mj-ea"/>
                <a:ea typeface="+mj-ea"/>
              </a:endParaRPr>
            </a:p>
            <a:p>
              <a:r>
                <a:rPr lang="ko-KR" altLang="en-US" dirty="0">
                  <a:latin typeface="+mj-ea"/>
                  <a:ea typeface="+mj-ea"/>
                </a:rPr>
                <a:t>멤버 호출</a:t>
              </a:r>
            </a:p>
          </p:txBody>
        </p:sp>
        <p:sp>
          <p:nvSpPr>
            <p:cNvPr id="30" name="모서리가 둥근 사각형 설명선 29"/>
            <p:cNvSpPr/>
            <p:nvPr/>
          </p:nvSpPr>
          <p:spPr>
            <a:xfrm>
              <a:off x="980660" y="1175857"/>
              <a:ext cx="3034181" cy="842672"/>
            </a:xfrm>
            <a:prstGeom prst="wedgeRoundRectCallout">
              <a:avLst>
                <a:gd name="adj1" fmla="val 69706"/>
                <a:gd name="adj2" fmla="val 121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  <a:latin typeface="+mj-ea"/>
                  <a:ea typeface="+mj-ea"/>
                </a:rPr>
                <a:t>x, y</a:t>
              </a:r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는 </a:t>
              </a:r>
              <a:r>
                <a:rPr lang="en-US" altLang="ko-KR" sz="1600" b="1" dirty="0">
                  <a:solidFill>
                    <a:schemeClr val="tx1"/>
                  </a:solidFill>
                  <a:latin typeface="+mj-ea"/>
                  <a:ea typeface="+mj-ea"/>
                </a:rPr>
                <a:t>Point 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클래스에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private</a:t>
              </a:r>
              <a:r>
                <a:rPr lang="ko-KR" altLang="en-US" sz="16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이므로 </a:t>
              </a:r>
              <a:r>
                <a:rPr lang="en-US" altLang="ko-KR" sz="16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set</a:t>
              </a:r>
              <a:r>
                <a:rPr lang="en-US" altLang="ko-KR" sz="1600" b="1" dirty="0">
                  <a:solidFill>
                    <a:schemeClr val="tx1"/>
                  </a:solidFill>
                  <a:latin typeface="+mj-ea"/>
                  <a:ea typeface="+mj-ea"/>
                </a:rPr>
                <a:t>(), </a:t>
              </a:r>
              <a:r>
                <a:rPr lang="en-US" altLang="ko-KR" sz="1600" b="1" dirty="0" err="1">
                  <a:solidFill>
                    <a:schemeClr val="tx1"/>
                  </a:solidFill>
                  <a:latin typeface="+mj-ea"/>
                  <a:ea typeface="+mj-ea"/>
                </a:rPr>
                <a:t>showPoint</a:t>
              </a:r>
              <a:r>
                <a:rPr lang="en-US" altLang="ko-KR" sz="1600" b="1" dirty="0">
                  <a:solidFill>
                    <a:schemeClr val="tx1"/>
                  </a:solidFill>
                  <a:latin typeface="+mj-ea"/>
                  <a:ea typeface="+mj-ea"/>
                </a:rPr>
                <a:t>()</a:t>
              </a:r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에서만 접근 가능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79077" y="3761530"/>
              <a:ext cx="1326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+mn-ea"/>
                  <a:ea typeface="+mn-ea"/>
                </a:defRPr>
              </a:lvl1pPr>
            </a:lstStyle>
            <a:p>
              <a:r>
                <a:rPr lang="ko-KR" altLang="en-US" dirty="0">
                  <a:latin typeface="+mj-ea"/>
                  <a:ea typeface="+mj-ea"/>
                </a:rPr>
                <a:t>파생클래스</a:t>
              </a:r>
              <a:endParaRPr lang="en-US" altLang="ko-KR" dirty="0">
                <a:latin typeface="+mj-ea"/>
                <a:ea typeface="+mj-ea"/>
              </a:endParaRPr>
            </a:p>
            <a:p>
              <a:r>
                <a:rPr lang="ko-KR" altLang="en-US" dirty="0">
                  <a:latin typeface="+mj-ea"/>
                  <a:ea typeface="+mj-ea"/>
                </a:rPr>
                <a:t>멤버 호출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015728" y="2729164"/>
              <a:ext cx="13014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latin typeface="+mj-ea"/>
                  <a:ea typeface="+mj-ea"/>
                </a:rPr>
                <a:t>기본클래스</a:t>
              </a:r>
              <a:endParaRPr lang="en-US" altLang="ko-KR" sz="1600" b="1" dirty="0" smtClean="0">
                <a:latin typeface="+mj-ea"/>
                <a:ea typeface="+mj-ea"/>
              </a:endParaRPr>
            </a:p>
            <a:p>
              <a:r>
                <a:rPr lang="ko-KR" altLang="en-US" sz="1600" b="1" dirty="0" smtClean="0">
                  <a:latin typeface="+mj-ea"/>
                  <a:ea typeface="+mj-ea"/>
                </a:rPr>
                <a:t>멤버 호출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V="1">
              <a:off x="1731356" y="2052888"/>
              <a:ext cx="2732632" cy="244912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V="1">
              <a:off x="2449046" y="4181614"/>
              <a:ext cx="1877140" cy="58317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2698925" y="5048765"/>
              <a:ext cx="1692490" cy="2127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8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업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83" y="921828"/>
            <a:ext cx="8922690" cy="5832648"/>
          </a:xfrm>
        </p:spPr>
        <p:txBody>
          <a:bodyPr/>
          <a:lstStyle/>
          <a:p>
            <a:r>
              <a:rPr lang="ko-KR" altLang="en-US" dirty="0" smtClean="0"/>
              <a:t>업 캐스팅</a:t>
            </a:r>
            <a:r>
              <a:rPr lang="en-US" altLang="ko-KR" dirty="0" smtClean="0"/>
              <a:t>(up-casting)</a:t>
            </a:r>
          </a:p>
          <a:p>
            <a:pPr lvl="1"/>
            <a:r>
              <a:rPr lang="ko-KR" altLang="en-US" dirty="0" smtClean="0"/>
              <a:t>파생 클래스 포인터가 기본 클래스 포인터에 치환되는 </a:t>
            </a:r>
            <a:r>
              <a:rPr lang="ko-KR" altLang="en-US" dirty="0" smtClean="0"/>
              <a:t>것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6827" y="3445828"/>
            <a:ext cx="4387090" cy="28007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ColorPoint </a:t>
            </a:r>
            <a:r>
              <a:rPr lang="en-US" altLang="ko-KR" sz="1600" dirty="0" err="1">
                <a:latin typeface="+mj-ea"/>
                <a:ea typeface="+mj-ea"/>
              </a:rPr>
              <a:t>cp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ColorPoint *</a:t>
            </a:r>
            <a:r>
              <a:rPr lang="en-US" altLang="ko-KR" sz="1600" dirty="0" err="1" smtClean="0">
                <a:latin typeface="+mj-ea"/>
                <a:ea typeface="+mj-ea"/>
              </a:rPr>
              <a:t>pDer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 &amp;</a:t>
            </a:r>
            <a:r>
              <a:rPr lang="en-US" altLang="ko-KR" sz="1600" dirty="0" err="1">
                <a:latin typeface="+mj-ea"/>
                <a:ea typeface="+mj-ea"/>
              </a:rPr>
              <a:t>cp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Point* </a:t>
            </a:r>
            <a:r>
              <a:rPr lang="en-US" altLang="ko-KR" sz="1600" b="1" dirty="0" err="1" smtClean="0">
                <a:latin typeface="+mj-ea"/>
                <a:ea typeface="+mj-ea"/>
              </a:rPr>
              <a:t>pBase</a:t>
            </a:r>
            <a:r>
              <a:rPr lang="en-US" altLang="ko-KR" sz="1600" b="1" dirty="0" smtClean="0">
                <a:latin typeface="+mj-ea"/>
                <a:ea typeface="+mj-ea"/>
              </a:rPr>
              <a:t> = </a:t>
            </a:r>
            <a:r>
              <a:rPr lang="en-US" altLang="ko-KR" sz="1600" b="1" dirty="0" err="1" smtClean="0">
                <a:latin typeface="+mj-ea"/>
                <a:ea typeface="+mj-ea"/>
              </a:rPr>
              <a:t>pDer</a:t>
            </a:r>
            <a:r>
              <a:rPr lang="en-US" altLang="ko-KR" sz="1600" b="1" dirty="0" smtClean="0">
                <a:latin typeface="+mj-ea"/>
                <a:ea typeface="+mj-ea"/>
              </a:rPr>
              <a:t>; // </a:t>
            </a:r>
            <a:r>
              <a:rPr lang="ko-KR" altLang="en-US" sz="1600" b="1" dirty="0" err="1" smtClean="0">
                <a:latin typeface="+mj-ea"/>
                <a:ea typeface="+mj-ea"/>
              </a:rPr>
              <a:t>업캐스</a:t>
            </a:r>
            <a:r>
              <a:rPr lang="ko-KR" altLang="en-US" sz="1600" b="1" dirty="0" err="1">
                <a:latin typeface="+mj-ea"/>
                <a:ea typeface="+mj-ea"/>
              </a:rPr>
              <a:t>팅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defTabSz="180000" fontAlgn="base" latinLnBrk="0"/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pDer</a:t>
            </a:r>
            <a:r>
              <a:rPr lang="en-US" altLang="ko-KR" sz="1600" dirty="0" smtClean="0">
                <a:latin typeface="+mj-ea"/>
                <a:ea typeface="+mj-ea"/>
              </a:rPr>
              <a:t>-&gt;set(3,4</a:t>
            </a:r>
            <a:r>
              <a:rPr lang="en-US" altLang="ko-KR" sz="1600" dirty="0">
                <a:latin typeface="+mj-ea"/>
                <a:ea typeface="+mj-ea"/>
              </a:rPr>
              <a:t>); 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b="1" dirty="0" err="1" smtClean="0">
                <a:latin typeface="+mj-ea"/>
                <a:ea typeface="+mj-ea"/>
              </a:rPr>
              <a:t>pBase</a:t>
            </a:r>
            <a:r>
              <a:rPr lang="en-US" altLang="ko-KR" sz="1600" b="1" dirty="0" smtClean="0">
                <a:latin typeface="+mj-ea"/>
                <a:ea typeface="+mj-ea"/>
              </a:rPr>
              <a:t>-&gt;</a:t>
            </a:r>
            <a:r>
              <a:rPr lang="en-US" altLang="ko-KR" sz="1600" b="1" dirty="0" err="1" smtClean="0">
                <a:latin typeface="+mj-ea"/>
                <a:ea typeface="+mj-ea"/>
              </a:rPr>
              <a:t>showPoint</a:t>
            </a:r>
            <a:r>
              <a:rPr lang="en-US" altLang="ko-KR" sz="1600" b="1" dirty="0">
                <a:latin typeface="+mj-ea"/>
                <a:ea typeface="+mj-ea"/>
              </a:rPr>
              <a:t>(); 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pDer</a:t>
            </a:r>
            <a:r>
              <a:rPr lang="en-US" altLang="ko-KR" sz="1600" dirty="0" smtClean="0">
                <a:latin typeface="+mj-ea"/>
                <a:ea typeface="+mj-ea"/>
              </a:rPr>
              <a:t>-&gt;</a:t>
            </a:r>
            <a:r>
              <a:rPr lang="en-US" altLang="ko-KR" sz="1600" dirty="0" err="1" smtClean="0">
                <a:latin typeface="+mj-ea"/>
                <a:ea typeface="+mj-ea"/>
              </a:rPr>
              <a:t>setColor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en-US" altLang="ko-KR" sz="1600" dirty="0" smtClean="0">
                <a:latin typeface="+mj-ea"/>
                <a:ea typeface="+mj-ea"/>
              </a:rPr>
              <a:t>Red</a:t>
            </a:r>
            <a:r>
              <a:rPr lang="en-US" altLang="ko-KR" sz="1600" dirty="0">
                <a:latin typeface="+mj-ea"/>
                <a:ea typeface="+mj-ea"/>
              </a:rPr>
              <a:t>");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pDer</a:t>
            </a:r>
            <a:r>
              <a:rPr lang="en-US" altLang="ko-KR" sz="1600" dirty="0" smtClean="0">
                <a:latin typeface="+mj-ea"/>
                <a:ea typeface="+mj-ea"/>
              </a:rPr>
              <a:t>-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  <a:r>
              <a:rPr lang="en-US" altLang="ko-KR" sz="1600" dirty="0" err="1">
                <a:latin typeface="+mj-ea"/>
                <a:ea typeface="+mj-ea"/>
              </a:rPr>
              <a:t>showColorPoint</a:t>
            </a:r>
            <a:r>
              <a:rPr lang="en-US" altLang="ko-KR" sz="1600" dirty="0">
                <a:latin typeface="+mj-ea"/>
                <a:ea typeface="+mj-ea"/>
              </a:rPr>
              <a:t>(); 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b="1" strike="sngStrike" dirty="0" err="1" smtClean="0">
                <a:latin typeface="+mj-ea"/>
                <a:ea typeface="+mj-ea"/>
              </a:rPr>
              <a:t>pBase</a:t>
            </a:r>
            <a:r>
              <a:rPr lang="en-US" altLang="ko-KR" sz="1600" b="1" strike="sngStrike" dirty="0" smtClean="0">
                <a:latin typeface="+mj-ea"/>
                <a:ea typeface="+mj-ea"/>
              </a:rPr>
              <a:t>-</a:t>
            </a:r>
            <a:r>
              <a:rPr lang="en-US" altLang="ko-KR" sz="1600" b="1" strike="sngStrike" dirty="0">
                <a:latin typeface="+mj-ea"/>
                <a:ea typeface="+mj-ea"/>
              </a:rPr>
              <a:t>&gt;</a:t>
            </a:r>
            <a:r>
              <a:rPr lang="en-US" altLang="ko-KR" sz="1600" b="1" strike="sngStrike" dirty="0" err="1">
                <a:latin typeface="+mj-ea"/>
                <a:ea typeface="+mj-ea"/>
              </a:rPr>
              <a:t>showColorPoint</a:t>
            </a:r>
            <a:r>
              <a:rPr lang="en-US" altLang="ko-KR" sz="1600" b="1" strike="sngStrike" dirty="0" smtClean="0">
                <a:latin typeface="+mj-ea"/>
                <a:ea typeface="+mj-ea"/>
              </a:rPr>
              <a:t>();</a:t>
            </a:r>
            <a:r>
              <a:rPr lang="en-US" altLang="ko-KR" sz="1600" b="1" dirty="0" smtClean="0">
                <a:latin typeface="+mj-ea"/>
                <a:ea typeface="+mj-ea"/>
              </a:rPr>
              <a:t> // </a:t>
            </a:r>
            <a:r>
              <a:rPr lang="ko-KR" altLang="en-US" sz="1600" b="1" dirty="0">
                <a:latin typeface="+mj-ea"/>
                <a:ea typeface="+mj-ea"/>
              </a:rPr>
              <a:t>컴파일 오류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}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4758893" y="4351287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4758895" y="2865845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0162" y="5614271"/>
            <a:ext cx="596853" cy="3385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+mj-ea"/>
                <a:ea typeface="+mj-ea"/>
              </a:rPr>
              <a:t>cp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9148" y="3591467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set() {...}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9147" y="3935493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</a:t>
            </a:r>
            <a:r>
              <a:rPr lang="en-US" altLang="ko-KR" sz="1400" dirty="0" err="1" smtClean="0">
                <a:latin typeface="+mj-ea"/>
                <a:ea typeface="+mj-ea"/>
              </a:rPr>
              <a:t>showPoint</a:t>
            </a:r>
            <a:r>
              <a:rPr lang="en-US" altLang="ko-KR" sz="1400" dirty="0" smtClean="0">
                <a:latin typeface="+mj-ea"/>
                <a:ea typeface="+mj-ea"/>
              </a:rPr>
              <a:t>() {...}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9148" y="4474073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string color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6923" y="5153989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</a:t>
            </a:r>
            <a:r>
              <a:rPr lang="en-US" altLang="ko-KR" sz="1400" dirty="0" err="1" smtClean="0">
                <a:latin typeface="+mj-ea"/>
                <a:ea typeface="+mj-ea"/>
              </a:rPr>
              <a:t>showColorPoint</a:t>
            </a:r>
            <a:r>
              <a:rPr lang="en-US" altLang="ko-KR" sz="1400" dirty="0" smtClean="0">
                <a:latin typeface="+mj-ea"/>
                <a:ea typeface="+mj-ea"/>
              </a:rPr>
              <a:t>() { ...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62101" y="4846212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</a:t>
            </a:r>
            <a:r>
              <a:rPr lang="en-US" altLang="ko-KR" sz="1400" dirty="0" err="1" smtClean="0">
                <a:latin typeface="+mj-ea"/>
                <a:ea typeface="+mj-ea"/>
              </a:rPr>
              <a:t>setColor</a:t>
            </a:r>
            <a:r>
              <a:rPr lang="en-US" altLang="ko-KR" sz="1400" dirty="0" smtClean="0">
                <a:latin typeface="+mj-ea"/>
                <a:ea typeface="+mj-ea"/>
              </a:rPr>
              <a:t> () {...}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74088" y="452303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326786" y="1844824"/>
            <a:ext cx="1565694" cy="1241701"/>
          </a:xfrm>
          <a:prstGeom prst="wedgeRoundRectCallout">
            <a:avLst>
              <a:gd name="adj1" fmla="val -64504"/>
              <a:gd name="adj2" fmla="val 266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pBase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포인터로 기본 클래스의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public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멤버만 접근 가능</a:t>
            </a:r>
          </a:p>
        </p:txBody>
      </p:sp>
      <p:sp>
        <p:nvSpPr>
          <p:cNvPr id="20" name="오른쪽 중괄호 19"/>
          <p:cNvSpPr/>
          <p:nvPr/>
        </p:nvSpPr>
        <p:spPr>
          <a:xfrm>
            <a:off x="7326786" y="2886499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3801" y="3349626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기본클래스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 멤버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2" name="오른쪽 중괄호 21"/>
          <p:cNvSpPr/>
          <p:nvPr/>
        </p:nvSpPr>
        <p:spPr>
          <a:xfrm>
            <a:off x="7326786" y="4342075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83801" y="4805202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파생클래스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 멤버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97015" y="2206903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+mj-ea"/>
                <a:ea typeface="+mj-ea"/>
              </a:rPr>
              <a:t>pBase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85325" y="2252779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98816" y="2206903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+mj-ea"/>
                <a:ea typeface="+mj-ea"/>
              </a:rPr>
              <a:t>pDer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79424" y="2252779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3464" y="2844531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758892" y="2406667"/>
            <a:ext cx="0" cy="6798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064796" y="2387791"/>
            <a:ext cx="0" cy="3822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사각형 설명선 35"/>
          <p:cNvSpPr/>
          <p:nvPr/>
        </p:nvSpPr>
        <p:spPr>
          <a:xfrm>
            <a:off x="1658995" y="2521225"/>
            <a:ext cx="2758060" cy="593605"/>
          </a:xfrm>
          <a:prstGeom prst="wedgeRoundRectCallout">
            <a:avLst>
              <a:gd name="adj1" fmla="val 59116"/>
              <a:gd name="adj2" fmla="val 846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pDer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포인터로 객체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cp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의 모든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public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멤버 접근 가능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27129" y="2925381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91226" y="294603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37261" y="3182315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00162" y="328023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079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다운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058" y="903442"/>
            <a:ext cx="8845243" cy="5832648"/>
          </a:xfrm>
        </p:spPr>
        <p:txBody>
          <a:bodyPr/>
          <a:lstStyle/>
          <a:p>
            <a:r>
              <a:rPr lang="ko-KR" altLang="en-US" dirty="0" smtClean="0"/>
              <a:t>다운 캐스팅</a:t>
            </a:r>
            <a:r>
              <a:rPr lang="en-US" altLang="ko-KR" dirty="0" smtClean="0"/>
              <a:t>(down-casting)</a:t>
            </a:r>
          </a:p>
          <a:p>
            <a:pPr lvl="1"/>
            <a:r>
              <a:rPr lang="ko-KR" altLang="en-US" dirty="0" smtClean="0"/>
              <a:t>기본 클래스의 포인터가 파생 클래스의 포인터에 치환되는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6416" y="3132915"/>
            <a:ext cx="4533712" cy="32932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main() {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ColorPoint </a:t>
            </a:r>
            <a:r>
              <a:rPr lang="en-US" altLang="ko-KR" sz="1600" dirty="0" err="1">
                <a:latin typeface="+mj-ea"/>
                <a:ea typeface="+mj-ea"/>
              </a:rPr>
              <a:t>cp</a:t>
            </a:r>
            <a:r>
              <a:rPr lang="en-US" altLang="ko-KR" sz="16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ColorPoint *</a:t>
            </a:r>
            <a:r>
              <a:rPr lang="en-US" altLang="ko-KR" sz="1600" dirty="0" err="1" smtClean="0">
                <a:latin typeface="+mj-ea"/>
                <a:ea typeface="+mj-ea"/>
              </a:rPr>
              <a:t>pDer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	Point* </a:t>
            </a:r>
            <a:r>
              <a:rPr lang="en-US" altLang="ko-KR" sz="1600" b="1" dirty="0" err="1" smtClean="0">
                <a:latin typeface="+mj-ea"/>
                <a:ea typeface="+mj-ea"/>
              </a:rPr>
              <a:t>pBase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= &amp;</a:t>
            </a:r>
            <a:r>
              <a:rPr lang="en-US" altLang="ko-KR" sz="1600" b="1" dirty="0" err="1">
                <a:latin typeface="+mj-ea"/>
                <a:ea typeface="+mj-ea"/>
              </a:rPr>
              <a:t>cp</a:t>
            </a:r>
            <a:r>
              <a:rPr lang="en-US" altLang="ko-KR" sz="1600" b="1" dirty="0" smtClean="0">
                <a:latin typeface="+mj-ea"/>
                <a:ea typeface="+mj-ea"/>
              </a:rPr>
              <a:t>; // </a:t>
            </a:r>
            <a:r>
              <a:rPr lang="ko-KR" altLang="en-US" sz="1600" b="1" dirty="0" err="1" smtClean="0">
                <a:latin typeface="+mj-ea"/>
                <a:ea typeface="+mj-ea"/>
              </a:rPr>
              <a:t>업캐스</a:t>
            </a:r>
            <a:r>
              <a:rPr lang="ko-KR" altLang="en-US" sz="1600" b="1" dirty="0" err="1">
                <a:latin typeface="+mj-ea"/>
                <a:ea typeface="+mj-ea"/>
              </a:rPr>
              <a:t>팅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defTabSz="180000" fontAlgn="base" latinLnBrk="0"/>
            <a:endParaRPr lang="en-US" altLang="ko-KR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pBase</a:t>
            </a:r>
            <a:r>
              <a:rPr lang="en-US" altLang="ko-KR" sz="1600" dirty="0" smtClean="0">
                <a:latin typeface="+mj-ea"/>
                <a:ea typeface="+mj-ea"/>
              </a:rPr>
              <a:t>-&gt;set(3,4</a:t>
            </a:r>
            <a:r>
              <a:rPr lang="en-US" altLang="ko-KR" sz="1600" dirty="0">
                <a:latin typeface="+mj-ea"/>
                <a:ea typeface="+mj-ea"/>
              </a:rPr>
              <a:t>); 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pBase</a:t>
            </a:r>
            <a:r>
              <a:rPr lang="en-US" altLang="ko-KR" sz="1600" dirty="0" smtClean="0">
                <a:latin typeface="+mj-ea"/>
                <a:ea typeface="+mj-ea"/>
              </a:rPr>
              <a:t>-&gt;</a:t>
            </a:r>
            <a:r>
              <a:rPr lang="en-US" altLang="ko-KR" sz="1600" dirty="0" err="1" smtClean="0">
                <a:latin typeface="+mj-ea"/>
                <a:ea typeface="+mj-ea"/>
              </a:rPr>
              <a:t>showPoint</a:t>
            </a:r>
            <a:r>
              <a:rPr lang="en-US" altLang="ko-KR" sz="1600" dirty="0">
                <a:latin typeface="+mj-ea"/>
                <a:ea typeface="+mj-ea"/>
              </a:rPr>
              <a:t>(); 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 fontAlgn="base" latinLnBrk="0"/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en-US" altLang="ko-KR" sz="1600" b="1" dirty="0" smtClean="0">
                <a:solidFill>
                  <a:srgbClr val="7030A0"/>
                </a:solidFill>
                <a:latin typeface="+mj-ea"/>
                <a:ea typeface="+mj-ea"/>
              </a:rPr>
              <a:t>  //</a:t>
            </a:r>
            <a:r>
              <a:rPr lang="ko-KR" altLang="en-US" sz="1600" b="1" dirty="0">
                <a:solidFill>
                  <a:srgbClr val="7030A0"/>
                </a:solidFill>
                <a:latin typeface="+mj-ea"/>
                <a:ea typeface="+mj-ea"/>
              </a:rPr>
              <a:t>강제 타입 </a:t>
            </a:r>
            <a:r>
              <a:rPr lang="ko-KR" altLang="en-US" sz="1600" b="1" dirty="0" smtClean="0">
                <a:solidFill>
                  <a:srgbClr val="7030A0"/>
                </a:solidFill>
                <a:latin typeface="+mj-ea"/>
                <a:ea typeface="+mj-ea"/>
              </a:rPr>
              <a:t>변환 반드시 </a:t>
            </a:r>
            <a:r>
              <a:rPr lang="ko-KR" altLang="en-US" sz="1600" b="1" dirty="0" smtClean="0">
                <a:solidFill>
                  <a:srgbClr val="7030A0"/>
                </a:solidFill>
                <a:latin typeface="+mj-ea"/>
                <a:ea typeface="+mj-ea"/>
              </a:rPr>
              <a:t>필요</a:t>
            </a:r>
            <a:endParaRPr lang="en-US" altLang="ko-KR" sz="16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b="1" dirty="0" smtClean="0">
                <a:solidFill>
                  <a:srgbClr val="7030A0"/>
                </a:solidFill>
                <a:latin typeface="+mj-ea"/>
                <a:ea typeface="+mj-ea"/>
              </a:rPr>
              <a:t>	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+mj-ea"/>
                <a:ea typeface="+mj-ea"/>
              </a:rPr>
              <a:t>pDer</a:t>
            </a:r>
            <a:r>
              <a:rPr lang="en-US" altLang="ko-KR" sz="1600" b="1" dirty="0" smtClean="0">
                <a:solidFill>
                  <a:srgbClr val="7030A0"/>
                </a:solidFill>
                <a:latin typeface="+mj-ea"/>
                <a:ea typeface="+mj-ea"/>
              </a:rPr>
              <a:t> = (ColorPoint *)</a:t>
            </a:r>
            <a:r>
              <a:rPr lang="en-US" altLang="ko-KR" sz="1600" b="1" dirty="0" err="1" smtClean="0">
                <a:solidFill>
                  <a:srgbClr val="7030A0"/>
                </a:solidFill>
                <a:latin typeface="+mj-ea"/>
                <a:ea typeface="+mj-ea"/>
              </a:rPr>
              <a:t>pBase</a:t>
            </a:r>
            <a:r>
              <a:rPr lang="en-US" altLang="ko-KR" sz="1600" b="1" dirty="0" smtClean="0">
                <a:solidFill>
                  <a:srgbClr val="7030A0"/>
                </a:solidFill>
                <a:latin typeface="+mj-ea"/>
                <a:ea typeface="+mj-ea"/>
              </a:rPr>
              <a:t>; // </a:t>
            </a:r>
            <a:r>
              <a:rPr lang="ko-KR" altLang="en-US" sz="1600" b="1" dirty="0" smtClean="0">
                <a:solidFill>
                  <a:srgbClr val="7030A0"/>
                </a:solidFill>
                <a:latin typeface="+mj-ea"/>
                <a:ea typeface="+mj-ea"/>
              </a:rPr>
              <a:t>다운캐스팅</a:t>
            </a:r>
            <a:endParaRPr lang="en-US" altLang="ko-KR" sz="1600" b="1" dirty="0" smtClean="0">
              <a:solidFill>
                <a:srgbClr val="7030A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pDer</a:t>
            </a:r>
            <a:r>
              <a:rPr lang="en-US" altLang="ko-KR" sz="1600" dirty="0" smtClean="0">
                <a:latin typeface="+mj-ea"/>
                <a:ea typeface="+mj-ea"/>
              </a:rPr>
              <a:t>-&gt;</a:t>
            </a:r>
            <a:r>
              <a:rPr lang="en-US" altLang="ko-KR" sz="1600" dirty="0" err="1" smtClean="0">
                <a:latin typeface="+mj-ea"/>
                <a:ea typeface="+mj-ea"/>
              </a:rPr>
              <a:t>setColor</a:t>
            </a:r>
            <a:r>
              <a:rPr lang="en-US" altLang="ko-KR" sz="1600" dirty="0">
                <a:latin typeface="+mj-ea"/>
                <a:ea typeface="+mj-ea"/>
              </a:rPr>
              <a:t>("</a:t>
            </a:r>
            <a:r>
              <a:rPr lang="en-US" altLang="ko-KR" sz="1600" dirty="0" smtClean="0">
                <a:latin typeface="+mj-ea"/>
                <a:ea typeface="+mj-ea"/>
              </a:rPr>
              <a:t>Red</a:t>
            </a:r>
            <a:r>
              <a:rPr lang="en-US" altLang="ko-KR" sz="1600" dirty="0">
                <a:latin typeface="+mj-ea"/>
                <a:ea typeface="+mj-ea"/>
              </a:rPr>
              <a:t>"); </a:t>
            </a:r>
            <a:r>
              <a:rPr lang="en-US" altLang="ko-KR" sz="1600" dirty="0" smtClean="0">
                <a:latin typeface="+mj-ea"/>
                <a:ea typeface="+mj-ea"/>
              </a:rPr>
              <a:t>// </a:t>
            </a:r>
            <a:r>
              <a:rPr lang="ko-KR" altLang="en-US" sz="1600" dirty="0" smtClean="0">
                <a:latin typeface="+mj-ea"/>
                <a:ea typeface="+mj-ea"/>
              </a:rPr>
              <a:t>정상 컴파일</a:t>
            </a:r>
          </a:p>
          <a:p>
            <a:pPr defTabSz="180000" fontAlgn="base" latinLnBrk="0"/>
            <a:r>
              <a:rPr lang="ko-KR" altLang="en-US" sz="1600" dirty="0">
                <a:latin typeface="+mj-ea"/>
                <a:ea typeface="+mj-ea"/>
              </a:rPr>
              <a:t>	</a:t>
            </a:r>
            <a:r>
              <a:rPr lang="en-US" altLang="ko-KR" sz="1600" dirty="0" err="1" smtClean="0">
                <a:latin typeface="+mj-ea"/>
                <a:ea typeface="+mj-ea"/>
              </a:rPr>
              <a:t>pDer</a:t>
            </a:r>
            <a:r>
              <a:rPr lang="en-US" altLang="ko-KR" sz="1600" dirty="0" smtClean="0">
                <a:latin typeface="+mj-ea"/>
                <a:ea typeface="+mj-ea"/>
              </a:rPr>
              <a:t>-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  <a:r>
              <a:rPr lang="en-US" altLang="ko-KR" sz="1600" dirty="0" err="1">
                <a:latin typeface="+mj-ea"/>
                <a:ea typeface="+mj-ea"/>
              </a:rPr>
              <a:t>showColorPoint</a:t>
            </a:r>
            <a:r>
              <a:rPr lang="en-US" altLang="ko-KR" sz="1600" dirty="0">
                <a:latin typeface="+mj-ea"/>
                <a:ea typeface="+mj-ea"/>
              </a:rPr>
              <a:t>(); </a:t>
            </a:r>
            <a:r>
              <a:rPr lang="en-US" altLang="ko-KR" sz="1600" dirty="0" smtClean="0">
                <a:latin typeface="+mj-ea"/>
                <a:ea typeface="+mj-ea"/>
              </a:rPr>
              <a:t>// </a:t>
            </a:r>
            <a:r>
              <a:rPr lang="ko-KR" altLang="en-US" sz="1600" dirty="0" smtClean="0">
                <a:latin typeface="+mj-ea"/>
                <a:ea typeface="+mj-ea"/>
              </a:rPr>
              <a:t>정상 컴파일</a:t>
            </a:r>
            <a:endParaRPr lang="en-US" altLang="ko-KR" sz="16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 smtClean="0">
                <a:latin typeface="+mj-ea"/>
                <a:ea typeface="+mj-ea"/>
              </a:rPr>
              <a:t>} 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3" name="양쪽 모서리가 둥근 사각형 32"/>
          <p:cNvSpPr/>
          <p:nvPr/>
        </p:nvSpPr>
        <p:spPr>
          <a:xfrm rot="10800000">
            <a:off x="4928025" y="4645883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4935814" y="3079362"/>
            <a:ext cx="2485372" cy="1557876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31424" y="5910371"/>
            <a:ext cx="43916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dirty="0" err="1" smtClean="0">
                <a:latin typeface="+mj-ea"/>
                <a:ea typeface="+mj-ea"/>
              </a:rPr>
              <a:t>cp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36067" y="3804984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set() {...}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36066" y="4149010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</a:t>
            </a:r>
            <a:r>
              <a:rPr lang="en-US" altLang="ko-KR" sz="1400" dirty="0" err="1" smtClean="0">
                <a:latin typeface="+mj-ea"/>
                <a:ea typeface="+mj-ea"/>
              </a:rPr>
              <a:t>showPoint</a:t>
            </a:r>
            <a:r>
              <a:rPr lang="en-US" altLang="ko-KR" sz="1400" dirty="0" smtClean="0">
                <a:latin typeface="+mj-ea"/>
                <a:ea typeface="+mj-ea"/>
              </a:rPr>
              <a:t>() {...}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36067" y="4687590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string color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33842" y="5367506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</a:t>
            </a:r>
            <a:r>
              <a:rPr lang="en-US" altLang="ko-KR" sz="1400" dirty="0" err="1" smtClean="0">
                <a:latin typeface="+mj-ea"/>
                <a:ea typeface="+mj-ea"/>
              </a:rPr>
              <a:t>showColorPoint</a:t>
            </a:r>
            <a:r>
              <a:rPr lang="en-US" altLang="ko-KR" sz="1400" dirty="0" smtClean="0">
                <a:latin typeface="+mj-ea"/>
                <a:ea typeface="+mj-ea"/>
              </a:rPr>
              <a:t>() { ... 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39020" y="5059729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</a:t>
            </a:r>
            <a:r>
              <a:rPr lang="en-US" altLang="ko-KR" sz="1400" dirty="0" err="1" smtClean="0">
                <a:latin typeface="+mj-ea"/>
                <a:ea typeface="+mj-ea"/>
              </a:rPr>
              <a:t>setColor</a:t>
            </a:r>
            <a:r>
              <a:rPr lang="en-US" altLang="ko-KR" sz="1400" dirty="0" smtClean="0">
                <a:latin typeface="+mj-ea"/>
                <a:ea typeface="+mj-ea"/>
              </a:rPr>
              <a:t> () {...}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51007" y="473654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7171170" y="1893651"/>
            <a:ext cx="1833039" cy="1175484"/>
          </a:xfrm>
          <a:prstGeom prst="wedgeRoundRectCallout">
            <a:avLst>
              <a:gd name="adj1" fmla="val -36055"/>
              <a:gd name="adj2" fmla="val 709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pBase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포인터로 기본 클래스의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public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멤버만 접근 가능</a:t>
            </a:r>
          </a:p>
        </p:txBody>
      </p:sp>
      <p:sp>
        <p:nvSpPr>
          <p:cNvPr id="43" name="오른쪽 중괄호 42"/>
          <p:cNvSpPr/>
          <p:nvPr/>
        </p:nvSpPr>
        <p:spPr>
          <a:xfrm>
            <a:off x="7503705" y="3100016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60720" y="3696656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기본클래스 멤버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5" name="오른쪽 중괄호 44"/>
          <p:cNvSpPr/>
          <p:nvPr/>
        </p:nvSpPr>
        <p:spPr>
          <a:xfrm>
            <a:off x="7503705" y="4555592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60720" y="5152232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+mj-ea"/>
                <a:ea typeface="+mj-ea"/>
              </a:rPr>
              <a:t>파생클래스 멤버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84168" y="2420420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+mj-ea"/>
                <a:ea typeface="+mj-ea"/>
              </a:rPr>
              <a:t>pBase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72478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5735" y="2420420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+mj-ea"/>
                <a:ea typeface="+mj-ea"/>
              </a:rPr>
              <a:t>pDer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56343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+mj-ea"/>
                <a:ea typeface="+mj-ea"/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35809" y="3103006"/>
            <a:ext cx="2487606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935811" y="2620184"/>
            <a:ext cx="0" cy="6798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851949" y="2601308"/>
            <a:ext cx="0" cy="3822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사각형 설명선 53"/>
          <p:cNvSpPr/>
          <p:nvPr/>
        </p:nvSpPr>
        <p:spPr>
          <a:xfrm>
            <a:off x="1763688" y="2734742"/>
            <a:ext cx="2830286" cy="593605"/>
          </a:xfrm>
          <a:prstGeom prst="wedgeRoundRectCallout">
            <a:avLst>
              <a:gd name="adj1" fmla="val 61734"/>
              <a:gd name="adj2" fmla="val 86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pDer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포인터로 객체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+mj-ea"/>
                <a:ea typeface="+mj-ea"/>
              </a:rPr>
              <a:t>cp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의 모든 </a:t>
            </a:r>
            <a:r>
              <a:rPr lang="en-US" altLang="ko-KR" sz="1600" b="1" dirty="0">
                <a:solidFill>
                  <a:schemeClr val="tx1"/>
                </a:solidFill>
                <a:latin typeface="+mj-ea"/>
                <a:ea typeface="+mj-ea"/>
              </a:rPr>
              <a:t>public </a:t>
            </a:r>
            <a:r>
              <a:rPr lang="ko-KR" altLang="en-US" sz="1600" b="1" dirty="0">
                <a:solidFill>
                  <a:schemeClr val="tx1"/>
                </a:solidFill>
                <a:latin typeface="+mj-ea"/>
                <a:ea typeface="+mj-ea"/>
              </a:rPr>
              <a:t>멤버 접근 가능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3138898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5" y="31595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14180" y="3395832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77081" y="34937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55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protected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접근 지정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접근 지정자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private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 내에서만 </a:t>
            </a:r>
            <a:r>
              <a:rPr lang="ko-KR" altLang="en-US" dirty="0" smtClean="0"/>
              <a:t>접근 가능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클래스에서도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직접 접근 불가</a:t>
            </a:r>
            <a:endParaRPr lang="ko-KR" altLang="en-US" dirty="0"/>
          </a:p>
          <a:p>
            <a:pPr lvl="1" fontAlgn="base"/>
            <a:r>
              <a:rPr lang="en-US" altLang="ko-KR" dirty="0"/>
              <a:t>public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클래스나 외부 어떤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외부 </a:t>
            </a:r>
            <a:r>
              <a:rPr lang="ko-KR" altLang="en-US" dirty="0"/>
              <a:t>함수에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멤버 접근 가능</a:t>
            </a:r>
            <a:endParaRPr lang="ko-KR" altLang="en-US" dirty="0"/>
          </a:p>
          <a:p>
            <a:pPr lvl="1" fontAlgn="base"/>
            <a:r>
              <a:rPr lang="en-US" altLang="ko-KR" dirty="0"/>
              <a:t>protected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클래스에서 </a:t>
            </a:r>
            <a:r>
              <a:rPr lang="ko-KR" altLang="en-US" dirty="0" smtClean="0"/>
              <a:t>접근 가능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클래스에서만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파생 </a:t>
            </a:r>
            <a:r>
              <a:rPr lang="ko-KR" altLang="en-US" dirty="0"/>
              <a:t>클래스가 아닌 다른 클래스나 외부 함수에서는 </a:t>
            </a:r>
            <a:r>
              <a:rPr lang="en-US" altLang="ko-KR" dirty="0"/>
              <a:t>protected </a:t>
            </a:r>
            <a:r>
              <a:rPr lang="ko-KR" altLang="en-US" dirty="0"/>
              <a:t>멤버를 접근할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23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멤버의 접근 지정에 따른 </a:t>
            </a:r>
            <a:r>
              <a:rPr lang="ko-KR" altLang="en-US" dirty="0" err="1" smtClean="0"/>
              <a:t>접근성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483" y="1865815"/>
            <a:ext cx="2172593" cy="181588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class A {</a:t>
            </a: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private:</a:t>
            </a: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		 private </a:t>
            </a:r>
            <a:r>
              <a:rPr lang="ko-KR" altLang="en-US" sz="1400" b="1" dirty="0" smtClean="0">
                <a:latin typeface="+mj-ea"/>
                <a:ea typeface="+mj-ea"/>
              </a:rPr>
              <a:t>멤버</a:t>
            </a:r>
            <a:endParaRPr lang="en-US" altLang="ko-KR" sz="1400" b="1" dirty="0">
              <a:latin typeface="+mj-ea"/>
              <a:ea typeface="+mj-ea"/>
            </a:endParaRP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protected:</a:t>
            </a: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		protected </a:t>
            </a:r>
            <a:r>
              <a:rPr lang="ko-KR" altLang="en-US" sz="1400" b="1" dirty="0" smtClean="0">
                <a:latin typeface="+mj-ea"/>
                <a:ea typeface="+mj-ea"/>
              </a:rPr>
              <a:t>멤버</a:t>
            </a:r>
            <a:endParaRPr lang="en-US" altLang="ko-KR" sz="1400" b="1" dirty="0">
              <a:latin typeface="+mj-ea"/>
              <a:ea typeface="+mj-ea"/>
            </a:endParaRP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 smtClean="0">
                <a:latin typeface="+mj-ea"/>
                <a:ea typeface="+mj-ea"/>
              </a:rPr>
              <a:t>	public </a:t>
            </a:r>
            <a:r>
              <a:rPr lang="ko-KR" altLang="en-US" sz="1400" b="1" dirty="0" smtClean="0">
                <a:latin typeface="+mj-ea"/>
                <a:ea typeface="+mj-ea"/>
              </a:rPr>
              <a:t>멤버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};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2679" y="4304282"/>
            <a:ext cx="2166450" cy="138499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class B : public A {</a:t>
            </a:r>
          </a:p>
          <a:p>
            <a:pPr defTabSz="180000"/>
            <a:endParaRPr lang="en-US" altLang="ko-KR" sz="1400" b="1" dirty="0" smtClean="0">
              <a:latin typeface="+mj-ea"/>
              <a:ea typeface="+mj-ea"/>
            </a:endParaRPr>
          </a:p>
          <a:p>
            <a:pPr defTabSz="180000"/>
            <a:endParaRPr lang="en-US" altLang="ko-KR" sz="1400" b="1" dirty="0">
              <a:latin typeface="+mj-ea"/>
              <a:ea typeface="+mj-ea"/>
            </a:endParaRPr>
          </a:p>
          <a:p>
            <a:pPr defTabSz="180000"/>
            <a:endParaRPr lang="en-US" altLang="ko-KR" sz="1400" b="1" dirty="0" smtClean="0">
              <a:latin typeface="+mj-ea"/>
              <a:ea typeface="+mj-ea"/>
            </a:endParaRPr>
          </a:p>
          <a:p>
            <a:pPr defTabSz="180000"/>
            <a:endParaRPr lang="en-US" altLang="ko-KR" sz="1400" b="1" dirty="0">
              <a:latin typeface="+mj-ea"/>
              <a:ea typeface="+mj-ea"/>
            </a:endParaRP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};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H="1" flipV="1">
            <a:off x="4207780" y="3681697"/>
            <a:ext cx="8124" cy="622585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0272" y="1874913"/>
            <a:ext cx="1656184" cy="181588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class C {</a:t>
            </a:r>
          </a:p>
          <a:p>
            <a:pPr defTabSz="180000"/>
            <a:endParaRPr lang="en-US" altLang="ko-KR" sz="1400" b="1" dirty="0" smtClean="0">
              <a:latin typeface="+mj-ea"/>
              <a:ea typeface="+mj-ea"/>
            </a:endParaRPr>
          </a:p>
          <a:p>
            <a:pPr defTabSz="180000"/>
            <a:endParaRPr lang="en-US" altLang="ko-KR" sz="1400" b="1" dirty="0">
              <a:latin typeface="+mj-ea"/>
              <a:ea typeface="+mj-ea"/>
            </a:endParaRPr>
          </a:p>
          <a:p>
            <a:pPr defTabSz="180000"/>
            <a:endParaRPr lang="en-US" altLang="ko-KR" sz="1400" b="1" dirty="0" smtClean="0">
              <a:latin typeface="+mj-ea"/>
              <a:ea typeface="+mj-ea"/>
            </a:endParaRPr>
          </a:p>
          <a:p>
            <a:pPr defTabSz="180000"/>
            <a:endParaRPr lang="en-US" altLang="ko-KR" sz="1400" b="1" dirty="0">
              <a:latin typeface="+mj-ea"/>
              <a:ea typeface="+mj-ea"/>
            </a:endParaRPr>
          </a:p>
          <a:p>
            <a:pPr defTabSz="180000"/>
            <a:endParaRPr lang="en-US" altLang="ko-KR" sz="1400" b="1" dirty="0" smtClean="0">
              <a:latin typeface="+mj-ea"/>
              <a:ea typeface="+mj-ea"/>
            </a:endParaRPr>
          </a:p>
          <a:p>
            <a:pPr defTabSz="180000"/>
            <a:endParaRPr lang="en-US" altLang="ko-KR" sz="1400" b="1" dirty="0">
              <a:latin typeface="+mj-ea"/>
              <a:ea typeface="+mj-ea"/>
            </a:endParaRP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};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699" y="1865815"/>
            <a:ext cx="1580561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void function() {</a:t>
            </a:r>
          </a:p>
          <a:p>
            <a:pPr defTabSz="180000"/>
            <a:endParaRPr lang="en-US" altLang="ko-KR" sz="1400" b="1" dirty="0" smtClean="0">
              <a:latin typeface="+mj-ea"/>
              <a:ea typeface="+mj-ea"/>
            </a:endParaRPr>
          </a:p>
          <a:p>
            <a:pPr defTabSz="180000"/>
            <a:endParaRPr lang="en-US" altLang="ko-KR" sz="1400" b="1" dirty="0">
              <a:latin typeface="+mj-ea"/>
              <a:ea typeface="+mj-ea"/>
            </a:endParaRPr>
          </a:p>
          <a:p>
            <a:pPr defTabSz="180000"/>
            <a:endParaRPr lang="en-US" altLang="ko-KR" sz="1400" b="1" dirty="0" smtClean="0">
              <a:latin typeface="+mj-ea"/>
              <a:ea typeface="+mj-ea"/>
            </a:endParaRPr>
          </a:p>
          <a:p>
            <a:pPr defTabSz="180000"/>
            <a:endParaRPr lang="en-US" altLang="ko-KR" sz="1400" b="1" dirty="0">
              <a:latin typeface="+mj-ea"/>
              <a:ea typeface="+mj-ea"/>
            </a:endParaRPr>
          </a:p>
          <a:p>
            <a:pPr defTabSz="180000"/>
            <a:endParaRPr lang="en-US" altLang="ko-KR" sz="1400" b="1" dirty="0" smtClean="0">
              <a:latin typeface="+mj-ea"/>
              <a:ea typeface="+mj-ea"/>
            </a:endParaRPr>
          </a:p>
          <a:p>
            <a:pPr defTabSz="180000"/>
            <a:endParaRPr lang="en-US" altLang="ko-KR" sz="1400" b="1" dirty="0">
              <a:latin typeface="+mj-ea"/>
              <a:ea typeface="+mj-ea"/>
            </a:endParaRPr>
          </a:p>
          <a:p>
            <a:pPr defTabSz="180000"/>
            <a:r>
              <a:rPr lang="en-US" altLang="ko-KR" sz="1400" b="1" dirty="0" smtClean="0">
                <a:latin typeface="+mj-ea"/>
                <a:ea typeface="+mj-ea"/>
              </a:rPr>
              <a:t>}</a:t>
            </a:r>
            <a:endParaRPr lang="ko-KR" altLang="en-US" sz="1400" b="1" dirty="0">
              <a:latin typeface="+mj-ea"/>
              <a:ea typeface="+mj-ea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860032" y="2432074"/>
            <a:ext cx="2736304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860033" y="2850464"/>
            <a:ext cx="2736303" cy="196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860032" y="3296170"/>
            <a:ext cx="2736304" cy="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10400" y="2458682"/>
            <a:ext cx="2102627" cy="117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210400" y="2886911"/>
            <a:ext cx="2102627" cy="1895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210400" y="3296170"/>
            <a:ext cx="2102627" cy="834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곱셈 기호 32"/>
          <p:cNvSpPr/>
          <p:nvPr/>
        </p:nvSpPr>
        <p:spPr>
          <a:xfrm>
            <a:off x="2561929" y="2293206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34" name="곱셈 기호 33"/>
          <p:cNvSpPr/>
          <p:nvPr/>
        </p:nvSpPr>
        <p:spPr>
          <a:xfrm>
            <a:off x="6046997" y="2302467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35" name="곱셈 기호 34"/>
          <p:cNvSpPr/>
          <p:nvPr/>
        </p:nvSpPr>
        <p:spPr>
          <a:xfrm>
            <a:off x="6050405" y="2683818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36" name="곱셈 기호 35"/>
          <p:cNvSpPr/>
          <p:nvPr/>
        </p:nvSpPr>
        <p:spPr>
          <a:xfrm>
            <a:off x="2561929" y="2749648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37" name="곱셈 기호 36"/>
          <p:cNvSpPr/>
          <p:nvPr/>
        </p:nvSpPr>
        <p:spPr>
          <a:xfrm>
            <a:off x="6339153" y="378369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7736" y="151705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외부 함수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43471" y="148478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기본 클래스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38073" y="149597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다른 클래스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80330" y="56967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+mj-ea"/>
                <a:ea typeface="+mj-ea"/>
              </a:rPr>
              <a:t>파생 클래스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4454493" y="2870162"/>
            <a:ext cx="1665215" cy="2139486"/>
          </a:xfrm>
          <a:custGeom>
            <a:avLst/>
            <a:gdLst>
              <a:gd name="connsiteX0" fmla="*/ 0 w 1343125"/>
              <a:gd name="connsiteY0" fmla="*/ 2241395 h 2241395"/>
              <a:gd name="connsiteX1" fmla="*/ 1338146 w 1343125"/>
              <a:gd name="connsiteY1" fmla="*/ 936702 h 2241395"/>
              <a:gd name="connsiteX2" fmla="*/ 367990 w 1343125"/>
              <a:gd name="connsiteY2" fmla="*/ 0 h 224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125" h="2241395">
                <a:moveTo>
                  <a:pt x="0" y="2241395"/>
                </a:moveTo>
                <a:cubicBezTo>
                  <a:pt x="638407" y="1775831"/>
                  <a:pt x="1276814" y="1310268"/>
                  <a:pt x="1338146" y="936702"/>
                </a:cubicBezTo>
                <a:cubicBezTo>
                  <a:pt x="1399478" y="563136"/>
                  <a:pt x="883734" y="281568"/>
                  <a:pt x="367990" y="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991499" y="4756505"/>
            <a:ext cx="2709002" cy="963441"/>
          </a:xfrm>
          <a:prstGeom prst="wedgeRoundRectCallout">
            <a:avLst>
              <a:gd name="adj1" fmla="val -65239"/>
              <a:gd name="adj2" fmla="val -86507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protected </a:t>
            </a:r>
            <a:r>
              <a:rPr lang="ko-KR" altLang="en-US" sz="2000" b="1" dirty="0">
                <a:solidFill>
                  <a:schemeClr val="tx1"/>
                </a:solidFill>
                <a:latin typeface="+mj-ea"/>
                <a:ea typeface="+mj-ea"/>
              </a:rPr>
              <a:t>멤버는 파생 클래스에 접근이 허용된다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4471639" y="3351451"/>
            <a:ext cx="1334682" cy="1405054"/>
          </a:xfrm>
          <a:custGeom>
            <a:avLst/>
            <a:gdLst>
              <a:gd name="connsiteX0" fmla="*/ 0 w 1334682"/>
              <a:gd name="connsiteY0" fmla="*/ 1405054 h 1405054"/>
              <a:gd name="connsiteX1" fmla="*/ 1326995 w 1334682"/>
              <a:gd name="connsiteY1" fmla="*/ 535259 h 1405054"/>
              <a:gd name="connsiteX2" fmla="*/ 446049 w 1334682"/>
              <a:gd name="connsiteY2" fmla="*/ 0 h 140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682" h="1405054">
                <a:moveTo>
                  <a:pt x="0" y="1405054"/>
                </a:moveTo>
                <a:cubicBezTo>
                  <a:pt x="626326" y="1087244"/>
                  <a:pt x="1252653" y="769435"/>
                  <a:pt x="1326995" y="535259"/>
                </a:cubicBezTo>
                <a:cubicBezTo>
                  <a:pt x="1401337" y="301083"/>
                  <a:pt x="923693" y="150541"/>
                  <a:pt x="446049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4493941" y="2492807"/>
            <a:ext cx="2101158" cy="2754351"/>
          </a:xfrm>
          <a:custGeom>
            <a:avLst/>
            <a:gdLst>
              <a:gd name="connsiteX0" fmla="*/ 0 w 2101158"/>
              <a:gd name="connsiteY0" fmla="*/ 2754351 h 2754351"/>
              <a:gd name="connsiteX1" fmla="*/ 2096430 w 2101158"/>
              <a:gd name="connsiteY1" fmla="*/ 1193181 h 2754351"/>
              <a:gd name="connsiteX2" fmla="*/ 457200 w 2101158"/>
              <a:gd name="connsiteY2" fmla="*/ 0 h 275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158" h="2754351">
                <a:moveTo>
                  <a:pt x="0" y="2754351"/>
                </a:moveTo>
                <a:cubicBezTo>
                  <a:pt x="1010115" y="2203295"/>
                  <a:pt x="2020230" y="1652240"/>
                  <a:pt x="2096430" y="1193181"/>
                </a:cubicBezTo>
                <a:cubicBezTo>
                  <a:pt x="2172630" y="734122"/>
                  <a:pt x="1314915" y="367061"/>
                  <a:pt x="457200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176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cap="none" dirty="0" smtClean="0">
                <a:latin typeface="+mj-ea"/>
              </a:rPr>
              <a:t>protected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멤버에 대한 접근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4" y="846593"/>
            <a:ext cx="4194234" cy="569386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>
                <a:latin typeface="+mj-ea"/>
                <a:ea typeface="+mj-ea"/>
              </a:rPr>
              <a:t>class </a:t>
            </a:r>
            <a:r>
              <a:rPr lang="en-US" altLang="ko-KR" sz="1400" b="1" dirty="0">
                <a:latin typeface="+mj-ea"/>
                <a:ea typeface="+mj-ea"/>
              </a:rPr>
              <a:t>Point </a:t>
            </a:r>
            <a:r>
              <a:rPr lang="en-US" altLang="ko-KR" sz="1400" dirty="0">
                <a:latin typeface="+mj-ea"/>
                <a:ea typeface="+mj-ea"/>
              </a:rPr>
              <a:t>{ 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7030A0"/>
                </a:solidFill>
                <a:latin typeface="+mj-ea"/>
                <a:ea typeface="+mj-ea"/>
              </a:rPr>
              <a:t>protected: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7030A0"/>
                </a:solidFill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solidFill>
                  <a:srgbClr val="7030A0"/>
                </a:solidFill>
                <a:latin typeface="+mj-ea"/>
                <a:ea typeface="+mj-ea"/>
              </a:rPr>
              <a:t>int</a:t>
            </a:r>
            <a:r>
              <a:rPr lang="en-US" altLang="ko-KR" sz="1400" b="1" dirty="0">
                <a:solidFill>
                  <a:srgbClr val="7030A0"/>
                </a:solidFill>
                <a:latin typeface="+mj-ea"/>
                <a:ea typeface="+mj-ea"/>
              </a:rPr>
              <a:t> x, y; //</a:t>
            </a:r>
            <a:r>
              <a:rPr lang="ko-KR" altLang="en-US" sz="1400" b="1" dirty="0">
                <a:solidFill>
                  <a:srgbClr val="7030A0"/>
                </a:solidFill>
                <a:latin typeface="+mj-ea"/>
                <a:ea typeface="+mj-ea"/>
              </a:rPr>
              <a:t>한 점 </a:t>
            </a:r>
            <a:r>
              <a:rPr lang="en-US" altLang="ko-KR" sz="1400" b="1" dirty="0">
                <a:solidFill>
                  <a:srgbClr val="7030A0"/>
                </a:solidFill>
                <a:latin typeface="+mj-ea"/>
                <a:ea typeface="+mj-ea"/>
              </a:rPr>
              <a:t>(</a:t>
            </a:r>
            <a:r>
              <a:rPr lang="en-US" altLang="ko-KR" sz="1400" b="1" dirty="0" err="1">
                <a:solidFill>
                  <a:srgbClr val="7030A0"/>
                </a:solidFill>
                <a:latin typeface="+mj-ea"/>
                <a:ea typeface="+mj-ea"/>
              </a:rPr>
              <a:t>x,y</a:t>
            </a:r>
            <a:r>
              <a:rPr lang="en-US" altLang="ko-KR" sz="1400" b="1" dirty="0">
                <a:solidFill>
                  <a:srgbClr val="7030A0"/>
                </a:solidFill>
                <a:latin typeface="+mj-ea"/>
                <a:ea typeface="+mj-ea"/>
              </a:rPr>
              <a:t>) </a:t>
            </a:r>
            <a:r>
              <a:rPr lang="ko-KR" altLang="en-US" sz="1400" b="1" dirty="0" err="1">
                <a:solidFill>
                  <a:srgbClr val="7030A0"/>
                </a:solidFill>
                <a:latin typeface="+mj-ea"/>
                <a:ea typeface="+mj-ea"/>
              </a:rPr>
              <a:t>좌표값</a:t>
            </a:r>
            <a:endParaRPr lang="ko-KR" altLang="en-US" sz="1400" b="1" dirty="0">
              <a:solidFill>
                <a:srgbClr val="7030A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void set(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x, 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y);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void </a:t>
            </a:r>
            <a:r>
              <a:rPr lang="en-US" altLang="ko-KR" sz="1400" dirty="0" err="1">
                <a:latin typeface="+mj-ea"/>
                <a:ea typeface="+mj-ea"/>
              </a:rPr>
              <a:t>showPoint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void Point::set(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x, </a:t>
            </a:r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y) 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this-&gt;x = x;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this-&gt;y = y;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void Point::</a:t>
            </a:r>
            <a:r>
              <a:rPr lang="en-US" altLang="ko-KR" sz="1400" dirty="0" err="1">
                <a:latin typeface="+mj-ea"/>
                <a:ea typeface="+mj-ea"/>
              </a:rPr>
              <a:t>showPoint</a:t>
            </a:r>
            <a:r>
              <a:rPr lang="en-US" altLang="ko-KR" sz="1400" dirty="0">
                <a:latin typeface="+mj-ea"/>
                <a:ea typeface="+mj-ea"/>
              </a:rPr>
              <a:t>() 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cout</a:t>
            </a:r>
            <a:r>
              <a:rPr lang="en-US" altLang="ko-KR" sz="1400" dirty="0">
                <a:latin typeface="+mj-ea"/>
                <a:ea typeface="+mj-ea"/>
              </a:rPr>
              <a:t> &lt;&lt; "(" &lt;&lt; x &lt;&lt; "," &lt;&lt; y &lt;&lt; ")" &lt;&lt; </a:t>
            </a:r>
            <a:r>
              <a:rPr lang="en-US" altLang="ko-KR" sz="1400" dirty="0" err="1">
                <a:latin typeface="+mj-ea"/>
                <a:ea typeface="+mj-ea"/>
              </a:rPr>
              <a:t>endl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endParaRPr lang="en-US" altLang="ko-KR" sz="14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b="1" dirty="0" smtClean="0">
                <a:latin typeface="+mj-ea"/>
                <a:ea typeface="+mj-ea"/>
              </a:rPr>
              <a:t>class </a:t>
            </a:r>
            <a:r>
              <a:rPr lang="en-US" altLang="ko-KR" sz="1400" b="1" dirty="0">
                <a:latin typeface="+mj-ea"/>
                <a:ea typeface="+mj-ea"/>
              </a:rPr>
              <a:t>ColorPoint : public Point </a:t>
            </a:r>
            <a:r>
              <a:rPr lang="en-US" altLang="ko-KR" sz="14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string color;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void </a:t>
            </a:r>
            <a:r>
              <a:rPr lang="en-US" altLang="ko-KR" sz="1400" dirty="0" err="1">
                <a:latin typeface="+mj-ea"/>
                <a:ea typeface="+mj-ea"/>
              </a:rPr>
              <a:t>setColor</a:t>
            </a:r>
            <a:r>
              <a:rPr lang="en-US" altLang="ko-KR" sz="1400" dirty="0">
                <a:latin typeface="+mj-ea"/>
                <a:ea typeface="+mj-ea"/>
              </a:rPr>
              <a:t>(string color);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void </a:t>
            </a:r>
            <a:r>
              <a:rPr lang="en-US" altLang="ko-KR" sz="1400" dirty="0" err="1">
                <a:latin typeface="+mj-ea"/>
                <a:ea typeface="+mj-ea"/>
              </a:rPr>
              <a:t>showColorPoint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bool</a:t>
            </a:r>
            <a:r>
              <a:rPr lang="en-US" altLang="ko-KR" sz="1400" dirty="0">
                <a:latin typeface="+mj-ea"/>
                <a:ea typeface="+mj-ea"/>
              </a:rPr>
              <a:t> equals(</a:t>
            </a:r>
            <a:r>
              <a:rPr lang="en-US" altLang="ko-KR" sz="1400" dirty="0" err="1">
                <a:latin typeface="+mj-ea"/>
                <a:ea typeface="+mj-ea"/>
              </a:rPr>
              <a:t>ColorPoint</a:t>
            </a:r>
            <a:r>
              <a:rPr lang="en-US" altLang="ko-KR" sz="1400" dirty="0">
                <a:latin typeface="+mj-ea"/>
                <a:ea typeface="+mj-ea"/>
              </a:rPr>
              <a:t> p);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14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 smtClean="0">
                <a:latin typeface="+mj-ea"/>
                <a:ea typeface="+mj-ea"/>
              </a:rPr>
              <a:t>void </a:t>
            </a:r>
            <a:r>
              <a:rPr lang="en-US" altLang="ko-KR" sz="1400" dirty="0">
                <a:latin typeface="+mj-ea"/>
                <a:ea typeface="+mj-ea"/>
              </a:rPr>
              <a:t>ColorPoint::</a:t>
            </a:r>
            <a:r>
              <a:rPr lang="en-US" altLang="ko-KR" sz="1400" dirty="0" err="1">
                <a:latin typeface="+mj-ea"/>
                <a:ea typeface="+mj-ea"/>
              </a:rPr>
              <a:t>setColor</a:t>
            </a:r>
            <a:r>
              <a:rPr lang="en-US" altLang="ko-KR" sz="1400" dirty="0">
                <a:latin typeface="+mj-ea"/>
                <a:ea typeface="+mj-ea"/>
              </a:rPr>
              <a:t>(string color) 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this-&gt;color = color;</a:t>
            </a:r>
          </a:p>
          <a:p>
            <a:pPr defTabSz="180000" fontAlgn="base" latinLnBrk="0"/>
            <a:r>
              <a:rPr lang="en-US" altLang="ko-KR" sz="1400" dirty="0" smtClean="0">
                <a:latin typeface="+mj-ea"/>
                <a:ea typeface="+mj-ea"/>
              </a:rPr>
              <a:t>}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2460" y="786983"/>
            <a:ext cx="4824536" cy="590931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void ColorPoint::</a:t>
            </a:r>
            <a:r>
              <a:rPr lang="en-US" altLang="ko-KR" sz="1400" dirty="0" err="1">
                <a:latin typeface="+mj-ea"/>
                <a:ea typeface="+mj-ea"/>
              </a:rPr>
              <a:t>showColorPoint</a:t>
            </a:r>
            <a:r>
              <a:rPr lang="en-US" altLang="ko-KR" sz="1400" dirty="0">
                <a:latin typeface="+mj-ea"/>
                <a:ea typeface="+mj-ea"/>
              </a:rPr>
              <a:t>() 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cout</a:t>
            </a:r>
            <a:r>
              <a:rPr lang="en-US" altLang="ko-KR" sz="1400" dirty="0">
                <a:latin typeface="+mj-ea"/>
                <a:ea typeface="+mj-ea"/>
              </a:rPr>
              <a:t> &lt;&lt; color &lt;&lt; ":";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showPoint</a:t>
            </a:r>
            <a:r>
              <a:rPr lang="en-US" altLang="ko-KR" sz="1400" dirty="0">
                <a:latin typeface="+mj-ea"/>
                <a:ea typeface="+mj-ea"/>
              </a:rPr>
              <a:t>(); </a:t>
            </a:r>
            <a:r>
              <a:rPr lang="en-US" altLang="ko-KR" sz="1400" dirty="0" smtClean="0">
                <a:latin typeface="+mj-ea"/>
                <a:ea typeface="+mj-ea"/>
              </a:rPr>
              <a:t> // </a:t>
            </a:r>
            <a:r>
              <a:rPr lang="en-US" altLang="ko-KR" sz="1400" dirty="0">
                <a:latin typeface="+mj-ea"/>
                <a:ea typeface="+mj-ea"/>
              </a:rPr>
              <a:t>Point </a:t>
            </a:r>
            <a:r>
              <a:rPr lang="ko-KR" altLang="en-US" sz="1400" dirty="0">
                <a:latin typeface="+mj-ea"/>
                <a:ea typeface="+mj-ea"/>
              </a:rPr>
              <a:t>클래스의 </a:t>
            </a:r>
            <a:r>
              <a:rPr lang="en-US" altLang="ko-KR" sz="1400" dirty="0" err="1">
                <a:latin typeface="+mj-ea"/>
                <a:ea typeface="+mj-ea"/>
              </a:rPr>
              <a:t>showPoint</a:t>
            </a:r>
            <a:r>
              <a:rPr lang="en-US" altLang="ko-KR" sz="1400" dirty="0">
                <a:latin typeface="+mj-ea"/>
                <a:ea typeface="+mj-ea"/>
              </a:rPr>
              <a:t>() </a:t>
            </a:r>
            <a:r>
              <a:rPr lang="ko-KR" altLang="en-US" sz="1400" dirty="0">
                <a:latin typeface="+mj-ea"/>
                <a:ea typeface="+mj-ea"/>
              </a:rPr>
              <a:t>호출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 smtClean="0">
                <a:latin typeface="+mj-ea"/>
                <a:ea typeface="+mj-ea"/>
              </a:rPr>
              <a:t>bool </a:t>
            </a:r>
            <a:r>
              <a:rPr lang="en-US" altLang="ko-KR" sz="1400" dirty="0">
                <a:latin typeface="+mj-ea"/>
                <a:ea typeface="+mj-ea"/>
              </a:rPr>
              <a:t>ColorPoint::equals(ColorPoint p) {</a:t>
            </a:r>
          </a:p>
          <a:p>
            <a:pPr defTabSz="180000" fontAlgn="base" latinLnBrk="0"/>
            <a:r>
              <a:rPr lang="en-US" altLang="ko-KR" sz="1400" b="1" dirty="0">
                <a:latin typeface="+mj-ea"/>
                <a:ea typeface="+mj-ea"/>
              </a:rPr>
              <a:t>	if(x == </a:t>
            </a:r>
            <a:r>
              <a:rPr lang="en-US" altLang="ko-KR" sz="1400" b="1" dirty="0" err="1">
                <a:latin typeface="+mj-ea"/>
                <a:ea typeface="+mj-ea"/>
              </a:rPr>
              <a:t>p.x</a:t>
            </a:r>
            <a:r>
              <a:rPr lang="en-US" altLang="ko-KR" sz="1400" b="1" dirty="0">
                <a:latin typeface="+mj-ea"/>
                <a:ea typeface="+mj-ea"/>
              </a:rPr>
              <a:t> &amp;&amp; y == </a:t>
            </a:r>
            <a:r>
              <a:rPr lang="en-US" altLang="ko-KR" sz="1400" b="1" dirty="0" err="1">
                <a:latin typeface="+mj-ea"/>
                <a:ea typeface="+mj-ea"/>
              </a:rPr>
              <a:t>p.y</a:t>
            </a:r>
            <a:r>
              <a:rPr lang="en-US" altLang="ko-KR" sz="1400" b="1" dirty="0">
                <a:latin typeface="+mj-ea"/>
                <a:ea typeface="+mj-ea"/>
              </a:rPr>
              <a:t> &amp;&amp; color == </a:t>
            </a:r>
            <a:r>
              <a:rPr lang="en-US" altLang="ko-KR" sz="1400" b="1" dirty="0" err="1">
                <a:latin typeface="+mj-ea"/>
                <a:ea typeface="+mj-ea"/>
              </a:rPr>
              <a:t>p.color</a:t>
            </a:r>
            <a:r>
              <a:rPr lang="en-US" altLang="ko-KR" sz="1400" b="1" dirty="0">
                <a:latin typeface="+mj-ea"/>
                <a:ea typeface="+mj-ea"/>
              </a:rPr>
              <a:t>)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// ①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	return true;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else 	return false;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}</a:t>
            </a:r>
          </a:p>
          <a:p>
            <a:pPr defTabSz="180000" fontAlgn="base" latinLnBrk="0"/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main() 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Point p; 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// </a:t>
            </a:r>
            <a:r>
              <a:rPr lang="ko-KR" altLang="en-US" sz="1400" dirty="0">
                <a:latin typeface="+mj-ea"/>
                <a:ea typeface="+mj-ea"/>
              </a:rPr>
              <a:t>기본 클래스의 객체 생성</a:t>
            </a:r>
          </a:p>
          <a:p>
            <a:pPr defTabSz="180000" fontAlgn="base" latinLnBrk="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latin typeface="+mj-ea"/>
                <a:ea typeface="+mj-ea"/>
              </a:rPr>
              <a:t>p.set</a:t>
            </a:r>
            <a:r>
              <a:rPr lang="en-US" altLang="ko-KR" sz="1400" b="1" dirty="0">
                <a:latin typeface="+mj-ea"/>
                <a:ea typeface="+mj-ea"/>
              </a:rPr>
              <a:t>(2,3</a:t>
            </a:r>
            <a:r>
              <a:rPr lang="en-US" altLang="ko-KR" sz="1400" b="1" dirty="0" smtClean="0">
                <a:latin typeface="+mj-ea"/>
                <a:ea typeface="+mj-ea"/>
              </a:rPr>
              <a:t>);	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 smtClean="0">
                <a:latin typeface="+mj-ea"/>
                <a:ea typeface="+mj-ea"/>
              </a:rPr>
              <a:t>											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②</a:t>
            </a:r>
          </a:p>
          <a:p>
            <a:pPr defTabSz="180000" fontAlgn="base" latinLnBrk="0"/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latin typeface="+mj-ea"/>
                <a:ea typeface="+mj-ea"/>
              </a:rPr>
              <a:t>p.x</a:t>
            </a:r>
            <a:r>
              <a:rPr lang="en-US" altLang="ko-KR" sz="1400" b="1" dirty="0">
                <a:latin typeface="+mj-ea"/>
                <a:ea typeface="+mj-ea"/>
              </a:rPr>
              <a:t> = 5;		</a:t>
            </a:r>
            <a:r>
              <a:rPr lang="en-US" altLang="ko-KR" sz="1400" b="1" dirty="0" smtClean="0">
                <a:latin typeface="+mj-ea"/>
                <a:ea typeface="+mj-ea"/>
              </a:rPr>
              <a:t>											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③</a:t>
            </a:r>
          </a:p>
          <a:p>
            <a:pPr defTabSz="180000" fontAlgn="base" latinLnBrk="0"/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latin typeface="+mj-ea"/>
                <a:ea typeface="+mj-ea"/>
              </a:rPr>
              <a:t>p.y</a:t>
            </a:r>
            <a:r>
              <a:rPr lang="en-US" altLang="ko-KR" sz="1400" b="1" dirty="0">
                <a:latin typeface="+mj-ea"/>
                <a:ea typeface="+mj-ea"/>
              </a:rPr>
              <a:t> = 5;		</a:t>
            </a:r>
            <a:r>
              <a:rPr lang="en-US" altLang="ko-KR" sz="1400" b="1" dirty="0" smtClean="0">
                <a:latin typeface="+mj-ea"/>
                <a:ea typeface="+mj-ea"/>
              </a:rPr>
              <a:t>											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④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p.showPoint</a:t>
            </a:r>
            <a:r>
              <a:rPr lang="en-US" altLang="ko-KR" sz="1400" dirty="0" smtClean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ColorPoint </a:t>
            </a:r>
            <a:r>
              <a:rPr lang="en-US" altLang="ko-KR" sz="1400" b="1" dirty="0" err="1">
                <a:solidFill>
                  <a:srgbClr val="FF0000"/>
                </a:solidFill>
                <a:latin typeface="+mj-ea"/>
                <a:ea typeface="+mj-ea"/>
              </a:rPr>
              <a:t>cp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; </a:t>
            </a:r>
            <a:r>
              <a:rPr lang="en-US" altLang="ko-KR" sz="1400" dirty="0">
                <a:latin typeface="+mj-ea"/>
                <a:ea typeface="+mj-ea"/>
              </a:rPr>
              <a:t>// </a:t>
            </a:r>
            <a:r>
              <a:rPr lang="ko-KR" altLang="en-US" sz="1400" dirty="0">
                <a:latin typeface="+mj-ea"/>
                <a:ea typeface="+mj-ea"/>
              </a:rPr>
              <a:t>파생 클래스의 객체 생성</a:t>
            </a:r>
          </a:p>
          <a:p>
            <a:pPr defTabSz="180000" fontAlgn="base" latinLnBrk="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latin typeface="+mj-ea"/>
                <a:ea typeface="+mj-ea"/>
              </a:rPr>
              <a:t>cp.x</a:t>
            </a:r>
            <a:r>
              <a:rPr lang="en-US" altLang="ko-KR" sz="1400" b="1" dirty="0">
                <a:latin typeface="+mj-ea"/>
                <a:ea typeface="+mj-ea"/>
              </a:rPr>
              <a:t> = 10</a:t>
            </a:r>
            <a:r>
              <a:rPr lang="en-US" altLang="ko-KR" sz="1400" b="1" dirty="0" smtClean="0">
                <a:latin typeface="+mj-ea"/>
                <a:ea typeface="+mj-ea"/>
              </a:rPr>
              <a:t>;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 smtClean="0">
                <a:latin typeface="+mj-ea"/>
                <a:ea typeface="+mj-ea"/>
              </a:rPr>
              <a:t>											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⑤</a:t>
            </a:r>
          </a:p>
          <a:p>
            <a:pPr defTabSz="180000" fontAlgn="base" latinLnBrk="0"/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latin typeface="+mj-ea"/>
                <a:ea typeface="+mj-ea"/>
              </a:rPr>
              <a:t>cp.y</a:t>
            </a:r>
            <a:r>
              <a:rPr lang="en-US" altLang="ko-KR" sz="1400" b="1" dirty="0">
                <a:latin typeface="+mj-ea"/>
                <a:ea typeface="+mj-ea"/>
              </a:rPr>
              <a:t> = 10</a:t>
            </a:r>
            <a:r>
              <a:rPr lang="en-US" altLang="ko-KR" sz="1400" b="1" dirty="0" smtClean="0">
                <a:latin typeface="+mj-ea"/>
                <a:ea typeface="+mj-ea"/>
              </a:rPr>
              <a:t>;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en-US" altLang="ko-KR" sz="1400" b="1" dirty="0" smtClean="0">
                <a:latin typeface="+mj-ea"/>
                <a:ea typeface="+mj-ea"/>
              </a:rPr>
              <a:t>											</a:t>
            </a:r>
            <a:r>
              <a:rPr lang="en-US" altLang="ko-KR" sz="1400" b="1" dirty="0" smtClean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⑥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cp.set</a:t>
            </a:r>
            <a:r>
              <a:rPr lang="en-US" altLang="ko-KR" sz="1400" dirty="0">
                <a:latin typeface="+mj-ea"/>
                <a:ea typeface="+mj-ea"/>
              </a:rPr>
              <a:t>(3,4);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cp.setColor</a:t>
            </a:r>
            <a:r>
              <a:rPr lang="en-US" altLang="ko-KR" sz="1400" dirty="0">
                <a:latin typeface="+mj-ea"/>
                <a:ea typeface="+mj-ea"/>
              </a:rPr>
              <a:t>("Red");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cp.showColorPoint</a:t>
            </a:r>
            <a:r>
              <a:rPr lang="en-US" altLang="ko-KR" sz="1400" dirty="0" smtClean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ColorPoint cp2;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cp2.set(3,4);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cp2.setColor("Red</a:t>
            </a:r>
            <a:r>
              <a:rPr lang="en-US" altLang="ko-KR" sz="1400" dirty="0" smtClean="0">
                <a:latin typeface="+mj-ea"/>
                <a:ea typeface="+mj-ea"/>
              </a:rPr>
              <a:t>");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 err="1" smtClean="0">
                <a:latin typeface="+mj-ea"/>
                <a:ea typeface="+mj-ea"/>
              </a:rPr>
              <a:t>cout</a:t>
            </a:r>
            <a:r>
              <a:rPr lang="en-US" altLang="ko-KR" sz="1400" b="1" dirty="0" smtClean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&lt;&lt; ((</a:t>
            </a:r>
            <a:r>
              <a:rPr lang="en-US" altLang="ko-KR" sz="1400" b="1" dirty="0" err="1">
                <a:latin typeface="+mj-ea"/>
                <a:ea typeface="+mj-ea"/>
              </a:rPr>
              <a:t>cp.equals</a:t>
            </a:r>
            <a:r>
              <a:rPr lang="en-US" altLang="ko-KR" sz="1400" b="1" dirty="0">
                <a:latin typeface="+mj-ea"/>
                <a:ea typeface="+mj-ea"/>
              </a:rPr>
              <a:t>(cp2))?"</a:t>
            </a:r>
            <a:r>
              <a:rPr lang="en-US" altLang="ko-KR" sz="1400" b="1" dirty="0" err="1">
                <a:latin typeface="+mj-ea"/>
                <a:ea typeface="+mj-ea"/>
              </a:rPr>
              <a:t>true":"false</a:t>
            </a:r>
            <a:r>
              <a:rPr lang="en-US" altLang="ko-KR" sz="1400" b="1" dirty="0" smtClean="0">
                <a:latin typeface="+mj-ea"/>
                <a:ea typeface="+mj-ea"/>
              </a:rPr>
              <a:t>");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// 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⑦</a:t>
            </a:r>
            <a:endParaRPr lang="ko-KR" altLang="en-US" sz="1400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 smtClean="0">
                <a:latin typeface="+mj-ea"/>
                <a:ea typeface="+mj-ea"/>
              </a:rPr>
              <a:t>}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313733" y="3284984"/>
            <a:ext cx="648072" cy="244459"/>
          </a:xfrm>
          <a:prstGeom prst="wedgeRoundRectCallout">
            <a:avLst>
              <a:gd name="adj1" fmla="val -136440"/>
              <a:gd name="adj2" fmla="val 14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오류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313733" y="4238435"/>
            <a:ext cx="648072" cy="270685"/>
          </a:xfrm>
          <a:prstGeom prst="wedgeRoundRectCallout">
            <a:avLst>
              <a:gd name="adj1" fmla="val -124177"/>
              <a:gd name="adj2" fmla="val -101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오류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313733" y="3561865"/>
            <a:ext cx="648072" cy="227176"/>
          </a:xfrm>
          <a:prstGeom prst="wedgeRoundRectCallout">
            <a:avLst>
              <a:gd name="adj1" fmla="val -136440"/>
              <a:gd name="adj2" fmla="val -28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오류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316416" y="4581129"/>
            <a:ext cx="648072" cy="216024"/>
          </a:xfrm>
          <a:prstGeom prst="wedgeRoundRectCallout">
            <a:avLst>
              <a:gd name="adj1" fmla="val -135929"/>
              <a:gd name="adj2" fmla="val -497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  <a:latin typeface="+mj-ea"/>
                <a:ea typeface="+mj-ea"/>
              </a:rPr>
              <a:t>오류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45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관계의 생성자와 소멸자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파생 클래스의 객체가 생성될 때 파생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기본 클래스의 생성자가 모두 실행되는가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파생 클래스의 생성자만 실행되는가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둘 다 실행된다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lvl="2"/>
            <a:endParaRPr lang="ko-KR" altLang="en-US" dirty="0" smtClean="0">
              <a:solidFill>
                <a:srgbClr val="0070C0"/>
              </a:solidFill>
            </a:endParaRPr>
          </a:p>
          <a:p>
            <a:pPr lvl="0"/>
            <a:r>
              <a:rPr lang="ko-KR" altLang="en-US" dirty="0" smtClean="0"/>
              <a:t>질문 </a:t>
            </a:r>
            <a:r>
              <a:rPr lang="en-US" altLang="ko-KR" dirty="0" smtClean="0"/>
              <a:t>2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기본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중에서 어떤 생성자가 먼저 실행되는가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기본 클래스의 생성자가 먼저 실행된 후 파생 클래스의 생성자가 실행된다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9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+mj-ea"/>
              </a:rPr>
              <a:t>생성자</a:t>
            </a:r>
            <a:r>
              <a:rPr lang="ko-KR" altLang="en-US" dirty="0" smtClean="0">
                <a:latin typeface="+mj-ea"/>
              </a:rPr>
              <a:t> 호출 관계 및 실행 순서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611560" y="1196752"/>
            <a:ext cx="7464264" cy="4912693"/>
            <a:chOff x="138416" y="1196752"/>
            <a:chExt cx="7464264" cy="4912693"/>
          </a:xfrm>
        </p:grpSpPr>
        <p:sp>
          <p:nvSpPr>
            <p:cNvPr id="5" name="TextBox 4"/>
            <p:cNvSpPr txBox="1"/>
            <p:nvPr/>
          </p:nvSpPr>
          <p:spPr>
            <a:xfrm>
              <a:off x="2646728" y="1196752"/>
              <a:ext cx="2921956" cy="120032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class </a:t>
              </a:r>
              <a:r>
                <a:rPr lang="ko-KR" altLang="en-US" sz="1200" b="1" dirty="0" smtClean="0"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latin typeface="+mj-ea"/>
                  <a:ea typeface="+mj-ea"/>
                </a:rPr>
                <a:t>A {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public: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	A() { </a:t>
              </a:r>
              <a:r>
                <a:rPr lang="en-US" altLang="ko-KR" sz="1200" b="1" dirty="0" err="1" smtClean="0">
                  <a:latin typeface="+mj-ea"/>
                  <a:ea typeface="+mj-ea"/>
                </a:rPr>
                <a:t>cout</a:t>
              </a:r>
              <a:r>
                <a:rPr lang="en-US" altLang="ko-KR" sz="1200" b="1" dirty="0" smtClean="0">
                  <a:latin typeface="+mj-ea"/>
                  <a:ea typeface="+mj-ea"/>
                </a:rPr>
                <a:t> &lt;&lt; </a:t>
              </a:r>
              <a:r>
                <a:rPr lang="en-US" altLang="ko-KR" sz="1200" b="1" dirty="0">
                  <a:latin typeface="+mj-ea"/>
                  <a:ea typeface="+mj-ea"/>
                </a:rPr>
                <a:t>"</a:t>
              </a:r>
              <a:r>
                <a:rPr lang="ko-KR" altLang="en-US" sz="1200" b="1" dirty="0" err="1" smtClean="0">
                  <a:latin typeface="+mj-ea"/>
                  <a:ea typeface="+mj-ea"/>
                </a:rPr>
                <a:t>생성자</a:t>
              </a:r>
              <a:r>
                <a:rPr lang="en-US" altLang="ko-KR" sz="1200" b="1" dirty="0"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latin typeface="+mj-ea"/>
                  <a:ea typeface="+mj-ea"/>
                </a:rPr>
                <a:t>A" &lt;&lt; </a:t>
              </a:r>
              <a:r>
                <a:rPr lang="en-US" altLang="ko-KR" sz="1200" b="1" dirty="0" err="1" smtClean="0">
                  <a:latin typeface="+mj-ea"/>
                  <a:ea typeface="+mj-ea"/>
                </a:rPr>
                <a:t>endl</a:t>
              </a:r>
              <a:r>
                <a:rPr lang="en-US" altLang="ko-KR" sz="1200" b="1" dirty="0" smtClean="0">
                  <a:latin typeface="+mj-ea"/>
                  <a:ea typeface="+mj-ea"/>
                </a:rPr>
                <a:t>; }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	~A() { </a:t>
              </a:r>
              <a:r>
                <a:rPr lang="en-US" altLang="ko-KR" sz="1200" b="1" dirty="0" err="1" smtClean="0">
                  <a:latin typeface="+mj-ea"/>
                  <a:ea typeface="+mj-ea"/>
                </a:rPr>
                <a:t>cout</a:t>
              </a:r>
              <a:r>
                <a:rPr lang="en-US" altLang="ko-KR" sz="1200" b="1" dirty="0" smtClean="0"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latin typeface="+mj-ea"/>
                  <a:ea typeface="+mj-ea"/>
                </a:rPr>
                <a:t>&lt;&lt; "</a:t>
              </a:r>
              <a:r>
                <a:rPr lang="ko-KR" altLang="en-US" sz="1200" b="1" dirty="0" err="1" smtClean="0">
                  <a:latin typeface="+mj-ea"/>
                  <a:ea typeface="+mj-ea"/>
                </a:rPr>
                <a:t>소멸자</a:t>
              </a:r>
              <a:r>
                <a:rPr lang="en-US" altLang="ko-KR" sz="1200" b="1" dirty="0" smtClean="0">
                  <a:latin typeface="+mj-ea"/>
                  <a:ea typeface="+mj-ea"/>
                </a:rPr>
                <a:t> A</a:t>
              </a:r>
              <a:r>
                <a:rPr lang="en-US" altLang="ko-KR" sz="1200" b="1" dirty="0">
                  <a:latin typeface="+mj-ea"/>
                  <a:ea typeface="+mj-ea"/>
                </a:rPr>
                <a:t>" &lt;&lt; </a:t>
              </a:r>
              <a:r>
                <a:rPr lang="en-US" altLang="ko-KR" sz="1200" b="1" dirty="0" err="1">
                  <a:latin typeface="+mj-ea"/>
                  <a:ea typeface="+mj-ea"/>
                </a:rPr>
                <a:t>endl</a:t>
              </a:r>
              <a:r>
                <a:rPr lang="en-US" altLang="ko-KR" sz="1200" b="1" dirty="0" smtClean="0">
                  <a:latin typeface="+mj-ea"/>
                  <a:ea typeface="+mj-ea"/>
                </a:rPr>
                <a:t>; }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46728" y="2554074"/>
              <a:ext cx="2921956" cy="1200329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class  B : public </a:t>
              </a:r>
              <a:r>
                <a:rPr lang="en-US" altLang="ko-KR" sz="1200" b="1" dirty="0">
                  <a:latin typeface="+mj-ea"/>
                  <a:ea typeface="+mj-ea"/>
                </a:rPr>
                <a:t>A</a:t>
              </a:r>
              <a:r>
                <a:rPr lang="en-US" altLang="ko-KR" sz="1200" b="1" dirty="0" smtClean="0">
                  <a:latin typeface="+mj-ea"/>
                  <a:ea typeface="+mj-ea"/>
                </a:rPr>
                <a:t> {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public: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	B() { </a:t>
              </a:r>
              <a:r>
                <a:rPr lang="en-US" altLang="ko-KR" sz="1200" b="1" dirty="0" err="1" smtClean="0">
                  <a:latin typeface="+mj-ea"/>
                  <a:ea typeface="+mj-ea"/>
                </a:rPr>
                <a:t>cout</a:t>
              </a:r>
              <a:r>
                <a:rPr lang="en-US" altLang="ko-KR" sz="1200" b="1" dirty="0" smtClean="0">
                  <a:latin typeface="+mj-ea"/>
                  <a:ea typeface="+mj-ea"/>
                </a:rPr>
                <a:t> &lt;&lt; </a:t>
              </a:r>
              <a:r>
                <a:rPr lang="en-US" altLang="ko-KR" sz="1200" b="1" dirty="0">
                  <a:latin typeface="+mj-ea"/>
                  <a:ea typeface="+mj-ea"/>
                </a:rPr>
                <a:t>"</a:t>
              </a:r>
              <a:r>
                <a:rPr lang="ko-KR" altLang="en-US" sz="1200" b="1" dirty="0" err="1" smtClean="0">
                  <a:latin typeface="+mj-ea"/>
                  <a:ea typeface="+mj-ea"/>
                </a:rPr>
                <a:t>생성자</a:t>
              </a:r>
              <a:r>
                <a:rPr lang="en-US" altLang="ko-KR" sz="1200" b="1" dirty="0" smtClean="0">
                  <a:latin typeface="+mj-ea"/>
                  <a:ea typeface="+mj-ea"/>
                </a:rPr>
                <a:t> B</a:t>
              </a:r>
              <a:r>
                <a:rPr lang="en-US" altLang="ko-KR" sz="1200" b="1" dirty="0">
                  <a:latin typeface="+mj-ea"/>
                  <a:ea typeface="+mj-ea"/>
                </a:rPr>
                <a:t>" &lt;&lt; </a:t>
              </a:r>
              <a:r>
                <a:rPr lang="en-US" altLang="ko-KR" sz="1200" b="1" dirty="0" err="1">
                  <a:latin typeface="+mj-ea"/>
                  <a:ea typeface="+mj-ea"/>
                </a:rPr>
                <a:t>endl</a:t>
              </a:r>
              <a:r>
                <a:rPr lang="en-US" altLang="ko-KR" sz="1200" b="1" dirty="0" smtClean="0">
                  <a:latin typeface="+mj-ea"/>
                  <a:ea typeface="+mj-ea"/>
                </a:rPr>
                <a:t>; }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	~B() { </a:t>
              </a:r>
              <a:r>
                <a:rPr lang="en-US" altLang="ko-KR" sz="1200" b="1" dirty="0" err="1" smtClean="0">
                  <a:latin typeface="+mj-ea"/>
                  <a:ea typeface="+mj-ea"/>
                </a:rPr>
                <a:t>cout</a:t>
              </a:r>
              <a:r>
                <a:rPr lang="en-US" altLang="ko-KR" sz="1200" b="1" dirty="0" smtClean="0">
                  <a:latin typeface="+mj-ea"/>
                  <a:ea typeface="+mj-ea"/>
                </a:rPr>
                <a:t> &lt;&lt; "</a:t>
              </a:r>
              <a:r>
                <a:rPr lang="ko-KR" altLang="en-US" sz="1200" b="1" dirty="0" err="1" smtClean="0">
                  <a:latin typeface="+mj-ea"/>
                  <a:ea typeface="+mj-ea"/>
                </a:rPr>
                <a:t>소멸자</a:t>
              </a:r>
              <a:r>
                <a:rPr lang="en-US" altLang="ko-KR" sz="1200" b="1" dirty="0" smtClean="0">
                  <a:latin typeface="+mj-ea"/>
                  <a:ea typeface="+mj-ea"/>
                </a:rPr>
                <a:t> B</a:t>
              </a:r>
              <a:r>
                <a:rPr lang="en-US" altLang="ko-KR" sz="1200" b="1" dirty="0">
                  <a:latin typeface="+mj-ea"/>
                  <a:ea typeface="+mj-ea"/>
                </a:rPr>
                <a:t>" &lt;&lt; </a:t>
              </a:r>
              <a:r>
                <a:rPr lang="en-US" altLang="ko-KR" sz="1200" b="1" dirty="0" err="1">
                  <a:latin typeface="+mj-ea"/>
                  <a:ea typeface="+mj-ea"/>
                </a:rPr>
                <a:t>endl</a:t>
              </a:r>
              <a:r>
                <a:rPr lang="en-US" altLang="ko-KR" sz="1200" b="1" dirty="0">
                  <a:latin typeface="+mj-ea"/>
                  <a:ea typeface="+mj-ea"/>
                </a:rPr>
                <a:t>; </a:t>
              </a:r>
              <a:r>
                <a:rPr lang="en-US" altLang="ko-KR" sz="1200" b="1" dirty="0" smtClean="0">
                  <a:latin typeface="+mj-ea"/>
                  <a:ea typeface="+mj-ea"/>
                </a:rPr>
                <a:t>}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};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46728" y="3911396"/>
              <a:ext cx="2921956" cy="101566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class  C : public B {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public:</a:t>
              </a:r>
            </a:p>
            <a:p>
              <a:pPr defTabSz="180000"/>
              <a:r>
                <a:rPr lang="en-US" altLang="ko-KR" sz="1200" b="1" dirty="0">
                  <a:latin typeface="+mj-ea"/>
                  <a:ea typeface="+mj-ea"/>
                </a:rPr>
                <a:t>	</a:t>
              </a:r>
              <a:r>
                <a:rPr lang="en-US" altLang="ko-KR" sz="1200" b="1" dirty="0" smtClean="0">
                  <a:latin typeface="+mj-ea"/>
                  <a:ea typeface="+mj-ea"/>
                </a:rPr>
                <a:t>C() { </a:t>
              </a:r>
              <a:r>
                <a:rPr lang="en-US" altLang="ko-KR" sz="1200" b="1" dirty="0" err="1" smtClean="0">
                  <a:latin typeface="+mj-ea"/>
                  <a:ea typeface="+mj-ea"/>
                </a:rPr>
                <a:t>cout</a:t>
              </a:r>
              <a:r>
                <a:rPr lang="en-US" altLang="ko-KR" sz="1200" b="1" dirty="0" smtClean="0">
                  <a:latin typeface="+mj-ea"/>
                  <a:ea typeface="+mj-ea"/>
                </a:rPr>
                <a:t> &lt;&lt; </a:t>
              </a:r>
              <a:r>
                <a:rPr lang="en-US" altLang="ko-KR" sz="1200" b="1" dirty="0">
                  <a:latin typeface="+mj-ea"/>
                  <a:ea typeface="+mj-ea"/>
                </a:rPr>
                <a:t>"</a:t>
              </a:r>
              <a:r>
                <a:rPr lang="ko-KR" altLang="en-US" sz="1200" b="1" dirty="0" err="1" smtClean="0">
                  <a:latin typeface="+mj-ea"/>
                  <a:ea typeface="+mj-ea"/>
                </a:rPr>
                <a:t>생성자</a:t>
              </a:r>
              <a:r>
                <a:rPr lang="en-US" altLang="ko-KR" sz="1200" b="1" dirty="0" smtClean="0">
                  <a:latin typeface="+mj-ea"/>
                  <a:ea typeface="+mj-ea"/>
                </a:rPr>
                <a:t> C</a:t>
              </a:r>
              <a:r>
                <a:rPr lang="en-US" altLang="ko-KR" sz="1200" b="1" dirty="0">
                  <a:latin typeface="+mj-ea"/>
                  <a:ea typeface="+mj-ea"/>
                </a:rPr>
                <a:t>" &lt;&lt; </a:t>
              </a:r>
              <a:r>
                <a:rPr lang="en-US" altLang="ko-KR" sz="1200" b="1" dirty="0" err="1">
                  <a:latin typeface="+mj-ea"/>
                  <a:ea typeface="+mj-ea"/>
                </a:rPr>
                <a:t>endl</a:t>
              </a:r>
              <a:r>
                <a:rPr lang="en-US" altLang="ko-KR" sz="1200" b="1" dirty="0">
                  <a:latin typeface="+mj-ea"/>
                  <a:ea typeface="+mj-ea"/>
                </a:rPr>
                <a:t>; </a:t>
              </a:r>
              <a:r>
                <a:rPr lang="en-US" altLang="ko-KR" sz="1200" b="1" dirty="0" smtClean="0">
                  <a:latin typeface="+mj-ea"/>
                  <a:ea typeface="+mj-ea"/>
                </a:rPr>
                <a:t>}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	~C() { </a:t>
              </a:r>
              <a:r>
                <a:rPr lang="en-US" altLang="ko-KR" sz="1200" b="1" dirty="0" err="1" smtClean="0">
                  <a:latin typeface="+mj-ea"/>
                  <a:ea typeface="+mj-ea"/>
                </a:rPr>
                <a:t>cout</a:t>
              </a:r>
              <a:r>
                <a:rPr lang="en-US" altLang="ko-KR" sz="1200" b="1" dirty="0" smtClean="0">
                  <a:latin typeface="+mj-ea"/>
                  <a:ea typeface="+mj-ea"/>
                </a:rPr>
                <a:t> &lt;&lt;</a:t>
              </a:r>
              <a:r>
                <a:rPr lang="en-US" altLang="ko-KR" sz="1200" b="1" dirty="0">
                  <a:latin typeface="+mj-ea"/>
                  <a:ea typeface="+mj-ea"/>
                </a:rPr>
                <a:t> "</a:t>
              </a:r>
              <a:r>
                <a:rPr lang="ko-KR" altLang="en-US" sz="1200" b="1" dirty="0" err="1" smtClean="0">
                  <a:latin typeface="+mj-ea"/>
                  <a:ea typeface="+mj-ea"/>
                </a:rPr>
                <a:t>소멸자</a:t>
              </a:r>
              <a:r>
                <a:rPr lang="ko-KR" altLang="en-US" sz="1200" b="1" dirty="0" smtClean="0"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latin typeface="+mj-ea"/>
                  <a:ea typeface="+mj-ea"/>
                </a:rPr>
                <a:t>C"&lt;&lt; </a:t>
              </a:r>
              <a:r>
                <a:rPr lang="en-US" altLang="ko-KR" sz="1200" b="1" dirty="0" err="1">
                  <a:latin typeface="+mj-ea"/>
                  <a:ea typeface="+mj-ea"/>
                </a:rPr>
                <a:t>endl</a:t>
              </a:r>
              <a:r>
                <a:rPr lang="en-US" altLang="ko-KR" sz="1200" b="1" dirty="0">
                  <a:latin typeface="+mj-ea"/>
                  <a:ea typeface="+mj-ea"/>
                </a:rPr>
                <a:t>; </a:t>
              </a:r>
              <a:r>
                <a:rPr lang="en-US" altLang="ko-KR" sz="1200" b="1" dirty="0" smtClean="0">
                  <a:latin typeface="+mj-ea"/>
                  <a:ea typeface="+mj-ea"/>
                </a:rPr>
                <a:t>}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8416" y="3935526"/>
              <a:ext cx="2159678" cy="116955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b="1" dirty="0" err="1" smtClean="0">
                  <a:latin typeface="+mj-ea"/>
                  <a:ea typeface="+mj-ea"/>
                </a:rPr>
                <a:t>int</a:t>
              </a:r>
              <a:r>
                <a:rPr lang="en-US" altLang="ko-KR" sz="1400" b="1" dirty="0" smtClean="0">
                  <a:latin typeface="+mj-ea"/>
                  <a:ea typeface="+mj-ea"/>
                </a:rPr>
                <a:t> main() {</a:t>
              </a:r>
            </a:p>
            <a:p>
              <a:pPr defTabSz="180000"/>
              <a:r>
                <a:rPr lang="en-US" altLang="ko-KR" sz="1400" b="1" dirty="0" smtClean="0">
                  <a:latin typeface="+mj-ea"/>
                  <a:ea typeface="+mj-ea"/>
                </a:rPr>
                <a:t>	C </a:t>
              </a:r>
              <a:r>
                <a:rPr lang="en-US" altLang="ko-KR" sz="1400" b="1" dirty="0" err="1" smtClean="0">
                  <a:latin typeface="+mj-ea"/>
                  <a:ea typeface="+mj-ea"/>
                </a:rPr>
                <a:t>c</a:t>
              </a:r>
              <a:r>
                <a:rPr lang="en-US" altLang="ko-KR" sz="1400" b="1" dirty="0" smtClean="0">
                  <a:latin typeface="+mj-ea"/>
                  <a:ea typeface="+mj-ea"/>
                </a:rPr>
                <a:t>; // c </a:t>
              </a:r>
              <a:r>
                <a:rPr lang="ko-KR" altLang="en-US" sz="1400" b="1" dirty="0" smtClean="0">
                  <a:latin typeface="+mj-ea"/>
                  <a:ea typeface="+mj-ea"/>
                </a:rPr>
                <a:t>생성</a:t>
              </a:r>
              <a:endParaRPr lang="en-US" altLang="ko-KR" sz="1400" b="1" dirty="0" smtClean="0">
                <a:latin typeface="+mj-ea"/>
                <a:ea typeface="+mj-ea"/>
              </a:endParaRPr>
            </a:p>
            <a:p>
              <a:pPr defTabSz="180000"/>
              <a:endParaRPr lang="en-US" altLang="ko-KR" sz="1400" b="1" dirty="0" smtClean="0">
                <a:latin typeface="+mj-ea"/>
                <a:ea typeface="+mj-ea"/>
              </a:endParaRPr>
            </a:p>
            <a:p>
              <a:pPr defTabSz="180000"/>
              <a:r>
                <a:rPr lang="en-US" altLang="ko-KR" sz="1400" b="1" dirty="0">
                  <a:latin typeface="+mj-ea"/>
                  <a:ea typeface="+mj-ea"/>
                </a:rPr>
                <a:t>	</a:t>
              </a:r>
              <a:r>
                <a:rPr lang="en-US" altLang="ko-KR" sz="1400" b="1" dirty="0" smtClean="0">
                  <a:latin typeface="+mj-ea"/>
                  <a:ea typeface="+mj-ea"/>
                </a:rPr>
                <a:t>return 0; // c </a:t>
              </a:r>
              <a:r>
                <a:rPr lang="ko-KR" altLang="en-US" sz="1400" b="1" dirty="0" smtClean="0">
                  <a:latin typeface="+mj-ea"/>
                  <a:ea typeface="+mj-ea"/>
                </a:rPr>
                <a:t>소멸</a:t>
              </a:r>
              <a:endParaRPr lang="en-US" altLang="ko-KR" sz="1400" b="1" dirty="0" smtClean="0">
                <a:latin typeface="+mj-ea"/>
                <a:ea typeface="+mj-ea"/>
              </a:endParaRPr>
            </a:p>
            <a:p>
              <a:pPr defTabSz="180000"/>
              <a:r>
                <a:rPr lang="en-US" altLang="ko-KR" sz="1400" b="1" dirty="0" smtClean="0">
                  <a:latin typeface="+mj-ea"/>
                  <a:ea typeface="+mj-ea"/>
                </a:rPr>
                <a:t>}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880183" y="1666008"/>
              <a:ext cx="1028068" cy="1369811"/>
            </a:xfrm>
            <a:custGeom>
              <a:avLst/>
              <a:gdLst>
                <a:gd name="connsiteX0" fmla="*/ 872067 w 902547"/>
                <a:gd name="connsiteY0" fmla="*/ 1330960 h 1330960"/>
                <a:gd name="connsiteX1" fmla="*/ 475827 w 902547"/>
                <a:gd name="connsiteY1" fmla="*/ 1148080 h 1330960"/>
                <a:gd name="connsiteX2" fmla="*/ 59267 w 902547"/>
                <a:gd name="connsiteY2" fmla="*/ 711200 h 1330960"/>
                <a:gd name="connsiteX3" fmla="*/ 120227 w 902547"/>
                <a:gd name="connsiteY3" fmla="*/ 314960 h 1330960"/>
                <a:gd name="connsiteX4" fmla="*/ 587587 w 902547"/>
                <a:gd name="connsiteY4" fmla="*/ 71120 h 1330960"/>
                <a:gd name="connsiteX5" fmla="*/ 902547 w 902547"/>
                <a:gd name="connsiteY5" fmla="*/ 0 h 133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2547" h="1330960">
                  <a:moveTo>
                    <a:pt x="872067" y="1330960"/>
                  </a:moveTo>
                  <a:cubicBezTo>
                    <a:pt x="741680" y="1291166"/>
                    <a:pt x="611294" y="1251373"/>
                    <a:pt x="475827" y="1148080"/>
                  </a:cubicBezTo>
                  <a:cubicBezTo>
                    <a:pt x="340360" y="1044787"/>
                    <a:pt x="118534" y="850053"/>
                    <a:pt x="59267" y="711200"/>
                  </a:cubicBezTo>
                  <a:cubicBezTo>
                    <a:pt x="0" y="572347"/>
                    <a:pt x="32174" y="421640"/>
                    <a:pt x="120227" y="314960"/>
                  </a:cubicBezTo>
                  <a:cubicBezTo>
                    <a:pt x="208280" y="208280"/>
                    <a:pt x="457200" y="123613"/>
                    <a:pt x="587587" y="71120"/>
                  </a:cubicBezTo>
                  <a:cubicBezTo>
                    <a:pt x="717974" y="18627"/>
                    <a:pt x="810260" y="9313"/>
                    <a:pt x="902547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latin typeface="+mj-ea"/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10940" y="1566083"/>
              <a:ext cx="957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A() 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실행 </a:t>
              </a:r>
              <a:r>
                <a:rPr lang="en-US" altLang="ko-KR" sz="1200" b="1" dirty="0">
                  <a:solidFill>
                    <a:srgbClr val="0070C0"/>
                  </a:solidFill>
                  <a:latin typeface="+mj-ea"/>
                  <a:ea typeface="+mj-ea"/>
                  <a:sym typeface="Wingdings 2"/>
                </a:rPr>
                <a:t></a:t>
              </a:r>
              <a:endParaRPr lang="ko-KR" altLang="en-US" sz="1200" b="1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22162" y="2923405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B() 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실행 </a:t>
              </a:r>
              <a:r>
                <a:rPr lang="en-US" altLang="ko-KR" sz="1200" b="1" dirty="0">
                  <a:solidFill>
                    <a:srgbClr val="0070C0"/>
                  </a:solidFill>
                  <a:latin typeface="+mj-ea"/>
                  <a:ea typeface="+mj-ea"/>
                  <a:sym typeface="Wingdings 2"/>
                </a:rPr>
                <a:t></a:t>
              </a:r>
              <a:endParaRPr lang="ko-KR" altLang="en-US" sz="1200" b="1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5165" y="4280727"/>
              <a:ext cx="1017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C() </a:t>
              </a:r>
              <a:r>
                <a:rPr lang="ko-KR" altLang="en-US" sz="1200" b="1" dirty="0" smtClean="0">
                  <a:solidFill>
                    <a:srgbClr val="0070C0"/>
                  </a:solidFill>
                  <a:latin typeface="+mj-ea"/>
                  <a:ea typeface="+mj-ea"/>
                </a:rPr>
                <a:t>실행</a:t>
              </a:r>
              <a:r>
                <a:rPr lang="en-US" altLang="ko-KR" sz="1200" b="1" dirty="0">
                  <a:solidFill>
                    <a:srgbClr val="0070C0"/>
                  </a:solidFill>
                  <a:latin typeface="+mj-ea"/>
                  <a:ea typeface="+mj-ea"/>
                  <a:sym typeface="Wingdings 2"/>
                </a:rPr>
                <a:t> </a:t>
              </a:r>
              <a:r>
                <a:rPr lang="en-US" altLang="ko-KR" sz="1200" b="1" dirty="0" smtClean="0">
                  <a:solidFill>
                    <a:srgbClr val="0070C0"/>
                  </a:solidFill>
                  <a:latin typeface="+mj-ea"/>
                  <a:ea typeface="+mj-ea"/>
                  <a:sym typeface="Wingdings 2"/>
                </a:rPr>
                <a:t>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17247" y="4246126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C() </a:t>
              </a:r>
              <a:r>
                <a:rPr lang="ko-KR" altLang="en-US" sz="1200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호출</a:t>
              </a:r>
              <a:r>
                <a:rPr lang="en-US" altLang="ko-KR" sz="1200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solidFill>
                    <a:srgbClr val="00B050"/>
                  </a:solidFill>
                  <a:latin typeface="+mj-ea"/>
                  <a:ea typeface="+mj-ea"/>
                  <a:sym typeface="Wingdings 2"/>
                </a:rPr>
                <a:t></a:t>
              </a:r>
              <a:endParaRPr lang="ko-KR" altLang="en-US" sz="1200" b="1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10363" y="3439290"/>
              <a:ext cx="9460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B()</a:t>
              </a:r>
              <a:r>
                <a:rPr lang="ko-KR" altLang="en-US" sz="1200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 호출</a:t>
              </a:r>
              <a:r>
                <a:rPr lang="en-US" altLang="ko-KR" sz="1200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solidFill>
                    <a:srgbClr val="00B050"/>
                  </a:solidFill>
                  <a:latin typeface="+mj-ea"/>
                  <a:ea typeface="+mj-ea"/>
                  <a:sym typeface="Wingdings 2"/>
                </a:rPr>
                <a:t></a:t>
              </a:r>
              <a:endParaRPr lang="ko-KR" altLang="en-US" sz="1200" b="1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9141" y="2073915"/>
              <a:ext cx="957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A()</a:t>
              </a:r>
              <a:r>
                <a:rPr lang="ko-KR" altLang="en-US" sz="1200" b="1" dirty="0" smtClean="0">
                  <a:solidFill>
                    <a:srgbClr val="00B050"/>
                  </a:solidFill>
                  <a:latin typeface="+mj-ea"/>
                  <a:ea typeface="+mj-ea"/>
                </a:rPr>
                <a:t> 호출 </a:t>
              </a:r>
              <a:r>
                <a:rPr lang="en-US" altLang="ko-KR" sz="1200" b="1" dirty="0" smtClean="0">
                  <a:solidFill>
                    <a:srgbClr val="00B050"/>
                  </a:solidFill>
                  <a:latin typeface="+mj-ea"/>
                  <a:ea typeface="+mj-ea"/>
                  <a:sym typeface="Wingdings 2"/>
                </a:rPr>
                <a:t></a:t>
              </a:r>
              <a:endParaRPr lang="ko-KR" altLang="en-US" sz="1200" b="1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5451091" y="1786015"/>
              <a:ext cx="889246" cy="1222648"/>
            </a:xfrm>
            <a:custGeom>
              <a:avLst/>
              <a:gdLst>
                <a:gd name="connsiteX0" fmla="*/ 16778 w 889246"/>
                <a:gd name="connsiteY0" fmla="*/ 898 h 1250858"/>
                <a:gd name="connsiteX1" fmla="*/ 889233 w 889246"/>
                <a:gd name="connsiteY1" fmla="*/ 202234 h 1250858"/>
                <a:gd name="connsiteX2" fmla="*/ 0 w 889246"/>
                <a:gd name="connsiteY2" fmla="*/ 1250858 h 125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246" h="1250858">
                  <a:moveTo>
                    <a:pt x="16778" y="898"/>
                  </a:moveTo>
                  <a:cubicBezTo>
                    <a:pt x="454403" y="-2598"/>
                    <a:pt x="892029" y="-6093"/>
                    <a:pt x="889233" y="202234"/>
                  </a:cubicBezTo>
                  <a:cubicBezTo>
                    <a:pt x="886437" y="410561"/>
                    <a:pt x="0" y="1250858"/>
                    <a:pt x="0" y="1250858"/>
                  </a:cubicBezTo>
                </a:path>
              </a:pathLst>
            </a:custGeom>
            <a:noFill/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5466606" y="3151020"/>
              <a:ext cx="977603" cy="1233606"/>
            </a:xfrm>
            <a:custGeom>
              <a:avLst/>
              <a:gdLst>
                <a:gd name="connsiteX0" fmla="*/ 16778 w 889246"/>
                <a:gd name="connsiteY0" fmla="*/ 898 h 1250858"/>
                <a:gd name="connsiteX1" fmla="*/ 889233 w 889246"/>
                <a:gd name="connsiteY1" fmla="*/ 202234 h 1250858"/>
                <a:gd name="connsiteX2" fmla="*/ 0 w 889246"/>
                <a:gd name="connsiteY2" fmla="*/ 1250858 h 1250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9246" h="1250858">
                  <a:moveTo>
                    <a:pt x="16778" y="898"/>
                  </a:moveTo>
                  <a:cubicBezTo>
                    <a:pt x="454403" y="-2598"/>
                    <a:pt x="892029" y="-6093"/>
                    <a:pt x="889233" y="202234"/>
                  </a:cubicBezTo>
                  <a:cubicBezTo>
                    <a:pt x="886437" y="410561"/>
                    <a:pt x="0" y="1250858"/>
                    <a:pt x="0" y="1250858"/>
                  </a:cubicBezTo>
                </a:path>
              </a:pathLst>
            </a:custGeom>
            <a:noFill/>
            <a:ln w="127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srgbClr val="0070C0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4115" y="225641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>
                  <a:solidFill>
                    <a:srgbClr val="0070C0"/>
                  </a:solidFill>
                  <a:latin typeface="+mj-ea"/>
                  <a:ea typeface="+mj-ea"/>
                </a:rPr>
                <a:t>리</a:t>
              </a:r>
              <a:r>
                <a:rPr lang="ko-KR" altLang="en-US" sz="1200" b="1">
                  <a:solidFill>
                    <a:srgbClr val="0070C0"/>
                  </a:solidFill>
                  <a:latin typeface="+mj-ea"/>
                  <a:ea typeface="+mj-ea"/>
                </a:rPr>
                <a:t>턴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55124" y="36460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>
                  <a:solidFill>
                    <a:srgbClr val="0070C0"/>
                  </a:solidFill>
                  <a:latin typeface="+mj-ea"/>
                  <a:ea typeface="+mj-ea"/>
                </a:rPr>
                <a:t>리</a:t>
              </a:r>
              <a:r>
                <a:rPr lang="ko-KR" altLang="en-US" sz="1200" b="1">
                  <a:solidFill>
                    <a:srgbClr val="0070C0"/>
                  </a:solidFill>
                  <a:latin typeface="+mj-ea"/>
                  <a:ea typeface="+mj-ea"/>
                </a:rPr>
                <a:t>턴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792843" y="3819062"/>
              <a:ext cx="809837" cy="1200329"/>
            </a:xfrm>
            <a:prstGeom prst="rect">
              <a:avLst/>
            </a:prstGeom>
            <a:solidFill>
              <a:srgbClr val="DAEEC4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>
                  <a:latin typeface="+mj-ea"/>
                  <a:ea typeface="+mj-ea"/>
                </a:rPr>
                <a:t>생성자</a:t>
              </a:r>
              <a:r>
                <a:rPr lang="ko-KR" altLang="en-US" sz="1200" b="1" dirty="0"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latin typeface="+mj-ea"/>
                  <a:ea typeface="+mj-ea"/>
                </a:rPr>
                <a:t>A</a:t>
              </a:r>
            </a:p>
            <a:p>
              <a:r>
                <a:rPr lang="ko-KR" altLang="en-US" sz="1200" b="1" dirty="0" err="1">
                  <a:latin typeface="+mj-ea"/>
                  <a:ea typeface="+mj-ea"/>
                </a:rPr>
                <a:t>생성자</a:t>
              </a:r>
              <a:r>
                <a:rPr lang="ko-KR" altLang="en-US" sz="1200" b="1" dirty="0"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latin typeface="+mj-ea"/>
                  <a:ea typeface="+mj-ea"/>
                </a:rPr>
                <a:t>B</a:t>
              </a:r>
            </a:p>
            <a:p>
              <a:r>
                <a:rPr lang="ko-KR" altLang="en-US" sz="1200" b="1" dirty="0" err="1">
                  <a:latin typeface="+mj-ea"/>
                  <a:ea typeface="+mj-ea"/>
                </a:rPr>
                <a:t>생성자</a:t>
              </a:r>
              <a:r>
                <a:rPr lang="ko-KR" altLang="en-US" sz="1200" b="1" dirty="0"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latin typeface="+mj-ea"/>
                  <a:ea typeface="+mj-ea"/>
                </a:rPr>
                <a:t>C</a:t>
              </a:r>
            </a:p>
            <a:p>
              <a:r>
                <a:rPr lang="ko-KR" altLang="en-US" sz="1200" b="1" dirty="0" err="1">
                  <a:latin typeface="+mj-ea"/>
                  <a:ea typeface="+mj-ea"/>
                </a:rPr>
                <a:t>소멸자</a:t>
              </a:r>
              <a:r>
                <a:rPr lang="ko-KR" altLang="en-US" sz="1200" b="1" dirty="0"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latin typeface="+mj-ea"/>
                  <a:ea typeface="+mj-ea"/>
                </a:rPr>
                <a:t>C</a:t>
              </a:r>
            </a:p>
            <a:p>
              <a:r>
                <a:rPr lang="ko-KR" altLang="en-US" sz="1200" b="1" dirty="0" err="1">
                  <a:latin typeface="+mj-ea"/>
                  <a:ea typeface="+mj-ea"/>
                </a:rPr>
                <a:t>소멸자</a:t>
              </a:r>
              <a:r>
                <a:rPr lang="ko-KR" altLang="en-US" sz="1200" b="1" dirty="0"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latin typeface="+mj-ea"/>
                  <a:ea typeface="+mj-ea"/>
                </a:rPr>
                <a:t>B</a:t>
              </a:r>
            </a:p>
            <a:p>
              <a:r>
                <a:rPr lang="ko-KR" altLang="en-US" sz="1200" b="1" dirty="0" err="1">
                  <a:latin typeface="+mj-ea"/>
                  <a:ea typeface="+mj-ea"/>
                </a:rPr>
                <a:t>소멸자</a:t>
              </a:r>
              <a:r>
                <a:rPr lang="ko-KR" altLang="en-US" sz="1200" b="1" dirty="0"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latin typeface="+mj-ea"/>
                  <a:ea typeface="+mj-ea"/>
                </a:rPr>
                <a:t>A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664514" y="4231804"/>
              <a:ext cx="1241571" cy="176169"/>
            </a:xfrm>
            <a:custGeom>
              <a:avLst/>
              <a:gdLst>
                <a:gd name="connsiteX0" fmla="*/ 0 w 1241571"/>
                <a:gd name="connsiteY0" fmla="*/ 0 h 176169"/>
                <a:gd name="connsiteX1" fmla="*/ 578840 w 1241571"/>
                <a:gd name="connsiteY1" fmla="*/ 41945 h 176169"/>
                <a:gd name="connsiteX2" fmla="*/ 1241571 w 1241571"/>
                <a:gd name="connsiteY2" fmla="*/ 176169 h 176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1571" h="176169">
                  <a:moveTo>
                    <a:pt x="0" y="0"/>
                  </a:moveTo>
                  <a:cubicBezTo>
                    <a:pt x="185956" y="6292"/>
                    <a:pt x="371912" y="12584"/>
                    <a:pt x="578840" y="41945"/>
                  </a:cubicBezTo>
                  <a:cubicBezTo>
                    <a:pt x="785769" y="71307"/>
                    <a:pt x="1013670" y="123738"/>
                    <a:pt x="1241571" y="176169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2016658" y="3076243"/>
              <a:ext cx="914417" cy="1270534"/>
            </a:xfrm>
            <a:custGeom>
              <a:avLst/>
              <a:gdLst>
                <a:gd name="connsiteX0" fmla="*/ 914417 w 914417"/>
                <a:gd name="connsiteY0" fmla="*/ 1270534 h 1270534"/>
                <a:gd name="connsiteX1" fmla="*/ 17 w 914417"/>
                <a:gd name="connsiteY1" fmla="*/ 721894 h 1270534"/>
                <a:gd name="connsiteX2" fmla="*/ 895167 w 914417"/>
                <a:gd name="connsiteY2" fmla="*/ 0 h 127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17" h="1270534">
                  <a:moveTo>
                    <a:pt x="914417" y="1270534"/>
                  </a:moveTo>
                  <a:cubicBezTo>
                    <a:pt x="458821" y="1102092"/>
                    <a:pt x="3225" y="933650"/>
                    <a:pt x="17" y="721894"/>
                  </a:cubicBezTo>
                  <a:cubicBezTo>
                    <a:pt x="-3191" y="510138"/>
                    <a:pt x="445988" y="255069"/>
                    <a:pt x="895167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43" name="모서리가 둥근 사각형 설명선 42"/>
            <p:cNvSpPr/>
            <p:nvPr/>
          </p:nvSpPr>
          <p:spPr>
            <a:xfrm>
              <a:off x="335791" y="5245042"/>
              <a:ext cx="2450736" cy="864403"/>
            </a:xfrm>
            <a:prstGeom prst="wedgeRoundRectCallout">
              <a:avLst>
                <a:gd name="adj1" fmla="val 55156"/>
                <a:gd name="adj2" fmla="val -14082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+mj-ea"/>
                  <a:ea typeface="+mj-ea"/>
                </a:rPr>
                <a:t>컴파일러는 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C() </a:t>
              </a:r>
              <a:r>
                <a:rPr lang="ko-KR" altLang="en-US" sz="1400" b="1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생성자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실행 코드를 </a:t>
              </a:r>
              <a:r>
                <a:rPr lang="ko-KR" altLang="en-US" sz="1400" b="1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만들때</a:t>
              </a:r>
              <a:r>
                <a:rPr lang="en-US" altLang="ko-KR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,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b="1" dirty="0" err="1" smtClean="0">
                  <a:solidFill>
                    <a:schemeClr val="tx1"/>
                  </a:solidFill>
                  <a:latin typeface="+mj-ea"/>
                  <a:ea typeface="+mj-ea"/>
                </a:rPr>
                <a:t>생성자</a:t>
              </a:r>
              <a:r>
                <a:rPr lang="ko-KR" altLang="en-US" sz="1400" b="1" dirty="0" smtClean="0">
                  <a:solidFill>
                    <a:schemeClr val="tx1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400" b="1" dirty="0">
                  <a:solidFill>
                    <a:schemeClr val="tx1"/>
                  </a:solidFill>
                  <a:latin typeface="+mj-ea"/>
                  <a:ea typeface="+mj-ea"/>
                </a:rPr>
                <a:t>B()</a:t>
              </a:r>
              <a:r>
                <a:rPr lang="ko-KR" altLang="en-US" sz="1400" b="1" dirty="0">
                  <a:solidFill>
                    <a:schemeClr val="tx1"/>
                  </a:solidFill>
                  <a:latin typeface="+mj-ea"/>
                  <a:ea typeface="+mj-ea"/>
                </a:rPr>
                <a:t>를 호출하는 코드 삽입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2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소멸자의 실행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객체가 소멸될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소멸자가 먼저 실행되고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소멸자가 나중에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1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200" dirty="0">
                <a:latin typeface="+mj-ea"/>
              </a:rPr>
              <a:t>컴파일러에 의해 </a:t>
            </a:r>
            <a:r>
              <a:rPr lang="ko-KR" altLang="en-US" sz="2200" dirty="0" smtClean="0">
                <a:latin typeface="+mj-ea"/>
              </a:rPr>
              <a:t>묵시적으로 기본 </a:t>
            </a:r>
            <a:r>
              <a:rPr lang="ko-KR" altLang="en-US" sz="2200" dirty="0">
                <a:latin typeface="+mj-ea"/>
              </a:rPr>
              <a:t>클래스의 </a:t>
            </a:r>
            <a:r>
              <a:rPr lang="ko-KR" altLang="en-US" sz="2200" dirty="0" err="1" smtClean="0">
                <a:latin typeface="+mj-ea"/>
              </a:rPr>
              <a:t>생성자를</a:t>
            </a:r>
            <a:r>
              <a:rPr lang="ko-KR" altLang="en-US" sz="2200" dirty="0" smtClean="0">
                <a:latin typeface="+mj-ea"/>
              </a:rPr>
              <a:t> 선택하는 경우</a:t>
            </a:r>
            <a:endParaRPr lang="ko-KR" altLang="en-US" sz="22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23528" y="1124744"/>
            <a:ext cx="8507696" cy="4818277"/>
            <a:chOff x="318152" y="1329380"/>
            <a:chExt cx="8507696" cy="4818277"/>
          </a:xfrm>
        </p:grpSpPr>
        <p:sp>
          <p:nvSpPr>
            <p:cNvPr id="25" name="TextBox 24"/>
            <p:cNvSpPr txBox="1"/>
            <p:nvPr/>
          </p:nvSpPr>
          <p:spPr>
            <a:xfrm>
              <a:off x="2798277" y="1997526"/>
              <a:ext cx="5195954" cy="203132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class </a:t>
              </a:r>
              <a:r>
                <a:rPr lang="ko-KR" altLang="en-US" dirty="0" smtClean="0">
                  <a:latin typeface="+mj-ea"/>
                  <a:ea typeface="+mj-ea"/>
                </a:rPr>
                <a:t> </a:t>
              </a:r>
              <a:r>
                <a:rPr lang="en-US" altLang="ko-KR" dirty="0" smtClean="0">
                  <a:latin typeface="+mj-ea"/>
                  <a:ea typeface="+mj-ea"/>
                </a:rPr>
                <a:t>A {</a:t>
              </a:r>
            </a:p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public:</a:t>
              </a:r>
            </a:p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	</a:t>
              </a:r>
              <a:r>
                <a:rPr lang="en-US" altLang="ko-KR" b="1" dirty="0" smtClean="0">
                  <a:latin typeface="+mj-ea"/>
                  <a:ea typeface="+mj-ea"/>
                </a:rPr>
                <a:t>A() </a:t>
              </a:r>
              <a:r>
                <a:rPr lang="en-US" altLang="ko-KR" dirty="0" smtClean="0">
                  <a:latin typeface="+mj-ea"/>
                  <a:ea typeface="+mj-ea"/>
                </a:rPr>
                <a:t>{ </a:t>
              </a:r>
              <a:r>
                <a:rPr lang="en-US" altLang="ko-KR" dirty="0" err="1" smtClean="0">
                  <a:latin typeface="+mj-ea"/>
                  <a:ea typeface="+mj-ea"/>
                </a:rPr>
                <a:t>cout</a:t>
              </a:r>
              <a:r>
                <a:rPr lang="en-US" altLang="ko-KR" dirty="0" smtClean="0">
                  <a:latin typeface="+mj-ea"/>
                  <a:ea typeface="+mj-ea"/>
                </a:rPr>
                <a:t> &lt;&lt; </a:t>
              </a:r>
              <a:r>
                <a:rPr lang="en-US" altLang="ko-KR" dirty="0">
                  <a:latin typeface="+mj-ea"/>
                  <a:ea typeface="+mj-ea"/>
                </a:rPr>
                <a:t>"</a:t>
              </a:r>
              <a:r>
                <a:rPr lang="ko-KR" altLang="en-US" dirty="0" err="1" smtClean="0">
                  <a:latin typeface="+mj-ea"/>
                  <a:ea typeface="+mj-ea"/>
                </a:rPr>
                <a:t>생성자</a:t>
              </a:r>
              <a:r>
                <a:rPr lang="en-US" altLang="ko-KR" dirty="0">
                  <a:latin typeface="+mj-ea"/>
                  <a:ea typeface="+mj-ea"/>
                </a:rPr>
                <a:t> </a:t>
              </a:r>
              <a:r>
                <a:rPr lang="en-US" altLang="ko-KR" dirty="0" smtClean="0">
                  <a:latin typeface="+mj-ea"/>
                  <a:ea typeface="+mj-ea"/>
                </a:rPr>
                <a:t>A" &lt;&lt; </a:t>
              </a:r>
              <a:r>
                <a:rPr lang="en-US" altLang="ko-KR" dirty="0" err="1" smtClean="0">
                  <a:latin typeface="+mj-ea"/>
                  <a:ea typeface="+mj-ea"/>
                </a:rPr>
                <a:t>endl</a:t>
              </a:r>
              <a:r>
                <a:rPr lang="en-US" altLang="ko-KR" dirty="0" smtClean="0">
                  <a:latin typeface="+mj-ea"/>
                  <a:ea typeface="+mj-ea"/>
                </a:rPr>
                <a:t>; }</a:t>
              </a: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</a:t>
              </a:r>
              <a:r>
                <a:rPr lang="en-US" altLang="ko-KR" dirty="0" smtClean="0">
                  <a:latin typeface="+mj-ea"/>
                  <a:ea typeface="+mj-ea"/>
                </a:rPr>
                <a:t>A(</a:t>
              </a:r>
              <a:r>
                <a:rPr lang="en-US" altLang="ko-KR" dirty="0" err="1" smtClean="0">
                  <a:latin typeface="+mj-ea"/>
                  <a:ea typeface="+mj-ea"/>
                </a:rPr>
                <a:t>int</a:t>
              </a:r>
              <a:r>
                <a:rPr lang="en-US" altLang="ko-KR" dirty="0" smtClean="0">
                  <a:latin typeface="+mj-ea"/>
                  <a:ea typeface="+mj-ea"/>
                </a:rPr>
                <a:t> x) {</a:t>
              </a: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	</a:t>
              </a:r>
              <a:r>
                <a:rPr lang="en-US" altLang="ko-KR" dirty="0" err="1">
                  <a:latin typeface="+mj-ea"/>
                  <a:ea typeface="+mj-ea"/>
                </a:rPr>
                <a:t>cout</a:t>
              </a:r>
              <a:r>
                <a:rPr lang="en-US" altLang="ko-KR" dirty="0">
                  <a:latin typeface="+mj-ea"/>
                  <a:ea typeface="+mj-ea"/>
                </a:rPr>
                <a:t> &lt;&lt; </a:t>
              </a:r>
              <a:r>
                <a:rPr lang="en-US" altLang="ko-KR" dirty="0" smtClean="0">
                  <a:latin typeface="+mj-ea"/>
                  <a:ea typeface="+mj-ea"/>
                </a:rPr>
                <a:t>＂</a:t>
              </a:r>
              <a:r>
                <a:rPr lang="ko-KR" altLang="en-US" dirty="0" err="1" smtClean="0">
                  <a:latin typeface="+mj-ea"/>
                  <a:ea typeface="+mj-ea"/>
                </a:rPr>
                <a:t>매개변수생성자</a:t>
              </a:r>
              <a:r>
                <a:rPr lang="en-US" altLang="ko-KR" dirty="0" smtClean="0">
                  <a:latin typeface="+mj-ea"/>
                  <a:ea typeface="+mj-ea"/>
                </a:rPr>
                <a:t> </a:t>
              </a:r>
              <a:r>
                <a:rPr lang="en-US" altLang="ko-KR" dirty="0">
                  <a:latin typeface="+mj-ea"/>
                  <a:ea typeface="+mj-ea"/>
                </a:rPr>
                <a:t>A" &lt;&lt; </a:t>
              </a:r>
              <a:r>
                <a:rPr lang="en-US" altLang="ko-KR" dirty="0" smtClean="0">
                  <a:latin typeface="+mj-ea"/>
                  <a:ea typeface="+mj-ea"/>
                </a:rPr>
                <a:t>x &lt;&lt; </a:t>
              </a:r>
              <a:r>
                <a:rPr lang="en-US" altLang="ko-KR" dirty="0" err="1" smtClean="0">
                  <a:latin typeface="+mj-ea"/>
                  <a:ea typeface="+mj-ea"/>
                </a:rPr>
                <a:t>endl</a:t>
              </a:r>
              <a:r>
                <a:rPr lang="en-US" altLang="ko-KR" dirty="0">
                  <a:latin typeface="+mj-ea"/>
                  <a:ea typeface="+mj-ea"/>
                </a:rPr>
                <a:t>; </a:t>
              </a:r>
              <a:endParaRPr lang="en-US" altLang="ko-KR" dirty="0" smtClean="0">
                <a:latin typeface="+mj-ea"/>
                <a:ea typeface="+mj-ea"/>
              </a:endParaRP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</a:t>
              </a:r>
              <a:r>
                <a:rPr lang="en-US" altLang="ko-KR" dirty="0" smtClean="0">
                  <a:latin typeface="+mj-ea"/>
                  <a:ea typeface="+mj-ea"/>
                </a:rPr>
                <a:t>}</a:t>
              </a:r>
            </a:p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241" y="4113926"/>
              <a:ext cx="5167990" cy="17543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class  B : public </a:t>
              </a:r>
              <a:r>
                <a:rPr lang="en-US" altLang="ko-KR" dirty="0">
                  <a:latin typeface="+mj-ea"/>
                  <a:ea typeface="+mj-ea"/>
                </a:rPr>
                <a:t>A</a:t>
              </a:r>
              <a:r>
                <a:rPr lang="en-US" altLang="ko-KR" dirty="0" smtClean="0">
                  <a:latin typeface="+mj-ea"/>
                  <a:ea typeface="+mj-ea"/>
                </a:rPr>
                <a:t> {</a:t>
              </a:r>
            </a:p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public:</a:t>
              </a:r>
            </a:p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	</a:t>
              </a:r>
              <a:r>
                <a:rPr lang="en-US" altLang="ko-KR" b="1" dirty="0" smtClean="0">
                  <a:latin typeface="+mj-ea"/>
                  <a:ea typeface="+mj-ea"/>
                </a:rPr>
                <a:t>B() </a:t>
              </a:r>
              <a:r>
                <a:rPr lang="en-US" altLang="ko-KR" dirty="0" smtClean="0">
                  <a:latin typeface="+mj-ea"/>
                  <a:ea typeface="+mj-ea"/>
                </a:rPr>
                <a:t>{ // </a:t>
              </a:r>
              <a:r>
                <a:rPr lang="en-US" altLang="ko-KR" dirty="0">
                  <a:latin typeface="+mj-ea"/>
                  <a:ea typeface="+mj-ea"/>
                </a:rPr>
                <a:t>A() </a:t>
              </a:r>
              <a:r>
                <a:rPr lang="ko-KR" altLang="en-US" dirty="0">
                  <a:latin typeface="+mj-ea"/>
                  <a:ea typeface="+mj-ea"/>
                </a:rPr>
                <a:t>호출하도록 </a:t>
              </a:r>
              <a:r>
                <a:rPr lang="ko-KR" altLang="en-US" dirty="0" smtClean="0">
                  <a:latin typeface="+mj-ea"/>
                  <a:ea typeface="+mj-ea"/>
                </a:rPr>
                <a:t>컴파일 됨</a:t>
              </a:r>
              <a:endParaRPr lang="en-US" altLang="ko-KR" dirty="0" smtClean="0">
                <a:latin typeface="+mj-ea"/>
                <a:ea typeface="+mj-ea"/>
              </a:endParaRP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</a:t>
              </a:r>
              <a:r>
                <a:rPr lang="en-US" altLang="ko-KR" dirty="0" smtClean="0">
                  <a:latin typeface="+mj-ea"/>
                  <a:ea typeface="+mj-ea"/>
                </a:rPr>
                <a:t>	</a:t>
              </a:r>
              <a:r>
                <a:rPr lang="en-US" altLang="ko-KR" dirty="0" err="1" smtClean="0">
                  <a:latin typeface="+mj-ea"/>
                  <a:ea typeface="+mj-ea"/>
                </a:rPr>
                <a:t>cout</a:t>
              </a:r>
              <a:r>
                <a:rPr lang="en-US" altLang="ko-KR" dirty="0" smtClean="0">
                  <a:latin typeface="+mj-ea"/>
                  <a:ea typeface="+mj-ea"/>
                </a:rPr>
                <a:t> &lt;&lt; </a:t>
              </a:r>
              <a:r>
                <a:rPr lang="en-US" altLang="ko-KR" dirty="0">
                  <a:latin typeface="+mj-ea"/>
                  <a:ea typeface="+mj-ea"/>
                </a:rPr>
                <a:t>"</a:t>
              </a:r>
              <a:r>
                <a:rPr lang="ko-KR" altLang="en-US" dirty="0" err="1" smtClean="0">
                  <a:latin typeface="+mj-ea"/>
                  <a:ea typeface="+mj-ea"/>
                </a:rPr>
                <a:t>생성자</a:t>
              </a:r>
              <a:r>
                <a:rPr lang="en-US" altLang="ko-KR" dirty="0" smtClean="0">
                  <a:latin typeface="+mj-ea"/>
                  <a:ea typeface="+mj-ea"/>
                </a:rPr>
                <a:t> B</a:t>
              </a:r>
              <a:r>
                <a:rPr lang="en-US" altLang="ko-KR" dirty="0">
                  <a:latin typeface="+mj-ea"/>
                  <a:ea typeface="+mj-ea"/>
                </a:rPr>
                <a:t>" &lt;&lt; </a:t>
              </a:r>
              <a:r>
                <a:rPr lang="en-US" altLang="ko-KR" dirty="0" err="1">
                  <a:latin typeface="+mj-ea"/>
                  <a:ea typeface="+mj-ea"/>
                </a:rPr>
                <a:t>endl</a:t>
              </a:r>
              <a:r>
                <a:rPr lang="en-US" altLang="ko-KR" dirty="0" smtClean="0">
                  <a:latin typeface="+mj-ea"/>
                  <a:ea typeface="+mj-ea"/>
                </a:rPr>
                <a:t>; </a:t>
              </a:r>
            </a:p>
            <a:p>
              <a:pPr defTabSz="180000"/>
              <a:r>
                <a:rPr lang="en-US" altLang="ko-KR" dirty="0">
                  <a:latin typeface="+mj-ea"/>
                  <a:ea typeface="+mj-ea"/>
                </a:rPr>
                <a:t>	</a:t>
              </a:r>
              <a:r>
                <a:rPr lang="en-US" altLang="ko-KR" dirty="0" smtClean="0">
                  <a:latin typeface="+mj-ea"/>
                  <a:ea typeface="+mj-ea"/>
                </a:rPr>
                <a:t>}</a:t>
              </a:r>
            </a:p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723" y="4509120"/>
              <a:ext cx="1688037" cy="92333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dirty="0" err="1" smtClean="0">
                  <a:latin typeface="+mj-ea"/>
                  <a:ea typeface="+mj-ea"/>
                </a:rPr>
                <a:t>int</a:t>
              </a:r>
              <a:r>
                <a:rPr lang="en-US" altLang="ko-KR" dirty="0" smtClean="0">
                  <a:latin typeface="+mj-ea"/>
                  <a:ea typeface="+mj-ea"/>
                </a:rPr>
                <a:t> main() {</a:t>
              </a:r>
            </a:p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	</a:t>
              </a:r>
              <a:r>
                <a:rPr lang="en-US" altLang="ko-KR" b="1" dirty="0" smtClean="0">
                  <a:latin typeface="+mj-ea"/>
                  <a:ea typeface="+mj-ea"/>
                </a:rPr>
                <a:t>B </a:t>
              </a:r>
              <a:r>
                <a:rPr lang="en-US" altLang="ko-KR" b="1" dirty="0" err="1" smtClean="0">
                  <a:latin typeface="+mj-ea"/>
                  <a:ea typeface="+mj-ea"/>
                </a:rPr>
                <a:t>b</a:t>
              </a:r>
              <a:r>
                <a:rPr lang="en-US" altLang="ko-KR" b="1" dirty="0" smtClean="0">
                  <a:latin typeface="+mj-ea"/>
                  <a:ea typeface="+mj-ea"/>
                </a:rPr>
                <a:t>;</a:t>
              </a:r>
              <a:r>
                <a:rPr lang="en-US" altLang="ko-KR" dirty="0" smtClean="0">
                  <a:latin typeface="+mj-ea"/>
                  <a:ea typeface="+mj-ea"/>
                </a:rPr>
                <a:t> </a:t>
              </a:r>
            </a:p>
            <a:p>
              <a:pPr defTabSz="180000"/>
              <a:r>
                <a:rPr lang="en-US" altLang="ko-KR" dirty="0" smtClean="0">
                  <a:latin typeface="+mj-ea"/>
                  <a:ea typeface="+mj-ea"/>
                </a:rPr>
                <a:t>}</a:t>
              </a:r>
            </a:p>
          </p:txBody>
        </p:sp>
        <p:sp>
          <p:nvSpPr>
            <p:cNvPr id="9" name="자유형 8"/>
            <p:cNvSpPr/>
            <p:nvPr/>
          </p:nvSpPr>
          <p:spPr>
            <a:xfrm>
              <a:off x="2339751" y="2780929"/>
              <a:ext cx="648074" cy="2012450"/>
            </a:xfrm>
            <a:custGeom>
              <a:avLst/>
              <a:gdLst>
                <a:gd name="connsiteX0" fmla="*/ 872067 w 902547"/>
                <a:gd name="connsiteY0" fmla="*/ 1330960 h 1330960"/>
                <a:gd name="connsiteX1" fmla="*/ 475827 w 902547"/>
                <a:gd name="connsiteY1" fmla="*/ 1148080 h 1330960"/>
                <a:gd name="connsiteX2" fmla="*/ 59267 w 902547"/>
                <a:gd name="connsiteY2" fmla="*/ 711200 h 1330960"/>
                <a:gd name="connsiteX3" fmla="*/ 120227 w 902547"/>
                <a:gd name="connsiteY3" fmla="*/ 314960 h 1330960"/>
                <a:gd name="connsiteX4" fmla="*/ 587587 w 902547"/>
                <a:gd name="connsiteY4" fmla="*/ 71120 h 1330960"/>
                <a:gd name="connsiteX5" fmla="*/ 902547 w 902547"/>
                <a:gd name="connsiteY5" fmla="*/ 0 h 133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2547" h="1330960">
                  <a:moveTo>
                    <a:pt x="872067" y="1330960"/>
                  </a:moveTo>
                  <a:cubicBezTo>
                    <a:pt x="741680" y="1291166"/>
                    <a:pt x="611294" y="1251373"/>
                    <a:pt x="475827" y="1148080"/>
                  </a:cubicBezTo>
                  <a:cubicBezTo>
                    <a:pt x="340360" y="1044787"/>
                    <a:pt x="118534" y="850053"/>
                    <a:pt x="59267" y="711200"/>
                  </a:cubicBezTo>
                  <a:cubicBezTo>
                    <a:pt x="0" y="572347"/>
                    <a:pt x="32174" y="421640"/>
                    <a:pt x="120227" y="314960"/>
                  </a:cubicBezTo>
                  <a:cubicBezTo>
                    <a:pt x="208280" y="208280"/>
                    <a:pt x="457200" y="123613"/>
                    <a:pt x="587587" y="71120"/>
                  </a:cubicBezTo>
                  <a:cubicBezTo>
                    <a:pt x="717974" y="18627"/>
                    <a:pt x="810260" y="9313"/>
                    <a:pt x="902547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+mj-ea"/>
                <a:ea typeface="+mj-ea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09856" y="5685992"/>
              <a:ext cx="1105528" cy="461665"/>
            </a:xfrm>
            <a:prstGeom prst="rect">
              <a:avLst/>
            </a:prstGeom>
            <a:solidFill>
              <a:srgbClr val="DAEEC4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200" b="1" dirty="0" err="1">
                  <a:latin typeface="+mj-ea"/>
                  <a:ea typeface="+mj-ea"/>
                </a:rPr>
                <a:t>생성자</a:t>
              </a:r>
              <a:r>
                <a:rPr lang="ko-KR" altLang="en-US" sz="1200" b="1" dirty="0">
                  <a:latin typeface="+mj-ea"/>
                  <a:ea typeface="+mj-ea"/>
                </a:rPr>
                <a:t> </a:t>
              </a:r>
              <a:r>
                <a:rPr lang="en-US" altLang="ko-KR" sz="1200" b="1" dirty="0">
                  <a:latin typeface="+mj-ea"/>
                  <a:ea typeface="+mj-ea"/>
                </a:rPr>
                <a:t>A</a:t>
              </a:r>
            </a:p>
            <a:p>
              <a:r>
                <a:rPr lang="ko-KR" altLang="en-US" sz="1200" b="1" dirty="0" err="1">
                  <a:latin typeface="+mj-ea"/>
                  <a:ea typeface="+mj-ea"/>
                </a:rPr>
                <a:t>생성자</a:t>
              </a:r>
              <a:r>
                <a:rPr lang="ko-KR" altLang="en-US" sz="1200" b="1" dirty="0"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latin typeface="+mj-ea"/>
                  <a:ea typeface="+mj-ea"/>
                </a:rPr>
                <a:t>B</a:t>
              </a:r>
              <a:endParaRPr lang="en-US" altLang="ko-KR" sz="1200" b="1" dirty="0">
                <a:latin typeface="+mj-ea"/>
                <a:ea typeface="+mj-ea"/>
              </a:endParaRPr>
            </a:p>
          </p:txBody>
        </p:sp>
        <p:sp>
          <p:nvSpPr>
            <p:cNvPr id="23" name="모서리가 둥근 사각형 설명선 22"/>
            <p:cNvSpPr/>
            <p:nvPr/>
          </p:nvSpPr>
          <p:spPr>
            <a:xfrm>
              <a:off x="318152" y="1997526"/>
              <a:ext cx="2093608" cy="1237601"/>
            </a:xfrm>
            <a:prstGeom prst="wedgeRoundRectCallout">
              <a:avLst>
                <a:gd name="adj1" fmla="val 45614"/>
                <a:gd name="adj2" fmla="val 9137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컴파일러는 묵시적으로 기본 클래스의 기본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+mj-ea"/>
                  <a:ea typeface="+mj-ea"/>
                </a:rPr>
                <a:t>생성자를</a:t>
              </a:r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 호출하도록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+mj-ea"/>
                  <a:ea typeface="+mj-ea"/>
                </a:rPr>
                <a:t>컴파일함</a:t>
              </a:r>
              <a:endParaRPr lang="ko-KR" altLang="en-US" sz="16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자유형 23"/>
            <p:cNvSpPr/>
            <p:nvPr/>
          </p:nvSpPr>
          <p:spPr>
            <a:xfrm>
              <a:off x="1508838" y="4843566"/>
              <a:ext cx="1478987" cy="154430"/>
            </a:xfrm>
            <a:custGeom>
              <a:avLst/>
              <a:gdLst>
                <a:gd name="connsiteX0" fmla="*/ 0 w 1773381"/>
                <a:gd name="connsiteY0" fmla="*/ 332509 h 332509"/>
                <a:gd name="connsiteX1" fmla="*/ 655781 w 1773381"/>
                <a:gd name="connsiteY1" fmla="*/ 101600 h 332509"/>
                <a:gd name="connsiteX2" fmla="*/ 1773381 w 1773381"/>
                <a:gd name="connsiteY2" fmla="*/ 0 h 33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3381" h="332509">
                  <a:moveTo>
                    <a:pt x="0" y="332509"/>
                  </a:moveTo>
                  <a:cubicBezTo>
                    <a:pt x="180109" y="244763"/>
                    <a:pt x="360218" y="157018"/>
                    <a:pt x="655781" y="101600"/>
                  </a:cubicBezTo>
                  <a:cubicBezTo>
                    <a:pt x="951345" y="46182"/>
                    <a:pt x="1362363" y="23091"/>
                    <a:pt x="1773381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18152" y="1329380"/>
              <a:ext cx="85076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파생 클래스의 </a:t>
              </a:r>
              <a:r>
                <a:rPr lang="ko-KR" altLang="en-US" sz="2400" dirty="0" err="1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생성자에서</a:t>
              </a:r>
              <a:r>
                <a:rPr lang="ko-KR" altLang="en-US" sz="2400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 기본 클래스의 기본 </a:t>
              </a:r>
              <a:r>
                <a:rPr lang="ko-KR" altLang="en-US" sz="2400" dirty="0" err="1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생성자</a:t>
              </a:r>
              <a:r>
                <a:rPr lang="ko-KR" altLang="en-US" sz="2400" dirty="0" smtClean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 호출</a:t>
              </a:r>
              <a:endParaRPr lang="ko-KR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C++</a:t>
            </a:r>
            <a:r>
              <a:rPr lang="ko-KR" altLang="en-US" dirty="0" smtClean="0">
                <a:latin typeface="+mj-ea"/>
              </a:rPr>
              <a:t>에서의 상속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cap="none" dirty="0" smtClean="0">
                <a:latin typeface="+mj-ea"/>
              </a:rPr>
              <a:t>Inheritance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756" y="888827"/>
            <a:ext cx="8964488" cy="583264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C++</a:t>
            </a:r>
            <a:r>
              <a:rPr lang="ko-KR" altLang="en-US" dirty="0" smtClean="0"/>
              <a:t>에서의 상속이란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클래스 사이에서 상속관계 정의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ko-KR" altLang="en-US" dirty="0" smtClean="0"/>
              <a:t>사이에는 </a:t>
            </a:r>
            <a:r>
              <a:rPr lang="ko-KR" altLang="en-US" dirty="0"/>
              <a:t>상속 관계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클래스의 속성과 기능을 파생 클래스에 물려주는 것</a:t>
            </a:r>
          </a:p>
          <a:p>
            <a:pPr lvl="2"/>
            <a:r>
              <a:rPr lang="ko-KR" altLang="en-US" sz="2200" dirty="0" smtClean="0"/>
              <a:t>기본 클래스</a:t>
            </a:r>
            <a:r>
              <a:rPr lang="en-US" altLang="ko-KR" sz="2200" dirty="0" smtClean="0"/>
              <a:t>(base class) - </a:t>
            </a:r>
            <a:r>
              <a:rPr lang="ko-KR" altLang="en-US" sz="2200" dirty="0" smtClean="0"/>
              <a:t>상속해주는 클래스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부모 클래스</a:t>
            </a:r>
            <a:endParaRPr lang="en-US" altLang="ko-KR" sz="2200" dirty="0" smtClean="0"/>
          </a:p>
          <a:p>
            <a:pPr lvl="2"/>
            <a:r>
              <a:rPr lang="ko-KR" altLang="en-US" sz="2200" dirty="0" smtClean="0"/>
              <a:t>파생 클래스</a:t>
            </a:r>
            <a:r>
              <a:rPr lang="en-US" altLang="ko-KR" sz="2200" dirty="0" smtClean="0"/>
              <a:t>(derived class) – </a:t>
            </a:r>
            <a:r>
              <a:rPr lang="ko-KR" altLang="en-US" sz="2200" dirty="0" smtClean="0"/>
              <a:t>상속받는 클래스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자식 클래스</a:t>
            </a:r>
            <a:endParaRPr lang="en-US" altLang="ko-KR" sz="2200" dirty="0" smtClean="0"/>
          </a:p>
          <a:p>
            <a:pPr lvl="3"/>
            <a:r>
              <a:rPr lang="ko-KR" altLang="en-US" sz="2200" dirty="0" smtClean="0"/>
              <a:t>기본 클래스의 속성과 기능을 물려받고 자신 만의 속성과 기능을 추가하여 작성</a:t>
            </a:r>
            <a:endParaRPr lang="en-US" altLang="ko-KR" sz="2200" dirty="0" smtClean="0"/>
          </a:p>
          <a:p>
            <a:pPr lvl="1"/>
            <a:r>
              <a:rPr lang="ko-KR" altLang="en-US" dirty="0" smtClean="0"/>
              <a:t>기본 클래스에서 파생 클래스로 갈수록 클래스의 개념이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상속을 통한 클래스의 재 </a:t>
            </a:r>
            <a:r>
              <a:rPr lang="ko-KR" altLang="en-US" dirty="0" err="1" smtClean="0"/>
              <a:t>활용성</a:t>
            </a:r>
            <a:r>
              <a:rPr lang="ko-KR" altLang="en-US" dirty="0" smtClean="0"/>
              <a:t> 높임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6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클래스에 기본 생성자가 없는 경우</a:t>
            </a:r>
            <a:endParaRPr lang="ko-KR" altLang="en-US" dirty="0"/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79512" y="1484784"/>
            <a:ext cx="8716955" cy="3888949"/>
            <a:chOff x="207540" y="1550248"/>
            <a:chExt cx="8716955" cy="3888949"/>
          </a:xfrm>
        </p:grpSpPr>
        <p:sp>
          <p:nvSpPr>
            <p:cNvPr id="5" name="TextBox 4"/>
            <p:cNvSpPr txBox="1"/>
            <p:nvPr/>
          </p:nvSpPr>
          <p:spPr>
            <a:xfrm>
              <a:off x="2652599" y="1550248"/>
              <a:ext cx="5530020" cy="203132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defTabSz="180000">
                <a:defRPr>
                  <a:solidFill>
                    <a:schemeClr val="dk1"/>
                  </a:solidFill>
                  <a:latin typeface="+mn-ea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>
                  <a:latin typeface="+mj-ea"/>
                  <a:ea typeface="+mj-ea"/>
                </a:rPr>
                <a:t>class </a:t>
              </a:r>
              <a:r>
                <a:rPr lang="ko-KR" altLang="en-US" dirty="0">
                  <a:latin typeface="+mj-ea"/>
                  <a:ea typeface="+mj-ea"/>
                </a:rPr>
                <a:t> </a:t>
              </a:r>
              <a:r>
                <a:rPr lang="en-US" altLang="ko-KR" dirty="0">
                  <a:latin typeface="+mj-ea"/>
                  <a:ea typeface="+mj-ea"/>
                </a:rPr>
                <a:t>A {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public:</a:t>
              </a:r>
            </a:p>
            <a:p>
              <a:endParaRPr lang="en-US" altLang="ko-KR" dirty="0">
                <a:latin typeface="+mj-ea"/>
                <a:ea typeface="+mj-ea"/>
              </a:endParaRPr>
            </a:p>
            <a:p>
              <a:r>
                <a:rPr lang="en-US" altLang="ko-KR" dirty="0">
                  <a:latin typeface="+mj-ea"/>
                  <a:ea typeface="+mj-ea"/>
                </a:rPr>
                <a:t>	A(</a:t>
              </a:r>
              <a:r>
                <a:rPr lang="en-US" altLang="ko-KR" dirty="0" err="1">
                  <a:latin typeface="+mj-ea"/>
                  <a:ea typeface="+mj-ea"/>
                </a:rPr>
                <a:t>int</a:t>
              </a:r>
              <a:r>
                <a:rPr lang="en-US" altLang="ko-KR" dirty="0">
                  <a:latin typeface="+mj-ea"/>
                  <a:ea typeface="+mj-ea"/>
                </a:rPr>
                <a:t> x) {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	</a:t>
              </a:r>
              <a:r>
                <a:rPr lang="en-US" altLang="ko-KR" dirty="0" err="1">
                  <a:latin typeface="+mj-ea"/>
                  <a:ea typeface="+mj-ea"/>
                </a:rPr>
                <a:t>cout</a:t>
              </a:r>
              <a:r>
                <a:rPr lang="en-US" altLang="ko-KR" dirty="0">
                  <a:latin typeface="+mj-ea"/>
                  <a:ea typeface="+mj-ea"/>
                </a:rPr>
                <a:t> &lt;&lt; "</a:t>
              </a:r>
              <a:r>
                <a:rPr lang="ko-KR" altLang="en-US" dirty="0" err="1">
                  <a:latin typeface="+mj-ea"/>
                  <a:ea typeface="+mj-ea"/>
                </a:rPr>
                <a:t>매개변수생성자</a:t>
              </a:r>
              <a:r>
                <a:rPr lang="en-US" altLang="ko-KR" dirty="0">
                  <a:latin typeface="+mj-ea"/>
                  <a:ea typeface="+mj-ea"/>
                </a:rPr>
                <a:t> A" &lt;&lt; x &lt;&lt; </a:t>
              </a:r>
              <a:r>
                <a:rPr lang="en-US" altLang="ko-KR" dirty="0" err="1">
                  <a:latin typeface="+mj-ea"/>
                  <a:ea typeface="+mj-ea"/>
                </a:rPr>
                <a:t>endl</a:t>
              </a:r>
              <a:r>
                <a:rPr lang="en-US" altLang="ko-KR" dirty="0">
                  <a:latin typeface="+mj-ea"/>
                  <a:ea typeface="+mj-ea"/>
                </a:rPr>
                <a:t>; 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}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52600" y="3684871"/>
              <a:ext cx="5530020" cy="17543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defTabSz="180000">
                <a:defRPr>
                  <a:solidFill>
                    <a:schemeClr val="dk1"/>
                  </a:solidFill>
                  <a:latin typeface="+mn-ea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>
                  <a:latin typeface="+mj-ea"/>
                  <a:ea typeface="+mj-ea"/>
                </a:rPr>
                <a:t>class  B : public A {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public: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B() { </a:t>
              </a:r>
              <a:r>
                <a:rPr lang="en-US" altLang="ko-KR" dirty="0">
                  <a:solidFill>
                    <a:srgbClr val="FF6600"/>
                  </a:solidFill>
                  <a:latin typeface="+mj-ea"/>
                  <a:ea typeface="+mj-ea"/>
                </a:rPr>
                <a:t>// A() </a:t>
              </a:r>
              <a:r>
                <a:rPr lang="ko-KR" altLang="en-US" dirty="0">
                  <a:solidFill>
                    <a:srgbClr val="FF6600"/>
                  </a:solidFill>
                  <a:latin typeface="+mj-ea"/>
                  <a:ea typeface="+mj-ea"/>
                </a:rPr>
                <a:t>호출하도록 </a:t>
              </a:r>
              <a:r>
                <a:rPr lang="ko-KR" altLang="en-US" dirty="0" smtClean="0">
                  <a:solidFill>
                    <a:srgbClr val="FF6600"/>
                  </a:solidFill>
                  <a:latin typeface="+mj-ea"/>
                  <a:ea typeface="+mj-ea"/>
                </a:rPr>
                <a:t>컴파일 됨</a:t>
              </a:r>
              <a:endParaRPr lang="en-US" altLang="ko-KR" dirty="0">
                <a:solidFill>
                  <a:srgbClr val="FF6600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latin typeface="+mj-ea"/>
                  <a:ea typeface="+mj-ea"/>
                </a:rPr>
                <a:t>		</a:t>
              </a:r>
              <a:r>
                <a:rPr lang="en-US" altLang="ko-KR" dirty="0" err="1">
                  <a:latin typeface="+mj-ea"/>
                  <a:ea typeface="+mj-ea"/>
                </a:rPr>
                <a:t>cout</a:t>
              </a:r>
              <a:r>
                <a:rPr lang="en-US" altLang="ko-KR" dirty="0">
                  <a:latin typeface="+mj-ea"/>
                  <a:ea typeface="+mj-ea"/>
                </a:rPr>
                <a:t> &lt;&lt; "</a:t>
              </a:r>
              <a:r>
                <a:rPr lang="ko-KR" altLang="en-US" dirty="0" err="1">
                  <a:latin typeface="+mj-ea"/>
                  <a:ea typeface="+mj-ea"/>
                </a:rPr>
                <a:t>생성자</a:t>
              </a:r>
              <a:r>
                <a:rPr lang="en-US" altLang="ko-KR" dirty="0">
                  <a:latin typeface="+mj-ea"/>
                  <a:ea typeface="+mj-ea"/>
                </a:rPr>
                <a:t> B" &lt;&lt; </a:t>
              </a:r>
              <a:r>
                <a:rPr lang="en-US" altLang="ko-KR" dirty="0" err="1">
                  <a:latin typeface="+mj-ea"/>
                  <a:ea typeface="+mj-ea"/>
                </a:rPr>
                <a:t>endl</a:t>
              </a:r>
              <a:r>
                <a:rPr lang="en-US" altLang="ko-KR" dirty="0">
                  <a:latin typeface="+mj-ea"/>
                  <a:ea typeface="+mj-ea"/>
                </a:rPr>
                <a:t>; 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}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};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2731" y="4140152"/>
              <a:ext cx="1688037" cy="92333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defTabSz="180000">
                <a:defRPr>
                  <a:solidFill>
                    <a:schemeClr val="dk1"/>
                  </a:solidFill>
                  <a:latin typeface="+mn-ea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 err="1">
                  <a:latin typeface="+mj-ea"/>
                  <a:ea typeface="+mj-ea"/>
                </a:rPr>
                <a:t>int</a:t>
              </a:r>
              <a:r>
                <a:rPr lang="en-US" altLang="ko-KR" dirty="0">
                  <a:latin typeface="+mj-ea"/>
                  <a:ea typeface="+mj-ea"/>
                </a:rPr>
                <a:t> main() {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B </a:t>
              </a:r>
              <a:r>
                <a:rPr lang="en-US" altLang="ko-KR" dirty="0" err="1">
                  <a:latin typeface="+mj-ea"/>
                  <a:ea typeface="+mj-ea"/>
                </a:rPr>
                <a:t>b</a:t>
              </a:r>
              <a:r>
                <a:rPr lang="en-US" altLang="ko-KR" dirty="0">
                  <a:latin typeface="+mj-ea"/>
                  <a:ea typeface="+mj-ea"/>
                </a:rPr>
                <a:t>; 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}</a:t>
              </a:r>
            </a:p>
          </p:txBody>
        </p:sp>
        <p:sp>
          <p:nvSpPr>
            <p:cNvPr id="8" name="자유형 7"/>
            <p:cNvSpPr/>
            <p:nvPr/>
          </p:nvSpPr>
          <p:spPr>
            <a:xfrm>
              <a:off x="2160775" y="2348880"/>
              <a:ext cx="634921" cy="2088232"/>
            </a:xfrm>
            <a:custGeom>
              <a:avLst/>
              <a:gdLst>
                <a:gd name="connsiteX0" fmla="*/ 872067 w 902547"/>
                <a:gd name="connsiteY0" fmla="*/ 1330960 h 1330960"/>
                <a:gd name="connsiteX1" fmla="*/ 475827 w 902547"/>
                <a:gd name="connsiteY1" fmla="*/ 1148080 h 1330960"/>
                <a:gd name="connsiteX2" fmla="*/ 59267 w 902547"/>
                <a:gd name="connsiteY2" fmla="*/ 711200 h 1330960"/>
                <a:gd name="connsiteX3" fmla="*/ 120227 w 902547"/>
                <a:gd name="connsiteY3" fmla="*/ 314960 h 1330960"/>
                <a:gd name="connsiteX4" fmla="*/ 587587 w 902547"/>
                <a:gd name="connsiteY4" fmla="*/ 71120 h 1330960"/>
                <a:gd name="connsiteX5" fmla="*/ 902547 w 902547"/>
                <a:gd name="connsiteY5" fmla="*/ 0 h 133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2547" h="1330960">
                  <a:moveTo>
                    <a:pt x="872067" y="1330960"/>
                  </a:moveTo>
                  <a:cubicBezTo>
                    <a:pt x="741680" y="1291166"/>
                    <a:pt x="611294" y="1251373"/>
                    <a:pt x="475827" y="1148080"/>
                  </a:cubicBezTo>
                  <a:cubicBezTo>
                    <a:pt x="340360" y="1044787"/>
                    <a:pt x="118534" y="850053"/>
                    <a:pt x="59267" y="711200"/>
                  </a:cubicBezTo>
                  <a:cubicBezTo>
                    <a:pt x="0" y="572347"/>
                    <a:pt x="32174" y="421640"/>
                    <a:pt x="120227" y="314960"/>
                  </a:cubicBezTo>
                  <a:cubicBezTo>
                    <a:pt x="208280" y="208280"/>
                    <a:pt x="457200" y="123613"/>
                    <a:pt x="587587" y="71120"/>
                  </a:cubicBezTo>
                  <a:cubicBezTo>
                    <a:pt x="717974" y="18627"/>
                    <a:pt x="810260" y="9313"/>
                    <a:pt x="902547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+mj-ea"/>
                <a:ea typeface="+mj-ea"/>
              </a:endParaRPr>
            </a:p>
          </p:txBody>
        </p:sp>
        <p:sp>
          <p:nvSpPr>
            <p:cNvPr id="10" name="모서리가 둥근 사각형 설명선 9"/>
            <p:cNvSpPr/>
            <p:nvPr/>
          </p:nvSpPr>
          <p:spPr>
            <a:xfrm>
              <a:off x="207540" y="2111045"/>
              <a:ext cx="1887584" cy="953170"/>
            </a:xfrm>
            <a:prstGeom prst="wedgeRoundRectCallout">
              <a:avLst>
                <a:gd name="adj1" fmla="val 53426"/>
                <a:gd name="adj2" fmla="val 9636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컴파일러가 </a:t>
              </a:r>
              <a:r>
                <a:rPr lang="en-US" altLang="ko-KR" sz="1600" b="1" dirty="0">
                  <a:solidFill>
                    <a:schemeClr val="tx1"/>
                  </a:solidFill>
                  <a:latin typeface="+mj-ea"/>
                  <a:ea typeface="+mj-ea"/>
                </a:rPr>
                <a:t>B()</a:t>
              </a:r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에 대한 짝으로 </a:t>
              </a:r>
              <a:r>
                <a:rPr lang="en-US" altLang="ko-KR" sz="1600" b="1" dirty="0">
                  <a:solidFill>
                    <a:schemeClr val="tx1"/>
                  </a:solidFill>
                  <a:latin typeface="+mj-ea"/>
                  <a:ea typeface="+mj-ea"/>
                </a:rPr>
                <a:t>A()</a:t>
              </a:r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를 찾을 수 없음</a:t>
              </a:r>
            </a:p>
          </p:txBody>
        </p:sp>
        <p:sp>
          <p:nvSpPr>
            <p:cNvPr id="12" name="곱셈 기호 11"/>
            <p:cNvSpPr/>
            <p:nvPr/>
          </p:nvSpPr>
          <p:spPr>
            <a:xfrm>
              <a:off x="2056752" y="3137344"/>
              <a:ext cx="288032" cy="312430"/>
            </a:xfrm>
            <a:prstGeom prst="mathMultiply">
              <a:avLst>
                <a:gd name="adj1" fmla="val 499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+mj-ea"/>
                <a:ea typeface="+mj-ea"/>
              </a:endParaRPr>
            </a:p>
          </p:txBody>
        </p:sp>
        <p:sp>
          <p:nvSpPr>
            <p:cNvPr id="13" name="모서리가 둥근 사각형 설명선 12"/>
            <p:cNvSpPr/>
            <p:nvPr/>
          </p:nvSpPr>
          <p:spPr>
            <a:xfrm>
              <a:off x="5536132" y="3451108"/>
              <a:ext cx="3388363" cy="619420"/>
            </a:xfrm>
            <a:prstGeom prst="wedgeRoundRectCallout">
              <a:avLst>
                <a:gd name="adj1" fmla="val -39778"/>
                <a:gd name="adj2" fmla="val 7985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  <a:latin typeface="+mj-ea"/>
                  <a:ea typeface="+mj-ea"/>
                </a:rPr>
                <a:t>error C2512: ‘A' : </a:t>
              </a:r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사용할 수 있는 </a:t>
              </a:r>
              <a:endParaRPr lang="en-US" altLang="ko-KR" sz="1600" b="1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적절한 기본 생성자가 없습니다</a:t>
              </a:r>
              <a:r>
                <a:rPr lang="en-US" altLang="ko-KR" sz="1600" b="1" dirty="0">
                  <a:solidFill>
                    <a:schemeClr val="tx1"/>
                  </a:solidFill>
                  <a:latin typeface="+mj-ea"/>
                  <a:ea typeface="+mj-ea"/>
                </a:rPr>
                <a:t>.</a:t>
              </a:r>
              <a:endParaRPr lang="ko-KR" altLang="en-US" sz="16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940152" y="3137344"/>
              <a:ext cx="20345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컴파일 오류 발생 </a:t>
              </a:r>
              <a:r>
                <a:rPr lang="en-US" altLang="ko-KR" sz="16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!!!</a:t>
              </a:r>
              <a:endParaRPr lang="ko-KR" altLang="en-US" sz="1600" b="1" dirty="0">
                <a:solidFill>
                  <a:srgbClr val="7030A0"/>
                </a:solidFill>
                <a:latin typeface="+mj-ea"/>
                <a:ea typeface="+mj-ea"/>
              </a:endParaRPr>
            </a:p>
          </p:txBody>
        </p:sp>
        <p:sp>
          <p:nvSpPr>
            <p:cNvPr id="9" name="자유형 8"/>
            <p:cNvSpPr/>
            <p:nvPr/>
          </p:nvSpPr>
          <p:spPr>
            <a:xfrm>
              <a:off x="1361662" y="4437112"/>
              <a:ext cx="1548758" cy="164705"/>
            </a:xfrm>
            <a:custGeom>
              <a:avLst/>
              <a:gdLst>
                <a:gd name="connsiteX0" fmla="*/ 0 w 1818861"/>
                <a:gd name="connsiteY0" fmla="*/ 377687 h 377687"/>
                <a:gd name="connsiteX1" fmla="*/ 1063487 w 1818861"/>
                <a:gd name="connsiteY1" fmla="*/ 268357 h 377687"/>
                <a:gd name="connsiteX2" fmla="*/ 1818861 w 1818861"/>
                <a:gd name="connsiteY2" fmla="*/ 0 h 37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861" h="377687">
                  <a:moveTo>
                    <a:pt x="0" y="377687"/>
                  </a:moveTo>
                  <a:cubicBezTo>
                    <a:pt x="380172" y="354496"/>
                    <a:pt x="760344" y="331305"/>
                    <a:pt x="1063487" y="268357"/>
                  </a:cubicBezTo>
                  <a:cubicBezTo>
                    <a:pt x="1366631" y="205409"/>
                    <a:pt x="1592746" y="102704"/>
                    <a:pt x="1818861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7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매개 변수를 가진 파생 클래스의 </a:t>
            </a:r>
            <a:r>
              <a:rPr lang="ko-KR" altLang="en-US" sz="2400" dirty="0" err="1" smtClean="0"/>
              <a:t>생성자는</a:t>
            </a:r>
            <a:r>
              <a:rPr lang="ko-KR" altLang="en-US" sz="2400" dirty="0" smtClean="0"/>
              <a:t> 묵시적으로 기본 클래스의 기본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선택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53543" y="1055085"/>
            <a:ext cx="8738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파생 클래스의 매개 </a:t>
            </a: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변수를 가진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생성자가 기본 클래스의 기본 </a:t>
            </a:r>
            <a:r>
              <a:rPr lang="ko-KR" altLang="en-US" sz="2000" b="1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388511" y="1604477"/>
            <a:ext cx="8143929" cy="4804066"/>
            <a:chOff x="153543" y="1604477"/>
            <a:chExt cx="8143929" cy="4804066"/>
          </a:xfrm>
        </p:grpSpPr>
        <p:sp>
          <p:nvSpPr>
            <p:cNvPr id="5" name="TextBox 4"/>
            <p:cNvSpPr txBox="1"/>
            <p:nvPr/>
          </p:nvSpPr>
          <p:spPr>
            <a:xfrm>
              <a:off x="2363043" y="1604477"/>
              <a:ext cx="5335836" cy="203132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defTabSz="180000">
                <a:defRPr>
                  <a:solidFill>
                    <a:schemeClr val="dk1"/>
                  </a:solidFill>
                  <a:latin typeface="+mn-ea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>
                  <a:latin typeface="+mj-ea"/>
                  <a:ea typeface="+mj-ea"/>
                </a:rPr>
                <a:t>class </a:t>
              </a:r>
              <a:r>
                <a:rPr lang="ko-KR" altLang="en-US" dirty="0">
                  <a:latin typeface="+mj-ea"/>
                  <a:ea typeface="+mj-ea"/>
                </a:rPr>
                <a:t> </a:t>
              </a:r>
              <a:r>
                <a:rPr lang="en-US" altLang="ko-KR" dirty="0">
                  <a:latin typeface="+mj-ea"/>
                  <a:ea typeface="+mj-ea"/>
                </a:rPr>
                <a:t>A {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public: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A() { </a:t>
              </a:r>
              <a:r>
                <a:rPr lang="en-US" altLang="ko-KR" dirty="0" err="1">
                  <a:latin typeface="+mj-ea"/>
                  <a:ea typeface="+mj-ea"/>
                </a:rPr>
                <a:t>cout</a:t>
              </a:r>
              <a:r>
                <a:rPr lang="en-US" altLang="ko-KR" dirty="0">
                  <a:latin typeface="+mj-ea"/>
                  <a:ea typeface="+mj-ea"/>
                </a:rPr>
                <a:t> &lt;&lt; "</a:t>
              </a:r>
              <a:r>
                <a:rPr lang="ko-KR" altLang="en-US" dirty="0" err="1">
                  <a:latin typeface="+mj-ea"/>
                  <a:ea typeface="+mj-ea"/>
                </a:rPr>
                <a:t>생성자</a:t>
              </a:r>
              <a:r>
                <a:rPr lang="en-US" altLang="ko-KR" dirty="0">
                  <a:latin typeface="+mj-ea"/>
                  <a:ea typeface="+mj-ea"/>
                </a:rPr>
                <a:t> A" &lt;&lt; </a:t>
              </a:r>
              <a:r>
                <a:rPr lang="en-US" altLang="ko-KR" dirty="0" err="1">
                  <a:latin typeface="+mj-ea"/>
                  <a:ea typeface="+mj-ea"/>
                </a:rPr>
                <a:t>endl</a:t>
              </a:r>
              <a:r>
                <a:rPr lang="en-US" altLang="ko-KR" dirty="0">
                  <a:latin typeface="+mj-ea"/>
                  <a:ea typeface="+mj-ea"/>
                </a:rPr>
                <a:t>; }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A(</a:t>
              </a:r>
              <a:r>
                <a:rPr lang="en-US" altLang="ko-KR" dirty="0" err="1">
                  <a:latin typeface="+mj-ea"/>
                  <a:ea typeface="+mj-ea"/>
                </a:rPr>
                <a:t>int</a:t>
              </a:r>
              <a:r>
                <a:rPr lang="en-US" altLang="ko-KR" dirty="0">
                  <a:latin typeface="+mj-ea"/>
                  <a:ea typeface="+mj-ea"/>
                </a:rPr>
                <a:t> x) { 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	</a:t>
              </a:r>
              <a:r>
                <a:rPr lang="en-US" altLang="ko-KR" dirty="0" err="1">
                  <a:latin typeface="+mj-ea"/>
                  <a:ea typeface="+mj-ea"/>
                </a:rPr>
                <a:t>cout</a:t>
              </a:r>
              <a:r>
                <a:rPr lang="en-US" altLang="ko-KR" dirty="0">
                  <a:latin typeface="+mj-ea"/>
                  <a:ea typeface="+mj-ea"/>
                </a:rPr>
                <a:t> &lt;&lt; "</a:t>
              </a:r>
              <a:r>
                <a:rPr lang="ko-KR" altLang="en-US" dirty="0" err="1">
                  <a:latin typeface="+mj-ea"/>
                  <a:ea typeface="+mj-ea"/>
                </a:rPr>
                <a:t>매개변수생성자</a:t>
              </a:r>
              <a:r>
                <a:rPr lang="en-US" altLang="ko-KR" dirty="0">
                  <a:latin typeface="+mj-ea"/>
                  <a:ea typeface="+mj-ea"/>
                </a:rPr>
                <a:t> A" &lt;&lt; x &lt;&lt; </a:t>
              </a:r>
              <a:r>
                <a:rPr lang="en-US" altLang="ko-KR" dirty="0" err="1">
                  <a:latin typeface="+mj-ea"/>
                  <a:ea typeface="+mj-ea"/>
                </a:rPr>
                <a:t>endl</a:t>
              </a:r>
              <a:r>
                <a:rPr lang="en-US" altLang="ko-KR" dirty="0">
                  <a:latin typeface="+mj-ea"/>
                  <a:ea typeface="+mj-ea"/>
                </a:rPr>
                <a:t>; 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}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81519" y="3729511"/>
              <a:ext cx="5317359" cy="258532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defTabSz="180000">
                <a:defRPr>
                  <a:solidFill>
                    <a:schemeClr val="dk1"/>
                  </a:solidFill>
                  <a:latin typeface="+mn-ea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>
                  <a:latin typeface="+mj-ea"/>
                  <a:ea typeface="+mj-ea"/>
                </a:rPr>
                <a:t>class  B : public A {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public: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B() { </a:t>
              </a:r>
              <a:r>
                <a:rPr lang="en-US" altLang="ko-KR" dirty="0">
                  <a:solidFill>
                    <a:srgbClr val="FF6600"/>
                  </a:solidFill>
                  <a:latin typeface="+mj-ea"/>
                  <a:ea typeface="+mj-ea"/>
                </a:rPr>
                <a:t>// A() </a:t>
              </a:r>
              <a:r>
                <a:rPr lang="ko-KR" altLang="en-US" dirty="0">
                  <a:solidFill>
                    <a:srgbClr val="FF6600"/>
                  </a:solidFill>
                  <a:latin typeface="+mj-ea"/>
                  <a:ea typeface="+mj-ea"/>
                </a:rPr>
                <a:t>호출하도록 </a:t>
              </a:r>
              <a:r>
                <a:rPr lang="ko-KR" altLang="en-US" dirty="0" smtClean="0">
                  <a:solidFill>
                    <a:srgbClr val="FF6600"/>
                  </a:solidFill>
                  <a:latin typeface="+mj-ea"/>
                  <a:ea typeface="+mj-ea"/>
                </a:rPr>
                <a:t>컴파일 됨 </a:t>
              </a:r>
              <a:endParaRPr lang="en-US" altLang="ko-KR" dirty="0">
                <a:solidFill>
                  <a:srgbClr val="FF6600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latin typeface="+mj-ea"/>
                  <a:ea typeface="+mj-ea"/>
                </a:rPr>
                <a:t>		</a:t>
              </a:r>
              <a:r>
                <a:rPr lang="en-US" altLang="ko-KR" dirty="0" err="1">
                  <a:latin typeface="+mj-ea"/>
                  <a:ea typeface="+mj-ea"/>
                </a:rPr>
                <a:t>cout</a:t>
              </a:r>
              <a:r>
                <a:rPr lang="en-US" altLang="ko-KR" dirty="0">
                  <a:latin typeface="+mj-ea"/>
                  <a:ea typeface="+mj-ea"/>
                </a:rPr>
                <a:t> &lt;&lt; "</a:t>
              </a:r>
              <a:r>
                <a:rPr lang="ko-KR" altLang="en-US" dirty="0" err="1">
                  <a:latin typeface="+mj-ea"/>
                  <a:ea typeface="+mj-ea"/>
                </a:rPr>
                <a:t>생성자</a:t>
              </a:r>
              <a:r>
                <a:rPr lang="en-US" altLang="ko-KR" dirty="0">
                  <a:latin typeface="+mj-ea"/>
                  <a:ea typeface="+mj-ea"/>
                </a:rPr>
                <a:t> B" &lt;&lt; </a:t>
              </a:r>
              <a:r>
                <a:rPr lang="en-US" altLang="ko-KR" dirty="0" err="1">
                  <a:latin typeface="+mj-ea"/>
                  <a:ea typeface="+mj-ea"/>
                </a:rPr>
                <a:t>endl</a:t>
              </a:r>
              <a:r>
                <a:rPr lang="en-US" altLang="ko-KR" dirty="0">
                  <a:latin typeface="+mj-ea"/>
                  <a:ea typeface="+mj-ea"/>
                </a:rPr>
                <a:t>; 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}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B(</a:t>
              </a:r>
              <a:r>
                <a:rPr lang="en-US" altLang="ko-KR" dirty="0" err="1">
                  <a:latin typeface="+mj-ea"/>
                  <a:ea typeface="+mj-ea"/>
                </a:rPr>
                <a:t>int</a:t>
              </a:r>
              <a:r>
                <a:rPr lang="en-US" altLang="ko-KR" dirty="0">
                  <a:latin typeface="+mj-ea"/>
                  <a:ea typeface="+mj-ea"/>
                </a:rPr>
                <a:t> x) { </a:t>
              </a:r>
              <a:r>
                <a:rPr lang="en-US" altLang="ko-KR" dirty="0">
                  <a:solidFill>
                    <a:srgbClr val="FF6600"/>
                  </a:solidFill>
                  <a:latin typeface="+mj-ea"/>
                  <a:ea typeface="+mj-ea"/>
                </a:rPr>
                <a:t>// A() </a:t>
              </a:r>
              <a:r>
                <a:rPr lang="ko-KR" altLang="en-US" dirty="0">
                  <a:solidFill>
                    <a:srgbClr val="FF6600"/>
                  </a:solidFill>
                  <a:latin typeface="+mj-ea"/>
                  <a:ea typeface="+mj-ea"/>
                </a:rPr>
                <a:t>호출하도록 </a:t>
              </a:r>
              <a:r>
                <a:rPr lang="ko-KR" altLang="en-US" dirty="0" smtClean="0">
                  <a:solidFill>
                    <a:srgbClr val="FF6600"/>
                  </a:solidFill>
                  <a:latin typeface="+mj-ea"/>
                  <a:ea typeface="+mj-ea"/>
                </a:rPr>
                <a:t>컴파일 됨 </a:t>
              </a:r>
              <a:endParaRPr lang="en-US" altLang="ko-KR" dirty="0">
                <a:solidFill>
                  <a:srgbClr val="FF6600"/>
                </a:solidFill>
                <a:latin typeface="+mj-ea"/>
                <a:ea typeface="+mj-ea"/>
              </a:endParaRPr>
            </a:p>
            <a:p>
              <a:r>
                <a:rPr lang="en-US" altLang="ko-KR" dirty="0">
                  <a:latin typeface="+mj-ea"/>
                  <a:ea typeface="+mj-ea"/>
                </a:rPr>
                <a:t>		</a:t>
              </a:r>
              <a:r>
                <a:rPr lang="en-US" altLang="ko-KR" dirty="0" err="1">
                  <a:latin typeface="+mj-ea"/>
                  <a:ea typeface="+mj-ea"/>
                </a:rPr>
                <a:t>cout</a:t>
              </a:r>
              <a:r>
                <a:rPr lang="en-US" altLang="ko-KR" dirty="0">
                  <a:latin typeface="+mj-ea"/>
                  <a:ea typeface="+mj-ea"/>
                </a:rPr>
                <a:t> &lt;&lt; "</a:t>
              </a:r>
              <a:r>
                <a:rPr lang="ko-KR" altLang="en-US" dirty="0" err="1">
                  <a:latin typeface="+mj-ea"/>
                  <a:ea typeface="+mj-ea"/>
                </a:rPr>
                <a:t>매개변수생성자</a:t>
              </a:r>
              <a:r>
                <a:rPr lang="en-US" altLang="ko-KR" dirty="0">
                  <a:latin typeface="+mj-ea"/>
                  <a:ea typeface="+mj-ea"/>
                </a:rPr>
                <a:t> B" &lt;&lt; x &lt;&lt; </a:t>
              </a:r>
              <a:r>
                <a:rPr lang="en-US" altLang="ko-KR" dirty="0" err="1">
                  <a:latin typeface="+mj-ea"/>
                  <a:ea typeface="+mj-ea"/>
                </a:rPr>
                <a:t>endl</a:t>
              </a:r>
              <a:r>
                <a:rPr lang="en-US" altLang="ko-KR" dirty="0">
                  <a:latin typeface="+mj-ea"/>
                  <a:ea typeface="+mj-ea"/>
                </a:rPr>
                <a:t>; 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}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};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508" y="5254380"/>
              <a:ext cx="1688037" cy="92333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defTabSz="180000">
                <a:defRPr>
                  <a:solidFill>
                    <a:schemeClr val="dk1"/>
                  </a:solidFill>
                  <a:latin typeface="+mn-ea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 err="1">
                  <a:latin typeface="+mj-ea"/>
                  <a:ea typeface="+mj-ea"/>
                </a:rPr>
                <a:t>int</a:t>
              </a:r>
              <a:r>
                <a:rPr lang="en-US" altLang="ko-KR" dirty="0">
                  <a:latin typeface="+mj-ea"/>
                  <a:ea typeface="+mj-ea"/>
                </a:rPr>
                <a:t> main() {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B b(5); 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}</a:t>
              </a:r>
            </a:p>
          </p:txBody>
        </p:sp>
        <p:sp>
          <p:nvSpPr>
            <p:cNvPr id="8" name="자유형 7"/>
            <p:cNvSpPr/>
            <p:nvPr/>
          </p:nvSpPr>
          <p:spPr>
            <a:xfrm>
              <a:off x="1951545" y="2371970"/>
              <a:ext cx="604231" cy="2907536"/>
            </a:xfrm>
            <a:custGeom>
              <a:avLst/>
              <a:gdLst>
                <a:gd name="connsiteX0" fmla="*/ 872067 w 902547"/>
                <a:gd name="connsiteY0" fmla="*/ 1330960 h 1330960"/>
                <a:gd name="connsiteX1" fmla="*/ 475827 w 902547"/>
                <a:gd name="connsiteY1" fmla="*/ 1148080 h 1330960"/>
                <a:gd name="connsiteX2" fmla="*/ 59267 w 902547"/>
                <a:gd name="connsiteY2" fmla="*/ 711200 h 1330960"/>
                <a:gd name="connsiteX3" fmla="*/ 120227 w 902547"/>
                <a:gd name="connsiteY3" fmla="*/ 314960 h 1330960"/>
                <a:gd name="connsiteX4" fmla="*/ 587587 w 902547"/>
                <a:gd name="connsiteY4" fmla="*/ 71120 h 1330960"/>
                <a:gd name="connsiteX5" fmla="*/ 902547 w 902547"/>
                <a:gd name="connsiteY5" fmla="*/ 0 h 133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2547" h="1330960">
                  <a:moveTo>
                    <a:pt x="872067" y="1330960"/>
                  </a:moveTo>
                  <a:cubicBezTo>
                    <a:pt x="741680" y="1291166"/>
                    <a:pt x="611294" y="1251373"/>
                    <a:pt x="475827" y="1148080"/>
                  </a:cubicBezTo>
                  <a:cubicBezTo>
                    <a:pt x="340360" y="1044787"/>
                    <a:pt x="118534" y="850053"/>
                    <a:pt x="59267" y="711200"/>
                  </a:cubicBezTo>
                  <a:cubicBezTo>
                    <a:pt x="0" y="572347"/>
                    <a:pt x="32174" y="421640"/>
                    <a:pt x="120227" y="314960"/>
                  </a:cubicBezTo>
                  <a:cubicBezTo>
                    <a:pt x="208280" y="208280"/>
                    <a:pt x="457200" y="123613"/>
                    <a:pt x="587587" y="71120"/>
                  </a:cubicBezTo>
                  <a:cubicBezTo>
                    <a:pt x="717974" y="18627"/>
                    <a:pt x="810260" y="9313"/>
                    <a:pt x="902547" y="0"/>
                  </a:cubicBezTo>
                </a:path>
              </a:pathLst>
            </a:custGeom>
            <a:ln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5946878"/>
              <a:ext cx="1997280" cy="461665"/>
            </a:xfrm>
            <a:prstGeom prst="rect">
              <a:avLst/>
            </a:prstGeom>
            <a:solidFill>
              <a:srgbClr val="DAEEC4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200" b="1" dirty="0" err="1" smtClean="0">
                  <a:latin typeface="+mj-ea"/>
                  <a:ea typeface="+mj-ea"/>
                </a:rPr>
                <a:t>생성자</a:t>
              </a:r>
              <a:r>
                <a:rPr lang="ko-KR" altLang="en-US" sz="1200" b="1" dirty="0"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latin typeface="+mj-ea"/>
                  <a:ea typeface="+mj-ea"/>
                </a:rPr>
                <a:t>A</a:t>
              </a:r>
              <a:endParaRPr lang="en-US" altLang="ko-KR" sz="1200" b="1" dirty="0">
                <a:latin typeface="+mj-ea"/>
                <a:ea typeface="+mj-ea"/>
              </a:endParaRPr>
            </a:p>
            <a:p>
              <a:r>
                <a:rPr lang="ko-KR" altLang="en-US" sz="1200" b="1" dirty="0" err="1" smtClean="0">
                  <a:latin typeface="+mj-ea"/>
                  <a:ea typeface="+mj-ea"/>
                </a:rPr>
                <a:t>매개변수생성자</a:t>
              </a:r>
              <a:r>
                <a:rPr lang="ko-KR" altLang="en-US" sz="1200" b="1" dirty="0" smtClean="0"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latin typeface="+mj-ea"/>
                  <a:ea typeface="+mj-ea"/>
                </a:rPr>
                <a:t>B5</a:t>
              </a:r>
              <a:endParaRPr lang="en-US" altLang="ko-KR" sz="1200" b="1" dirty="0">
                <a:latin typeface="+mj-ea"/>
                <a:ea typeface="+mj-ea"/>
              </a:endParaRPr>
            </a:p>
          </p:txBody>
        </p:sp>
        <p:sp>
          <p:nvSpPr>
            <p:cNvPr id="10" name="모서리가 둥근 사각형 설명선 9"/>
            <p:cNvSpPr/>
            <p:nvPr/>
          </p:nvSpPr>
          <p:spPr>
            <a:xfrm>
              <a:off x="153543" y="1659855"/>
              <a:ext cx="2077301" cy="1122517"/>
            </a:xfrm>
            <a:prstGeom prst="wedgeRoundRectCallout">
              <a:avLst>
                <a:gd name="adj1" fmla="val 36381"/>
                <a:gd name="adj2" fmla="val 9582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컴파일러는 묵시적으로 기본 클래스의 기본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+mj-ea"/>
                  <a:ea typeface="+mj-ea"/>
                </a:rPr>
                <a:t>생성자를</a:t>
              </a:r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 호출하도록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+mj-ea"/>
                  <a:ea typeface="+mj-ea"/>
                </a:rPr>
                <a:t>컴파일함</a:t>
              </a:r>
              <a:endParaRPr lang="ko-KR" altLang="en-US" sz="16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1331640" y="5373215"/>
              <a:ext cx="1224136" cy="374527"/>
            </a:xfrm>
            <a:custGeom>
              <a:avLst/>
              <a:gdLst>
                <a:gd name="connsiteX0" fmla="*/ 0 w 1818861"/>
                <a:gd name="connsiteY0" fmla="*/ 377687 h 377687"/>
                <a:gd name="connsiteX1" fmla="*/ 1063487 w 1818861"/>
                <a:gd name="connsiteY1" fmla="*/ 268357 h 377687"/>
                <a:gd name="connsiteX2" fmla="*/ 1818861 w 1818861"/>
                <a:gd name="connsiteY2" fmla="*/ 0 h 37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861" h="377687">
                  <a:moveTo>
                    <a:pt x="0" y="377687"/>
                  </a:moveTo>
                  <a:cubicBezTo>
                    <a:pt x="380172" y="354496"/>
                    <a:pt x="760344" y="331305"/>
                    <a:pt x="1063487" y="268357"/>
                  </a:cubicBezTo>
                  <a:cubicBezTo>
                    <a:pt x="1366631" y="205409"/>
                    <a:pt x="1592746" y="102704"/>
                    <a:pt x="1818861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5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 smtClean="0"/>
              <a:t>파생 클래스의 </a:t>
            </a:r>
            <a:r>
              <a:rPr lang="ko-KR" altLang="en-US" sz="2400" dirty="0" err="1" smtClean="0"/>
              <a:t>생성자에서</a:t>
            </a:r>
            <a:r>
              <a:rPr lang="ko-KR" altLang="en-US" sz="2400" dirty="0" smtClean="0"/>
              <a:t> 명시적으로 기본 클래스의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선택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521094" y="1196752"/>
            <a:ext cx="8011346" cy="4747150"/>
            <a:chOff x="233062" y="1556792"/>
            <a:chExt cx="8011346" cy="4747150"/>
          </a:xfrm>
        </p:grpSpPr>
        <p:sp>
          <p:nvSpPr>
            <p:cNvPr id="5" name="TextBox 4"/>
            <p:cNvSpPr txBox="1"/>
            <p:nvPr/>
          </p:nvSpPr>
          <p:spPr>
            <a:xfrm>
              <a:off x="2705910" y="1556792"/>
              <a:ext cx="5538497" cy="203132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defTabSz="180000">
                <a:defRPr>
                  <a:solidFill>
                    <a:schemeClr val="dk1"/>
                  </a:solidFill>
                  <a:latin typeface="+mn-ea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>
                  <a:latin typeface="+mj-ea"/>
                  <a:ea typeface="+mj-ea"/>
                </a:rPr>
                <a:t>class </a:t>
              </a:r>
              <a:r>
                <a:rPr lang="ko-KR" altLang="en-US" dirty="0">
                  <a:latin typeface="+mj-ea"/>
                  <a:ea typeface="+mj-ea"/>
                </a:rPr>
                <a:t> </a:t>
              </a:r>
              <a:r>
                <a:rPr lang="en-US" altLang="ko-KR" dirty="0">
                  <a:latin typeface="+mj-ea"/>
                  <a:ea typeface="+mj-ea"/>
                </a:rPr>
                <a:t>A {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public: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A() { 	</a:t>
              </a:r>
              <a:r>
                <a:rPr lang="en-US" altLang="ko-KR" dirty="0" err="1">
                  <a:latin typeface="+mj-ea"/>
                  <a:ea typeface="+mj-ea"/>
                </a:rPr>
                <a:t>cout</a:t>
              </a:r>
              <a:r>
                <a:rPr lang="en-US" altLang="ko-KR" dirty="0">
                  <a:latin typeface="+mj-ea"/>
                  <a:ea typeface="+mj-ea"/>
                </a:rPr>
                <a:t> &lt;&lt; "</a:t>
              </a:r>
              <a:r>
                <a:rPr lang="ko-KR" altLang="en-US" dirty="0" err="1">
                  <a:latin typeface="+mj-ea"/>
                  <a:ea typeface="+mj-ea"/>
                </a:rPr>
                <a:t>생성자</a:t>
              </a:r>
              <a:r>
                <a:rPr lang="en-US" altLang="ko-KR" dirty="0">
                  <a:latin typeface="+mj-ea"/>
                  <a:ea typeface="+mj-ea"/>
                </a:rPr>
                <a:t> A" &lt;&lt; </a:t>
              </a:r>
              <a:r>
                <a:rPr lang="en-US" altLang="ko-KR" dirty="0" err="1">
                  <a:latin typeface="+mj-ea"/>
                  <a:ea typeface="+mj-ea"/>
                </a:rPr>
                <a:t>endl</a:t>
              </a:r>
              <a:r>
                <a:rPr lang="en-US" altLang="ko-KR" dirty="0">
                  <a:latin typeface="+mj-ea"/>
                  <a:ea typeface="+mj-ea"/>
                </a:rPr>
                <a:t>; }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A(</a:t>
              </a:r>
              <a:r>
                <a:rPr lang="en-US" altLang="ko-KR" dirty="0" err="1">
                  <a:latin typeface="+mj-ea"/>
                  <a:ea typeface="+mj-ea"/>
                </a:rPr>
                <a:t>int</a:t>
              </a:r>
              <a:r>
                <a:rPr lang="en-US" altLang="ko-KR" dirty="0">
                  <a:latin typeface="+mj-ea"/>
                  <a:ea typeface="+mj-ea"/>
                </a:rPr>
                <a:t> x) {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	</a:t>
              </a:r>
              <a:r>
                <a:rPr lang="en-US" altLang="ko-KR" dirty="0" err="1">
                  <a:latin typeface="+mj-ea"/>
                  <a:ea typeface="+mj-ea"/>
                </a:rPr>
                <a:t>cout</a:t>
              </a:r>
              <a:r>
                <a:rPr lang="en-US" altLang="ko-KR" dirty="0">
                  <a:latin typeface="+mj-ea"/>
                  <a:ea typeface="+mj-ea"/>
                </a:rPr>
                <a:t> &lt;&lt; "</a:t>
              </a:r>
              <a:r>
                <a:rPr lang="ko-KR" altLang="en-US" dirty="0" err="1">
                  <a:latin typeface="+mj-ea"/>
                  <a:ea typeface="+mj-ea"/>
                </a:rPr>
                <a:t>매개변수생성자</a:t>
              </a:r>
              <a:r>
                <a:rPr lang="en-US" altLang="ko-KR" dirty="0">
                  <a:latin typeface="+mj-ea"/>
                  <a:ea typeface="+mj-ea"/>
                </a:rPr>
                <a:t> A" &lt;&lt; x &lt;&lt; </a:t>
              </a:r>
              <a:r>
                <a:rPr lang="en-US" altLang="ko-KR" dirty="0" err="1">
                  <a:latin typeface="+mj-ea"/>
                  <a:ea typeface="+mj-ea"/>
                </a:rPr>
                <a:t>endl</a:t>
              </a:r>
              <a:r>
                <a:rPr lang="en-US" altLang="ko-KR" dirty="0">
                  <a:latin typeface="+mj-ea"/>
                  <a:ea typeface="+mj-ea"/>
                </a:rPr>
                <a:t>; 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}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84720" y="3710070"/>
              <a:ext cx="5559688" cy="258532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defTabSz="180000">
                <a:defRPr>
                  <a:solidFill>
                    <a:schemeClr val="dk1"/>
                  </a:solidFill>
                  <a:latin typeface="+mn-ea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>
                  <a:latin typeface="+mj-ea"/>
                  <a:ea typeface="+mj-ea"/>
                </a:rPr>
                <a:t>class  B : public A {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public: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B() { // A() </a:t>
              </a:r>
              <a:r>
                <a:rPr lang="ko-KR" altLang="en-US" dirty="0">
                  <a:latin typeface="+mj-ea"/>
                  <a:ea typeface="+mj-ea"/>
                </a:rPr>
                <a:t>호출하도록 </a:t>
              </a:r>
              <a:r>
                <a:rPr lang="ko-KR" altLang="en-US" dirty="0" err="1">
                  <a:latin typeface="+mj-ea"/>
                  <a:ea typeface="+mj-ea"/>
                </a:rPr>
                <a:t>컴파일됨</a:t>
              </a:r>
              <a:endParaRPr lang="en-US" altLang="ko-KR" dirty="0">
                <a:latin typeface="+mj-ea"/>
                <a:ea typeface="+mj-ea"/>
              </a:endParaRPr>
            </a:p>
            <a:p>
              <a:r>
                <a:rPr lang="en-US" altLang="ko-KR" dirty="0">
                  <a:latin typeface="+mj-ea"/>
                  <a:ea typeface="+mj-ea"/>
                </a:rPr>
                <a:t>		</a:t>
              </a:r>
              <a:r>
                <a:rPr lang="en-US" altLang="ko-KR" dirty="0" err="1">
                  <a:latin typeface="+mj-ea"/>
                  <a:ea typeface="+mj-ea"/>
                </a:rPr>
                <a:t>cout</a:t>
              </a:r>
              <a:r>
                <a:rPr lang="en-US" altLang="ko-KR" dirty="0">
                  <a:latin typeface="+mj-ea"/>
                  <a:ea typeface="+mj-ea"/>
                </a:rPr>
                <a:t> &lt;&lt; "</a:t>
              </a:r>
              <a:r>
                <a:rPr lang="ko-KR" altLang="en-US" dirty="0" err="1">
                  <a:latin typeface="+mj-ea"/>
                  <a:ea typeface="+mj-ea"/>
                </a:rPr>
                <a:t>생성자</a:t>
              </a:r>
              <a:r>
                <a:rPr lang="en-US" altLang="ko-KR" dirty="0">
                  <a:latin typeface="+mj-ea"/>
                  <a:ea typeface="+mj-ea"/>
                </a:rPr>
                <a:t> B" &lt;&lt; </a:t>
              </a:r>
              <a:r>
                <a:rPr lang="en-US" altLang="ko-KR" dirty="0" err="1">
                  <a:latin typeface="+mj-ea"/>
                  <a:ea typeface="+mj-ea"/>
                </a:rPr>
                <a:t>endl</a:t>
              </a:r>
              <a:r>
                <a:rPr lang="en-US" altLang="ko-KR" dirty="0">
                  <a:latin typeface="+mj-ea"/>
                  <a:ea typeface="+mj-ea"/>
                </a:rPr>
                <a:t>; 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}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B(</a:t>
              </a:r>
              <a:r>
                <a:rPr lang="en-US" altLang="ko-KR" dirty="0" err="1">
                  <a:latin typeface="+mj-ea"/>
                  <a:ea typeface="+mj-ea"/>
                </a:rPr>
                <a:t>int</a:t>
              </a:r>
              <a:r>
                <a:rPr lang="en-US" altLang="ko-KR" dirty="0">
                  <a:latin typeface="+mj-ea"/>
                  <a:ea typeface="+mj-ea"/>
                </a:rPr>
                <a:t> x) :  A(x+3) { 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	</a:t>
              </a:r>
              <a:r>
                <a:rPr lang="en-US" altLang="ko-KR" dirty="0" err="1">
                  <a:latin typeface="+mj-ea"/>
                  <a:ea typeface="+mj-ea"/>
                </a:rPr>
                <a:t>cout</a:t>
              </a:r>
              <a:r>
                <a:rPr lang="en-US" altLang="ko-KR" dirty="0">
                  <a:latin typeface="+mj-ea"/>
                  <a:ea typeface="+mj-ea"/>
                </a:rPr>
                <a:t> &lt;&lt; "</a:t>
              </a:r>
              <a:r>
                <a:rPr lang="ko-KR" altLang="en-US" dirty="0" err="1">
                  <a:latin typeface="+mj-ea"/>
                  <a:ea typeface="+mj-ea"/>
                </a:rPr>
                <a:t>매개변수생성자</a:t>
              </a:r>
              <a:r>
                <a:rPr lang="en-US" altLang="ko-KR" dirty="0">
                  <a:latin typeface="+mj-ea"/>
                  <a:ea typeface="+mj-ea"/>
                </a:rPr>
                <a:t> B" &lt;&lt; x &lt;&lt; </a:t>
              </a:r>
              <a:r>
                <a:rPr lang="en-US" altLang="ko-KR" dirty="0" err="1">
                  <a:latin typeface="+mj-ea"/>
                  <a:ea typeface="+mj-ea"/>
                </a:rPr>
                <a:t>endl</a:t>
              </a:r>
              <a:r>
                <a:rPr lang="en-US" altLang="ko-KR" dirty="0">
                  <a:latin typeface="+mj-ea"/>
                  <a:ea typeface="+mj-ea"/>
                </a:rPr>
                <a:t>; 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}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};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0619" y="5320263"/>
              <a:ext cx="1688037" cy="92333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defTabSz="180000">
                <a:defRPr>
                  <a:solidFill>
                    <a:schemeClr val="dk1"/>
                  </a:solidFill>
                  <a:latin typeface="+mn-ea"/>
                  <a:ea typeface="+mn-ea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ko-KR" dirty="0" err="1">
                  <a:latin typeface="+mj-ea"/>
                  <a:ea typeface="+mj-ea"/>
                </a:rPr>
                <a:t>int</a:t>
              </a:r>
              <a:r>
                <a:rPr lang="en-US" altLang="ko-KR" dirty="0">
                  <a:latin typeface="+mj-ea"/>
                  <a:ea typeface="+mj-ea"/>
                </a:rPr>
                <a:t> main() {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	B b(5); </a:t>
              </a:r>
            </a:p>
            <a:p>
              <a:r>
                <a:rPr lang="en-US" altLang="ko-KR" dirty="0">
                  <a:latin typeface="+mj-ea"/>
                  <a:ea typeface="+mj-ea"/>
                </a:rPr>
                <a:t>}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201359" y="5842277"/>
              <a:ext cx="1938097" cy="461665"/>
            </a:xfrm>
            <a:prstGeom prst="rect">
              <a:avLst/>
            </a:prstGeom>
            <a:solidFill>
              <a:srgbClr val="DAEEC4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200" b="1" dirty="0" err="1" smtClean="0">
                  <a:latin typeface="+mj-ea"/>
                  <a:ea typeface="+mj-ea"/>
                </a:rPr>
                <a:t>매개변</a:t>
              </a:r>
              <a:r>
                <a:rPr lang="ko-KR" altLang="en-US" sz="1200" b="1" dirty="0" err="1">
                  <a:latin typeface="+mj-ea"/>
                  <a:ea typeface="+mj-ea"/>
                </a:rPr>
                <a:t>수</a:t>
              </a:r>
              <a:r>
                <a:rPr lang="ko-KR" altLang="en-US" sz="1200" b="1" dirty="0" err="1" smtClean="0">
                  <a:latin typeface="+mj-ea"/>
                  <a:ea typeface="+mj-ea"/>
                </a:rPr>
                <a:t>생성자</a:t>
              </a:r>
              <a:r>
                <a:rPr lang="ko-KR" altLang="en-US" sz="1200" b="1" dirty="0" smtClean="0"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latin typeface="+mj-ea"/>
                  <a:ea typeface="+mj-ea"/>
                </a:rPr>
                <a:t>A8</a:t>
              </a:r>
              <a:endParaRPr lang="en-US" altLang="ko-KR" sz="1200" b="1" dirty="0">
                <a:latin typeface="+mj-ea"/>
                <a:ea typeface="+mj-ea"/>
              </a:endParaRPr>
            </a:p>
            <a:p>
              <a:r>
                <a:rPr lang="ko-KR" altLang="en-US" sz="1200" b="1" dirty="0" err="1" smtClean="0">
                  <a:latin typeface="+mj-ea"/>
                  <a:ea typeface="+mj-ea"/>
                </a:rPr>
                <a:t>매개변수생성자</a:t>
              </a:r>
              <a:r>
                <a:rPr lang="ko-KR" altLang="en-US" sz="1200" b="1" dirty="0" smtClean="0"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latin typeface="+mj-ea"/>
                  <a:ea typeface="+mj-ea"/>
                </a:rPr>
                <a:t>B5</a:t>
              </a:r>
              <a:endParaRPr lang="en-US" altLang="ko-KR" sz="1200" b="1" dirty="0">
                <a:latin typeface="+mj-ea"/>
                <a:ea typeface="+mj-ea"/>
              </a:endParaRPr>
            </a:p>
          </p:txBody>
        </p:sp>
        <p:sp>
          <p:nvSpPr>
            <p:cNvPr id="10" name="모서리가 둥근 사각형 설명선 9"/>
            <p:cNvSpPr/>
            <p:nvPr/>
          </p:nvSpPr>
          <p:spPr>
            <a:xfrm>
              <a:off x="233062" y="1681592"/>
              <a:ext cx="2063149" cy="1079376"/>
            </a:xfrm>
            <a:prstGeom prst="wedgeRoundRectCallout">
              <a:avLst>
                <a:gd name="adj1" fmla="val 57065"/>
                <a:gd name="adj2" fmla="val 77357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파생 클래스의 생성자가 명시적으로 기본 클래스의 </a:t>
              </a:r>
              <a:r>
                <a:rPr lang="ko-KR" altLang="en-US" sz="1600" b="1" dirty="0" err="1">
                  <a:solidFill>
                    <a:schemeClr val="tx1"/>
                  </a:solidFill>
                  <a:latin typeface="+mj-ea"/>
                  <a:ea typeface="+mj-ea"/>
                </a:rPr>
                <a:t>생성자를</a:t>
              </a:r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 선택 호출함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22603" y="5774190"/>
              <a:ext cx="9525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B(5) </a:t>
              </a:r>
              <a:r>
                <a:rPr lang="ko-KR" altLang="en-US" sz="14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호출</a:t>
              </a:r>
              <a:endParaRPr lang="ko-KR" altLang="en-US" sz="14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36313" y="3044873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 b="1">
                  <a:solidFill>
                    <a:srgbClr val="FF0000"/>
                  </a:solidFill>
                  <a:latin typeface="+mn-ea"/>
                  <a:ea typeface="+mn-ea"/>
                </a:defRPr>
              </a:lvl1pPr>
            </a:lstStyle>
            <a:p>
              <a:r>
                <a:rPr lang="en-US" altLang="ko-KR" dirty="0">
                  <a:latin typeface="+mj-ea"/>
                  <a:ea typeface="+mj-ea"/>
                </a:rPr>
                <a:t>A(8) </a:t>
              </a:r>
              <a:r>
                <a:rPr lang="ko-KR" altLang="en-US" dirty="0">
                  <a:latin typeface="+mj-ea"/>
                  <a:ea typeface="+mj-ea"/>
                </a:rPr>
                <a:t>호출</a:t>
              </a:r>
            </a:p>
          </p:txBody>
        </p:sp>
        <p:sp>
          <p:nvSpPr>
            <p:cNvPr id="3" name="자유형 2"/>
            <p:cNvSpPr/>
            <p:nvPr/>
          </p:nvSpPr>
          <p:spPr>
            <a:xfrm rot="613598">
              <a:off x="2065486" y="2599517"/>
              <a:ext cx="1040251" cy="2525422"/>
            </a:xfrm>
            <a:custGeom>
              <a:avLst/>
              <a:gdLst>
                <a:gd name="connsiteX0" fmla="*/ 1466508 w 1466508"/>
                <a:gd name="connsiteY0" fmla="*/ 1737360 h 1737360"/>
                <a:gd name="connsiteX1" fmla="*/ 23788 w 1466508"/>
                <a:gd name="connsiteY1" fmla="*/ 1107440 h 1737360"/>
                <a:gd name="connsiteX2" fmla="*/ 704508 w 1466508"/>
                <a:gd name="connsiteY2" fmla="*/ 0 h 17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6508" h="1737360">
                  <a:moveTo>
                    <a:pt x="1466508" y="1737360"/>
                  </a:moveTo>
                  <a:cubicBezTo>
                    <a:pt x="808648" y="1567180"/>
                    <a:pt x="150788" y="1397000"/>
                    <a:pt x="23788" y="1107440"/>
                  </a:cubicBezTo>
                  <a:cubicBezTo>
                    <a:pt x="-103212" y="817880"/>
                    <a:pt x="300648" y="408940"/>
                    <a:pt x="704508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389155" y="5356295"/>
              <a:ext cx="1512960" cy="439054"/>
            </a:xfrm>
            <a:custGeom>
              <a:avLst/>
              <a:gdLst>
                <a:gd name="connsiteX0" fmla="*/ 0 w 1818861"/>
                <a:gd name="connsiteY0" fmla="*/ 377687 h 377687"/>
                <a:gd name="connsiteX1" fmla="*/ 1063487 w 1818861"/>
                <a:gd name="connsiteY1" fmla="*/ 268357 h 377687"/>
                <a:gd name="connsiteX2" fmla="*/ 1818861 w 1818861"/>
                <a:gd name="connsiteY2" fmla="*/ 0 h 37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861" h="377687">
                  <a:moveTo>
                    <a:pt x="0" y="377687"/>
                  </a:moveTo>
                  <a:cubicBezTo>
                    <a:pt x="380172" y="354496"/>
                    <a:pt x="760344" y="331305"/>
                    <a:pt x="1063487" y="268357"/>
                  </a:cubicBezTo>
                  <a:cubicBezTo>
                    <a:pt x="1366631" y="205409"/>
                    <a:pt x="1592746" y="102704"/>
                    <a:pt x="1818861" y="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1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코드 삽입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1844824"/>
            <a:ext cx="6984776" cy="3416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400" dirty="0" smtClean="0">
                <a:latin typeface="+mj-ea"/>
                <a:ea typeface="+mj-ea"/>
              </a:rPr>
              <a:t>class </a:t>
            </a:r>
            <a:r>
              <a:rPr lang="en-US" altLang="ko-KR" sz="2400" dirty="0">
                <a:latin typeface="+mj-ea"/>
                <a:ea typeface="+mj-ea"/>
              </a:rPr>
              <a:t>B { </a:t>
            </a:r>
            <a:endParaRPr lang="en-US" altLang="ko-KR" sz="24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smtClean="0">
                <a:latin typeface="+mj-ea"/>
                <a:ea typeface="+mj-ea"/>
              </a:rPr>
              <a:t>B</a:t>
            </a:r>
            <a:r>
              <a:rPr lang="en-US" altLang="ko-KR" sz="2400" dirty="0">
                <a:latin typeface="+mj-ea"/>
                <a:ea typeface="+mj-ea"/>
              </a:rPr>
              <a:t>() 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: A() </a:t>
            </a:r>
            <a:r>
              <a:rPr lang="en-US" altLang="ko-KR" sz="2400" dirty="0">
                <a:latin typeface="+mj-ea"/>
                <a:ea typeface="+mj-ea"/>
              </a:rPr>
              <a:t>{ </a:t>
            </a:r>
            <a:endParaRPr lang="en-US" altLang="ko-KR" sz="24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smtClean="0">
                <a:latin typeface="+mj-ea"/>
                <a:ea typeface="+mj-ea"/>
              </a:rPr>
              <a:t>	</a:t>
            </a:r>
            <a:r>
              <a:rPr lang="en-US" altLang="ko-KR" sz="2400" dirty="0" err="1" smtClean="0">
                <a:latin typeface="+mj-ea"/>
                <a:ea typeface="+mj-ea"/>
              </a:rPr>
              <a:t>cout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&lt;&lt; "</a:t>
            </a:r>
            <a:r>
              <a:rPr lang="ko-KR" altLang="en-US" sz="2400" dirty="0" err="1">
                <a:latin typeface="+mj-ea"/>
                <a:ea typeface="+mj-ea"/>
              </a:rPr>
              <a:t>생성자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B" &lt;&lt; </a:t>
            </a:r>
            <a:r>
              <a:rPr lang="en-US" altLang="ko-KR" sz="2400" dirty="0" err="1">
                <a:latin typeface="+mj-ea"/>
                <a:ea typeface="+mj-ea"/>
              </a:rPr>
              <a:t>endll</a:t>
            </a:r>
            <a:r>
              <a:rPr lang="en-US" altLang="ko-KR" sz="24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smtClean="0">
                <a:latin typeface="+mj-ea"/>
                <a:ea typeface="+mj-ea"/>
              </a:rPr>
              <a:t>} </a:t>
            </a:r>
          </a:p>
          <a:p>
            <a:pPr defTabSz="180000"/>
            <a:endParaRPr lang="en-US" altLang="ko-KR" sz="24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smtClean="0">
                <a:latin typeface="+mj-ea"/>
                <a:ea typeface="+mj-ea"/>
              </a:rPr>
              <a:t>B(</a:t>
            </a:r>
            <a:r>
              <a:rPr lang="en-US" altLang="ko-KR" sz="2400" dirty="0" err="1" smtClean="0">
                <a:latin typeface="+mj-ea"/>
                <a:ea typeface="+mj-ea"/>
              </a:rPr>
              <a:t>int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x) </a:t>
            </a:r>
            <a:r>
              <a:rPr lang="en-US" altLang="ko-KR" sz="2400" dirty="0">
                <a:solidFill>
                  <a:srgbClr val="0070C0"/>
                </a:solidFill>
                <a:latin typeface="+mj-ea"/>
                <a:ea typeface="+mj-ea"/>
              </a:rPr>
              <a:t>: A() </a:t>
            </a:r>
            <a:r>
              <a:rPr lang="en-US" altLang="ko-KR" sz="2400" dirty="0">
                <a:latin typeface="+mj-ea"/>
                <a:ea typeface="+mj-ea"/>
              </a:rPr>
              <a:t>{ </a:t>
            </a:r>
            <a:endParaRPr lang="en-US" altLang="ko-KR" sz="2400" dirty="0" smtClean="0">
              <a:latin typeface="+mj-ea"/>
              <a:ea typeface="+mj-ea"/>
            </a:endParaRP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smtClean="0">
                <a:latin typeface="+mj-ea"/>
                <a:ea typeface="+mj-ea"/>
              </a:rPr>
              <a:t>	</a:t>
            </a:r>
            <a:r>
              <a:rPr lang="en-US" altLang="ko-KR" sz="2400" dirty="0" err="1" smtClean="0">
                <a:latin typeface="+mj-ea"/>
                <a:ea typeface="+mj-ea"/>
              </a:rPr>
              <a:t>cout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&lt;&lt; "</a:t>
            </a:r>
            <a:r>
              <a:rPr lang="ko-KR" altLang="en-US" sz="2400" dirty="0" err="1">
                <a:latin typeface="+mj-ea"/>
                <a:ea typeface="+mj-ea"/>
              </a:rPr>
              <a:t>매개변수생성자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B" &lt;&lt; x &lt;&lt; </a:t>
            </a:r>
            <a:r>
              <a:rPr lang="en-US" altLang="ko-KR" sz="2400" dirty="0" err="1">
                <a:latin typeface="+mj-ea"/>
                <a:ea typeface="+mj-ea"/>
              </a:rPr>
              <a:t>endll</a:t>
            </a:r>
            <a:r>
              <a:rPr lang="en-US" altLang="ko-KR" sz="2400" dirty="0" smtClean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smtClean="0">
                <a:latin typeface="+mj-ea"/>
                <a:ea typeface="+mj-ea"/>
              </a:rPr>
              <a:t>}</a:t>
            </a:r>
          </a:p>
          <a:p>
            <a:pPr defTabSz="180000"/>
            <a:r>
              <a:rPr lang="en-US" altLang="ko-KR" sz="2400" dirty="0" smtClean="0">
                <a:latin typeface="+mj-ea"/>
                <a:ea typeface="+mj-ea"/>
              </a:rPr>
              <a:t>}; 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095836" y="1844824"/>
            <a:ext cx="4032448" cy="438582"/>
          </a:xfrm>
          <a:prstGeom prst="wedgeRoundRectCallout">
            <a:avLst>
              <a:gd name="adj1" fmla="val -65448"/>
              <a:gd name="adj2" fmla="val 552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+mj-ea"/>
                <a:ea typeface="+mj-ea"/>
              </a:rPr>
              <a:t>컴파일러가 묵시적으로 삽입한 코드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419872" y="3333693"/>
            <a:ext cx="4104456" cy="438582"/>
          </a:xfrm>
          <a:prstGeom prst="wedgeRoundRectCallout">
            <a:avLst>
              <a:gd name="adj1" fmla="val -57570"/>
              <a:gd name="adj2" fmla="val 469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+mj-ea"/>
                <a:ea typeface="+mj-ea"/>
              </a:rPr>
              <a:t>컴파일러가 묵시적으로 삽입한 코드</a:t>
            </a:r>
          </a:p>
        </p:txBody>
      </p:sp>
    </p:spTree>
    <p:extLst>
      <p:ext uri="{BB962C8B-B14F-4D97-AF65-F5344CB8AC3E}">
        <p14:creationId xmlns:p14="http://schemas.microsoft.com/office/powerpoint/2010/main" val="274087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cap="none" dirty="0" smtClean="0">
                <a:latin typeface="+mj-ea"/>
              </a:rPr>
              <a:t>TV</a:t>
            </a:r>
            <a:r>
              <a:rPr lang="en-US" altLang="ko-KR" sz="2400" cap="none" dirty="0">
                <a:latin typeface="+mj-ea"/>
              </a:rPr>
              <a:t>, </a:t>
            </a:r>
            <a:r>
              <a:rPr lang="en-US" altLang="ko-KR" sz="2400" cap="none" dirty="0" err="1">
                <a:latin typeface="+mj-ea"/>
              </a:rPr>
              <a:t>WideTV</a:t>
            </a:r>
            <a:r>
              <a:rPr lang="en-US" altLang="ko-KR" sz="2400" cap="none" dirty="0">
                <a:latin typeface="+mj-ea"/>
              </a:rPr>
              <a:t>, </a:t>
            </a:r>
            <a:r>
              <a:rPr lang="en-US" altLang="ko-KR" sz="2400" cap="none" dirty="0" err="1" smtClean="0">
                <a:latin typeface="+mj-ea"/>
              </a:rPr>
              <a:t>SmartTV</a:t>
            </a:r>
            <a:r>
              <a:rPr lang="ko-KR" altLang="en-US" sz="2400" cap="none" dirty="0" smtClean="0">
                <a:latin typeface="+mj-ea"/>
              </a:rPr>
              <a:t> </a:t>
            </a:r>
            <a:r>
              <a:rPr lang="ko-KR" altLang="en-US" sz="2400" dirty="0" err="1">
                <a:latin typeface="+mj-ea"/>
              </a:rPr>
              <a:t>생성자</a:t>
            </a:r>
            <a:r>
              <a:rPr lang="ko-KR" altLang="en-US" sz="2400" dirty="0">
                <a:latin typeface="+mj-ea"/>
              </a:rPr>
              <a:t> 매개 변수 </a:t>
            </a:r>
            <a:r>
              <a:rPr lang="ko-KR" altLang="en-US" sz="2400" dirty="0" smtClean="0">
                <a:latin typeface="+mj-ea"/>
              </a:rPr>
              <a:t>전달</a:t>
            </a:r>
            <a:endParaRPr lang="ko-KR" altLang="en-US" sz="24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3783" y="875569"/>
            <a:ext cx="7390986" cy="57554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class  TV {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size; // 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스크린 크기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TV() { size = 20; }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TV(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size) { this-&gt;size = size; }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getSize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() { return size; }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/>
            <a:r>
              <a:rPr lang="en-US" altLang="ko-KR" sz="1600" dirty="0" smtClean="0">
                <a:solidFill>
                  <a:schemeClr val="dk1"/>
                </a:solidFill>
                <a:latin typeface="+mj-ea"/>
                <a:ea typeface="+mj-ea"/>
              </a:rPr>
              <a:t>class 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WideTV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: public TV { // TV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를 상속받는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WideTV</a:t>
            </a:r>
            <a:endParaRPr lang="en-US" altLang="ko-KR" sz="1600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bool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videoIn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WideTV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size,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bool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videoIn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) : TV(size) 	{ 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		this-&gt;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videoIn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=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videoIn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bool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getVideoIn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() { return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videoIn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/>
            <a:r>
              <a:rPr lang="en-US" altLang="ko-KR" sz="1600" dirty="0" smtClean="0">
                <a:solidFill>
                  <a:schemeClr val="dk1"/>
                </a:solidFill>
                <a:latin typeface="+mj-ea"/>
                <a:ea typeface="+mj-ea"/>
              </a:rPr>
              <a:t>class 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SmartTV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: public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WideTV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{ //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WideTV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를 상속받는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SmartTV</a:t>
            </a:r>
            <a:endParaRPr lang="en-US" altLang="ko-KR" sz="1600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string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ipAddr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; // 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인터넷 주소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SmartTV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(string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ipAddr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size) :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WideTV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(size, true) { 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	 this-&gt;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ipAddr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 =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ipAddr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	 string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getIpAddr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() { return </a:t>
            </a:r>
            <a:r>
              <a:rPr lang="en-US" altLang="ko-KR" sz="1600" dirty="0" err="1">
                <a:solidFill>
                  <a:schemeClr val="dk1"/>
                </a:solidFill>
                <a:latin typeface="+mj-ea"/>
                <a:ea typeface="+mj-ea"/>
              </a:rPr>
              <a:t>ipAddr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; }</a:t>
            </a:r>
          </a:p>
          <a:p>
            <a:pPr defTabSz="180000"/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</p:txBody>
      </p:sp>
      <p:sp>
        <p:nvSpPr>
          <p:cNvPr id="9" name="자유형 8"/>
          <p:cNvSpPr/>
          <p:nvPr/>
        </p:nvSpPr>
        <p:spPr>
          <a:xfrm>
            <a:off x="3275856" y="3501008"/>
            <a:ext cx="2167054" cy="1800521"/>
          </a:xfrm>
          <a:custGeom>
            <a:avLst/>
            <a:gdLst>
              <a:gd name="connsiteX0" fmla="*/ 1310640 w 2998737"/>
              <a:gd name="connsiteY0" fmla="*/ 1249680 h 1249680"/>
              <a:gd name="connsiteX1" fmla="*/ 2966720 w 2998737"/>
              <a:gd name="connsiteY1" fmla="*/ 762000 h 1249680"/>
              <a:gd name="connsiteX2" fmla="*/ 0 w 2998737"/>
              <a:gd name="connsiteY2" fmla="*/ 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8737" h="1249680">
                <a:moveTo>
                  <a:pt x="1310640" y="1249680"/>
                </a:moveTo>
                <a:cubicBezTo>
                  <a:pt x="2247900" y="1109980"/>
                  <a:pt x="3185160" y="970280"/>
                  <a:pt x="2966720" y="762000"/>
                </a:cubicBezTo>
                <a:cubicBezTo>
                  <a:pt x="2748280" y="553720"/>
                  <a:pt x="494453" y="12869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3491880" y="2060848"/>
            <a:ext cx="1968166" cy="1406469"/>
          </a:xfrm>
          <a:custGeom>
            <a:avLst/>
            <a:gdLst>
              <a:gd name="connsiteX0" fmla="*/ 2052320 w 3766230"/>
              <a:gd name="connsiteY0" fmla="*/ 904240 h 904240"/>
              <a:gd name="connsiteX1" fmla="*/ 2103120 w 3766230"/>
              <a:gd name="connsiteY1" fmla="*/ 894080 h 904240"/>
              <a:gd name="connsiteX2" fmla="*/ 3718560 w 3766230"/>
              <a:gd name="connsiteY2" fmla="*/ 396240 h 904240"/>
              <a:gd name="connsiteX3" fmla="*/ 0 w 3766230"/>
              <a:gd name="connsiteY3" fmla="*/ 0 h 90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6230" h="904240">
                <a:moveTo>
                  <a:pt x="2052320" y="904240"/>
                </a:moveTo>
                <a:lnTo>
                  <a:pt x="2103120" y="894080"/>
                </a:lnTo>
                <a:cubicBezTo>
                  <a:pt x="2380827" y="809413"/>
                  <a:pt x="4069080" y="545253"/>
                  <a:pt x="3718560" y="396240"/>
                </a:cubicBezTo>
                <a:cubicBezTo>
                  <a:pt x="3368040" y="247227"/>
                  <a:pt x="1684020" y="12361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404940" y="2849915"/>
            <a:ext cx="3522184" cy="1806730"/>
            <a:chOff x="5369899" y="4718614"/>
            <a:chExt cx="3522184" cy="1806730"/>
          </a:xfrm>
        </p:grpSpPr>
        <p:sp>
          <p:nvSpPr>
            <p:cNvPr id="14" name="양쪽 모서리가 둥근 사각형 13"/>
            <p:cNvSpPr/>
            <p:nvPr/>
          </p:nvSpPr>
          <p:spPr>
            <a:xfrm rot="10800000">
              <a:off x="5369899" y="5695680"/>
              <a:ext cx="2371550" cy="51897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 sz="1200" b="1">
                <a:latin typeface="+mj-ea"/>
                <a:ea typeface="+mj-ea"/>
              </a:endParaRPr>
            </a:p>
          </p:txBody>
        </p:sp>
        <p:sp>
          <p:nvSpPr>
            <p:cNvPr id="15" name="양쪽 모서리가 둥근 사각형 14"/>
            <p:cNvSpPr/>
            <p:nvPr/>
          </p:nvSpPr>
          <p:spPr>
            <a:xfrm>
              <a:off x="5369900" y="4718614"/>
              <a:ext cx="2371550" cy="515451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4994" y="6248345"/>
              <a:ext cx="439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latin typeface="+mj-ea"/>
                  <a:ea typeface="+mj-ea"/>
                </a:rPr>
                <a:t>htv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69900" y="5819955"/>
              <a:ext cx="1320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string </a:t>
              </a:r>
              <a:r>
                <a:rPr lang="en-US" altLang="ko-KR" sz="1200" b="1" dirty="0" err="1" smtClean="0">
                  <a:latin typeface="+mj-ea"/>
                  <a:ea typeface="+mj-ea"/>
                </a:rPr>
                <a:t>ipAddr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17314" y="5873907"/>
              <a:ext cx="1064797" cy="1799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“192.0.0.1”</a:t>
              </a:r>
              <a:endParaRPr lang="ko-KR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6716" y="4778150"/>
              <a:ext cx="9169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latin typeface="+mj-ea"/>
                  <a:ea typeface="+mj-ea"/>
                </a:rPr>
                <a:t>int</a:t>
              </a:r>
              <a:r>
                <a:rPr lang="en-US" altLang="ko-KR" sz="1200" b="1" dirty="0" smtClean="0">
                  <a:latin typeface="+mj-ea"/>
                  <a:ea typeface="+mj-ea"/>
                </a:rPr>
                <a:t> size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53457" y="4827109"/>
              <a:ext cx="743978" cy="2098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32</a:t>
              </a:r>
              <a:endParaRPr lang="ko-KR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369900" y="5234064"/>
              <a:ext cx="2371550" cy="4616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latin typeface="+mj-ea"/>
                <a:ea typeface="+mj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25133" y="5286594"/>
              <a:ext cx="1331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 smtClean="0">
                  <a:latin typeface="+mj-ea"/>
                  <a:ea typeface="+mj-ea"/>
                </a:rPr>
                <a:t>bool</a:t>
              </a:r>
              <a:r>
                <a:rPr lang="en-US" altLang="ko-KR" sz="1200" b="1" dirty="0" smtClean="0">
                  <a:latin typeface="+mj-ea"/>
                  <a:ea typeface="+mj-ea"/>
                </a:rPr>
                <a:t> </a:t>
              </a:r>
              <a:r>
                <a:rPr lang="en-US" altLang="ko-KR" sz="1200" b="1" dirty="0" err="1" smtClean="0">
                  <a:latin typeface="+mj-ea"/>
                  <a:ea typeface="+mj-ea"/>
                </a:rPr>
                <a:t>videoIn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834657" y="5353730"/>
              <a:ext cx="743978" cy="2098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true</a:t>
              </a:r>
              <a:endParaRPr lang="ko-KR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오른쪽 중괄호 28"/>
            <p:cNvSpPr/>
            <p:nvPr/>
          </p:nvSpPr>
          <p:spPr>
            <a:xfrm>
              <a:off x="7765321" y="4739978"/>
              <a:ext cx="164639" cy="435690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09337" y="4851505"/>
              <a:ext cx="6030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smtClean="0">
                  <a:latin typeface="+mj-ea"/>
                  <a:ea typeface="+mj-ea"/>
                </a:rPr>
                <a:t>TV</a:t>
              </a:r>
              <a:r>
                <a:rPr lang="ko-KR" altLang="en-US" sz="1000" b="1" dirty="0" smtClean="0">
                  <a:latin typeface="+mj-ea"/>
                  <a:ea typeface="+mj-ea"/>
                </a:rPr>
                <a:t>영역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31" name="오른쪽 중괄호 30"/>
            <p:cNvSpPr/>
            <p:nvPr/>
          </p:nvSpPr>
          <p:spPr>
            <a:xfrm>
              <a:off x="7766768" y="5270410"/>
              <a:ext cx="189608" cy="367717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29960" y="5355561"/>
              <a:ext cx="9188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>
                  <a:latin typeface="+mj-ea"/>
                  <a:ea typeface="+mj-ea"/>
                </a:rPr>
                <a:t>WideTV</a:t>
              </a:r>
              <a:r>
                <a:rPr lang="ko-KR" altLang="en-US" sz="1000" b="1" dirty="0" smtClean="0">
                  <a:latin typeface="+mj-ea"/>
                  <a:ea typeface="+mj-ea"/>
                </a:rPr>
                <a:t>영역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33" name="오른쪽 중괄호 32"/>
            <p:cNvSpPr/>
            <p:nvPr/>
          </p:nvSpPr>
          <p:spPr>
            <a:xfrm>
              <a:off x="7780405" y="5744859"/>
              <a:ext cx="162334" cy="401273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929960" y="5822386"/>
              <a:ext cx="9621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>
                  <a:latin typeface="+mj-ea"/>
                  <a:ea typeface="+mj-ea"/>
                </a:rPr>
                <a:t>SmartTV</a:t>
              </a:r>
              <a:r>
                <a:rPr lang="ko-KR" altLang="en-US" sz="1000" b="1" dirty="0" smtClean="0">
                  <a:latin typeface="+mj-ea"/>
                  <a:ea typeface="+mj-ea"/>
                </a:rPr>
                <a:t>영역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25015" y="894141"/>
            <a:ext cx="8208912" cy="25545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 // 32 </a:t>
            </a:r>
            <a:r>
              <a:rPr lang="ko-KR" altLang="en-US" sz="2000" dirty="0">
                <a:latin typeface="+mj-ea"/>
                <a:ea typeface="+mj-ea"/>
              </a:rPr>
              <a:t>인치 크기에 </a:t>
            </a:r>
            <a:r>
              <a:rPr lang="en-US" altLang="ko-KR" sz="2000" dirty="0">
                <a:latin typeface="+mj-ea"/>
                <a:ea typeface="+mj-ea"/>
              </a:rPr>
              <a:t>"192.0.0.1"</a:t>
            </a:r>
            <a:r>
              <a:rPr lang="ko-KR" altLang="en-US" sz="2000" dirty="0">
                <a:latin typeface="+mj-ea"/>
                <a:ea typeface="+mj-ea"/>
              </a:rPr>
              <a:t>의 인터넷 주소를 가지는 </a:t>
            </a:r>
            <a:endParaRPr lang="en-US" altLang="ko-KR" sz="2000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dirty="0" smtClean="0">
                <a:latin typeface="+mj-ea"/>
                <a:ea typeface="+mj-ea"/>
              </a:rPr>
              <a:t>  //</a:t>
            </a:r>
            <a:r>
              <a:rPr lang="ko-KR" altLang="en-US" sz="2000" dirty="0" smtClean="0">
                <a:latin typeface="+mj-ea"/>
                <a:ea typeface="+mj-ea"/>
              </a:rPr>
              <a:t>스마트 </a:t>
            </a:r>
            <a:r>
              <a:rPr lang="en-US" altLang="ko-KR" sz="2000" dirty="0">
                <a:latin typeface="+mj-ea"/>
                <a:ea typeface="+mj-ea"/>
              </a:rPr>
              <a:t>TV </a:t>
            </a:r>
            <a:r>
              <a:rPr lang="ko-KR" altLang="en-US" sz="2000" dirty="0">
                <a:latin typeface="+mj-ea"/>
                <a:ea typeface="+mj-ea"/>
              </a:rPr>
              <a:t>객체 생성</a:t>
            </a:r>
          </a:p>
          <a:p>
            <a:pPr defTabSz="180000" fontAlgn="base" latinLnBrk="0"/>
            <a:r>
              <a:rPr lang="ko-KR" altLang="en-US" sz="2000" dirty="0"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latin typeface="+mj-ea"/>
                <a:ea typeface="+mj-ea"/>
              </a:rPr>
              <a:t>SmartTV</a:t>
            </a:r>
            <a:r>
              <a:rPr lang="en-US" altLang="ko-KR" sz="2000" b="1" dirty="0">
                <a:latin typeface="+mj-ea"/>
                <a:ea typeface="+mj-ea"/>
              </a:rPr>
              <a:t>  </a:t>
            </a:r>
            <a:r>
              <a:rPr lang="en-US" altLang="ko-KR" sz="2000" b="1" dirty="0" err="1">
                <a:latin typeface="+mj-ea"/>
                <a:ea typeface="+mj-ea"/>
              </a:rPr>
              <a:t>htv</a:t>
            </a:r>
            <a:r>
              <a:rPr lang="en-US" altLang="ko-KR" sz="2000" b="1" dirty="0">
                <a:latin typeface="+mj-ea"/>
                <a:ea typeface="+mj-ea"/>
              </a:rPr>
              <a:t>("192.0.0.1", 32);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"size=" &lt;&lt; </a:t>
            </a:r>
            <a:r>
              <a:rPr lang="en-US" altLang="ko-KR" sz="2000" dirty="0" err="1">
                <a:latin typeface="+mj-ea"/>
                <a:ea typeface="+mj-ea"/>
              </a:rPr>
              <a:t>htv.getSize</a:t>
            </a:r>
            <a:r>
              <a:rPr lang="en-US" altLang="ko-KR" sz="2000" dirty="0">
                <a:latin typeface="+mj-ea"/>
                <a:ea typeface="+mj-ea"/>
              </a:rPr>
              <a:t>()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</a:t>
            </a:r>
            <a:r>
              <a:rPr lang="en-US" altLang="ko-KR" sz="2000" dirty="0" err="1">
                <a:latin typeface="+mj-ea"/>
                <a:ea typeface="+mj-ea"/>
              </a:rPr>
              <a:t>videoIn</a:t>
            </a:r>
            <a:r>
              <a:rPr lang="en-US" altLang="ko-KR" sz="2000" dirty="0">
                <a:latin typeface="+mj-ea"/>
                <a:ea typeface="+mj-ea"/>
              </a:rPr>
              <a:t>=" &lt;&lt; </a:t>
            </a:r>
            <a:r>
              <a:rPr lang="en-US" altLang="ko-KR" sz="2000" dirty="0" err="1">
                <a:latin typeface="+mj-ea"/>
                <a:ea typeface="+mj-ea"/>
              </a:rPr>
              <a:t>boolalpha</a:t>
            </a:r>
            <a:r>
              <a:rPr lang="en-US" altLang="ko-KR" sz="2000" dirty="0">
                <a:latin typeface="+mj-ea"/>
                <a:ea typeface="+mj-ea"/>
              </a:rPr>
              <a:t> &lt;&lt; </a:t>
            </a:r>
            <a:r>
              <a:rPr lang="en-US" altLang="ko-KR" sz="2000" dirty="0" err="1">
                <a:latin typeface="+mj-ea"/>
                <a:ea typeface="+mj-ea"/>
              </a:rPr>
              <a:t>htv.getVideoIn</a:t>
            </a:r>
            <a:r>
              <a:rPr lang="en-US" altLang="ko-KR" sz="2000" dirty="0">
                <a:latin typeface="+mj-ea"/>
                <a:ea typeface="+mj-ea"/>
              </a:rPr>
              <a:t>()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"IP</a:t>
            </a:r>
            <a:r>
              <a:rPr lang="en-US" altLang="ko-KR" sz="2000" dirty="0" smtClean="0">
                <a:latin typeface="+mj-ea"/>
                <a:ea typeface="+mj-ea"/>
              </a:rPr>
              <a:t>=“&lt;&lt;</a:t>
            </a:r>
            <a:r>
              <a:rPr lang="en-US" altLang="ko-KR" sz="2000" dirty="0" err="1" smtClean="0">
                <a:latin typeface="+mj-ea"/>
                <a:ea typeface="+mj-ea"/>
              </a:rPr>
              <a:t>htv.getIpAddr</a:t>
            </a:r>
            <a:r>
              <a:rPr lang="en-US" altLang="ko-KR" sz="2000" dirty="0">
                <a:latin typeface="+mj-ea"/>
                <a:ea typeface="+mj-ea"/>
              </a:rPr>
              <a:t>() &lt;&lt; </a:t>
            </a:r>
            <a:r>
              <a:rPr lang="en-US" altLang="ko-KR" sz="2000" dirty="0" err="1">
                <a:latin typeface="+mj-ea"/>
                <a:ea typeface="+mj-ea"/>
              </a:rPr>
              <a:t>endl</a:t>
            </a:r>
            <a:r>
              <a:rPr lang="en-US" altLang="ko-KR" sz="20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660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2922" y="847769"/>
            <a:ext cx="8871566" cy="583264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상속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1"/>
            <a:r>
              <a:rPr lang="ko-KR" altLang="en-US" dirty="0" smtClean="0"/>
              <a:t>상속 선언 시 </a:t>
            </a:r>
            <a:r>
              <a:rPr lang="en-US" altLang="ko-KR" dirty="0" smtClean="0"/>
              <a:t>public</a:t>
            </a:r>
            <a:r>
              <a:rPr lang="en-US" altLang="ko-KR" dirty="0"/>
              <a:t>, private, protected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중 하나 지정</a:t>
            </a:r>
            <a:endParaRPr lang="en-US" altLang="ko-KR" dirty="0"/>
          </a:p>
          <a:p>
            <a:pPr lvl="1"/>
            <a:r>
              <a:rPr lang="ko-KR" altLang="en-US" dirty="0"/>
              <a:t>기본 클래스의 멤버의 접근 속성을 어떻게 계승할지 지정</a:t>
            </a:r>
            <a:endParaRPr lang="en-US" altLang="ko-KR" dirty="0"/>
          </a:p>
          <a:p>
            <a:pPr lvl="2"/>
            <a:r>
              <a:rPr lang="en-US" altLang="ko-KR" dirty="0"/>
              <a:t>public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</a:t>
            </a:r>
            <a:r>
              <a:rPr lang="en-US" altLang="ko-KR" dirty="0"/>
              <a:t> </a:t>
            </a:r>
            <a:r>
              <a:rPr lang="ko-KR" altLang="en-US" dirty="0"/>
              <a:t>속성을 그대로 계승</a:t>
            </a:r>
            <a:endParaRPr lang="en-US" altLang="ko-KR" dirty="0"/>
          </a:p>
          <a:p>
            <a:pPr lvl="2"/>
            <a:r>
              <a:rPr lang="en-US" altLang="ko-KR" dirty="0"/>
              <a:t>private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private</a:t>
            </a:r>
            <a:r>
              <a:rPr lang="ko-KR" altLang="en-US" dirty="0"/>
              <a:t>으로 계승</a:t>
            </a:r>
            <a:endParaRPr lang="en-US" altLang="ko-KR" dirty="0"/>
          </a:p>
          <a:p>
            <a:pPr lvl="2"/>
            <a:r>
              <a:rPr lang="en-US" altLang="ko-KR" dirty="0"/>
              <a:t>protected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protected</a:t>
            </a:r>
            <a:r>
              <a:rPr lang="ko-KR" altLang="en-US" dirty="0"/>
              <a:t>로 계승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8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상속 시 접근 지정에 따른 멤버의 접근 지정 속성 변화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95536" y="836712"/>
            <a:ext cx="8314331" cy="5448968"/>
            <a:chOff x="395536" y="836712"/>
            <a:chExt cx="8314331" cy="5448968"/>
          </a:xfrm>
        </p:grpSpPr>
        <p:sp>
          <p:nvSpPr>
            <p:cNvPr id="5" name="TextBox 4"/>
            <p:cNvSpPr txBox="1"/>
            <p:nvPr/>
          </p:nvSpPr>
          <p:spPr>
            <a:xfrm>
              <a:off x="555055" y="1030228"/>
              <a:ext cx="1368152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class Base {</a:t>
              </a:r>
            </a:p>
            <a:p>
              <a:pPr defTabSz="180000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private:</a:t>
              </a:r>
            </a:p>
            <a:p>
              <a:pPr defTabSz="180000"/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	</a:t>
              </a:r>
              <a:r>
                <a:rPr lang="en-US" altLang="ko-KR" sz="1200" b="1" dirty="0" err="1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a;</a:t>
              </a:r>
            </a:p>
            <a:p>
              <a:pPr defTabSz="180000"/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protected:</a:t>
              </a:r>
            </a:p>
            <a:p>
              <a:pPr defTabSz="180000"/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	</a:t>
              </a:r>
              <a:r>
                <a:rPr lang="en-US" altLang="ko-KR" sz="1200" b="1" dirty="0" err="1" smtClean="0">
                  <a:solidFill>
                    <a:srgbClr val="7030A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 b;</a:t>
              </a:r>
            </a:p>
            <a:p>
              <a:pPr defTabSz="180000"/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public:</a:t>
              </a:r>
            </a:p>
            <a:p>
              <a:pPr defTabSz="180000"/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	</a:t>
              </a:r>
              <a:r>
                <a:rPr lang="en-US" altLang="ko-KR" sz="1200" b="1" dirty="0" err="1" smtClean="0">
                  <a:solidFill>
                    <a:srgbClr val="7030A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 c;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};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60779" y="1112275"/>
              <a:ext cx="2442574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class Derived : public Base {</a:t>
              </a:r>
            </a:p>
            <a:p>
              <a:pPr defTabSz="180000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	.... // Derived </a:t>
              </a:r>
              <a:r>
                <a:rPr lang="ko-KR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멤버</a:t>
              </a:r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};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91386" y="1092716"/>
              <a:ext cx="1656183" cy="150717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protected</a:t>
              </a:r>
              <a:r>
                <a:rPr lang="en-US" altLang="ko-KR" sz="1200" b="1" dirty="0">
                  <a:latin typeface="+mj-ea"/>
                  <a:ea typeface="+mj-ea"/>
                </a:rPr>
                <a:t>:</a:t>
              </a:r>
            </a:p>
            <a:p>
              <a:pPr defTabSz="180000"/>
              <a:r>
                <a:rPr lang="en-US" altLang="ko-KR" sz="1200" b="1" dirty="0">
                  <a:latin typeface="+mj-ea"/>
                  <a:ea typeface="+mj-ea"/>
                </a:rPr>
                <a:t>	</a:t>
              </a:r>
              <a:r>
                <a:rPr lang="en-US" altLang="ko-KR" sz="1200" b="1" dirty="0" err="1">
                  <a:solidFill>
                    <a:srgbClr val="7030A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 b</a:t>
              </a:r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;</a:t>
              </a:r>
              <a:endParaRPr lang="en-US" altLang="ko-KR" sz="1200" b="1" dirty="0">
                <a:solidFill>
                  <a:srgbClr val="7030A0"/>
                </a:solidFill>
                <a:latin typeface="+mj-ea"/>
                <a:ea typeface="+mj-ea"/>
              </a:endParaRPr>
            </a:p>
            <a:p>
              <a:pPr defTabSz="180000"/>
              <a:r>
                <a:rPr lang="en-US" altLang="ko-KR" sz="1200" b="1" dirty="0">
                  <a:latin typeface="+mj-ea"/>
                  <a:ea typeface="+mj-ea"/>
                </a:rPr>
                <a:t>public:</a:t>
              </a:r>
            </a:p>
            <a:p>
              <a:pPr defTabSz="180000"/>
              <a:r>
                <a:rPr lang="en-US" altLang="ko-KR" sz="1200" b="1" dirty="0">
                  <a:latin typeface="+mj-ea"/>
                  <a:ea typeface="+mj-ea"/>
                </a:rPr>
                <a:t>	</a:t>
              </a:r>
              <a:r>
                <a:rPr lang="en-US" altLang="ko-KR" sz="1200" b="1" dirty="0" err="1">
                  <a:solidFill>
                    <a:srgbClr val="7030A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c;</a:t>
              </a:r>
            </a:p>
            <a:p>
              <a:pPr defTabSz="180000"/>
              <a:endParaRPr lang="en-US" altLang="ko-KR" sz="1200" b="1" dirty="0">
                <a:latin typeface="+mj-ea"/>
                <a:ea typeface="+mj-ea"/>
              </a:endParaRPr>
            </a:p>
            <a:p>
              <a:pPr defTabSz="180000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.... 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// Derived 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멤버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77624" y="2934510"/>
              <a:ext cx="2505686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class Derived : protected Base {</a:t>
              </a:r>
            </a:p>
            <a:p>
              <a:pPr defTabSz="180000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	.... // Derived 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멤버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};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83273" y="4765823"/>
              <a:ext cx="2420080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class Derived : private Base {</a:t>
              </a:r>
            </a:p>
            <a:p>
              <a:pPr defTabSz="180000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	.... // Derived 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멤버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};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91386" y="3025219"/>
              <a:ext cx="1656183" cy="13972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protected</a:t>
              </a:r>
              <a:r>
                <a:rPr lang="en-US" altLang="ko-KR" sz="1200" b="1" dirty="0">
                  <a:latin typeface="+mj-ea"/>
                  <a:ea typeface="+mj-ea"/>
                </a:rPr>
                <a:t>:</a:t>
              </a:r>
            </a:p>
            <a:p>
              <a:pPr defTabSz="180000"/>
              <a:r>
                <a:rPr lang="en-US" altLang="ko-KR" sz="1200" b="1" dirty="0">
                  <a:latin typeface="+mj-ea"/>
                  <a:ea typeface="+mj-ea"/>
                </a:rPr>
                <a:t>	</a:t>
              </a:r>
              <a:r>
                <a:rPr lang="en-US" altLang="ko-KR" sz="1200" b="1" dirty="0" err="1">
                  <a:solidFill>
                    <a:srgbClr val="7030A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b;</a:t>
              </a:r>
              <a:endParaRPr lang="en-US" altLang="ko-KR" sz="1200" b="1" dirty="0">
                <a:solidFill>
                  <a:srgbClr val="7030A0"/>
                </a:solidFill>
                <a:latin typeface="+mj-ea"/>
                <a:ea typeface="+mj-ea"/>
              </a:endParaRPr>
            </a:p>
            <a:p>
              <a:pPr defTabSz="180000"/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	</a:t>
              </a:r>
              <a:r>
                <a:rPr lang="en-US" altLang="ko-KR" sz="1200" b="1" dirty="0" err="1">
                  <a:solidFill>
                    <a:srgbClr val="7030A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c;</a:t>
              </a:r>
              <a:endParaRPr lang="en-US" altLang="ko-KR" sz="1200" b="1" dirty="0">
                <a:solidFill>
                  <a:srgbClr val="7030A0"/>
                </a:solidFill>
                <a:latin typeface="+mj-ea"/>
                <a:ea typeface="+mj-ea"/>
              </a:endParaRPr>
            </a:p>
            <a:p>
              <a:pPr defTabSz="180000"/>
              <a:endParaRPr lang="en-US" altLang="ko-KR" sz="1200" b="1" dirty="0" smtClean="0">
                <a:latin typeface="+mj-ea"/>
                <a:ea typeface="+mj-ea"/>
              </a:endParaRPr>
            </a:p>
            <a:p>
              <a:pPr defTabSz="180000"/>
              <a:endPara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defTabSz="180000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.... 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// Derived 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멤버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27390" y="4981148"/>
              <a:ext cx="1620179" cy="13045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private:</a:t>
              </a:r>
              <a:endParaRPr lang="en-US" altLang="ko-KR" sz="1200" b="1" dirty="0">
                <a:latin typeface="+mj-ea"/>
                <a:ea typeface="+mj-ea"/>
              </a:endParaRPr>
            </a:p>
            <a:p>
              <a:pPr defTabSz="180000"/>
              <a:r>
                <a:rPr lang="en-US" altLang="ko-KR" sz="1200" b="1" dirty="0">
                  <a:latin typeface="+mj-ea"/>
                  <a:ea typeface="+mj-ea"/>
                </a:rPr>
                <a:t>	</a:t>
              </a:r>
              <a:r>
                <a:rPr lang="en-US" altLang="ko-KR" sz="1200" b="1" dirty="0" err="1">
                  <a:solidFill>
                    <a:srgbClr val="7030A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b;</a:t>
              </a:r>
              <a:endParaRPr lang="en-US" altLang="ko-KR" sz="1200" b="1" dirty="0">
                <a:solidFill>
                  <a:srgbClr val="7030A0"/>
                </a:solidFill>
                <a:latin typeface="+mj-ea"/>
                <a:ea typeface="+mj-ea"/>
              </a:endParaRPr>
            </a:p>
            <a:p>
              <a:pPr defTabSz="180000"/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	</a:t>
              </a:r>
              <a:r>
                <a:rPr lang="en-US" altLang="ko-KR" sz="1200" b="1" dirty="0" err="1">
                  <a:solidFill>
                    <a:srgbClr val="7030A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c;</a:t>
              </a:r>
              <a:endParaRPr lang="en-US" altLang="ko-KR" sz="1200" b="1" dirty="0">
                <a:solidFill>
                  <a:srgbClr val="7030A0"/>
                </a:solidFill>
                <a:latin typeface="+mj-ea"/>
                <a:ea typeface="+mj-ea"/>
              </a:endParaRPr>
            </a:p>
            <a:p>
              <a:pPr defTabSz="180000"/>
              <a:endParaRPr lang="en-US" altLang="ko-KR" sz="1200" b="1" dirty="0" smtClean="0">
                <a:latin typeface="+mj-ea"/>
                <a:ea typeface="+mj-ea"/>
              </a:endParaRPr>
            </a:p>
            <a:p>
              <a:pPr defTabSz="180000"/>
              <a:r>
                <a:rPr lang="en-US" altLang="ko-KR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.... </a:t>
              </a: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// Derived </a:t>
              </a: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멤버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13" name="직선 화살표 연결선 12"/>
            <p:cNvCxnSpPr>
              <a:stCxn id="6" idx="1"/>
            </p:cNvCxnSpPr>
            <p:nvPr/>
          </p:nvCxnSpPr>
          <p:spPr>
            <a:xfrm flipH="1" flipV="1">
              <a:off x="1923207" y="1435440"/>
              <a:ext cx="1237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85084" y="4745765"/>
              <a:ext cx="1130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상속 후 </a:t>
              </a:r>
              <a:r>
                <a:rPr lang="en-US" altLang="ko-KR" sz="1000" b="1" dirty="0" smtClean="0">
                  <a:latin typeface="+mj-ea"/>
                  <a:ea typeface="+mj-ea"/>
                </a:rPr>
                <a:t>Derived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flipV="1">
              <a:off x="5891386" y="2004825"/>
              <a:ext cx="165618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891386" y="3799356"/>
              <a:ext cx="16561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927390" y="5733107"/>
              <a:ext cx="16201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77549" y="2852787"/>
              <a:ext cx="1368152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class Base {</a:t>
              </a:r>
            </a:p>
            <a:p>
              <a:pPr defTabSz="180000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private:</a:t>
              </a:r>
            </a:p>
            <a:p>
              <a:pPr defTabSz="180000"/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	</a:t>
              </a:r>
              <a:r>
                <a:rPr lang="en-US" altLang="ko-KR" sz="1200" b="1" dirty="0" err="1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a</a:t>
              </a:r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;</a:t>
              </a:r>
            </a:p>
            <a:p>
              <a:pPr defTabSz="180000"/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protected:</a:t>
              </a:r>
            </a:p>
            <a:p>
              <a:pPr defTabSz="180000"/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	</a:t>
              </a:r>
              <a:r>
                <a:rPr lang="en-US" altLang="ko-KR" sz="1200" b="1" dirty="0" err="1" smtClean="0">
                  <a:solidFill>
                    <a:srgbClr val="7030A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 b;</a:t>
              </a:r>
            </a:p>
            <a:p>
              <a:pPr defTabSz="180000"/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public:</a:t>
              </a:r>
            </a:p>
            <a:p>
              <a:pPr defTabSz="180000"/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	</a:t>
              </a:r>
              <a:r>
                <a:rPr lang="en-US" altLang="ko-KR" sz="1200" b="1" dirty="0" err="1" smtClean="0">
                  <a:solidFill>
                    <a:srgbClr val="7030A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 c;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};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cxnSp>
          <p:nvCxnSpPr>
            <p:cNvPr id="60" name="직선 화살표 연결선 59"/>
            <p:cNvCxnSpPr>
              <a:stCxn id="8" idx="1"/>
            </p:cNvCxnSpPr>
            <p:nvPr/>
          </p:nvCxnSpPr>
          <p:spPr>
            <a:xfrm flipH="1">
              <a:off x="1945702" y="3257676"/>
              <a:ext cx="123192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77549" y="4716020"/>
              <a:ext cx="1368152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class Base {</a:t>
              </a:r>
            </a:p>
            <a:p>
              <a:pPr defTabSz="180000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private:</a:t>
              </a:r>
            </a:p>
            <a:p>
              <a:pPr defTabSz="180000"/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	</a:t>
              </a:r>
              <a:r>
                <a:rPr lang="en-US" altLang="ko-KR" sz="1200" b="1" dirty="0" err="1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a;</a:t>
              </a:r>
            </a:p>
            <a:p>
              <a:pPr defTabSz="180000"/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protected:</a:t>
              </a:r>
            </a:p>
            <a:p>
              <a:pPr defTabSz="180000"/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	</a:t>
              </a:r>
              <a:r>
                <a:rPr lang="en-US" altLang="ko-KR" sz="1200" b="1" dirty="0" err="1" smtClean="0">
                  <a:solidFill>
                    <a:srgbClr val="7030A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 b;</a:t>
              </a:r>
            </a:p>
            <a:p>
              <a:pPr defTabSz="180000"/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public:</a:t>
              </a:r>
            </a:p>
            <a:p>
              <a:pPr defTabSz="180000"/>
              <a:r>
                <a:rPr lang="en-US" altLang="ko-KR" sz="1200" b="1" dirty="0">
                  <a:solidFill>
                    <a:srgbClr val="7030A0"/>
                  </a:solidFill>
                  <a:latin typeface="+mj-ea"/>
                  <a:ea typeface="+mj-ea"/>
                </a:rPr>
                <a:t>	</a:t>
              </a:r>
              <a:r>
                <a:rPr lang="en-US" altLang="ko-KR" sz="1200" b="1" dirty="0" err="1" smtClean="0">
                  <a:solidFill>
                    <a:srgbClr val="7030A0"/>
                  </a:solidFill>
                  <a:latin typeface="+mj-ea"/>
                  <a:ea typeface="+mj-ea"/>
                </a:rPr>
                <a:t>int</a:t>
              </a:r>
              <a:r>
                <a:rPr lang="en-US" altLang="ko-KR" sz="1200" b="1" dirty="0" smtClean="0">
                  <a:solidFill>
                    <a:srgbClr val="7030A0"/>
                  </a:solidFill>
                  <a:latin typeface="+mj-ea"/>
                  <a:ea typeface="+mj-ea"/>
                </a:rPr>
                <a:t> c;</a:t>
              </a:r>
            </a:p>
            <a:p>
              <a:pPr defTabSz="180000"/>
              <a:r>
                <a:rPr lang="en-US" altLang="ko-KR" sz="1200" b="1" dirty="0" smtClean="0">
                  <a:latin typeface="+mj-ea"/>
                  <a:ea typeface="+mj-ea"/>
                </a:rPr>
                <a:t>};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cxnSp>
          <p:nvCxnSpPr>
            <p:cNvPr id="62" name="직선 화살표 연결선 61"/>
            <p:cNvCxnSpPr>
              <a:stCxn id="9" idx="1"/>
            </p:cNvCxnSpPr>
            <p:nvPr/>
          </p:nvCxnSpPr>
          <p:spPr>
            <a:xfrm flipH="1" flipV="1">
              <a:off x="1945701" y="5088988"/>
              <a:ext cx="1237572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185084" y="2767634"/>
              <a:ext cx="1130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상속 후 </a:t>
              </a:r>
              <a:r>
                <a:rPr lang="en-US" altLang="ko-KR" sz="1000" b="1" dirty="0" smtClean="0">
                  <a:latin typeface="+mj-ea"/>
                  <a:ea typeface="+mj-ea"/>
                </a:rPr>
                <a:t>Derived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185084" y="836712"/>
              <a:ext cx="11304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+mj-ea"/>
                  <a:ea typeface="+mj-ea"/>
                </a:rPr>
                <a:t>상속 후 </a:t>
              </a:r>
              <a:r>
                <a:rPr lang="en-US" altLang="ko-KR" sz="1000" b="1" dirty="0" smtClean="0">
                  <a:latin typeface="+mj-ea"/>
                  <a:ea typeface="+mj-ea"/>
                </a:rPr>
                <a:t>Derived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68" name="자유형 67"/>
            <p:cNvSpPr/>
            <p:nvPr/>
          </p:nvSpPr>
          <p:spPr>
            <a:xfrm>
              <a:off x="442641" y="3402420"/>
              <a:ext cx="1265682" cy="877455"/>
            </a:xfrm>
            <a:custGeom>
              <a:avLst/>
              <a:gdLst>
                <a:gd name="connsiteX0" fmla="*/ 304980 w 1265682"/>
                <a:gd name="connsiteY0" fmla="*/ 83128 h 877455"/>
                <a:gd name="connsiteX1" fmla="*/ 194144 w 1265682"/>
                <a:gd name="connsiteY1" fmla="*/ 120073 h 877455"/>
                <a:gd name="connsiteX2" fmla="*/ 138726 w 1265682"/>
                <a:gd name="connsiteY2" fmla="*/ 138546 h 877455"/>
                <a:gd name="connsiteX3" fmla="*/ 101780 w 1265682"/>
                <a:gd name="connsiteY3" fmla="*/ 184728 h 877455"/>
                <a:gd name="connsiteX4" fmla="*/ 83308 w 1265682"/>
                <a:gd name="connsiteY4" fmla="*/ 221673 h 877455"/>
                <a:gd name="connsiteX5" fmla="*/ 46362 w 1265682"/>
                <a:gd name="connsiteY5" fmla="*/ 277091 h 877455"/>
                <a:gd name="connsiteX6" fmla="*/ 37126 w 1265682"/>
                <a:gd name="connsiteY6" fmla="*/ 304800 h 877455"/>
                <a:gd name="connsiteX7" fmla="*/ 27889 w 1265682"/>
                <a:gd name="connsiteY7" fmla="*/ 341746 h 877455"/>
                <a:gd name="connsiteX8" fmla="*/ 9417 w 1265682"/>
                <a:gd name="connsiteY8" fmla="*/ 369455 h 877455"/>
                <a:gd name="connsiteX9" fmla="*/ 9417 w 1265682"/>
                <a:gd name="connsiteY9" fmla="*/ 508000 h 877455"/>
                <a:gd name="connsiteX10" fmla="*/ 18653 w 1265682"/>
                <a:gd name="connsiteY10" fmla="*/ 535710 h 877455"/>
                <a:gd name="connsiteX11" fmla="*/ 83308 w 1265682"/>
                <a:gd name="connsiteY11" fmla="*/ 591128 h 877455"/>
                <a:gd name="connsiteX12" fmla="*/ 129489 w 1265682"/>
                <a:gd name="connsiteY12" fmla="*/ 646546 h 877455"/>
                <a:gd name="connsiteX13" fmla="*/ 184908 w 1265682"/>
                <a:gd name="connsiteY13" fmla="*/ 683491 h 877455"/>
                <a:gd name="connsiteX14" fmla="*/ 203380 w 1265682"/>
                <a:gd name="connsiteY14" fmla="*/ 711200 h 877455"/>
                <a:gd name="connsiteX15" fmla="*/ 258799 w 1265682"/>
                <a:gd name="connsiteY15" fmla="*/ 748146 h 877455"/>
                <a:gd name="connsiteX16" fmla="*/ 286508 w 1265682"/>
                <a:gd name="connsiteY16" fmla="*/ 766619 h 877455"/>
                <a:gd name="connsiteX17" fmla="*/ 323453 w 1265682"/>
                <a:gd name="connsiteY17" fmla="*/ 775855 h 877455"/>
                <a:gd name="connsiteX18" fmla="*/ 360399 w 1265682"/>
                <a:gd name="connsiteY18" fmla="*/ 794328 h 877455"/>
                <a:gd name="connsiteX19" fmla="*/ 388108 w 1265682"/>
                <a:gd name="connsiteY19" fmla="*/ 812800 h 877455"/>
                <a:gd name="connsiteX20" fmla="*/ 471235 w 1265682"/>
                <a:gd name="connsiteY20" fmla="*/ 849746 h 877455"/>
                <a:gd name="connsiteX21" fmla="*/ 545126 w 1265682"/>
                <a:gd name="connsiteY21" fmla="*/ 868219 h 877455"/>
                <a:gd name="connsiteX22" fmla="*/ 572835 w 1265682"/>
                <a:gd name="connsiteY22" fmla="*/ 877455 h 877455"/>
                <a:gd name="connsiteX23" fmla="*/ 729853 w 1265682"/>
                <a:gd name="connsiteY23" fmla="*/ 868219 h 877455"/>
                <a:gd name="connsiteX24" fmla="*/ 794508 w 1265682"/>
                <a:gd name="connsiteY24" fmla="*/ 849746 h 877455"/>
                <a:gd name="connsiteX25" fmla="*/ 859162 w 1265682"/>
                <a:gd name="connsiteY25" fmla="*/ 840510 h 877455"/>
                <a:gd name="connsiteX26" fmla="*/ 905344 w 1265682"/>
                <a:gd name="connsiteY26" fmla="*/ 831273 h 877455"/>
                <a:gd name="connsiteX27" fmla="*/ 933053 w 1265682"/>
                <a:gd name="connsiteY27" fmla="*/ 812800 h 877455"/>
                <a:gd name="connsiteX28" fmla="*/ 960762 w 1265682"/>
                <a:gd name="connsiteY28" fmla="*/ 803564 h 877455"/>
                <a:gd name="connsiteX29" fmla="*/ 1016180 w 1265682"/>
                <a:gd name="connsiteY29" fmla="*/ 738910 h 877455"/>
                <a:gd name="connsiteX30" fmla="*/ 1043889 w 1265682"/>
                <a:gd name="connsiteY30" fmla="*/ 711200 h 877455"/>
                <a:gd name="connsiteX31" fmla="*/ 1108544 w 1265682"/>
                <a:gd name="connsiteY31" fmla="*/ 674255 h 877455"/>
                <a:gd name="connsiteX32" fmla="*/ 1154726 w 1265682"/>
                <a:gd name="connsiteY32" fmla="*/ 637310 h 877455"/>
                <a:gd name="connsiteX33" fmla="*/ 1173199 w 1265682"/>
                <a:gd name="connsiteY33" fmla="*/ 609600 h 877455"/>
                <a:gd name="connsiteX34" fmla="*/ 1200908 w 1265682"/>
                <a:gd name="connsiteY34" fmla="*/ 572655 h 877455"/>
                <a:gd name="connsiteX35" fmla="*/ 1219380 w 1265682"/>
                <a:gd name="connsiteY35" fmla="*/ 526473 h 877455"/>
                <a:gd name="connsiteX36" fmla="*/ 1256326 w 1265682"/>
                <a:gd name="connsiteY36" fmla="*/ 471055 h 877455"/>
                <a:gd name="connsiteX37" fmla="*/ 1265562 w 1265682"/>
                <a:gd name="connsiteY37" fmla="*/ 369455 h 877455"/>
                <a:gd name="connsiteX38" fmla="*/ 1256326 w 1265682"/>
                <a:gd name="connsiteY38" fmla="*/ 92364 h 877455"/>
                <a:gd name="connsiteX39" fmla="*/ 1182435 w 1265682"/>
                <a:gd name="connsiteY39" fmla="*/ 46182 h 877455"/>
                <a:gd name="connsiteX40" fmla="*/ 1154726 w 1265682"/>
                <a:gd name="connsiteY40" fmla="*/ 36946 h 877455"/>
                <a:gd name="connsiteX41" fmla="*/ 1108544 w 1265682"/>
                <a:gd name="connsiteY41" fmla="*/ 18473 h 877455"/>
                <a:gd name="connsiteX42" fmla="*/ 1006944 w 1265682"/>
                <a:gd name="connsiteY42" fmla="*/ 0 h 877455"/>
                <a:gd name="connsiteX43" fmla="*/ 812980 w 1265682"/>
                <a:gd name="connsiteY43" fmla="*/ 9237 h 877455"/>
                <a:gd name="connsiteX44" fmla="*/ 720617 w 1265682"/>
                <a:gd name="connsiteY44" fmla="*/ 36946 h 877455"/>
                <a:gd name="connsiteX45" fmla="*/ 692908 w 1265682"/>
                <a:gd name="connsiteY45" fmla="*/ 46182 h 877455"/>
                <a:gd name="connsiteX46" fmla="*/ 314217 w 1265682"/>
                <a:gd name="connsiteY46" fmla="*/ 55419 h 877455"/>
                <a:gd name="connsiteX47" fmla="*/ 304980 w 1265682"/>
                <a:gd name="connsiteY47" fmla="*/ 83128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65682" h="877455">
                  <a:moveTo>
                    <a:pt x="304980" y="83128"/>
                  </a:moveTo>
                  <a:cubicBezTo>
                    <a:pt x="284968" y="93904"/>
                    <a:pt x="292055" y="82415"/>
                    <a:pt x="194144" y="120073"/>
                  </a:cubicBezTo>
                  <a:cubicBezTo>
                    <a:pt x="175970" y="127063"/>
                    <a:pt x="138726" y="138546"/>
                    <a:pt x="138726" y="138546"/>
                  </a:cubicBezTo>
                  <a:cubicBezTo>
                    <a:pt x="116671" y="204706"/>
                    <a:pt x="148202" y="129021"/>
                    <a:pt x="101780" y="184728"/>
                  </a:cubicBezTo>
                  <a:cubicBezTo>
                    <a:pt x="92966" y="195305"/>
                    <a:pt x="90392" y="209867"/>
                    <a:pt x="83308" y="221673"/>
                  </a:cubicBezTo>
                  <a:cubicBezTo>
                    <a:pt x="71885" y="240711"/>
                    <a:pt x="46362" y="277091"/>
                    <a:pt x="46362" y="277091"/>
                  </a:cubicBezTo>
                  <a:cubicBezTo>
                    <a:pt x="43283" y="286327"/>
                    <a:pt x="39801" y="295439"/>
                    <a:pt x="37126" y="304800"/>
                  </a:cubicBezTo>
                  <a:cubicBezTo>
                    <a:pt x="33639" y="317006"/>
                    <a:pt x="32890" y="330078"/>
                    <a:pt x="27889" y="341746"/>
                  </a:cubicBezTo>
                  <a:cubicBezTo>
                    <a:pt x="23516" y="351949"/>
                    <a:pt x="15574" y="360219"/>
                    <a:pt x="9417" y="369455"/>
                  </a:cubicBezTo>
                  <a:cubicBezTo>
                    <a:pt x="-1237" y="444028"/>
                    <a:pt x="-4908" y="429216"/>
                    <a:pt x="9417" y="508000"/>
                  </a:cubicBezTo>
                  <a:cubicBezTo>
                    <a:pt x="11159" y="517579"/>
                    <a:pt x="13252" y="527609"/>
                    <a:pt x="18653" y="535710"/>
                  </a:cubicBezTo>
                  <a:cubicBezTo>
                    <a:pt x="31518" y="555007"/>
                    <a:pt x="66235" y="578324"/>
                    <a:pt x="83308" y="591128"/>
                  </a:cubicBezTo>
                  <a:cubicBezTo>
                    <a:pt x="99728" y="615758"/>
                    <a:pt x="104871" y="627399"/>
                    <a:pt x="129489" y="646546"/>
                  </a:cubicBezTo>
                  <a:cubicBezTo>
                    <a:pt x="147014" y="660176"/>
                    <a:pt x="184908" y="683491"/>
                    <a:pt x="184908" y="683491"/>
                  </a:cubicBezTo>
                  <a:cubicBezTo>
                    <a:pt x="191065" y="692727"/>
                    <a:pt x="195026" y="703890"/>
                    <a:pt x="203380" y="711200"/>
                  </a:cubicBezTo>
                  <a:cubicBezTo>
                    <a:pt x="220089" y="725820"/>
                    <a:pt x="240326" y="735831"/>
                    <a:pt x="258799" y="748146"/>
                  </a:cubicBezTo>
                  <a:cubicBezTo>
                    <a:pt x="268035" y="754304"/>
                    <a:pt x="275739" y="763927"/>
                    <a:pt x="286508" y="766619"/>
                  </a:cubicBezTo>
                  <a:lnTo>
                    <a:pt x="323453" y="775855"/>
                  </a:lnTo>
                  <a:cubicBezTo>
                    <a:pt x="335768" y="782013"/>
                    <a:pt x="348444" y="787497"/>
                    <a:pt x="360399" y="794328"/>
                  </a:cubicBezTo>
                  <a:cubicBezTo>
                    <a:pt x="370037" y="799835"/>
                    <a:pt x="378470" y="807293"/>
                    <a:pt x="388108" y="812800"/>
                  </a:cubicBezTo>
                  <a:cubicBezTo>
                    <a:pt x="408724" y="824580"/>
                    <a:pt x="449790" y="843147"/>
                    <a:pt x="471235" y="849746"/>
                  </a:cubicBezTo>
                  <a:cubicBezTo>
                    <a:pt x="495501" y="857212"/>
                    <a:pt x="521040" y="860191"/>
                    <a:pt x="545126" y="868219"/>
                  </a:cubicBezTo>
                  <a:lnTo>
                    <a:pt x="572835" y="877455"/>
                  </a:lnTo>
                  <a:cubicBezTo>
                    <a:pt x="625174" y="874376"/>
                    <a:pt x="677659" y="873190"/>
                    <a:pt x="729853" y="868219"/>
                  </a:cubicBezTo>
                  <a:cubicBezTo>
                    <a:pt x="773671" y="864046"/>
                    <a:pt x="756730" y="857301"/>
                    <a:pt x="794508" y="849746"/>
                  </a:cubicBezTo>
                  <a:cubicBezTo>
                    <a:pt x="815855" y="845477"/>
                    <a:pt x="837688" y="844089"/>
                    <a:pt x="859162" y="840510"/>
                  </a:cubicBezTo>
                  <a:cubicBezTo>
                    <a:pt x="874647" y="837929"/>
                    <a:pt x="889950" y="834352"/>
                    <a:pt x="905344" y="831273"/>
                  </a:cubicBezTo>
                  <a:cubicBezTo>
                    <a:pt x="914580" y="825115"/>
                    <a:pt x="923124" y="817764"/>
                    <a:pt x="933053" y="812800"/>
                  </a:cubicBezTo>
                  <a:cubicBezTo>
                    <a:pt x="941761" y="808446"/>
                    <a:pt x="952661" y="808964"/>
                    <a:pt x="960762" y="803564"/>
                  </a:cubicBezTo>
                  <a:cubicBezTo>
                    <a:pt x="983679" y="788286"/>
                    <a:pt x="999109" y="758827"/>
                    <a:pt x="1016180" y="738910"/>
                  </a:cubicBezTo>
                  <a:cubicBezTo>
                    <a:pt x="1024681" y="728992"/>
                    <a:pt x="1033854" y="719562"/>
                    <a:pt x="1043889" y="711200"/>
                  </a:cubicBezTo>
                  <a:cubicBezTo>
                    <a:pt x="1081668" y="679718"/>
                    <a:pt x="1063391" y="704357"/>
                    <a:pt x="1108544" y="674255"/>
                  </a:cubicBezTo>
                  <a:cubicBezTo>
                    <a:pt x="1124947" y="663320"/>
                    <a:pt x="1140786" y="651250"/>
                    <a:pt x="1154726" y="637310"/>
                  </a:cubicBezTo>
                  <a:cubicBezTo>
                    <a:pt x="1162576" y="629460"/>
                    <a:pt x="1166747" y="618633"/>
                    <a:pt x="1173199" y="609600"/>
                  </a:cubicBezTo>
                  <a:cubicBezTo>
                    <a:pt x="1182146" y="597074"/>
                    <a:pt x="1193432" y="586112"/>
                    <a:pt x="1200908" y="572655"/>
                  </a:cubicBezTo>
                  <a:cubicBezTo>
                    <a:pt x="1208960" y="558162"/>
                    <a:pt x="1211441" y="541028"/>
                    <a:pt x="1219380" y="526473"/>
                  </a:cubicBezTo>
                  <a:cubicBezTo>
                    <a:pt x="1230011" y="506982"/>
                    <a:pt x="1256326" y="471055"/>
                    <a:pt x="1256326" y="471055"/>
                  </a:cubicBezTo>
                  <a:cubicBezTo>
                    <a:pt x="1259405" y="437188"/>
                    <a:pt x="1265562" y="403461"/>
                    <a:pt x="1265562" y="369455"/>
                  </a:cubicBezTo>
                  <a:cubicBezTo>
                    <a:pt x="1265562" y="277040"/>
                    <a:pt x="1267446" y="184107"/>
                    <a:pt x="1256326" y="92364"/>
                  </a:cubicBezTo>
                  <a:cubicBezTo>
                    <a:pt x="1253342" y="67748"/>
                    <a:pt x="1194480" y="50699"/>
                    <a:pt x="1182435" y="46182"/>
                  </a:cubicBezTo>
                  <a:cubicBezTo>
                    <a:pt x="1173319" y="42764"/>
                    <a:pt x="1163842" y="40364"/>
                    <a:pt x="1154726" y="36946"/>
                  </a:cubicBezTo>
                  <a:cubicBezTo>
                    <a:pt x="1139202" y="31124"/>
                    <a:pt x="1124273" y="23716"/>
                    <a:pt x="1108544" y="18473"/>
                  </a:cubicBezTo>
                  <a:cubicBezTo>
                    <a:pt x="1075885" y="7587"/>
                    <a:pt x="1040592" y="4807"/>
                    <a:pt x="1006944" y="0"/>
                  </a:cubicBezTo>
                  <a:cubicBezTo>
                    <a:pt x="942289" y="3079"/>
                    <a:pt x="877502" y="4075"/>
                    <a:pt x="812980" y="9237"/>
                  </a:cubicBezTo>
                  <a:cubicBezTo>
                    <a:pt x="794610" y="10707"/>
                    <a:pt x="730607" y="33616"/>
                    <a:pt x="720617" y="36946"/>
                  </a:cubicBezTo>
                  <a:cubicBezTo>
                    <a:pt x="711381" y="40025"/>
                    <a:pt x="702641" y="45945"/>
                    <a:pt x="692908" y="46182"/>
                  </a:cubicBezTo>
                  <a:lnTo>
                    <a:pt x="314217" y="55419"/>
                  </a:lnTo>
                  <a:cubicBezTo>
                    <a:pt x="280666" y="66602"/>
                    <a:pt x="324992" y="72352"/>
                    <a:pt x="304980" y="83128"/>
                  </a:cubicBezTo>
                  <a:close/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70" name="자유형 69"/>
            <p:cNvSpPr/>
            <p:nvPr/>
          </p:nvSpPr>
          <p:spPr>
            <a:xfrm>
              <a:off x="1615841" y="3328530"/>
              <a:ext cx="4491570" cy="743504"/>
            </a:xfrm>
            <a:custGeom>
              <a:avLst/>
              <a:gdLst>
                <a:gd name="connsiteX0" fmla="*/ 0 w 4756727"/>
                <a:gd name="connsiteY0" fmla="*/ 665018 h 743504"/>
                <a:gd name="connsiteX1" fmla="*/ 2900218 w 4756727"/>
                <a:gd name="connsiteY1" fmla="*/ 683490 h 743504"/>
                <a:gd name="connsiteX2" fmla="*/ 4756727 w 4756727"/>
                <a:gd name="connsiteY2" fmla="*/ 0 h 74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6727" h="743504">
                  <a:moveTo>
                    <a:pt x="0" y="665018"/>
                  </a:moveTo>
                  <a:cubicBezTo>
                    <a:pt x="1053715" y="729672"/>
                    <a:pt x="2107430" y="794326"/>
                    <a:pt x="2900218" y="683490"/>
                  </a:cubicBezTo>
                  <a:cubicBezTo>
                    <a:pt x="3693006" y="572654"/>
                    <a:pt x="4224866" y="286327"/>
                    <a:pt x="4756727" y="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71" name="자유형 70"/>
            <p:cNvSpPr/>
            <p:nvPr/>
          </p:nvSpPr>
          <p:spPr>
            <a:xfrm>
              <a:off x="461294" y="5295875"/>
              <a:ext cx="1246909" cy="858982"/>
            </a:xfrm>
            <a:custGeom>
              <a:avLst/>
              <a:gdLst>
                <a:gd name="connsiteX0" fmla="*/ 314036 w 1246909"/>
                <a:gd name="connsiteY0" fmla="*/ 36945 h 858982"/>
                <a:gd name="connsiteX1" fmla="*/ 230909 w 1246909"/>
                <a:gd name="connsiteY1" fmla="*/ 55418 h 858982"/>
                <a:gd name="connsiteX2" fmla="*/ 203200 w 1246909"/>
                <a:gd name="connsiteY2" fmla="*/ 73891 h 858982"/>
                <a:gd name="connsiteX3" fmla="*/ 147782 w 1246909"/>
                <a:gd name="connsiteY3" fmla="*/ 92364 h 858982"/>
                <a:gd name="connsiteX4" fmla="*/ 120073 w 1246909"/>
                <a:gd name="connsiteY4" fmla="*/ 110836 h 858982"/>
                <a:gd name="connsiteX5" fmla="*/ 73891 w 1246909"/>
                <a:gd name="connsiteY5" fmla="*/ 166255 h 858982"/>
                <a:gd name="connsiteX6" fmla="*/ 55418 w 1246909"/>
                <a:gd name="connsiteY6" fmla="*/ 203200 h 858982"/>
                <a:gd name="connsiteX7" fmla="*/ 18473 w 1246909"/>
                <a:gd name="connsiteY7" fmla="*/ 258618 h 858982"/>
                <a:gd name="connsiteX8" fmla="*/ 0 w 1246909"/>
                <a:gd name="connsiteY8" fmla="*/ 314036 h 858982"/>
                <a:gd name="connsiteX9" fmla="*/ 27709 w 1246909"/>
                <a:gd name="connsiteY9" fmla="*/ 434109 h 858982"/>
                <a:gd name="connsiteX10" fmla="*/ 55418 w 1246909"/>
                <a:gd name="connsiteY10" fmla="*/ 471055 h 858982"/>
                <a:gd name="connsiteX11" fmla="*/ 92364 w 1246909"/>
                <a:gd name="connsiteY11" fmla="*/ 526473 h 858982"/>
                <a:gd name="connsiteX12" fmla="*/ 120073 w 1246909"/>
                <a:gd name="connsiteY12" fmla="*/ 554182 h 858982"/>
                <a:gd name="connsiteX13" fmla="*/ 138546 w 1246909"/>
                <a:gd name="connsiteY13" fmla="*/ 581891 h 858982"/>
                <a:gd name="connsiteX14" fmla="*/ 166255 w 1246909"/>
                <a:gd name="connsiteY14" fmla="*/ 609600 h 858982"/>
                <a:gd name="connsiteX15" fmla="*/ 184727 w 1246909"/>
                <a:gd name="connsiteY15" fmla="*/ 637309 h 858982"/>
                <a:gd name="connsiteX16" fmla="*/ 277091 w 1246909"/>
                <a:gd name="connsiteY16" fmla="*/ 683491 h 858982"/>
                <a:gd name="connsiteX17" fmla="*/ 332509 w 1246909"/>
                <a:gd name="connsiteY17" fmla="*/ 711200 h 858982"/>
                <a:gd name="connsiteX18" fmla="*/ 387927 w 1246909"/>
                <a:gd name="connsiteY18" fmla="*/ 757382 h 858982"/>
                <a:gd name="connsiteX19" fmla="*/ 415636 w 1246909"/>
                <a:gd name="connsiteY19" fmla="*/ 775855 h 858982"/>
                <a:gd name="connsiteX20" fmla="*/ 452582 w 1246909"/>
                <a:gd name="connsiteY20" fmla="*/ 803564 h 858982"/>
                <a:gd name="connsiteX21" fmla="*/ 508000 w 1246909"/>
                <a:gd name="connsiteY21" fmla="*/ 822036 h 858982"/>
                <a:gd name="connsiteX22" fmla="*/ 581891 w 1246909"/>
                <a:gd name="connsiteY22" fmla="*/ 840509 h 858982"/>
                <a:gd name="connsiteX23" fmla="*/ 618836 w 1246909"/>
                <a:gd name="connsiteY23" fmla="*/ 849745 h 858982"/>
                <a:gd name="connsiteX24" fmla="*/ 646546 w 1246909"/>
                <a:gd name="connsiteY24" fmla="*/ 858982 h 858982"/>
                <a:gd name="connsiteX25" fmla="*/ 812800 w 1246909"/>
                <a:gd name="connsiteY25" fmla="*/ 849745 h 858982"/>
                <a:gd name="connsiteX26" fmla="*/ 849746 w 1246909"/>
                <a:gd name="connsiteY26" fmla="*/ 840509 h 858982"/>
                <a:gd name="connsiteX27" fmla="*/ 877455 w 1246909"/>
                <a:gd name="connsiteY27" fmla="*/ 812800 h 858982"/>
                <a:gd name="connsiteX28" fmla="*/ 932873 w 1246909"/>
                <a:gd name="connsiteY28" fmla="*/ 775855 h 858982"/>
                <a:gd name="connsiteX29" fmla="*/ 960582 w 1246909"/>
                <a:gd name="connsiteY29" fmla="*/ 757382 h 858982"/>
                <a:gd name="connsiteX30" fmla="*/ 1043709 w 1246909"/>
                <a:gd name="connsiteY30" fmla="*/ 720436 h 858982"/>
                <a:gd name="connsiteX31" fmla="*/ 1099127 w 1246909"/>
                <a:gd name="connsiteY31" fmla="*/ 683491 h 858982"/>
                <a:gd name="connsiteX32" fmla="*/ 1126836 w 1246909"/>
                <a:gd name="connsiteY32" fmla="*/ 665018 h 858982"/>
                <a:gd name="connsiteX33" fmla="*/ 1209964 w 1246909"/>
                <a:gd name="connsiteY33" fmla="*/ 591127 h 858982"/>
                <a:gd name="connsiteX34" fmla="*/ 1219200 w 1246909"/>
                <a:gd name="connsiteY34" fmla="*/ 563418 h 858982"/>
                <a:gd name="connsiteX35" fmla="*/ 1237673 w 1246909"/>
                <a:gd name="connsiteY35" fmla="*/ 517236 h 858982"/>
                <a:gd name="connsiteX36" fmla="*/ 1246909 w 1246909"/>
                <a:gd name="connsiteY36" fmla="*/ 471055 h 858982"/>
                <a:gd name="connsiteX37" fmla="*/ 1237673 w 1246909"/>
                <a:gd name="connsiteY37" fmla="*/ 212436 h 858982"/>
                <a:gd name="connsiteX38" fmla="*/ 1219200 w 1246909"/>
                <a:gd name="connsiteY38" fmla="*/ 166255 h 858982"/>
                <a:gd name="connsiteX39" fmla="*/ 1191491 w 1246909"/>
                <a:gd name="connsiteY39" fmla="*/ 101600 h 858982"/>
                <a:gd name="connsiteX40" fmla="*/ 1099127 w 1246909"/>
                <a:gd name="connsiteY40" fmla="*/ 46182 h 858982"/>
                <a:gd name="connsiteX41" fmla="*/ 1052946 w 1246909"/>
                <a:gd name="connsiteY41" fmla="*/ 18473 h 858982"/>
                <a:gd name="connsiteX42" fmla="*/ 997527 w 1246909"/>
                <a:gd name="connsiteY42" fmla="*/ 0 h 858982"/>
                <a:gd name="connsiteX43" fmla="*/ 628073 w 1246909"/>
                <a:gd name="connsiteY43" fmla="*/ 9236 h 858982"/>
                <a:gd name="connsiteX44" fmla="*/ 360218 w 1246909"/>
                <a:gd name="connsiteY44" fmla="*/ 18473 h 858982"/>
                <a:gd name="connsiteX45" fmla="*/ 332509 w 1246909"/>
                <a:gd name="connsiteY45" fmla="*/ 27709 h 858982"/>
                <a:gd name="connsiteX46" fmla="*/ 295564 w 1246909"/>
                <a:gd name="connsiteY46" fmla="*/ 36945 h 858982"/>
                <a:gd name="connsiteX47" fmla="*/ 314036 w 1246909"/>
                <a:gd name="connsiteY47" fmla="*/ 36945 h 8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46909" h="858982">
                  <a:moveTo>
                    <a:pt x="314036" y="36945"/>
                  </a:moveTo>
                  <a:cubicBezTo>
                    <a:pt x="303260" y="40024"/>
                    <a:pt x="242317" y="50529"/>
                    <a:pt x="230909" y="55418"/>
                  </a:cubicBezTo>
                  <a:cubicBezTo>
                    <a:pt x="220706" y="59791"/>
                    <a:pt x="213344" y="69382"/>
                    <a:pt x="203200" y="73891"/>
                  </a:cubicBezTo>
                  <a:cubicBezTo>
                    <a:pt x="185406" y="81799"/>
                    <a:pt x="163984" y="81563"/>
                    <a:pt x="147782" y="92364"/>
                  </a:cubicBezTo>
                  <a:cubicBezTo>
                    <a:pt x="138546" y="98521"/>
                    <a:pt x="128601" y="103730"/>
                    <a:pt x="120073" y="110836"/>
                  </a:cubicBezTo>
                  <a:cubicBezTo>
                    <a:pt x="99232" y="128203"/>
                    <a:pt x="87102" y="143137"/>
                    <a:pt x="73891" y="166255"/>
                  </a:cubicBezTo>
                  <a:cubicBezTo>
                    <a:pt x="67060" y="178210"/>
                    <a:pt x="62502" y="191393"/>
                    <a:pt x="55418" y="203200"/>
                  </a:cubicBezTo>
                  <a:cubicBezTo>
                    <a:pt x="43995" y="222237"/>
                    <a:pt x="25494" y="237556"/>
                    <a:pt x="18473" y="258618"/>
                  </a:cubicBezTo>
                  <a:lnTo>
                    <a:pt x="0" y="314036"/>
                  </a:lnTo>
                  <a:cubicBezTo>
                    <a:pt x="3652" y="339601"/>
                    <a:pt x="9809" y="410242"/>
                    <a:pt x="27709" y="434109"/>
                  </a:cubicBezTo>
                  <a:cubicBezTo>
                    <a:pt x="36945" y="446424"/>
                    <a:pt x="46590" y="458444"/>
                    <a:pt x="55418" y="471055"/>
                  </a:cubicBezTo>
                  <a:cubicBezTo>
                    <a:pt x="68150" y="489243"/>
                    <a:pt x="76665" y="510774"/>
                    <a:pt x="92364" y="526473"/>
                  </a:cubicBezTo>
                  <a:cubicBezTo>
                    <a:pt x="101600" y="535709"/>
                    <a:pt x="111711" y="544147"/>
                    <a:pt x="120073" y="554182"/>
                  </a:cubicBezTo>
                  <a:cubicBezTo>
                    <a:pt x="127180" y="562710"/>
                    <a:pt x="131439" y="573363"/>
                    <a:pt x="138546" y="581891"/>
                  </a:cubicBezTo>
                  <a:cubicBezTo>
                    <a:pt x="146908" y="591926"/>
                    <a:pt x="157893" y="599565"/>
                    <a:pt x="166255" y="609600"/>
                  </a:cubicBezTo>
                  <a:cubicBezTo>
                    <a:pt x="173361" y="618128"/>
                    <a:pt x="175491" y="631151"/>
                    <a:pt x="184727" y="637309"/>
                  </a:cubicBezTo>
                  <a:cubicBezTo>
                    <a:pt x="213368" y="656403"/>
                    <a:pt x="248450" y="664397"/>
                    <a:pt x="277091" y="683491"/>
                  </a:cubicBezTo>
                  <a:cubicBezTo>
                    <a:pt x="312901" y="707365"/>
                    <a:pt x="294269" y="698454"/>
                    <a:pt x="332509" y="711200"/>
                  </a:cubicBezTo>
                  <a:cubicBezTo>
                    <a:pt x="401305" y="757065"/>
                    <a:pt x="316810" y="698118"/>
                    <a:pt x="387927" y="757382"/>
                  </a:cubicBezTo>
                  <a:cubicBezTo>
                    <a:pt x="396455" y="764489"/>
                    <a:pt x="406603" y="769403"/>
                    <a:pt x="415636" y="775855"/>
                  </a:cubicBezTo>
                  <a:cubicBezTo>
                    <a:pt x="428163" y="784803"/>
                    <a:pt x="438813" y="796680"/>
                    <a:pt x="452582" y="803564"/>
                  </a:cubicBezTo>
                  <a:cubicBezTo>
                    <a:pt x="469998" y="812272"/>
                    <a:pt x="489110" y="817313"/>
                    <a:pt x="508000" y="822036"/>
                  </a:cubicBezTo>
                  <a:lnTo>
                    <a:pt x="581891" y="840509"/>
                  </a:lnTo>
                  <a:cubicBezTo>
                    <a:pt x="594206" y="843588"/>
                    <a:pt x="606793" y="845731"/>
                    <a:pt x="618836" y="849745"/>
                  </a:cubicBezTo>
                  <a:lnTo>
                    <a:pt x="646546" y="858982"/>
                  </a:lnTo>
                  <a:cubicBezTo>
                    <a:pt x="701964" y="855903"/>
                    <a:pt x="757524" y="854770"/>
                    <a:pt x="812800" y="849745"/>
                  </a:cubicBezTo>
                  <a:cubicBezTo>
                    <a:pt x="825442" y="848596"/>
                    <a:pt x="838724" y="846807"/>
                    <a:pt x="849746" y="840509"/>
                  </a:cubicBezTo>
                  <a:cubicBezTo>
                    <a:pt x="861087" y="834028"/>
                    <a:pt x="867144" y="820819"/>
                    <a:pt x="877455" y="812800"/>
                  </a:cubicBezTo>
                  <a:cubicBezTo>
                    <a:pt x="894980" y="799170"/>
                    <a:pt x="914400" y="788170"/>
                    <a:pt x="932873" y="775855"/>
                  </a:cubicBezTo>
                  <a:cubicBezTo>
                    <a:pt x="942109" y="769697"/>
                    <a:pt x="950275" y="761505"/>
                    <a:pt x="960582" y="757382"/>
                  </a:cubicBezTo>
                  <a:cubicBezTo>
                    <a:pt x="988378" y="746263"/>
                    <a:pt x="1017819" y="735970"/>
                    <a:pt x="1043709" y="720436"/>
                  </a:cubicBezTo>
                  <a:cubicBezTo>
                    <a:pt x="1062746" y="709013"/>
                    <a:pt x="1080654" y="695806"/>
                    <a:pt x="1099127" y="683491"/>
                  </a:cubicBezTo>
                  <a:cubicBezTo>
                    <a:pt x="1108363" y="677333"/>
                    <a:pt x="1118987" y="672867"/>
                    <a:pt x="1126836" y="665018"/>
                  </a:cubicBezTo>
                  <a:cubicBezTo>
                    <a:pt x="1190104" y="601751"/>
                    <a:pt x="1160518" y="624091"/>
                    <a:pt x="1209964" y="591127"/>
                  </a:cubicBezTo>
                  <a:cubicBezTo>
                    <a:pt x="1213043" y="581891"/>
                    <a:pt x="1215782" y="572534"/>
                    <a:pt x="1219200" y="563418"/>
                  </a:cubicBezTo>
                  <a:cubicBezTo>
                    <a:pt x="1225022" y="547894"/>
                    <a:pt x="1232909" y="533117"/>
                    <a:pt x="1237673" y="517236"/>
                  </a:cubicBezTo>
                  <a:cubicBezTo>
                    <a:pt x="1242184" y="502200"/>
                    <a:pt x="1243830" y="486449"/>
                    <a:pt x="1246909" y="471055"/>
                  </a:cubicBezTo>
                  <a:cubicBezTo>
                    <a:pt x="1243830" y="384849"/>
                    <a:pt x="1245483" y="298343"/>
                    <a:pt x="1237673" y="212436"/>
                  </a:cubicBezTo>
                  <a:cubicBezTo>
                    <a:pt x="1236172" y="195925"/>
                    <a:pt x="1224443" y="181984"/>
                    <a:pt x="1219200" y="166255"/>
                  </a:cubicBezTo>
                  <a:cubicBezTo>
                    <a:pt x="1210239" y="139371"/>
                    <a:pt x="1214411" y="121655"/>
                    <a:pt x="1191491" y="101600"/>
                  </a:cubicBezTo>
                  <a:cubicBezTo>
                    <a:pt x="1152301" y="67309"/>
                    <a:pt x="1138761" y="68201"/>
                    <a:pt x="1099127" y="46182"/>
                  </a:cubicBezTo>
                  <a:cubicBezTo>
                    <a:pt x="1083434" y="37464"/>
                    <a:pt x="1069289" y="25902"/>
                    <a:pt x="1052946" y="18473"/>
                  </a:cubicBezTo>
                  <a:cubicBezTo>
                    <a:pt x="1035219" y="10415"/>
                    <a:pt x="997527" y="0"/>
                    <a:pt x="997527" y="0"/>
                  </a:cubicBezTo>
                  <a:lnTo>
                    <a:pt x="628073" y="9236"/>
                  </a:lnTo>
                  <a:cubicBezTo>
                    <a:pt x="538772" y="11824"/>
                    <a:pt x="449382" y="12900"/>
                    <a:pt x="360218" y="18473"/>
                  </a:cubicBezTo>
                  <a:cubicBezTo>
                    <a:pt x="350501" y="19080"/>
                    <a:pt x="341870" y="25034"/>
                    <a:pt x="332509" y="27709"/>
                  </a:cubicBezTo>
                  <a:cubicBezTo>
                    <a:pt x="320303" y="31196"/>
                    <a:pt x="306918" y="31268"/>
                    <a:pt x="295564" y="36945"/>
                  </a:cubicBezTo>
                  <a:cubicBezTo>
                    <a:pt x="292810" y="38322"/>
                    <a:pt x="324812" y="33866"/>
                    <a:pt x="314036" y="36945"/>
                  </a:cubicBezTo>
                  <a:close/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72" name="자유형 71"/>
            <p:cNvSpPr/>
            <p:nvPr/>
          </p:nvSpPr>
          <p:spPr>
            <a:xfrm>
              <a:off x="1615840" y="5309125"/>
              <a:ext cx="4491570" cy="743504"/>
            </a:xfrm>
            <a:custGeom>
              <a:avLst/>
              <a:gdLst>
                <a:gd name="connsiteX0" fmla="*/ 0 w 4756727"/>
                <a:gd name="connsiteY0" fmla="*/ 665018 h 743504"/>
                <a:gd name="connsiteX1" fmla="*/ 2900218 w 4756727"/>
                <a:gd name="connsiteY1" fmla="*/ 683490 h 743504"/>
                <a:gd name="connsiteX2" fmla="*/ 4756727 w 4756727"/>
                <a:gd name="connsiteY2" fmla="*/ 0 h 74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6727" h="743504">
                  <a:moveTo>
                    <a:pt x="0" y="665018"/>
                  </a:moveTo>
                  <a:cubicBezTo>
                    <a:pt x="1053715" y="729672"/>
                    <a:pt x="2107430" y="794326"/>
                    <a:pt x="2900218" y="683490"/>
                  </a:cubicBezTo>
                  <a:cubicBezTo>
                    <a:pt x="3693006" y="572654"/>
                    <a:pt x="4224866" y="286327"/>
                    <a:pt x="4756727" y="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27" name="모서리가 둥근 사각형 설명선 26"/>
            <p:cNvSpPr/>
            <p:nvPr/>
          </p:nvSpPr>
          <p:spPr>
            <a:xfrm>
              <a:off x="2074961" y="1029096"/>
              <a:ext cx="936104" cy="278602"/>
            </a:xfrm>
            <a:prstGeom prst="wedgeRoundRectCallout">
              <a:avLst>
                <a:gd name="adj1" fmla="val -39816"/>
                <a:gd name="adj2" fmla="val 9525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>
                  <a:solidFill>
                    <a:schemeClr val="tx1"/>
                  </a:solidFill>
                  <a:latin typeface="+mj-ea"/>
                  <a:ea typeface="+mj-ea"/>
                </a:rPr>
                <a:t>public </a:t>
              </a:r>
              <a:r>
                <a:rPr lang="ko-KR" altLang="en-US" sz="1000" b="1" dirty="0">
                  <a:solidFill>
                    <a:schemeClr val="tx1"/>
                  </a:solidFill>
                  <a:latin typeface="+mj-ea"/>
                  <a:ea typeface="+mj-ea"/>
                </a:rPr>
                <a:t>상속</a:t>
              </a:r>
            </a:p>
          </p:txBody>
        </p:sp>
        <p:sp>
          <p:nvSpPr>
            <p:cNvPr id="31" name="모서리가 둥근 사각형 설명선 30"/>
            <p:cNvSpPr/>
            <p:nvPr/>
          </p:nvSpPr>
          <p:spPr>
            <a:xfrm>
              <a:off x="2019243" y="2829296"/>
              <a:ext cx="1111056" cy="278602"/>
            </a:xfrm>
            <a:prstGeom prst="wedgeRoundRectCallout">
              <a:avLst>
                <a:gd name="adj1" fmla="val -39816"/>
                <a:gd name="adj2" fmla="val 9525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  <a:latin typeface="+mj-ea"/>
                  <a:ea typeface="+mj-ea"/>
                </a:rPr>
                <a:t>protected </a:t>
              </a:r>
              <a:r>
                <a:rPr lang="ko-KR" altLang="en-US" sz="1000" b="1" dirty="0">
                  <a:solidFill>
                    <a:schemeClr val="tx1"/>
                  </a:solidFill>
                  <a:latin typeface="+mj-ea"/>
                  <a:ea typeface="+mj-ea"/>
                </a:rPr>
                <a:t>상속</a:t>
              </a:r>
            </a:p>
          </p:txBody>
        </p:sp>
        <p:sp>
          <p:nvSpPr>
            <p:cNvPr id="32" name="모서리가 둥근 사각형 설명선 31"/>
            <p:cNvSpPr/>
            <p:nvPr/>
          </p:nvSpPr>
          <p:spPr>
            <a:xfrm>
              <a:off x="2074961" y="4701504"/>
              <a:ext cx="936104" cy="278602"/>
            </a:xfrm>
            <a:prstGeom prst="wedgeRoundRectCallout">
              <a:avLst>
                <a:gd name="adj1" fmla="val -39816"/>
                <a:gd name="adj2" fmla="val 9525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b="1" dirty="0">
                  <a:solidFill>
                    <a:schemeClr val="tx1"/>
                  </a:solidFill>
                  <a:latin typeface="+mj-ea"/>
                  <a:ea typeface="+mj-ea"/>
                </a:rPr>
                <a:t>private </a:t>
              </a:r>
              <a:r>
                <a:rPr lang="ko-KR" altLang="en-US" sz="1000" b="1" dirty="0">
                  <a:solidFill>
                    <a:schemeClr val="tx1"/>
                  </a:solidFill>
                  <a:latin typeface="+mj-ea"/>
                  <a:ea typeface="+mj-ea"/>
                </a:rPr>
                <a:t>상속</a:t>
              </a:r>
            </a:p>
          </p:txBody>
        </p:sp>
        <p:sp>
          <p:nvSpPr>
            <p:cNvPr id="33" name="자유형 32"/>
            <p:cNvSpPr/>
            <p:nvPr/>
          </p:nvSpPr>
          <p:spPr>
            <a:xfrm>
              <a:off x="395536" y="1566098"/>
              <a:ext cx="1265682" cy="877455"/>
            </a:xfrm>
            <a:custGeom>
              <a:avLst/>
              <a:gdLst>
                <a:gd name="connsiteX0" fmla="*/ 304980 w 1265682"/>
                <a:gd name="connsiteY0" fmla="*/ 83128 h 877455"/>
                <a:gd name="connsiteX1" fmla="*/ 194144 w 1265682"/>
                <a:gd name="connsiteY1" fmla="*/ 120073 h 877455"/>
                <a:gd name="connsiteX2" fmla="*/ 138726 w 1265682"/>
                <a:gd name="connsiteY2" fmla="*/ 138546 h 877455"/>
                <a:gd name="connsiteX3" fmla="*/ 101780 w 1265682"/>
                <a:gd name="connsiteY3" fmla="*/ 184728 h 877455"/>
                <a:gd name="connsiteX4" fmla="*/ 83308 w 1265682"/>
                <a:gd name="connsiteY4" fmla="*/ 221673 h 877455"/>
                <a:gd name="connsiteX5" fmla="*/ 46362 w 1265682"/>
                <a:gd name="connsiteY5" fmla="*/ 277091 h 877455"/>
                <a:gd name="connsiteX6" fmla="*/ 37126 w 1265682"/>
                <a:gd name="connsiteY6" fmla="*/ 304800 h 877455"/>
                <a:gd name="connsiteX7" fmla="*/ 27889 w 1265682"/>
                <a:gd name="connsiteY7" fmla="*/ 341746 h 877455"/>
                <a:gd name="connsiteX8" fmla="*/ 9417 w 1265682"/>
                <a:gd name="connsiteY8" fmla="*/ 369455 h 877455"/>
                <a:gd name="connsiteX9" fmla="*/ 9417 w 1265682"/>
                <a:gd name="connsiteY9" fmla="*/ 508000 h 877455"/>
                <a:gd name="connsiteX10" fmla="*/ 18653 w 1265682"/>
                <a:gd name="connsiteY10" fmla="*/ 535710 h 877455"/>
                <a:gd name="connsiteX11" fmla="*/ 83308 w 1265682"/>
                <a:gd name="connsiteY11" fmla="*/ 591128 h 877455"/>
                <a:gd name="connsiteX12" fmla="*/ 129489 w 1265682"/>
                <a:gd name="connsiteY12" fmla="*/ 646546 h 877455"/>
                <a:gd name="connsiteX13" fmla="*/ 184908 w 1265682"/>
                <a:gd name="connsiteY13" fmla="*/ 683491 h 877455"/>
                <a:gd name="connsiteX14" fmla="*/ 203380 w 1265682"/>
                <a:gd name="connsiteY14" fmla="*/ 711200 h 877455"/>
                <a:gd name="connsiteX15" fmla="*/ 258799 w 1265682"/>
                <a:gd name="connsiteY15" fmla="*/ 748146 h 877455"/>
                <a:gd name="connsiteX16" fmla="*/ 286508 w 1265682"/>
                <a:gd name="connsiteY16" fmla="*/ 766619 h 877455"/>
                <a:gd name="connsiteX17" fmla="*/ 323453 w 1265682"/>
                <a:gd name="connsiteY17" fmla="*/ 775855 h 877455"/>
                <a:gd name="connsiteX18" fmla="*/ 360399 w 1265682"/>
                <a:gd name="connsiteY18" fmla="*/ 794328 h 877455"/>
                <a:gd name="connsiteX19" fmla="*/ 388108 w 1265682"/>
                <a:gd name="connsiteY19" fmla="*/ 812800 h 877455"/>
                <a:gd name="connsiteX20" fmla="*/ 471235 w 1265682"/>
                <a:gd name="connsiteY20" fmla="*/ 849746 h 877455"/>
                <a:gd name="connsiteX21" fmla="*/ 545126 w 1265682"/>
                <a:gd name="connsiteY21" fmla="*/ 868219 h 877455"/>
                <a:gd name="connsiteX22" fmla="*/ 572835 w 1265682"/>
                <a:gd name="connsiteY22" fmla="*/ 877455 h 877455"/>
                <a:gd name="connsiteX23" fmla="*/ 729853 w 1265682"/>
                <a:gd name="connsiteY23" fmla="*/ 868219 h 877455"/>
                <a:gd name="connsiteX24" fmla="*/ 794508 w 1265682"/>
                <a:gd name="connsiteY24" fmla="*/ 849746 h 877455"/>
                <a:gd name="connsiteX25" fmla="*/ 859162 w 1265682"/>
                <a:gd name="connsiteY25" fmla="*/ 840510 h 877455"/>
                <a:gd name="connsiteX26" fmla="*/ 905344 w 1265682"/>
                <a:gd name="connsiteY26" fmla="*/ 831273 h 877455"/>
                <a:gd name="connsiteX27" fmla="*/ 933053 w 1265682"/>
                <a:gd name="connsiteY27" fmla="*/ 812800 h 877455"/>
                <a:gd name="connsiteX28" fmla="*/ 960762 w 1265682"/>
                <a:gd name="connsiteY28" fmla="*/ 803564 h 877455"/>
                <a:gd name="connsiteX29" fmla="*/ 1016180 w 1265682"/>
                <a:gd name="connsiteY29" fmla="*/ 738910 h 877455"/>
                <a:gd name="connsiteX30" fmla="*/ 1043889 w 1265682"/>
                <a:gd name="connsiteY30" fmla="*/ 711200 h 877455"/>
                <a:gd name="connsiteX31" fmla="*/ 1108544 w 1265682"/>
                <a:gd name="connsiteY31" fmla="*/ 674255 h 877455"/>
                <a:gd name="connsiteX32" fmla="*/ 1154726 w 1265682"/>
                <a:gd name="connsiteY32" fmla="*/ 637310 h 877455"/>
                <a:gd name="connsiteX33" fmla="*/ 1173199 w 1265682"/>
                <a:gd name="connsiteY33" fmla="*/ 609600 h 877455"/>
                <a:gd name="connsiteX34" fmla="*/ 1200908 w 1265682"/>
                <a:gd name="connsiteY34" fmla="*/ 572655 h 877455"/>
                <a:gd name="connsiteX35" fmla="*/ 1219380 w 1265682"/>
                <a:gd name="connsiteY35" fmla="*/ 526473 h 877455"/>
                <a:gd name="connsiteX36" fmla="*/ 1256326 w 1265682"/>
                <a:gd name="connsiteY36" fmla="*/ 471055 h 877455"/>
                <a:gd name="connsiteX37" fmla="*/ 1265562 w 1265682"/>
                <a:gd name="connsiteY37" fmla="*/ 369455 h 877455"/>
                <a:gd name="connsiteX38" fmla="*/ 1256326 w 1265682"/>
                <a:gd name="connsiteY38" fmla="*/ 92364 h 877455"/>
                <a:gd name="connsiteX39" fmla="*/ 1182435 w 1265682"/>
                <a:gd name="connsiteY39" fmla="*/ 46182 h 877455"/>
                <a:gd name="connsiteX40" fmla="*/ 1154726 w 1265682"/>
                <a:gd name="connsiteY40" fmla="*/ 36946 h 877455"/>
                <a:gd name="connsiteX41" fmla="*/ 1108544 w 1265682"/>
                <a:gd name="connsiteY41" fmla="*/ 18473 h 877455"/>
                <a:gd name="connsiteX42" fmla="*/ 1006944 w 1265682"/>
                <a:gd name="connsiteY42" fmla="*/ 0 h 877455"/>
                <a:gd name="connsiteX43" fmla="*/ 812980 w 1265682"/>
                <a:gd name="connsiteY43" fmla="*/ 9237 h 877455"/>
                <a:gd name="connsiteX44" fmla="*/ 720617 w 1265682"/>
                <a:gd name="connsiteY44" fmla="*/ 36946 h 877455"/>
                <a:gd name="connsiteX45" fmla="*/ 692908 w 1265682"/>
                <a:gd name="connsiteY45" fmla="*/ 46182 h 877455"/>
                <a:gd name="connsiteX46" fmla="*/ 314217 w 1265682"/>
                <a:gd name="connsiteY46" fmla="*/ 55419 h 877455"/>
                <a:gd name="connsiteX47" fmla="*/ 304980 w 1265682"/>
                <a:gd name="connsiteY47" fmla="*/ 83128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65682" h="877455">
                  <a:moveTo>
                    <a:pt x="304980" y="83128"/>
                  </a:moveTo>
                  <a:cubicBezTo>
                    <a:pt x="284968" y="93904"/>
                    <a:pt x="292055" y="82415"/>
                    <a:pt x="194144" y="120073"/>
                  </a:cubicBezTo>
                  <a:cubicBezTo>
                    <a:pt x="175970" y="127063"/>
                    <a:pt x="138726" y="138546"/>
                    <a:pt x="138726" y="138546"/>
                  </a:cubicBezTo>
                  <a:cubicBezTo>
                    <a:pt x="116671" y="204706"/>
                    <a:pt x="148202" y="129021"/>
                    <a:pt x="101780" y="184728"/>
                  </a:cubicBezTo>
                  <a:cubicBezTo>
                    <a:pt x="92966" y="195305"/>
                    <a:pt x="90392" y="209867"/>
                    <a:pt x="83308" y="221673"/>
                  </a:cubicBezTo>
                  <a:cubicBezTo>
                    <a:pt x="71885" y="240711"/>
                    <a:pt x="46362" y="277091"/>
                    <a:pt x="46362" y="277091"/>
                  </a:cubicBezTo>
                  <a:cubicBezTo>
                    <a:pt x="43283" y="286327"/>
                    <a:pt x="39801" y="295439"/>
                    <a:pt x="37126" y="304800"/>
                  </a:cubicBezTo>
                  <a:cubicBezTo>
                    <a:pt x="33639" y="317006"/>
                    <a:pt x="32890" y="330078"/>
                    <a:pt x="27889" y="341746"/>
                  </a:cubicBezTo>
                  <a:cubicBezTo>
                    <a:pt x="23516" y="351949"/>
                    <a:pt x="15574" y="360219"/>
                    <a:pt x="9417" y="369455"/>
                  </a:cubicBezTo>
                  <a:cubicBezTo>
                    <a:pt x="-1237" y="444028"/>
                    <a:pt x="-4908" y="429216"/>
                    <a:pt x="9417" y="508000"/>
                  </a:cubicBezTo>
                  <a:cubicBezTo>
                    <a:pt x="11159" y="517579"/>
                    <a:pt x="13252" y="527609"/>
                    <a:pt x="18653" y="535710"/>
                  </a:cubicBezTo>
                  <a:cubicBezTo>
                    <a:pt x="31518" y="555007"/>
                    <a:pt x="66235" y="578324"/>
                    <a:pt x="83308" y="591128"/>
                  </a:cubicBezTo>
                  <a:cubicBezTo>
                    <a:pt x="99728" y="615758"/>
                    <a:pt x="104871" y="627399"/>
                    <a:pt x="129489" y="646546"/>
                  </a:cubicBezTo>
                  <a:cubicBezTo>
                    <a:pt x="147014" y="660176"/>
                    <a:pt x="184908" y="683491"/>
                    <a:pt x="184908" y="683491"/>
                  </a:cubicBezTo>
                  <a:cubicBezTo>
                    <a:pt x="191065" y="692727"/>
                    <a:pt x="195026" y="703890"/>
                    <a:pt x="203380" y="711200"/>
                  </a:cubicBezTo>
                  <a:cubicBezTo>
                    <a:pt x="220089" y="725820"/>
                    <a:pt x="240326" y="735831"/>
                    <a:pt x="258799" y="748146"/>
                  </a:cubicBezTo>
                  <a:cubicBezTo>
                    <a:pt x="268035" y="754304"/>
                    <a:pt x="275739" y="763927"/>
                    <a:pt x="286508" y="766619"/>
                  </a:cubicBezTo>
                  <a:lnTo>
                    <a:pt x="323453" y="775855"/>
                  </a:lnTo>
                  <a:cubicBezTo>
                    <a:pt x="335768" y="782013"/>
                    <a:pt x="348444" y="787497"/>
                    <a:pt x="360399" y="794328"/>
                  </a:cubicBezTo>
                  <a:cubicBezTo>
                    <a:pt x="370037" y="799835"/>
                    <a:pt x="378470" y="807293"/>
                    <a:pt x="388108" y="812800"/>
                  </a:cubicBezTo>
                  <a:cubicBezTo>
                    <a:pt x="408724" y="824580"/>
                    <a:pt x="449790" y="843147"/>
                    <a:pt x="471235" y="849746"/>
                  </a:cubicBezTo>
                  <a:cubicBezTo>
                    <a:pt x="495501" y="857212"/>
                    <a:pt x="521040" y="860191"/>
                    <a:pt x="545126" y="868219"/>
                  </a:cubicBezTo>
                  <a:lnTo>
                    <a:pt x="572835" y="877455"/>
                  </a:lnTo>
                  <a:cubicBezTo>
                    <a:pt x="625174" y="874376"/>
                    <a:pt x="677659" y="873190"/>
                    <a:pt x="729853" y="868219"/>
                  </a:cubicBezTo>
                  <a:cubicBezTo>
                    <a:pt x="773671" y="864046"/>
                    <a:pt x="756730" y="857301"/>
                    <a:pt x="794508" y="849746"/>
                  </a:cubicBezTo>
                  <a:cubicBezTo>
                    <a:pt x="815855" y="845477"/>
                    <a:pt x="837688" y="844089"/>
                    <a:pt x="859162" y="840510"/>
                  </a:cubicBezTo>
                  <a:cubicBezTo>
                    <a:pt x="874647" y="837929"/>
                    <a:pt x="889950" y="834352"/>
                    <a:pt x="905344" y="831273"/>
                  </a:cubicBezTo>
                  <a:cubicBezTo>
                    <a:pt x="914580" y="825115"/>
                    <a:pt x="923124" y="817764"/>
                    <a:pt x="933053" y="812800"/>
                  </a:cubicBezTo>
                  <a:cubicBezTo>
                    <a:pt x="941761" y="808446"/>
                    <a:pt x="952661" y="808964"/>
                    <a:pt x="960762" y="803564"/>
                  </a:cubicBezTo>
                  <a:cubicBezTo>
                    <a:pt x="983679" y="788286"/>
                    <a:pt x="999109" y="758827"/>
                    <a:pt x="1016180" y="738910"/>
                  </a:cubicBezTo>
                  <a:cubicBezTo>
                    <a:pt x="1024681" y="728992"/>
                    <a:pt x="1033854" y="719562"/>
                    <a:pt x="1043889" y="711200"/>
                  </a:cubicBezTo>
                  <a:cubicBezTo>
                    <a:pt x="1081668" y="679718"/>
                    <a:pt x="1063391" y="704357"/>
                    <a:pt x="1108544" y="674255"/>
                  </a:cubicBezTo>
                  <a:cubicBezTo>
                    <a:pt x="1124947" y="663320"/>
                    <a:pt x="1140786" y="651250"/>
                    <a:pt x="1154726" y="637310"/>
                  </a:cubicBezTo>
                  <a:cubicBezTo>
                    <a:pt x="1162576" y="629460"/>
                    <a:pt x="1166747" y="618633"/>
                    <a:pt x="1173199" y="609600"/>
                  </a:cubicBezTo>
                  <a:cubicBezTo>
                    <a:pt x="1182146" y="597074"/>
                    <a:pt x="1193432" y="586112"/>
                    <a:pt x="1200908" y="572655"/>
                  </a:cubicBezTo>
                  <a:cubicBezTo>
                    <a:pt x="1208960" y="558162"/>
                    <a:pt x="1211441" y="541028"/>
                    <a:pt x="1219380" y="526473"/>
                  </a:cubicBezTo>
                  <a:cubicBezTo>
                    <a:pt x="1230011" y="506982"/>
                    <a:pt x="1256326" y="471055"/>
                    <a:pt x="1256326" y="471055"/>
                  </a:cubicBezTo>
                  <a:cubicBezTo>
                    <a:pt x="1259405" y="437188"/>
                    <a:pt x="1265562" y="403461"/>
                    <a:pt x="1265562" y="369455"/>
                  </a:cubicBezTo>
                  <a:cubicBezTo>
                    <a:pt x="1265562" y="277040"/>
                    <a:pt x="1267446" y="184107"/>
                    <a:pt x="1256326" y="92364"/>
                  </a:cubicBezTo>
                  <a:cubicBezTo>
                    <a:pt x="1253342" y="67748"/>
                    <a:pt x="1194480" y="50699"/>
                    <a:pt x="1182435" y="46182"/>
                  </a:cubicBezTo>
                  <a:cubicBezTo>
                    <a:pt x="1173319" y="42764"/>
                    <a:pt x="1163842" y="40364"/>
                    <a:pt x="1154726" y="36946"/>
                  </a:cubicBezTo>
                  <a:cubicBezTo>
                    <a:pt x="1139202" y="31124"/>
                    <a:pt x="1124273" y="23716"/>
                    <a:pt x="1108544" y="18473"/>
                  </a:cubicBezTo>
                  <a:cubicBezTo>
                    <a:pt x="1075885" y="7587"/>
                    <a:pt x="1040592" y="4807"/>
                    <a:pt x="1006944" y="0"/>
                  </a:cubicBezTo>
                  <a:cubicBezTo>
                    <a:pt x="942289" y="3079"/>
                    <a:pt x="877502" y="4075"/>
                    <a:pt x="812980" y="9237"/>
                  </a:cubicBezTo>
                  <a:cubicBezTo>
                    <a:pt x="794610" y="10707"/>
                    <a:pt x="730607" y="33616"/>
                    <a:pt x="720617" y="36946"/>
                  </a:cubicBezTo>
                  <a:cubicBezTo>
                    <a:pt x="711381" y="40025"/>
                    <a:pt x="702641" y="45945"/>
                    <a:pt x="692908" y="46182"/>
                  </a:cubicBezTo>
                  <a:lnTo>
                    <a:pt x="314217" y="55419"/>
                  </a:lnTo>
                  <a:cubicBezTo>
                    <a:pt x="280666" y="66602"/>
                    <a:pt x="324992" y="72352"/>
                    <a:pt x="304980" y="83128"/>
                  </a:cubicBezTo>
                  <a:close/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34" name="자유형 33"/>
            <p:cNvSpPr/>
            <p:nvPr/>
          </p:nvSpPr>
          <p:spPr>
            <a:xfrm>
              <a:off x="5747369" y="1127371"/>
              <a:ext cx="1265682" cy="877455"/>
            </a:xfrm>
            <a:custGeom>
              <a:avLst/>
              <a:gdLst>
                <a:gd name="connsiteX0" fmla="*/ 304980 w 1265682"/>
                <a:gd name="connsiteY0" fmla="*/ 83128 h 877455"/>
                <a:gd name="connsiteX1" fmla="*/ 194144 w 1265682"/>
                <a:gd name="connsiteY1" fmla="*/ 120073 h 877455"/>
                <a:gd name="connsiteX2" fmla="*/ 138726 w 1265682"/>
                <a:gd name="connsiteY2" fmla="*/ 138546 h 877455"/>
                <a:gd name="connsiteX3" fmla="*/ 101780 w 1265682"/>
                <a:gd name="connsiteY3" fmla="*/ 184728 h 877455"/>
                <a:gd name="connsiteX4" fmla="*/ 83308 w 1265682"/>
                <a:gd name="connsiteY4" fmla="*/ 221673 h 877455"/>
                <a:gd name="connsiteX5" fmla="*/ 46362 w 1265682"/>
                <a:gd name="connsiteY5" fmla="*/ 277091 h 877455"/>
                <a:gd name="connsiteX6" fmla="*/ 37126 w 1265682"/>
                <a:gd name="connsiteY6" fmla="*/ 304800 h 877455"/>
                <a:gd name="connsiteX7" fmla="*/ 27889 w 1265682"/>
                <a:gd name="connsiteY7" fmla="*/ 341746 h 877455"/>
                <a:gd name="connsiteX8" fmla="*/ 9417 w 1265682"/>
                <a:gd name="connsiteY8" fmla="*/ 369455 h 877455"/>
                <a:gd name="connsiteX9" fmla="*/ 9417 w 1265682"/>
                <a:gd name="connsiteY9" fmla="*/ 508000 h 877455"/>
                <a:gd name="connsiteX10" fmla="*/ 18653 w 1265682"/>
                <a:gd name="connsiteY10" fmla="*/ 535710 h 877455"/>
                <a:gd name="connsiteX11" fmla="*/ 83308 w 1265682"/>
                <a:gd name="connsiteY11" fmla="*/ 591128 h 877455"/>
                <a:gd name="connsiteX12" fmla="*/ 129489 w 1265682"/>
                <a:gd name="connsiteY12" fmla="*/ 646546 h 877455"/>
                <a:gd name="connsiteX13" fmla="*/ 184908 w 1265682"/>
                <a:gd name="connsiteY13" fmla="*/ 683491 h 877455"/>
                <a:gd name="connsiteX14" fmla="*/ 203380 w 1265682"/>
                <a:gd name="connsiteY14" fmla="*/ 711200 h 877455"/>
                <a:gd name="connsiteX15" fmla="*/ 258799 w 1265682"/>
                <a:gd name="connsiteY15" fmla="*/ 748146 h 877455"/>
                <a:gd name="connsiteX16" fmla="*/ 286508 w 1265682"/>
                <a:gd name="connsiteY16" fmla="*/ 766619 h 877455"/>
                <a:gd name="connsiteX17" fmla="*/ 323453 w 1265682"/>
                <a:gd name="connsiteY17" fmla="*/ 775855 h 877455"/>
                <a:gd name="connsiteX18" fmla="*/ 360399 w 1265682"/>
                <a:gd name="connsiteY18" fmla="*/ 794328 h 877455"/>
                <a:gd name="connsiteX19" fmla="*/ 388108 w 1265682"/>
                <a:gd name="connsiteY19" fmla="*/ 812800 h 877455"/>
                <a:gd name="connsiteX20" fmla="*/ 471235 w 1265682"/>
                <a:gd name="connsiteY20" fmla="*/ 849746 h 877455"/>
                <a:gd name="connsiteX21" fmla="*/ 545126 w 1265682"/>
                <a:gd name="connsiteY21" fmla="*/ 868219 h 877455"/>
                <a:gd name="connsiteX22" fmla="*/ 572835 w 1265682"/>
                <a:gd name="connsiteY22" fmla="*/ 877455 h 877455"/>
                <a:gd name="connsiteX23" fmla="*/ 729853 w 1265682"/>
                <a:gd name="connsiteY23" fmla="*/ 868219 h 877455"/>
                <a:gd name="connsiteX24" fmla="*/ 794508 w 1265682"/>
                <a:gd name="connsiteY24" fmla="*/ 849746 h 877455"/>
                <a:gd name="connsiteX25" fmla="*/ 859162 w 1265682"/>
                <a:gd name="connsiteY25" fmla="*/ 840510 h 877455"/>
                <a:gd name="connsiteX26" fmla="*/ 905344 w 1265682"/>
                <a:gd name="connsiteY26" fmla="*/ 831273 h 877455"/>
                <a:gd name="connsiteX27" fmla="*/ 933053 w 1265682"/>
                <a:gd name="connsiteY27" fmla="*/ 812800 h 877455"/>
                <a:gd name="connsiteX28" fmla="*/ 960762 w 1265682"/>
                <a:gd name="connsiteY28" fmla="*/ 803564 h 877455"/>
                <a:gd name="connsiteX29" fmla="*/ 1016180 w 1265682"/>
                <a:gd name="connsiteY29" fmla="*/ 738910 h 877455"/>
                <a:gd name="connsiteX30" fmla="*/ 1043889 w 1265682"/>
                <a:gd name="connsiteY30" fmla="*/ 711200 h 877455"/>
                <a:gd name="connsiteX31" fmla="*/ 1108544 w 1265682"/>
                <a:gd name="connsiteY31" fmla="*/ 674255 h 877455"/>
                <a:gd name="connsiteX32" fmla="*/ 1154726 w 1265682"/>
                <a:gd name="connsiteY32" fmla="*/ 637310 h 877455"/>
                <a:gd name="connsiteX33" fmla="*/ 1173199 w 1265682"/>
                <a:gd name="connsiteY33" fmla="*/ 609600 h 877455"/>
                <a:gd name="connsiteX34" fmla="*/ 1200908 w 1265682"/>
                <a:gd name="connsiteY34" fmla="*/ 572655 h 877455"/>
                <a:gd name="connsiteX35" fmla="*/ 1219380 w 1265682"/>
                <a:gd name="connsiteY35" fmla="*/ 526473 h 877455"/>
                <a:gd name="connsiteX36" fmla="*/ 1256326 w 1265682"/>
                <a:gd name="connsiteY36" fmla="*/ 471055 h 877455"/>
                <a:gd name="connsiteX37" fmla="*/ 1265562 w 1265682"/>
                <a:gd name="connsiteY37" fmla="*/ 369455 h 877455"/>
                <a:gd name="connsiteX38" fmla="*/ 1256326 w 1265682"/>
                <a:gd name="connsiteY38" fmla="*/ 92364 h 877455"/>
                <a:gd name="connsiteX39" fmla="*/ 1182435 w 1265682"/>
                <a:gd name="connsiteY39" fmla="*/ 46182 h 877455"/>
                <a:gd name="connsiteX40" fmla="*/ 1154726 w 1265682"/>
                <a:gd name="connsiteY40" fmla="*/ 36946 h 877455"/>
                <a:gd name="connsiteX41" fmla="*/ 1108544 w 1265682"/>
                <a:gd name="connsiteY41" fmla="*/ 18473 h 877455"/>
                <a:gd name="connsiteX42" fmla="*/ 1006944 w 1265682"/>
                <a:gd name="connsiteY42" fmla="*/ 0 h 877455"/>
                <a:gd name="connsiteX43" fmla="*/ 812980 w 1265682"/>
                <a:gd name="connsiteY43" fmla="*/ 9237 h 877455"/>
                <a:gd name="connsiteX44" fmla="*/ 720617 w 1265682"/>
                <a:gd name="connsiteY44" fmla="*/ 36946 h 877455"/>
                <a:gd name="connsiteX45" fmla="*/ 692908 w 1265682"/>
                <a:gd name="connsiteY45" fmla="*/ 46182 h 877455"/>
                <a:gd name="connsiteX46" fmla="*/ 314217 w 1265682"/>
                <a:gd name="connsiteY46" fmla="*/ 55419 h 877455"/>
                <a:gd name="connsiteX47" fmla="*/ 304980 w 1265682"/>
                <a:gd name="connsiteY47" fmla="*/ 83128 h 877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65682" h="877455">
                  <a:moveTo>
                    <a:pt x="304980" y="83128"/>
                  </a:moveTo>
                  <a:cubicBezTo>
                    <a:pt x="284968" y="93904"/>
                    <a:pt x="292055" y="82415"/>
                    <a:pt x="194144" y="120073"/>
                  </a:cubicBezTo>
                  <a:cubicBezTo>
                    <a:pt x="175970" y="127063"/>
                    <a:pt x="138726" y="138546"/>
                    <a:pt x="138726" y="138546"/>
                  </a:cubicBezTo>
                  <a:cubicBezTo>
                    <a:pt x="116671" y="204706"/>
                    <a:pt x="148202" y="129021"/>
                    <a:pt x="101780" y="184728"/>
                  </a:cubicBezTo>
                  <a:cubicBezTo>
                    <a:pt x="92966" y="195305"/>
                    <a:pt x="90392" y="209867"/>
                    <a:pt x="83308" y="221673"/>
                  </a:cubicBezTo>
                  <a:cubicBezTo>
                    <a:pt x="71885" y="240711"/>
                    <a:pt x="46362" y="277091"/>
                    <a:pt x="46362" y="277091"/>
                  </a:cubicBezTo>
                  <a:cubicBezTo>
                    <a:pt x="43283" y="286327"/>
                    <a:pt x="39801" y="295439"/>
                    <a:pt x="37126" y="304800"/>
                  </a:cubicBezTo>
                  <a:cubicBezTo>
                    <a:pt x="33639" y="317006"/>
                    <a:pt x="32890" y="330078"/>
                    <a:pt x="27889" y="341746"/>
                  </a:cubicBezTo>
                  <a:cubicBezTo>
                    <a:pt x="23516" y="351949"/>
                    <a:pt x="15574" y="360219"/>
                    <a:pt x="9417" y="369455"/>
                  </a:cubicBezTo>
                  <a:cubicBezTo>
                    <a:pt x="-1237" y="444028"/>
                    <a:pt x="-4908" y="429216"/>
                    <a:pt x="9417" y="508000"/>
                  </a:cubicBezTo>
                  <a:cubicBezTo>
                    <a:pt x="11159" y="517579"/>
                    <a:pt x="13252" y="527609"/>
                    <a:pt x="18653" y="535710"/>
                  </a:cubicBezTo>
                  <a:cubicBezTo>
                    <a:pt x="31518" y="555007"/>
                    <a:pt x="66235" y="578324"/>
                    <a:pt x="83308" y="591128"/>
                  </a:cubicBezTo>
                  <a:cubicBezTo>
                    <a:pt x="99728" y="615758"/>
                    <a:pt x="104871" y="627399"/>
                    <a:pt x="129489" y="646546"/>
                  </a:cubicBezTo>
                  <a:cubicBezTo>
                    <a:pt x="147014" y="660176"/>
                    <a:pt x="184908" y="683491"/>
                    <a:pt x="184908" y="683491"/>
                  </a:cubicBezTo>
                  <a:cubicBezTo>
                    <a:pt x="191065" y="692727"/>
                    <a:pt x="195026" y="703890"/>
                    <a:pt x="203380" y="711200"/>
                  </a:cubicBezTo>
                  <a:cubicBezTo>
                    <a:pt x="220089" y="725820"/>
                    <a:pt x="240326" y="735831"/>
                    <a:pt x="258799" y="748146"/>
                  </a:cubicBezTo>
                  <a:cubicBezTo>
                    <a:pt x="268035" y="754304"/>
                    <a:pt x="275739" y="763927"/>
                    <a:pt x="286508" y="766619"/>
                  </a:cubicBezTo>
                  <a:lnTo>
                    <a:pt x="323453" y="775855"/>
                  </a:lnTo>
                  <a:cubicBezTo>
                    <a:pt x="335768" y="782013"/>
                    <a:pt x="348444" y="787497"/>
                    <a:pt x="360399" y="794328"/>
                  </a:cubicBezTo>
                  <a:cubicBezTo>
                    <a:pt x="370037" y="799835"/>
                    <a:pt x="378470" y="807293"/>
                    <a:pt x="388108" y="812800"/>
                  </a:cubicBezTo>
                  <a:cubicBezTo>
                    <a:pt x="408724" y="824580"/>
                    <a:pt x="449790" y="843147"/>
                    <a:pt x="471235" y="849746"/>
                  </a:cubicBezTo>
                  <a:cubicBezTo>
                    <a:pt x="495501" y="857212"/>
                    <a:pt x="521040" y="860191"/>
                    <a:pt x="545126" y="868219"/>
                  </a:cubicBezTo>
                  <a:lnTo>
                    <a:pt x="572835" y="877455"/>
                  </a:lnTo>
                  <a:cubicBezTo>
                    <a:pt x="625174" y="874376"/>
                    <a:pt x="677659" y="873190"/>
                    <a:pt x="729853" y="868219"/>
                  </a:cubicBezTo>
                  <a:cubicBezTo>
                    <a:pt x="773671" y="864046"/>
                    <a:pt x="756730" y="857301"/>
                    <a:pt x="794508" y="849746"/>
                  </a:cubicBezTo>
                  <a:cubicBezTo>
                    <a:pt x="815855" y="845477"/>
                    <a:pt x="837688" y="844089"/>
                    <a:pt x="859162" y="840510"/>
                  </a:cubicBezTo>
                  <a:cubicBezTo>
                    <a:pt x="874647" y="837929"/>
                    <a:pt x="889950" y="834352"/>
                    <a:pt x="905344" y="831273"/>
                  </a:cubicBezTo>
                  <a:cubicBezTo>
                    <a:pt x="914580" y="825115"/>
                    <a:pt x="923124" y="817764"/>
                    <a:pt x="933053" y="812800"/>
                  </a:cubicBezTo>
                  <a:cubicBezTo>
                    <a:pt x="941761" y="808446"/>
                    <a:pt x="952661" y="808964"/>
                    <a:pt x="960762" y="803564"/>
                  </a:cubicBezTo>
                  <a:cubicBezTo>
                    <a:pt x="983679" y="788286"/>
                    <a:pt x="999109" y="758827"/>
                    <a:pt x="1016180" y="738910"/>
                  </a:cubicBezTo>
                  <a:cubicBezTo>
                    <a:pt x="1024681" y="728992"/>
                    <a:pt x="1033854" y="719562"/>
                    <a:pt x="1043889" y="711200"/>
                  </a:cubicBezTo>
                  <a:cubicBezTo>
                    <a:pt x="1081668" y="679718"/>
                    <a:pt x="1063391" y="704357"/>
                    <a:pt x="1108544" y="674255"/>
                  </a:cubicBezTo>
                  <a:cubicBezTo>
                    <a:pt x="1124947" y="663320"/>
                    <a:pt x="1140786" y="651250"/>
                    <a:pt x="1154726" y="637310"/>
                  </a:cubicBezTo>
                  <a:cubicBezTo>
                    <a:pt x="1162576" y="629460"/>
                    <a:pt x="1166747" y="618633"/>
                    <a:pt x="1173199" y="609600"/>
                  </a:cubicBezTo>
                  <a:cubicBezTo>
                    <a:pt x="1182146" y="597074"/>
                    <a:pt x="1193432" y="586112"/>
                    <a:pt x="1200908" y="572655"/>
                  </a:cubicBezTo>
                  <a:cubicBezTo>
                    <a:pt x="1208960" y="558162"/>
                    <a:pt x="1211441" y="541028"/>
                    <a:pt x="1219380" y="526473"/>
                  </a:cubicBezTo>
                  <a:cubicBezTo>
                    <a:pt x="1230011" y="506982"/>
                    <a:pt x="1256326" y="471055"/>
                    <a:pt x="1256326" y="471055"/>
                  </a:cubicBezTo>
                  <a:cubicBezTo>
                    <a:pt x="1259405" y="437188"/>
                    <a:pt x="1265562" y="403461"/>
                    <a:pt x="1265562" y="369455"/>
                  </a:cubicBezTo>
                  <a:cubicBezTo>
                    <a:pt x="1265562" y="277040"/>
                    <a:pt x="1267446" y="184107"/>
                    <a:pt x="1256326" y="92364"/>
                  </a:cubicBezTo>
                  <a:cubicBezTo>
                    <a:pt x="1253342" y="67748"/>
                    <a:pt x="1194480" y="50699"/>
                    <a:pt x="1182435" y="46182"/>
                  </a:cubicBezTo>
                  <a:cubicBezTo>
                    <a:pt x="1173319" y="42764"/>
                    <a:pt x="1163842" y="40364"/>
                    <a:pt x="1154726" y="36946"/>
                  </a:cubicBezTo>
                  <a:cubicBezTo>
                    <a:pt x="1139202" y="31124"/>
                    <a:pt x="1124273" y="23716"/>
                    <a:pt x="1108544" y="18473"/>
                  </a:cubicBezTo>
                  <a:cubicBezTo>
                    <a:pt x="1075885" y="7587"/>
                    <a:pt x="1040592" y="4807"/>
                    <a:pt x="1006944" y="0"/>
                  </a:cubicBezTo>
                  <a:cubicBezTo>
                    <a:pt x="942289" y="3079"/>
                    <a:pt x="877502" y="4075"/>
                    <a:pt x="812980" y="9237"/>
                  </a:cubicBezTo>
                  <a:cubicBezTo>
                    <a:pt x="794610" y="10707"/>
                    <a:pt x="730607" y="33616"/>
                    <a:pt x="720617" y="36946"/>
                  </a:cubicBezTo>
                  <a:cubicBezTo>
                    <a:pt x="711381" y="40025"/>
                    <a:pt x="702641" y="45945"/>
                    <a:pt x="692908" y="46182"/>
                  </a:cubicBezTo>
                  <a:lnTo>
                    <a:pt x="314217" y="55419"/>
                  </a:lnTo>
                  <a:cubicBezTo>
                    <a:pt x="280666" y="66602"/>
                    <a:pt x="324992" y="72352"/>
                    <a:pt x="304980" y="83128"/>
                  </a:cubicBezTo>
                  <a:close/>
                </a:path>
              </a:pathLst>
            </a:cu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35" name="자유형 34"/>
            <p:cNvSpPr/>
            <p:nvPr/>
          </p:nvSpPr>
          <p:spPr>
            <a:xfrm>
              <a:off x="1571360" y="1756726"/>
              <a:ext cx="4320025" cy="552875"/>
            </a:xfrm>
            <a:custGeom>
              <a:avLst/>
              <a:gdLst>
                <a:gd name="connsiteX0" fmla="*/ 0 w 4756727"/>
                <a:gd name="connsiteY0" fmla="*/ 665018 h 743504"/>
                <a:gd name="connsiteX1" fmla="*/ 2900218 w 4756727"/>
                <a:gd name="connsiteY1" fmla="*/ 683490 h 743504"/>
                <a:gd name="connsiteX2" fmla="*/ 4756727 w 4756727"/>
                <a:gd name="connsiteY2" fmla="*/ 0 h 74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6727" h="743504">
                  <a:moveTo>
                    <a:pt x="0" y="665018"/>
                  </a:moveTo>
                  <a:cubicBezTo>
                    <a:pt x="1053715" y="729672"/>
                    <a:pt x="2107430" y="794326"/>
                    <a:pt x="2900218" y="683490"/>
                  </a:cubicBezTo>
                  <a:cubicBezTo>
                    <a:pt x="3693006" y="572654"/>
                    <a:pt x="4224866" y="286327"/>
                    <a:pt x="4756727" y="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+mj-ea"/>
                <a:ea typeface="+mj-ea"/>
              </a:endParaRPr>
            </a:p>
          </p:txBody>
        </p:sp>
        <p:sp>
          <p:nvSpPr>
            <p:cNvPr id="36" name="오른쪽 중괄호 35"/>
            <p:cNvSpPr/>
            <p:nvPr/>
          </p:nvSpPr>
          <p:spPr>
            <a:xfrm>
              <a:off x="7600154" y="1170861"/>
              <a:ext cx="164639" cy="833964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64793" y="1429803"/>
              <a:ext cx="7665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j-ea"/>
                  <a:ea typeface="+mj-ea"/>
                </a:rPr>
                <a:t>Base </a:t>
              </a:r>
              <a:r>
                <a:rPr lang="ko-KR" altLang="en-US" sz="1000" b="1" dirty="0" smtClean="0">
                  <a:latin typeface="+mj-ea"/>
                  <a:ea typeface="+mj-ea"/>
                </a:rPr>
                <a:t>영역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40" name="오른쪽 중괄호 39"/>
            <p:cNvSpPr/>
            <p:nvPr/>
          </p:nvSpPr>
          <p:spPr>
            <a:xfrm>
              <a:off x="7619578" y="3075452"/>
              <a:ext cx="125792" cy="723904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84216" y="3334394"/>
              <a:ext cx="7665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j-ea"/>
                  <a:ea typeface="+mj-ea"/>
                </a:rPr>
                <a:t>Base </a:t>
              </a:r>
              <a:r>
                <a:rPr lang="ko-KR" altLang="en-US" sz="1000" b="1" dirty="0" smtClean="0">
                  <a:latin typeface="+mj-ea"/>
                  <a:ea typeface="+mj-ea"/>
                </a:rPr>
                <a:t>영역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42" name="오른쪽 중괄호 41"/>
            <p:cNvSpPr/>
            <p:nvPr/>
          </p:nvSpPr>
          <p:spPr>
            <a:xfrm>
              <a:off x="7619577" y="4989536"/>
              <a:ext cx="125793" cy="735830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84216" y="5248478"/>
              <a:ext cx="7665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j-ea"/>
                  <a:ea typeface="+mj-ea"/>
                </a:rPr>
                <a:t>Base </a:t>
              </a:r>
              <a:r>
                <a:rPr lang="ko-KR" altLang="en-US" sz="1000" b="1" dirty="0" smtClean="0">
                  <a:latin typeface="+mj-ea"/>
                  <a:ea typeface="+mj-ea"/>
                </a:rPr>
                <a:t>영역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38" name="오른쪽 중괄호 37"/>
            <p:cNvSpPr/>
            <p:nvPr/>
          </p:nvSpPr>
          <p:spPr>
            <a:xfrm>
              <a:off x="7619577" y="2027083"/>
              <a:ext cx="132977" cy="572805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52554" y="2174856"/>
              <a:ext cx="9573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j-ea"/>
                  <a:ea typeface="+mj-ea"/>
                </a:rPr>
                <a:t>Derived </a:t>
              </a:r>
              <a:r>
                <a:rPr lang="ko-KR" altLang="en-US" sz="1000" b="1" dirty="0" smtClean="0">
                  <a:latin typeface="+mj-ea"/>
                  <a:ea typeface="+mj-ea"/>
                </a:rPr>
                <a:t>영역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44" name="오른쪽 중괄호 43"/>
            <p:cNvSpPr/>
            <p:nvPr/>
          </p:nvSpPr>
          <p:spPr>
            <a:xfrm>
              <a:off x="7619577" y="3840667"/>
              <a:ext cx="132977" cy="572805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52554" y="3988440"/>
              <a:ext cx="9573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j-ea"/>
                  <a:ea typeface="+mj-ea"/>
                </a:rPr>
                <a:t>Derived </a:t>
              </a:r>
              <a:r>
                <a:rPr lang="ko-KR" altLang="en-US" sz="1000" b="1" dirty="0" smtClean="0">
                  <a:latin typeface="+mj-ea"/>
                  <a:ea typeface="+mj-ea"/>
                </a:rPr>
                <a:t>영역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  <p:sp>
          <p:nvSpPr>
            <p:cNvPr id="46" name="오른쪽 중괄호 45"/>
            <p:cNvSpPr/>
            <p:nvPr/>
          </p:nvSpPr>
          <p:spPr>
            <a:xfrm>
              <a:off x="7619577" y="5712875"/>
              <a:ext cx="132977" cy="572805"/>
            </a:xfrm>
            <a:prstGeom prst="rightBrace">
              <a:avLst>
                <a:gd name="adj1" fmla="val 3184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52554" y="5860648"/>
              <a:ext cx="9573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j-ea"/>
                  <a:ea typeface="+mj-ea"/>
                </a:rPr>
                <a:t>Derived </a:t>
              </a:r>
              <a:r>
                <a:rPr lang="ko-KR" altLang="en-US" sz="1000" b="1" dirty="0" smtClean="0">
                  <a:latin typeface="+mj-ea"/>
                  <a:ea typeface="+mj-ea"/>
                </a:rPr>
                <a:t>영역</a:t>
              </a:r>
              <a:endParaRPr lang="ko-KR" altLang="en-US" sz="10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484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private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상속 사례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42686" y="1375222"/>
            <a:ext cx="6646145" cy="47089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b="1" dirty="0" smtClean="0">
                <a:latin typeface="+mj-ea"/>
                <a:ea typeface="+mj-ea"/>
              </a:rPr>
              <a:t>class </a:t>
            </a:r>
            <a:r>
              <a:rPr lang="en-US" altLang="ko-KR" sz="2000" b="1" dirty="0">
                <a:latin typeface="+mj-ea"/>
                <a:ea typeface="+mj-ea"/>
              </a:rPr>
              <a:t>Base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a;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protected: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void </a:t>
            </a:r>
            <a:r>
              <a:rPr lang="en-US" altLang="ko-KR" sz="2000" dirty="0" err="1">
                <a:latin typeface="+mj-ea"/>
                <a:ea typeface="+mj-ea"/>
              </a:rPr>
              <a:t>setA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a) { this-&gt;a = a; }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void </a:t>
            </a:r>
            <a:r>
              <a:rPr lang="en-US" altLang="ko-KR" sz="2000" dirty="0" err="1">
                <a:latin typeface="+mj-ea"/>
                <a:ea typeface="+mj-ea"/>
              </a:rPr>
              <a:t>showA</a:t>
            </a:r>
            <a:r>
              <a:rPr lang="en-US" altLang="ko-KR" sz="2000" dirty="0">
                <a:latin typeface="+mj-ea"/>
                <a:ea typeface="+mj-ea"/>
              </a:rPr>
              <a:t>() { 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a; }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sz="20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2000" b="1" dirty="0">
                <a:latin typeface="+mj-ea"/>
                <a:ea typeface="+mj-ea"/>
              </a:rPr>
              <a:t>class Derived : private Base </a:t>
            </a:r>
            <a:r>
              <a:rPr lang="en-US" altLang="ko-KR" sz="20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b;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protected: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void </a:t>
            </a:r>
            <a:r>
              <a:rPr lang="en-US" altLang="ko-KR" sz="2000" dirty="0" err="1">
                <a:latin typeface="+mj-ea"/>
                <a:ea typeface="+mj-ea"/>
              </a:rPr>
              <a:t>setB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b) { this-&gt;b = b; }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void </a:t>
            </a:r>
            <a:r>
              <a:rPr lang="en-US" altLang="ko-KR" sz="2000" dirty="0" err="1">
                <a:latin typeface="+mj-ea"/>
                <a:ea typeface="+mj-ea"/>
              </a:rPr>
              <a:t>showB</a:t>
            </a:r>
            <a:r>
              <a:rPr lang="en-US" altLang="ko-KR" sz="2000" dirty="0">
                <a:latin typeface="+mj-ea"/>
                <a:ea typeface="+mj-ea"/>
              </a:rPr>
              <a:t>() { </a:t>
            </a:r>
            <a:r>
              <a:rPr lang="en-US" altLang="ko-KR" sz="2000" dirty="0" err="1">
                <a:latin typeface="+mj-ea"/>
                <a:ea typeface="+mj-ea"/>
              </a:rPr>
              <a:t>cout</a:t>
            </a:r>
            <a:r>
              <a:rPr lang="en-US" altLang="ko-KR" sz="2000" dirty="0">
                <a:latin typeface="+mj-ea"/>
                <a:ea typeface="+mj-ea"/>
              </a:rPr>
              <a:t> &lt;&lt; b; }</a:t>
            </a:r>
          </a:p>
          <a:p>
            <a:pPr defTabSz="180000" fontAlgn="base" latinLnBrk="0"/>
            <a:r>
              <a:rPr lang="en-US" altLang="ko-KR" sz="2000" dirty="0" smtClean="0">
                <a:latin typeface="+mj-ea"/>
                <a:ea typeface="+mj-ea"/>
              </a:rPr>
              <a:t>};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16016" y="1425257"/>
            <a:ext cx="3559832" cy="286232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2000" dirty="0" err="1">
                <a:latin typeface="+mj-ea"/>
                <a:ea typeface="+mj-ea"/>
              </a:rPr>
              <a:t>int</a:t>
            </a:r>
            <a:r>
              <a:rPr lang="en-US" altLang="ko-KR" sz="2000" dirty="0">
                <a:latin typeface="+mj-ea"/>
                <a:ea typeface="+mj-ea"/>
              </a:rPr>
              <a:t> main() {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Derived x;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x.a</a:t>
            </a:r>
            <a:r>
              <a:rPr lang="en-US" altLang="ko-KR" sz="2000" dirty="0">
                <a:latin typeface="+mj-ea"/>
                <a:ea typeface="+mj-ea"/>
              </a:rPr>
              <a:t> = 5; </a:t>
            </a:r>
            <a:r>
              <a:rPr lang="en-US" altLang="ko-KR" sz="2000" dirty="0" smtClean="0">
                <a:latin typeface="+mj-ea"/>
                <a:ea typeface="+mj-ea"/>
              </a:rPr>
              <a:t>					// </a:t>
            </a:r>
            <a:r>
              <a:rPr lang="en-US" altLang="ko-KR" sz="2000" dirty="0">
                <a:latin typeface="+mj-ea"/>
                <a:ea typeface="+mj-ea"/>
              </a:rPr>
              <a:t>①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x.setA</a:t>
            </a:r>
            <a:r>
              <a:rPr lang="en-US" altLang="ko-KR" sz="2000" dirty="0">
                <a:latin typeface="+mj-ea"/>
                <a:ea typeface="+mj-ea"/>
              </a:rPr>
              <a:t>(10); 	</a:t>
            </a:r>
            <a:r>
              <a:rPr lang="en-US" altLang="ko-KR" sz="2000" dirty="0" smtClean="0">
                <a:latin typeface="+mj-ea"/>
                <a:ea typeface="+mj-ea"/>
              </a:rPr>
              <a:t>			// </a:t>
            </a:r>
            <a:r>
              <a:rPr lang="en-US" altLang="ko-KR" sz="2000" dirty="0">
                <a:latin typeface="+mj-ea"/>
                <a:ea typeface="+mj-ea"/>
              </a:rPr>
              <a:t>②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x.showA</a:t>
            </a:r>
            <a:r>
              <a:rPr lang="en-US" altLang="ko-KR" sz="2000" dirty="0">
                <a:latin typeface="+mj-ea"/>
                <a:ea typeface="+mj-ea"/>
              </a:rPr>
              <a:t>(); 	</a:t>
            </a:r>
            <a:r>
              <a:rPr lang="en-US" altLang="ko-KR" sz="2000" dirty="0" smtClean="0">
                <a:latin typeface="+mj-ea"/>
                <a:ea typeface="+mj-ea"/>
              </a:rPr>
              <a:t>			// </a:t>
            </a:r>
            <a:r>
              <a:rPr lang="en-US" altLang="ko-KR" sz="2000" dirty="0">
                <a:latin typeface="+mj-ea"/>
                <a:ea typeface="+mj-ea"/>
              </a:rPr>
              <a:t>③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x.b</a:t>
            </a:r>
            <a:r>
              <a:rPr lang="en-US" altLang="ko-KR" sz="2000" dirty="0">
                <a:latin typeface="+mj-ea"/>
                <a:ea typeface="+mj-ea"/>
              </a:rPr>
              <a:t> = 10; 	</a:t>
            </a:r>
            <a:r>
              <a:rPr lang="en-US" altLang="ko-KR" sz="2000" dirty="0" smtClean="0">
                <a:latin typeface="+mj-ea"/>
                <a:ea typeface="+mj-ea"/>
              </a:rPr>
              <a:t>			// </a:t>
            </a:r>
            <a:r>
              <a:rPr lang="en-US" altLang="ko-KR" sz="2000" dirty="0">
                <a:latin typeface="+mj-ea"/>
                <a:ea typeface="+mj-ea"/>
              </a:rPr>
              <a:t>④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x.setB</a:t>
            </a:r>
            <a:r>
              <a:rPr lang="en-US" altLang="ko-KR" sz="2000" dirty="0">
                <a:latin typeface="+mj-ea"/>
                <a:ea typeface="+mj-ea"/>
              </a:rPr>
              <a:t>(10); 	</a:t>
            </a:r>
            <a:r>
              <a:rPr lang="en-US" altLang="ko-KR" sz="2000" dirty="0" smtClean="0">
                <a:latin typeface="+mj-ea"/>
                <a:ea typeface="+mj-ea"/>
              </a:rPr>
              <a:t>			// </a:t>
            </a:r>
            <a:r>
              <a:rPr lang="en-US" altLang="ko-KR" sz="2000" dirty="0">
                <a:latin typeface="+mj-ea"/>
                <a:ea typeface="+mj-ea"/>
              </a:rPr>
              <a:t>⑤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x.showB</a:t>
            </a:r>
            <a:r>
              <a:rPr lang="en-US" altLang="ko-KR" sz="2000" dirty="0">
                <a:latin typeface="+mj-ea"/>
                <a:ea typeface="+mj-ea"/>
              </a:rPr>
              <a:t>(); 	</a:t>
            </a:r>
            <a:r>
              <a:rPr lang="en-US" altLang="ko-KR" sz="2000" dirty="0" smtClean="0">
                <a:latin typeface="+mj-ea"/>
                <a:ea typeface="+mj-ea"/>
              </a:rPr>
              <a:t>			// </a:t>
            </a:r>
            <a:r>
              <a:rPr lang="en-US" altLang="ko-KR" sz="2000" dirty="0">
                <a:latin typeface="+mj-ea"/>
                <a:ea typeface="+mj-ea"/>
              </a:rPr>
              <a:t>⑥</a:t>
            </a:r>
          </a:p>
          <a:p>
            <a:pPr defTabSz="180000" fontAlgn="base" latinLnBrk="0"/>
            <a:r>
              <a:rPr lang="en-US" altLang="ko-KR" sz="2000" dirty="0">
                <a:latin typeface="+mj-ea"/>
                <a:ea typeface="+mj-ea"/>
              </a:rPr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47" y="832204"/>
            <a:ext cx="6952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다음에서 컴파일 오류가 발생하는 부분을 찾아라</a:t>
            </a:r>
            <a:r>
              <a:rPr lang="en-US" altLang="ko-KR" sz="2400" b="1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2400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0560" y="5507365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b="1" dirty="0" smtClean="0">
                <a:latin typeface="+mj-ea"/>
                <a:ea typeface="+mj-ea"/>
              </a:rPr>
              <a:t>컴파일 오류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b="1" dirty="0" smtClean="0">
                <a:latin typeface="+mj-ea"/>
                <a:ea typeface="+mj-ea"/>
              </a:rPr>
              <a:t>①, ②, ③, ④, ⑤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848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>
                <a:latin typeface="+mj-ea"/>
              </a:rPr>
              <a:t>protected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상속 사례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8632" y="1467231"/>
            <a:ext cx="6264696" cy="47089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sz="2000" b="1" dirty="0" smtClean="0">
                <a:solidFill>
                  <a:schemeClr val="dk1"/>
                </a:solidFill>
                <a:latin typeface="+mj-ea"/>
                <a:ea typeface="+mj-ea"/>
              </a:rPr>
              <a:t>class 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Base {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 a;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protected: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void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setA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 a) { this-&gt;a = a; }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void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showA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() {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 &lt;&lt; a; }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 latinLnBrk="0"/>
            <a:endParaRPr lang="en-US" altLang="ko-KR" sz="2000" b="1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class Derived : protected Base {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 b;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protected: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void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setB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 b) { this-&gt;b = b; }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	void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showB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() { </a:t>
            </a:r>
            <a:r>
              <a:rPr lang="en-US" altLang="ko-KR" sz="2000" b="1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 &lt;&lt; b; }</a:t>
            </a:r>
          </a:p>
          <a:p>
            <a:pPr defTabSz="180000" latinLnBrk="0"/>
            <a:r>
              <a:rPr lang="en-US" altLang="ko-KR" sz="2000" b="1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148064" y="1467231"/>
            <a:ext cx="3240360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main() {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Derived x;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x.a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= 5; 					// ①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x.setA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(10); 				// ②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x.showA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(); 				// ③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x.b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= 10; 				// ④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x.setB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(10); 				// ⑤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x.showB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(); 				// ⑥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543" y="892183"/>
            <a:ext cx="6965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다음에서 컴파일 오류가 발생하는 부분을 찾아라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5283044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defTabSz="180000" latinLnBrk="0">
              <a:defRPr sz="1400" b="1">
                <a:latin typeface="+mn-ea"/>
                <a:ea typeface="+mn-ea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컴파일 오류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①, ②, ③, ④, ⑤</a:t>
            </a:r>
          </a:p>
        </p:txBody>
      </p:sp>
    </p:spTree>
    <p:extLst>
      <p:ext uri="{BB962C8B-B14F-4D97-AF65-F5344CB8AC3E}">
        <p14:creationId xmlns:p14="http://schemas.microsoft.com/office/powerpoint/2010/main" val="31339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>
                <a:latin typeface="+mj-ea"/>
              </a:rPr>
              <a:t>상속이 중</a:t>
            </a:r>
            <a:r>
              <a:rPr lang="ko-KR" altLang="en-US" sz="3200" dirty="0">
                <a:latin typeface="+mj-ea"/>
              </a:rPr>
              <a:t>첩</a:t>
            </a:r>
            <a:r>
              <a:rPr lang="ko-KR" altLang="en-US" sz="3200" dirty="0" smtClean="0">
                <a:latin typeface="+mj-ea"/>
              </a:rPr>
              <a:t>될 때 접근 지정 사례</a:t>
            </a:r>
            <a:endParaRPr lang="ko-KR" altLang="en-US" sz="32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5056" y="1290786"/>
            <a:ext cx="7416824" cy="5078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b="1" dirty="0" smtClean="0">
                <a:solidFill>
                  <a:schemeClr val="dk1"/>
                </a:solidFill>
                <a:latin typeface="+mj-ea"/>
                <a:ea typeface="+mj-ea"/>
              </a:rPr>
              <a:t>class 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Base {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 a;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protected: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	void 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setA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 a) { this-&gt;a = a; }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	void 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showA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() { 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 &lt;&lt; a; }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 latinLnBrk="0"/>
            <a:r>
              <a:rPr lang="en-US" altLang="ko-KR" b="1" dirty="0" smtClean="0">
                <a:solidFill>
                  <a:schemeClr val="dk1"/>
                </a:solidFill>
                <a:latin typeface="+mj-ea"/>
                <a:ea typeface="+mj-ea"/>
              </a:rPr>
              <a:t>class 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Derived : private Base {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 b;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protected: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	void 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setB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 b) { this-&gt;b = b; }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	void 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showB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() {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		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setA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(5); 						// ①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		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showA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(); 					// ②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		</a:t>
            </a:r>
            <a:r>
              <a:rPr lang="en-US" altLang="ko-KR" b="1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 &lt;&lt; b;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 latinLnBrk="0"/>
            <a:r>
              <a:rPr lang="en-US" altLang="ko-KR" b="1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60032" y="1290045"/>
            <a:ext cx="3723320" cy="31700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class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GrandDerived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: private Derived {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c;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protected: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void 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setAB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x) {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setA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(x); 						// ③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showA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(); 					// ④ 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	</a:t>
            </a:r>
            <a:r>
              <a:rPr lang="en-US" altLang="ko-KR" sz="2000" dirty="0" err="1">
                <a:solidFill>
                  <a:schemeClr val="dk1"/>
                </a:solidFill>
                <a:latin typeface="+mj-ea"/>
                <a:ea typeface="+mj-ea"/>
              </a:rPr>
              <a:t>setB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(x); 						// ⑤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 latinLnBrk="0"/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543" y="828380"/>
            <a:ext cx="6965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다음에서 컴파일 오류가 발생하는 부분을 찾아라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5517232"/>
            <a:ext cx="357930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defTabSz="180000" latinLnBrk="0">
              <a:defRPr sz="1400" b="1">
                <a:latin typeface="+mn-ea"/>
                <a:ea typeface="+mn-ea"/>
              </a:defRPr>
            </a:lvl1pPr>
          </a:lstStyle>
          <a:p>
            <a:r>
              <a:rPr lang="ko-KR" altLang="en-US" dirty="0">
                <a:latin typeface="+mj-ea"/>
                <a:ea typeface="+mj-ea"/>
              </a:rPr>
              <a:t>컴파일 오류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③, ④</a:t>
            </a:r>
          </a:p>
        </p:txBody>
      </p:sp>
    </p:spTree>
    <p:extLst>
      <p:ext uri="{BB962C8B-B14F-4D97-AF65-F5344CB8AC3E}">
        <p14:creationId xmlns:p14="http://schemas.microsoft.com/office/powerpoint/2010/main" val="40862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상속의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3" y="1196752"/>
            <a:ext cx="8723720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5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 선언</a:t>
            </a:r>
            <a:r>
              <a:rPr lang="en-US" altLang="ko-KR" dirty="0"/>
              <a:t> </a:t>
            </a:r>
            <a:r>
              <a:rPr lang="ko-KR" altLang="en-US" dirty="0" smtClean="0"/>
              <a:t>및 멤버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935666"/>
            <a:ext cx="6408712" cy="35394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>
                <a:latin typeface="+mj-ea"/>
                <a:ea typeface="+mj-ea"/>
              </a:rPr>
              <a:t>class MP3 </a:t>
            </a:r>
            <a:r>
              <a:rPr lang="en-US" altLang="ko-KR" sz="14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void play();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void stop();</a:t>
            </a:r>
          </a:p>
          <a:p>
            <a:pPr defTabSz="180000" fontAlgn="base" latinLnBrk="0"/>
            <a:r>
              <a:rPr lang="en-US" altLang="ko-KR" sz="14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r>
              <a:rPr lang="en-US" altLang="ko-KR" sz="1400" b="1" dirty="0" smtClean="0">
                <a:latin typeface="+mj-ea"/>
                <a:ea typeface="+mj-ea"/>
              </a:rPr>
              <a:t>class </a:t>
            </a:r>
            <a:r>
              <a:rPr lang="en-US" altLang="ko-KR" sz="1400" b="1" dirty="0" err="1">
                <a:latin typeface="+mj-ea"/>
                <a:ea typeface="+mj-ea"/>
              </a:rPr>
              <a:t>MobilePhone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bool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sendCall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bool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receiveCall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bool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sendSMS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bool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receiveSMS</a:t>
            </a:r>
            <a:r>
              <a:rPr lang="en-US" altLang="ko-KR" sz="1400" dirty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1400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r>
              <a:rPr lang="en-US" altLang="ko-KR" sz="1400" b="1" dirty="0" smtClean="0">
                <a:latin typeface="+mj-ea"/>
                <a:ea typeface="+mj-ea"/>
              </a:rPr>
              <a:t>class </a:t>
            </a:r>
            <a:r>
              <a:rPr lang="en-US" altLang="ko-KR" sz="1400" b="1" dirty="0" err="1">
                <a:latin typeface="+mj-ea"/>
                <a:ea typeface="+mj-ea"/>
              </a:rPr>
              <a:t>MusicPhone</a:t>
            </a:r>
            <a:r>
              <a:rPr lang="en-US" altLang="ko-KR" sz="1400" b="1" dirty="0">
                <a:latin typeface="+mj-ea"/>
                <a:ea typeface="+mj-ea"/>
              </a:rPr>
              <a:t> : public MP3, public </a:t>
            </a:r>
            <a:r>
              <a:rPr lang="en-US" altLang="ko-KR" sz="1400" b="1" dirty="0" err="1">
                <a:latin typeface="+mj-ea"/>
                <a:ea typeface="+mj-ea"/>
              </a:rPr>
              <a:t>MobilePhone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{ // </a:t>
            </a:r>
            <a:r>
              <a:rPr lang="ko-KR" altLang="en-US" sz="1400" dirty="0">
                <a:latin typeface="+mj-ea"/>
                <a:ea typeface="+mj-ea"/>
              </a:rPr>
              <a:t>다중 상속 선언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void dial();	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};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51720" y="4539053"/>
            <a:ext cx="393844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void </a:t>
            </a:r>
            <a:r>
              <a:rPr lang="en-US" altLang="ko-KR" sz="1400" dirty="0" err="1">
                <a:latin typeface="+mj-ea"/>
                <a:ea typeface="+mj-ea"/>
              </a:rPr>
              <a:t>MusicPhone</a:t>
            </a:r>
            <a:r>
              <a:rPr lang="en-US" altLang="ko-KR" sz="1400" dirty="0">
                <a:latin typeface="+mj-ea"/>
                <a:ea typeface="+mj-ea"/>
              </a:rPr>
              <a:t>::dial() 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>
                <a:latin typeface="+mj-ea"/>
                <a:ea typeface="+mj-ea"/>
              </a:rPr>
              <a:t>play(); </a:t>
            </a:r>
            <a:r>
              <a:rPr lang="en-US" altLang="ko-KR" sz="1400" b="1" dirty="0" smtClean="0">
                <a:latin typeface="+mj-ea"/>
                <a:ea typeface="+mj-ea"/>
              </a:rPr>
              <a:t>			</a:t>
            </a:r>
            <a:r>
              <a:rPr lang="en-US" altLang="ko-KR" sz="1400" dirty="0" smtClean="0">
                <a:latin typeface="+mj-ea"/>
                <a:ea typeface="+mj-ea"/>
              </a:rPr>
              <a:t>// </a:t>
            </a:r>
            <a:r>
              <a:rPr lang="en-US" altLang="ko-KR" sz="1400" dirty="0">
                <a:latin typeface="+mj-ea"/>
                <a:ea typeface="+mj-ea"/>
              </a:rPr>
              <a:t>mp3 </a:t>
            </a:r>
            <a:r>
              <a:rPr lang="ko-KR" altLang="en-US" sz="1400" dirty="0">
                <a:latin typeface="+mj-ea"/>
                <a:ea typeface="+mj-ea"/>
              </a:rPr>
              <a:t>음악을 연주시키고</a:t>
            </a:r>
          </a:p>
          <a:p>
            <a:pPr defTabSz="180000" fontAlgn="base" latinLnBrk="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latin typeface="+mj-ea"/>
                <a:ea typeface="+mj-ea"/>
              </a:rPr>
              <a:t>sendCall</a:t>
            </a:r>
            <a:r>
              <a:rPr lang="en-US" altLang="ko-KR" sz="1400" b="1" dirty="0">
                <a:latin typeface="+mj-ea"/>
                <a:ea typeface="+mj-ea"/>
              </a:rPr>
              <a:t>(); </a:t>
            </a:r>
            <a:r>
              <a:rPr lang="en-US" altLang="ko-KR" sz="1400" b="1" dirty="0" smtClean="0">
                <a:latin typeface="+mj-ea"/>
                <a:ea typeface="+mj-ea"/>
              </a:rPr>
              <a:t>	</a:t>
            </a:r>
            <a:r>
              <a:rPr lang="en-US" altLang="ko-KR" sz="1400" dirty="0" smtClean="0">
                <a:latin typeface="+mj-ea"/>
                <a:ea typeface="+mj-ea"/>
              </a:rPr>
              <a:t>// </a:t>
            </a:r>
            <a:r>
              <a:rPr lang="ko-KR" altLang="en-US" sz="1400" dirty="0">
                <a:latin typeface="+mj-ea"/>
                <a:ea typeface="+mj-ea"/>
              </a:rPr>
              <a:t>전화를 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699444" y="2912574"/>
            <a:ext cx="2176812" cy="438450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상속받고자 하는 기본 클래스를 나열한다</a:t>
            </a:r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540288" y="4495548"/>
            <a:ext cx="1224136" cy="352235"/>
          </a:xfrm>
          <a:prstGeom prst="wedgeRoundRectCallout">
            <a:avLst>
              <a:gd name="adj1" fmla="val -128812"/>
              <a:gd name="adj2" fmla="val 436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MP3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::play() 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387028" y="5111015"/>
            <a:ext cx="1980116" cy="352235"/>
          </a:xfrm>
          <a:prstGeom prst="wedgeRoundRectCallout">
            <a:avLst>
              <a:gd name="adj1" fmla="val -136916"/>
              <a:gd name="adj2" fmla="val -42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MobilePhone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sendCall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() 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호출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51720" y="5509681"/>
            <a:ext cx="5918564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>
                <a:latin typeface="+mj-ea"/>
                <a:ea typeface="+mj-ea"/>
              </a:rPr>
              <a:t>int</a:t>
            </a:r>
            <a:r>
              <a:rPr lang="en-US" altLang="ko-KR" sz="1400" dirty="0">
                <a:latin typeface="+mj-ea"/>
                <a:ea typeface="+mj-ea"/>
              </a:rPr>
              <a:t> main() {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dirty="0" err="1">
                <a:latin typeface="+mj-ea"/>
                <a:ea typeface="+mj-ea"/>
              </a:rPr>
              <a:t>MusicPhone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hanPhone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latin typeface="+mj-ea"/>
                <a:ea typeface="+mj-ea"/>
              </a:rPr>
              <a:t>hanPhone.play</a:t>
            </a:r>
            <a:r>
              <a:rPr lang="en-US" altLang="ko-KR" sz="1400" b="1" dirty="0">
                <a:latin typeface="+mj-ea"/>
                <a:ea typeface="+mj-ea"/>
              </a:rPr>
              <a:t>(); </a:t>
            </a:r>
            <a:r>
              <a:rPr lang="en-US" altLang="ko-KR" sz="1400" b="1" dirty="0" smtClean="0">
                <a:latin typeface="+mj-ea"/>
                <a:ea typeface="+mj-ea"/>
              </a:rPr>
              <a:t>		</a:t>
            </a:r>
            <a:r>
              <a:rPr lang="en-US" altLang="ko-KR" sz="1400" dirty="0" smtClean="0">
                <a:latin typeface="+mj-ea"/>
                <a:ea typeface="+mj-ea"/>
              </a:rPr>
              <a:t>// </a:t>
            </a:r>
            <a:r>
              <a:rPr lang="en-US" altLang="ko-KR" sz="1400" dirty="0">
                <a:latin typeface="+mj-ea"/>
                <a:ea typeface="+mj-ea"/>
              </a:rPr>
              <a:t>MP3</a:t>
            </a:r>
            <a:r>
              <a:rPr lang="ko-KR" altLang="en-US" sz="1400" dirty="0">
                <a:latin typeface="+mj-ea"/>
                <a:ea typeface="+mj-ea"/>
              </a:rPr>
              <a:t>의 멤버 </a:t>
            </a:r>
            <a:r>
              <a:rPr lang="en-US" altLang="ko-KR" sz="1400" dirty="0">
                <a:latin typeface="+mj-ea"/>
                <a:ea typeface="+mj-ea"/>
              </a:rPr>
              <a:t>play() </a:t>
            </a:r>
            <a:r>
              <a:rPr lang="ko-KR" altLang="en-US" sz="1400" dirty="0">
                <a:latin typeface="+mj-ea"/>
                <a:ea typeface="+mj-ea"/>
              </a:rPr>
              <a:t>호출</a:t>
            </a:r>
          </a:p>
          <a:p>
            <a:pPr defTabSz="180000" fontAlgn="base" latinLnBrk="0"/>
            <a:r>
              <a:rPr lang="ko-KR" altLang="en-US" sz="1400" dirty="0">
                <a:latin typeface="+mj-ea"/>
                <a:ea typeface="+mj-ea"/>
              </a:rPr>
              <a:t>	</a:t>
            </a:r>
            <a:r>
              <a:rPr lang="en-US" altLang="ko-KR" sz="1400" b="1" dirty="0" err="1">
                <a:latin typeface="+mj-ea"/>
                <a:ea typeface="+mj-ea"/>
              </a:rPr>
              <a:t>hanPhone.sendSMS</a:t>
            </a:r>
            <a:r>
              <a:rPr lang="en-US" altLang="ko-KR" sz="1400" b="1" dirty="0">
                <a:latin typeface="+mj-ea"/>
                <a:ea typeface="+mj-ea"/>
              </a:rPr>
              <a:t>(); </a:t>
            </a:r>
            <a:r>
              <a:rPr lang="en-US" altLang="ko-KR" sz="1400" dirty="0">
                <a:latin typeface="+mj-ea"/>
                <a:ea typeface="+mj-ea"/>
              </a:rPr>
              <a:t>// </a:t>
            </a:r>
            <a:r>
              <a:rPr lang="en-US" altLang="ko-KR" sz="1400" dirty="0" err="1">
                <a:latin typeface="+mj-ea"/>
                <a:ea typeface="+mj-ea"/>
              </a:rPr>
              <a:t>MobilePhone</a:t>
            </a:r>
            <a:r>
              <a:rPr lang="ko-KR" altLang="en-US" sz="1400" dirty="0">
                <a:latin typeface="+mj-ea"/>
                <a:ea typeface="+mj-ea"/>
              </a:rPr>
              <a:t>의 멤버 </a:t>
            </a:r>
            <a:r>
              <a:rPr lang="en-US" altLang="ko-KR" sz="1400" dirty="0" err="1">
                <a:latin typeface="+mj-ea"/>
                <a:ea typeface="+mj-ea"/>
              </a:rPr>
              <a:t>sendSMS</a:t>
            </a:r>
            <a:r>
              <a:rPr lang="en-US" altLang="ko-KR" sz="1400" dirty="0">
                <a:latin typeface="+mj-ea"/>
                <a:ea typeface="+mj-ea"/>
              </a:rPr>
              <a:t>() </a:t>
            </a:r>
            <a:r>
              <a:rPr lang="ko-KR" altLang="en-US" sz="1400" dirty="0">
                <a:latin typeface="+mj-ea"/>
                <a:ea typeface="+mj-ea"/>
              </a:rPr>
              <a:t>호출</a:t>
            </a:r>
          </a:p>
          <a:p>
            <a:pPr defTabSz="180000" fontAlgn="base" latinLnBrk="0"/>
            <a:r>
              <a:rPr lang="en-US" altLang="ko-KR" sz="1400" dirty="0">
                <a:latin typeface="+mj-ea"/>
                <a:ea typeface="+mj-ea"/>
              </a:rPr>
              <a:t>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154" y="357301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다중 상속 선언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802" y="453905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다중 상속 활용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264" y="586362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다중 상속 활용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317432" cy="670351"/>
          </a:xfrm>
        </p:spPr>
        <p:txBody>
          <a:bodyPr>
            <a:noAutofit/>
          </a:bodyPr>
          <a:lstStyle/>
          <a:p>
            <a:r>
              <a:rPr lang="en-US" altLang="ko-KR" sz="2000" cap="none" dirty="0" smtClean="0">
                <a:latin typeface="+mj-ea"/>
              </a:rPr>
              <a:t>Adder</a:t>
            </a:r>
            <a:r>
              <a:rPr lang="ko-KR" altLang="en-US" sz="2000" cap="none" dirty="0">
                <a:latin typeface="+mj-ea"/>
              </a:rPr>
              <a:t>와 </a:t>
            </a:r>
            <a:r>
              <a:rPr lang="en-US" altLang="ko-KR" sz="2000" cap="none" dirty="0" err="1">
                <a:latin typeface="+mj-ea"/>
              </a:rPr>
              <a:t>Subtractor</a:t>
            </a:r>
            <a:r>
              <a:rPr lang="ko-KR" altLang="en-US" sz="2000" cap="none" dirty="0">
                <a:latin typeface="+mj-ea"/>
              </a:rPr>
              <a:t>를 </a:t>
            </a:r>
            <a:r>
              <a:rPr lang="ko-KR" altLang="en-US" sz="2000" cap="none" dirty="0" smtClean="0">
                <a:latin typeface="+mj-ea"/>
              </a:rPr>
              <a:t>다중 상속 받는 </a:t>
            </a:r>
            <a:r>
              <a:rPr lang="en-US" altLang="ko-KR" sz="2000" cap="none" dirty="0">
                <a:latin typeface="+mj-ea"/>
              </a:rPr>
              <a:t>Calculator </a:t>
            </a:r>
            <a:r>
              <a:rPr lang="ko-KR" altLang="en-US" sz="2000" dirty="0" smtClean="0">
                <a:latin typeface="+mj-ea"/>
              </a:rPr>
              <a:t>클래스 작성</a:t>
            </a:r>
            <a:endParaRPr lang="ko-KR" altLang="en-US" sz="20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3543" y="1310887"/>
            <a:ext cx="3050305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#include &lt;</a:t>
            </a:r>
            <a:r>
              <a:rPr lang="en-US" altLang="ko-KR" dirty="0" err="1">
                <a:latin typeface="+mj-ea"/>
                <a:ea typeface="+mj-ea"/>
              </a:rPr>
              <a:t>iostream</a:t>
            </a:r>
            <a:r>
              <a:rPr lang="en-US" altLang="ko-KR" dirty="0">
                <a:latin typeface="+mj-ea"/>
                <a:ea typeface="+mj-ea"/>
              </a:rPr>
              <a:t>&gt;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using namespace </a:t>
            </a:r>
            <a:r>
              <a:rPr lang="en-US" altLang="ko-KR" dirty="0" err="1">
                <a:latin typeface="+mj-ea"/>
                <a:ea typeface="+mj-ea"/>
              </a:rPr>
              <a:t>std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b="1" dirty="0">
                <a:latin typeface="+mj-ea"/>
                <a:ea typeface="+mj-ea"/>
              </a:rPr>
              <a:t>class Adder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protected:</a:t>
            </a:r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add(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b) </a:t>
            </a:r>
            <a:r>
              <a:rPr lang="en-US" altLang="ko-KR" dirty="0" smtClean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  </a:t>
            </a:r>
            <a:r>
              <a:rPr lang="en-US" altLang="ko-KR" dirty="0">
                <a:latin typeface="+mj-ea"/>
                <a:ea typeface="+mj-ea"/>
              </a:rPr>
              <a:t>return </a:t>
            </a:r>
            <a:r>
              <a:rPr lang="en-US" altLang="ko-KR" dirty="0" err="1">
                <a:latin typeface="+mj-ea"/>
                <a:ea typeface="+mj-ea"/>
              </a:rPr>
              <a:t>a+b</a:t>
            </a:r>
            <a:r>
              <a:rPr lang="en-US" altLang="ko-KR" dirty="0">
                <a:latin typeface="+mj-ea"/>
                <a:ea typeface="+mj-ea"/>
              </a:rPr>
              <a:t>; }</a:t>
            </a: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};</a:t>
            </a:r>
          </a:p>
          <a:p>
            <a:pPr defTabSz="180000" fontAlgn="base" latinLnBrk="0"/>
            <a:endParaRPr lang="en-US" altLang="ko-KR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b="1" dirty="0">
                <a:latin typeface="+mj-ea"/>
                <a:ea typeface="+mj-ea"/>
              </a:rPr>
              <a:t>class </a:t>
            </a:r>
            <a:r>
              <a:rPr lang="en-US" altLang="ko-KR" b="1" dirty="0" err="1">
                <a:latin typeface="+mj-ea"/>
                <a:ea typeface="+mj-ea"/>
              </a:rPr>
              <a:t>Subtractor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protected: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minus(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a, </a:t>
            </a:r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b) { </a:t>
            </a:r>
            <a:endParaRPr lang="en-US" altLang="ko-KR" dirty="0" smtClean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 return </a:t>
            </a:r>
            <a:r>
              <a:rPr lang="en-US" altLang="ko-KR" dirty="0">
                <a:latin typeface="+mj-ea"/>
                <a:ea typeface="+mj-ea"/>
              </a:rPr>
              <a:t>a-b; }</a:t>
            </a: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21959" y="5049603"/>
            <a:ext cx="7182782" cy="147732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dirty="0" err="1">
                <a:latin typeface="+mj-ea"/>
                <a:ea typeface="+mj-ea"/>
              </a:rPr>
              <a:t>int</a:t>
            </a:r>
            <a:r>
              <a:rPr lang="en-US" altLang="ko-KR" dirty="0">
                <a:latin typeface="+mj-ea"/>
                <a:ea typeface="+mj-ea"/>
              </a:rPr>
              <a:t> main() {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b="1" dirty="0">
                <a:latin typeface="+mj-ea"/>
                <a:ea typeface="+mj-ea"/>
              </a:rPr>
              <a:t>Calculator </a:t>
            </a:r>
            <a:r>
              <a:rPr lang="en-US" altLang="ko-KR" b="1" dirty="0" err="1">
                <a:latin typeface="+mj-ea"/>
                <a:ea typeface="+mj-ea"/>
              </a:rPr>
              <a:t>handCalculator</a:t>
            </a:r>
            <a:r>
              <a:rPr lang="en-US" altLang="ko-KR" b="1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"2 + 4 = " </a:t>
            </a:r>
            <a:r>
              <a:rPr lang="en-US" altLang="ko-KR" dirty="0" smtClean="0">
                <a:latin typeface="+mj-ea"/>
                <a:ea typeface="+mj-ea"/>
              </a:rPr>
              <a:t>	&lt;&lt; </a:t>
            </a:r>
            <a:r>
              <a:rPr lang="en-US" altLang="ko-KR" dirty="0" err="1" smtClean="0">
                <a:latin typeface="+mj-ea"/>
                <a:ea typeface="+mj-ea"/>
              </a:rPr>
              <a:t>handCalculator.calc</a:t>
            </a:r>
            <a:r>
              <a:rPr lang="en-US" altLang="ko-KR" dirty="0">
                <a:latin typeface="+mj-ea"/>
                <a:ea typeface="+mj-ea"/>
              </a:rPr>
              <a:t>('+', 2, 4) &lt;&lt; </a:t>
            </a:r>
            <a:r>
              <a:rPr lang="en-US" altLang="ko-KR" dirty="0" err="1" smtClean="0">
                <a:latin typeface="+mj-ea"/>
                <a:ea typeface="+mj-ea"/>
              </a:rPr>
              <a:t>endl</a:t>
            </a:r>
            <a:r>
              <a:rPr lang="en-US" altLang="ko-KR" dirty="0" smtClean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dirty="0">
                <a:latin typeface="+mj-ea"/>
                <a:ea typeface="+mj-ea"/>
              </a:rPr>
              <a:t>	</a:t>
            </a:r>
            <a:r>
              <a:rPr lang="en-US" altLang="ko-KR" dirty="0" err="1" smtClean="0">
                <a:latin typeface="+mj-ea"/>
                <a:ea typeface="+mj-ea"/>
              </a:rPr>
              <a:t>cout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&lt;&lt; "100 - 8 = " </a:t>
            </a:r>
            <a:r>
              <a:rPr lang="en-US" altLang="ko-KR" dirty="0" smtClean="0">
                <a:latin typeface="+mj-ea"/>
                <a:ea typeface="+mj-ea"/>
              </a:rPr>
              <a:t>	&lt;&lt; </a:t>
            </a:r>
            <a:r>
              <a:rPr lang="en-US" altLang="ko-KR" dirty="0" err="1">
                <a:latin typeface="+mj-ea"/>
                <a:ea typeface="+mj-ea"/>
              </a:rPr>
              <a:t>handCalculator.calc</a:t>
            </a:r>
            <a:r>
              <a:rPr lang="en-US" altLang="ko-KR" dirty="0">
                <a:latin typeface="+mj-ea"/>
                <a:ea typeface="+mj-ea"/>
              </a:rPr>
              <a:t>('-', 100, 8) &lt;&lt; </a:t>
            </a:r>
            <a:r>
              <a:rPr lang="en-US" altLang="ko-KR" dirty="0" err="1">
                <a:latin typeface="+mj-ea"/>
                <a:ea typeface="+mj-ea"/>
              </a:rPr>
              <a:t>endl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  <a:p>
            <a:pPr defTabSz="180000" fontAlgn="base" latinLnBrk="0"/>
            <a:r>
              <a:rPr lang="en-US" altLang="ko-KR" dirty="0" smtClean="0">
                <a:latin typeface="+mj-ea"/>
                <a:ea typeface="+mj-ea"/>
              </a:rPr>
              <a:t>}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2" y="841348"/>
            <a:ext cx="8162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b="1" dirty="0"/>
              <a:t>Adder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Subtractor</a:t>
            </a:r>
            <a:r>
              <a:rPr lang="ko-KR" altLang="en-US" sz="2000" b="1" dirty="0"/>
              <a:t>를 다중 </a:t>
            </a:r>
            <a:r>
              <a:rPr lang="ko-KR" altLang="en-US" sz="2000" b="1" dirty="0" smtClean="0"/>
              <a:t>상속받는 </a:t>
            </a:r>
            <a:r>
              <a:rPr lang="en-US" altLang="ko-KR" sz="2000" b="1" dirty="0" smtClean="0"/>
              <a:t>Calculator</a:t>
            </a:r>
            <a:r>
              <a:rPr lang="ko-KR" altLang="en-US" sz="2000" b="1" dirty="0"/>
              <a:t>를 작성하라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9" name="직사각형 8"/>
          <p:cNvSpPr/>
          <p:nvPr/>
        </p:nvSpPr>
        <p:spPr>
          <a:xfrm>
            <a:off x="3260063" y="1298871"/>
            <a:ext cx="5704425" cy="36933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dirty="0">
                <a:solidFill>
                  <a:srgbClr val="00B050"/>
                </a:solidFill>
                <a:latin typeface="+mj-ea"/>
                <a:ea typeface="+mj-ea"/>
              </a:rPr>
              <a:t>// </a:t>
            </a:r>
            <a:r>
              <a:rPr lang="ko-KR" altLang="en-US" dirty="0">
                <a:solidFill>
                  <a:srgbClr val="00B050"/>
                </a:solidFill>
                <a:latin typeface="+mj-ea"/>
                <a:ea typeface="+mj-ea"/>
              </a:rPr>
              <a:t>다중 상속</a:t>
            </a:r>
            <a:endParaRPr lang="en-US" altLang="ko-KR" dirty="0">
              <a:solidFill>
                <a:srgbClr val="00B050"/>
              </a:solidFill>
              <a:latin typeface="+mj-ea"/>
              <a:ea typeface="+mj-ea"/>
            </a:endParaRPr>
          </a:p>
          <a:p>
            <a:pPr defTabSz="180000" latinLnBrk="0"/>
            <a:r>
              <a:rPr lang="en-US" altLang="ko-KR" b="1" dirty="0">
                <a:solidFill>
                  <a:srgbClr val="FF6600"/>
                </a:solidFill>
                <a:latin typeface="+mj-ea"/>
                <a:ea typeface="+mj-ea"/>
              </a:rPr>
              <a:t>class Calculator : public Adder, public </a:t>
            </a:r>
            <a:r>
              <a:rPr lang="en-US" altLang="ko-KR" b="1" dirty="0" err="1">
                <a:solidFill>
                  <a:srgbClr val="FF6600"/>
                </a:solidFill>
                <a:latin typeface="+mj-ea"/>
                <a:ea typeface="+mj-ea"/>
              </a:rPr>
              <a:t>Subtractor</a:t>
            </a:r>
            <a:r>
              <a:rPr lang="en-US" altLang="ko-KR" b="1" dirty="0">
                <a:solidFill>
                  <a:srgbClr val="FF6600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{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calc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(char op,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a,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b);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 latinLnBrk="0"/>
            <a:r>
              <a:rPr lang="en-US" altLang="ko-KR" dirty="0" err="1" smtClean="0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Calculator::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calc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(char op,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a,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b) {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res=0;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switch(op) {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case '+' : res = add(a, b); break;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	case '-' : res = minus(a, b); break;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}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return res;</a:t>
            </a:r>
          </a:p>
          <a:p>
            <a:pPr defTabSz="180000" latinLnBrk="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68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101408" cy="670351"/>
          </a:xfrm>
        </p:spPr>
        <p:txBody>
          <a:bodyPr>
            <a:noAutofit/>
          </a:bodyPr>
          <a:lstStyle/>
          <a:p>
            <a:pPr algn="l"/>
            <a:r>
              <a:rPr lang="ko-KR" altLang="en-US" sz="2400" dirty="0" smtClean="0">
                <a:latin typeface="+mj-ea"/>
              </a:rPr>
              <a:t>다중 상속의 문제점 </a:t>
            </a:r>
            <a:r>
              <a:rPr lang="en-US" altLang="ko-KR" sz="2400" dirty="0" smtClean="0">
                <a:latin typeface="+mj-ea"/>
              </a:rPr>
              <a:t>- </a:t>
            </a:r>
            <a:r>
              <a:rPr lang="ko-KR" altLang="en-US" sz="2400" dirty="0" smtClean="0">
                <a:latin typeface="+mj-ea"/>
              </a:rPr>
              <a:t>기본 클래스 멤버의 </a:t>
            </a:r>
            <a:r>
              <a:rPr lang="en-US" altLang="ko-KR" sz="2400" dirty="0" smtClean="0">
                <a:latin typeface="+mj-ea"/>
              </a:rPr>
              <a:t>  </a:t>
            </a:r>
            <a:r>
              <a:rPr lang="ko-KR" altLang="en-US" sz="2400" dirty="0" smtClean="0">
                <a:latin typeface="+mj-ea"/>
              </a:rPr>
              <a:t>중복 상속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228556" y="968113"/>
            <a:ext cx="5740924" cy="5251808"/>
            <a:chOff x="3208393" y="898409"/>
            <a:chExt cx="5740924" cy="525180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393" y="898409"/>
              <a:ext cx="5382098" cy="44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393" y="4021905"/>
              <a:ext cx="5740924" cy="21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TextBox 30"/>
          <p:cNvSpPr txBox="1"/>
          <p:nvPr/>
        </p:nvSpPr>
        <p:spPr>
          <a:xfrm>
            <a:off x="99552" y="931074"/>
            <a:ext cx="5106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Base</a:t>
            </a:r>
            <a:r>
              <a:rPr lang="ko-KR" altLang="en-US" b="1" dirty="0" smtClean="0">
                <a:solidFill>
                  <a:srgbClr val="0070C0"/>
                </a:solidFill>
                <a:latin typeface="+mj-ea"/>
                <a:ea typeface="+mj-ea"/>
              </a:rPr>
              <a:t>의 멤버가 이중으로 객체에 삽입되는 문제점</a:t>
            </a:r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dirty="0" smtClean="0">
                <a:solidFill>
                  <a:srgbClr val="0070C0"/>
                </a:solidFill>
                <a:latin typeface="+mj-ea"/>
                <a:ea typeface="+mj-ea"/>
              </a:rPr>
              <a:t>동일한 </a:t>
            </a:r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x</a:t>
            </a:r>
            <a:r>
              <a:rPr lang="ko-KR" altLang="en-US" b="1" dirty="0" smtClean="0">
                <a:solidFill>
                  <a:srgbClr val="0070C0"/>
                </a:solidFill>
                <a:latin typeface="+mj-ea"/>
                <a:ea typeface="+mj-ea"/>
              </a:rPr>
              <a:t>를 접근하는 프로그램이 서로 다른 </a:t>
            </a:r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x</a:t>
            </a:r>
            <a:r>
              <a:rPr lang="ko-KR" altLang="en-US" b="1" dirty="0" smtClean="0">
                <a:solidFill>
                  <a:srgbClr val="0070C0"/>
                </a:solidFill>
                <a:latin typeface="+mj-ea"/>
                <a:ea typeface="+mj-ea"/>
              </a:rPr>
              <a:t>에</a:t>
            </a:r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+mj-ea"/>
                <a:ea typeface="+mj-ea"/>
              </a:rPr>
              <a:t>접근하는 결과를 </a:t>
            </a:r>
            <a:r>
              <a:rPr lang="ko-KR" altLang="en-US" b="1" dirty="0" smtClean="0">
                <a:solidFill>
                  <a:srgbClr val="0070C0"/>
                </a:solidFill>
                <a:latin typeface="+mj-ea"/>
                <a:ea typeface="+mj-ea"/>
              </a:rPr>
              <a:t>낳게 되어 </a:t>
            </a:r>
            <a:r>
              <a:rPr lang="ko-KR" altLang="en-US" b="1" dirty="0" smtClean="0">
                <a:solidFill>
                  <a:srgbClr val="0070C0"/>
                </a:solidFill>
                <a:latin typeface="+mj-ea"/>
                <a:ea typeface="+mj-ea"/>
              </a:rPr>
              <a:t>잘못된 실행 오류가 발생된다</a:t>
            </a:r>
            <a:r>
              <a:rPr lang="en-US" altLang="ko-KR" b="1" dirty="0" smtClean="0">
                <a:solidFill>
                  <a:srgbClr val="0070C0"/>
                </a:solidFill>
                <a:latin typeface="+mj-ea"/>
                <a:ea typeface="+mj-ea"/>
              </a:rPr>
              <a:t>.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112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2759" y="116632"/>
            <a:ext cx="7649862" cy="6703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>
                <a:latin typeface="+mj-ea"/>
              </a:rPr>
              <a:t>가상 상속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08720"/>
            <a:ext cx="9036495" cy="58326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다중 상속으로 인한 기본 클래스 멤버의 중복 상속 해결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가상 상속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파생 클래스의 선언문에서 기본 클래스 앞에 </a:t>
            </a:r>
            <a:r>
              <a:rPr lang="en-US" altLang="ko-KR" b="1" dirty="0" smtClean="0"/>
              <a:t>virtual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ko-KR" altLang="en-US" dirty="0" smtClean="0"/>
              <a:t>파생 클래스의 객체가 생성될 때 기본 클래스의 멤버는 오직 한 번만 생성</a:t>
            </a:r>
            <a:endParaRPr lang="en-US" altLang="ko-KR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기본 클래스의 멤버가 중복하여 생성되는 것을 방지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14347" y="6509306"/>
            <a:ext cx="323528" cy="318412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92759" y="3918788"/>
            <a:ext cx="6866729" cy="28007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 latinLnBrk="0"/>
            <a:r>
              <a:rPr lang="en-US" altLang="ko-KR" sz="2200" dirty="0">
                <a:latin typeface="+mj-ea"/>
                <a:ea typeface="+mj-ea"/>
              </a:rPr>
              <a:t>class In : </a:t>
            </a:r>
            <a:r>
              <a:rPr lang="en-US" altLang="ko-KR" sz="2200" b="1" dirty="0">
                <a:latin typeface="+mj-ea"/>
                <a:ea typeface="+mj-ea"/>
              </a:rPr>
              <a:t>virtual</a:t>
            </a:r>
            <a:r>
              <a:rPr lang="en-US" altLang="ko-KR" sz="2200" dirty="0">
                <a:latin typeface="+mj-ea"/>
                <a:ea typeface="+mj-ea"/>
              </a:rPr>
              <a:t> public </a:t>
            </a:r>
            <a:r>
              <a:rPr lang="en-US" altLang="ko-KR" sz="2200" dirty="0" err="1">
                <a:latin typeface="+mj-ea"/>
                <a:ea typeface="+mj-ea"/>
              </a:rPr>
              <a:t>BaseIO</a:t>
            </a:r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en-US" altLang="ko-KR" sz="2200" dirty="0" smtClean="0">
                <a:latin typeface="+mj-ea"/>
                <a:ea typeface="+mj-ea"/>
              </a:rPr>
              <a:t>{</a:t>
            </a:r>
          </a:p>
          <a:p>
            <a:pPr latinLnBrk="0"/>
            <a:r>
              <a:rPr lang="en-US" altLang="ko-KR" sz="2200" dirty="0" smtClean="0">
                <a:latin typeface="+mj-ea"/>
                <a:ea typeface="+mj-ea"/>
              </a:rPr>
              <a:t>    //In </a:t>
            </a:r>
            <a:r>
              <a:rPr lang="ko-KR" altLang="en-US" sz="2200" dirty="0">
                <a:latin typeface="+mj-ea"/>
                <a:ea typeface="+mj-ea"/>
              </a:rPr>
              <a:t>클래스는 </a:t>
            </a:r>
            <a:r>
              <a:rPr lang="en-US" altLang="ko-KR" sz="2200" dirty="0" err="1">
                <a:latin typeface="+mj-ea"/>
                <a:ea typeface="+mj-ea"/>
              </a:rPr>
              <a:t>BaseIO</a:t>
            </a:r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ko-KR" altLang="en-US" sz="2200" dirty="0">
                <a:latin typeface="+mj-ea"/>
                <a:ea typeface="+mj-ea"/>
              </a:rPr>
              <a:t>클래스를 가상 </a:t>
            </a:r>
            <a:r>
              <a:rPr lang="ko-KR" altLang="en-US" sz="2200" dirty="0" smtClean="0">
                <a:latin typeface="+mj-ea"/>
                <a:ea typeface="+mj-ea"/>
              </a:rPr>
              <a:t>상속함</a:t>
            </a:r>
            <a:endParaRPr lang="en-US" altLang="ko-KR" sz="22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200" dirty="0" smtClean="0">
                <a:latin typeface="+mj-ea"/>
                <a:ea typeface="+mj-ea"/>
              </a:rPr>
              <a:t>     ... </a:t>
            </a:r>
            <a:endParaRPr lang="en-US" altLang="ko-KR" sz="22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200" dirty="0" smtClean="0">
                <a:latin typeface="+mj-ea"/>
                <a:ea typeface="+mj-ea"/>
              </a:rPr>
              <a:t>};</a:t>
            </a:r>
          </a:p>
          <a:p>
            <a:pPr fontAlgn="base" latinLnBrk="0"/>
            <a:r>
              <a:rPr lang="en-US" altLang="ko-KR" sz="2200" dirty="0" smtClean="0">
                <a:latin typeface="+mj-ea"/>
                <a:ea typeface="+mj-ea"/>
              </a:rPr>
              <a:t>class </a:t>
            </a:r>
            <a:r>
              <a:rPr lang="en-US" altLang="ko-KR" sz="2200" dirty="0">
                <a:latin typeface="+mj-ea"/>
                <a:ea typeface="+mj-ea"/>
              </a:rPr>
              <a:t>Out : </a:t>
            </a:r>
            <a:r>
              <a:rPr lang="en-US" altLang="ko-KR" sz="2200" b="1" dirty="0">
                <a:latin typeface="+mj-ea"/>
                <a:ea typeface="+mj-ea"/>
              </a:rPr>
              <a:t>virtual</a:t>
            </a:r>
            <a:r>
              <a:rPr lang="en-US" altLang="ko-KR" sz="2200" dirty="0">
                <a:latin typeface="+mj-ea"/>
                <a:ea typeface="+mj-ea"/>
              </a:rPr>
              <a:t> public </a:t>
            </a:r>
            <a:r>
              <a:rPr lang="en-US" altLang="ko-KR" sz="2200" dirty="0" err="1">
                <a:latin typeface="+mj-ea"/>
                <a:ea typeface="+mj-ea"/>
              </a:rPr>
              <a:t>BaseIO</a:t>
            </a:r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en-US" altLang="ko-KR" sz="2200" dirty="0" smtClean="0">
                <a:latin typeface="+mj-ea"/>
                <a:ea typeface="+mj-ea"/>
              </a:rPr>
              <a:t>{</a:t>
            </a:r>
          </a:p>
          <a:p>
            <a:pPr latinLnBrk="0"/>
            <a:r>
              <a:rPr lang="en-US" altLang="ko-KR" sz="2200" dirty="0">
                <a:latin typeface="+mj-ea"/>
                <a:ea typeface="+mj-ea"/>
              </a:rPr>
              <a:t>// Out </a:t>
            </a:r>
            <a:r>
              <a:rPr lang="ko-KR" altLang="en-US" sz="2200" dirty="0">
                <a:latin typeface="+mj-ea"/>
                <a:ea typeface="+mj-ea"/>
              </a:rPr>
              <a:t>클래스는 </a:t>
            </a:r>
            <a:r>
              <a:rPr lang="en-US" altLang="ko-KR" sz="2200" dirty="0" err="1">
                <a:latin typeface="+mj-ea"/>
                <a:ea typeface="+mj-ea"/>
              </a:rPr>
              <a:t>BaseIO</a:t>
            </a:r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ko-KR" altLang="en-US" sz="2200" dirty="0">
                <a:latin typeface="+mj-ea"/>
                <a:ea typeface="+mj-ea"/>
              </a:rPr>
              <a:t>클래스를 가상 상속함</a:t>
            </a:r>
            <a:endParaRPr lang="en-US" altLang="ko-KR" sz="22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200" dirty="0" smtClean="0">
                <a:latin typeface="+mj-ea"/>
                <a:ea typeface="+mj-ea"/>
              </a:rPr>
              <a:t>    ... </a:t>
            </a:r>
            <a:endParaRPr lang="en-US" altLang="ko-KR" sz="2200" dirty="0">
              <a:latin typeface="+mj-ea"/>
              <a:ea typeface="+mj-ea"/>
            </a:endParaRPr>
          </a:p>
          <a:p>
            <a:pPr fontAlgn="base" latinLnBrk="0"/>
            <a:r>
              <a:rPr lang="en-US" altLang="ko-KR" sz="2200" dirty="0" smtClean="0">
                <a:latin typeface="+mj-ea"/>
                <a:ea typeface="+mj-ea"/>
              </a:rPr>
              <a:t>};  </a:t>
            </a:r>
            <a:endParaRPr lang="en-US" altLang="ko-KR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41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2800" dirty="0" smtClean="0"/>
              <a:t>가상 상속으로 다중 상속의 모호성 해결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8"/>
          <a:stretch/>
        </p:blipFill>
        <p:spPr bwMode="auto">
          <a:xfrm>
            <a:off x="1242455" y="820592"/>
            <a:ext cx="6713920" cy="580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" t="74528" r="3536" b="-1415"/>
          <a:stretch/>
        </p:blipFill>
        <p:spPr bwMode="auto">
          <a:xfrm>
            <a:off x="385746" y="3140968"/>
            <a:ext cx="8427339" cy="30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26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상속의 목적 및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간결한 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기능을 물려받아 파생 클래스를 간결하게 작성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클래스 간의 계층적 분류 및 관리의 용이함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클래스들의 구조적 관계 파악 용이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클래스 재사용과 확장을 통한 소프트웨어 생산성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소프트웨어 생산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기존에 작성한 클래스의 재사용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상속받아 새로운 기능을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앞으로 있을 상속에 대비한 클래스의 객체 지향적 설계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8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73" y="3496673"/>
            <a:ext cx="6926075" cy="295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관계로 클래스의 간결화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3571" y="1836390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기능이 중복된 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개의 클래스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3571" y="4573536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상속 관계로 클래스의 간결화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284984"/>
            <a:ext cx="820891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8944"/>
            <a:ext cx="5976663" cy="164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5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016" y="908720"/>
            <a:ext cx="8892480" cy="583264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상속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Student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클래스의 멤버를 물려받는다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StudentWorker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의 멤버를 물려받는다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Student</a:t>
            </a:r>
            <a:r>
              <a:rPr lang="ko-KR" altLang="en-US" dirty="0" smtClean="0"/>
              <a:t>가 물려받은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의 멤버도 함께 물려받는다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340768"/>
            <a:ext cx="7434572" cy="38164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/>
            <a:r>
              <a:rPr lang="en-US" altLang="ko-KR" sz="2200" dirty="0" smtClean="0">
                <a:latin typeface="+mj-ea"/>
                <a:ea typeface="+mj-ea"/>
              </a:rPr>
              <a:t>class </a:t>
            </a:r>
            <a:r>
              <a:rPr lang="en-US" altLang="ko-KR" sz="2200" b="1" dirty="0">
                <a:solidFill>
                  <a:srgbClr val="00B0F0"/>
                </a:solidFill>
                <a:latin typeface="+mj-ea"/>
                <a:ea typeface="+mj-ea"/>
              </a:rPr>
              <a:t>Student</a:t>
            </a:r>
            <a:r>
              <a:rPr lang="en-US" altLang="ko-KR" sz="2200" b="1" dirty="0">
                <a:latin typeface="+mj-ea"/>
                <a:ea typeface="+mj-ea"/>
              </a:rPr>
              <a:t> : </a:t>
            </a:r>
            <a:r>
              <a:rPr lang="en-US" altLang="ko-KR" sz="2200" b="1" dirty="0">
                <a:solidFill>
                  <a:srgbClr val="FF6600"/>
                </a:solidFill>
                <a:latin typeface="+mj-ea"/>
                <a:ea typeface="+mj-ea"/>
              </a:rPr>
              <a:t>public</a:t>
            </a:r>
            <a:r>
              <a:rPr lang="en-US" altLang="ko-KR" sz="2200" b="1" dirty="0">
                <a:solidFill>
                  <a:srgbClr val="7030A0"/>
                </a:solidFill>
                <a:latin typeface="+mj-ea"/>
                <a:ea typeface="+mj-ea"/>
              </a:rPr>
              <a:t> Person </a:t>
            </a:r>
            <a:r>
              <a:rPr lang="en-US" altLang="ko-KR" sz="2200" dirty="0" smtClean="0">
                <a:latin typeface="+mj-ea"/>
                <a:ea typeface="+mj-ea"/>
              </a:rPr>
              <a:t>{ </a:t>
            </a:r>
            <a:r>
              <a:rPr lang="en-US" altLang="ko-KR" sz="2200" dirty="0">
                <a:latin typeface="+mj-ea"/>
                <a:ea typeface="+mj-ea"/>
              </a:rPr>
              <a:t>	</a:t>
            </a:r>
          </a:p>
          <a:p>
            <a:pPr defTabSz="180000" fontAlgn="base"/>
            <a:r>
              <a:rPr lang="en-US" altLang="ko-KR" sz="2200" dirty="0" smtClean="0">
                <a:latin typeface="+mj-ea"/>
                <a:ea typeface="+mj-ea"/>
              </a:rPr>
              <a:t>	// Person</a:t>
            </a:r>
            <a:r>
              <a:rPr lang="ko-KR" altLang="en-US" sz="2200" dirty="0" smtClean="0">
                <a:latin typeface="+mj-ea"/>
                <a:ea typeface="+mj-ea"/>
              </a:rPr>
              <a:t>을 상속받는 </a:t>
            </a:r>
            <a:r>
              <a:rPr lang="en-US" altLang="ko-KR" sz="2200" dirty="0" smtClean="0">
                <a:latin typeface="+mj-ea"/>
                <a:ea typeface="+mj-ea"/>
              </a:rPr>
              <a:t>Student </a:t>
            </a:r>
            <a:r>
              <a:rPr lang="ko-KR" altLang="en-US" sz="2200" dirty="0" smtClean="0">
                <a:latin typeface="+mj-ea"/>
                <a:ea typeface="+mj-ea"/>
              </a:rPr>
              <a:t>선언</a:t>
            </a:r>
            <a:endParaRPr lang="en-US" altLang="ko-KR" sz="2200" dirty="0" smtClean="0">
              <a:latin typeface="+mj-ea"/>
              <a:ea typeface="+mj-ea"/>
            </a:endParaRPr>
          </a:p>
          <a:p>
            <a:pPr defTabSz="180000" fontAlgn="base"/>
            <a:r>
              <a:rPr lang="en-US" altLang="ko-KR" sz="2200" dirty="0" smtClean="0">
                <a:latin typeface="+mj-ea"/>
                <a:ea typeface="+mj-ea"/>
              </a:rPr>
              <a:t>  //</a:t>
            </a:r>
            <a:r>
              <a:rPr lang="ko-KR" altLang="en-US" sz="2200" b="1" dirty="0">
                <a:solidFill>
                  <a:srgbClr val="7030A0"/>
                </a:solidFill>
                <a:latin typeface="+mj-ea"/>
                <a:ea typeface="+mj-ea"/>
              </a:rPr>
              <a:t>기본 </a:t>
            </a:r>
            <a:r>
              <a:rPr lang="ko-KR" altLang="en-US" sz="2200" b="1" dirty="0" err="1">
                <a:solidFill>
                  <a:srgbClr val="7030A0"/>
                </a:solidFill>
                <a:latin typeface="+mj-ea"/>
                <a:ea typeface="+mj-ea"/>
              </a:rPr>
              <a:t>클래스명</a:t>
            </a:r>
            <a:r>
              <a:rPr lang="ko-KR" altLang="en-US" sz="2200" b="1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en-US" altLang="ko-KR" sz="2200" b="1" dirty="0">
                <a:solidFill>
                  <a:srgbClr val="7030A0"/>
                </a:solidFill>
                <a:latin typeface="+mj-ea"/>
                <a:ea typeface="+mj-ea"/>
              </a:rPr>
              <a:t>: Person</a:t>
            </a:r>
          </a:p>
          <a:p>
            <a:pPr defTabSz="180000" fontAlgn="base"/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en-US" altLang="ko-KR" sz="2200" dirty="0" smtClean="0">
                <a:latin typeface="+mj-ea"/>
                <a:ea typeface="+mj-ea"/>
              </a:rPr>
              <a:t> //</a:t>
            </a:r>
            <a:r>
              <a:rPr lang="ko-KR" altLang="en-US" sz="2200" b="1" dirty="0">
                <a:solidFill>
                  <a:srgbClr val="00B0F0"/>
                </a:solidFill>
                <a:latin typeface="+mj-ea"/>
                <a:ea typeface="+mj-ea"/>
              </a:rPr>
              <a:t>파생 </a:t>
            </a:r>
            <a:r>
              <a:rPr lang="ko-KR" altLang="en-US" sz="2200" b="1" dirty="0" err="1">
                <a:solidFill>
                  <a:srgbClr val="00B0F0"/>
                </a:solidFill>
                <a:latin typeface="+mj-ea"/>
                <a:ea typeface="+mj-ea"/>
              </a:rPr>
              <a:t>클래스명</a:t>
            </a:r>
            <a:r>
              <a:rPr lang="en-US" altLang="ko-KR" sz="2200" b="1" dirty="0">
                <a:solidFill>
                  <a:srgbClr val="00B0F0"/>
                </a:solidFill>
                <a:latin typeface="+mj-ea"/>
                <a:ea typeface="+mj-ea"/>
              </a:rPr>
              <a:t>: Student</a:t>
            </a:r>
          </a:p>
          <a:p>
            <a:pPr defTabSz="180000" fontAlgn="base"/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en-US" altLang="ko-KR" sz="2200" dirty="0" smtClean="0">
                <a:latin typeface="+mj-ea"/>
                <a:ea typeface="+mj-ea"/>
              </a:rPr>
              <a:t> //</a:t>
            </a:r>
            <a:r>
              <a:rPr lang="ko-KR" altLang="en-US" sz="2200" b="1" dirty="0">
                <a:solidFill>
                  <a:srgbClr val="FF6600"/>
                </a:solidFill>
                <a:latin typeface="+mj-ea"/>
                <a:ea typeface="+mj-ea"/>
              </a:rPr>
              <a:t>상속 </a:t>
            </a:r>
            <a:r>
              <a:rPr lang="ko-KR" altLang="en-US" sz="2200" b="1" dirty="0" err="1">
                <a:solidFill>
                  <a:srgbClr val="FF6600"/>
                </a:solidFill>
                <a:latin typeface="+mj-ea"/>
                <a:ea typeface="+mj-ea"/>
              </a:rPr>
              <a:t>접근지정</a:t>
            </a:r>
            <a:r>
              <a:rPr lang="ko-KR" altLang="en-US" sz="2200" b="1" dirty="0">
                <a:solidFill>
                  <a:srgbClr val="FF6600"/>
                </a:solidFill>
                <a:latin typeface="+mj-ea"/>
                <a:ea typeface="+mj-ea"/>
              </a:rPr>
              <a:t> </a:t>
            </a:r>
            <a:r>
              <a:rPr lang="en-US" altLang="ko-KR" sz="2200" b="1" dirty="0">
                <a:solidFill>
                  <a:srgbClr val="FF6600"/>
                </a:solidFill>
                <a:latin typeface="+mj-ea"/>
                <a:ea typeface="+mj-ea"/>
              </a:rPr>
              <a:t>– private, protected </a:t>
            </a:r>
            <a:r>
              <a:rPr lang="ko-KR" altLang="en-US" sz="2200" b="1" dirty="0">
                <a:solidFill>
                  <a:srgbClr val="FF6600"/>
                </a:solidFill>
                <a:latin typeface="+mj-ea"/>
                <a:ea typeface="+mj-ea"/>
              </a:rPr>
              <a:t>도 가능</a:t>
            </a:r>
            <a:endParaRPr lang="en-US" altLang="ko-KR" sz="2200" b="1" dirty="0">
              <a:solidFill>
                <a:srgbClr val="FF6600"/>
              </a:solidFill>
              <a:latin typeface="+mj-ea"/>
              <a:ea typeface="+mj-ea"/>
            </a:endParaRPr>
          </a:p>
          <a:p>
            <a:pPr defTabSz="180000" fontAlgn="base"/>
            <a:r>
              <a:rPr lang="en-US" altLang="ko-KR" sz="2200" b="1" dirty="0">
                <a:solidFill>
                  <a:srgbClr val="FF6600"/>
                </a:solidFill>
                <a:latin typeface="+mj-ea"/>
                <a:ea typeface="+mj-ea"/>
              </a:rPr>
              <a:t>	</a:t>
            </a:r>
            <a:r>
              <a:rPr lang="en-US" altLang="ko-KR" sz="2200" dirty="0">
                <a:solidFill>
                  <a:schemeClr val="tx1"/>
                </a:solidFill>
                <a:latin typeface="+mj-ea"/>
                <a:ea typeface="+mj-ea"/>
              </a:rPr>
              <a:t>.....</a:t>
            </a:r>
          </a:p>
          <a:p>
            <a:pPr defTabSz="180000" fontAlgn="base"/>
            <a:r>
              <a:rPr lang="en-US" altLang="ko-KR" sz="2200" dirty="0" smtClean="0">
                <a:latin typeface="+mj-ea"/>
                <a:ea typeface="+mj-ea"/>
              </a:rPr>
              <a:t>};</a:t>
            </a:r>
          </a:p>
          <a:p>
            <a:pPr defTabSz="180000" fontAlgn="base"/>
            <a:r>
              <a:rPr lang="en-US" altLang="ko-KR" sz="2200" dirty="0" smtClean="0">
                <a:latin typeface="+mj-ea"/>
                <a:ea typeface="+mj-ea"/>
              </a:rPr>
              <a:t>class </a:t>
            </a:r>
            <a:r>
              <a:rPr lang="en-US" altLang="ko-KR" sz="2200" b="1" dirty="0" err="1">
                <a:latin typeface="+mj-ea"/>
                <a:ea typeface="+mj-ea"/>
              </a:rPr>
              <a:t>StudentWorker</a:t>
            </a:r>
            <a:r>
              <a:rPr lang="en-US" altLang="ko-KR" sz="2200" b="1" dirty="0">
                <a:latin typeface="+mj-ea"/>
                <a:ea typeface="+mj-ea"/>
              </a:rPr>
              <a:t> : public Student </a:t>
            </a:r>
            <a:r>
              <a:rPr lang="en-US" altLang="ko-KR" sz="2200" dirty="0">
                <a:latin typeface="+mj-ea"/>
                <a:ea typeface="+mj-ea"/>
              </a:rPr>
              <a:t>{ </a:t>
            </a:r>
            <a:endParaRPr lang="en-US" altLang="ko-KR" sz="2200" dirty="0" smtClean="0">
              <a:latin typeface="+mj-ea"/>
              <a:ea typeface="+mj-ea"/>
            </a:endParaRPr>
          </a:p>
          <a:p>
            <a:pPr defTabSz="180000" fontAlgn="base"/>
            <a:r>
              <a:rPr lang="en-US" altLang="ko-KR" sz="2200" dirty="0">
                <a:latin typeface="+mj-ea"/>
                <a:ea typeface="+mj-ea"/>
              </a:rPr>
              <a:t>	</a:t>
            </a:r>
            <a:r>
              <a:rPr lang="en-US" altLang="ko-KR" sz="2200" dirty="0" smtClean="0">
                <a:latin typeface="+mj-ea"/>
                <a:ea typeface="+mj-ea"/>
              </a:rPr>
              <a:t>// </a:t>
            </a:r>
            <a:r>
              <a:rPr lang="en-US" altLang="ko-KR" sz="2200" dirty="0">
                <a:latin typeface="+mj-ea"/>
                <a:ea typeface="+mj-ea"/>
              </a:rPr>
              <a:t>Student</a:t>
            </a:r>
            <a:r>
              <a:rPr lang="ko-KR" altLang="en-US" sz="2200" dirty="0">
                <a:latin typeface="+mj-ea"/>
                <a:ea typeface="+mj-ea"/>
              </a:rPr>
              <a:t>를 상속받는 </a:t>
            </a:r>
            <a:r>
              <a:rPr lang="en-US" altLang="ko-KR" sz="2200" dirty="0" err="1">
                <a:latin typeface="+mj-ea"/>
                <a:ea typeface="+mj-ea"/>
              </a:rPr>
              <a:t>StudentWorker</a:t>
            </a:r>
            <a:r>
              <a:rPr lang="en-US" altLang="ko-KR" sz="2200" dirty="0">
                <a:latin typeface="+mj-ea"/>
                <a:ea typeface="+mj-ea"/>
              </a:rPr>
              <a:t> </a:t>
            </a:r>
            <a:r>
              <a:rPr lang="ko-KR" altLang="en-US" sz="2200" dirty="0">
                <a:latin typeface="+mj-ea"/>
                <a:ea typeface="+mj-ea"/>
              </a:rPr>
              <a:t>선언</a:t>
            </a:r>
            <a:endParaRPr lang="en-US" altLang="ko-KR" sz="2200" dirty="0">
              <a:latin typeface="+mj-ea"/>
              <a:ea typeface="+mj-ea"/>
            </a:endParaRPr>
          </a:p>
          <a:p>
            <a:pPr defTabSz="180000" fontAlgn="base"/>
            <a:r>
              <a:rPr lang="en-US" altLang="ko-KR" sz="2200" dirty="0">
                <a:latin typeface="+mj-ea"/>
                <a:ea typeface="+mj-ea"/>
              </a:rPr>
              <a:t>	.....</a:t>
            </a:r>
          </a:p>
          <a:p>
            <a:pPr defTabSz="180000" fontAlgn="base"/>
            <a:r>
              <a:rPr lang="en-US" altLang="ko-KR" sz="2200" dirty="0" smtClean="0">
                <a:latin typeface="+mj-ea"/>
                <a:ea typeface="+mj-ea"/>
              </a:rPr>
              <a:t>};</a:t>
            </a:r>
            <a:endParaRPr lang="en-US" altLang="ko-KR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06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957392" cy="670351"/>
          </a:xfrm>
        </p:spPr>
        <p:txBody>
          <a:bodyPr>
            <a:noAutofit/>
          </a:bodyPr>
          <a:lstStyle/>
          <a:p>
            <a:r>
              <a:rPr lang="en-US" altLang="ko-KR" sz="2400" cap="none" dirty="0" smtClean="0">
                <a:latin typeface="+mj-ea"/>
              </a:rPr>
              <a:t>Point</a:t>
            </a:r>
            <a:r>
              <a:rPr lang="en-US" altLang="ko-KR" sz="2400" dirty="0" smtClean="0">
                <a:latin typeface="+mj-ea"/>
              </a:rPr>
              <a:t> </a:t>
            </a:r>
            <a:r>
              <a:rPr lang="ko-KR" altLang="en-US" sz="2400" dirty="0">
                <a:latin typeface="+mj-ea"/>
              </a:rPr>
              <a:t>클래스를 상속받는 </a:t>
            </a:r>
            <a:r>
              <a:rPr lang="en-US" altLang="ko-KR" sz="2400" cap="none" dirty="0">
                <a:latin typeface="+mj-ea"/>
              </a:rPr>
              <a:t>ColorPoint</a:t>
            </a:r>
            <a:r>
              <a:rPr lang="en-US" altLang="ko-KR" sz="2400" dirty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</a:rPr>
              <a:t>클래스 만들기</a:t>
            </a:r>
            <a:endParaRPr lang="ko-KR" altLang="en-US" sz="2400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980728"/>
            <a:ext cx="8090865" cy="563231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dirty="0">
                <a:latin typeface="+mj-ea"/>
                <a:ea typeface="+mj-ea"/>
              </a:rPr>
              <a:t>// 2</a:t>
            </a:r>
            <a:r>
              <a:rPr lang="ko-KR" altLang="en-US" dirty="0">
                <a:latin typeface="+mj-ea"/>
                <a:ea typeface="+mj-ea"/>
              </a:rPr>
              <a:t>차원 평면에서 컬러 점을 표현하는 클래스 </a:t>
            </a:r>
            <a:r>
              <a:rPr lang="en-US" altLang="ko-KR" dirty="0">
                <a:latin typeface="+mj-ea"/>
                <a:ea typeface="+mj-ea"/>
              </a:rPr>
              <a:t>ColorPoint. Point</a:t>
            </a:r>
            <a:r>
              <a:rPr lang="ko-KR" altLang="en-US" dirty="0">
                <a:latin typeface="+mj-ea"/>
                <a:ea typeface="+mj-ea"/>
              </a:rPr>
              <a:t>를 </a:t>
            </a:r>
            <a:r>
              <a:rPr lang="ko-KR" altLang="en-US" dirty="0" smtClean="0">
                <a:latin typeface="+mj-ea"/>
                <a:ea typeface="+mj-ea"/>
              </a:rPr>
              <a:t>상속받음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class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ColorPoint : public Point { </a:t>
            </a:r>
            <a:endParaRPr lang="en-US" altLang="ko-KR" dirty="0" smtClean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string color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; //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점의 색 표현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void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setColor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(string color)  {	this-&gt;color = color; }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void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showColorPoint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};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void ColorPoint::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showColorPoint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cout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&lt;&lt; color &lt;&lt; ":";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showPoint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 </a:t>
            </a:r>
            <a:r>
              <a:rPr lang="en-US" altLang="ko-KR" dirty="0" smtClean="0">
                <a:solidFill>
                  <a:schemeClr val="dk1"/>
                </a:solidFill>
                <a:latin typeface="+mj-ea"/>
                <a:ea typeface="+mj-ea"/>
              </a:rPr>
              <a:t> //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Point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의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showPoint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호출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</a:p>
          <a:p>
            <a:pPr defTabSz="180000"/>
            <a:endParaRPr lang="en-US" altLang="ko-KR" dirty="0">
              <a:solidFill>
                <a:schemeClr val="dk1"/>
              </a:solidFill>
              <a:latin typeface="+mj-ea"/>
              <a:ea typeface="+mj-ea"/>
            </a:endParaRPr>
          </a:p>
          <a:p>
            <a:pPr defTabSz="180000"/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 main() {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	Point p; //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기본 클래스의 객체 생성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ColorPoint 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cp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; //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파생 클래스의 객체 생성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cp.set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(3,4); //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기본 클래스의 멤버 호출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cp.setColor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("Red"); //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파생 클래스의 멤버 호출</a:t>
            </a:r>
          </a:p>
          <a:p>
            <a:pPr defTabSz="180000"/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	</a:t>
            </a:r>
            <a:r>
              <a:rPr lang="en-US" altLang="ko-KR" dirty="0" err="1">
                <a:solidFill>
                  <a:schemeClr val="dk1"/>
                </a:solidFill>
                <a:latin typeface="+mj-ea"/>
                <a:ea typeface="+mj-ea"/>
              </a:rPr>
              <a:t>cp.showColorPoint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(); // 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파생 클래스의 멤버 호출</a:t>
            </a:r>
          </a:p>
          <a:p>
            <a:pPr defTabSz="180000"/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}</a:t>
            </a:r>
            <a:endParaRPr lang="ko-KR" altLang="en-US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1259" y="955349"/>
            <a:ext cx="8073134" cy="3416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/>
            <a:r>
              <a:rPr lang="en-US" altLang="ko-KR" sz="2400" dirty="0" smtClean="0">
                <a:latin typeface="+mj-ea"/>
                <a:ea typeface="+mj-ea"/>
              </a:rPr>
              <a:t>// </a:t>
            </a:r>
            <a:r>
              <a:rPr lang="en-US" altLang="ko-KR" sz="2400" dirty="0">
                <a:latin typeface="+mj-ea"/>
                <a:ea typeface="+mj-ea"/>
              </a:rPr>
              <a:t>2</a:t>
            </a:r>
            <a:r>
              <a:rPr lang="ko-KR" altLang="en-US" sz="2400" dirty="0">
                <a:latin typeface="+mj-ea"/>
                <a:ea typeface="+mj-ea"/>
              </a:rPr>
              <a:t>차원 평면에서 한 점을 표현하는 클래스 </a:t>
            </a:r>
            <a:r>
              <a:rPr lang="en-US" altLang="ko-KR" sz="2400" dirty="0">
                <a:latin typeface="+mj-ea"/>
                <a:ea typeface="+mj-ea"/>
              </a:rPr>
              <a:t>Point </a:t>
            </a:r>
            <a:r>
              <a:rPr lang="ko-KR" altLang="en-US" sz="2400" dirty="0">
                <a:latin typeface="+mj-ea"/>
                <a:ea typeface="+mj-ea"/>
              </a:rPr>
              <a:t>선언</a:t>
            </a:r>
          </a:p>
          <a:p>
            <a:pPr defTabSz="180000"/>
            <a:r>
              <a:rPr lang="en-US" altLang="ko-KR" sz="2400" b="1" dirty="0">
                <a:latin typeface="+mj-ea"/>
                <a:ea typeface="+mj-ea"/>
              </a:rPr>
              <a:t>class Point </a:t>
            </a:r>
            <a:r>
              <a:rPr lang="en-US" altLang="ko-KR" sz="2400" dirty="0">
                <a:latin typeface="+mj-ea"/>
                <a:ea typeface="+mj-ea"/>
              </a:rPr>
              <a:t>{ 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err="1">
                <a:latin typeface="+mj-ea"/>
                <a:ea typeface="+mj-ea"/>
              </a:rPr>
              <a:t>int</a:t>
            </a:r>
            <a:r>
              <a:rPr lang="en-US" altLang="ko-KR" sz="2400" dirty="0">
                <a:latin typeface="+mj-ea"/>
                <a:ea typeface="+mj-ea"/>
              </a:rPr>
              <a:t> x, y; //</a:t>
            </a:r>
            <a:r>
              <a:rPr lang="ko-KR" altLang="en-US" sz="2400" dirty="0">
                <a:latin typeface="+mj-ea"/>
                <a:ea typeface="+mj-ea"/>
              </a:rPr>
              <a:t>한 점 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en-US" altLang="ko-KR" sz="2400" dirty="0" err="1">
                <a:latin typeface="+mj-ea"/>
                <a:ea typeface="+mj-ea"/>
              </a:rPr>
              <a:t>x,y</a:t>
            </a:r>
            <a:r>
              <a:rPr lang="en-US" altLang="ko-KR" sz="2400" dirty="0">
                <a:latin typeface="+mj-ea"/>
                <a:ea typeface="+mj-ea"/>
              </a:rPr>
              <a:t>) </a:t>
            </a:r>
            <a:r>
              <a:rPr lang="ko-KR" altLang="en-US" sz="2400" dirty="0" err="1">
                <a:latin typeface="+mj-ea"/>
                <a:ea typeface="+mj-ea"/>
              </a:rPr>
              <a:t>좌표값</a:t>
            </a:r>
            <a:endParaRPr lang="ko-KR" altLang="en-US" sz="2400" dirty="0">
              <a:latin typeface="+mj-ea"/>
              <a:ea typeface="+mj-ea"/>
            </a:endParaRPr>
          </a:p>
          <a:p>
            <a:pPr defTabSz="180000"/>
            <a:r>
              <a:rPr lang="en-US" altLang="ko-KR" sz="2400" dirty="0" smtClean="0">
                <a:latin typeface="+mj-ea"/>
                <a:ea typeface="+mj-ea"/>
              </a:rPr>
              <a:t>public: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smtClean="0">
                <a:latin typeface="+mj-ea"/>
                <a:ea typeface="+mj-ea"/>
              </a:rPr>
              <a:t>void </a:t>
            </a:r>
            <a:r>
              <a:rPr lang="en-US" altLang="ko-KR" sz="2400" dirty="0">
                <a:latin typeface="+mj-ea"/>
                <a:ea typeface="+mj-ea"/>
              </a:rPr>
              <a:t>set(</a:t>
            </a:r>
            <a:r>
              <a:rPr lang="en-US" altLang="ko-KR" sz="2400" dirty="0" err="1">
                <a:latin typeface="+mj-ea"/>
                <a:ea typeface="+mj-ea"/>
              </a:rPr>
              <a:t>int</a:t>
            </a:r>
            <a:r>
              <a:rPr lang="en-US" altLang="ko-KR" sz="2400" dirty="0">
                <a:latin typeface="+mj-ea"/>
                <a:ea typeface="+mj-ea"/>
              </a:rPr>
              <a:t> x, </a:t>
            </a:r>
            <a:r>
              <a:rPr lang="en-US" altLang="ko-KR" sz="2400" dirty="0" err="1">
                <a:latin typeface="+mj-ea"/>
                <a:ea typeface="+mj-ea"/>
              </a:rPr>
              <a:t>int</a:t>
            </a:r>
            <a:r>
              <a:rPr lang="en-US" altLang="ko-KR" sz="2400" dirty="0">
                <a:latin typeface="+mj-ea"/>
                <a:ea typeface="+mj-ea"/>
              </a:rPr>
              <a:t> y</a:t>
            </a:r>
            <a:r>
              <a:rPr lang="en-US" altLang="ko-KR" sz="2400" dirty="0" smtClean="0">
                <a:latin typeface="+mj-ea"/>
                <a:ea typeface="+mj-ea"/>
              </a:rPr>
              <a:t>) </a:t>
            </a:r>
            <a:r>
              <a:rPr lang="en-US" altLang="ko-KR" sz="2400" dirty="0">
                <a:latin typeface="+mj-ea"/>
                <a:ea typeface="+mj-ea"/>
              </a:rPr>
              <a:t>{ this-&gt;x = x; this-&gt;y = y; }</a:t>
            </a:r>
          </a:p>
          <a:p>
            <a:pPr defTabSz="180000"/>
            <a:r>
              <a:rPr lang="en-US" altLang="ko-KR" sz="2400" dirty="0">
                <a:latin typeface="+mj-ea"/>
                <a:ea typeface="+mj-ea"/>
              </a:rPr>
              <a:t>	void </a:t>
            </a:r>
            <a:r>
              <a:rPr lang="en-US" altLang="ko-KR" sz="2400" dirty="0" err="1">
                <a:latin typeface="+mj-ea"/>
                <a:ea typeface="+mj-ea"/>
              </a:rPr>
              <a:t>showPoint</a:t>
            </a:r>
            <a:r>
              <a:rPr lang="en-US" altLang="ko-KR" sz="2400" dirty="0">
                <a:latin typeface="+mj-ea"/>
                <a:ea typeface="+mj-ea"/>
              </a:rPr>
              <a:t>() {</a:t>
            </a:r>
          </a:p>
          <a:p>
            <a:pPr defTabSz="180000"/>
            <a:r>
              <a:rPr lang="en-US" altLang="ko-KR" sz="2400" dirty="0" smtClean="0">
                <a:latin typeface="+mj-ea"/>
                <a:ea typeface="+mj-ea"/>
              </a:rPr>
              <a:t>	</a:t>
            </a:r>
            <a:r>
              <a:rPr lang="en-US" altLang="ko-KR" sz="2400" dirty="0">
                <a:latin typeface="+mj-ea"/>
                <a:ea typeface="+mj-ea"/>
              </a:rPr>
              <a:t>	</a:t>
            </a:r>
            <a:r>
              <a:rPr lang="en-US" altLang="ko-KR" sz="2400" dirty="0" err="1">
                <a:latin typeface="+mj-ea"/>
                <a:ea typeface="+mj-ea"/>
              </a:rPr>
              <a:t>cout</a:t>
            </a:r>
            <a:r>
              <a:rPr lang="en-US" altLang="ko-KR" sz="2400" dirty="0">
                <a:latin typeface="+mj-ea"/>
                <a:ea typeface="+mj-ea"/>
              </a:rPr>
              <a:t> &lt;&lt; "(" &lt;&lt; x &lt;&lt; "," &lt;&lt; y &lt;&lt; ")" &lt;&lt; </a:t>
            </a:r>
            <a:r>
              <a:rPr lang="en-US" altLang="ko-KR" sz="2400" dirty="0" err="1">
                <a:latin typeface="+mj-ea"/>
                <a:ea typeface="+mj-ea"/>
              </a:rPr>
              <a:t>endl</a:t>
            </a:r>
            <a:r>
              <a:rPr lang="en-US" altLang="ko-KR" sz="2400" dirty="0">
                <a:latin typeface="+mj-ea"/>
                <a:ea typeface="+mj-ea"/>
              </a:rPr>
              <a:t>;</a:t>
            </a:r>
          </a:p>
          <a:p>
            <a:pPr defTabSz="180000"/>
            <a:r>
              <a:rPr lang="en-US" altLang="ko-KR" sz="2400" dirty="0" smtClean="0">
                <a:latin typeface="+mj-ea"/>
                <a:ea typeface="+mj-ea"/>
              </a:rPr>
              <a:t>	}</a:t>
            </a:r>
            <a:endParaRPr lang="en-US" altLang="ko-KR" sz="2400" dirty="0">
              <a:latin typeface="+mj-ea"/>
              <a:ea typeface="+mj-ea"/>
            </a:endParaRPr>
          </a:p>
          <a:p>
            <a:pPr defTabSz="180000"/>
            <a:r>
              <a:rPr lang="en-US" altLang="ko-KR" sz="2400" dirty="0" smtClean="0">
                <a:latin typeface="+mj-ea"/>
                <a:ea typeface="+mj-ea"/>
              </a:rPr>
              <a:t>};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905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42039" y="3202499"/>
            <a:ext cx="2413364" cy="14939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6055" y="3305699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x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50152" y="332635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8258" y="2763074"/>
            <a:ext cx="107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ea"/>
                <a:ea typeface="+mj-ea"/>
              </a:rPr>
              <a:t>Point p;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163" y="3953771"/>
            <a:ext cx="16680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set() {...}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6187" y="3562633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y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4163" y="4324346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</a:t>
            </a:r>
            <a:r>
              <a:rPr lang="en-US" altLang="ko-KR" sz="1400" dirty="0" err="1" smtClean="0">
                <a:latin typeface="+mj-ea"/>
                <a:ea typeface="+mj-ea"/>
              </a:rPr>
              <a:t>showPoint</a:t>
            </a:r>
            <a:r>
              <a:rPr lang="en-US" altLang="ko-KR" sz="1400" dirty="0" smtClean="0">
                <a:latin typeface="+mj-ea"/>
                <a:ea typeface="+mj-ea"/>
              </a:rPr>
              <a:t>() {...}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4266834" y="4704442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266836" y="3219000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58636" y="2763074"/>
            <a:ext cx="1797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ea"/>
                <a:ea typeface="+mj-ea"/>
              </a:rPr>
              <a:t>ColorPoint </a:t>
            </a:r>
            <a:r>
              <a:rPr lang="en-US" altLang="ko-KR" sz="1600" dirty="0" err="1" smtClean="0">
                <a:latin typeface="+mj-ea"/>
                <a:ea typeface="+mj-ea"/>
              </a:rPr>
              <a:t>cp</a:t>
            </a:r>
            <a:r>
              <a:rPr lang="en-US" altLang="ko-KR" sz="1600" dirty="0" smtClean="0">
                <a:latin typeface="+mj-ea"/>
                <a:ea typeface="+mj-ea"/>
              </a:rPr>
              <a:t>;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67089" y="3944622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set() {...}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67088" y="4288648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</a:t>
            </a:r>
            <a:r>
              <a:rPr lang="en-US" altLang="ko-KR" sz="1400" dirty="0" err="1" smtClean="0">
                <a:latin typeface="+mj-ea"/>
                <a:ea typeface="+mj-ea"/>
              </a:rPr>
              <a:t>showPoint</a:t>
            </a:r>
            <a:r>
              <a:rPr lang="en-US" altLang="ko-KR" sz="1400" dirty="0" smtClean="0">
                <a:latin typeface="+mj-ea"/>
                <a:ea typeface="+mj-ea"/>
              </a:rPr>
              <a:t>() {...}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67089" y="4827228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string color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4864" y="5507144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</a:t>
            </a:r>
            <a:r>
              <a:rPr lang="en-US" altLang="ko-KR" sz="1400" dirty="0" err="1" smtClean="0">
                <a:latin typeface="+mj-ea"/>
                <a:ea typeface="+mj-ea"/>
              </a:rPr>
              <a:t>showColorPoint</a:t>
            </a:r>
            <a:r>
              <a:rPr lang="en-US" altLang="ko-KR" sz="1400" dirty="0" smtClean="0">
                <a:latin typeface="+mj-ea"/>
                <a:ea typeface="+mj-ea"/>
              </a:rPr>
              <a:t>() { ...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0042" y="5199367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>
                <a:latin typeface="+mj-ea"/>
                <a:ea typeface="+mj-ea"/>
              </a:rPr>
              <a:t>void </a:t>
            </a:r>
            <a:r>
              <a:rPr lang="en-US" altLang="ko-KR" sz="1400" dirty="0" err="1" smtClean="0">
                <a:latin typeface="+mj-ea"/>
                <a:ea typeface="+mj-ea"/>
              </a:rPr>
              <a:t>setColor</a:t>
            </a:r>
            <a:r>
              <a:rPr lang="en-US" altLang="ko-KR" sz="1400" dirty="0" smtClean="0">
                <a:latin typeface="+mj-ea"/>
                <a:ea typeface="+mj-ea"/>
              </a:rPr>
              <a:t> () {...}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59088" y="366055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86455" y="3314098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x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77757" y="33347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6587" y="3571032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+mj-ea"/>
                <a:ea typeface="+mj-ea"/>
              </a:rPr>
              <a:t>int</a:t>
            </a:r>
            <a:r>
              <a:rPr lang="en-US" altLang="ko-KR" sz="1400" dirty="0" smtClean="0">
                <a:latin typeface="+mj-ea"/>
                <a:ea typeface="+mj-ea"/>
              </a:rPr>
              <a:t> y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77757" y="36689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77757" y="4876187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021026" y="2759822"/>
            <a:ext cx="1268664" cy="504056"/>
          </a:xfrm>
          <a:prstGeom prst="wedgeRoundRectCallout">
            <a:avLst>
              <a:gd name="adj1" fmla="val -50648"/>
              <a:gd name="adj2" fmla="val 965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파생 클래스의 객체는 기본 클래스의 멤버 포함</a:t>
            </a:r>
          </a:p>
        </p:txBody>
      </p:sp>
      <p:sp>
        <p:nvSpPr>
          <p:cNvPr id="27" name="오른쪽 중괄호 26"/>
          <p:cNvSpPr/>
          <p:nvPr/>
        </p:nvSpPr>
        <p:spPr>
          <a:xfrm>
            <a:off x="6834727" y="3239654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1742" y="3836294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기본클래스 멤버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9" name="오른쪽 중괄호 28"/>
          <p:cNvSpPr/>
          <p:nvPr/>
        </p:nvSpPr>
        <p:spPr>
          <a:xfrm>
            <a:off x="6834727" y="4695230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91742" y="5291870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+mj-ea"/>
                <a:ea typeface="+mj-ea"/>
              </a:rPr>
              <a:t>파생클래스 멤버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4545" y="964387"/>
            <a:ext cx="3168352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>
                <a:latin typeface="+mj-ea"/>
                <a:ea typeface="+mj-ea"/>
              </a:rPr>
              <a:t>class Point </a:t>
            </a:r>
            <a:r>
              <a:rPr lang="en-US" altLang="ko-KR" sz="1600" dirty="0">
                <a:latin typeface="+mj-ea"/>
                <a:ea typeface="+mj-ea"/>
              </a:rPr>
              <a:t>{ 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x, y; </a:t>
            </a:r>
            <a:r>
              <a:rPr lang="en-US" altLang="ko-KR" sz="1600" dirty="0" smtClean="0">
                <a:latin typeface="+mj-ea"/>
                <a:ea typeface="+mj-ea"/>
              </a:rPr>
              <a:t>// </a:t>
            </a:r>
            <a:r>
              <a:rPr lang="ko-KR" altLang="en-US" sz="1600" dirty="0" smtClean="0">
                <a:latin typeface="+mj-ea"/>
                <a:ea typeface="+mj-ea"/>
              </a:rPr>
              <a:t>한 </a:t>
            </a:r>
            <a:r>
              <a:rPr lang="ko-KR" altLang="en-US" sz="1600" dirty="0">
                <a:latin typeface="+mj-ea"/>
                <a:ea typeface="+mj-ea"/>
              </a:rPr>
              <a:t>점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x,y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 smtClean="0">
                <a:latin typeface="+mj-ea"/>
                <a:ea typeface="+mj-ea"/>
              </a:rPr>
              <a:t>좌표 값</a:t>
            </a:r>
            <a:endParaRPr lang="ko-KR" altLang="en-US" sz="1600" dirty="0">
              <a:latin typeface="+mj-ea"/>
              <a:ea typeface="+mj-ea"/>
            </a:endParaRP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public: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void set(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x, 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 y);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	void </a:t>
            </a:r>
            <a:r>
              <a:rPr lang="en-US" altLang="ko-KR" sz="1600" dirty="0" err="1">
                <a:latin typeface="+mj-ea"/>
                <a:ea typeface="+mj-ea"/>
              </a:rPr>
              <a:t>showPoint</a:t>
            </a:r>
            <a:r>
              <a:rPr lang="en-US" altLang="ko-KR" sz="1600" dirty="0">
                <a:latin typeface="+mj-ea"/>
                <a:ea typeface="+mj-ea"/>
              </a:rPr>
              <a:t>();</a:t>
            </a:r>
          </a:p>
          <a:p>
            <a:pPr defTabSz="180000" fontAlgn="base" latinLnBrk="0"/>
            <a:r>
              <a:rPr lang="en-US" altLang="ko-KR" sz="1600" dirty="0">
                <a:latin typeface="+mj-ea"/>
                <a:ea typeface="+mj-ea"/>
              </a:rPr>
              <a:t>};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626527" y="927005"/>
            <a:ext cx="5060273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000" latinLnBrk="0"/>
            <a:r>
              <a:rPr lang="en-US" altLang="ko-KR" sz="1600" b="1" dirty="0">
                <a:latin typeface="+mj-ea"/>
                <a:ea typeface="+mj-ea"/>
              </a:rPr>
              <a:t>class ColorPoint : public Point { 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defTabSz="180000" latinLnBrk="0"/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// </a:t>
            </a:r>
            <a:r>
              <a:rPr lang="en-US" altLang="ko-KR" sz="1600" b="1" dirty="0">
                <a:latin typeface="+mj-ea"/>
                <a:ea typeface="+mj-ea"/>
              </a:rPr>
              <a:t>Point</a:t>
            </a:r>
            <a:r>
              <a:rPr lang="ko-KR" altLang="en-US" sz="1600" b="1" dirty="0">
                <a:latin typeface="+mj-ea"/>
                <a:ea typeface="+mj-ea"/>
              </a:rPr>
              <a:t>를 상속받음</a:t>
            </a:r>
          </a:p>
          <a:p>
            <a:pPr defTabSz="180000" latinLnBrk="0"/>
            <a:r>
              <a:rPr lang="ko-KR" altLang="en-US" sz="1600" b="1" dirty="0">
                <a:latin typeface="+mj-ea"/>
                <a:ea typeface="+mj-ea"/>
              </a:rPr>
              <a:t>	</a:t>
            </a:r>
            <a:r>
              <a:rPr lang="en-US" altLang="ko-KR" sz="1600" b="1" dirty="0">
                <a:latin typeface="+mj-ea"/>
                <a:ea typeface="+mj-ea"/>
              </a:rPr>
              <a:t>string color; // </a:t>
            </a:r>
            <a:r>
              <a:rPr lang="ko-KR" altLang="en-US" sz="1600" b="1" dirty="0">
                <a:latin typeface="+mj-ea"/>
                <a:ea typeface="+mj-ea"/>
              </a:rPr>
              <a:t>점의 색 표현</a:t>
            </a:r>
          </a:p>
          <a:p>
            <a:pPr defTabSz="180000" latinLnBrk="0"/>
            <a:r>
              <a:rPr lang="en-US" altLang="ko-KR" sz="1600" b="1" dirty="0">
                <a:latin typeface="+mj-ea"/>
                <a:ea typeface="+mj-ea"/>
              </a:rPr>
              <a:t>public:</a:t>
            </a:r>
          </a:p>
          <a:p>
            <a:pPr defTabSz="180000" latinLnBrk="0"/>
            <a:r>
              <a:rPr lang="en-US" altLang="ko-KR" sz="1600" b="1" dirty="0">
                <a:latin typeface="+mj-ea"/>
                <a:ea typeface="+mj-ea"/>
              </a:rPr>
              <a:t>	void </a:t>
            </a:r>
            <a:r>
              <a:rPr lang="en-US" altLang="ko-KR" sz="1600" b="1" dirty="0" err="1">
                <a:latin typeface="+mj-ea"/>
                <a:ea typeface="+mj-ea"/>
              </a:rPr>
              <a:t>setColor</a:t>
            </a:r>
            <a:r>
              <a:rPr lang="en-US" altLang="ko-KR" sz="1600" b="1" dirty="0">
                <a:latin typeface="+mj-ea"/>
                <a:ea typeface="+mj-ea"/>
              </a:rPr>
              <a:t>(string color);</a:t>
            </a:r>
          </a:p>
          <a:p>
            <a:pPr defTabSz="180000" latinLnBrk="0"/>
            <a:r>
              <a:rPr lang="en-US" altLang="ko-KR" sz="1600" b="1" dirty="0">
                <a:latin typeface="+mj-ea"/>
                <a:ea typeface="+mj-ea"/>
              </a:rPr>
              <a:t>	void </a:t>
            </a:r>
            <a:r>
              <a:rPr lang="en-US" altLang="ko-KR" sz="1600" b="1" dirty="0" err="1">
                <a:latin typeface="+mj-ea"/>
                <a:ea typeface="+mj-ea"/>
              </a:rPr>
              <a:t>showColorPoint</a:t>
            </a:r>
            <a:r>
              <a:rPr lang="en-US" altLang="ko-KR" sz="1600" b="1" dirty="0">
                <a:latin typeface="+mj-ea"/>
                <a:ea typeface="+mj-ea"/>
              </a:rPr>
              <a:t>();</a:t>
            </a:r>
          </a:p>
          <a:p>
            <a:pPr defTabSz="180000" latinLnBrk="0"/>
            <a:r>
              <a:rPr lang="en-US" altLang="ko-KR" sz="1600" b="1" dirty="0">
                <a:latin typeface="+mj-ea"/>
                <a:ea typeface="+mj-ea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04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클래스에서 기본 클래스 멤버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504292" y="1052736"/>
            <a:ext cx="7380076" cy="4969193"/>
            <a:chOff x="504292" y="1052736"/>
            <a:chExt cx="7380076" cy="4969193"/>
          </a:xfrm>
        </p:grpSpPr>
        <p:sp>
          <p:nvSpPr>
            <p:cNvPr id="5" name="양쪽 모서리가 둥근 사각형 4"/>
            <p:cNvSpPr/>
            <p:nvPr/>
          </p:nvSpPr>
          <p:spPr>
            <a:xfrm rot="10800000">
              <a:off x="2865240" y="3357173"/>
              <a:ext cx="2842386" cy="2504493"/>
            </a:xfrm>
            <a:prstGeom prst="round2Same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 sz="1200">
                <a:latin typeface="+mj-ea"/>
                <a:ea typeface="+mj-ea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2858900" y="1052736"/>
              <a:ext cx="2848726" cy="2304438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2902" y="5683375"/>
              <a:ext cx="2182999" cy="33855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+mj-ea"/>
                  <a:ea typeface="+mj-ea"/>
                </a:rPr>
                <a:t>ColorPoint </a:t>
              </a:r>
              <a:r>
                <a:rPr lang="en-US" altLang="ko-KR" sz="1600" b="1" dirty="0" err="1" smtClean="0">
                  <a:latin typeface="+mj-ea"/>
                  <a:ea typeface="+mj-ea"/>
                </a:rPr>
                <a:t>cp</a:t>
              </a:r>
              <a:r>
                <a:rPr lang="en-US" altLang="ko-KR" sz="1600" b="1" dirty="0" smtClean="0">
                  <a:latin typeface="+mj-ea"/>
                  <a:ea typeface="+mj-ea"/>
                </a:rPr>
                <a:t> </a:t>
              </a:r>
              <a:r>
                <a:rPr lang="ko-KR" altLang="en-US" sz="1600" b="1" dirty="0" smtClean="0">
                  <a:latin typeface="+mj-ea"/>
                  <a:ea typeface="+mj-ea"/>
                </a:rPr>
                <a:t>객체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3472" y="1757895"/>
              <a:ext cx="286524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600" dirty="0" smtClean="0">
                  <a:latin typeface="+mj-ea"/>
                  <a:ea typeface="+mj-ea"/>
                </a:rPr>
                <a:t>void set(</a:t>
              </a:r>
              <a:r>
                <a:rPr lang="en-US" altLang="ko-KR" sz="1600" dirty="0" err="1" smtClean="0">
                  <a:latin typeface="+mj-ea"/>
                  <a:ea typeface="+mj-ea"/>
                </a:rPr>
                <a:t>int</a:t>
              </a:r>
              <a:r>
                <a:rPr lang="en-US" altLang="ko-KR" sz="1600" dirty="0" smtClean="0">
                  <a:latin typeface="+mj-ea"/>
                  <a:ea typeface="+mj-ea"/>
                </a:rPr>
                <a:t> x, </a:t>
              </a:r>
              <a:r>
                <a:rPr lang="en-US" altLang="ko-KR" sz="1600" dirty="0" err="1" smtClean="0">
                  <a:latin typeface="+mj-ea"/>
                  <a:ea typeface="+mj-ea"/>
                </a:rPr>
                <a:t>int</a:t>
              </a:r>
              <a:r>
                <a:rPr lang="en-US" altLang="ko-KR" sz="1600" dirty="0" smtClean="0">
                  <a:latin typeface="+mj-ea"/>
                  <a:ea typeface="+mj-ea"/>
                </a:rPr>
                <a:t> y) { </a:t>
              </a:r>
            </a:p>
            <a:p>
              <a:pPr defTabSz="180000"/>
              <a:r>
                <a:rPr lang="en-US" altLang="ko-KR" sz="1600" dirty="0">
                  <a:latin typeface="+mj-ea"/>
                  <a:ea typeface="+mj-ea"/>
                </a:rPr>
                <a:t>	</a:t>
              </a:r>
              <a:r>
                <a:rPr lang="en-US" altLang="ko-KR" sz="1600" dirty="0" smtClean="0">
                  <a:latin typeface="+mj-ea"/>
                  <a:ea typeface="+mj-ea"/>
                </a:rPr>
                <a:t>this-&gt;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x</a:t>
              </a:r>
              <a:r>
                <a:rPr lang="en-US" altLang="ko-KR" sz="1600" dirty="0" smtClean="0">
                  <a:latin typeface="+mj-ea"/>
                  <a:ea typeface="+mj-ea"/>
                </a:rPr>
                <a:t>= x; this-&gt;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y</a:t>
              </a:r>
              <a:r>
                <a:rPr lang="en-US" altLang="ko-KR" sz="1600" dirty="0" smtClean="0">
                  <a:latin typeface="+mj-ea"/>
                  <a:ea typeface="+mj-ea"/>
                </a:rPr>
                <a:t>=y;</a:t>
              </a:r>
            </a:p>
            <a:p>
              <a:pPr defTabSz="180000"/>
              <a:r>
                <a:rPr lang="en-US" altLang="ko-KR" sz="1600" dirty="0" smtClean="0">
                  <a:latin typeface="+mj-ea"/>
                  <a:ea typeface="+mj-ea"/>
                </a:rPr>
                <a:t>}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92739" y="2514601"/>
              <a:ext cx="275047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600" b="1" dirty="0" smtClean="0">
                  <a:latin typeface="+mj-ea"/>
                  <a:ea typeface="+mj-ea"/>
                </a:rPr>
                <a:t>void </a:t>
              </a:r>
              <a:r>
                <a:rPr lang="en-US" altLang="ko-KR" sz="1600" b="1" dirty="0" err="1" smtClean="0">
                  <a:latin typeface="+mj-ea"/>
                  <a:ea typeface="+mj-ea"/>
                </a:rPr>
                <a:t>showPoint</a:t>
              </a:r>
              <a:r>
                <a:rPr lang="en-US" altLang="ko-KR" sz="1600" b="1" dirty="0" smtClean="0">
                  <a:latin typeface="+mj-ea"/>
                  <a:ea typeface="+mj-ea"/>
                </a:rPr>
                <a:t>() </a:t>
              </a:r>
              <a:r>
                <a:rPr lang="en-US" altLang="ko-KR" sz="1600" dirty="0" smtClean="0">
                  <a:latin typeface="+mj-ea"/>
                  <a:ea typeface="+mj-ea"/>
                </a:rPr>
                <a:t>{ </a:t>
              </a:r>
            </a:p>
            <a:p>
              <a:pPr defTabSz="180000"/>
              <a:r>
                <a:rPr lang="en-US" altLang="ko-KR" sz="1600" dirty="0">
                  <a:latin typeface="+mj-ea"/>
                  <a:ea typeface="+mj-ea"/>
                </a:rPr>
                <a:t>	</a:t>
              </a:r>
              <a:r>
                <a:rPr lang="en-US" altLang="ko-KR" sz="1600" dirty="0" err="1" smtClean="0">
                  <a:latin typeface="+mj-ea"/>
                  <a:ea typeface="+mj-ea"/>
                </a:rPr>
                <a:t>cout</a:t>
              </a:r>
              <a:r>
                <a:rPr lang="en-US" altLang="ko-KR" sz="1600" dirty="0" smtClean="0">
                  <a:latin typeface="+mj-ea"/>
                  <a:ea typeface="+mj-ea"/>
                </a:rPr>
                <a:t> &lt;&lt; 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x</a:t>
              </a:r>
              <a:r>
                <a:rPr lang="en-US" altLang="ko-KR" sz="1600" dirty="0" smtClean="0">
                  <a:latin typeface="+mj-ea"/>
                  <a:ea typeface="+mj-ea"/>
                </a:rPr>
                <a:t> &lt;&lt; </a:t>
              </a:r>
              <a:r>
                <a:rPr lang="en-US" altLang="ko-KR" sz="16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y</a:t>
              </a:r>
              <a:r>
                <a:rPr lang="en-US" altLang="ko-KR" sz="1600" dirty="0" smtClean="0">
                  <a:latin typeface="+mj-ea"/>
                  <a:ea typeface="+mj-ea"/>
                </a:rPr>
                <a:t>;</a:t>
              </a:r>
            </a:p>
            <a:p>
              <a:pPr defTabSz="180000"/>
              <a:r>
                <a:rPr lang="en-US" altLang="ko-KR" sz="1600" dirty="0" smtClean="0">
                  <a:latin typeface="+mj-ea"/>
                  <a:ea typeface="+mj-ea"/>
                </a:rPr>
                <a:t>}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26604" y="3440164"/>
              <a:ext cx="1214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latin typeface="+mj-ea"/>
                  <a:ea typeface="+mj-ea"/>
                </a:rPr>
                <a:t>color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19275" y="3491857"/>
              <a:ext cx="743978" cy="2179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02137" y="4156499"/>
              <a:ext cx="2263384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600" dirty="0" smtClean="0">
                  <a:latin typeface="+mj-ea"/>
                  <a:ea typeface="+mj-ea"/>
                </a:rPr>
                <a:t>void </a:t>
              </a:r>
              <a:r>
                <a:rPr lang="en-US" altLang="ko-KR" sz="1600" dirty="0" err="1" smtClean="0">
                  <a:latin typeface="+mj-ea"/>
                  <a:ea typeface="+mj-ea"/>
                </a:rPr>
                <a:t>showColorPoint</a:t>
              </a:r>
              <a:r>
                <a:rPr lang="en-US" altLang="ko-KR" sz="1600" dirty="0" smtClean="0">
                  <a:latin typeface="+mj-ea"/>
                  <a:ea typeface="+mj-ea"/>
                </a:rPr>
                <a:t>() {</a:t>
              </a:r>
            </a:p>
            <a:p>
              <a:pPr defTabSz="180000"/>
              <a:r>
                <a:rPr lang="en-US" altLang="ko-KR" sz="1600" dirty="0">
                  <a:latin typeface="+mj-ea"/>
                  <a:ea typeface="+mj-ea"/>
                </a:rPr>
                <a:t>	</a:t>
              </a:r>
              <a:r>
                <a:rPr lang="en-US" altLang="ko-KR" sz="1600" dirty="0" err="1" smtClean="0">
                  <a:latin typeface="+mj-ea"/>
                  <a:ea typeface="+mj-ea"/>
                </a:rPr>
                <a:t>cout</a:t>
              </a:r>
              <a:r>
                <a:rPr lang="en-US" altLang="ko-KR" sz="1600" dirty="0" smtClean="0">
                  <a:latin typeface="+mj-ea"/>
                  <a:ea typeface="+mj-ea"/>
                </a:rPr>
                <a:t> &lt;&lt; </a:t>
              </a:r>
              <a:r>
                <a:rPr lang="en-US" altLang="ko-KR" sz="1600" b="1" dirty="0" smtClean="0">
                  <a:latin typeface="+mj-ea"/>
                  <a:ea typeface="+mj-ea"/>
                </a:rPr>
                <a:t>color</a:t>
              </a:r>
              <a:r>
                <a:rPr lang="en-US" altLang="ko-KR" sz="1600" dirty="0" smtClean="0">
                  <a:latin typeface="+mj-ea"/>
                  <a:ea typeface="+mj-ea"/>
                </a:rPr>
                <a:t> &lt;&lt; ":</a:t>
              </a:r>
              <a:r>
                <a:rPr lang="en-US" altLang="ko-KR" sz="1600" dirty="0">
                  <a:latin typeface="+mj-ea"/>
                  <a:ea typeface="+mj-ea"/>
                </a:rPr>
                <a:t>"</a:t>
              </a:r>
              <a:r>
                <a:rPr lang="en-US" altLang="ko-KR" sz="1600" dirty="0" smtClean="0">
                  <a:latin typeface="+mj-ea"/>
                  <a:ea typeface="+mj-ea"/>
                </a:rPr>
                <a:t>;</a:t>
              </a:r>
            </a:p>
            <a:p>
              <a:pPr defTabSz="180000"/>
              <a:r>
                <a:rPr lang="en-US" altLang="ko-KR" sz="1600" dirty="0">
                  <a:latin typeface="+mj-ea"/>
                  <a:ea typeface="+mj-ea"/>
                </a:rPr>
                <a:t>	</a:t>
              </a:r>
              <a:r>
                <a:rPr lang="en-US" altLang="ko-KR" sz="1600" b="1" dirty="0" err="1" smtClean="0">
                  <a:latin typeface="+mj-ea"/>
                  <a:ea typeface="+mj-ea"/>
                </a:rPr>
                <a:t>showPoint</a:t>
              </a:r>
              <a:r>
                <a:rPr lang="en-US" altLang="ko-KR" sz="1600" b="1" dirty="0" smtClean="0">
                  <a:latin typeface="+mj-ea"/>
                  <a:ea typeface="+mj-ea"/>
                </a:rPr>
                <a:t>();</a:t>
              </a:r>
            </a:p>
            <a:p>
              <a:pPr defTabSz="180000"/>
              <a:r>
                <a:rPr lang="en-US" altLang="ko-KR" sz="1600" dirty="0" smtClean="0">
                  <a:latin typeface="+mj-ea"/>
                  <a:ea typeface="+mj-ea"/>
                </a:rPr>
                <a:t>}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94812" y="3803849"/>
              <a:ext cx="226338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600" dirty="0" smtClean="0">
                  <a:latin typeface="+mj-ea"/>
                  <a:ea typeface="+mj-ea"/>
                </a:rPr>
                <a:t>void </a:t>
              </a:r>
              <a:r>
                <a:rPr lang="en-US" altLang="ko-KR" sz="1600" dirty="0" err="1" smtClean="0">
                  <a:latin typeface="+mj-ea"/>
                  <a:ea typeface="+mj-ea"/>
                </a:rPr>
                <a:t>setColor</a:t>
              </a:r>
              <a:r>
                <a:rPr lang="en-US" altLang="ko-KR" sz="1600" dirty="0" smtClean="0">
                  <a:latin typeface="+mj-ea"/>
                  <a:ea typeface="+mj-ea"/>
                </a:rPr>
                <a:t> ( ) { ...  }</a:t>
              </a:r>
              <a:endParaRPr lang="ko-KR" altLang="en-US" sz="1600" dirty="0">
                <a:latin typeface="+mj-ea"/>
                <a:ea typeface="+mj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63171" y="1126977"/>
              <a:ext cx="699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x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413042" y="1190064"/>
              <a:ext cx="743978" cy="2098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73303" y="1383911"/>
              <a:ext cx="689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</a:rPr>
                <a:t>y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31998" y="1536462"/>
              <a:ext cx="743978" cy="2098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자유형 19"/>
            <p:cNvSpPr/>
            <p:nvPr/>
          </p:nvSpPr>
          <p:spPr>
            <a:xfrm flipH="1">
              <a:off x="2076997" y="2740374"/>
              <a:ext cx="1018801" cy="2185189"/>
            </a:xfrm>
            <a:custGeom>
              <a:avLst/>
              <a:gdLst>
                <a:gd name="connsiteX0" fmla="*/ 0 w 1434994"/>
                <a:gd name="connsiteY0" fmla="*/ 2127183 h 2127183"/>
                <a:gd name="connsiteX1" fmla="*/ 1434164 w 1434994"/>
                <a:gd name="connsiteY1" fmla="*/ 1395663 h 2127183"/>
                <a:gd name="connsiteX2" fmla="*/ 163629 w 1434994"/>
                <a:gd name="connsiteY2" fmla="*/ 0 h 212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4994" h="2127183">
                  <a:moveTo>
                    <a:pt x="0" y="2127183"/>
                  </a:moveTo>
                  <a:cubicBezTo>
                    <a:pt x="703446" y="1938688"/>
                    <a:pt x="1406892" y="1750194"/>
                    <a:pt x="1434164" y="1395663"/>
                  </a:cubicBezTo>
                  <a:cubicBezTo>
                    <a:pt x="1461436" y="1041132"/>
                    <a:pt x="812532" y="520566"/>
                    <a:pt x="163629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22" name="오른쪽 중괄호 21"/>
            <p:cNvSpPr/>
            <p:nvPr/>
          </p:nvSpPr>
          <p:spPr>
            <a:xfrm>
              <a:off x="5825901" y="1149535"/>
              <a:ext cx="288032" cy="2110840"/>
            </a:xfrm>
            <a:prstGeom prst="rightBrace">
              <a:avLst>
                <a:gd name="adj1" fmla="val 31849"/>
                <a:gd name="adj2" fmla="val 50000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64437" y="1932552"/>
              <a:ext cx="11733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atin typeface="+mj-ea"/>
                  <a:ea typeface="+mj-ea"/>
                </a:rPr>
                <a:t>Point </a:t>
              </a:r>
              <a:r>
                <a:rPr lang="ko-KR" altLang="en-US" sz="1600" b="1" dirty="0" smtClean="0">
                  <a:latin typeface="+mj-ea"/>
                  <a:ea typeface="+mj-ea"/>
                </a:rPr>
                <a:t>멤버</a:t>
              </a:r>
              <a:endParaRPr lang="ko-KR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24" name="오른쪽 중괄호 23"/>
            <p:cNvSpPr/>
            <p:nvPr/>
          </p:nvSpPr>
          <p:spPr>
            <a:xfrm>
              <a:off x="5793183" y="3405541"/>
              <a:ext cx="288032" cy="2096086"/>
            </a:xfrm>
            <a:prstGeom prst="rightBrace">
              <a:avLst>
                <a:gd name="adj1" fmla="val 31849"/>
                <a:gd name="adj2" fmla="val 50000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90058" y="3726905"/>
              <a:ext cx="16943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+mn-ea"/>
                  <a:ea typeface="+mn-ea"/>
                </a:defRPr>
              </a:lvl1pPr>
            </a:lstStyle>
            <a:p>
              <a:r>
                <a:rPr lang="en-US" altLang="ko-KR" dirty="0">
                  <a:latin typeface="+mj-ea"/>
                  <a:ea typeface="+mj-ea"/>
                </a:rPr>
                <a:t>ColorPoint </a:t>
              </a:r>
              <a:r>
                <a:rPr lang="ko-KR" altLang="en-US" dirty="0">
                  <a:latin typeface="+mj-ea"/>
                  <a:ea typeface="+mj-ea"/>
                </a:rPr>
                <a:t>멤버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292" y="2844886"/>
              <a:ext cx="1932214" cy="755954"/>
            </a:xfrm>
            <a:prstGeom prst="wedgeRoundRectCallout">
              <a:avLst>
                <a:gd name="adj1" fmla="val 35082"/>
                <a:gd name="adj2" fmla="val 9732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>
                <a:defRPr sz="100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R" altLang="en-US" sz="1600" b="1" dirty="0">
                  <a:solidFill>
                    <a:schemeClr val="tx1"/>
                  </a:solidFill>
                  <a:latin typeface="+mj-ea"/>
                  <a:ea typeface="+mj-ea"/>
                </a:rPr>
                <a:t>파생클래스에서 기본 클래스 멤버 호출</a:t>
              </a:r>
            </a:p>
          </p:txBody>
        </p:sp>
        <p:sp>
          <p:nvSpPr>
            <p:cNvPr id="3" name="자유형 2"/>
            <p:cNvSpPr/>
            <p:nvPr/>
          </p:nvSpPr>
          <p:spPr>
            <a:xfrm>
              <a:off x="4989385" y="1778274"/>
              <a:ext cx="792088" cy="1088001"/>
            </a:xfrm>
            <a:custGeom>
              <a:avLst/>
              <a:gdLst>
                <a:gd name="connsiteX0" fmla="*/ 0 w 907617"/>
                <a:gd name="connsiteY0" fmla="*/ 1099457 h 1099457"/>
                <a:gd name="connsiteX1" fmla="*/ 903514 w 907617"/>
                <a:gd name="connsiteY1" fmla="*/ 381000 h 1099457"/>
                <a:gd name="connsiteX2" fmla="*/ 272143 w 907617"/>
                <a:gd name="connsiteY2" fmla="*/ 0 h 1099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7617" h="1099457">
                  <a:moveTo>
                    <a:pt x="0" y="1099457"/>
                  </a:moveTo>
                  <a:cubicBezTo>
                    <a:pt x="429078" y="831850"/>
                    <a:pt x="858157" y="564243"/>
                    <a:pt x="903514" y="381000"/>
                  </a:cubicBezTo>
                  <a:cubicBezTo>
                    <a:pt x="948871" y="197757"/>
                    <a:pt x="610507" y="98878"/>
                    <a:pt x="272143" y="0"/>
                  </a:cubicBezTo>
                </a:path>
              </a:pathLst>
            </a:custGeom>
            <a:noFill/>
            <a:ln w="1270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5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DDDDDD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java2</Template>
  <TotalTime>2570</TotalTime>
  <Words>1573</Words>
  <Application>Microsoft Office PowerPoint</Application>
  <PresentationFormat>화면 슬라이드 쇼(4:3)</PresentationFormat>
  <Paragraphs>805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HY헤드라인M</vt:lpstr>
      <vt:lpstr>굴림</vt:lpstr>
      <vt:lpstr>맑은 고딕</vt:lpstr>
      <vt:lpstr>휴먼매직체</vt:lpstr>
      <vt:lpstr>Arial</vt:lpstr>
      <vt:lpstr>Gill Sans MT</vt:lpstr>
      <vt:lpstr>Impact</vt:lpstr>
      <vt:lpstr>Wingdings</vt:lpstr>
      <vt:lpstr>Wingdings 2</vt:lpstr>
      <vt:lpstr>1_기본 디자인</vt:lpstr>
      <vt:lpstr>Badge</vt:lpstr>
      <vt:lpstr>상속</vt:lpstr>
      <vt:lpstr>C++에서의 상속(Inheritance)</vt:lpstr>
      <vt:lpstr>상속의 표현</vt:lpstr>
      <vt:lpstr>상속의 목적 및 장점</vt:lpstr>
      <vt:lpstr>상속 관계로 클래스의 간결화 사례</vt:lpstr>
      <vt:lpstr>상속 선언</vt:lpstr>
      <vt:lpstr>Point 클래스를 상속받는 ColorPoint 클래스 만들기</vt:lpstr>
      <vt:lpstr>파생 클래스의 객체 구성</vt:lpstr>
      <vt:lpstr>파생 클래스에서 기본 클래스 멤버 접근</vt:lpstr>
      <vt:lpstr>외부에서 파생 클래스 객체에 대한 접근</vt:lpstr>
      <vt:lpstr>상속과 객체 포인터 – 업 캐스팅</vt:lpstr>
      <vt:lpstr>상속과 객체 포인터 – 다운 캐스팅</vt:lpstr>
      <vt:lpstr>protected 접근 지정</vt:lpstr>
      <vt:lpstr>멤버의 접근 지정에 따른 접근성</vt:lpstr>
      <vt:lpstr>protected 멤버에 대한 접근</vt:lpstr>
      <vt:lpstr>상속 관계의 생성자와 소멸자 실행</vt:lpstr>
      <vt:lpstr>생성자 호출 관계 및 실행 순서</vt:lpstr>
      <vt:lpstr>소멸자의 실행 순서</vt:lpstr>
      <vt:lpstr>컴파일러에 의해 묵시적으로 기본 클래스의 생성자를 선택하는 경우</vt:lpstr>
      <vt:lpstr>기본 클래스에 기본 생성자가 없는 경우</vt:lpstr>
      <vt:lpstr>매개 변수를 가진 파생 클래스의 생성자는 묵시적으로 기본 클래스의 기본 생성자 선택 </vt:lpstr>
      <vt:lpstr>파생 클래스의 생성자에서 명시적으로 기본 클래스의 생성자 선택</vt:lpstr>
      <vt:lpstr>컴파일러의 기본 생성자 호출 코드 삽입</vt:lpstr>
      <vt:lpstr>TV, WideTV, SmartTV 생성자 매개 변수 전달</vt:lpstr>
      <vt:lpstr>상속 지정</vt:lpstr>
      <vt:lpstr>상속 시 접근 지정에 따른 멤버의 접근 지정 속성 변화</vt:lpstr>
      <vt:lpstr>private 상속 사례</vt:lpstr>
      <vt:lpstr>protected 상속 사례</vt:lpstr>
      <vt:lpstr>상속이 중첩될 때 접근 지정 사례</vt:lpstr>
      <vt:lpstr>다중 상속 선언 및 멤버 호출</vt:lpstr>
      <vt:lpstr>Adder와 Subtractor를 다중 상속 받는 Calculator 클래스 작성</vt:lpstr>
      <vt:lpstr>다중 상속의 문제점 - 기본 클래스 멤버의   중복 상속</vt:lpstr>
      <vt:lpstr>가상 상속</vt:lpstr>
      <vt:lpstr>가상 상속으로 다중 상속의 모호성 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programming</dc:title>
  <dc:subject>oop &amp; cpp</dc:subject>
  <dc:creator>hjsong</dc:creator>
  <cp:lastModifiedBy>hallym</cp:lastModifiedBy>
  <cp:revision>622</cp:revision>
  <dcterms:created xsi:type="dcterms:W3CDTF">1601-01-01T00:00:00Z</dcterms:created>
  <dcterms:modified xsi:type="dcterms:W3CDTF">2019-04-03T09:44:01Z</dcterms:modified>
</cp:coreProperties>
</file>