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68" r:id="rId1"/>
  </p:sldMasterIdLst>
  <p:notesMasterIdLst>
    <p:notesMasterId r:id="rId20"/>
  </p:notesMasterIdLst>
  <p:handoutMasterIdLst>
    <p:handoutMasterId r:id="rId21"/>
  </p:handoutMasterIdLst>
  <p:sldIdLst>
    <p:sldId id="428" r:id="rId2"/>
    <p:sldId id="425" r:id="rId3"/>
    <p:sldId id="426" r:id="rId4"/>
    <p:sldId id="427" r:id="rId5"/>
    <p:sldId id="434" r:id="rId6"/>
    <p:sldId id="337" r:id="rId7"/>
    <p:sldId id="430" r:id="rId8"/>
    <p:sldId id="405" r:id="rId9"/>
    <p:sldId id="445" r:id="rId10"/>
    <p:sldId id="439" r:id="rId11"/>
    <p:sldId id="440" r:id="rId12"/>
    <p:sldId id="441" r:id="rId13"/>
    <p:sldId id="442" r:id="rId14"/>
    <p:sldId id="443" r:id="rId15"/>
    <p:sldId id="444" r:id="rId16"/>
    <p:sldId id="437" r:id="rId17"/>
    <p:sldId id="436" r:id="rId18"/>
    <p:sldId id="438" r:id="rId1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9B9F90F-C820-4982-BCC5-9A3B21B9B684}">
          <p14:sldIdLst>
            <p14:sldId id="428"/>
            <p14:sldId id="425"/>
            <p14:sldId id="426"/>
            <p14:sldId id="427"/>
            <p14:sldId id="434"/>
            <p14:sldId id="337"/>
            <p14:sldId id="430"/>
            <p14:sldId id="405"/>
            <p14:sldId id="445"/>
            <p14:sldId id="439"/>
            <p14:sldId id="440"/>
            <p14:sldId id="441"/>
            <p14:sldId id="442"/>
            <p14:sldId id="443"/>
            <p14:sldId id="444"/>
            <p14:sldId id="437"/>
            <p14:sldId id="436"/>
            <p14:sldId id="43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kyu Kim" initials="D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CC"/>
    <a:srgbClr val="000000"/>
    <a:srgbClr val="FFFFFF"/>
    <a:srgbClr val="0000FF"/>
    <a:srgbClr val="00FF00"/>
    <a:srgbClr val="CCFFFF"/>
    <a:srgbClr val="92A9B9"/>
    <a:srgbClr val="B7C6C6"/>
    <a:srgbClr val="00CCFF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646" autoAdjust="0"/>
  </p:normalViewPr>
  <p:slideViewPr>
    <p:cSldViewPr snapToGrid="0">
      <p:cViewPr varScale="1">
        <p:scale>
          <a:sx n="115" d="100"/>
          <a:sy n="11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3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875C0BE3-38F6-4D2B-A772-CD8F1E65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317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3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19113" y="757238"/>
            <a:ext cx="5759450" cy="43195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543697" y="5259621"/>
            <a:ext cx="5710282" cy="3959211"/>
          </a:xfrm>
          <a:prstGeom prst="rect">
            <a:avLst/>
          </a:prstGeom>
        </p:spPr>
        <p:txBody>
          <a:bodyPr vert="horz" lIns="95568" tIns="47784" rIns="95568" bIns="47784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138B8FE9-B6CF-4831-836A-BFFCD4ACC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742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19113" y="757238"/>
            <a:ext cx="5759450" cy="43195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99700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19113" y="757238"/>
            <a:ext cx="5759450" cy="43195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60990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D43F-7BA0-4F02-94C8-28E706B15DA7}" type="datetime1">
              <a:rPr lang="ko-KR" altLang="en-US" smtClean="0"/>
              <a:t>2019-08-29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02161" y="48301"/>
            <a:ext cx="2034747" cy="4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13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  <a:defRPr b="1">
                <a:solidFill>
                  <a:schemeClr val="accent5">
                    <a:lumMod val="50000"/>
                  </a:schemeClr>
                </a:solidFill>
              </a:defRPr>
            </a:lvl1pPr>
            <a:lvl2pPr marL="540000" indent="-182880">
              <a:buClrTx/>
              <a:buFont typeface="Wingdings" panose="05000000000000000000" pitchFamily="2" charset="2"/>
              <a:buChar char="§"/>
              <a:defRPr/>
            </a:lvl2pPr>
            <a:lvl3pPr marL="894870" marR="0" indent="-285750" algn="just" defTabSz="914400" rtl="0" eaLnBrk="1" fontAlgn="auto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  <a:tabLst/>
              <a:defRPr sz="1600"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marL="792000" marR="0" lvl="2" indent="-182880" algn="just" defTabSz="914400" rtl="0" eaLnBrk="1" fontAlgn="auto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dirty="0" smtClean="0"/>
              <a:t>셋째 수준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7E68-800F-4EF5-9B5B-CF568BF43621}" type="datetime1">
              <a:rPr lang="ko-KR" altLang="en-US" smtClean="0"/>
              <a:t>2019-08-29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927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</p:spPr>
        <p:txBody>
          <a:bodyPr/>
          <a:lstStyle/>
          <a:p>
            <a:fld id="{B973D43F-7BA0-4F02-94C8-28E706B15DA7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17054" y="6459786"/>
            <a:ext cx="984019" cy="365125"/>
          </a:xfrm>
        </p:spPr>
        <p:txBody>
          <a:bodyPr/>
          <a:lstStyle>
            <a:lvl1pPr algn="ctr">
              <a:defRPr/>
            </a:lvl1pPr>
          </a:lstStyle>
          <a:p>
            <a:fld id="{3AD8C8E4-4AF5-481E-8760-D8A36857C8D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02161" y="48301"/>
            <a:ext cx="2034747" cy="4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23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E956-C544-40DE-BCB3-6CDB2E598C69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86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0F27-A4EE-4F6E-AE02-64B140DC5A88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86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6034-81BC-4DB4-8B4F-2BFDB5E34CC2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45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713" y="381000"/>
            <a:ext cx="8410575" cy="756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1245659"/>
            <a:ext cx="8410575" cy="47360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4078B4-FEBB-4FC2-89E1-BAA18A610529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79990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3AD8C8E4-4AF5-481E-8760-D8A36857C8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66713" y="1137286"/>
            <a:ext cx="841057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002161" y="48301"/>
            <a:ext cx="2034747" cy="4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0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just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just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just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just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just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49282" y="1066915"/>
            <a:ext cx="7599716" cy="2071140"/>
          </a:xfrm>
        </p:spPr>
        <p:txBody>
          <a:bodyPr>
            <a:noAutofit/>
          </a:bodyPr>
          <a:lstStyle/>
          <a:p>
            <a:pPr algn="ctr" latinLnBrk="0"/>
            <a:r>
              <a:rPr lang="ko-KR" altLang="en-US" sz="5400" b="1" dirty="0" smtClean="0"/>
              <a:t>데이터베이스 </a:t>
            </a:r>
            <a:r>
              <a:rPr lang="en-US" altLang="ko-KR" sz="5400" b="1" dirty="0" smtClean="0"/>
              <a:t/>
            </a:r>
            <a:br>
              <a:rPr lang="en-US" altLang="ko-KR" sz="5400" b="1" dirty="0" smtClean="0"/>
            </a:br>
            <a:r>
              <a:rPr lang="ko-KR" altLang="en-US" sz="5400" b="1" dirty="0" smtClean="0"/>
              <a:t>강의개요</a:t>
            </a:r>
            <a:endParaRPr lang="ko-KR" altLang="en-US" sz="5400" b="1" dirty="0"/>
          </a:p>
        </p:txBody>
      </p:sp>
      <p:sp>
        <p:nvSpPr>
          <p:cNvPr id="7" name="부제목 5"/>
          <p:cNvSpPr txBox="1">
            <a:spLocks/>
          </p:cNvSpPr>
          <p:nvPr/>
        </p:nvSpPr>
        <p:spPr>
          <a:xfrm>
            <a:off x="831198" y="4698288"/>
            <a:ext cx="2280302" cy="1362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none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년</a:t>
            </a:r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가을학기</a:t>
            </a:r>
            <a:endParaRPr lang="en-US" altLang="ko-K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허종욱</a:t>
            </a:r>
            <a:endParaRPr lang="en-US" altLang="ko-K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F:\원고\인피니티 북스\[MS SQL Server 2012] 2013년 2월 15일\9 ppt\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199" y="4321384"/>
            <a:ext cx="1734839" cy="173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860915"/>
      </p:ext>
    </p:extLst>
  </p:cSld>
  <p:clrMapOvr>
    <a:masterClrMapping/>
  </p:clrMapOvr>
  <p:transition advTm="701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etup.exe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626" y="1246188"/>
            <a:ext cx="6276749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V="1">
            <a:off x="872836" y="1895302"/>
            <a:ext cx="689957" cy="24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25989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626" y="1246188"/>
            <a:ext cx="6276749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 flipV="1">
            <a:off x="2743200" y="1704110"/>
            <a:ext cx="689957" cy="24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014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166" y="1246188"/>
            <a:ext cx="6277668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V="1">
            <a:off x="2635134" y="2310939"/>
            <a:ext cx="689957" cy="24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13296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166" y="1246188"/>
            <a:ext cx="6277668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728" y="4582076"/>
            <a:ext cx="2377614" cy="82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V="1">
            <a:off x="2842953" y="2643448"/>
            <a:ext cx="689957" cy="24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2855420" y="4193772"/>
            <a:ext cx="689957" cy="24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2842953" y="4995403"/>
            <a:ext cx="689957" cy="24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13296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166" y="1246188"/>
            <a:ext cx="6277668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V="1">
            <a:off x="2680853" y="2331721"/>
            <a:ext cx="689957" cy="24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1329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166" y="1246188"/>
            <a:ext cx="6277668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V="1">
            <a:off x="3994264" y="4534593"/>
            <a:ext cx="1" cy="5278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813856" y="5243946"/>
            <a:ext cx="689957" cy="24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13296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설치완료 후 </a:t>
            </a:r>
            <a:r>
              <a:rPr lang="en-US" altLang="ko-KR" dirty="0" smtClean="0"/>
              <a:t>SSMS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 Server Management Studio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_x169681208" descr="EMB00001d241b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05" y="2510285"/>
            <a:ext cx="2726482" cy="26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_x169681768" descr="EMB00001d241b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622" y="2320609"/>
            <a:ext cx="5037256" cy="30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49017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 시 주의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용량이 매우 크고 인터넷은 느림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ko-KR" altLang="en-US" dirty="0" smtClean="0"/>
              <a:t>데이터베이스 엔진 실행 오류 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재부팅</a:t>
            </a:r>
            <a:endParaRPr lang="en-US" altLang="ko-KR" dirty="0"/>
          </a:p>
          <a:p>
            <a:pPr lvl="1"/>
            <a:r>
              <a:rPr lang="ko-KR" altLang="en-US" dirty="0"/>
              <a:t>자동실행 옵션이 해제되어있기도 함</a:t>
            </a:r>
            <a:endParaRPr lang="en-US" altLang="ko-KR" dirty="0"/>
          </a:p>
          <a:p>
            <a:pPr lvl="1"/>
            <a:r>
              <a:rPr lang="en-US" altLang="ko-KR" dirty="0"/>
              <a:t>SQL Server </a:t>
            </a:r>
            <a:r>
              <a:rPr lang="ko-KR" altLang="en-US" dirty="0"/>
              <a:t>구성 관리자 </a:t>
            </a:r>
            <a:r>
              <a:rPr lang="en-US" altLang="ko-KR" dirty="0"/>
              <a:t>-&gt; </a:t>
            </a:r>
            <a:r>
              <a:rPr lang="ko-KR" altLang="en-US" dirty="0"/>
              <a:t>서비스 </a:t>
            </a:r>
            <a:r>
              <a:rPr lang="en-US" altLang="ko-KR" dirty="0"/>
              <a:t>-&gt; </a:t>
            </a:r>
            <a:r>
              <a:rPr lang="ko-KR" altLang="en-US" dirty="0"/>
              <a:t>강제실행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7" r="20184"/>
          <a:stretch>
            <a:fillRect/>
          </a:stretch>
        </p:blipFill>
        <p:spPr bwMode="auto">
          <a:xfrm>
            <a:off x="437491" y="3190412"/>
            <a:ext cx="2827337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673" y="3190412"/>
            <a:ext cx="5384201" cy="268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90402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오늘은 </a:t>
            </a:r>
            <a:endParaRPr lang="en-US" altLang="ko-KR" dirty="0"/>
          </a:p>
          <a:p>
            <a:pPr lvl="1"/>
            <a:r>
              <a:rPr lang="en-US" altLang="ko-KR" dirty="0"/>
              <a:t>MS SQL Server </a:t>
            </a:r>
            <a:r>
              <a:rPr lang="ko-KR" altLang="en-US" dirty="0"/>
              <a:t>설치 완료 후 </a:t>
            </a:r>
            <a:endParaRPr lang="en-US" altLang="ko-KR" dirty="0"/>
          </a:p>
          <a:p>
            <a:pPr lvl="1"/>
            <a:r>
              <a:rPr lang="en-US" altLang="ko-KR" dirty="0"/>
              <a:t>SSMS </a:t>
            </a:r>
            <a:r>
              <a:rPr lang="ko-KR" altLang="en-US" dirty="0"/>
              <a:t>실행까지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다음시간에는</a:t>
            </a:r>
            <a:endParaRPr lang="en-US" altLang="ko-KR" dirty="0"/>
          </a:p>
          <a:p>
            <a:pPr lvl="1"/>
            <a:r>
              <a:rPr lang="ko-KR" altLang="en-US" dirty="0"/>
              <a:t>데이터베이스 모델링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2387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소개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 smtClean="0"/>
              <a:t>관계형 </a:t>
            </a:r>
            <a:r>
              <a:rPr lang="ko-KR" altLang="en-US" b="0" dirty="0"/>
              <a:t>데이터베이스에 대해서 학습하는 </a:t>
            </a:r>
            <a:r>
              <a:rPr lang="en-US" altLang="ko-KR" b="0" dirty="0" smtClean="0"/>
              <a:t>MS </a:t>
            </a:r>
            <a:r>
              <a:rPr lang="en-US" altLang="ko-KR" b="0" dirty="0"/>
              <a:t>SQL Server </a:t>
            </a:r>
            <a:r>
              <a:rPr lang="ko-KR" altLang="en-US" b="0" dirty="0"/>
              <a:t>입문 </a:t>
            </a:r>
            <a:r>
              <a:rPr lang="ko-KR" altLang="en-US" b="0" dirty="0" smtClean="0"/>
              <a:t>강좌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학습자는 </a:t>
            </a:r>
            <a:r>
              <a:rPr lang="ko-KR" altLang="en-US" b="0" dirty="0"/>
              <a:t>데이터베이스 관리와 관련한 기반지식을 쌓고</a:t>
            </a:r>
            <a:r>
              <a:rPr lang="en-US" altLang="ko-KR" b="0" dirty="0"/>
              <a:t>, </a:t>
            </a:r>
            <a:r>
              <a:rPr lang="ko-KR" altLang="en-US" b="0" dirty="0"/>
              <a:t>기본기술과 응용기술을 익히게 된다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0" dirty="0" smtClean="0"/>
              <a:t>학습자는 </a:t>
            </a:r>
            <a:r>
              <a:rPr lang="ko-KR" altLang="en-US" b="0" dirty="0"/>
              <a:t>데이터베이스 프로그램중 하나인 </a:t>
            </a:r>
            <a:r>
              <a:rPr lang="en-US" altLang="ko-KR" b="0" dirty="0"/>
              <a:t>MS</a:t>
            </a:r>
            <a:r>
              <a:rPr lang="ko-KR" altLang="en-US" b="0" dirty="0"/>
              <a:t>사의 </a:t>
            </a:r>
            <a:r>
              <a:rPr lang="en-US" altLang="ko-KR" b="0" dirty="0"/>
              <a:t>MS SQL Server 2012 </a:t>
            </a:r>
            <a:r>
              <a:rPr lang="ko-KR" altLang="en-US" b="0" dirty="0"/>
              <a:t>프로그램을 학습한다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0" dirty="0" smtClean="0"/>
              <a:t>학습자는 </a:t>
            </a:r>
            <a:r>
              <a:rPr lang="en-US" altLang="ko-KR" b="0" dirty="0"/>
              <a:t>SQL </a:t>
            </a:r>
            <a:r>
              <a:rPr lang="ko-KR" altLang="en-US" b="0" dirty="0"/>
              <a:t>언어를 익혀 </a:t>
            </a:r>
            <a:r>
              <a:rPr lang="ko-KR" altLang="en-US" b="0" dirty="0" err="1" smtClean="0"/>
              <a:t>관계형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DB</a:t>
            </a:r>
            <a:r>
              <a:rPr lang="ko-KR" altLang="en-US" b="0" dirty="0" smtClean="0"/>
              <a:t> </a:t>
            </a:r>
            <a:r>
              <a:rPr lang="ko-KR" altLang="en-US" b="0" dirty="0"/>
              <a:t>연동 프로그램 학습을 준비한다</a:t>
            </a:r>
            <a:r>
              <a:rPr lang="en-US" altLang="ko-KR" b="0" dirty="0" smtClean="0"/>
              <a:t>.</a:t>
            </a:r>
          </a:p>
          <a:p>
            <a:pPr marL="357120" lvl="1" indent="0">
              <a:buNone/>
            </a:pPr>
            <a:endParaRPr lang="en-US" altLang="ko-KR" b="0" dirty="0" smtClean="0"/>
          </a:p>
          <a:p>
            <a:r>
              <a:rPr lang="ko-KR" altLang="en-US" b="0" dirty="0" smtClean="0"/>
              <a:t>수강 대상 학년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학부 </a:t>
            </a:r>
            <a:r>
              <a:rPr lang="en-US" altLang="ko-KR" b="0" dirty="0" smtClean="0"/>
              <a:t>2</a:t>
            </a:r>
            <a:r>
              <a:rPr lang="ko-KR" altLang="en-US" b="0" dirty="0" smtClean="0"/>
              <a:t>학년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있어야 하는 것</a:t>
            </a:r>
            <a:r>
              <a:rPr lang="en-US" altLang="ko-KR" b="0" dirty="0" smtClean="0"/>
              <a:t>! </a:t>
            </a:r>
          </a:p>
          <a:p>
            <a:pPr lvl="2"/>
            <a:r>
              <a:rPr lang="ko-KR" altLang="en-US" b="0" dirty="0" smtClean="0"/>
              <a:t>프로그래밍에 대한 경험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있으면 좋은 것</a:t>
            </a:r>
            <a:r>
              <a:rPr lang="en-US" altLang="ko-KR" dirty="0" smtClean="0"/>
              <a:t>!</a:t>
            </a:r>
          </a:p>
          <a:p>
            <a:pPr lvl="2"/>
            <a:r>
              <a:rPr lang="ko-KR" altLang="en-US" dirty="0" smtClean="0"/>
              <a:t>자료구조에 대한 이해도</a:t>
            </a:r>
            <a:endParaRPr lang="en-US" altLang="ko-KR" b="0" dirty="0" smtClean="0"/>
          </a:p>
          <a:p>
            <a:pPr lvl="2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12710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수업방식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실습실</a:t>
            </a:r>
            <a:r>
              <a:rPr lang="en-US" altLang="ko-KR" dirty="0" smtClean="0"/>
              <a:t>(1321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수업 및 실습 진행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수업시 참고 사항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실습 교과서 구매하여 수업시간에 지참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실전미션 </a:t>
            </a:r>
            <a:r>
              <a:rPr lang="en-US" altLang="ko-KR" dirty="0"/>
              <a:t>MS SQL Server 2012, </a:t>
            </a:r>
            <a:r>
              <a:rPr lang="ko-KR" altLang="en-US" dirty="0"/>
              <a:t>성윤정</a:t>
            </a:r>
            <a:r>
              <a:rPr lang="en-US" altLang="ko-KR" dirty="0"/>
              <a:t>, </a:t>
            </a:r>
            <a:r>
              <a:rPr lang="ko-KR" altLang="en-US" dirty="0" smtClean="0"/>
              <a:t>인피니티북스</a:t>
            </a:r>
            <a:r>
              <a:rPr lang="en-US" altLang="ko-KR" dirty="0" smtClean="0"/>
              <a:t>	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개인 노트북 지참 권장</a:t>
            </a:r>
            <a:endParaRPr lang="en-US" altLang="ko-KR" dirty="0"/>
          </a:p>
          <a:p>
            <a:pPr lvl="2"/>
            <a:r>
              <a:rPr lang="ko-KR" altLang="en-US" dirty="0" smtClean="0"/>
              <a:t>없으면 실습실 컴퓨터 사용 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화면이 작음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집에가서 따로 공부할때 불편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5" name="Picture 4" descr="F:\원고\인피니티 북스\[MS SQL Server 2012] 2013년 2월 15일\9 ppt\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3" y="3246353"/>
            <a:ext cx="2928799" cy="293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9366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실습수업 안내</a:t>
            </a:r>
            <a:endParaRPr lang="en-US" alt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 smtClean="0"/>
          </a:p>
          <a:p>
            <a:r>
              <a:rPr lang="ko-KR" altLang="en-US" sz="2400" dirty="0" smtClean="0"/>
              <a:t>실습수업 </a:t>
            </a:r>
            <a:r>
              <a:rPr lang="ko-KR" altLang="en-US" sz="2400" dirty="0"/>
              <a:t>안내</a:t>
            </a:r>
            <a:endParaRPr lang="en-US" altLang="ko-KR" sz="2400" dirty="0"/>
          </a:p>
          <a:p>
            <a:pPr lvl="1"/>
            <a:r>
              <a:rPr lang="ko-KR" altLang="en-US" sz="2000" dirty="0"/>
              <a:t>총 </a:t>
            </a:r>
            <a:r>
              <a:rPr lang="en-US" altLang="ko-KR" sz="2000" dirty="0"/>
              <a:t>10</a:t>
            </a:r>
            <a:r>
              <a:rPr lang="ko-KR" altLang="en-US" sz="2000" dirty="0"/>
              <a:t>주 실습</a:t>
            </a:r>
            <a:endParaRPr lang="en-US" altLang="ko-KR" sz="2000" dirty="0"/>
          </a:p>
          <a:p>
            <a:pPr lvl="2"/>
            <a:r>
              <a:rPr lang="ko-KR" altLang="en-US" sz="1800" dirty="0"/>
              <a:t>각 실습당 </a:t>
            </a:r>
            <a:r>
              <a:rPr lang="en-US" altLang="ko-KR" sz="1800" dirty="0"/>
              <a:t>2</a:t>
            </a:r>
            <a:r>
              <a:rPr lang="ko-KR" altLang="en-US" sz="1800" dirty="0"/>
              <a:t>점</a:t>
            </a:r>
            <a:r>
              <a:rPr lang="en-US" altLang="ko-KR" sz="1800" dirty="0"/>
              <a:t> </a:t>
            </a:r>
            <a:r>
              <a:rPr lang="ko-KR" altLang="en-US" sz="1800" dirty="0"/>
              <a:t>씩 </a:t>
            </a:r>
            <a:r>
              <a:rPr lang="en-US" altLang="ko-KR" sz="1800" dirty="0"/>
              <a:t>(20</a:t>
            </a:r>
            <a:r>
              <a:rPr lang="ko-KR" altLang="en-US" sz="1800" dirty="0"/>
              <a:t>점 만점</a:t>
            </a:r>
            <a:r>
              <a:rPr lang="en-US" altLang="ko-KR" sz="1800" dirty="0"/>
              <a:t>)</a:t>
            </a:r>
          </a:p>
          <a:p>
            <a:pPr lvl="2"/>
            <a:r>
              <a:rPr lang="ko-KR" altLang="en-US" sz="1800" dirty="0"/>
              <a:t>실습 결석 </a:t>
            </a:r>
            <a:r>
              <a:rPr lang="en-US" altLang="ko-KR" sz="1800" dirty="0"/>
              <a:t>/ </a:t>
            </a:r>
            <a:r>
              <a:rPr lang="ko-KR" altLang="en-US" sz="1800" dirty="0"/>
              <a:t>수업 불량 </a:t>
            </a:r>
            <a:r>
              <a:rPr lang="en-US" altLang="ko-KR" sz="1800" dirty="0"/>
              <a:t>-&gt; </a:t>
            </a:r>
            <a:r>
              <a:rPr lang="ko-KR" altLang="en-US" sz="1800" dirty="0"/>
              <a:t>해당 회 차 </a:t>
            </a:r>
            <a:r>
              <a:rPr lang="en-US" altLang="ko-KR" sz="1800" dirty="0"/>
              <a:t>0</a:t>
            </a:r>
            <a:r>
              <a:rPr lang="ko-KR" altLang="en-US" sz="1800" dirty="0"/>
              <a:t>점 처리</a:t>
            </a:r>
            <a:endParaRPr lang="en-US" altLang="ko-KR" sz="1800" dirty="0"/>
          </a:p>
          <a:p>
            <a:pPr marL="1371600" lvl="3" indent="0">
              <a:buFontTx/>
              <a:buNone/>
            </a:pPr>
            <a:endParaRPr lang="en-US" altLang="ko-KR" sz="1600" dirty="0"/>
          </a:p>
          <a:p>
            <a:pPr lvl="1"/>
            <a:r>
              <a:rPr lang="ko-KR" altLang="en-US" sz="2000" dirty="0"/>
              <a:t>정다운 조교 </a:t>
            </a:r>
            <a:endParaRPr lang="en-US" altLang="ko-KR" sz="2000" dirty="0"/>
          </a:p>
          <a:p>
            <a:pPr lvl="2"/>
            <a:r>
              <a:rPr lang="ko-KR" altLang="en-US" sz="1800" dirty="0"/>
              <a:t>공학관 </a:t>
            </a:r>
            <a:r>
              <a:rPr lang="en-US" altLang="ko-KR" sz="1800" dirty="0"/>
              <a:t>1314</a:t>
            </a:r>
            <a:r>
              <a:rPr lang="ko-KR" altLang="en-US" sz="1800" dirty="0"/>
              <a:t>호</a:t>
            </a:r>
            <a:r>
              <a:rPr lang="en-US" altLang="ko-KR" sz="1800" dirty="0"/>
              <a:t>,</a:t>
            </a:r>
            <a:r>
              <a:rPr lang="ko-KR" altLang="en-US" sz="1800" dirty="0"/>
              <a:t> 데이터베이스 연구실</a:t>
            </a:r>
            <a:endParaRPr lang="en-US" altLang="ko-KR" sz="1800" dirty="0"/>
          </a:p>
          <a:p>
            <a:pPr lvl="2"/>
            <a:r>
              <a:rPr lang="en-US" altLang="ko-KR" sz="1800" u="sng" dirty="0"/>
              <a:t>kozer@hallym.ac.kr </a:t>
            </a:r>
            <a:endParaRPr lang="ko-KR" altLang="en-US" sz="1800" u="sng" dirty="0"/>
          </a:p>
          <a:p>
            <a:pPr lvl="2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140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 과제 </a:t>
            </a:r>
            <a:r>
              <a:rPr lang="ko-KR" altLang="en-US" dirty="0" smtClean="0"/>
              <a:t>안내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 smtClean="0"/>
          </a:p>
          <a:p>
            <a:r>
              <a:rPr lang="ko-KR" altLang="en-US" sz="2400" dirty="0" smtClean="0"/>
              <a:t>실습 </a:t>
            </a:r>
            <a:r>
              <a:rPr lang="ko-KR" altLang="en-US" sz="2400" dirty="0"/>
              <a:t>과제 </a:t>
            </a:r>
            <a:r>
              <a:rPr lang="ko-KR" altLang="en-US" sz="2400" dirty="0" smtClean="0"/>
              <a:t>안내</a:t>
            </a:r>
            <a:endParaRPr lang="en-US" altLang="ko-KR" sz="2400" dirty="0" smtClean="0"/>
          </a:p>
          <a:p>
            <a:pPr lvl="1"/>
            <a:r>
              <a:rPr lang="ko-KR" altLang="en-US" sz="2000" b="1" dirty="0" smtClean="0"/>
              <a:t>월요일</a:t>
            </a:r>
            <a:r>
              <a:rPr lang="ko-KR" altLang="en-US" sz="2000" dirty="0" smtClean="0"/>
              <a:t>에는 교수와 학생이 함께 이론 및 </a:t>
            </a:r>
            <a:r>
              <a:rPr lang="ko-KR" altLang="en-US" sz="2000" dirty="0" smtClean="0"/>
              <a:t>실습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b="1" dirty="0" smtClean="0">
                <a:solidFill>
                  <a:srgbClr val="002060"/>
                </a:solidFill>
              </a:rPr>
              <a:t>금요일</a:t>
            </a:r>
            <a:r>
              <a:rPr lang="ko-KR" altLang="en-US" sz="2000" dirty="0" smtClean="0"/>
              <a:t>에는 </a:t>
            </a:r>
            <a:r>
              <a:rPr lang="ko-KR" altLang="en-US" sz="2000" dirty="0"/>
              <a:t>실습과제 해결</a:t>
            </a:r>
            <a:endParaRPr lang="en-US" altLang="ko-KR" sz="2000" dirty="0"/>
          </a:p>
          <a:p>
            <a:pPr lvl="2"/>
            <a:r>
              <a:rPr lang="ko-KR" altLang="en-US" sz="1800" dirty="0" smtClean="0"/>
              <a:t>제출 </a:t>
            </a:r>
            <a:r>
              <a:rPr lang="ko-KR" altLang="en-US" sz="1800" dirty="0"/>
              <a:t>후 조기 귀가 가능</a:t>
            </a:r>
            <a:endParaRPr lang="en-US" altLang="ko-KR" sz="1800" dirty="0"/>
          </a:p>
          <a:p>
            <a:pPr lvl="2"/>
            <a:r>
              <a:rPr lang="ko-KR" altLang="en-US" sz="1800" dirty="0"/>
              <a:t>과제</a:t>
            </a:r>
            <a:r>
              <a:rPr lang="en-US" altLang="ko-KR" sz="1800" dirty="0"/>
              <a:t> </a:t>
            </a:r>
            <a:r>
              <a:rPr lang="ko-KR" altLang="en-US" sz="1800" dirty="0"/>
              <a:t>제출은 </a:t>
            </a:r>
            <a:r>
              <a:rPr lang="ko-KR" altLang="en-US" sz="1800" dirty="0" smtClean="0"/>
              <a:t>조교에게</a:t>
            </a:r>
            <a:endParaRPr lang="en-US" altLang="ko-KR" sz="1800" dirty="0"/>
          </a:p>
          <a:p>
            <a:pPr lvl="1"/>
            <a:endParaRPr lang="en-US" altLang="ko-KR" sz="2000" b="1" u="sng" dirty="0"/>
          </a:p>
          <a:p>
            <a:pPr lvl="1"/>
            <a:r>
              <a:rPr lang="ko-KR" altLang="en-US" sz="2000" dirty="0" smtClean="0"/>
              <a:t>솔루션</a:t>
            </a:r>
            <a:r>
              <a:rPr lang="en-US" altLang="ko-KR" sz="2000" dirty="0"/>
              <a:t>/</a:t>
            </a:r>
            <a:r>
              <a:rPr lang="ko-KR" altLang="en-US" sz="2000" dirty="0"/>
              <a:t>코드를 직접 보여주는 것 금지</a:t>
            </a:r>
            <a:endParaRPr lang="en-US" altLang="ko-KR" sz="2000" dirty="0"/>
          </a:p>
          <a:p>
            <a:pPr lvl="2"/>
            <a:r>
              <a:rPr lang="ko-KR" altLang="en-US" sz="1800" dirty="0"/>
              <a:t>실습 코드 </a:t>
            </a:r>
            <a:r>
              <a:rPr lang="en-US" altLang="ko-KR" sz="1800" dirty="0"/>
              <a:t>Copy </a:t>
            </a:r>
            <a:r>
              <a:rPr lang="ko-KR" altLang="en-US" sz="1800" dirty="0"/>
              <a:t>적발 시 해당실습 </a:t>
            </a:r>
            <a:r>
              <a:rPr lang="en-US" altLang="ko-KR" sz="1800" dirty="0"/>
              <a:t>0</a:t>
            </a:r>
            <a:r>
              <a:rPr lang="ko-KR" altLang="en-US" sz="1800" dirty="0"/>
              <a:t>점 처리</a:t>
            </a: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294649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49282" y="1066915"/>
            <a:ext cx="7599716" cy="2071140"/>
          </a:xfrm>
        </p:spPr>
        <p:txBody>
          <a:bodyPr>
            <a:noAutofit/>
          </a:bodyPr>
          <a:lstStyle/>
          <a:p>
            <a:pPr algn="ctr" latinLnBrk="0"/>
            <a:r>
              <a:rPr lang="en-US" altLang="ko-KR" sz="5400" b="1" smtClean="0"/>
              <a:t>SQL </a:t>
            </a:r>
            <a:r>
              <a:rPr lang="en-US" altLang="ko-KR" sz="5400" b="1" dirty="0" smtClean="0"/>
              <a:t>Server </a:t>
            </a:r>
            <a:r>
              <a:rPr lang="ko-KR" altLang="en-US" sz="5400" b="1" dirty="0" smtClean="0"/>
              <a:t>설치</a:t>
            </a:r>
            <a:endParaRPr lang="ko-KR" altLang="en-US" sz="5400" b="1" dirty="0"/>
          </a:p>
        </p:txBody>
      </p:sp>
      <p:sp>
        <p:nvSpPr>
          <p:cNvPr id="7" name="부제목 5"/>
          <p:cNvSpPr txBox="1">
            <a:spLocks/>
          </p:cNvSpPr>
          <p:nvPr/>
        </p:nvSpPr>
        <p:spPr>
          <a:xfrm>
            <a:off x="831198" y="4698288"/>
            <a:ext cx="2280302" cy="1362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none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년</a:t>
            </a:r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가을학기</a:t>
            </a:r>
            <a:endParaRPr lang="en-US" altLang="ko-K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허종욱</a:t>
            </a:r>
            <a:endParaRPr lang="en-US" altLang="ko-K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F:\원고\인피니티 북스\[MS SQL Server 2012] 2013년 2월 15일\9 ppt\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199" y="4321384"/>
            <a:ext cx="1734839" cy="173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854342"/>
      </p:ext>
    </p:extLst>
  </p:cSld>
  <p:clrMapOvr>
    <a:masterClrMapping/>
  </p:clrMapOvr>
  <p:transition advTm="701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설치파일 다운로드 웹사이트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421" y="1449388"/>
            <a:ext cx="4224358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H="1">
            <a:off x="5892800" y="3657600"/>
            <a:ext cx="711200" cy="13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19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KOR\</a:t>
            </a:r>
            <a:r>
              <a:rPr lang="en-US" altLang="ko-KR" b="1" dirty="0" err="1" smtClean="0"/>
              <a:t>SQLFULL_KOR.iso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다운로드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sz="6000" dirty="0"/>
          </a:p>
          <a:p>
            <a:pPr marL="0" indent="0" algn="ctr">
              <a:buNone/>
            </a:pPr>
            <a:endParaRPr lang="ko-KR" alt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777863"/>
            <a:ext cx="6743700" cy="36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850900" y="2730501"/>
            <a:ext cx="419100" cy="6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6718300" y="5207001"/>
            <a:ext cx="558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5874286"/>
            <a:ext cx="8141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ko-KR" altLang="en-US" sz="2400" b="1" dirty="0"/>
              <a:t>노트북에 </a:t>
            </a:r>
            <a:r>
              <a:rPr lang="ko-KR" altLang="en-US" sz="2400" b="1" dirty="0" smtClean="0"/>
              <a:t>다운받거나</a:t>
            </a:r>
            <a:r>
              <a:rPr lang="en-US" altLang="ko-KR" sz="2400" b="1" dirty="0"/>
              <a:t>, USB</a:t>
            </a:r>
            <a:r>
              <a:rPr lang="ko-KR" altLang="en-US" sz="2400" b="1" dirty="0"/>
              <a:t>등을 </a:t>
            </a:r>
            <a:r>
              <a:rPr lang="ko-KR" altLang="en-US" sz="2400" b="1" dirty="0" smtClean="0"/>
              <a:t>통해 반드시 </a:t>
            </a:r>
            <a:r>
              <a:rPr lang="ko-KR" altLang="en-US" sz="2400" b="1" dirty="0"/>
              <a:t>지참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736932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프로그램 설치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ko-KR" altLang="en-US" sz="2400" dirty="0"/>
              <a:t>프로그램 설치 </a:t>
            </a:r>
            <a:r>
              <a:rPr lang="ko-KR" altLang="en-US" sz="2400" dirty="0" smtClean="0"/>
              <a:t>실습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교과서 </a:t>
            </a:r>
            <a:r>
              <a:rPr lang="en-US" altLang="ko-KR" sz="2400" dirty="0" smtClean="0"/>
              <a:t>Page </a:t>
            </a:r>
            <a:r>
              <a:rPr lang="en-US" altLang="ko-KR" sz="2400" dirty="0"/>
              <a:t>33 </a:t>
            </a:r>
            <a:endParaRPr lang="en-US" altLang="ko-KR" sz="2200" dirty="0"/>
          </a:p>
          <a:p>
            <a:pPr lvl="1"/>
            <a:r>
              <a:rPr lang="ko-KR" altLang="en-US" sz="2000" dirty="0"/>
              <a:t>준비한 </a:t>
            </a:r>
            <a:r>
              <a:rPr lang="en-US" altLang="ko-KR" sz="2000" dirty="0"/>
              <a:t>USB, </a:t>
            </a:r>
            <a:r>
              <a:rPr lang="ko-KR" altLang="en-US" sz="2000" dirty="0"/>
              <a:t>노트북 등 파일</a:t>
            </a:r>
            <a:endParaRPr lang="en-US" altLang="ko-KR" sz="2000" dirty="0"/>
          </a:p>
          <a:p>
            <a:pPr lvl="1"/>
            <a:r>
              <a:rPr lang="en-US" altLang="ko-KR" sz="2000" dirty="0"/>
              <a:t>SQL Server </a:t>
            </a:r>
            <a:r>
              <a:rPr lang="ko-KR" altLang="en-US" sz="2000" dirty="0"/>
              <a:t>프로그램 설치 </a:t>
            </a:r>
            <a:endParaRPr lang="en-US" altLang="ko-KR" sz="2000" dirty="0"/>
          </a:p>
          <a:p>
            <a:pPr lvl="2"/>
            <a:r>
              <a:rPr lang="en-US" altLang="ko-KR" sz="1800" dirty="0" err="1"/>
              <a:t>SQL_FULLKOR.iso</a:t>
            </a:r>
            <a:r>
              <a:rPr lang="en-US" altLang="ko-KR" sz="1800" dirty="0"/>
              <a:t> -&gt; setup.exe</a:t>
            </a:r>
          </a:p>
          <a:p>
            <a:pPr marL="357120" lvl="1" indent="0">
              <a:buNone/>
            </a:pPr>
            <a:endParaRPr lang="en-US" altLang="ko-KR" sz="2000" dirty="0"/>
          </a:p>
          <a:p>
            <a:pPr lvl="1"/>
            <a:r>
              <a:rPr lang="en-US" altLang="ko-KR" sz="2000" dirty="0"/>
              <a:t>SSMS </a:t>
            </a:r>
            <a:r>
              <a:rPr lang="ko-KR" altLang="en-US" sz="2000" dirty="0"/>
              <a:t>실행 후 기본 동작까지 확인할 것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182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추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rgbClr val="002060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보기</Template>
  <TotalTime>83278</TotalTime>
  <Words>311</Words>
  <Application>Microsoft Office PowerPoint</Application>
  <PresentationFormat>화면 슬라이드 쇼(4:3)</PresentationFormat>
  <Paragraphs>102</Paragraphs>
  <Slides>18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추억</vt:lpstr>
      <vt:lpstr>데이터베이스  강의개요</vt:lpstr>
      <vt:lpstr>강의 소개</vt:lpstr>
      <vt:lpstr>수업방식</vt:lpstr>
      <vt:lpstr>실습수업 안내</vt:lpstr>
      <vt:lpstr>실습 과제 안내</vt:lpstr>
      <vt:lpstr>SQL Server 설치</vt:lpstr>
      <vt:lpstr>설치파일 다운로드 웹사이트</vt:lpstr>
      <vt:lpstr>KOR\SQLFULL_KOR.iso 다운로드</vt:lpstr>
      <vt:lpstr>프로그램 설치 실습</vt:lpstr>
      <vt:lpstr>setup.exe 실행</vt:lpstr>
      <vt:lpstr>설치 과정</vt:lpstr>
      <vt:lpstr>설치 과정</vt:lpstr>
      <vt:lpstr>설치 과정</vt:lpstr>
      <vt:lpstr>설치 과정</vt:lpstr>
      <vt:lpstr>설치 과정</vt:lpstr>
      <vt:lpstr>설치완료 후 SSMS 실행</vt:lpstr>
      <vt:lpstr>설치 시 주의 사항</vt:lpstr>
      <vt:lpstr>수업 요약</vt:lpstr>
    </vt:vector>
  </TitlesOfParts>
  <Company>KAIST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허종욱</dc:creator>
  <cp:lastModifiedBy>Windows User</cp:lastModifiedBy>
  <cp:revision>752</cp:revision>
  <cp:lastPrinted>2019-05-27T14:48:44Z</cp:lastPrinted>
  <dcterms:created xsi:type="dcterms:W3CDTF">2015-03-12T06:09:39Z</dcterms:created>
  <dcterms:modified xsi:type="dcterms:W3CDTF">2019-08-29T11:27:55Z</dcterms:modified>
</cp:coreProperties>
</file>