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8" r:id="rId1"/>
  </p:sldMasterIdLst>
  <p:notesMasterIdLst>
    <p:notesMasterId r:id="rId23"/>
  </p:notesMasterIdLst>
  <p:handoutMasterIdLst>
    <p:handoutMasterId r:id="rId24"/>
  </p:handoutMasterIdLst>
  <p:sldIdLst>
    <p:sldId id="428" r:id="rId2"/>
    <p:sldId id="425" r:id="rId3"/>
    <p:sldId id="426" r:id="rId4"/>
    <p:sldId id="427" r:id="rId5"/>
    <p:sldId id="337" r:id="rId6"/>
    <p:sldId id="391" r:id="rId7"/>
    <p:sldId id="406" r:id="rId8"/>
    <p:sldId id="407" r:id="rId9"/>
    <p:sldId id="431" r:id="rId10"/>
    <p:sldId id="432" r:id="rId11"/>
    <p:sldId id="433" r:id="rId12"/>
    <p:sldId id="409" r:id="rId13"/>
    <p:sldId id="410" r:id="rId14"/>
    <p:sldId id="411" r:id="rId15"/>
    <p:sldId id="412" r:id="rId16"/>
    <p:sldId id="413" r:id="rId17"/>
    <p:sldId id="417" r:id="rId18"/>
    <p:sldId id="424" r:id="rId19"/>
    <p:sldId id="429" r:id="rId20"/>
    <p:sldId id="430" r:id="rId21"/>
    <p:sldId id="405" r:id="rId2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B9F90F-C820-4982-BCC5-9A3B21B9B684}">
          <p14:sldIdLst>
            <p14:sldId id="428"/>
            <p14:sldId id="425"/>
            <p14:sldId id="426"/>
            <p14:sldId id="427"/>
            <p14:sldId id="337"/>
            <p14:sldId id="391"/>
            <p14:sldId id="406"/>
            <p14:sldId id="407"/>
            <p14:sldId id="431"/>
            <p14:sldId id="432"/>
            <p14:sldId id="433"/>
            <p14:sldId id="409"/>
            <p14:sldId id="410"/>
            <p14:sldId id="411"/>
            <p14:sldId id="412"/>
            <p14:sldId id="413"/>
            <p14:sldId id="417"/>
            <p14:sldId id="424"/>
            <p14:sldId id="429"/>
            <p14:sldId id="430"/>
            <p14:sldId id="4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kyu Kim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  <a:srgbClr val="000000"/>
    <a:srgbClr val="FFFFFF"/>
    <a:srgbClr val="0000FF"/>
    <a:srgbClr val="00FF00"/>
    <a:srgbClr val="CCFFFF"/>
    <a:srgbClr val="92A9B9"/>
    <a:srgbClr val="B7C6C6"/>
    <a:srgbClr val="00CCF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46" autoAdjust="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875C0BE3-38F6-4D2B-A772-CD8F1E65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1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19113" y="757238"/>
            <a:ext cx="5759450" cy="4319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43697" y="5259621"/>
            <a:ext cx="5710282" cy="3959211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138B8FE9-B6CF-4831-836A-BFFCD4ACC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757238"/>
            <a:ext cx="5759450" cy="43195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9700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757238"/>
            <a:ext cx="5759450" cy="43195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0990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D43F-7BA0-4F02-94C8-28E706B15DA7}" type="datetime1">
              <a:rPr lang="ko-KR" altLang="en-US" smtClean="0"/>
              <a:t>2019-08-25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3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  <a:defRPr b="1">
                <a:solidFill>
                  <a:schemeClr val="accent5">
                    <a:lumMod val="50000"/>
                  </a:schemeClr>
                </a:solidFill>
              </a:defRPr>
            </a:lvl1pPr>
            <a:lvl2pPr marL="540000" indent="-182880">
              <a:buClrTx/>
              <a:buFont typeface="Wingdings" panose="05000000000000000000" pitchFamily="2" charset="2"/>
              <a:buChar char="§"/>
              <a:defRPr/>
            </a:lvl2pPr>
            <a:lvl3pPr marL="894870" marR="0" indent="-28575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600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marL="792000" marR="0" lvl="2" indent="-18288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 smtClean="0"/>
              <a:t>셋째 수준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E68-800F-4EF5-9B5B-CF568BF43621}" type="datetime1">
              <a:rPr lang="ko-KR" altLang="en-US" smtClean="0"/>
              <a:t>2019-08-25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2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fld id="{B973D43F-7BA0-4F02-94C8-28E706B15DA7}" type="datetime1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7054" y="6459786"/>
            <a:ext cx="984019" cy="365125"/>
          </a:xfrm>
        </p:spPr>
        <p:txBody>
          <a:bodyPr/>
          <a:lstStyle>
            <a:lvl1pPr algn="ctr">
              <a:defRPr/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E956-C544-40DE-BCB3-6CDB2E598C69}" type="datetime1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8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0F27-A4EE-4F6E-AE02-64B140DC5A88}" type="datetime1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86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6034-81BC-4DB4-8B4F-2BFDB5E34CC2}" type="datetime1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5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381000"/>
            <a:ext cx="8410575" cy="75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245659"/>
            <a:ext cx="8410575" cy="4736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078B4-FEBB-4FC2-89E1-BAA18A610529}" type="datetime1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9990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6713" y="1137286"/>
            <a:ext cx="841057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icrosoft.com/ko-kr/download/details.aspx?id=2906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hopping.nav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9282" y="1066915"/>
            <a:ext cx="7599716" cy="2071140"/>
          </a:xfrm>
        </p:spPr>
        <p:txBody>
          <a:bodyPr>
            <a:noAutofit/>
          </a:bodyPr>
          <a:lstStyle/>
          <a:p>
            <a:pPr algn="ctr" latinLnBrk="0"/>
            <a:r>
              <a:rPr lang="ko-KR" altLang="en-US" sz="5400" b="1" dirty="0" smtClean="0"/>
              <a:t>데이터베이스 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ko-KR" altLang="en-US" sz="5400" b="1" dirty="0" smtClean="0"/>
              <a:t>강의개요</a:t>
            </a:r>
            <a:endParaRPr lang="ko-KR" altLang="en-US" sz="5400" b="1" dirty="0"/>
          </a:p>
        </p:txBody>
      </p:sp>
      <p:sp>
        <p:nvSpPr>
          <p:cNvPr id="7" name="부제목 5"/>
          <p:cNvSpPr txBox="1">
            <a:spLocks/>
          </p:cNvSpPr>
          <p:nvPr/>
        </p:nvSpPr>
        <p:spPr>
          <a:xfrm>
            <a:off x="831198" y="4698288"/>
            <a:ext cx="2280302" cy="136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가을학기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허종욱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321384"/>
            <a:ext cx="1734839" cy="17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860915"/>
      </p:ext>
    </p:extLst>
  </p:cSld>
  <p:clrMapOvr>
    <a:masterClrMapping/>
  </p:clrMapOvr>
  <p:transition advTm="70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DBMS </a:t>
            </a:r>
            <a:r>
              <a:rPr lang="ko-KR" altLang="en-US" smtClean="0"/>
              <a:t>검색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자료구조와 검색구조 </a:t>
            </a:r>
            <a:r>
              <a:rPr lang="en-US" altLang="ko-KR" dirty="0"/>
              <a:t>(</a:t>
            </a:r>
            <a:r>
              <a:rPr lang="ko-KR" altLang="en-US" dirty="0" err="1"/>
              <a:t>소팅</a:t>
            </a:r>
            <a:r>
              <a:rPr lang="en-US" altLang="ko-KR" dirty="0"/>
              <a:t>, </a:t>
            </a:r>
            <a:r>
              <a:rPr lang="ko-KR" altLang="en-US" dirty="0"/>
              <a:t>인덱싱</a:t>
            </a:r>
            <a:r>
              <a:rPr lang="en-US" altLang="ko-KR" dirty="0"/>
              <a:t>) </a:t>
            </a:r>
            <a:r>
              <a:rPr lang="ko-KR" altLang="en-US" dirty="0"/>
              <a:t>사용해 빠른 검색</a:t>
            </a:r>
            <a:endParaRPr lang="en-US" altLang="ko-KR" dirty="0"/>
          </a:p>
          <a:p>
            <a:pPr lvl="1"/>
            <a:r>
              <a:rPr lang="ko-KR" altLang="en-US" dirty="0"/>
              <a:t>빠른 검색을 위해서는 데이터는 반드시 정렬</a:t>
            </a:r>
            <a:r>
              <a:rPr lang="en-US" altLang="ko-KR" dirty="0"/>
              <a:t>(Sorting)</a:t>
            </a:r>
            <a:r>
              <a:rPr lang="ko-KR" altLang="en-US" dirty="0"/>
              <a:t>되어야 함</a:t>
            </a:r>
            <a:endParaRPr lang="en-US" altLang="ko-KR" dirty="0"/>
          </a:p>
          <a:p>
            <a:pPr lvl="1"/>
            <a:r>
              <a:rPr lang="ko-KR" altLang="en-US" dirty="0"/>
              <a:t>인덱스</a:t>
            </a:r>
            <a:r>
              <a:rPr lang="en-US" altLang="ko-KR" dirty="0"/>
              <a:t>: Binary Search, B-Tree </a:t>
            </a:r>
            <a:r>
              <a:rPr lang="ko-KR" altLang="en-US" dirty="0"/>
              <a:t>계열</a:t>
            </a:r>
            <a:endParaRPr lang="en-US" altLang="ko-KR" dirty="0"/>
          </a:p>
          <a:p>
            <a:pPr lvl="2"/>
            <a:r>
              <a:rPr lang="ko-KR" altLang="en-US" dirty="0" smtClean="0"/>
              <a:t>학기말에 배웁니다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-&gt; </a:t>
            </a:r>
            <a:r>
              <a:rPr lang="ko-KR" altLang="en-US" dirty="0" smtClean="0"/>
              <a:t>책 순서가 엉망인 경우 도서관 관리가 어떻게 될까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26" name="Picture 2" descr="binary search tre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5" y="2968574"/>
            <a:ext cx="2357796" cy="196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0637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관리 시스템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1144471" y="1814936"/>
            <a:ext cx="1176338" cy="863600"/>
          </a:xfrm>
          <a:prstGeom prst="ellipse">
            <a:avLst/>
          </a:prstGeom>
          <a:gradFill rotWithShape="1">
            <a:gsLst>
              <a:gs pos="0">
                <a:srgbClr val="F1D7DD"/>
              </a:gs>
              <a:gs pos="50000">
                <a:schemeClr val="bg1"/>
              </a:gs>
              <a:gs pos="100000">
                <a:srgbClr val="F1D7DD"/>
              </a:gs>
            </a:gsLst>
            <a:lin ang="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1100" b="1" u="sng">
                <a:solidFill>
                  <a:srgbClr val="0000CC"/>
                </a:solidFill>
                <a:latin typeface="돋움" pitchFamily="50" charset="-127"/>
              </a:rPr>
              <a:t>데이터베이스 </a:t>
            </a:r>
          </a:p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1100" b="1">
                <a:latin typeface="돋움" pitchFamily="50" charset="-127"/>
              </a:rPr>
              <a:t>관리 시스템</a:t>
            </a:r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2441459" y="1813348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2441459" y="1789536"/>
            <a:ext cx="474186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ko-KR"/>
              <a:t> Database Management System(DBMS)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ko-KR" altLang="en-US"/>
              <a:t> 방대한 양의 데이터를 편리하게 저장하고 효율적으로 관리하고 검색할 수 있는 </a:t>
            </a:r>
            <a:br>
              <a:rPr lang="ko-KR" altLang="en-US"/>
            </a:br>
            <a:r>
              <a:rPr lang="ko-KR" altLang="en-US"/>
              <a:t>   환경을 제공해주는 시스템 소프트웨어 </a:t>
            </a: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ko-KR" altLang="en-US"/>
              <a:t> 데이터를 공유하여 정보의 체계적인 활용</a:t>
            </a:r>
          </a:p>
        </p:txBody>
      </p:sp>
      <p:pic>
        <p:nvPicPr>
          <p:cNvPr id="9" name="Picture 57" descr="UNI000003502e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71" y="2827761"/>
            <a:ext cx="47974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8"/>
          <p:cNvSpPr>
            <a:spLocks noChangeArrowheads="1"/>
          </p:cNvSpPr>
          <p:nvPr/>
        </p:nvSpPr>
        <p:spPr bwMode="auto">
          <a:xfrm>
            <a:off x="2014421" y="2924598"/>
            <a:ext cx="1314450" cy="1582738"/>
          </a:xfrm>
          <a:prstGeom prst="rect">
            <a:avLst/>
          </a:prstGeom>
          <a:noFill/>
          <a:ln w="6350" algn="ctr">
            <a:solidFill>
              <a:srgbClr val="8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5633921" y="3081761"/>
            <a:ext cx="1076325" cy="1189037"/>
          </a:xfrm>
          <a:prstGeom prst="rect">
            <a:avLst/>
          </a:prstGeom>
          <a:noFill/>
          <a:ln w="6350" algn="ctr">
            <a:solidFill>
              <a:srgbClr val="8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Rectangle 78"/>
          <p:cNvSpPr>
            <a:spLocks noChangeArrowheads="1"/>
          </p:cNvSpPr>
          <p:nvPr/>
        </p:nvSpPr>
        <p:spPr bwMode="auto">
          <a:xfrm>
            <a:off x="1790584" y="4631161"/>
            <a:ext cx="5532437" cy="350837"/>
          </a:xfrm>
          <a:prstGeom prst="rect">
            <a:avLst/>
          </a:prstGeom>
          <a:solidFill>
            <a:srgbClr val="90EE12"/>
          </a:solidFill>
          <a:ln w="9525" algn="ctr">
            <a:solidFill>
              <a:srgbClr val="90EE1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모든 응용 프로그램들이 데이터베이스를 공용할 수 있게끔 관리해 주는 소프트웨어 시스템</a:t>
            </a:r>
            <a:endParaRPr lang="ko-KR" altLang="en-US">
              <a:latin typeface="돋움" panose="020B0600000101010101" pitchFamily="50" charset="-127"/>
            </a:endParaRPr>
          </a:p>
        </p:txBody>
      </p:sp>
      <p:pic>
        <p:nvPicPr>
          <p:cNvPr id="13" name="Picture 42" descr="MCj034002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/>
          <a:stretch>
            <a:fillRect/>
          </a:stretch>
        </p:blipFill>
        <p:spPr bwMode="auto">
          <a:xfrm>
            <a:off x="7046796" y="4510511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21" y="5385223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66"/>
          <p:cNvSpPr>
            <a:spLocks noChangeArrowheads="1"/>
          </p:cNvSpPr>
          <p:nvPr/>
        </p:nvSpPr>
        <p:spPr bwMode="auto">
          <a:xfrm>
            <a:off x="1417351" y="5491586"/>
            <a:ext cx="786154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/>
              <a:t>Oracle</a:t>
            </a:r>
            <a:endParaRPr lang="ko-KR" altLang="en-US"/>
          </a:p>
        </p:txBody>
      </p:sp>
      <p:pic>
        <p:nvPicPr>
          <p:cNvPr id="16" name="Picture 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34" y="5375698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834" y="5375698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46" y="5366173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0"/>
          <p:cNvSpPr>
            <a:spLocks noChangeArrowheads="1"/>
          </p:cNvSpPr>
          <p:nvPr/>
        </p:nvSpPr>
        <p:spPr bwMode="auto">
          <a:xfrm>
            <a:off x="2741531" y="5510636"/>
            <a:ext cx="914331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/>
              <a:t>MS-SQL</a:t>
            </a:r>
            <a:endParaRPr lang="ko-KR" altLang="en-US"/>
          </a:p>
        </p:txBody>
      </p:sp>
      <p:sp>
        <p:nvSpPr>
          <p:cNvPr id="20" name="Rectangle 71"/>
          <p:cNvSpPr>
            <a:spLocks noChangeArrowheads="1"/>
          </p:cNvSpPr>
          <p:nvPr/>
        </p:nvSpPr>
        <p:spPr bwMode="auto">
          <a:xfrm>
            <a:off x="4076174" y="5501111"/>
            <a:ext cx="842195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/>
              <a:t>MySQL</a:t>
            </a:r>
            <a:endParaRPr lang="ko-KR" altLang="en-US"/>
          </a:p>
        </p:txBody>
      </p:sp>
      <p:sp>
        <p:nvSpPr>
          <p:cNvPr id="21" name="Rectangle 72"/>
          <p:cNvSpPr>
            <a:spLocks noChangeArrowheads="1"/>
          </p:cNvSpPr>
          <p:nvPr/>
        </p:nvSpPr>
        <p:spPr bwMode="auto">
          <a:xfrm>
            <a:off x="5341520" y="5491586"/>
            <a:ext cx="964216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dirty="0"/>
              <a:t>Informix</a:t>
            </a:r>
            <a:endParaRPr lang="ko-KR" altLang="en-US" dirty="0"/>
          </a:p>
        </p:txBody>
      </p:sp>
      <p:pic>
        <p:nvPicPr>
          <p:cNvPr id="22" name="Picture 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46" y="5375698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74"/>
          <p:cNvSpPr>
            <a:spLocks noChangeArrowheads="1"/>
          </p:cNvSpPr>
          <p:nvPr/>
        </p:nvSpPr>
        <p:spPr bwMode="auto">
          <a:xfrm>
            <a:off x="6777050" y="5501111"/>
            <a:ext cx="566480" cy="3715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/>
              <a:t>DB2</a:t>
            </a:r>
            <a:endParaRPr lang="ko-KR" altLang="en-US"/>
          </a:p>
        </p:txBody>
      </p:sp>
      <p:sp>
        <p:nvSpPr>
          <p:cNvPr id="24" name="Rectangle 77"/>
          <p:cNvSpPr>
            <a:spLocks noChangeArrowheads="1"/>
          </p:cNvSpPr>
          <p:nvPr/>
        </p:nvSpPr>
        <p:spPr bwMode="auto">
          <a:xfrm>
            <a:off x="3947996" y="5055023"/>
            <a:ext cx="981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 b="1"/>
              <a:t>DBMS </a:t>
            </a:r>
            <a:r>
              <a:rPr lang="ko-KR" altLang="en-US" sz="1200" b="1"/>
              <a:t>제품</a:t>
            </a:r>
          </a:p>
        </p:txBody>
      </p:sp>
      <p:sp>
        <p:nvSpPr>
          <p:cNvPr id="26" name="Line 54"/>
          <p:cNvSpPr>
            <a:spLocks noChangeShapeType="1"/>
          </p:cNvSpPr>
          <p:nvPr/>
        </p:nvSpPr>
        <p:spPr bwMode="auto">
          <a:xfrm>
            <a:off x="2441459" y="2749973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Freeform 82"/>
          <p:cNvSpPr>
            <a:spLocks/>
          </p:cNvSpPr>
          <p:nvPr/>
        </p:nvSpPr>
        <p:spPr bwMode="auto">
          <a:xfrm>
            <a:off x="2760546" y="5478886"/>
            <a:ext cx="865188" cy="287337"/>
          </a:xfrm>
          <a:custGeom>
            <a:avLst/>
            <a:gdLst>
              <a:gd name="T0" fmla="*/ 2147483646 w 3037"/>
              <a:gd name="T1" fmla="*/ 2147483646 h 2953"/>
              <a:gd name="T2" fmla="*/ 2147483646 w 3037"/>
              <a:gd name="T3" fmla="*/ 2147483646 h 2953"/>
              <a:gd name="T4" fmla="*/ 2147483646 w 3037"/>
              <a:gd name="T5" fmla="*/ 2147483646 h 2953"/>
              <a:gd name="T6" fmla="*/ 2147483646 w 3037"/>
              <a:gd name="T7" fmla="*/ 2147483646 h 2953"/>
              <a:gd name="T8" fmla="*/ 2147483646 w 3037"/>
              <a:gd name="T9" fmla="*/ 2147483646 h 2953"/>
              <a:gd name="T10" fmla="*/ 2147483646 w 3037"/>
              <a:gd name="T11" fmla="*/ 2147483646 h 2953"/>
              <a:gd name="T12" fmla="*/ 2147483646 w 3037"/>
              <a:gd name="T13" fmla="*/ 2147483646 h 2953"/>
              <a:gd name="T14" fmla="*/ 2147483646 w 3037"/>
              <a:gd name="T15" fmla="*/ 2147483646 h 2953"/>
              <a:gd name="T16" fmla="*/ 2147483646 w 3037"/>
              <a:gd name="T17" fmla="*/ 2147483646 h 2953"/>
              <a:gd name="T18" fmla="*/ 2147483646 w 3037"/>
              <a:gd name="T19" fmla="*/ 2147483646 h 2953"/>
              <a:gd name="T20" fmla="*/ 2147483646 w 3037"/>
              <a:gd name="T21" fmla="*/ 2147483646 h 2953"/>
              <a:gd name="T22" fmla="*/ 2147483646 w 3037"/>
              <a:gd name="T23" fmla="*/ 2147483646 h 2953"/>
              <a:gd name="T24" fmla="*/ 2147483646 w 3037"/>
              <a:gd name="T25" fmla="*/ 2147483646 h 2953"/>
              <a:gd name="T26" fmla="*/ 2147483646 w 3037"/>
              <a:gd name="T27" fmla="*/ 2147483646 h 2953"/>
              <a:gd name="T28" fmla="*/ 2147483646 w 3037"/>
              <a:gd name="T29" fmla="*/ 2147483646 h 2953"/>
              <a:gd name="T30" fmla="*/ 2147483646 w 3037"/>
              <a:gd name="T31" fmla="*/ 2147483646 h 2953"/>
              <a:gd name="T32" fmla="*/ 2147483646 w 3037"/>
              <a:gd name="T33" fmla="*/ 2147483646 h 2953"/>
              <a:gd name="T34" fmla="*/ 2147483646 w 3037"/>
              <a:gd name="T35" fmla="*/ 2147483646 h 2953"/>
              <a:gd name="T36" fmla="*/ 2147483646 w 3037"/>
              <a:gd name="T37" fmla="*/ 2147483646 h 2953"/>
              <a:gd name="T38" fmla="*/ 2147483646 w 3037"/>
              <a:gd name="T39" fmla="*/ 2147483646 h 2953"/>
              <a:gd name="T40" fmla="*/ 2147483646 w 3037"/>
              <a:gd name="T41" fmla="*/ 2147483646 h 2953"/>
              <a:gd name="T42" fmla="*/ 2147483646 w 3037"/>
              <a:gd name="T43" fmla="*/ 2147483646 h 2953"/>
              <a:gd name="T44" fmla="*/ 2147483646 w 3037"/>
              <a:gd name="T45" fmla="*/ 2147483646 h 2953"/>
              <a:gd name="T46" fmla="*/ 2147483646 w 3037"/>
              <a:gd name="T47" fmla="*/ 2147483646 h 2953"/>
              <a:gd name="T48" fmla="*/ 2147483646 w 3037"/>
              <a:gd name="T49" fmla="*/ 2147483646 h 2953"/>
              <a:gd name="T50" fmla="*/ 2147483646 w 3037"/>
              <a:gd name="T51" fmla="*/ 2147483646 h 2953"/>
              <a:gd name="T52" fmla="*/ 2147483646 w 3037"/>
              <a:gd name="T53" fmla="*/ 2147483646 h 2953"/>
              <a:gd name="T54" fmla="*/ 2147483646 w 3037"/>
              <a:gd name="T55" fmla="*/ 2147483646 h 2953"/>
              <a:gd name="T56" fmla="*/ 2147483646 w 3037"/>
              <a:gd name="T57" fmla="*/ 2147483646 h 2953"/>
              <a:gd name="T58" fmla="*/ 2147483646 w 3037"/>
              <a:gd name="T59" fmla="*/ 2147483646 h 2953"/>
              <a:gd name="T60" fmla="*/ 2147483646 w 3037"/>
              <a:gd name="T61" fmla="*/ 2147483646 h 2953"/>
              <a:gd name="T62" fmla="*/ 2147483646 w 3037"/>
              <a:gd name="T63" fmla="*/ 2147483646 h 2953"/>
              <a:gd name="T64" fmla="*/ 2147483646 w 3037"/>
              <a:gd name="T65" fmla="*/ 2147483646 h 2953"/>
              <a:gd name="T66" fmla="*/ 2147483646 w 3037"/>
              <a:gd name="T67" fmla="*/ 2147483646 h 2953"/>
              <a:gd name="T68" fmla="*/ 2147483646 w 3037"/>
              <a:gd name="T69" fmla="*/ 2147483646 h 2953"/>
              <a:gd name="T70" fmla="*/ 2147483646 w 3037"/>
              <a:gd name="T71" fmla="*/ 2147483646 h 2953"/>
              <a:gd name="T72" fmla="*/ 2147483646 w 3037"/>
              <a:gd name="T73" fmla="*/ 2147483646 h 2953"/>
              <a:gd name="T74" fmla="*/ 2147483646 w 3037"/>
              <a:gd name="T75" fmla="*/ 2147483646 h 2953"/>
              <a:gd name="T76" fmla="*/ 2147483646 w 3037"/>
              <a:gd name="T77" fmla="*/ 2147483646 h 2953"/>
              <a:gd name="T78" fmla="*/ 2147483646 w 3037"/>
              <a:gd name="T79" fmla="*/ 2147483646 h 2953"/>
              <a:gd name="T80" fmla="*/ 2147483646 w 3037"/>
              <a:gd name="T81" fmla="*/ 2147483646 h 2953"/>
              <a:gd name="T82" fmla="*/ 2147483646 w 3037"/>
              <a:gd name="T83" fmla="*/ 2147483646 h 2953"/>
              <a:gd name="T84" fmla="*/ 2147483646 w 3037"/>
              <a:gd name="T85" fmla="*/ 2147483646 h 2953"/>
              <a:gd name="T86" fmla="*/ 2147483646 w 3037"/>
              <a:gd name="T87" fmla="*/ 2147483646 h 2953"/>
              <a:gd name="T88" fmla="*/ 2147483646 w 3037"/>
              <a:gd name="T89" fmla="*/ 2147483646 h 2953"/>
              <a:gd name="T90" fmla="*/ 2147483646 w 3037"/>
              <a:gd name="T91" fmla="*/ 2147483646 h 2953"/>
              <a:gd name="T92" fmla="*/ 2147483646 w 3037"/>
              <a:gd name="T93" fmla="*/ 2147483646 h 2953"/>
              <a:gd name="T94" fmla="*/ 2147483646 w 3037"/>
              <a:gd name="T95" fmla="*/ 2147483646 h 2953"/>
              <a:gd name="T96" fmla="*/ 2147483646 w 3037"/>
              <a:gd name="T97" fmla="*/ 2147483646 h 2953"/>
              <a:gd name="T98" fmla="*/ 2147483646 w 3037"/>
              <a:gd name="T99" fmla="*/ 2147483646 h 2953"/>
              <a:gd name="T100" fmla="*/ 2147483646 w 3037"/>
              <a:gd name="T101" fmla="*/ 2147483646 h 2953"/>
              <a:gd name="T102" fmla="*/ 2147483646 w 3037"/>
              <a:gd name="T103" fmla="*/ 2147483646 h 2953"/>
              <a:gd name="T104" fmla="*/ 2147483646 w 3037"/>
              <a:gd name="T105" fmla="*/ 2147483646 h 2953"/>
              <a:gd name="T106" fmla="*/ 2147483646 w 3037"/>
              <a:gd name="T107" fmla="*/ 2147483646 h 2953"/>
              <a:gd name="T108" fmla="*/ 2147483646 w 3037"/>
              <a:gd name="T109" fmla="*/ 2147483646 h 2953"/>
              <a:gd name="T110" fmla="*/ 2147483646 w 3037"/>
              <a:gd name="T111" fmla="*/ 2147483646 h 2953"/>
              <a:gd name="T112" fmla="*/ 2147483646 w 3037"/>
              <a:gd name="T113" fmla="*/ 2147483646 h 2953"/>
              <a:gd name="T114" fmla="*/ 2147483646 w 3037"/>
              <a:gd name="T115" fmla="*/ 2147483646 h 2953"/>
              <a:gd name="T116" fmla="*/ 2147483646 w 3037"/>
              <a:gd name="T117" fmla="*/ 2147483646 h 2953"/>
              <a:gd name="T118" fmla="*/ 2147483646 w 3037"/>
              <a:gd name="T119" fmla="*/ 2147483646 h 2953"/>
              <a:gd name="T120" fmla="*/ 2147483646 w 3037"/>
              <a:gd name="T121" fmla="*/ 2147483646 h 2953"/>
              <a:gd name="T122" fmla="*/ 2147483646 w 3037"/>
              <a:gd name="T123" fmla="*/ 2147483646 h 2953"/>
              <a:gd name="T124" fmla="*/ 2147483646 w 3037"/>
              <a:gd name="T125" fmla="*/ 2147483646 h 295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37"/>
              <a:gd name="T190" fmla="*/ 0 h 2953"/>
              <a:gd name="T191" fmla="*/ 3037 w 3037"/>
              <a:gd name="T192" fmla="*/ 2953 h 295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37" h="2953">
                <a:moveTo>
                  <a:pt x="282" y="1077"/>
                </a:moveTo>
                <a:lnTo>
                  <a:pt x="297" y="1064"/>
                </a:lnTo>
                <a:lnTo>
                  <a:pt x="312" y="1050"/>
                </a:lnTo>
                <a:lnTo>
                  <a:pt x="327" y="1037"/>
                </a:lnTo>
                <a:lnTo>
                  <a:pt x="343" y="1022"/>
                </a:lnTo>
                <a:lnTo>
                  <a:pt x="359" y="1007"/>
                </a:lnTo>
                <a:lnTo>
                  <a:pt x="374" y="992"/>
                </a:lnTo>
                <a:lnTo>
                  <a:pt x="391" y="977"/>
                </a:lnTo>
                <a:lnTo>
                  <a:pt x="408" y="960"/>
                </a:lnTo>
                <a:lnTo>
                  <a:pt x="430" y="939"/>
                </a:lnTo>
                <a:lnTo>
                  <a:pt x="443" y="927"/>
                </a:lnTo>
                <a:lnTo>
                  <a:pt x="456" y="915"/>
                </a:lnTo>
                <a:lnTo>
                  <a:pt x="472" y="902"/>
                </a:lnTo>
                <a:lnTo>
                  <a:pt x="486" y="888"/>
                </a:lnTo>
                <a:lnTo>
                  <a:pt x="503" y="874"/>
                </a:lnTo>
                <a:lnTo>
                  <a:pt x="520" y="858"/>
                </a:lnTo>
                <a:lnTo>
                  <a:pt x="539" y="842"/>
                </a:lnTo>
                <a:lnTo>
                  <a:pt x="557" y="825"/>
                </a:lnTo>
                <a:lnTo>
                  <a:pt x="576" y="808"/>
                </a:lnTo>
                <a:lnTo>
                  <a:pt x="596" y="790"/>
                </a:lnTo>
                <a:lnTo>
                  <a:pt x="617" y="772"/>
                </a:lnTo>
                <a:lnTo>
                  <a:pt x="639" y="754"/>
                </a:lnTo>
                <a:lnTo>
                  <a:pt x="661" y="735"/>
                </a:lnTo>
                <a:lnTo>
                  <a:pt x="683" y="716"/>
                </a:lnTo>
                <a:lnTo>
                  <a:pt x="707" y="696"/>
                </a:lnTo>
                <a:lnTo>
                  <a:pt x="730" y="677"/>
                </a:lnTo>
                <a:lnTo>
                  <a:pt x="754" y="656"/>
                </a:lnTo>
                <a:lnTo>
                  <a:pt x="778" y="636"/>
                </a:lnTo>
                <a:lnTo>
                  <a:pt x="803" y="616"/>
                </a:lnTo>
                <a:lnTo>
                  <a:pt x="829" y="595"/>
                </a:lnTo>
                <a:lnTo>
                  <a:pt x="855" y="574"/>
                </a:lnTo>
                <a:lnTo>
                  <a:pt x="881" y="553"/>
                </a:lnTo>
                <a:lnTo>
                  <a:pt x="908" y="533"/>
                </a:lnTo>
                <a:lnTo>
                  <a:pt x="934" y="511"/>
                </a:lnTo>
                <a:lnTo>
                  <a:pt x="961" y="492"/>
                </a:lnTo>
                <a:lnTo>
                  <a:pt x="988" y="471"/>
                </a:lnTo>
                <a:lnTo>
                  <a:pt x="1016" y="450"/>
                </a:lnTo>
                <a:lnTo>
                  <a:pt x="1043" y="429"/>
                </a:lnTo>
                <a:lnTo>
                  <a:pt x="1071" y="410"/>
                </a:lnTo>
                <a:lnTo>
                  <a:pt x="1098" y="389"/>
                </a:lnTo>
                <a:lnTo>
                  <a:pt x="1127" y="369"/>
                </a:lnTo>
                <a:lnTo>
                  <a:pt x="1154" y="350"/>
                </a:lnTo>
                <a:lnTo>
                  <a:pt x="1181" y="331"/>
                </a:lnTo>
                <a:lnTo>
                  <a:pt x="1209" y="312"/>
                </a:lnTo>
                <a:lnTo>
                  <a:pt x="1236" y="294"/>
                </a:lnTo>
                <a:lnTo>
                  <a:pt x="1265" y="275"/>
                </a:lnTo>
                <a:lnTo>
                  <a:pt x="1292" y="258"/>
                </a:lnTo>
                <a:lnTo>
                  <a:pt x="1318" y="241"/>
                </a:lnTo>
                <a:lnTo>
                  <a:pt x="1346" y="226"/>
                </a:lnTo>
                <a:lnTo>
                  <a:pt x="1373" y="210"/>
                </a:lnTo>
                <a:lnTo>
                  <a:pt x="1399" y="194"/>
                </a:lnTo>
                <a:lnTo>
                  <a:pt x="1425" y="180"/>
                </a:lnTo>
                <a:lnTo>
                  <a:pt x="1451" y="166"/>
                </a:lnTo>
                <a:lnTo>
                  <a:pt x="1477" y="153"/>
                </a:lnTo>
                <a:lnTo>
                  <a:pt x="1502" y="141"/>
                </a:lnTo>
                <a:lnTo>
                  <a:pt x="1527" y="129"/>
                </a:lnTo>
                <a:lnTo>
                  <a:pt x="1575" y="110"/>
                </a:lnTo>
                <a:lnTo>
                  <a:pt x="1622" y="93"/>
                </a:lnTo>
                <a:lnTo>
                  <a:pt x="1665" y="80"/>
                </a:lnTo>
                <a:lnTo>
                  <a:pt x="1707" y="72"/>
                </a:lnTo>
                <a:lnTo>
                  <a:pt x="1781" y="69"/>
                </a:lnTo>
                <a:lnTo>
                  <a:pt x="1842" y="86"/>
                </a:lnTo>
                <a:lnTo>
                  <a:pt x="1889" y="120"/>
                </a:lnTo>
                <a:lnTo>
                  <a:pt x="1910" y="157"/>
                </a:lnTo>
                <a:lnTo>
                  <a:pt x="1908" y="200"/>
                </a:lnTo>
                <a:lnTo>
                  <a:pt x="1897" y="224"/>
                </a:lnTo>
                <a:lnTo>
                  <a:pt x="1883" y="251"/>
                </a:lnTo>
                <a:lnTo>
                  <a:pt x="1858" y="286"/>
                </a:lnTo>
                <a:lnTo>
                  <a:pt x="1831" y="322"/>
                </a:lnTo>
                <a:lnTo>
                  <a:pt x="1801" y="360"/>
                </a:lnTo>
                <a:lnTo>
                  <a:pt x="1785" y="381"/>
                </a:lnTo>
                <a:lnTo>
                  <a:pt x="1768" y="400"/>
                </a:lnTo>
                <a:lnTo>
                  <a:pt x="1751" y="421"/>
                </a:lnTo>
                <a:lnTo>
                  <a:pt x="1734" y="441"/>
                </a:lnTo>
                <a:lnTo>
                  <a:pt x="1716" y="462"/>
                </a:lnTo>
                <a:lnTo>
                  <a:pt x="1698" y="484"/>
                </a:lnTo>
                <a:lnTo>
                  <a:pt x="1679" y="505"/>
                </a:lnTo>
                <a:lnTo>
                  <a:pt x="1660" y="527"/>
                </a:lnTo>
                <a:lnTo>
                  <a:pt x="1640" y="549"/>
                </a:lnTo>
                <a:lnTo>
                  <a:pt x="1621" y="571"/>
                </a:lnTo>
                <a:lnTo>
                  <a:pt x="1653" y="550"/>
                </a:lnTo>
                <a:lnTo>
                  <a:pt x="1687" y="531"/>
                </a:lnTo>
                <a:lnTo>
                  <a:pt x="1720" y="513"/>
                </a:lnTo>
                <a:lnTo>
                  <a:pt x="1753" y="493"/>
                </a:lnTo>
                <a:lnTo>
                  <a:pt x="1786" y="475"/>
                </a:lnTo>
                <a:lnTo>
                  <a:pt x="1819" y="457"/>
                </a:lnTo>
                <a:lnTo>
                  <a:pt x="1852" y="438"/>
                </a:lnTo>
                <a:lnTo>
                  <a:pt x="1886" y="420"/>
                </a:lnTo>
                <a:lnTo>
                  <a:pt x="1914" y="406"/>
                </a:lnTo>
                <a:lnTo>
                  <a:pt x="1944" y="393"/>
                </a:lnTo>
                <a:lnTo>
                  <a:pt x="1973" y="380"/>
                </a:lnTo>
                <a:lnTo>
                  <a:pt x="2003" y="369"/>
                </a:lnTo>
                <a:lnTo>
                  <a:pt x="2060" y="354"/>
                </a:lnTo>
                <a:lnTo>
                  <a:pt x="2116" y="343"/>
                </a:lnTo>
                <a:lnTo>
                  <a:pt x="2218" y="340"/>
                </a:lnTo>
                <a:lnTo>
                  <a:pt x="2299" y="363"/>
                </a:lnTo>
                <a:lnTo>
                  <a:pt x="2329" y="382"/>
                </a:lnTo>
                <a:lnTo>
                  <a:pt x="2351" y="408"/>
                </a:lnTo>
                <a:lnTo>
                  <a:pt x="2364" y="480"/>
                </a:lnTo>
                <a:lnTo>
                  <a:pt x="2355" y="524"/>
                </a:lnTo>
                <a:lnTo>
                  <a:pt x="2346" y="550"/>
                </a:lnTo>
                <a:lnTo>
                  <a:pt x="2333" y="576"/>
                </a:lnTo>
                <a:lnTo>
                  <a:pt x="2317" y="605"/>
                </a:lnTo>
                <a:lnTo>
                  <a:pt x="2298" y="634"/>
                </a:lnTo>
                <a:lnTo>
                  <a:pt x="2274" y="665"/>
                </a:lnTo>
                <a:lnTo>
                  <a:pt x="2247" y="699"/>
                </a:lnTo>
                <a:lnTo>
                  <a:pt x="2225" y="725"/>
                </a:lnTo>
                <a:lnTo>
                  <a:pt x="2201" y="750"/>
                </a:lnTo>
                <a:lnTo>
                  <a:pt x="2178" y="776"/>
                </a:lnTo>
                <a:lnTo>
                  <a:pt x="2153" y="801"/>
                </a:lnTo>
                <a:lnTo>
                  <a:pt x="2140" y="814"/>
                </a:lnTo>
                <a:lnTo>
                  <a:pt x="2128" y="827"/>
                </a:lnTo>
                <a:lnTo>
                  <a:pt x="2115" y="838"/>
                </a:lnTo>
                <a:lnTo>
                  <a:pt x="2103" y="850"/>
                </a:lnTo>
                <a:lnTo>
                  <a:pt x="2090" y="863"/>
                </a:lnTo>
                <a:lnTo>
                  <a:pt x="2077" y="875"/>
                </a:lnTo>
                <a:lnTo>
                  <a:pt x="2064" y="888"/>
                </a:lnTo>
                <a:lnTo>
                  <a:pt x="2051" y="900"/>
                </a:lnTo>
                <a:lnTo>
                  <a:pt x="2038" y="911"/>
                </a:lnTo>
                <a:lnTo>
                  <a:pt x="2025" y="923"/>
                </a:lnTo>
                <a:lnTo>
                  <a:pt x="2012" y="936"/>
                </a:lnTo>
                <a:lnTo>
                  <a:pt x="1999" y="948"/>
                </a:lnTo>
                <a:lnTo>
                  <a:pt x="1985" y="960"/>
                </a:lnTo>
                <a:lnTo>
                  <a:pt x="1972" y="971"/>
                </a:lnTo>
                <a:lnTo>
                  <a:pt x="1957" y="983"/>
                </a:lnTo>
                <a:lnTo>
                  <a:pt x="1944" y="995"/>
                </a:lnTo>
                <a:lnTo>
                  <a:pt x="1917" y="1018"/>
                </a:lnTo>
                <a:lnTo>
                  <a:pt x="1888" y="1042"/>
                </a:lnTo>
                <a:lnTo>
                  <a:pt x="1861" y="1064"/>
                </a:lnTo>
                <a:lnTo>
                  <a:pt x="1832" y="1087"/>
                </a:lnTo>
                <a:lnTo>
                  <a:pt x="1859" y="1072"/>
                </a:lnTo>
                <a:lnTo>
                  <a:pt x="1887" y="1057"/>
                </a:lnTo>
                <a:lnTo>
                  <a:pt x="1913" y="1042"/>
                </a:lnTo>
                <a:lnTo>
                  <a:pt x="1940" y="1027"/>
                </a:lnTo>
                <a:lnTo>
                  <a:pt x="1968" y="1013"/>
                </a:lnTo>
                <a:lnTo>
                  <a:pt x="1994" y="1000"/>
                </a:lnTo>
                <a:lnTo>
                  <a:pt x="2021" y="986"/>
                </a:lnTo>
                <a:lnTo>
                  <a:pt x="2047" y="973"/>
                </a:lnTo>
                <a:lnTo>
                  <a:pt x="2073" y="960"/>
                </a:lnTo>
                <a:lnTo>
                  <a:pt x="2099" y="947"/>
                </a:lnTo>
                <a:lnTo>
                  <a:pt x="2124" y="935"/>
                </a:lnTo>
                <a:lnTo>
                  <a:pt x="2150" y="923"/>
                </a:lnTo>
                <a:lnTo>
                  <a:pt x="2200" y="901"/>
                </a:lnTo>
                <a:lnTo>
                  <a:pt x="2249" y="880"/>
                </a:lnTo>
                <a:lnTo>
                  <a:pt x="2296" y="862"/>
                </a:lnTo>
                <a:lnTo>
                  <a:pt x="2342" y="845"/>
                </a:lnTo>
                <a:lnTo>
                  <a:pt x="2386" y="831"/>
                </a:lnTo>
                <a:lnTo>
                  <a:pt x="2429" y="818"/>
                </a:lnTo>
                <a:lnTo>
                  <a:pt x="2508" y="802"/>
                </a:lnTo>
                <a:lnTo>
                  <a:pt x="2577" y="795"/>
                </a:lnTo>
                <a:lnTo>
                  <a:pt x="2660" y="812"/>
                </a:lnTo>
                <a:lnTo>
                  <a:pt x="2686" y="832"/>
                </a:lnTo>
                <a:lnTo>
                  <a:pt x="2703" y="857"/>
                </a:lnTo>
                <a:lnTo>
                  <a:pt x="2707" y="922"/>
                </a:lnTo>
                <a:lnTo>
                  <a:pt x="2694" y="958"/>
                </a:lnTo>
                <a:lnTo>
                  <a:pt x="2684" y="977"/>
                </a:lnTo>
                <a:lnTo>
                  <a:pt x="2671" y="996"/>
                </a:lnTo>
                <a:lnTo>
                  <a:pt x="2651" y="1018"/>
                </a:lnTo>
                <a:lnTo>
                  <a:pt x="2626" y="1044"/>
                </a:lnTo>
                <a:lnTo>
                  <a:pt x="2612" y="1059"/>
                </a:lnTo>
                <a:lnTo>
                  <a:pt x="2596" y="1074"/>
                </a:lnTo>
                <a:lnTo>
                  <a:pt x="2579" y="1091"/>
                </a:lnTo>
                <a:lnTo>
                  <a:pt x="2560" y="1108"/>
                </a:lnTo>
                <a:lnTo>
                  <a:pt x="2540" y="1125"/>
                </a:lnTo>
                <a:lnTo>
                  <a:pt x="2519" y="1145"/>
                </a:lnTo>
                <a:lnTo>
                  <a:pt x="2497" y="1163"/>
                </a:lnTo>
                <a:lnTo>
                  <a:pt x="2474" y="1184"/>
                </a:lnTo>
                <a:lnTo>
                  <a:pt x="2449" y="1205"/>
                </a:lnTo>
                <a:lnTo>
                  <a:pt x="2423" y="1226"/>
                </a:lnTo>
                <a:lnTo>
                  <a:pt x="2397" y="1248"/>
                </a:lnTo>
                <a:lnTo>
                  <a:pt x="2369" y="1270"/>
                </a:lnTo>
                <a:lnTo>
                  <a:pt x="2436" y="1258"/>
                </a:lnTo>
                <a:lnTo>
                  <a:pt x="2497" y="1254"/>
                </a:lnTo>
                <a:lnTo>
                  <a:pt x="2604" y="1269"/>
                </a:lnTo>
                <a:lnTo>
                  <a:pt x="2656" y="1303"/>
                </a:lnTo>
                <a:lnTo>
                  <a:pt x="2671" y="1355"/>
                </a:lnTo>
                <a:lnTo>
                  <a:pt x="2664" y="1386"/>
                </a:lnTo>
                <a:lnTo>
                  <a:pt x="2650" y="1422"/>
                </a:lnTo>
                <a:lnTo>
                  <a:pt x="2641" y="1442"/>
                </a:lnTo>
                <a:lnTo>
                  <a:pt x="2629" y="1462"/>
                </a:lnTo>
                <a:lnTo>
                  <a:pt x="2616" y="1482"/>
                </a:lnTo>
                <a:lnTo>
                  <a:pt x="2601" y="1503"/>
                </a:lnTo>
                <a:lnTo>
                  <a:pt x="2584" y="1525"/>
                </a:lnTo>
                <a:lnTo>
                  <a:pt x="2567" y="1549"/>
                </a:lnTo>
                <a:lnTo>
                  <a:pt x="2548" y="1572"/>
                </a:lnTo>
                <a:lnTo>
                  <a:pt x="2527" y="1596"/>
                </a:lnTo>
                <a:lnTo>
                  <a:pt x="2505" y="1621"/>
                </a:lnTo>
                <a:lnTo>
                  <a:pt x="2481" y="1647"/>
                </a:lnTo>
                <a:lnTo>
                  <a:pt x="2457" y="1671"/>
                </a:lnTo>
                <a:lnTo>
                  <a:pt x="2444" y="1685"/>
                </a:lnTo>
                <a:lnTo>
                  <a:pt x="2431" y="1698"/>
                </a:lnTo>
                <a:lnTo>
                  <a:pt x="2418" y="1711"/>
                </a:lnTo>
                <a:lnTo>
                  <a:pt x="2405" y="1725"/>
                </a:lnTo>
                <a:lnTo>
                  <a:pt x="2390" y="1738"/>
                </a:lnTo>
                <a:lnTo>
                  <a:pt x="2377" y="1751"/>
                </a:lnTo>
                <a:lnTo>
                  <a:pt x="2363" y="1765"/>
                </a:lnTo>
                <a:lnTo>
                  <a:pt x="2348" y="1778"/>
                </a:lnTo>
                <a:lnTo>
                  <a:pt x="2334" y="1793"/>
                </a:lnTo>
                <a:lnTo>
                  <a:pt x="2318" y="1806"/>
                </a:lnTo>
                <a:lnTo>
                  <a:pt x="2303" y="1820"/>
                </a:lnTo>
                <a:lnTo>
                  <a:pt x="2288" y="1833"/>
                </a:lnTo>
                <a:lnTo>
                  <a:pt x="2273" y="1847"/>
                </a:lnTo>
                <a:lnTo>
                  <a:pt x="2257" y="1862"/>
                </a:lnTo>
                <a:lnTo>
                  <a:pt x="2242" y="1875"/>
                </a:lnTo>
                <a:lnTo>
                  <a:pt x="2225" y="1889"/>
                </a:lnTo>
                <a:lnTo>
                  <a:pt x="2209" y="1904"/>
                </a:lnTo>
                <a:lnTo>
                  <a:pt x="2193" y="1918"/>
                </a:lnTo>
                <a:lnTo>
                  <a:pt x="2232" y="1904"/>
                </a:lnTo>
                <a:lnTo>
                  <a:pt x="2270" y="1889"/>
                </a:lnTo>
                <a:lnTo>
                  <a:pt x="2308" y="1877"/>
                </a:lnTo>
                <a:lnTo>
                  <a:pt x="2346" y="1867"/>
                </a:lnTo>
                <a:lnTo>
                  <a:pt x="2415" y="1849"/>
                </a:lnTo>
                <a:lnTo>
                  <a:pt x="2480" y="1838"/>
                </a:lnTo>
                <a:lnTo>
                  <a:pt x="2592" y="1837"/>
                </a:lnTo>
                <a:lnTo>
                  <a:pt x="2638" y="1849"/>
                </a:lnTo>
                <a:lnTo>
                  <a:pt x="2674" y="1870"/>
                </a:lnTo>
                <a:lnTo>
                  <a:pt x="2716" y="1913"/>
                </a:lnTo>
                <a:lnTo>
                  <a:pt x="2732" y="1956"/>
                </a:lnTo>
                <a:lnTo>
                  <a:pt x="2721" y="2001"/>
                </a:lnTo>
                <a:lnTo>
                  <a:pt x="2708" y="2025"/>
                </a:lnTo>
                <a:lnTo>
                  <a:pt x="2687" y="2048"/>
                </a:lnTo>
                <a:lnTo>
                  <a:pt x="2659" y="2080"/>
                </a:lnTo>
                <a:lnTo>
                  <a:pt x="2630" y="2109"/>
                </a:lnTo>
                <a:lnTo>
                  <a:pt x="2616" y="2125"/>
                </a:lnTo>
                <a:lnTo>
                  <a:pt x="2600" y="2139"/>
                </a:lnTo>
                <a:lnTo>
                  <a:pt x="2586" y="2155"/>
                </a:lnTo>
                <a:lnTo>
                  <a:pt x="2570" y="2169"/>
                </a:lnTo>
                <a:lnTo>
                  <a:pt x="2554" y="2184"/>
                </a:lnTo>
                <a:lnTo>
                  <a:pt x="2539" y="2198"/>
                </a:lnTo>
                <a:lnTo>
                  <a:pt x="2524" y="2214"/>
                </a:lnTo>
                <a:lnTo>
                  <a:pt x="2509" y="2228"/>
                </a:lnTo>
                <a:lnTo>
                  <a:pt x="2493" y="2242"/>
                </a:lnTo>
                <a:lnTo>
                  <a:pt x="2478" y="2257"/>
                </a:lnTo>
                <a:lnTo>
                  <a:pt x="2461" y="2271"/>
                </a:lnTo>
                <a:lnTo>
                  <a:pt x="2445" y="2285"/>
                </a:lnTo>
                <a:lnTo>
                  <a:pt x="2429" y="2300"/>
                </a:lnTo>
                <a:lnTo>
                  <a:pt x="2414" y="2313"/>
                </a:lnTo>
                <a:lnTo>
                  <a:pt x="2397" y="2327"/>
                </a:lnTo>
                <a:lnTo>
                  <a:pt x="2381" y="2342"/>
                </a:lnTo>
                <a:lnTo>
                  <a:pt x="2364" y="2356"/>
                </a:lnTo>
                <a:lnTo>
                  <a:pt x="2348" y="2370"/>
                </a:lnTo>
                <a:lnTo>
                  <a:pt x="2333" y="2383"/>
                </a:lnTo>
                <a:lnTo>
                  <a:pt x="2316" y="2398"/>
                </a:lnTo>
                <a:lnTo>
                  <a:pt x="2299" y="2412"/>
                </a:lnTo>
                <a:lnTo>
                  <a:pt x="2283" y="2425"/>
                </a:lnTo>
                <a:lnTo>
                  <a:pt x="2266" y="2439"/>
                </a:lnTo>
                <a:lnTo>
                  <a:pt x="2249" y="2454"/>
                </a:lnTo>
                <a:lnTo>
                  <a:pt x="2234" y="2467"/>
                </a:lnTo>
                <a:lnTo>
                  <a:pt x="2217" y="2481"/>
                </a:lnTo>
                <a:lnTo>
                  <a:pt x="2200" y="2495"/>
                </a:lnTo>
                <a:lnTo>
                  <a:pt x="2184" y="2508"/>
                </a:lnTo>
                <a:lnTo>
                  <a:pt x="2221" y="2491"/>
                </a:lnTo>
                <a:lnTo>
                  <a:pt x="2257" y="2475"/>
                </a:lnTo>
                <a:lnTo>
                  <a:pt x="2294" y="2456"/>
                </a:lnTo>
                <a:lnTo>
                  <a:pt x="2331" y="2441"/>
                </a:lnTo>
                <a:lnTo>
                  <a:pt x="2368" y="2424"/>
                </a:lnTo>
                <a:lnTo>
                  <a:pt x="2406" y="2408"/>
                </a:lnTo>
                <a:lnTo>
                  <a:pt x="2444" y="2392"/>
                </a:lnTo>
                <a:lnTo>
                  <a:pt x="2481" y="2377"/>
                </a:lnTo>
                <a:lnTo>
                  <a:pt x="2518" y="2364"/>
                </a:lnTo>
                <a:lnTo>
                  <a:pt x="2556" y="2349"/>
                </a:lnTo>
                <a:lnTo>
                  <a:pt x="2594" y="2338"/>
                </a:lnTo>
                <a:lnTo>
                  <a:pt x="2630" y="2327"/>
                </a:lnTo>
                <a:lnTo>
                  <a:pt x="2704" y="2308"/>
                </a:lnTo>
                <a:lnTo>
                  <a:pt x="2777" y="2295"/>
                </a:lnTo>
                <a:lnTo>
                  <a:pt x="2867" y="2304"/>
                </a:lnTo>
                <a:lnTo>
                  <a:pt x="2916" y="2319"/>
                </a:lnTo>
                <a:lnTo>
                  <a:pt x="2961" y="2344"/>
                </a:lnTo>
                <a:lnTo>
                  <a:pt x="3026" y="2412"/>
                </a:lnTo>
                <a:lnTo>
                  <a:pt x="3037" y="2455"/>
                </a:lnTo>
                <a:lnTo>
                  <a:pt x="3028" y="2501"/>
                </a:lnTo>
                <a:lnTo>
                  <a:pt x="3015" y="2527"/>
                </a:lnTo>
                <a:lnTo>
                  <a:pt x="2999" y="2553"/>
                </a:lnTo>
                <a:lnTo>
                  <a:pt x="2978" y="2577"/>
                </a:lnTo>
                <a:lnTo>
                  <a:pt x="2955" y="2602"/>
                </a:lnTo>
                <a:lnTo>
                  <a:pt x="2943" y="2614"/>
                </a:lnTo>
                <a:lnTo>
                  <a:pt x="2929" y="2626"/>
                </a:lnTo>
                <a:lnTo>
                  <a:pt x="2914" y="2637"/>
                </a:lnTo>
                <a:lnTo>
                  <a:pt x="2900" y="2649"/>
                </a:lnTo>
                <a:lnTo>
                  <a:pt x="2886" y="2661"/>
                </a:lnTo>
                <a:lnTo>
                  <a:pt x="2870" y="2671"/>
                </a:lnTo>
                <a:lnTo>
                  <a:pt x="2837" y="2694"/>
                </a:lnTo>
                <a:lnTo>
                  <a:pt x="2804" y="2716"/>
                </a:lnTo>
                <a:lnTo>
                  <a:pt x="2768" y="2735"/>
                </a:lnTo>
                <a:lnTo>
                  <a:pt x="2732" y="2755"/>
                </a:lnTo>
                <a:lnTo>
                  <a:pt x="2695" y="2772"/>
                </a:lnTo>
                <a:lnTo>
                  <a:pt x="2659" y="2789"/>
                </a:lnTo>
                <a:lnTo>
                  <a:pt x="2621" y="2806"/>
                </a:lnTo>
                <a:lnTo>
                  <a:pt x="2584" y="2820"/>
                </a:lnTo>
                <a:lnTo>
                  <a:pt x="2549" y="2833"/>
                </a:lnTo>
                <a:lnTo>
                  <a:pt x="2514" y="2845"/>
                </a:lnTo>
                <a:lnTo>
                  <a:pt x="2481" y="2855"/>
                </a:lnTo>
                <a:lnTo>
                  <a:pt x="2420" y="2871"/>
                </a:lnTo>
                <a:lnTo>
                  <a:pt x="2368" y="2881"/>
                </a:lnTo>
                <a:lnTo>
                  <a:pt x="2329" y="2883"/>
                </a:lnTo>
                <a:lnTo>
                  <a:pt x="2303" y="2877"/>
                </a:lnTo>
                <a:lnTo>
                  <a:pt x="2295" y="2864"/>
                </a:lnTo>
                <a:lnTo>
                  <a:pt x="2307" y="2842"/>
                </a:lnTo>
                <a:lnTo>
                  <a:pt x="2320" y="2826"/>
                </a:lnTo>
                <a:lnTo>
                  <a:pt x="2339" y="2810"/>
                </a:lnTo>
                <a:lnTo>
                  <a:pt x="2359" y="2795"/>
                </a:lnTo>
                <a:lnTo>
                  <a:pt x="2378" y="2780"/>
                </a:lnTo>
                <a:lnTo>
                  <a:pt x="2397" y="2765"/>
                </a:lnTo>
                <a:lnTo>
                  <a:pt x="2416" y="2751"/>
                </a:lnTo>
                <a:lnTo>
                  <a:pt x="2436" y="2737"/>
                </a:lnTo>
                <a:lnTo>
                  <a:pt x="2455" y="2722"/>
                </a:lnTo>
                <a:lnTo>
                  <a:pt x="2476" y="2708"/>
                </a:lnTo>
                <a:lnTo>
                  <a:pt x="2496" y="2694"/>
                </a:lnTo>
                <a:lnTo>
                  <a:pt x="2515" y="2679"/>
                </a:lnTo>
                <a:lnTo>
                  <a:pt x="2535" y="2665"/>
                </a:lnTo>
                <a:lnTo>
                  <a:pt x="2554" y="2650"/>
                </a:lnTo>
                <a:lnTo>
                  <a:pt x="2574" y="2636"/>
                </a:lnTo>
                <a:lnTo>
                  <a:pt x="2594" y="2622"/>
                </a:lnTo>
                <a:lnTo>
                  <a:pt x="2613" y="2607"/>
                </a:lnTo>
                <a:lnTo>
                  <a:pt x="2631" y="2592"/>
                </a:lnTo>
                <a:lnTo>
                  <a:pt x="2651" y="2576"/>
                </a:lnTo>
                <a:lnTo>
                  <a:pt x="2617" y="2588"/>
                </a:lnTo>
                <a:lnTo>
                  <a:pt x="2584" y="2601"/>
                </a:lnTo>
                <a:lnTo>
                  <a:pt x="2549" y="2614"/>
                </a:lnTo>
                <a:lnTo>
                  <a:pt x="2514" y="2628"/>
                </a:lnTo>
                <a:lnTo>
                  <a:pt x="2479" y="2643"/>
                </a:lnTo>
                <a:lnTo>
                  <a:pt x="2444" y="2658"/>
                </a:lnTo>
                <a:lnTo>
                  <a:pt x="2407" y="2674"/>
                </a:lnTo>
                <a:lnTo>
                  <a:pt x="2372" y="2690"/>
                </a:lnTo>
                <a:lnTo>
                  <a:pt x="2335" y="2707"/>
                </a:lnTo>
                <a:lnTo>
                  <a:pt x="2299" y="2722"/>
                </a:lnTo>
                <a:lnTo>
                  <a:pt x="2262" y="2739"/>
                </a:lnTo>
                <a:lnTo>
                  <a:pt x="2226" y="2755"/>
                </a:lnTo>
                <a:lnTo>
                  <a:pt x="2191" y="2772"/>
                </a:lnTo>
                <a:lnTo>
                  <a:pt x="2154" y="2787"/>
                </a:lnTo>
                <a:lnTo>
                  <a:pt x="2119" y="2803"/>
                </a:lnTo>
                <a:lnTo>
                  <a:pt x="2084" y="2819"/>
                </a:lnTo>
                <a:lnTo>
                  <a:pt x="2049" y="2834"/>
                </a:lnTo>
                <a:lnTo>
                  <a:pt x="2015" y="2849"/>
                </a:lnTo>
                <a:lnTo>
                  <a:pt x="1981" y="2862"/>
                </a:lnTo>
                <a:lnTo>
                  <a:pt x="1948" y="2876"/>
                </a:lnTo>
                <a:lnTo>
                  <a:pt x="1916" y="2888"/>
                </a:lnTo>
                <a:lnTo>
                  <a:pt x="1883" y="2899"/>
                </a:lnTo>
                <a:lnTo>
                  <a:pt x="1823" y="2920"/>
                </a:lnTo>
                <a:lnTo>
                  <a:pt x="1766" y="2937"/>
                </a:lnTo>
                <a:lnTo>
                  <a:pt x="1713" y="2948"/>
                </a:lnTo>
                <a:lnTo>
                  <a:pt x="1626" y="2953"/>
                </a:lnTo>
                <a:lnTo>
                  <a:pt x="1546" y="2929"/>
                </a:lnTo>
                <a:lnTo>
                  <a:pt x="1505" y="2885"/>
                </a:lnTo>
                <a:lnTo>
                  <a:pt x="1502" y="2824"/>
                </a:lnTo>
                <a:lnTo>
                  <a:pt x="1517" y="2789"/>
                </a:lnTo>
                <a:lnTo>
                  <a:pt x="1528" y="2770"/>
                </a:lnTo>
                <a:lnTo>
                  <a:pt x="1541" y="2751"/>
                </a:lnTo>
                <a:lnTo>
                  <a:pt x="1569" y="2718"/>
                </a:lnTo>
                <a:lnTo>
                  <a:pt x="1596" y="2686"/>
                </a:lnTo>
                <a:lnTo>
                  <a:pt x="1625" y="2653"/>
                </a:lnTo>
                <a:lnTo>
                  <a:pt x="1655" y="2622"/>
                </a:lnTo>
                <a:lnTo>
                  <a:pt x="1685" y="2589"/>
                </a:lnTo>
                <a:lnTo>
                  <a:pt x="1716" y="2557"/>
                </a:lnTo>
                <a:lnTo>
                  <a:pt x="1733" y="2540"/>
                </a:lnTo>
                <a:lnTo>
                  <a:pt x="1749" y="2524"/>
                </a:lnTo>
                <a:lnTo>
                  <a:pt x="1766" y="2508"/>
                </a:lnTo>
                <a:lnTo>
                  <a:pt x="1783" y="2491"/>
                </a:lnTo>
                <a:lnTo>
                  <a:pt x="1799" y="2476"/>
                </a:lnTo>
                <a:lnTo>
                  <a:pt x="1816" y="2460"/>
                </a:lnTo>
                <a:lnTo>
                  <a:pt x="1833" y="2445"/>
                </a:lnTo>
                <a:lnTo>
                  <a:pt x="1850" y="2429"/>
                </a:lnTo>
                <a:lnTo>
                  <a:pt x="1869" y="2412"/>
                </a:lnTo>
                <a:lnTo>
                  <a:pt x="1886" y="2396"/>
                </a:lnTo>
                <a:lnTo>
                  <a:pt x="1904" y="2381"/>
                </a:lnTo>
                <a:lnTo>
                  <a:pt x="1922" y="2365"/>
                </a:lnTo>
                <a:lnTo>
                  <a:pt x="1939" y="2349"/>
                </a:lnTo>
                <a:lnTo>
                  <a:pt x="1957" y="2334"/>
                </a:lnTo>
                <a:lnTo>
                  <a:pt x="1975" y="2318"/>
                </a:lnTo>
                <a:lnTo>
                  <a:pt x="1994" y="2302"/>
                </a:lnTo>
                <a:lnTo>
                  <a:pt x="2012" y="2287"/>
                </a:lnTo>
                <a:lnTo>
                  <a:pt x="2030" y="2271"/>
                </a:lnTo>
                <a:lnTo>
                  <a:pt x="2049" y="2257"/>
                </a:lnTo>
                <a:lnTo>
                  <a:pt x="2067" y="2241"/>
                </a:lnTo>
                <a:lnTo>
                  <a:pt x="2043" y="2254"/>
                </a:lnTo>
                <a:lnTo>
                  <a:pt x="2017" y="2269"/>
                </a:lnTo>
                <a:lnTo>
                  <a:pt x="1989" y="2285"/>
                </a:lnTo>
                <a:lnTo>
                  <a:pt x="1957" y="2304"/>
                </a:lnTo>
                <a:lnTo>
                  <a:pt x="1925" y="2322"/>
                </a:lnTo>
                <a:lnTo>
                  <a:pt x="1891" y="2342"/>
                </a:lnTo>
                <a:lnTo>
                  <a:pt x="1856" y="2362"/>
                </a:lnTo>
                <a:lnTo>
                  <a:pt x="1819" y="2385"/>
                </a:lnTo>
                <a:lnTo>
                  <a:pt x="1781" y="2407"/>
                </a:lnTo>
                <a:lnTo>
                  <a:pt x="1743" y="2429"/>
                </a:lnTo>
                <a:lnTo>
                  <a:pt x="1704" y="2452"/>
                </a:lnTo>
                <a:lnTo>
                  <a:pt x="1664" y="2475"/>
                </a:lnTo>
                <a:lnTo>
                  <a:pt x="1623" y="2498"/>
                </a:lnTo>
                <a:lnTo>
                  <a:pt x="1583" y="2521"/>
                </a:lnTo>
                <a:lnTo>
                  <a:pt x="1543" y="2544"/>
                </a:lnTo>
                <a:lnTo>
                  <a:pt x="1502" y="2566"/>
                </a:lnTo>
                <a:lnTo>
                  <a:pt x="1463" y="2588"/>
                </a:lnTo>
                <a:lnTo>
                  <a:pt x="1423" y="2609"/>
                </a:lnTo>
                <a:lnTo>
                  <a:pt x="1384" y="2628"/>
                </a:lnTo>
                <a:lnTo>
                  <a:pt x="1346" y="2648"/>
                </a:lnTo>
                <a:lnTo>
                  <a:pt x="1308" y="2666"/>
                </a:lnTo>
                <a:lnTo>
                  <a:pt x="1271" y="2682"/>
                </a:lnTo>
                <a:lnTo>
                  <a:pt x="1237" y="2697"/>
                </a:lnTo>
                <a:lnTo>
                  <a:pt x="1204" y="2710"/>
                </a:lnTo>
                <a:lnTo>
                  <a:pt x="1172" y="2722"/>
                </a:lnTo>
                <a:lnTo>
                  <a:pt x="1142" y="2733"/>
                </a:lnTo>
                <a:lnTo>
                  <a:pt x="1088" y="2746"/>
                </a:lnTo>
                <a:lnTo>
                  <a:pt x="1009" y="2743"/>
                </a:lnTo>
                <a:lnTo>
                  <a:pt x="971" y="2723"/>
                </a:lnTo>
                <a:lnTo>
                  <a:pt x="944" y="2701"/>
                </a:lnTo>
                <a:lnTo>
                  <a:pt x="917" y="2650"/>
                </a:lnTo>
                <a:lnTo>
                  <a:pt x="918" y="2622"/>
                </a:lnTo>
                <a:lnTo>
                  <a:pt x="928" y="2593"/>
                </a:lnTo>
                <a:lnTo>
                  <a:pt x="948" y="2563"/>
                </a:lnTo>
                <a:lnTo>
                  <a:pt x="977" y="2533"/>
                </a:lnTo>
                <a:lnTo>
                  <a:pt x="995" y="2516"/>
                </a:lnTo>
                <a:lnTo>
                  <a:pt x="1012" y="2501"/>
                </a:lnTo>
                <a:lnTo>
                  <a:pt x="1030" y="2485"/>
                </a:lnTo>
                <a:lnTo>
                  <a:pt x="1048" y="2469"/>
                </a:lnTo>
                <a:lnTo>
                  <a:pt x="1067" y="2452"/>
                </a:lnTo>
                <a:lnTo>
                  <a:pt x="1085" y="2437"/>
                </a:lnTo>
                <a:lnTo>
                  <a:pt x="1103" y="2422"/>
                </a:lnTo>
                <a:lnTo>
                  <a:pt x="1123" y="2407"/>
                </a:lnTo>
                <a:lnTo>
                  <a:pt x="1141" y="2391"/>
                </a:lnTo>
                <a:lnTo>
                  <a:pt x="1159" y="2375"/>
                </a:lnTo>
                <a:lnTo>
                  <a:pt x="1177" y="2360"/>
                </a:lnTo>
                <a:lnTo>
                  <a:pt x="1197" y="2345"/>
                </a:lnTo>
                <a:lnTo>
                  <a:pt x="1215" y="2330"/>
                </a:lnTo>
                <a:lnTo>
                  <a:pt x="1235" y="2315"/>
                </a:lnTo>
                <a:lnTo>
                  <a:pt x="1253" y="2301"/>
                </a:lnTo>
                <a:lnTo>
                  <a:pt x="1273" y="2285"/>
                </a:lnTo>
                <a:lnTo>
                  <a:pt x="1292" y="2271"/>
                </a:lnTo>
                <a:lnTo>
                  <a:pt x="1310" y="2257"/>
                </a:lnTo>
                <a:lnTo>
                  <a:pt x="1330" y="2241"/>
                </a:lnTo>
                <a:lnTo>
                  <a:pt x="1350" y="2227"/>
                </a:lnTo>
                <a:lnTo>
                  <a:pt x="1369" y="2212"/>
                </a:lnTo>
                <a:lnTo>
                  <a:pt x="1387" y="2198"/>
                </a:lnTo>
                <a:lnTo>
                  <a:pt x="1407" y="2184"/>
                </a:lnTo>
                <a:lnTo>
                  <a:pt x="1427" y="2169"/>
                </a:lnTo>
                <a:lnTo>
                  <a:pt x="1446" y="2155"/>
                </a:lnTo>
                <a:lnTo>
                  <a:pt x="1466" y="2141"/>
                </a:lnTo>
                <a:lnTo>
                  <a:pt x="1485" y="2126"/>
                </a:lnTo>
                <a:lnTo>
                  <a:pt x="1505" y="2113"/>
                </a:lnTo>
                <a:lnTo>
                  <a:pt x="1524" y="2099"/>
                </a:lnTo>
                <a:lnTo>
                  <a:pt x="1544" y="2085"/>
                </a:lnTo>
                <a:lnTo>
                  <a:pt x="1563" y="2070"/>
                </a:lnTo>
                <a:lnTo>
                  <a:pt x="1583" y="2056"/>
                </a:lnTo>
                <a:lnTo>
                  <a:pt x="1603" y="2042"/>
                </a:lnTo>
                <a:lnTo>
                  <a:pt x="1622" y="2029"/>
                </a:lnTo>
                <a:lnTo>
                  <a:pt x="1642" y="2014"/>
                </a:lnTo>
                <a:lnTo>
                  <a:pt x="1661" y="2000"/>
                </a:lnTo>
                <a:lnTo>
                  <a:pt x="1681" y="1986"/>
                </a:lnTo>
                <a:lnTo>
                  <a:pt x="1700" y="1971"/>
                </a:lnTo>
                <a:lnTo>
                  <a:pt x="1720" y="1957"/>
                </a:lnTo>
                <a:lnTo>
                  <a:pt x="1739" y="1944"/>
                </a:lnTo>
                <a:lnTo>
                  <a:pt x="1759" y="1930"/>
                </a:lnTo>
                <a:lnTo>
                  <a:pt x="1779" y="1915"/>
                </a:lnTo>
                <a:lnTo>
                  <a:pt x="1797" y="1901"/>
                </a:lnTo>
                <a:lnTo>
                  <a:pt x="1816" y="1887"/>
                </a:lnTo>
                <a:lnTo>
                  <a:pt x="1836" y="1872"/>
                </a:lnTo>
                <a:lnTo>
                  <a:pt x="1856" y="1858"/>
                </a:lnTo>
                <a:lnTo>
                  <a:pt x="1875" y="1844"/>
                </a:lnTo>
                <a:lnTo>
                  <a:pt x="1893" y="1829"/>
                </a:lnTo>
                <a:lnTo>
                  <a:pt x="1913" y="1815"/>
                </a:lnTo>
                <a:lnTo>
                  <a:pt x="1932" y="1801"/>
                </a:lnTo>
                <a:lnTo>
                  <a:pt x="1951" y="1785"/>
                </a:lnTo>
                <a:lnTo>
                  <a:pt x="1970" y="1771"/>
                </a:lnTo>
                <a:lnTo>
                  <a:pt x="1990" y="1756"/>
                </a:lnTo>
                <a:lnTo>
                  <a:pt x="2008" y="1741"/>
                </a:lnTo>
                <a:lnTo>
                  <a:pt x="2028" y="1726"/>
                </a:lnTo>
                <a:lnTo>
                  <a:pt x="2046" y="1711"/>
                </a:lnTo>
                <a:lnTo>
                  <a:pt x="2064" y="1696"/>
                </a:lnTo>
                <a:lnTo>
                  <a:pt x="2084" y="1681"/>
                </a:lnTo>
                <a:lnTo>
                  <a:pt x="2102" y="1666"/>
                </a:lnTo>
                <a:lnTo>
                  <a:pt x="2120" y="1651"/>
                </a:lnTo>
                <a:lnTo>
                  <a:pt x="2138" y="1635"/>
                </a:lnTo>
                <a:lnTo>
                  <a:pt x="2157" y="1619"/>
                </a:lnTo>
                <a:lnTo>
                  <a:pt x="2175" y="1604"/>
                </a:lnTo>
                <a:lnTo>
                  <a:pt x="2193" y="1588"/>
                </a:lnTo>
                <a:lnTo>
                  <a:pt x="2167" y="1601"/>
                </a:lnTo>
                <a:lnTo>
                  <a:pt x="2138" y="1615"/>
                </a:lnTo>
                <a:lnTo>
                  <a:pt x="2110" y="1630"/>
                </a:lnTo>
                <a:lnTo>
                  <a:pt x="2077" y="1648"/>
                </a:lnTo>
                <a:lnTo>
                  <a:pt x="2041" y="1669"/>
                </a:lnTo>
                <a:lnTo>
                  <a:pt x="2000" y="1692"/>
                </a:lnTo>
                <a:lnTo>
                  <a:pt x="1979" y="1704"/>
                </a:lnTo>
                <a:lnTo>
                  <a:pt x="1957" y="1718"/>
                </a:lnTo>
                <a:lnTo>
                  <a:pt x="1935" y="1731"/>
                </a:lnTo>
                <a:lnTo>
                  <a:pt x="1912" y="1746"/>
                </a:lnTo>
                <a:lnTo>
                  <a:pt x="1887" y="1761"/>
                </a:lnTo>
                <a:lnTo>
                  <a:pt x="1863" y="1776"/>
                </a:lnTo>
                <a:lnTo>
                  <a:pt x="1839" y="1793"/>
                </a:lnTo>
                <a:lnTo>
                  <a:pt x="1813" y="1808"/>
                </a:lnTo>
                <a:lnTo>
                  <a:pt x="1786" y="1825"/>
                </a:lnTo>
                <a:lnTo>
                  <a:pt x="1760" y="1842"/>
                </a:lnTo>
                <a:lnTo>
                  <a:pt x="1733" y="1859"/>
                </a:lnTo>
                <a:lnTo>
                  <a:pt x="1707" y="1877"/>
                </a:lnTo>
                <a:lnTo>
                  <a:pt x="1679" y="1894"/>
                </a:lnTo>
                <a:lnTo>
                  <a:pt x="1651" y="1913"/>
                </a:lnTo>
                <a:lnTo>
                  <a:pt x="1623" y="1931"/>
                </a:lnTo>
                <a:lnTo>
                  <a:pt x="1595" y="1949"/>
                </a:lnTo>
                <a:lnTo>
                  <a:pt x="1567" y="1969"/>
                </a:lnTo>
                <a:lnTo>
                  <a:pt x="1539" y="1987"/>
                </a:lnTo>
                <a:lnTo>
                  <a:pt x="1510" y="2005"/>
                </a:lnTo>
                <a:lnTo>
                  <a:pt x="1481" y="2025"/>
                </a:lnTo>
                <a:lnTo>
                  <a:pt x="1453" y="2043"/>
                </a:lnTo>
                <a:lnTo>
                  <a:pt x="1424" y="2063"/>
                </a:lnTo>
                <a:lnTo>
                  <a:pt x="1395" y="2081"/>
                </a:lnTo>
                <a:lnTo>
                  <a:pt x="1367" y="2100"/>
                </a:lnTo>
                <a:lnTo>
                  <a:pt x="1338" y="2119"/>
                </a:lnTo>
                <a:lnTo>
                  <a:pt x="1309" y="2137"/>
                </a:lnTo>
                <a:lnTo>
                  <a:pt x="1280" y="2155"/>
                </a:lnTo>
                <a:lnTo>
                  <a:pt x="1253" y="2173"/>
                </a:lnTo>
                <a:lnTo>
                  <a:pt x="1226" y="2192"/>
                </a:lnTo>
                <a:lnTo>
                  <a:pt x="1198" y="2210"/>
                </a:lnTo>
                <a:lnTo>
                  <a:pt x="1171" y="2227"/>
                </a:lnTo>
                <a:lnTo>
                  <a:pt x="1144" y="2244"/>
                </a:lnTo>
                <a:lnTo>
                  <a:pt x="1117" y="2261"/>
                </a:lnTo>
                <a:lnTo>
                  <a:pt x="1091" y="2278"/>
                </a:lnTo>
                <a:lnTo>
                  <a:pt x="1067" y="2293"/>
                </a:lnTo>
                <a:lnTo>
                  <a:pt x="1041" y="2309"/>
                </a:lnTo>
                <a:lnTo>
                  <a:pt x="1017" y="2325"/>
                </a:lnTo>
                <a:lnTo>
                  <a:pt x="992" y="2339"/>
                </a:lnTo>
                <a:lnTo>
                  <a:pt x="970" y="2353"/>
                </a:lnTo>
                <a:lnTo>
                  <a:pt x="947" y="2368"/>
                </a:lnTo>
                <a:lnTo>
                  <a:pt x="925" y="2381"/>
                </a:lnTo>
                <a:lnTo>
                  <a:pt x="904" y="2392"/>
                </a:lnTo>
                <a:lnTo>
                  <a:pt x="865" y="2416"/>
                </a:lnTo>
                <a:lnTo>
                  <a:pt x="827" y="2435"/>
                </a:lnTo>
                <a:lnTo>
                  <a:pt x="794" y="2452"/>
                </a:lnTo>
                <a:lnTo>
                  <a:pt x="765" y="2467"/>
                </a:lnTo>
                <a:lnTo>
                  <a:pt x="741" y="2477"/>
                </a:lnTo>
                <a:lnTo>
                  <a:pt x="704" y="2486"/>
                </a:lnTo>
                <a:lnTo>
                  <a:pt x="653" y="2484"/>
                </a:lnTo>
                <a:lnTo>
                  <a:pt x="612" y="2469"/>
                </a:lnTo>
                <a:lnTo>
                  <a:pt x="562" y="2417"/>
                </a:lnTo>
                <a:lnTo>
                  <a:pt x="555" y="2383"/>
                </a:lnTo>
                <a:lnTo>
                  <a:pt x="562" y="2345"/>
                </a:lnTo>
                <a:lnTo>
                  <a:pt x="582" y="2306"/>
                </a:lnTo>
                <a:lnTo>
                  <a:pt x="596" y="2287"/>
                </a:lnTo>
                <a:lnTo>
                  <a:pt x="615" y="2269"/>
                </a:lnTo>
                <a:lnTo>
                  <a:pt x="631" y="2254"/>
                </a:lnTo>
                <a:lnTo>
                  <a:pt x="647" y="2240"/>
                </a:lnTo>
                <a:lnTo>
                  <a:pt x="662" y="2226"/>
                </a:lnTo>
                <a:lnTo>
                  <a:pt x="679" y="2211"/>
                </a:lnTo>
                <a:lnTo>
                  <a:pt x="695" y="2198"/>
                </a:lnTo>
                <a:lnTo>
                  <a:pt x="711" y="2185"/>
                </a:lnTo>
                <a:lnTo>
                  <a:pt x="726" y="2172"/>
                </a:lnTo>
                <a:lnTo>
                  <a:pt x="742" y="2159"/>
                </a:lnTo>
                <a:lnTo>
                  <a:pt x="758" y="2146"/>
                </a:lnTo>
                <a:lnTo>
                  <a:pt x="773" y="2133"/>
                </a:lnTo>
                <a:lnTo>
                  <a:pt x="789" y="2121"/>
                </a:lnTo>
                <a:lnTo>
                  <a:pt x="805" y="2108"/>
                </a:lnTo>
                <a:lnTo>
                  <a:pt x="821" y="2096"/>
                </a:lnTo>
                <a:lnTo>
                  <a:pt x="837" y="2083"/>
                </a:lnTo>
                <a:lnTo>
                  <a:pt x="853" y="2070"/>
                </a:lnTo>
                <a:lnTo>
                  <a:pt x="870" y="2059"/>
                </a:lnTo>
                <a:lnTo>
                  <a:pt x="887" y="2046"/>
                </a:lnTo>
                <a:lnTo>
                  <a:pt x="902" y="2033"/>
                </a:lnTo>
                <a:lnTo>
                  <a:pt x="919" y="2020"/>
                </a:lnTo>
                <a:lnTo>
                  <a:pt x="936" y="2007"/>
                </a:lnTo>
                <a:lnTo>
                  <a:pt x="954" y="1992"/>
                </a:lnTo>
                <a:lnTo>
                  <a:pt x="971" y="1979"/>
                </a:lnTo>
                <a:lnTo>
                  <a:pt x="990" y="1965"/>
                </a:lnTo>
                <a:lnTo>
                  <a:pt x="1008" y="1950"/>
                </a:lnTo>
                <a:lnTo>
                  <a:pt x="1026" y="1936"/>
                </a:lnTo>
                <a:lnTo>
                  <a:pt x="1044" y="1920"/>
                </a:lnTo>
                <a:lnTo>
                  <a:pt x="1063" y="1905"/>
                </a:lnTo>
                <a:lnTo>
                  <a:pt x="1082" y="1889"/>
                </a:lnTo>
                <a:lnTo>
                  <a:pt x="1102" y="1874"/>
                </a:lnTo>
                <a:lnTo>
                  <a:pt x="1123" y="1857"/>
                </a:lnTo>
                <a:lnTo>
                  <a:pt x="1142" y="1840"/>
                </a:lnTo>
                <a:lnTo>
                  <a:pt x="1163" y="1821"/>
                </a:lnTo>
                <a:lnTo>
                  <a:pt x="1137" y="1837"/>
                </a:lnTo>
                <a:lnTo>
                  <a:pt x="1111" y="1853"/>
                </a:lnTo>
                <a:lnTo>
                  <a:pt x="1088" y="1867"/>
                </a:lnTo>
                <a:lnTo>
                  <a:pt x="1063" y="1883"/>
                </a:lnTo>
                <a:lnTo>
                  <a:pt x="1039" y="1897"/>
                </a:lnTo>
                <a:lnTo>
                  <a:pt x="1017" y="1910"/>
                </a:lnTo>
                <a:lnTo>
                  <a:pt x="995" y="1924"/>
                </a:lnTo>
                <a:lnTo>
                  <a:pt x="974" y="1937"/>
                </a:lnTo>
                <a:lnTo>
                  <a:pt x="954" y="1950"/>
                </a:lnTo>
                <a:lnTo>
                  <a:pt x="934" y="1963"/>
                </a:lnTo>
                <a:lnTo>
                  <a:pt x="914" y="1977"/>
                </a:lnTo>
                <a:lnTo>
                  <a:pt x="896" y="1988"/>
                </a:lnTo>
                <a:lnTo>
                  <a:pt x="878" y="2000"/>
                </a:lnTo>
                <a:lnTo>
                  <a:pt x="859" y="2012"/>
                </a:lnTo>
                <a:lnTo>
                  <a:pt x="824" y="2035"/>
                </a:lnTo>
                <a:lnTo>
                  <a:pt x="790" y="2056"/>
                </a:lnTo>
                <a:lnTo>
                  <a:pt x="758" y="2077"/>
                </a:lnTo>
                <a:lnTo>
                  <a:pt x="725" y="2098"/>
                </a:lnTo>
                <a:lnTo>
                  <a:pt x="694" y="2116"/>
                </a:lnTo>
                <a:lnTo>
                  <a:pt x="662" y="2136"/>
                </a:lnTo>
                <a:lnTo>
                  <a:pt x="632" y="2153"/>
                </a:lnTo>
                <a:lnTo>
                  <a:pt x="601" y="2171"/>
                </a:lnTo>
                <a:lnTo>
                  <a:pt x="569" y="2188"/>
                </a:lnTo>
                <a:lnTo>
                  <a:pt x="485" y="2193"/>
                </a:lnTo>
                <a:lnTo>
                  <a:pt x="459" y="2182"/>
                </a:lnTo>
                <a:lnTo>
                  <a:pt x="442" y="2164"/>
                </a:lnTo>
                <a:lnTo>
                  <a:pt x="436" y="2107"/>
                </a:lnTo>
                <a:lnTo>
                  <a:pt x="443" y="2070"/>
                </a:lnTo>
                <a:lnTo>
                  <a:pt x="460" y="2030"/>
                </a:lnTo>
                <a:lnTo>
                  <a:pt x="479" y="1992"/>
                </a:lnTo>
                <a:lnTo>
                  <a:pt x="490" y="1974"/>
                </a:lnTo>
                <a:lnTo>
                  <a:pt x="502" y="1954"/>
                </a:lnTo>
                <a:lnTo>
                  <a:pt x="515" y="1935"/>
                </a:lnTo>
                <a:lnTo>
                  <a:pt x="529" y="1915"/>
                </a:lnTo>
                <a:lnTo>
                  <a:pt x="545" y="1894"/>
                </a:lnTo>
                <a:lnTo>
                  <a:pt x="561" y="1874"/>
                </a:lnTo>
                <a:lnTo>
                  <a:pt x="578" y="1853"/>
                </a:lnTo>
                <a:lnTo>
                  <a:pt x="596" y="1832"/>
                </a:lnTo>
                <a:lnTo>
                  <a:pt x="615" y="1811"/>
                </a:lnTo>
                <a:lnTo>
                  <a:pt x="635" y="1789"/>
                </a:lnTo>
                <a:lnTo>
                  <a:pt x="655" y="1767"/>
                </a:lnTo>
                <a:lnTo>
                  <a:pt x="677" y="1744"/>
                </a:lnTo>
                <a:lnTo>
                  <a:pt x="699" y="1722"/>
                </a:lnTo>
                <a:lnTo>
                  <a:pt x="721" y="1700"/>
                </a:lnTo>
                <a:lnTo>
                  <a:pt x="745" y="1677"/>
                </a:lnTo>
                <a:lnTo>
                  <a:pt x="768" y="1655"/>
                </a:lnTo>
                <a:lnTo>
                  <a:pt x="793" y="1631"/>
                </a:lnTo>
                <a:lnTo>
                  <a:pt x="818" y="1608"/>
                </a:lnTo>
                <a:lnTo>
                  <a:pt x="831" y="1596"/>
                </a:lnTo>
                <a:lnTo>
                  <a:pt x="844" y="1584"/>
                </a:lnTo>
                <a:lnTo>
                  <a:pt x="857" y="1572"/>
                </a:lnTo>
                <a:lnTo>
                  <a:pt x="870" y="1561"/>
                </a:lnTo>
                <a:lnTo>
                  <a:pt x="884" y="1548"/>
                </a:lnTo>
                <a:lnTo>
                  <a:pt x="897" y="1536"/>
                </a:lnTo>
                <a:lnTo>
                  <a:pt x="910" y="1524"/>
                </a:lnTo>
                <a:lnTo>
                  <a:pt x="925" y="1512"/>
                </a:lnTo>
                <a:lnTo>
                  <a:pt x="938" y="1501"/>
                </a:lnTo>
                <a:lnTo>
                  <a:pt x="952" y="1489"/>
                </a:lnTo>
                <a:lnTo>
                  <a:pt x="965" y="1476"/>
                </a:lnTo>
                <a:lnTo>
                  <a:pt x="979" y="1464"/>
                </a:lnTo>
                <a:lnTo>
                  <a:pt x="994" y="1452"/>
                </a:lnTo>
                <a:lnTo>
                  <a:pt x="1008" y="1439"/>
                </a:lnTo>
                <a:lnTo>
                  <a:pt x="1022" y="1428"/>
                </a:lnTo>
                <a:lnTo>
                  <a:pt x="1037" y="1416"/>
                </a:lnTo>
                <a:lnTo>
                  <a:pt x="1051" y="1403"/>
                </a:lnTo>
                <a:lnTo>
                  <a:pt x="1065" y="1391"/>
                </a:lnTo>
                <a:lnTo>
                  <a:pt x="1080" y="1379"/>
                </a:lnTo>
                <a:lnTo>
                  <a:pt x="1094" y="1366"/>
                </a:lnTo>
                <a:lnTo>
                  <a:pt x="1110" y="1355"/>
                </a:lnTo>
                <a:lnTo>
                  <a:pt x="1124" y="1343"/>
                </a:lnTo>
                <a:lnTo>
                  <a:pt x="1138" y="1330"/>
                </a:lnTo>
                <a:lnTo>
                  <a:pt x="1154" y="1318"/>
                </a:lnTo>
                <a:lnTo>
                  <a:pt x="1168" y="1306"/>
                </a:lnTo>
                <a:lnTo>
                  <a:pt x="1184" y="1293"/>
                </a:lnTo>
                <a:lnTo>
                  <a:pt x="1198" y="1282"/>
                </a:lnTo>
                <a:lnTo>
                  <a:pt x="1214" y="1269"/>
                </a:lnTo>
                <a:lnTo>
                  <a:pt x="1228" y="1257"/>
                </a:lnTo>
                <a:lnTo>
                  <a:pt x="1244" y="1245"/>
                </a:lnTo>
                <a:lnTo>
                  <a:pt x="1258" y="1232"/>
                </a:lnTo>
                <a:lnTo>
                  <a:pt x="1274" y="1220"/>
                </a:lnTo>
                <a:lnTo>
                  <a:pt x="1288" y="1207"/>
                </a:lnTo>
                <a:lnTo>
                  <a:pt x="1304" y="1196"/>
                </a:lnTo>
                <a:lnTo>
                  <a:pt x="1318" y="1184"/>
                </a:lnTo>
                <a:lnTo>
                  <a:pt x="1334" y="1171"/>
                </a:lnTo>
                <a:lnTo>
                  <a:pt x="1350" y="1159"/>
                </a:lnTo>
                <a:lnTo>
                  <a:pt x="1364" y="1147"/>
                </a:lnTo>
                <a:lnTo>
                  <a:pt x="1380" y="1134"/>
                </a:lnTo>
                <a:lnTo>
                  <a:pt x="1394" y="1123"/>
                </a:lnTo>
                <a:lnTo>
                  <a:pt x="1410" y="1111"/>
                </a:lnTo>
                <a:lnTo>
                  <a:pt x="1424" y="1098"/>
                </a:lnTo>
                <a:lnTo>
                  <a:pt x="1440" y="1086"/>
                </a:lnTo>
                <a:lnTo>
                  <a:pt x="1454" y="1074"/>
                </a:lnTo>
                <a:lnTo>
                  <a:pt x="1470" y="1063"/>
                </a:lnTo>
                <a:lnTo>
                  <a:pt x="1484" y="1050"/>
                </a:lnTo>
                <a:lnTo>
                  <a:pt x="1498" y="1038"/>
                </a:lnTo>
                <a:lnTo>
                  <a:pt x="1514" y="1026"/>
                </a:lnTo>
                <a:lnTo>
                  <a:pt x="1528" y="1014"/>
                </a:lnTo>
                <a:lnTo>
                  <a:pt x="1543" y="1003"/>
                </a:lnTo>
                <a:lnTo>
                  <a:pt x="1557" y="991"/>
                </a:lnTo>
                <a:lnTo>
                  <a:pt x="1571" y="979"/>
                </a:lnTo>
                <a:lnTo>
                  <a:pt x="1601" y="956"/>
                </a:lnTo>
                <a:lnTo>
                  <a:pt x="1629" y="932"/>
                </a:lnTo>
                <a:lnTo>
                  <a:pt x="1657" y="909"/>
                </a:lnTo>
                <a:lnTo>
                  <a:pt x="1685" y="885"/>
                </a:lnTo>
                <a:lnTo>
                  <a:pt x="1712" y="863"/>
                </a:lnTo>
                <a:lnTo>
                  <a:pt x="1739" y="840"/>
                </a:lnTo>
                <a:lnTo>
                  <a:pt x="1766" y="818"/>
                </a:lnTo>
                <a:lnTo>
                  <a:pt x="1792" y="795"/>
                </a:lnTo>
                <a:lnTo>
                  <a:pt x="1818" y="773"/>
                </a:lnTo>
                <a:lnTo>
                  <a:pt x="1842" y="752"/>
                </a:lnTo>
                <a:lnTo>
                  <a:pt x="1867" y="730"/>
                </a:lnTo>
                <a:lnTo>
                  <a:pt x="1891" y="709"/>
                </a:lnTo>
                <a:lnTo>
                  <a:pt x="1914" y="689"/>
                </a:lnTo>
                <a:lnTo>
                  <a:pt x="1936" y="668"/>
                </a:lnTo>
                <a:lnTo>
                  <a:pt x="1957" y="648"/>
                </a:lnTo>
                <a:lnTo>
                  <a:pt x="1979" y="629"/>
                </a:lnTo>
                <a:lnTo>
                  <a:pt x="1999" y="609"/>
                </a:lnTo>
                <a:lnTo>
                  <a:pt x="2019" y="589"/>
                </a:lnTo>
                <a:lnTo>
                  <a:pt x="1978" y="609"/>
                </a:lnTo>
                <a:lnTo>
                  <a:pt x="1935" y="633"/>
                </a:lnTo>
                <a:lnTo>
                  <a:pt x="1913" y="646"/>
                </a:lnTo>
                <a:lnTo>
                  <a:pt x="1891" y="660"/>
                </a:lnTo>
                <a:lnTo>
                  <a:pt x="1867" y="674"/>
                </a:lnTo>
                <a:lnTo>
                  <a:pt x="1844" y="690"/>
                </a:lnTo>
                <a:lnTo>
                  <a:pt x="1819" y="706"/>
                </a:lnTo>
                <a:lnTo>
                  <a:pt x="1796" y="722"/>
                </a:lnTo>
                <a:lnTo>
                  <a:pt x="1769" y="739"/>
                </a:lnTo>
                <a:lnTo>
                  <a:pt x="1745" y="758"/>
                </a:lnTo>
                <a:lnTo>
                  <a:pt x="1719" y="776"/>
                </a:lnTo>
                <a:lnTo>
                  <a:pt x="1693" y="795"/>
                </a:lnTo>
                <a:lnTo>
                  <a:pt x="1666" y="815"/>
                </a:lnTo>
                <a:lnTo>
                  <a:pt x="1640" y="835"/>
                </a:lnTo>
                <a:lnTo>
                  <a:pt x="1613" y="855"/>
                </a:lnTo>
                <a:lnTo>
                  <a:pt x="1586" y="876"/>
                </a:lnTo>
                <a:lnTo>
                  <a:pt x="1558" y="898"/>
                </a:lnTo>
                <a:lnTo>
                  <a:pt x="1531" y="919"/>
                </a:lnTo>
                <a:lnTo>
                  <a:pt x="1503" y="941"/>
                </a:lnTo>
                <a:lnTo>
                  <a:pt x="1476" y="964"/>
                </a:lnTo>
                <a:lnTo>
                  <a:pt x="1447" y="986"/>
                </a:lnTo>
                <a:lnTo>
                  <a:pt x="1420" y="1009"/>
                </a:lnTo>
                <a:lnTo>
                  <a:pt x="1393" y="1031"/>
                </a:lnTo>
                <a:lnTo>
                  <a:pt x="1364" y="1055"/>
                </a:lnTo>
                <a:lnTo>
                  <a:pt x="1337" y="1078"/>
                </a:lnTo>
                <a:lnTo>
                  <a:pt x="1309" y="1100"/>
                </a:lnTo>
                <a:lnTo>
                  <a:pt x="1280" y="1124"/>
                </a:lnTo>
                <a:lnTo>
                  <a:pt x="1253" y="1147"/>
                </a:lnTo>
                <a:lnTo>
                  <a:pt x="1226" y="1170"/>
                </a:lnTo>
                <a:lnTo>
                  <a:pt x="1198" y="1193"/>
                </a:lnTo>
                <a:lnTo>
                  <a:pt x="1171" y="1215"/>
                </a:lnTo>
                <a:lnTo>
                  <a:pt x="1145" y="1239"/>
                </a:lnTo>
                <a:lnTo>
                  <a:pt x="1117" y="1261"/>
                </a:lnTo>
                <a:lnTo>
                  <a:pt x="1091" y="1283"/>
                </a:lnTo>
                <a:lnTo>
                  <a:pt x="1064" y="1305"/>
                </a:lnTo>
                <a:lnTo>
                  <a:pt x="1039" y="1327"/>
                </a:lnTo>
                <a:lnTo>
                  <a:pt x="1013" y="1348"/>
                </a:lnTo>
                <a:lnTo>
                  <a:pt x="988" y="1369"/>
                </a:lnTo>
                <a:lnTo>
                  <a:pt x="964" y="1390"/>
                </a:lnTo>
                <a:lnTo>
                  <a:pt x="939" y="1411"/>
                </a:lnTo>
                <a:lnTo>
                  <a:pt x="914" y="1430"/>
                </a:lnTo>
                <a:lnTo>
                  <a:pt x="892" y="1450"/>
                </a:lnTo>
                <a:lnTo>
                  <a:pt x="868" y="1468"/>
                </a:lnTo>
                <a:lnTo>
                  <a:pt x="845" y="1486"/>
                </a:lnTo>
                <a:lnTo>
                  <a:pt x="824" y="1503"/>
                </a:lnTo>
                <a:lnTo>
                  <a:pt x="802" y="1520"/>
                </a:lnTo>
                <a:lnTo>
                  <a:pt x="781" y="1537"/>
                </a:lnTo>
                <a:lnTo>
                  <a:pt x="762" y="1553"/>
                </a:lnTo>
                <a:lnTo>
                  <a:pt x="742" y="1567"/>
                </a:lnTo>
                <a:lnTo>
                  <a:pt x="722" y="1582"/>
                </a:lnTo>
                <a:lnTo>
                  <a:pt x="704" y="1595"/>
                </a:lnTo>
                <a:lnTo>
                  <a:pt x="687" y="1606"/>
                </a:lnTo>
                <a:lnTo>
                  <a:pt x="655" y="1628"/>
                </a:lnTo>
                <a:lnTo>
                  <a:pt x="626" y="1647"/>
                </a:lnTo>
                <a:lnTo>
                  <a:pt x="600" y="1661"/>
                </a:lnTo>
                <a:lnTo>
                  <a:pt x="558" y="1677"/>
                </a:lnTo>
                <a:lnTo>
                  <a:pt x="514" y="1675"/>
                </a:lnTo>
                <a:lnTo>
                  <a:pt x="473" y="1658"/>
                </a:lnTo>
                <a:lnTo>
                  <a:pt x="436" y="1632"/>
                </a:lnTo>
                <a:lnTo>
                  <a:pt x="417" y="1618"/>
                </a:lnTo>
                <a:lnTo>
                  <a:pt x="402" y="1604"/>
                </a:lnTo>
                <a:lnTo>
                  <a:pt x="366" y="1562"/>
                </a:lnTo>
                <a:lnTo>
                  <a:pt x="352" y="1523"/>
                </a:lnTo>
                <a:lnTo>
                  <a:pt x="359" y="1481"/>
                </a:lnTo>
                <a:lnTo>
                  <a:pt x="370" y="1459"/>
                </a:lnTo>
                <a:lnTo>
                  <a:pt x="386" y="1434"/>
                </a:lnTo>
                <a:lnTo>
                  <a:pt x="411" y="1403"/>
                </a:lnTo>
                <a:lnTo>
                  <a:pt x="434" y="1370"/>
                </a:lnTo>
                <a:lnTo>
                  <a:pt x="460" y="1339"/>
                </a:lnTo>
                <a:lnTo>
                  <a:pt x="485" y="1308"/>
                </a:lnTo>
                <a:lnTo>
                  <a:pt x="512" y="1276"/>
                </a:lnTo>
                <a:lnTo>
                  <a:pt x="539" y="1247"/>
                </a:lnTo>
                <a:lnTo>
                  <a:pt x="566" y="1215"/>
                </a:lnTo>
                <a:lnTo>
                  <a:pt x="593" y="1185"/>
                </a:lnTo>
                <a:lnTo>
                  <a:pt x="622" y="1155"/>
                </a:lnTo>
                <a:lnTo>
                  <a:pt x="649" y="1125"/>
                </a:lnTo>
                <a:lnTo>
                  <a:pt x="679" y="1095"/>
                </a:lnTo>
                <a:lnTo>
                  <a:pt x="694" y="1080"/>
                </a:lnTo>
                <a:lnTo>
                  <a:pt x="708" y="1065"/>
                </a:lnTo>
                <a:lnTo>
                  <a:pt x="722" y="1051"/>
                </a:lnTo>
                <a:lnTo>
                  <a:pt x="738" y="1035"/>
                </a:lnTo>
                <a:lnTo>
                  <a:pt x="752" y="1021"/>
                </a:lnTo>
                <a:lnTo>
                  <a:pt x="767" y="1007"/>
                </a:lnTo>
                <a:lnTo>
                  <a:pt x="782" y="991"/>
                </a:lnTo>
                <a:lnTo>
                  <a:pt x="798" y="977"/>
                </a:lnTo>
                <a:lnTo>
                  <a:pt x="812" y="962"/>
                </a:lnTo>
                <a:lnTo>
                  <a:pt x="828" y="948"/>
                </a:lnTo>
                <a:lnTo>
                  <a:pt x="844" y="934"/>
                </a:lnTo>
                <a:lnTo>
                  <a:pt x="859" y="918"/>
                </a:lnTo>
                <a:lnTo>
                  <a:pt x="874" y="904"/>
                </a:lnTo>
                <a:lnTo>
                  <a:pt x="889" y="889"/>
                </a:lnTo>
                <a:lnTo>
                  <a:pt x="905" y="875"/>
                </a:lnTo>
                <a:lnTo>
                  <a:pt x="921" y="861"/>
                </a:lnTo>
                <a:lnTo>
                  <a:pt x="936" y="846"/>
                </a:lnTo>
                <a:lnTo>
                  <a:pt x="952" y="832"/>
                </a:lnTo>
                <a:lnTo>
                  <a:pt x="968" y="818"/>
                </a:lnTo>
                <a:lnTo>
                  <a:pt x="983" y="803"/>
                </a:lnTo>
                <a:lnTo>
                  <a:pt x="999" y="789"/>
                </a:lnTo>
                <a:lnTo>
                  <a:pt x="1014" y="775"/>
                </a:lnTo>
                <a:lnTo>
                  <a:pt x="1030" y="760"/>
                </a:lnTo>
                <a:lnTo>
                  <a:pt x="1046" y="746"/>
                </a:lnTo>
                <a:lnTo>
                  <a:pt x="1061" y="732"/>
                </a:lnTo>
                <a:lnTo>
                  <a:pt x="1078" y="717"/>
                </a:lnTo>
                <a:lnTo>
                  <a:pt x="1094" y="703"/>
                </a:lnTo>
                <a:lnTo>
                  <a:pt x="1110" y="689"/>
                </a:lnTo>
                <a:lnTo>
                  <a:pt x="1125" y="674"/>
                </a:lnTo>
                <a:lnTo>
                  <a:pt x="1141" y="660"/>
                </a:lnTo>
                <a:lnTo>
                  <a:pt x="1157" y="646"/>
                </a:lnTo>
                <a:lnTo>
                  <a:pt x="1174" y="631"/>
                </a:lnTo>
                <a:lnTo>
                  <a:pt x="1189" y="617"/>
                </a:lnTo>
                <a:lnTo>
                  <a:pt x="1205" y="603"/>
                </a:lnTo>
                <a:lnTo>
                  <a:pt x="1221" y="588"/>
                </a:lnTo>
                <a:lnTo>
                  <a:pt x="1236" y="574"/>
                </a:lnTo>
                <a:lnTo>
                  <a:pt x="1252" y="559"/>
                </a:lnTo>
                <a:lnTo>
                  <a:pt x="1267" y="546"/>
                </a:lnTo>
                <a:lnTo>
                  <a:pt x="1283" y="532"/>
                </a:lnTo>
                <a:lnTo>
                  <a:pt x="1299" y="518"/>
                </a:lnTo>
                <a:lnTo>
                  <a:pt x="1314" y="503"/>
                </a:lnTo>
                <a:lnTo>
                  <a:pt x="1330" y="489"/>
                </a:lnTo>
                <a:lnTo>
                  <a:pt x="1307" y="505"/>
                </a:lnTo>
                <a:lnTo>
                  <a:pt x="1283" y="520"/>
                </a:lnTo>
                <a:lnTo>
                  <a:pt x="1261" y="536"/>
                </a:lnTo>
                <a:lnTo>
                  <a:pt x="1239" y="552"/>
                </a:lnTo>
                <a:lnTo>
                  <a:pt x="1217" y="566"/>
                </a:lnTo>
                <a:lnTo>
                  <a:pt x="1194" y="582"/>
                </a:lnTo>
                <a:lnTo>
                  <a:pt x="1175" y="596"/>
                </a:lnTo>
                <a:lnTo>
                  <a:pt x="1155" y="610"/>
                </a:lnTo>
                <a:lnTo>
                  <a:pt x="1136" y="623"/>
                </a:lnTo>
                <a:lnTo>
                  <a:pt x="1117" y="636"/>
                </a:lnTo>
                <a:lnTo>
                  <a:pt x="1086" y="660"/>
                </a:lnTo>
                <a:lnTo>
                  <a:pt x="1058" y="679"/>
                </a:lnTo>
                <a:lnTo>
                  <a:pt x="1037" y="696"/>
                </a:lnTo>
                <a:lnTo>
                  <a:pt x="1013" y="713"/>
                </a:lnTo>
                <a:lnTo>
                  <a:pt x="988" y="733"/>
                </a:lnTo>
                <a:lnTo>
                  <a:pt x="964" y="754"/>
                </a:lnTo>
                <a:lnTo>
                  <a:pt x="938" y="775"/>
                </a:lnTo>
                <a:lnTo>
                  <a:pt x="910" y="798"/>
                </a:lnTo>
                <a:lnTo>
                  <a:pt x="897" y="810"/>
                </a:lnTo>
                <a:lnTo>
                  <a:pt x="883" y="823"/>
                </a:lnTo>
                <a:lnTo>
                  <a:pt x="870" y="835"/>
                </a:lnTo>
                <a:lnTo>
                  <a:pt x="855" y="848"/>
                </a:lnTo>
                <a:lnTo>
                  <a:pt x="841" y="861"/>
                </a:lnTo>
                <a:lnTo>
                  <a:pt x="827" y="874"/>
                </a:lnTo>
                <a:lnTo>
                  <a:pt x="812" y="887"/>
                </a:lnTo>
                <a:lnTo>
                  <a:pt x="797" y="900"/>
                </a:lnTo>
                <a:lnTo>
                  <a:pt x="782" y="913"/>
                </a:lnTo>
                <a:lnTo>
                  <a:pt x="768" y="927"/>
                </a:lnTo>
                <a:lnTo>
                  <a:pt x="752" y="940"/>
                </a:lnTo>
                <a:lnTo>
                  <a:pt x="738" y="954"/>
                </a:lnTo>
                <a:lnTo>
                  <a:pt x="722" y="969"/>
                </a:lnTo>
                <a:lnTo>
                  <a:pt x="707" y="982"/>
                </a:lnTo>
                <a:lnTo>
                  <a:pt x="692" y="996"/>
                </a:lnTo>
                <a:lnTo>
                  <a:pt x="677" y="1011"/>
                </a:lnTo>
                <a:lnTo>
                  <a:pt x="661" y="1025"/>
                </a:lnTo>
                <a:lnTo>
                  <a:pt x="645" y="1038"/>
                </a:lnTo>
                <a:lnTo>
                  <a:pt x="630" y="1052"/>
                </a:lnTo>
                <a:lnTo>
                  <a:pt x="614" y="1067"/>
                </a:lnTo>
                <a:lnTo>
                  <a:pt x="600" y="1080"/>
                </a:lnTo>
                <a:lnTo>
                  <a:pt x="584" y="1094"/>
                </a:lnTo>
                <a:lnTo>
                  <a:pt x="569" y="1108"/>
                </a:lnTo>
                <a:lnTo>
                  <a:pt x="553" y="1121"/>
                </a:lnTo>
                <a:lnTo>
                  <a:pt x="537" y="1136"/>
                </a:lnTo>
                <a:lnTo>
                  <a:pt x="522" y="1149"/>
                </a:lnTo>
                <a:lnTo>
                  <a:pt x="506" y="1162"/>
                </a:lnTo>
                <a:lnTo>
                  <a:pt x="490" y="1175"/>
                </a:lnTo>
                <a:lnTo>
                  <a:pt x="475" y="1188"/>
                </a:lnTo>
                <a:lnTo>
                  <a:pt x="460" y="1201"/>
                </a:lnTo>
                <a:lnTo>
                  <a:pt x="445" y="1214"/>
                </a:lnTo>
                <a:lnTo>
                  <a:pt x="429" y="1226"/>
                </a:lnTo>
                <a:lnTo>
                  <a:pt x="415" y="1237"/>
                </a:lnTo>
                <a:lnTo>
                  <a:pt x="399" y="1249"/>
                </a:lnTo>
                <a:lnTo>
                  <a:pt x="369" y="1273"/>
                </a:lnTo>
                <a:lnTo>
                  <a:pt x="340" y="1295"/>
                </a:lnTo>
                <a:lnTo>
                  <a:pt x="310" y="1316"/>
                </a:lnTo>
                <a:lnTo>
                  <a:pt x="283" y="1334"/>
                </a:lnTo>
                <a:lnTo>
                  <a:pt x="254" y="1352"/>
                </a:lnTo>
                <a:lnTo>
                  <a:pt x="227" y="1368"/>
                </a:lnTo>
                <a:lnTo>
                  <a:pt x="201" y="1381"/>
                </a:lnTo>
                <a:lnTo>
                  <a:pt x="175" y="1394"/>
                </a:lnTo>
                <a:lnTo>
                  <a:pt x="126" y="1412"/>
                </a:lnTo>
                <a:lnTo>
                  <a:pt x="67" y="1419"/>
                </a:lnTo>
                <a:lnTo>
                  <a:pt x="27" y="1403"/>
                </a:lnTo>
                <a:lnTo>
                  <a:pt x="7" y="1370"/>
                </a:lnTo>
                <a:lnTo>
                  <a:pt x="0" y="1326"/>
                </a:lnTo>
                <a:lnTo>
                  <a:pt x="4" y="1274"/>
                </a:lnTo>
                <a:lnTo>
                  <a:pt x="17" y="1222"/>
                </a:lnTo>
                <a:lnTo>
                  <a:pt x="26" y="1196"/>
                </a:lnTo>
                <a:lnTo>
                  <a:pt x="37" y="1172"/>
                </a:lnTo>
                <a:lnTo>
                  <a:pt x="47" y="1151"/>
                </a:lnTo>
                <a:lnTo>
                  <a:pt x="57" y="1133"/>
                </a:lnTo>
                <a:lnTo>
                  <a:pt x="81" y="1100"/>
                </a:lnTo>
                <a:lnTo>
                  <a:pt x="104" y="1067"/>
                </a:lnTo>
                <a:lnTo>
                  <a:pt x="129" y="1031"/>
                </a:lnTo>
                <a:lnTo>
                  <a:pt x="154" y="996"/>
                </a:lnTo>
                <a:lnTo>
                  <a:pt x="179" y="960"/>
                </a:lnTo>
                <a:lnTo>
                  <a:pt x="205" y="923"/>
                </a:lnTo>
                <a:lnTo>
                  <a:pt x="232" y="887"/>
                </a:lnTo>
                <a:lnTo>
                  <a:pt x="259" y="849"/>
                </a:lnTo>
                <a:lnTo>
                  <a:pt x="287" y="811"/>
                </a:lnTo>
                <a:lnTo>
                  <a:pt x="316" y="773"/>
                </a:lnTo>
                <a:lnTo>
                  <a:pt x="344" y="735"/>
                </a:lnTo>
                <a:lnTo>
                  <a:pt x="374" y="698"/>
                </a:lnTo>
                <a:lnTo>
                  <a:pt x="403" y="659"/>
                </a:lnTo>
                <a:lnTo>
                  <a:pt x="433" y="621"/>
                </a:lnTo>
                <a:lnTo>
                  <a:pt x="463" y="583"/>
                </a:lnTo>
                <a:lnTo>
                  <a:pt x="494" y="545"/>
                </a:lnTo>
                <a:lnTo>
                  <a:pt x="524" y="507"/>
                </a:lnTo>
                <a:lnTo>
                  <a:pt x="555" y="470"/>
                </a:lnTo>
                <a:lnTo>
                  <a:pt x="587" y="433"/>
                </a:lnTo>
                <a:lnTo>
                  <a:pt x="618" y="397"/>
                </a:lnTo>
                <a:lnTo>
                  <a:pt x="651" y="360"/>
                </a:lnTo>
                <a:lnTo>
                  <a:pt x="682" y="325"/>
                </a:lnTo>
                <a:lnTo>
                  <a:pt x="713" y="290"/>
                </a:lnTo>
                <a:lnTo>
                  <a:pt x="746" y="256"/>
                </a:lnTo>
                <a:lnTo>
                  <a:pt x="777" y="223"/>
                </a:lnTo>
                <a:lnTo>
                  <a:pt x="793" y="206"/>
                </a:lnTo>
                <a:lnTo>
                  <a:pt x="808" y="191"/>
                </a:lnTo>
                <a:lnTo>
                  <a:pt x="824" y="175"/>
                </a:lnTo>
                <a:lnTo>
                  <a:pt x="841" y="159"/>
                </a:lnTo>
                <a:lnTo>
                  <a:pt x="857" y="144"/>
                </a:lnTo>
                <a:lnTo>
                  <a:pt x="872" y="128"/>
                </a:lnTo>
                <a:lnTo>
                  <a:pt x="888" y="114"/>
                </a:lnTo>
                <a:lnTo>
                  <a:pt x="904" y="99"/>
                </a:lnTo>
                <a:lnTo>
                  <a:pt x="919" y="85"/>
                </a:lnTo>
                <a:lnTo>
                  <a:pt x="935" y="71"/>
                </a:lnTo>
                <a:lnTo>
                  <a:pt x="951" y="58"/>
                </a:lnTo>
                <a:lnTo>
                  <a:pt x="966" y="43"/>
                </a:lnTo>
                <a:lnTo>
                  <a:pt x="982" y="30"/>
                </a:lnTo>
                <a:lnTo>
                  <a:pt x="996" y="19"/>
                </a:lnTo>
                <a:lnTo>
                  <a:pt x="1020" y="4"/>
                </a:lnTo>
                <a:lnTo>
                  <a:pt x="1041" y="0"/>
                </a:lnTo>
                <a:lnTo>
                  <a:pt x="1076" y="13"/>
                </a:lnTo>
                <a:lnTo>
                  <a:pt x="1093" y="48"/>
                </a:lnTo>
                <a:lnTo>
                  <a:pt x="1090" y="69"/>
                </a:lnTo>
                <a:lnTo>
                  <a:pt x="1080" y="93"/>
                </a:lnTo>
                <a:lnTo>
                  <a:pt x="1064" y="115"/>
                </a:lnTo>
                <a:lnTo>
                  <a:pt x="1047" y="140"/>
                </a:lnTo>
                <a:lnTo>
                  <a:pt x="1029" y="163"/>
                </a:lnTo>
                <a:lnTo>
                  <a:pt x="1009" y="189"/>
                </a:lnTo>
                <a:lnTo>
                  <a:pt x="988" y="215"/>
                </a:lnTo>
                <a:lnTo>
                  <a:pt x="966" y="243"/>
                </a:lnTo>
                <a:lnTo>
                  <a:pt x="943" y="271"/>
                </a:lnTo>
                <a:lnTo>
                  <a:pt x="918" y="300"/>
                </a:lnTo>
                <a:lnTo>
                  <a:pt x="893" y="329"/>
                </a:lnTo>
                <a:lnTo>
                  <a:pt x="867" y="360"/>
                </a:lnTo>
                <a:lnTo>
                  <a:pt x="840" y="390"/>
                </a:lnTo>
                <a:lnTo>
                  <a:pt x="814" y="421"/>
                </a:lnTo>
                <a:lnTo>
                  <a:pt x="785" y="454"/>
                </a:lnTo>
                <a:lnTo>
                  <a:pt x="756" y="486"/>
                </a:lnTo>
                <a:lnTo>
                  <a:pt x="728" y="519"/>
                </a:lnTo>
                <a:lnTo>
                  <a:pt x="699" y="552"/>
                </a:lnTo>
                <a:lnTo>
                  <a:pt x="670" y="584"/>
                </a:lnTo>
                <a:lnTo>
                  <a:pt x="642" y="618"/>
                </a:lnTo>
                <a:lnTo>
                  <a:pt x="613" y="652"/>
                </a:lnTo>
                <a:lnTo>
                  <a:pt x="583" y="686"/>
                </a:lnTo>
                <a:lnTo>
                  <a:pt x="554" y="720"/>
                </a:lnTo>
                <a:lnTo>
                  <a:pt x="527" y="752"/>
                </a:lnTo>
                <a:lnTo>
                  <a:pt x="498" y="786"/>
                </a:lnTo>
                <a:lnTo>
                  <a:pt x="471" y="820"/>
                </a:lnTo>
                <a:lnTo>
                  <a:pt x="445" y="853"/>
                </a:lnTo>
                <a:lnTo>
                  <a:pt x="419" y="887"/>
                </a:lnTo>
                <a:lnTo>
                  <a:pt x="394" y="919"/>
                </a:lnTo>
                <a:lnTo>
                  <a:pt x="369" y="952"/>
                </a:lnTo>
                <a:lnTo>
                  <a:pt x="346" y="983"/>
                </a:lnTo>
                <a:lnTo>
                  <a:pt x="323" y="1014"/>
                </a:lnTo>
                <a:lnTo>
                  <a:pt x="303" y="1046"/>
                </a:lnTo>
                <a:lnTo>
                  <a:pt x="282" y="1077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95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3924300" y="1615372"/>
            <a:ext cx="1035050" cy="284162"/>
          </a:xfrm>
          <a:prstGeom prst="rect">
            <a:avLst/>
          </a:prstGeom>
          <a:solidFill>
            <a:srgbClr val="D9ECFF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200">
                <a:latin typeface="HY견고딕" pitchFamily="18" charset="-127"/>
                <a:ea typeface="HY견고딕" pitchFamily="18" charset="-127"/>
              </a:rPr>
              <a:t>    DBMS   </a:t>
            </a:r>
          </a:p>
        </p:txBody>
      </p:sp>
      <p:sp>
        <p:nvSpPr>
          <p:cNvPr id="6" name="Text Box 58"/>
          <p:cNvSpPr txBox="1">
            <a:spLocks noChangeArrowheads="1"/>
          </p:cNvSpPr>
          <p:nvPr/>
        </p:nvSpPr>
        <p:spPr bwMode="auto">
          <a:xfrm>
            <a:off x="1984375" y="2490084"/>
            <a:ext cx="923925" cy="238125"/>
          </a:xfrm>
          <a:prstGeom prst="rect">
            <a:avLst/>
          </a:prstGeom>
          <a:noFill/>
          <a:ln w="9525" algn="ctr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ko-KR" altLang="en-US"/>
              <a:t>추가 </a:t>
            </a:r>
          </a:p>
        </p:txBody>
      </p:sp>
      <p:pic>
        <p:nvPicPr>
          <p:cNvPr id="7" name="Picture 59" descr="MCj042356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302759"/>
            <a:ext cx="2254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3322638" y="2488497"/>
            <a:ext cx="923925" cy="238125"/>
          </a:xfrm>
          <a:prstGeom prst="rect">
            <a:avLst/>
          </a:prstGeom>
          <a:noFill/>
          <a:ln w="9525" algn="ctr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ko-KR" altLang="en-US"/>
              <a:t>변경 </a:t>
            </a:r>
          </a:p>
        </p:txBody>
      </p:sp>
      <p:pic>
        <p:nvPicPr>
          <p:cNvPr id="9" name="Picture 61" descr="MCj042356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3" y="2301172"/>
            <a:ext cx="2254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2"/>
          <p:cNvSpPr txBox="1">
            <a:spLocks noChangeArrowheads="1"/>
          </p:cNvSpPr>
          <p:nvPr/>
        </p:nvSpPr>
        <p:spPr bwMode="auto">
          <a:xfrm>
            <a:off x="4719638" y="2490084"/>
            <a:ext cx="923925" cy="238125"/>
          </a:xfrm>
          <a:prstGeom prst="rect">
            <a:avLst/>
          </a:prstGeom>
          <a:noFill/>
          <a:ln w="9525" algn="ctr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ko-KR" altLang="en-US"/>
              <a:t>삭제 </a:t>
            </a:r>
          </a:p>
        </p:txBody>
      </p:sp>
      <p:pic>
        <p:nvPicPr>
          <p:cNvPr id="11" name="Picture 63" descr="MCj042356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2302759"/>
            <a:ext cx="2254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64"/>
          <p:cNvSpPr txBox="1">
            <a:spLocks noChangeArrowheads="1"/>
          </p:cNvSpPr>
          <p:nvPr/>
        </p:nvSpPr>
        <p:spPr bwMode="auto">
          <a:xfrm>
            <a:off x="5986463" y="2488497"/>
            <a:ext cx="923925" cy="238125"/>
          </a:xfrm>
          <a:prstGeom prst="rect">
            <a:avLst/>
          </a:prstGeom>
          <a:noFill/>
          <a:ln w="9525" algn="ctr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ko-KR" altLang="en-US"/>
              <a:t>검색 </a:t>
            </a:r>
          </a:p>
        </p:txBody>
      </p:sp>
      <p:pic>
        <p:nvPicPr>
          <p:cNvPr id="13" name="Picture 65" descr="MCj042356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2301172"/>
            <a:ext cx="2254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78"/>
          <p:cNvSpPr>
            <a:spLocks noChangeArrowheads="1"/>
          </p:cNvSpPr>
          <p:nvPr/>
        </p:nvSpPr>
        <p:spPr bwMode="auto">
          <a:xfrm>
            <a:off x="1700213" y="2994909"/>
            <a:ext cx="5532437" cy="312738"/>
          </a:xfrm>
          <a:prstGeom prst="rect">
            <a:avLst/>
          </a:prstGeom>
          <a:solidFill>
            <a:srgbClr val="90EE12"/>
          </a:solidFill>
          <a:ln w="9525" algn="ctr">
            <a:solidFill>
              <a:srgbClr val="90EE1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 데이터베이스를 관리하기 위해 필요한 기능을 집대성한 소프트웨어 패키지 </a:t>
            </a:r>
          </a:p>
        </p:txBody>
      </p:sp>
      <p:pic>
        <p:nvPicPr>
          <p:cNvPr id="15" name="Picture 42" descr="MCj034002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/>
          <a:stretch>
            <a:fillRect/>
          </a:stretch>
        </p:blipFill>
        <p:spPr bwMode="auto">
          <a:xfrm>
            <a:off x="6956425" y="2874259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8" descr="054d15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22" b="40430"/>
          <a:stretch>
            <a:fillRect/>
          </a:stretch>
        </p:blipFill>
        <p:spPr bwMode="auto">
          <a:xfrm>
            <a:off x="1797050" y="3677534"/>
            <a:ext cx="1592263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69"/>
          <p:cNvSpPr>
            <a:spLocks noChangeArrowheads="1"/>
          </p:cNvSpPr>
          <p:nvPr/>
        </p:nvSpPr>
        <p:spPr bwMode="auto">
          <a:xfrm>
            <a:off x="3722688" y="3844222"/>
            <a:ext cx="2879725" cy="3968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   데이터베이스를 저장 관리해야 하는 기관</a:t>
            </a:r>
          </a:p>
        </p:txBody>
      </p:sp>
      <p:sp>
        <p:nvSpPr>
          <p:cNvPr id="18" name="AutoShape 70"/>
          <p:cNvSpPr>
            <a:spLocks noChangeArrowheads="1"/>
          </p:cNvSpPr>
          <p:nvPr/>
        </p:nvSpPr>
        <p:spPr bwMode="auto">
          <a:xfrm>
            <a:off x="3740150" y="4577647"/>
            <a:ext cx="2879725" cy="3968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   기업 정보시스템 구축</a:t>
            </a:r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4265613" y="5217409"/>
            <a:ext cx="1911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200">
                <a:latin typeface="HY견고딕" pitchFamily="18" charset="-127"/>
                <a:ea typeface="HY견고딕" pitchFamily="18" charset="-127"/>
              </a:rPr>
              <a:t>필요불가결한 소프트웨어</a:t>
            </a:r>
          </a:p>
        </p:txBody>
      </p:sp>
      <p:sp>
        <p:nvSpPr>
          <p:cNvPr id="20" name="AutoShape 72"/>
          <p:cNvSpPr>
            <a:spLocks/>
          </p:cNvSpPr>
          <p:nvPr/>
        </p:nvSpPr>
        <p:spPr bwMode="auto">
          <a:xfrm rot="16200000">
            <a:off x="4224338" y="229484"/>
            <a:ext cx="331788" cy="3887787"/>
          </a:xfrm>
          <a:prstGeom prst="rightBrace">
            <a:avLst>
              <a:gd name="adj1" fmla="val 97647"/>
              <a:gd name="adj2" fmla="val 51148"/>
            </a:avLst>
          </a:prstGeom>
          <a:noFill/>
          <a:ln w="381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95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관계형 데이터 베이스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462338"/>
            <a:ext cx="34385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5"/>
          <p:cNvSpPr>
            <a:spLocks noChangeShapeType="1"/>
          </p:cNvSpPr>
          <p:nvPr/>
        </p:nvSpPr>
        <p:spPr bwMode="auto">
          <a:xfrm>
            <a:off x="2487613" y="1954213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>
            <a:off x="2487613" y="2511425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2516188" y="2122488"/>
            <a:ext cx="4000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관계형 데이터베이스는 정보 저장을 위해 관계나 </a:t>
            </a:r>
            <a:r>
              <a:rPr lang="en-US" altLang="ko-KR"/>
              <a:t>2</a:t>
            </a:r>
            <a:r>
              <a:rPr lang="ko-KR" altLang="en-US"/>
              <a:t>차원 테이블 이용</a:t>
            </a: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2632075" y="2674938"/>
            <a:ext cx="3516313" cy="320675"/>
          </a:xfrm>
          <a:prstGeom prst="rect">
            <a:avLst/>
          </a:prstGeom>
          <a:solidFill>
            <a:srgbClr val="90EE1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/>
              <a:t>      SQL Server</a:t>
            </a:r>
            <a:r>
              <a:rPr lang="ko-KR" altLang="en-US"/>
              <a:t>는 관계형 데이터베이스를 기본으로 함       </a:t>
            </a:r>
          </a:p>
        </p:txBody>
      </p:sp>
      <p:pic>
        <p:nvPicPr>
          <p:cNvPr id="10" name="Picture 42" descr="MCj034002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/>
          <a:stretch>
            <a:fillRect/>
          </a:stretch>
        </p:blipFill>
        <p:spPr bwMode="auto">
          <a:xfrm>
            <a:off x="6016625" y="2530475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35"/>
          <p:cNvSpPr>
            <a:spLocks noChangeArrowheads="1"/>
          </p:cNvSpPr>
          <p:nvPr/>
        </p:nvSpPr>
        <p:spPr bwMode="auto">
          <a:xfrm>
            <a:off x="3005138" y="3895725"/>
            <a:ext cx="338137" cy="8763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직사각형 36"/>
          <p:cNvSpPr>
            <a:spLocks noChangeArrowheads="1"/>
          </p:cNvSpPr>
          <p:nvPr/>
        </p:nvSpPr>
        <p:spPr bwMode="auto">
          <a:xfrm>
            <a:off x="3005138" y="3757613"/>
            <a:ext cx="3348037" cy="1666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3" name="사각형 설명선 37"/>
          <p:cNvSpPr>
            <a:spLocks noChangeArrowheads="1"/>
          </p:cNvSpPr>
          <p:nvPr/>
        </p:nvSpPr>
        <p:spPr bwMode="auto">
          <a:xfrm>
            <a:off x="2147888" y="4333875"/>
            <a:ext cx="714375" cy="280988"/>
          </a:xfrm>
          <a:prstGeom prst="wedgeRectCallout">
            <a:avLst>
              <a:gd name="adj1" fmla="val 59005"/>
              <a:gd name="adj2" fmla="val 21852"/>
            </a:avLst>
          </a:prstGeom>
          <a:solidFill>
            <a:schemeClr val="bg1"/>
          </a:solidFill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로우</a:t>
            </a:r>
          </a:p>
        </p:txBody>
      </p:sp>
      <p:sp>
        <p:nvSpPr>
          <p:cNvPr id="14" name="사각형 설명선 38"/>
          <p:cNvSpPr>
            <a:spLocks noChangeArrowheads="1"/>
          </p:cNvSpPr>
          <p:nvPr/>
        </p:nvSpPr>
        <p:spPr bwMode="auto">
          <a:xfrm>
            <a:off x="5576888" y="3257550"/>
            <a:ext cx="714375" cy="280988"/>
          </a:xfrm>
          <a:prstGeom prst="wedgeRectCallout">
            <a:avLst>
              <a:gd name="adj1" fmla="val -6329"/>
              <a:gd name="adj2" fmla="val 116764"/>
            </a:avLst>
          </a:prstGeom>
          <a:solidFill>
            <a:schemeClr val="bg1"/>
          </a:solidFill>
          <a:ln w="127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칼럼</a:t>
            </a:r>
          </a:p>
        </p:txBody>
      </p:sp>
    </p:spTree>
    <p:extLst>
      <p:ext uri="{BB962C8B-B14F-4D97-AF65-F5344CB8AC3E}">
        <p14:creationId xmlns:p14="http://schemas.microsoft.com/office/powerpoint/2010/main" val="1453276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데이터 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Picture 28" descr="UNI00000ca402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2597150"/>
            <a:ext cx="3819525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6170613" y="2898775"/>
            <a:ext cx="920750" cy="328613"/>
          </a:xfrm>
          <a:prstGeom prst="wedgeRectCallout">
            <a:avLst>
              <a:gd name="adj1" fmla="val -41190"/>
              <a:gd name="adj2" fmla="val 80435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테이블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3475038" y="3227388"/>
            <a:ext cx="2660650" cy="1016000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1770063" y="3681413"/>
            <a:ext cx="663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(</a:t>
            </a:r>
            <a:r>
              <a:rPr lang="ko-KR" altLang="en-US"/>
              <a:t>레코드</a:t>
            </a:r>
            <a:r>
              <a:rPr lang="en-US" altLang="ko-KR"/>
              <a:t>)</a:t>
            </a: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4513263" y="3448050"/>
            <a:ext cx="1603375" cy="31273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3360738" y="4471988"/>
            <a:ext cx="2771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/>
              <a:t>   4</a:t>
            </a:r>
            <a:r>
              <a:rPr lang="ko-KR" altLang="en-US" b="1"/>
              <a:t>개의 로우와 </a:t>
            </a:r>
            <a:r>
              <a:rPr lang="en-US" altLang="ko-KR" b="1"/>
              <a:t>3</a:t>
            </a:r>
            <a:r>
              <a:rPr lang="ko-KR" altLang="en-US" b="1"/>
              <a:t>개의 칼럼으로 구성된 테이블</a:t>
            </a:r>
          </a:p>
        </p:txBody>
      </p:sp>
    </p:spTree>
    <p:extLst>
      <p:ext uri="{BB962C8B-B14F-4D97-AF65-F5344CB8AC3E}">
        <p14:creationId xmlns:p14="http://schemas.microsoft.com/office/powerpoint/2010/main" val="257712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관계형 데이터 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1789113" y="1740785"/>
            <a:ext cx="5688012" cy="25908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2436813" y="1615372"/>
            <a:ext cx="4476750" cy="284163"/>
          </a:xfrm>
          <a:prstGeom prst="rect">
            <a:avLst/>
          </a:prstGeom>
          <a:solidFill>
            <a:srgbClr val="C8EAD3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200">
                <a:latin typeface="HY견고딕" pitchFamily="18" charset="-127"/>
                <a:ea typeface="HY견고딕" pitchFamily="18" charset="-127"/>
              </a:rPr>
              <a:t>                          </a:t>
            </a:r>
            <a:r>
              <a:rPr lang="en-US" altLang="en-US" sz="1200">
                <a:latin typeface="HY견고딕" pitchFamily="18" charset="-127"/>
                <a:ea typeface="HY견고딕" pitchFamily="18" charset="-127"/>
              </a:rPr>
              <a:t>SALGRADE 테이블</a:t>
            </a:r>
            <a:r>
              <a:rPr lang="en-US" altLang="ko-KR" sz="1200">
                <a:latin typeface="HY견고딕" pitchFamily="18" charset="-127"/>
                <a:ea typeface="HY견고딕" pitchFamily="18" charset="-127"/>
              </a:rPr>
              <a:t>                              </a:t>
            </a:r>
            <a:endParaRPr lang="ko-KR" altLang="en-US" sz="120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Picture 31" descr="UNI00000ca402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2226560"/>
            <a:ext cx="2970212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1789113" y="4491922"/>
            <a:ext cx="5256212" cy="473075"/>
          </a:xfrm>
          <a:prstGeom prst="rect">
            <a:avLst/>
          </a:prstGeom>
          <a:solidFill>
            <a:srgbClr val="90EE1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SQL Server</a:t>
            </a:r>
            <a:r>
              <a:rPr lang="ko-KR" altLang="en-US"/>
              <a:t>에서 데이터를 저장하는 구조가 테이블이기에 </a:t>
            </a:r>
          </a:p>
          <a:p>
            <a:pPr algn="ctr" eaLnBrk="1" hangingPunct="1"/>
            <a:r>
              <a:rPr lang="ko-KR" altLang="en-US"/>
              <a:t>이 테이블의 구조를 명확히 알아야 테이블에 저장된 데이터를 잘 사용할 수 있음</a:t>
            </a:r>
            <a:endParaRPr lang="en-US" altLang="ko-KR"/>
          </a:p>
        </p:txBody>
      </p:sp>
      <p:pic>
        <p:nvPicPr>
          <p:cNvPr id="9" name="Picture 42" descr="MCj034002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/>
          <a:stretch>
            <a:fillRect/>
          </a:stretch>
        </p:blipFill>
        <p:spPr bwMode="auto">
          <a:xfrm>
            <a:off x="6900863" y="4491922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5279322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5279322"/>
            <a:ext cx="107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3311525" y="5392035"/>
            <a:ext cx="858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테이터 타입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5045075" y="5401560"/>
            <a:ext cx="7318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제약 조건</a:t>
            </a:r>
          </a:p>
        </p:txBody>
      </p:sp>
    </p:spTree>
    <p:extLst>
      <p:ext uri="{BB962C8B-B14F-4D97-AF65-F5344CB8AC3E}">
        <p14:creationId xmlns:p14="http://schemas.microsoft.com/office/powerpoint/2010/main" val="2710575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996" y="1743075"/>
            <a:ext cx="12239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2111259" y="1897063"/>
            <a:ext cx="847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/>
              <a:t>테이터 타입</a:t>
            </a: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3159009" y="1743075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3159009" y="2300288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3282834" y="1806575"/>
            <a:ext cx="32956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칼럼이나 변수에 들어가는 값이 어떤 종류를 갖는 것과 </a:t>
            </a:r>
          </a:p>
          <a:p>
            <a:pPr eaLnBrk="1" hangingPunct="1"/>
            <a:r>
              <a:rPr lang="ko-KR" altLang="en-US"/>
              <a:t>최대 저장 가능한 데이터의 크기를 지정하는 것</a:t>
            </a: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3263784" y="2606675"/>
            <a:ext cx="1800225" cy="352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부서번호</a:t>
            </a: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5478346" y="2568575"/>
            <a:ext cx="1800225" cy="3524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부서명</a:t>
            </a:r>
          </a:p>
        </p:txBody>
      </p:sp>
      <p:cxnSp>
        <p:nvCxnSpPr>
          <p:cNvPr id="12" name="AutoShape 44"/>
          <p:cNvCxnSpPr>
            <a:cxnSpLocks noChangeShapeType="1"/>
          </p:cNvCxnSpPr>
          <p:nvPr/>
        </p:nvCxnSpPr>
        <p:spPr bwMode="auto">
          <a:xfrm rot="16200000" flipH="1">
            <a:off x="3560646" y="2906713"/>
            <a:ext cx="295275" cy="415925"/>
          </a:xfrm>
          <a:prstGeom prst="bentConnector2">
            <a:avLst/>
          </a:prstGeom>
          <a:noFill/>
          <a:ln w="25400">
            <a:solidFill>
              <a:schemeClr val="bg2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3982921" y="3155950"/>
            <a:ext cx="763588" cy="276225"/>
          </a:xfrm>
          <a:prstGeom prst="rect">
            <a:avLst/>
          </a:prstGeom>
          <a:noFill/>
          <a:ln w="317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숫자 형식</a:t>
            </a:r>
          </a:p>
        </p:txBody>
      </p:sp>
      <p:cxnSp>
        <p:nvCxnSpPr>
          <p:cNvPr id="14" name="AutoShape 46"/>
          <p:cNvCxnSpPr>
            <a:cxnSpLocks noChangeShapeType="1"/>
          </p:cNvCxnSpPr>
          <p:nvPr/>
        </p:nvCxnSpPr>
        <p:spPr bwMode="auto">
          <a:xfrm rot="16200000" flipH="1">
            <a:off x="5741871" y="2863850"/>
            <a:ext cx="295275" cy="415925"/>
          </a:xfrm>
          <a:prstGeom prst="bentConnector2">
            <a:avLst/>
          </a:prstGeom>
          <a:noFill/>
          <a:ln w="25400">
            <a:solidFill>
              <a:schemeClr val="bg2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47"/>
          <p:cNvSpPr txBox="1">
            <a:spLocks noChangeArrowheads="1"/>
          </p:cNvSpPr>
          <p:nvPr/>
        </p:nvSpPr>
        <p:spPr bwMode="auto">
          <a:xfrm>
            <a:off x="6164146" y="3113088"/>
            <a:ext cx="763588" cy="276225"/>
          </a:xfrm>
          <a:prstGeom prst="rect">
            <a:avLst/>
          </a:prstGeom>
          <a:noFill/>
          <a:ln w="3175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문자 형식</a:t>
            </a:r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4076584" y="3975100"/>
            <a:ext cx="1128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테이터 타입</a:t>
            </a:r>
          </a:p>
        </p:txBody>
      </p:sp>
      <p:sp>
        <p:nvSpPr>
          <p:cNvPr id="17" name="AutoShape 50"/>
          <p:cNvSpPr>
            <a:spLocks/>
          </p:cNvSpPr>
          <p:nvPr/>
        </p:nvSpPr>
        <p:spPr bwMode="auto">
          <a:xfrm rot="16200000">
            <a:off x="4543309" y="2932113"/>
            <a:ext cx="215900" cy="3168650"/>
          </a:xfrm>
          <a:prstGeom prst="rightBrace">
            <a:avLst>
              <a:gd name="adj1" fmla="val 122304"/>
              <a:gd name="adj2" fmla="val 50000"/>
            </a:avLst>
          </a:prstGeom>
          <a:noFill/>
          <a:ln w="444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8" name="AutoShape 51"/>
          <p:cNvSpPr>
            <a:spLocks noChangeArrowheads="1"/>
          </p:cNvSpPr>
          <p:nvPr/>
        </p:nvSpPr>
        <p:spPr bwMode="auto">
          <a:xfrm>
            <a:off x="2347796" y="4767263"/>
            <a:ext cx="1366838" cy="5762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 정수 타입</a:t>
            </a:r>
            <a:endParaRPr lang="en-US" altLang="ko-KR"/>
          </a:p>
        </p:txBody>
      </p:sp>
      <p:sp>
        <p:nvSpPr>
          <p:cNvPr id="19" name="AutoShape 52"/>
          <p:cNvSpPr>
            <a:spLocks noChangeArrowheads="1"/>
          </p:cNvSpPr>
          <p:nvPr/>
        </p:nvSpPr>
        <p:spPr bwMode="auto">
          <a:xfrm>
            <a:off x="3932121" y="4767263"/>
            <a:ext cx="1366838" cy="5762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날짜 및</a:t>
            </a:r>
            <a:br>
              <a:rPr lang="ko-KR" altLang="en-US"/>
            </a:br>
            <a:r>
              <a:rPr lang="ko-KR" altLang="en-US"/>
              <a:t>시간 데이터 타입</a:t>
            </a:r>
            <a:endParaRPr lang="en-US" altLang="ko-KR"/>
          </a:p>
        </p:txBody>
      </p:sp>
      <p:sp>
        <p:nvSpPr>
          <p:cNvPr id="20" name="AutoShape 53"/>
          <p:cNvSpPr>
            <a:spLocks noChangeArrowheads="1"/>
          </p:cNvSpPr>
          <p:nvPr/>
        </p:nvSpPr>
        <p:spPr bwMode="auto">
          <a:xfrm>
            <a:off x="5516446" y="4767263"/>
            <a:ext cx="1366838" cy="576262"/>
          </a:xfrm>
          <a:prstGeom prst="roundRect">
            <a:avLst>
              <a:gd name="adj" fmla="val 16667"/>
            </a:avLst>
          </a:prstGeom>
          <a:solidFill>
            <a:srgbClr val="CC99FF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고정문자열과 </a:t>
            </a:r>
          </a:p>
          <a:p>
            <a:pPr algn="ctr" eaLnBrk="1" hangingPunct="1"/>
            <a:r>
              <a:rPr lang="ko-KR" altLang="en-US"/>
              <a:t>가변 문자열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6000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제약조건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749550"/>
            <a:ext cx="12239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1925638" y="2897188"/>
            <a:ext cx="68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 b="1"/>
              <a:t>제약조건</a:t>
            </a: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>
            <a:off x="2906713" y="2679700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3005138" y="2751138"/>
            <a:ext cx="35496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ko-KR" altLang="en-US"/>
              <a:t> </a:t>
            </a:r>
            <a:r>
              <a:rPr lang="ko-KR" altLang="ko-KR"/>
              <a:t>컬럼에 들어가는 값을 제한하는 것</a:t>
            </a:r>
            <a:endParaRPr lang="ko-KR" altLang="en-US"/>
          </a:p>
          <a:p>
            <a:pPr eaLnBrk="1" hangingPunct="1">
              <a:lnSpc>
                <a:spcPct val="130000"/>
              </a:lnSpc>
              <a:buFontTx/>
              <a:buChar char="•"/>
            </a:pPr>
            <a:r>
              <a:rPr lang="ko-KR" altLang="en-US"/>
              <a:t> </a:t>
            </a:r>
            <a:r>
              <a:rPr lang="ko-KR" altLang="ko-KR"/>
              <a:t>무결성</a:t>
            </a:r>
            <a:r>
              <a:rPr lang="en-US" altLang="ko-KR"/>
              <a:t>(Integrity) </a:t>
            </a:r>
            <a:r>
              <a:rPr lang="ko-KR" altLang="en-US"/>
              <a:t>조건을 만족하기 위한 표준 방법 중 하나</a:t>
            </a:r>
          </a:p>
        </p:txBody>
      </p:sp>
      <p:sp>
        <p:nvSpPr>
          <p:cNvPr id="9" name="AutoShape 39"/>
          <p:cNvSpPr>
            <a:spLocks noChangeArrowheads="1"/>
          </p:cNvSpPr>
          <p:nvPr/>
        </p:nvSpPr>
        <p:spPr bwMode="auto">
          <a:xfrm>
            <a:off x="2835275" y="3843338"/>
            <a:ext cx="1366838" cy="576262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/>
              <a:t> </a:t>
            </a:r>
            <a:r>
              <a:rPr lang="en-US" altLang="ko-KR"/>
              <a:t>NOT NULL</a:t>
            </a:r>
          </a:p>
        </p:txBody>
      </p:sp>
      <p:sp>
        <p:nvSpPr>
          <p:cNvPr id="10" name="AutoShape 40"/>
          <p:cNvSpPr>
            <a:spLocks noChangeArrowheads="1"/>
          </p:cNvSpPr>
          <p:nvPr/>
        </p:nvSpPr>
        <p:spPr bwMode="auto">
          <a:xfrm>
            <a:off x="4421188" y="3841750"/>
            <a:ext cx="1366837" cy="576263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PRIMARY KEY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기본 키 제약조건</a:t>
            </a:r>
            <a:r>
              <a:rPr lang="en-US" altLang="ko-KR"/>
              <a:t>)</a:t>
            </a:r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6005513" y="3841750"/>
            <a:ext cx="1366837" cy="576263"/>
          </a:xfrm>
          <a:prstGeom prst="roundRect">
            <a:avLst>
              <a:gd name="adj" fmla="val 16667"/>
            </a:avLst>
          </a:prstGeom>
          <a:solidFill>
            <a:srgbClr val="FF99CC">
              <a:alpha val="29019"/>
            </a:srgbClr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FOREIGN KEY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외래 키 제약조건</a:t>
            </a:r>
            <a:r>
              <a:rPr lang="en-US" altLang="ko-KR"/>
              <a:t>)</a:t>
            </a: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>
            <a:off x="2862263" y="3470275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13" name="AutoShape 46"/>
          <p:cNvCxnSpPr>
            <a:cxnSpLocks noChangeShapeType="1"/>
            <a:endCxn id="9" idx="1"/>
          </p:cNvCxnSpPr>
          <p:nvPr/>
        </p:nvCxnSpPr>
        <p:spPr bwMode="auto">
          <a:xfrm rot="16200000" flipH="1">
            <a:off x="2154237" y="3451226"/>
            <a:ext cx="777875" cy="584200"/>
          </a:xfrm>
          <a:prstGeom prst="bentConnector2">
            <a:avLst/>
          </a:prstGeom>
          <a:noFill/>
          <a:ln w="25400">
            <a:solidFill>
              <a:schemeClr val="bg2"/>
            </a:solidFill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6081557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다음시간에는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수강 정정 기간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MS SQL Server</a:t>
            </a:r>
            <a:r>
              <a:rPr lang="ko-KR" altLang="en-US" sz="2400" dirty="0" smtClean="0"/>
              <a:t> 설치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설치 파일 준비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SQL </a:t>
            </a:r>
            <a:r>
              <a:rPr lang="en-US" altLang="ko-KR" sz="2400" dirty="0"/>
              <a:t>Server Management </a:t>
            </a:r>
            <a:r>
              <a:rPr lang="en-US" altLang="ko-KR" sz="2400" dirty="0" smtClean="0"/>
              <a:t>Studio </a:t>
            </a:r>
            <a:r>
              <a:rPr lang="ko-KR" altLang="en-US" sz="2400" dirty="0" smtClean="0"/>
              <a:t>둘러보기</a:t>
            </a:r>
            <a:endParaRPr lang="en-US" altLang="ko-KR" sz="2400" dirty="0" smtClean="0"/>
          </a:p>
          <a:p>
            <a:endParaRPr lang="en-US" altLang="ko-K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2815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다음시간까지 준비할 것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각자의 컴퓨터에 </a:t>
            </a:r>
            <a:r>
              <a:rPr lang="en-US" altLang="ko-KR" dirty="0" smtClean="0"/>
              <a:t>MS SQL Server </a:t>
            </a:r>
            <a:r>
              <a:rPr lang="ko-KR" altLang="en-US" dirty="0" smtClean="0"/>
              <a:t>설치파일 다운로드</a:t>
            </a:r>
            <a:endParaRPr lang="en-US" altLang="ko-KR" dirty="0" smtClean="0"/>
          </a:p>
          <a:p>
            <a:pPr lvl="1"/>
            <a:r>
              <a:rPr lang="ko-KR" altLang="en-US" b="1" dirty="0" err="1" smtClean="0"/>
              <a:t>구글에</a:t>
            </a:r>
            <a:r>
              <a:rPr lang="en-US" altLang="ko-KR" dirty="0"/>
              <a:t> </a:t>
            </a:r>
            <a:r>
              <a:rPr lang="en-US" altLang="ko-KR" b="1" dirty="0" smtClean="0"/>
              <a:t>‘MS SQL Server </a:t>
            </a:r>
            <a:r>
              <a:rPr lang="en-US" altLang="ko-KR" b="1" dirty="0"/>
              <a:t>2012 </a:t>
            </a:r>
            <a:r>
              <a:rPr lang="en-US" altLang="ko-KR" b="1" dirty="0" smtClean="0"/>
              <a:t>evaluation’ </a:t>
            </a:r>
            <a:r>
              <a:rPr lang="ko-KR" altLang="en-US" b="1" dirty="0" smtClean="0"/>
              <a:t>검색 </a:t>
            </a:r>
            <a:endParaRPr lang="en-US" altLang="ko-KR" b="1" dirty="0"/>
          </a:p>
          <a:p>
            <a:pPr lvl="2"/>
            <a:r>
              <a:rPr lang="en-US" altLang="ko-KR" dirty="0" smtClean="0"/>
              <a:t>MS SQL Server 2012 </a:t>
            </a:r>
            <a:r>
              <a:rPr lang="ko-KR" altLang="en-US" dirty="0" err="1" smtClean="0"/>
              <a:t>평가판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https://www.microsoft.com/ko-kr/download/details.aspx?id=29066</a:t>
            </a:r>
            <a:endParaRPr lang="en-US" altLang="ko-KR" dirty="0"/>
          </a:p>
          <a:p>
            <a:pPr lvl="2"/>
            <a:r>
              <a:rPr lang="ko-KR" altLang="en-US" dirty="0" smtClean="0"/>
              <a:t>노트북에 직접 다운받거나</a:t>
            </a:r>
            <a:r>
              <a:rPr lang="en-US" altLang="ko-KR" dirty="0" smtClean="0"/>
              <a:t>, USB</a:t>
            </a:r>
            <a:r>
              <a:rPr lang="ko-KR" altLang="en-US" dirty="0" smtClean="0"/>
              <a:t>등을 통해 지참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실습 교과서 구매하여 수업시간에 지참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실전미션 </a:t>
            </a:r>
            <a:r>
              <a:rPr lang="en-US" altLang="ko-KR" dirty="0"/>
              <a:t>MS SQL Server 2012, </a:t>
            </a:r>
            <a:r>
              <a:rPr lang="ko-KR" altLang="en-US" dirty="0"/>
              <a:t>성윤정</a:t>
            </a:r>
            <a:r>
              <a:rPr lang="en-US" altLang="ko-KR" dirty="0"/>
              <a:t>, </a:t>
            </a:r>
            <a:r>
              <a:rPr lang="ko-KR" altLang="en-US" dirty="0" smtClean="0"/>
              <a:t>인피니티북스</a:t>
            </a:r>
            <a:r>
              <a:rPr lang="en-US" altLang="ko-KR" dirty="0" smtClean="0"/>
              <a:t>	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개인 노트북 지참 권장</a:t>
            </a:r>
            <a:endParaRPr lang="en-US" altLang="ko-KR" dirty="0"/>
          </a:p>
          <a:p>
            <a:pPr lvl="1"/>
            <a:r>
              <a:rPr lang="ko-KR" altLang="en-US" dirty="0" smtClean="0"/>
              <a:t>없으면 실습실 컴퓨터 사용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화면이 작음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집에가서 따로 공부할때 불편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3630310"/>
            <a:ext cx="2328722" cy="233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3861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소개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smtClean="0"/>
              <a:t>관계형 </a:t>
            </a:r>
            <a:r>
              <a:rPr lang="ko-KR" altLang="en-US" b="0" dirty="0"/>
              <a:t>데이터베이스에 대해서 학습하는 </a:t>
            </a:r>
            <a:r>
              <a:rPr lang="en-US" altLang="ko-KR" b="0" dirty="0" smtClean="0"/>
              <a:t>MS </a:t>
            </a:r>
            <a:r>
              <a:rPr lang="en-US" altLang="ko-KR" b="0" dirty="0"/>
              <a:t>SQL Server </a:t>
            </a:r>
            <a:r>
              <a:rPr lang="ko-KR" altLang="en-US" b="0" dirty="0"/>
              <a:t>입문 </a:t>
            </a:r>
            <a:r>
              <a:rPr lang="ko-KR" altLang="en-US" b="0" dirty="0" smtClean="0"/>
              <a:t>강좌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학습자는 </a:t>
            </a:r>
            <a:r>
              <a:rPr lang="ko-KR" altLang="en-US" b="0" dirty="0"/>
              <a:t>데이터베이스 관리와 관련한 기반지식을 쌓고</a:t>
            </a:r>
            <a:r>
              <a:rPr lang="en-US" altLang="ko-KR" b="0" dirty="0"/>
              <a:t>, </a:t>
            </a:r>
            <a:r>
              <a:rPr lang="ko-KR" altLang="en-US" b="0" dirty="0"/>
              <a:t>기본기술과 응용기술을 익히게 된다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 smtClean="0"/>
              <a:t>학습자는 </a:t>
            </a:r>
            <a:r>
              <a:rPr lang="ko-KR" altLang="en-US" b="0" dirty="0"/>
              <a:t>데이터베이스 프로그램중 하나인 </a:t>
            </a:r>
            <a:r>
              <a:rPr lang="en-US" altLang="ko-KR" b="0" dirty="0"/>
              <a:t>MS</a:t>
            </a:r>
            <a:r>
              <a:rPr lang="ko-KR" altLang="en-US" b="0" dirty="0"/>
              <a:t>사의 </a:t>
            </a:r>
            <a:r>
              <a:rPr lang="en-US" altLang="ko-KR" b="0" dirty="0"/>
              <a:t>MS SQL Server 2012 </a:t>
            </a:r>
            <a:r>
              <a:rPr lang="ko-KR" altLang="en-US" b="0" dirty="0"/>
              <a:t>프로그램을 학습한다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 smtClean="0"/>
              <a:t>학습자는 </a:t>
            </a:r>
            <a:r>
              <a:rPr lang="en-US" altLang="ko-KR" b="0" dirty="0"/>
              <a:t>SQL </a:t>
            </a:r>
            <a:r>
              <a:rPr lang="ko-KR" altLang="en-US" b="0" dirty="0"/>
              <a:t>언어를 익혀 </a:t>
            </a:r>
            <a:r>
              <a:rPr lang="ko-KR" altLang="en-US" b="0" dirty="0" err="1" smtClean="0"/>
              <a:t>관계형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DB</a:t>
            </a:r>
            <a:r>
              <a:rPr lang="ko-KR" altLang="en-US" b="0" dirty="0" smtClean="0"/>
              <a:t> </a:t>
            </a:r>
            <a:r>
              <a:rPr lang="ko-KR" altLang="en-US" b="0" dirty="0"/>
              <a:t>연동 프로그램 학습을 준비한다</a:t>
            </a:r>
            <a:r>
              <a:rPr lang="en-US" altLang="ko-KR" b="0" dirty="0" smtClean="0"/>
              <a:t>.</a:t>
            </a:r>
          </a:p>
          <a:p>
            <a:pPr marL="357120" lvl="1" indent="0">
              <a:buNone/>
            </a:pPr>
            <a:endParaRPr lang="en-US" altLang="ko-KR" b="0" dirty="0" smtClean="0"/>
          </a:p>
          <a:p>
            <a:r>
              <a:rPr lang="ko-KR" altLang="en-US" b="0" dirty="0" smtClean="0"/>
              <a:t>수강 대상 학년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학부 </a:t>
            </a:r>
            <a:r>
              <a:rPr lang="en-US" altLang="ko-KR" b="0" dirty="0" smtClean="0"/>
              <a:t>2</a:t>
            </a:r>
            <a:r>
              <a:rPr lang="ko-KR" altLang="en-US" b="0" dirty="0" smtClean="0"/>
              <a:t>학년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있어야 하는 것</a:t>
            </a:r>
            <a:r>
              <a:rPr lang="en-US" altLang="ko-KR" b="0" dirty="0" smtClean="0"/>
              <a:t>! </a:t>
            </a:r>
          </a:p>
          <a:p>
            <a:pPr lvl="2"/>
            <a:r>
              <a:rPr lang="ko-KR" altLang="en-US" b="0" dirty="0" smtClean="0"/>
              <a:t>프로그래밍에 대한 경험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있으면 좋은 것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dirty="0" smtClean="0"/>
              <a:t>자료구조에 대한 이해도</a:t>
            </a:r>
            <a:endParaRPr lang="en-US" altLang="ko-KR" b="0" dirty="0" smtClean="0"/>
          </a:p>
          <a:p>
            <a:pPr lvl="2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27102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설치파일 다운로드 웹사이트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21" y="1449388"/>
            <a:ext cx="4224358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5892800" y="3657600"/>
            <a:ext cx="711200" cy="13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91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KOR\</a:t>
            </a:r>
            <a:r>
              <a:rPr lang="en-US" altLang="ko-KR" b="1" dirty="0" err="1" smtClean="0"/>
              <a:t>SQLFULL_KOR.iso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다운로드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sz="6000" dirty="0"/>
          </a:p>
          <a:p>
            <a:pPr marL="0" indent="0" algn="ctr">
              <a:buNone/>
            </a:pPr>
            <a:endParaRPr lang="ko-KR" alt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777863"/>
            <a:ext cx="6743700" cy="36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850900" y="2730501"/>
            <a:ext cx="419100" cy="6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6718300" y="5207001"/>
            <a:ext cx="558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5874286"/>
            <a:ext cx="8141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ko-KR" altLang="en-US" sz="2400" b="1" dirty="0"/>
              <a:t>노트북에 </a:t>
            </a:r>
            <a:r>
              <a:rPr lang="ko-KR" altLang="en-US" sz="2400" b="1" dirty="0" smtClean="0"/>
              <a:t>다운받거나</a:t>
            </a:r>
            <a:r>
              <a:rPr lang="en-US" altLang="ko-KR" sz="2400" b="1" dirty="0"/>
              <a:t>, USB</a:t>
            </a:r>
            <a:r>
              <a:rPr lang="ko-KR" altLang="en-US" sz="2400" b="1" dirty="0"/>
              <a:t>등을 </a:t>
            </a:r>
            <a:r>
              <a:rPr lang="ko-KR" altLang="en-US" sz="2400" b="1" dirty="0" smtClean="0"/>
              <a:t>통해 반드시 </a:t>
            </a:r>
            <a:r>
              <a:rPr lang="ko-KR" altLang="en-US" sz="2400" b="1" dirty="0"/>
              <a:t>지참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736932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수업방식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실습실</a:t>
            </a:r>
            <a:r>
              <a:rPr lang="en-US" altLang="ko-KR" dirty="0" smtClean="0"/>
              <a:t>(1321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수업 및 실습 진행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수업시 참고 사항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실습 교과서 구매하여 수업시간에 지참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실전미션 </a:t>
            </a:r>
            <a:r>
              <a:rPr lang="en-US" altLang="ko-KR" dirty="0"/>
              <a:t>MS SQL Server 2012, </a:t>
            </a:r>
            <a:r>
              <a:rPr lang="ko-KR" altLang="en-US" dirty="0"/>
              <a:t>성윤정</a:t>
            </a:r>
            <a:r>
              <a:rPr lang="en-US" altLang="ko-KR" dirty="0"/>
              <a:t>, </a:t>
            </a:r>
            <a:r>
              <a:rPr lang="ko-KR" altLang="en-US" dirty="0" smtClean="0"/>
              <a:t>인피니티북스</a:t>
            </a:r>
            <a:r>
              <a:rPr lang="en-US" altLang="ko-KR" dirty="0" smtClean="0"/>
              <a:t>	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개인 노트북 지참 권장</a:t>
            </a:r>
            <a:endParaRPr lang="en-US" altLang="ko-KR" dirty="0"/>
          </a:p>
          <a:p>
            <a:pPr lvl="2"/>
            <a:r>
              <a:rPr lang="ko-KR" altLang="en-US" dirty="0" smtClean="0"/>
              <a:t>없으면 실습실 컴퓨터 사용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화면이 작음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집에가서 따로 공부할때 불편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3" y="3246353"/>
            <a:ext cx="2928799" cy="293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9366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프로젝트 </a:t>
            </a:r>
            <a:r>
              <a:rPr lang="en-US" altLang="ko-KR" dirty="0" smtClean="0"/>
              <a:t>/</a:t>
            </a:r>
            <a:r>
              <a:rPr lang="ko-KR" altLang="en-US" dirty="0" smtClean="0"/>
              <a:t> 평가 기준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학점 평가 기준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중간고사 </a:t>
            </a:r>
            <a:r>
              <a:rPr lang="en-US" altLang="ko-KR" dirty="0" smtClean="0"/>
              <a:t>(30%)</a:t>
            </a:r>
          </a:p>
          <a:p>
            <a:pPr lvl="1"/>
            <a:r>
              <a:rPr lang="ko-KR" altLang="en-US" dirty="0" smtClean="0"/>
              <a:t>기말고사 </a:t>
            </a:r>
            <a:r>
              <a:rPr lang="en-US" altLang="ko-KR" dirty="0" smtClean="0"/>
              <a:t>(30%) </a:t>
            </a:r>
          </a:p>
          <a:p>
            <a:pPr lvl="1"/>
            <a:r>
              <a:rPr lang="ko-KR" altLang="en-US" dirty="0" smtClean="0"/>
              <a:t>실습 및 과제 </a:t>
            </a:r>
            <a:r>
              <a:rPr lang="en-US" altLang="ko-KR" dirty="0" smtClean="0"/>
              <a:t>(20%)</a:t>
            </a:r>
          </a:p>
          <a:p>
            <a:pPr lvl="1"/>
            <a:r>
              <a:rPr lang="ko-KR" altLang="en-US" dirty="0" smtClean="0"/>
              <a:t>기말 프로젝트 </a:t>
            </a:r>
            <a:r>
              <a:rPr lang="en-US" altLang="ko-KR" dirty="0" smtClean="0"/>
              <a:t>(10%)</a:t>
            </a:r>
          </a:p>
          <a:p>
            <a:pPr lvl="1"/>
            <a:r>
              <a:rPr lang="ko-KR" altLang="en-US" dirty="0" smtClean="0"/>
              <a:t>출석</a:t>
            </a:r>
            <a:r>
              <a:rPr lang="en-US" altLang="ko-KR" dirty="0" smtClean="0"/>
              <a:t>(10%)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과제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2~3</a:t>
            </a:r>
            <a:r>
              <a:rPr lang="ko-KR" altLang="en-US" dirty="0" smtClean="0"/>
              <a:t>주에 한번씩 실습 시간에 배운것을 응용하는 과제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기말 프로젝트 </a:t>
            </a:r>
            <a:r>
              <a:rPr lang="en-US" altLang="ko-KR" dirty="0" smtClean="0"/>
              <a:t>(11</a:t>
            </a:r>
            <a:r>
              <a:rPr lang="ko-KR" altLang="en-US" dirty="0" smtClean="0"/>
              <a:t>월 공지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공공 데이터를 이용한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구축 및 데이터 처리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140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9282" y="1066915"/>
            <a:ext cx="7599716" cy="2071140"/>
          </a:xfrm>
        </p:spPr>
        <p:txBody>
          <a:bodyPr>
            <a:noAutofit/>
          </a:bodyPr>
          <a:lstStyle/>
          <a:p>
            <a:pPr algn="ctr" latinLnBrk="0"/>
            <a:r>
              <a:rPr lang="ko-KR" altLang="en-US" sz="5400" b="1" dirty="0" smtClean="0"/>
              <a:t>데이터베이스 개요와 </a:t>
            </a:r>
            <a:r>
              <a:rPr lang="en-US" altLang="ko-KR" sz="5400" b="1" dirty="0" smtClean="0"/>
              <a:t>SQL Server </a:t>
            </a:r>
            <a:r>
              <a:rPr lang="ko-KR" altLang="en-US" sz="5400" b="1" dirty="0" smtClean="0"/>
              <a:t>설치</a:t>
            </a:r>
            <a:endParaRPr lang="ko-KR" altLang="en-US" sz="5400" b="1" dirty="0"/>
          </a:p>
        </p:txBody>
      </p:sp>
      <p:sp>
        <p:nvSpPr>
          <p:cNvPr id="7" name="부제목 5"/>
          <p:cNvSpPr txBox="1">
            <a:spLocks/>
          </p:cNvSpPr>
          <p:nvPr/>
        </p:nvSpPr>
        <p:spPr>
          <a:xfrm>
            <a:off x="831198" y="4698288"/>
            <a:ext cx="2280302" cy="136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가을학기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허종욱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321384"/>
            <a:ext cx="1734839" cy="17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854342"/>
      </p:ext>
    </p:extLst>
  </p:cSld>
  <p:clrMapOvr>
    <a:masterClrMapping/>
  </p:clrMapOvr>
  <p:transition advTm="701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 개요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0" dirty="0" smtClean="0"/>
              <a:t>데이터 베이스의 개요</a:t>
            </a:r>
            <a:endParaRPr lang="en-US" altLang="ko-KR" sz="2400" b="0" dirty="0" smtClean="0"/>
          </a:p>
          <a:p>
            <a:r>
              <a:rPr lang="en-US" altLang="ko-KR" sz="2400" b="0" dirty="0" smtClean="0"/>
              <a:t>SQL Server </a:t>
            </a:r>
            <a:r>
              <a:rPr lang="ko-KR" altLang="en-US" sz="2400" b="0" dirty="0" smtClean="0"/>
              <a:t>소개 및 설치</a:t>
            </a:r>
            <a:endParaRPr lang="ko-KR" alt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5289550" y="3663950"/>
            <a:ext cx="3317875" cy="2317750"/>
            <a:chOff x="3055" y="1276"/>
            <a:chExt cx="2001" cy="1888"/>
          </a:xfrm>
        </p:grpSpPr>
        <p:sp>
          <p:nvSpPr>
            <p:cNvPr id="6" name="Rectangle 56"/>
            <p:cNvSpPr>
              <a:spLocks noChangeArrowheads="1"/>
            </p:cNvSpPr>
            <p:nvPr/>
          </p:nvSpPr>
          <p:spPr bwMode="auto">
            <a:xfrm>
              <a:off x="3055" y="1276"/>
              <a:ext cx="2001" cy="18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50000"/>
                </a:spcBef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spcBef>
                  <a:spcPct val="50000"/>
                </a:spcBef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spcBef>
                  <a:spcPct val="50000"/>
                </a:spcBef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spcBef>
                  <a:spcPct val="50000"/>
                </a:spcBef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spcBef>
                  <a:spcPct val="50000"/>
                </a:spcBef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</p:txBody>
        </p:sp>
        <p:sp>
          <p:nvSpPr>
            <p:cNvPr id="7" name="Rectangle 55"/>
            <p:cNvSpPr>
              <a:spLocks noChangeArrowheads="1"/>
            </p:cNvSpPr>
            <p:nvPr/>
          </p:nvSpPr>
          <p:spPr bwMode="auto">
            <a:xfrm>
              <a:off x="3120" y="1389"/>
              <a:ext cx="1859" cy="16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333333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50000"/>
                </a:spcBef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1pPr>
              <a:lvl2pPr marL="742950" indent="-285750">
                <a:spcBef>
                  <a:spcPct val="50000"/>
                </a:spcBef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2pPr>
              <a:lvl3pPr marL="1143000" indent="-228600">
                <a:spcBef>
                  <a:spcPct val="50000"/>
                </a:spcBef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3pPr>
              <a:lvl4pPr marL="1600200" indent="-228600">
                <a:spcBef>
                  <a:spcPct val="50000"/>
                </a:spcBef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4pPr>
              <a:lvl5pPr marL="2057400" indent="-228600">
                <a:spcBef>
                  <a:spcPct val="50000"/>
                </a:spcBef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Tahoma" panose="020B0604030504040204" pitchFamily="34" charset="0"/>
                  <a:ea typeface="돋움" panose="020B0600000101010101" pitchFamily="50" charset="-127"/>
                </a:defRPr>
              </a:lvl9pPr>
            </a:lstStyle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  <a:p>
              <a:pPr eaLnBrk="1" latinLnBrk="1" hangingPunct="1"/>
              <a:endParaRPr lang="en-US" altLang="ko-KR">
                <a:latin typeface="돋움" panose="020B0600000101010101" pitchFamily="50" charset="-127"/>
              </a:endParaRPr>
            </a:p>
          </p:txBody>
        </p:sp>
      </p:grp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7134225" y="3548062"/>
            <a:ext cx="1108075" cy="314325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996633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400" b="1" dirty="0">
                <a:solidFill>
                  <a:srgbClr val="996633"/>
                </a:solidFill>
              </a:rPr>
              <a:t>학습목표</a:t>
            </a: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478463" y="4106862"/>
            <a:ext cx="2979737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ko-KR" altLang="en-US" dirty="0"/>
              <a:t>① 데이터베이스의 개념에 대해 이해하고 설명할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SQL Server</a:t>
            </a:r>
            <a:r>
              <a:rPr lang="ko-KR" altLang="en-US" dirty="0"/>
              <a:t>를 설치할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SQL Server </a:t>
            </a:r>
            <a:r>
              <a:rPr lang="ko-KR" altLang="en-US" dirty="0"/>
              <a:t>시스템이 어떻게 구성되어 있는지 설명할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SQL Server</a:t>
            </a:r>
            <a:r>
              <a:rPr lang="ko-KR" altLang="en-US" dirty="0"/>
              <a:t>를 제대로 사용하기 위한 개발 환경을 이해합니다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657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데이터베이스의 개요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043113" y="1816100"/>
            <a:ext cx="1066800" cy="769938"/>
          </a:xfrm>
          <a:prstGeom prst="ellipse">
            <a:avLst/>
          </a:prstGeom>
          <a:gradFill rotWithShape="1">
            <a:gsLst>
              <a:gs pos="0">
                <a:srgbClr val="F1D7DD"/>
              </a:gs>
              <a:gs pos="50000">
                <a:schemeClr val="bg1"/>
              </a:gs>
              <a:gs pos="100000">
                <a:srgbClr val="F1D7DD"/>
              </a:gs>
            </a:gsLst>
            <a:lin ang="0" scaled="1"/>
          </a:gradFill>
          <a:ln w="9525" algn="ctr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latinLnBrk="1" hangingPunct="1">
              <a:spcBef>
                <a:spcPct val="50000"/>
              </a:spcBef>
              <a:defRPr/>
            </a:pPr>
            <a:r>
              <a:rPr lang="ko-KR" altLang="en-US" sz="1200" b="1">
                <a:latin typeface="돋움" pitchFamily="50" charset="-127"/>
              </a:rPr>
              <a:t>데이터베이스</a:t>
            </a:r>
          </a:p>
        </p:txBody>
      </p:sp>
      <p:sp>
        <p:nvSpPr>
          <p:cNvPr id="6" name="Line 113"/>
          <p:cNvSpPr>
            <a:spLocks noChangeShapeType="1"/>
          </p:cNvSpPr>
          <p:nvPr/>
        </p:nvSpPr>
        <p:spPr bwMode="auto">
          <a:xfrm>
            <a:off x="3228975" y="1906588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14"/>
          <p:cNvSpPr>
            <a:spLocks noChangeShapeType="1"/>
          </p:cNvSpPr>
          <p:nvPr/>
        </p:nvSpPr>
        <p:spPr bwMode="auto">
          <a:xfrm>
            <a:off x="3228975" y="2555875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 Box 115"/>
          <p:cNvSpPr txBox="1">
            <a:spLocks noChangeArrowheads="1"/>
          </p:cNvSpPr>
          <p:nvPr/>
        </p:nvSpPr>
        <p:spPr bwMode="auto">
          <a:xfrm>
            <a:off x="3352800" y="2095500"/>
            <a:ext cx="1406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ko-KR"/>
              <a:t>유용한 데이터의 집합</a:t>
            </a:r>
            <a:endParaRPr lang="ko-KR" altLang="en-US"/>
          </a:p>
        </p:txBody>
      </p:sp>
      <p:pic>
        <p:nvPicPr>
          <p:cNvPr id="9" name="Picture 116" descr="013a1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3111500"/>
            <a:ext cx="1827213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17"/>
          <p:cNvSpPr>
            <a:spLocks noChangeArrowheads="1"/>
          </p:cNvSpPr>
          <p:nvPr/>
        </p:nvSpPr>
        <p:spPr bwMode="auto">
          <a:xfrm>
            <a:off x="3949700" y="3371850"/>
            <a:ext cx="2722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buFontTx/>
              <a:buChar char="•"/>
            </a:pPr>
            <a:r>
              <a:rPr lang="ko-KR" altLang="en-US"/>
              <a:t> 학교 </a:t>
            </a:r>
            <a:r>
              <a:rPr lang="en-US" altLang="ko-KR"/>
              <a:t>: </a:t>
            </a:r>
            <a:r>
              <a:rPr lang="ko-KR" altLang="en-US"/>
              <a:t>학사 관리를 위한 데이터 관리</a:t>
            </a:r>
          </a:p>
          <a:p>
            <a:pPr eaLnBrk="1" hangingPunct="1"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도서관 </a:t>
            </a:r>
            <a:r>
              <a:rPr lang="en-US" altLang="ko-KR"/>
              <a:t>: </a:t>
            </a:r>
            <a:r>
              <a:rPr lang="ko-KR" altLang="en-US"/>
              <a:t>도서를 관리하기 위해 데이터 관리</a:t>
            </a:r>
          </a:p>
          <a:p>
            <a:pPr eaLnBrk="1" hangingPunct="1"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회사 </a:t>
            </a:r>
            <a:r>
              <a:rPr lang="en-US" altLang="ko-KR"/>
              <a:t>: </a:t>
            </a:r>
            <a:r>
              <a:rPr lang="ko-KR" altLang="en-US"/>
              <a:t>지원들을 관리하기 위한 테이터 관리</a:t>
            </a:r>
          </a:p>
        </p:txBody>
      </p:sp>
      <p:sp>
        <p:nvSpPr>
          <p:cNvPr id="11" name="Rectangle 118"/>
          <p:cNvSpPr>
            <a:spLocks noChangeArrowheads="1"/>
          </p:cNvSpPr>
          <p:nvPr/>
        </p:nvSpPr>
        <p:spPr bwMode="auto">
          <a:xfrm>
            <a:off x="4670425" y="4308475"/>
            <a:ext cx="2874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사용자가 원하는 정보를 쉽게 찾을 수 있어야 함</a:t>
            </a:r>
          </a:p>
        </p:txBody>
      </p:sp>
      <p:sp>
        <p:nvSpPr>
          <p:cNvPr id="12" name="Freeform 120"/>
          <p:cNvSpPr>
            <a:spLocks/>
          </p:cNvSpPr>
          <p:nvPr/>
        </p:nvSpPr>
        <p:spPr bwMode="auto">
          <a:xfrm rot="8164548" flipH="1" flipV="1">
            <a:off x="4079875" y="4121150"/>
            <a:ext cx="431800" cy="503238"/>
          </a:xfrm>
          <a:custGeom>
            <a:avLst/>
            <a:gdLst>
              <a:gd name="T0" fmla="*/ 2147483646 w 640"/>
              <a:gd name="T1" fmla="*/ 468953061 h 816"/>
              <a:gd name="T2" fmla="*/ 2147483646 w 640"/>
              <a:gd name="T3" fmla="*/ 2147483646 h 816"/>
              <a:gd name="T4" fmla="*/ 2147483646 w 640"/>
              <a:gd name="T5" fmla="*/ 2147483646 h 816"/>
              <a:gd name="T6" fmla="*/ 2147483646 w 640"/>
              <a:gd name="T7" fmla="*/ 2147483646 h 816"/>
              <a:gd name="T8" fmla="*/ 2147483646 w 640"/>
              <a:gd name="T9" fmla="*/ 2147483646 h 816"/>
              <a:gd name="T10" fmla="*/ 2147483646 w 640"/>
              <a:gd name="T11" fmla="*/ 2147483646 h 816"/>
              <a:gd name="T12" fmla="*/ 2147483646 w 640"/>
              <a:gd name="T13" fmla="*/ 2147483646 h 816"/>
              <a:gd name="T14" fmla="*/ 2147483646 w 640"/>
              <a:gd name="T15" fmla="*/ 468953061 h 8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0" h="816">
                <a:moveTo>
                  <a:pt x="556" y="2"/>
                </a:moveTo>
                <a:cubicBezTo>
                  <a:pt x="563" y="4"/>
                  <a:pt x="274" y="6"/>
                  <a:pt x="137" y="257"/>
                </a:cubicBezTo>
                <a:cubicBezTo>
                  <a:pt x="0" y="508"/>
                  <a:pt x="306" y="720"/>
                  <a:pt x="300" y="720"/>
                </a:cubicBezTo>
                <a:cubicBezTo>
                  <a:pt x="304" y="725"/>
                  <a:pt x="246" y="780"/>
                  <a:pt x="240" y="816"/>
                </a:cubicBezTo>
                <a:cubicBezTo>
                  <a:pt x="444" y="786"/>
                  <a:pt x="632" y="757"/>
                  <a:pt x="640" y="750"/>
                </a:cubicBezTo>
                <a:cubicBezTo>
                  <a:pt x="538" y="606"/>
                  <a:pt x="527" y="387"/>
                  <a:pt x="527" y="387"/>
                </a:cubicBezTo>
                <a:cubicBezTo>
                  <a:pt x="522" y="388"/>
                  <a:pt x="478" y="510"/>
                  <a:pt x="466" y="486"/>
                </a:cubicBezTo>
                <a:cubicBezTo>
                  <a:pt x="28" y="92"/>
                  <a:pt x="557" y="0"/>
                  <a:pt x="556" y="2"/>
                </a:cubicBezTo>
                <a:close/>
              </a:path>
            </a:pathLst>
          </a:custGeom>
          <a:gradFill rotWithShape="0">
            <a:gsLst>
              <a:gs pos="0">
                <a:srgbClr val="B1D494"/>
              </a:gs>
              <a:gs pos="50000">
                <a:srgbClr val="DAEBCC"/>
              </a:gs>
              <a:gs pos="100000">
                <a:srgbClr val="B1D494"/>
              </a:gs>
            </a:gsLst>
            <a:lin ang="5400000" scaled="1"/>
          </a:gradFill>
          <a:ln>
            <a:noFill/>
          </a:ln>
          <a:effectLst>
            <a:outerShdw dist="25400" dir="5400000" algn="ctr" rotWithShape="0">
              <a:srgbClr val="74AC46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Rectangle 121"/>
          <p:cNvSpPr>
            <a:spLocks noChangeArrowheads="1"/>
          </p:cNvSpPr>
          <p:nvPr/>
        </p:nvSpPr>
        <p:spPr bwMode="auto">
          <a:xfrm>
            <a:off x="2509838" y="5311775"/>
            <a:ext cx="4573587" cy="320675"/>
          </a:xfrm>
          <a:prstGeom prst="rect">
            <a:avLst/>
          </a:prstGeom>
          <a:solidFill>
            <a:srgbClr val="90EE1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1pPr>
            <a:lvl2pPr marL="742950" indent="-28575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2pPr>
            <a:lvl3pPr marL="11430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3pPr>
            <a:lvl4pPr marL="16002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4pPr>
            <a:lvl5pPr marL="2057400" indent="-228600">
              <a:spcBef>
                <a:spcPct val="50000"/>
              </a:spcBef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/>
              <a:t>       검색에 용이하게 데이터를 저장하도록 하는 것이 바로 데이터베이스       </a:t>
            </a:r>
          </a:p>
        </p:txBody>
      </p:sp>
      <p:pic>
        <p:nvPicPr>
          <p:cNvPr id="14" name="Picture 122" descr="MCj034002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/>
          <a:stretch>
            <a:fillRect/>
          </a:stretch>
        </p:blipFill>
        <p:spPr bwMode="auto">
          <a:xfrm>
            <a:off x="6902450" y="5127625"/>
            <a:ext cx="61912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287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사례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2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42" y="1246188"/>
            <a:ext cx="6951916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014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를 관리하는</a:t>
            </a:r>
            <a:r>
              <a:rPr lang="en-US" altLang="ko-KR" dirty="0" smtClean="0"/>
              <a:t>(management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(System)</a:t>
            </a:r>
          </a:p>
          <a:p>
            <a:r>
              <a:rPr lang="ko-KR" altLang="en-US" dirty="0" smtClean="0"/>
              <a:t>데이터를 저장하고 유지보수하고 검색하는 시스템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Create, Retrieve, Update, Delete</a:t>
            </a:r>
          </a:p>
          <a:p>
            <a:pPr lvl="1"/>
            <a:r>
              <a:rPr lang="ko-KR" altLang="en-US" dirty="0" smtClean="0"/>
              <a:t>대부분은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 &gt;&gt; 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빈도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-&gt; </a:t>
            </a:r>
            <a:r>
              <a:rPr lang="ko-KR" altLang="en-US" dirty="0" smtClean="0"/>
              <a:t>도서관 관리자가 하는 일을 생각해보자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050" name="Picture 2" descr="ëìê´ ì¬ì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57" y="3200400"/>
            <a:ext cx="3078954" cy="205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1347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추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82830</TotalTime>
  <Words>649</Words>
  <Application>Microsoft Office PowerPoint</Application>
  <PresentationFormat>화면 슬라이드 쇼(4:3)</PresentationFormat>
  <Paragraphs>206</Paragraphs>
  <Slides>21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추억</vt:lpstr>
      <vt:lpstr>데이터베이스  강의개요</vt:lpstr>
      <vt:lpstr>강의 소개</vt:lpstr>
      <vt:lpstr>수업방식</vt:lpstr>
      <vt:lpstr>과제 / 프로젝트 / 평가 기준</vt:lpstr>
      <vt:lpstr>데이터베이스 개요와 SQL Server 설치</vt:lpstr>
      <vt:lpstr>수업 개요</vt:lpstr>
      <vt:lpstr>데이터베이스의 개요</vt:lpstr>
      <vt:lpstr>데이터베이스 사례</vt:lpstr>
      <vt:lpstr>데이터베이스 관리 시스템</vt:lpstr>
      <vt:lpstr>DBMS 검색 구조</vt:lpstr>
      <vt:lpstr>데이터베이스 관리 시스템</vt:lpstr>
      <vt:lpstr>데이터베이스 관리 시스템</vt:lpstr>
      <vt:lpstr>관계형 데이터 베이스</vt:lpstr>
      <vt:lpstr>관계형 데이터 베이스</vt:lpstr>
      <vt:lpstr>관계형 데이터 베이스</vt:lpstr>
      <vt:lpstr>데이터 타입</vt:lpstr>
      <vt:lpstr>제약조건</vt:lpstr>
      <vt:lpstr>다음시간에는</vt:lpstr>
      <vt:lpstr>다음시간까지 준비할 것!</vt:lpstr>
      <vt:lpstr>설치파일 다운로드 웹사이트</vt:lpstr>
      <vt:lpstr>KOR\SQLFULL_KOR.iso 다운로드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허종욱</dc:creator>
  <cp:lastModifiedBy>Windows User</cp:lastModifiedBy>
  <cp:revision>739</cp:revision>
  <cp:lastPrinted>2019-05-27T14:48:44Z</cp:lastPrinted>
  <dcterms:created xsi:type="dcterms:W3CDTF">2015-03-12T06:09:39Z</dcterms:created>
  <dcterms:modified xsi:type="dcterms:W3CDTF">2019-08-25T04:17:27Z</dcterms:modified>
</cp:coreProperties>
</file>