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8" r:id="rId1"/>
  </p:sldMasterIdLst>
  <p:notesMasterIdLst>
    <p:notesMasterId r:id="rId45"/>
  </p:notesMasterIdLst>
  <p:handoutMasterIdLst>
    <p:handoutMasterId r:id="rId46"/>
  </p:handoutMasterIdLst>
  <p:sldIdLst>
    <p:sldId id="428" r:id="rId2"/>
    <p:sldId id="429" r:id="rId3"/>
    <p:sldId id="430" r:id="rId4"/>
    <p:sldId id="431" r:id="rId5"/>
    <p:sldId id="496" r:id="rId6"/>
    <p:sldId id="441" r:id="rId7"/>
    <p:sldId id="439" r:id="rId8"/>
    <p:sldId id="442" r:id="rId9"/>
    <p:sldId id="443" r:id="rId10"/>
    <p:sldId id="440" r:id="rId11"/>
    <p:sldId id="445" r:id="rId12"/>
    <p:sldId id="444" r:id="rId13"/>
    <p:sldId id="446" r:id="rId14"/>
    <p:sldId id="452" r:id="rId15"/>
    <p:sldId id="447" r:id="rId16"/>
    <p:sldId id="448" r:id="rId17"/>
    <p:sldId id="449" r:id="rId18"/>
    <p:sldId id="450" r:id="rId19"/>
    <p:sldId id="453" r:id="rId20"/>
    <p:sldId id="454" r:id="rId21"/>
    <p:sldId id="455" r:id="rId22"/>
    <p:sldId id="456" r:id="rId23"/>
    <p:sldId id="451" r:id="rId24"/>
    <p:sldId id="457" r:id="rId25"/>
    <p:sldId id="458" r:id="rId26"/>
    <p:sldId id="480" r:id="rId27"/>
    <p:sldId id="459" r:id="rId28"/>
    <p:sldId id="481" r:id="rId29"/>
    <p:sldId id="474" r:id="rId30"/>
    <p:sldId id="482" r:id="rId31"/>
    <p:sldId id="483" r:id="rId32"/>
    <p:sldId id="484" r:id="rId33"/>
    <p:sldId id="460" r:id="rId34"/>
    <p:sldId id="464" r:id="rId35"/>
    <p:sldId id="485" r:id="rId36"/>
    <p:sldId id="490" r:id="rId37"/>
    <p:sldId id="494" r:id="rId38"/>
    <p:sldId id="495" r:id="rId39"/>
    <p:sldId id="491" r:id="rId40"/>
    <p:sldId id="492" r:id="rId41"/>
    <p:sldId id="465" r:id="rId42"/>
    <p:sldId id="497" r:id="rId43"/>
    <p:sldId id="498" r:id="rId4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B9F90F-C820-4982-BCC5-9A3B21B9B684}">
          <p14:sldIdLst>
            <p14:sldId id="428"/>
            <p14:sldId id="429"/>
            <p14:sldId id="430"/>
            <p14:sldId id="431"/>
            <p14:sldId id="496"/>
            <p14:sldId id="441"/>
            <p14:sldId id="439"/>
            <p14:sldId id="442"/>
            <p14:sldId id="443"/>
            <p14:sldId id="440"/>
            <p14:sldId id="445"/>
            <p14:sldId id="444"/>
            <p14:sldId id="446"/>
            <p14:sldId id="452"/>
            <p14:sldId id="447"/>
            <p14:sldId id="448"/>
            <p14:sldId id="449"/>
            <p14:sldId id="450"/>
            <p14:sldId id="453"/>
            <p14:sldId id="454"/>
            <p14:sldId id="455"/>
            <p14:sldId id="456"/>
            <p14:sldId id="451"/>
            <p14:sldId id="457"/>
            <p14:sldId id="458"/>
            <p14:sldId id="480"/>
            <p14:sldId id="459"/>
            <p14:sldId id="481"/>
            <p14:sldId id="474"/>
            <p14:sldId id="482"/>
            <p14:sldId id="483"/>
            <p14:sldId id="484"/>
            <p14:sldId id="460"/>
            <p14:sldId id="464"/>
            <p14:sldId id="485"/>
            <p14:sldId id="490"/>
            <p14:sldId id="494"/>
            <p14:sldId id="495"/>
            <p14:sldId id="491"/>
            <p14:sldId id="492"/>
            <p14:sldId id="465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kyu Kim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3366CC"/>
    <a:srgbClr val="000000"/>
    <a:srgbClr val="FFFFFF"/>
    <a:srgbClr val="CCFFFF"/>
    <a:srgbClr val="92A9B9"/>
    <a:srgbClr val="B7C6C6"/>
    <a:srgbClr val="00CCF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46" autoAdjust="0"/>
  </p:normalViewPr>
  <p:slideViewPr>
    <p:cSldViewPr snapToGrid="0">
      <p:cViewPr varScale="1">
        <p:scale>
          <a:sx n="87" d="100"/>
          <a:sy n="87" d="100"/>
        </p:scale>
        <p:origin x="1027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875C0BE3-38F6-4D2B-A772-CD8F1E65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31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18T02:32:54.7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3528 9631 0,'17'0'125,"1"0"-110,0 0 1,-1 17-16,19-17 16,-1 0 15,-17 0-15,-1 0 30,1 0-30,-1 0 0,1 18 15,17-18-15,-17 0 62,17 0-63,-17 0 17,17 0-17,-17 0 1,-1 0-1,19 0 1,-1 0 15,-17 0-15,-1 0 0,19 0-1,-19 0 1,19 0-1,-19 0 1,1 0-16,-1 0 16,19 0 15,-19 0-15,1 0-1,17 0 1,-17 0 15,0 0 16,-1 0 15,1 0 157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18T03:23:18.2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2611 7391 0,'35'0'234,"53"0"-218,-35 0 0,-18 0-16,-17 0 15,17 0 1,18 0-1,-18-18 1,18 18 0,-35 0-1,0 0 17,-1 0 30,36 0-31,0 0-15,-18 0 0,1 0-1,16 0 1,-16 0-1,-1 0 1,-17 0 0,17 0-1,18 0 1,17 0 15,-17 0-15,0 0-1,18 0 1,-36 0 0,18 18-1,-18-18 1,1 0 0,-1 0-1,35 0 1,-34 0 15,-36 17-15,17-17-1,1 0 1,0 0 0,-1 0 15,36 18-16,-35-18 1,52 18 0,1-18-1,-36 0 1,18 17 0,35-17-1,-70 0 1,17 0-16,0 0 31,1 18-31,17-18 16,0 0-1,-1 0 1,-16 0 15,17 18-15,0-18-1,-36 0 1,1 0 0,17 0-1,-17 0 1,17 0 0,0 0-1,-17 0 1,0 0 15,-1 0-15,19 0 15,-1 0-15,0 0 15,18 0-16,-35 0 1,17 0 0,-17 0-1,17 0 1,0 0 0,-17 0-1,-1 0 1,36 0-1,-35 0 1,17 0 0,-17 0 15,0 0-15,-1 0-1,36 0 1,-35 0-1,17 0 17,-17 0-17,17 0 1,-17 0 0,-1 0-1,18 0 1,1 0-1,-1 0 1,0 0 0,-17 0-1,17 0 17,18 0-17,-35 0 1,-1 0-1,1 0 1,17 0 0,-17 0-1,17 0-15,-17 0 16,0 0-16,17 0 16,0 0-1,-17 0 1,-1 0 15,19 0-31,-1 0 31,0 0-31,-17 0 16,17 0 0,18 0-16,35 0 31,-35 0-31,-35 0 15,35 0 1,0 0 0,0 0-1,17 0 1,1 0 0,-18 0-1,-18 0 1,-18 0-1,19 0 1,-19 0 0,19 0-1,17 0 1,-18 0 15,0 0-31,18-18 31,18 18-15,-36 0 0,0 0-1,0 0 1,1 0 0,-1 0-1,-17 0 1,-1 0-16,1 0 15,17 0 1,-17-18 0,-1 18-16,1 0 15,70 0 1,-17 0 0,-1 0-1,19 0 16,-36 0-15,-1 0 0,-16 0-1,34-17 1,-52 17 0,17 0-1,0 0 1,-17 0-16,0 0 15,-1 0-15,1 0 16,53 0 0,-54 0-16,36 0 15,35-18 1,36 18 0,-36 0-1,-17 0 16,17 0-15,-35 0 0,-36 0-16,54 0 15,-36 0-15,18 0 16,-35 0 0,17 0-1,-17 0 16,-1 0 1,1 0-17,17 0 1,-17 0 0,17 0-16,-17 0 15,17 0 1,-17 0 15,35 0-15,-36 0-1,18 0-15,-17 0 16,0 0 0,17 0-1,-17 0 1,35 0-1,-36 0 1,36 0 0,-35 0-1,-1 0-15,19 0 16,-19 0-16,1 0 16,17 0-16,1 0 15,52 0 1,-35 0 15,0 0-15,-18 0-1,53 0 1,-70 0-16,35 0 16,-36 0-1,1 0 1,-1 0 31,1 0 15,0 0-46,-1 0-1,1-18 17,17 18-17,1 0 1,-1 0 0,-17 0-1,87 0 1,-87 0-1,17 0 1,-17 0 0,52 0-1,1-17 1,-18 17 0,17-18-16,1 18 15,-18-18 1,0 18-1,-35 0 1,17 0 0,-18-17 15,36 17-31,-35 0 16,17 0-1,1 0 1,-1 0-16,0 0 15,36 0-15,-1 0 16,-52 0 0,52 0-1,-34 0 1,-1 0 0,0 0-1,36 0 1,-54 0-1,36 0-15,-35 0 16,0 0 0,17 0-1,0 0 1,18 0 0,-18 0-1,1 0 1,17 0-1,-36 0-15,1 17 16,17-17-16,-17 0 16,35 0-1,53 0 1,-18 0 0,18 0-1,-54 0 1,-52 18-1,18-18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18T03:32:21.2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20038 7373 0,'17'0'141,"1"0"-110,17 0-15,-17 0 31,0 0-32,-1 0 79,1 0-63,0 0-15,-1 0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18T03:32:26.1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20038 7567 0,'17'0'235,"1"0"-79,0 0-125,-1 0 63,1 0-32,0 0-46,-1 0 46,1 0 454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18T02:32:57.6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9172 9701 0,'53'0'157,"0"0"-142,-18 0-15,54 0 32,-1 0-17,0 0 1,-18 0-1,-34 0-15,-1 0 16,-17 0-16,17 0 0,18 0 31,-18 0-15,-17 0 0,17 0-1,0 0 1,-17 0 15,0 0 0,17 0 16,0 0-31,0-17 31,-17 17-32,0 0 1,17 0 15,0 0-15,-17 0-1,17 0 17,-17 0-17,-1 0 1,1 0 0,0 0 15,-1 0 0,1 0 16,0 0 15,-1 0-46,1 0 31,0 0-16,-1 0 0,1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18T02:32:59.9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11254 9684 0,'53'17'188,"-18"-17"-188,18 0 15,35 0-15,0 0 16,36 0 0,-72 18 15,19-18-15,-36 0-1,1 0-15,-19 0 16,1 0-16,0 0 15,-1 0 1,1 0 0,-1 0 31,1 0-32,35 0 1,-35 0-16,17 0 15,18 0-15,-18 0 16,-17 0 0,-1 0-16,19 0 31,17 0-15,-36 0-1,1 0 141,-1 0-140,1 0 15,17 0-15,-17 0 0,17 0-1,-17 0 1,0 0-1,-1 0 79,1 0 62,0-18-109,17 18-31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18T02:33:01.9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14817 9631 0,'17'0'140,"36"17"-124,0-17 0,0 0-1,-18 0-15,89 18 16,-71-18-16,-36 0 15,1 0 1,17 0 0,1 0-1,16 0 17,-16 0-32,17 0 15,0 0 16,-1 0-31,-34 0 16,0 0 0,-1 0-1,1 0 17,17 0-1,-17 0-16,17 0 1,1 0 0,-19 0 15,1 0-15,-1 0-1,19 0 1,-19 0 15,1 0 0,0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18T02:41:21.2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10336 4216 0,'18'0'125,"17"0"-109,1 0-1,-1 17 1,-18-17 0,1 0-16,53 0 15,-54 0 1,1 0 203,35 18-188,0-18-31,-36 0 16,1 0 15,0 0 78,17 18-93,18-18-1,-35 0-15,52 17 32,-35-17-17,18 0 1,-35 0 0,0 0-1,-1 0 63,1 0-62,17 0 0,0 0-1,-17 0-15,17 0 16,1 0-16,-19 0 15,1 0 17,17 0-17,0 0 32,18 0-31,-35 0-16,0 0 15,-1 0-15,1 0 16,17 0 0,-17 0-1,-1 0 1,1 0 0,0 0 15,35 0-16,-36 0 1,36 0 0,88 0-1,-70 0 1,-18 0 0,-36 0-1,1 0 1,0 0-16,-1 0 15,1 0 1,35 0 15,-18 0-15,0 0 0,-17 0-1,17 0 1,-17 0-1,35 0 1,17-17 0,-34 17-16,17 0 15,0 0 1,-18 0 0,35 0-16,1 0 15,0-18 1,-54 18 15,89 0-15,-88 0-1,-1 0 1,36 0 0,35 0-1,-17 0 1,17 0-1,-53 0 1,18 0 0,-35 0-16,0 0 15,35 0-15,-36 0 16,18 0 0,1 0-1,17 0 1,0 0-1,35 0 1,-35 0 0,35 0-1,-70 0-15,17 0 16,0 0 0,-17 0-16,52 0 15,-17 0 1,-18 0-1,89 0 1,-106 0 15,17 0-31,-18 0 16,19 0-16,-19 0 16,36 0 15,0 0-16,-17 0 1,34 0 15,-52 0-31,-1 0 32,1 0-17,17 0 1,-17 0-16,0 0 15,87 0 1,-52 0 15,18 0-15,-36 0 0,36 0-1,-54 0 1,1 0-1,0 0 17,35 0-17,-1 0-15,-16 0 16,-19 0-16,36 0 31,-35 0-31,17 0 16,-17 0-1,-1 0 220,36 0-220,-35 0 1,0 0 15,-1 0-15,1 0 46,0 0 95,-1 0-142,36 0 17,35 0-17,-52 0 1,-1 0-1,35 0 1,-17 0 0,-35 0-1,35 0 1,35 0 0,-70 0-1,35 0 1,35 0-1,-53 0 1,-35-18 0,18 18-1,35 0 1,-18 0 0,0 0-1,1 0 16,16 0-15,-16 0 0,-19 0-1,1 0-15,0 0 16,-1 0-16,19 0 0,-19 0 16,36 0-1,-18 0 1,1 0-1,17 0 1,0 0 0,-18 0-1,35 0 1,-34 0 0,-1 0-1,53 0 1,-17 0-1,-1 0 1,-17 0 0,18 0-1,-54 0-15,71 0 16,-70 0 0,35 0-16,18 0 15,52 0 16,-88 0-15,18 0 0,18 0-1,-36 0 1,0 0 0,1 0-16,-19 0 15,54 0-15,17 0 0,-17 0 16,87 0-1,-34 18 1,35-18 0,-71 0-1,-53 0 1,0 18 0,-17-18 171,70 0-171,36 0-1,-71 0 1,-18 0 0,35 0-1,-34 0 16,-19 0-31,1 0 16,17 0-16,1 0 16,69 17-1,-52-17-15,53 0 16,35 0 0,-35 0-1,53 0 1,0 18 15,-54-18-15,-52 0-1,-35 0 17,17 0-1,-17 0-31,17 0 15,-17 0 1,17 0-16,0 0 16,1 0-16,-1 0 15,71 0 1,-71 0 0,18 0-1,0 0 1,-36 0-1,1 0 1,0 0 0,105 0-1,-70 0-15,18 0 16,-18 0 0,-1 0-1,19 0 1,-36 0-1,-17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18T02:51:13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8184 4992 0,'18'0'329,"0"0"-314,-1 0 32,1 0-31,53 0 15,-1 0-31,36 0 16,35 0-1,-53 0 1,18 0-1,-71 0 1,-17 0 0,53 0 156,-36 0-172,-18 0 15,1 0-15,53 0 16,-36 0-1,-17 0 1,-1 0 15,1 0 1,35 0-17,-18 0 1,0 0-1,1 0 1,-1 0 0,-17 0-1,17 0 17,-18 0-32,19 0 15,-19 0 1,19 0-1,-1 0 17,0 0-32,-17 0 31,17 0-15,36 0-1,-36 0 1,-17 0-16,17 0 15,-18 0-15,1 0 16,17 0 0,1 0-1,-1 0 1,0 0 15,1 17-15,-1-17-1,-18 0 1,19 0 0,-19 0 15,36 0-15,-35 0-1,17 0-15,-17 0 16,17 0-16,0 0 15,1 0 1,-1 0 0,0 0-1,0 0 1,1 0 0,-19 0-1,1 0 1,0 0-16,17 0 15,0 0 1,18 0 0,0 0-1,-18 0 17,-17 0-17,17 0 1,-17 0-1,0 0 1,17 0 0,0 0-1,18 0 1,-18 0 0,-17 0-1,0 0 1,17 0-16,0 0 31,18 0-15,-18 0-1,18 0 17,0 0-17,-35 0 1,17 0-1,0 0 1,-17 0 0,0 0-1,-1 0 1,1-17 15,17 17-15,18 0-1,18-18 1,-1 18 0,-35 0 15,1 0-15,-19 0-1,1 0 16,35-17-15,-35 17 0,17 0-16,-17 0 15,-1 0 1,1 0-16,17 0 16,0 0-1,1 0 1,-19 0-1,19 0 1,-1 0 0,0 0-1,-17-18 1,-1 18 0</inkml:trace>
  <inkml:trace contextRef="#ctx0" brushRef="#br0" timeOffset="4246.0394">12982 4939 0,'35'0'188,"18"0"-173,0 0 1,-35 0 0,70 0-1,-53 0-15,54 0 16,-19 0 0,-35 0-1,-17 0 1,17 0-1,-17 0 1,17 0 0,-17 0-1,70 0 1,-17 0 15,-1 0-15,18 0-1,18-18 1,-35 18 0,-36 0-1,-17 0 1,35 0 15,-53-17 16,70 17-16,-52 0-31,17 0 16,53 0 0,18 0-1,-35 0 1,-36 0-1,-17 0 1,52 0 109,-35 0-109,-17 0-1,35 0 1,-18 0 15,-17 0-15,0 0-1,87 0 1,1 0 0,-18 0-1,-17 0 17,52 0-17,-70 0 1,18 0-1,-53 0 1,-1 0 0,1 0-1,-1 0 32,36 0-31,-17 0-1,-19 0-15,1 0 16,0 0-16,17 0 0,-17 0 16,-1 0-1,36 0 1,-18 0 0,-17 0-1,35 0 1,-35 0-1,17 0 1,0 0 0,0 0-1,18 0 1,-17 0-16,-1 0 16,0 0-1,-17 0 1,17 0-1,0 0 1,18 0 0,-35 0-16,52 0 15,-52 0-15,35 0 16,18 0 0,-36 0-1,35 0 1,-34 0-1,-19 17 1,1-17 15,0 0-15,-1 0 0,19 0 15,-19 0 0,18 0-15,1 0-1,87 0 1,-70 0-16,0 0 16,18 0-1,-1 0 1,-17 0-1,-18 0 1,18 0 0,18 0-1,-36 0 17,18 0-17,-18 0 1,18 0-1,53 18 1,-18-18 0,-17 0-1,-18 0-15,0 0 16,-18 0-16,18 0 16,-18 0-16,53 0 15,-52 0 1,-1 0-16,18 0 15,0 0 1,-18 0 0,0 0-1,53 0 17,-35 0-17,18 0 1,-54 0-16,36 0 15,-17 0-15,-19 0 16,36 0 0,-17 0-1,52 0 1,35 0 0,-52 0-1,-18 0-15,0 0 16,-36 0-1,1 0-15,17 0 16,18 0 0,0 0-1,0 0 1,17 0 15,-52 0-31,0 0 16,-1 0-16,19 0 0,-19 0 15,71 0 1,-17 0 0,35 0-1,-36 0 1,-34 0 0,34 0-1,-17 0 1,-18 0-1,-17 0 1,17 0 0,1 0-1,17 0 17,-1 0-32,-16-18 15,-1 18 1,36 0-1,-18 0 17,-36 0-17,1 0 1,17 0 0,0 0-1,-17 0 1,35 0-1,53-17 1,-36 17 0,-52 0-16,35 0 15,-36 0 1,1 0 15,0 0 0,35 0-15,-36 0 0,19 0 15,-19 0-31,18 0 16,-17 0-1,70 0 79,-70 0-78,0 0-1,-1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18T03:16:42.6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5697 8572 0,'18'0'31,"17"0"1,-17 0-17,0 0 1,-1 0 15,1 0-15,17 0 15,-17 0 0,17 0 1,-17 0-17,17 0 1,18 0-1,0 0 1,53 0 0,-1 0-1,-34 0 1,35-17 0,-89 17-1,36 0 16,-35 0-15,17 0 0,1 0-1,-19 0 1,18-18-16,36 18 16,-36 0-16,1 0 15,-1 0 1,0 0-1,-17 0 1,17 0 0,-17 0-1,17 0 17,0 0-32,1 0 15,-1 0 1,18 0-1,-36 0-15,1 0 16,35 0 0,-35 0-1,-1 0 1,36 0 0,0 0-1,18 18 1,-36-18-16,35 0 15,-17 0-15,-17 0 16,-19 0 0,1 0-1,0 0 1,-1 17 0,1-17 15,-1 0-16,1 0 1,17 0 0,-17 0-1,17 0 1,-17 0 0,35 0-1,-18 0 1,0 0-1,-35 18-15,36-18 16,-19 0-16,19 0 16,-1 18-16,0-18 15,36 0 1,-1 17 0,-17-17-1,-35 0 1,17 18 15,71-18-15,-53 0-1,-18 0 1,0 0 0,1 0-1,-19 0 1,19 0-1,-1 0 1,-17 0 0,34 18-1,-16-18 17,-1 0-32,0 0 15,-17 0 1,52 0-1,-17 0 17,-17 0-17,-19 0-15,19 0 16,-19 0 0,18 0-1,1 0 1,-1 0-1,0 17 1,1-17 0,-19 0-1,19 0 17,-19 0-17,18 0 1,-17 0-1,0 0 17,-1 0-17,36 0 17,18 0-17,-36 0 1,36 0-1,-18 0 1,-18 0 0,18 0-1,-18 0 1,-17 0 0,35 0-1,0 0 1,-1 0-1,-16-17 17,34 17-17,-17 0 1,35-18 0,-35 18-1,18 0 1,-1 0-1,-34 0 1,70 0 0,-36 0-1,-17-18 1,-18 18 0,1 0-16,34 0 15,-35 0 1,1 0-1,-19 0-15,19 0 32,-1 0-17,0 0 1,-17 0 0,17-17-16,36 17 15,-1 0-15,-52 0 16,35 0-1,0 0-15,-18 0 16,-17 0-16,17 0 16,0 0-1,18-18 1,18 18 0,-1 0-1,-52 0-15,17 0 16,0 0-1,-17 0 1,0 0 0,17 0-1,-17-18 1,-1 18 0,1 0-1,17 0 1,0 0-1,1 0-15,17 0 16,-18 0 0,-18 0-1,19 0 1,34 0 0,1 0-1,17 0 1,-17 0-1,17 0 17,-35 0-17,53 0 1,-89 0 0,1 0 30,35 0-30,70 0 0,-70 0-1,-18 0 1,-17 0 0,0 0-1,-1 0 16,107 0 1,-89 0-17,0 0-15,18 0 16,-17 0-16,-19 0 31,1 0-15,-1 18-1,1-18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18T03:20:37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15893 6385 0,'17'0'156,"1"0"-140,17 0 15,71 0-15,-18 18-1,18-18 1,18 0 0,-54 0-1,-52 0 1,35 0 140,-36 0-140,54 0-16,-36 0 15,71 0 1,-35 0 0,-19 0-1,37 0 1,-72 0 0,1 0-1,17 0 1,0 0 15,-17 0-15,0 0 15,-1 0 0,19 0-15,-1 0-1,-17 0 1,-1 0 0,1 0-1,-1 0 1,72 0 0,-54 0-1,-17 0 1,17 0-1,35 0 1,-52 0 0,0 0-1,-1 0 17,1 0-17,0 0 1,17 0-1,0 0 1,-17 0 0,-1 0-1,19 0-15,-1 0 16,-17 0 31,-1 0-16,19 0-31,-19 0 16,18 0-1,-17 0 1,0 0 0,-1 0 15,1 0-16,0 0 32,-1 0 31,19 0 16,-1 0-94,0 0 47,-17 0-16,-1 0-31,1 0 32</inkml:trace>
  <inkml:trace contextRef="#ctx0" brushRef="#br0" timeOffset="3993.9945">8484 7655 0,'18'0'16,"0"0"62,-1 0-63,1 0 32,-1 0-31,1 0 0,53 0-1,-1-17 1,-34 17-1,16 0 17,19 0-17,-36 0 1,1 0 0,-19 0-1,1 0 16,-1 0-15,1 0 0,35 0-1,-18 0 1,1-18 0,16 18-1,-34 0 32,17 0-31,-17 0-1,0 0 1,-1 0 15,19 0-15,-1 0-1,-17 0 1,-1 0 0,1 0-1,17 0 17,-17 0-17,35 0 1,-36 0-1,1 0 1,0 0 0,-1 0-1,1 0 1,52 0 0,-17 0-1,-35 0 1,35 0-1,-18 0 1,-17 0 0,17 0-1,-17 0 1,17 0 0,-17 0-1,-1 0 16,19 0 1,-1 0-17,-18 0 1,19 0 0,-19 0-1,1 0 79,0 0 0,-1 0-79,1 0 32,17 0-31,-17 0-1,-1 0 1,19 0 0,-1 0 15,-17 0 16,17 0-32,-17 0 1,-1 0 62,1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18T03:21:09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14235 0,'0'35'15,"0"0"16,18 0-15,-18-17 0,0 17-1,17 54 1,-17-54-16,0-18 16,0 1-16,0 35 0,18 0 15,-18 17 1,0 19-1,0-19 1,0-35 0,0 36-1,18 17 1,-18-52 0,0-1-1,0 0 1,0 0-1,0-17 17,0 17-17,0-17 1,35-18 203,0 0-204,0 0 1,-17 0 0,0 18-1,17-18 1,-17 17-1,-1-17 17,18 18-17,-17-1 1,0-17 0,-1 0-1,1 0 63</inkml:trace>
  <inkml:trace contextRef="#ctx0" brushRef="#br0" timeOffset="1208.5123">3581 15064 0,'17'0'79,"-17"-18"-64,36 18 1,-19 0-1,-17-18 1,18 1 31,0-1-31,-18-17-1,0-1 16,0 1-15,0 18 15,0-19 1,-18 36-17,0 0 32,1 0 0,-1 0-31,18 18-1,0 17 1,0 0-1,0 1 1,0 17 0,0 35 15,0-53-15,0 0-1,0 1 1,0-19-16,0 1 15,18 17-15,-1 1 16,1-1 0,0-18-1,-1 19 1,1-36 0,17 17 30,0 1-30,-17-18 47,0 0-32,-1-18 16</inkml:trace>
  <inkml:trace contextRef="#ctx0" brushRef="#br0" timeOffset="2461.9969">4057 14940 0,'0'-35'16,"0"17"-1,-18 1 1,1 17 0,-1 0 15,-17 0-15,17 0-1,0 17 1,-17-17-1,35 18 1,0 35 0,0-18-1,0 0-15,0 1 16,0-1 0,0 18-16,18-18 15,17 53 1,-17-52 15,-18-19-15,17-17-1,19 18 1,-36-1 15,17-17 0,1-17 16,-18-1-47,0-17 16,0-18 0,0 18-1,0-18-15,0 35 16,0 1-1,0-1-15,0-17 16,0-1 0,0 19 15,0-1-15,-18 18-1,18-18 16,0 54 32,0-1-47,0-17-16,0-1 15,0 1-15,53 70 16,-53-53-1,18-35-15,0 53 16,-18-35 0,17 0-1,-17-1 1,18-17 15,-1 18 0</inkml:trace>
  <inkml:trace contextRef="#ctx0" brushRef="#br0" timeOffset="3133.1979">4163 14993 0,'0'0'0,"35"0"140,-17 0-140,-1 0 16,1 0 0,17 0-1,1 0 1,-19 0 31,1 0-47</inkml:trace>
  <inkml:trace contextRef="#ctx0" brushRef="#br0" timeOffset="4306.5853">4427 14587 0,'-17'0'0,"17"-17"31,-18-1-16,0 18 17,1 0-17,-18 0 17,17-18-17,0 18 1,1 0-1,-1 0 1,-17 0 31,17 18-31,18 17-1,-18 1 1,18-1 31,0 0-32,0-17-15,0 17 16,0 0 0,0-17-1,0 0 1,0 17-1,0 0-15,18 0 16,-18-17-16,18 0 16,-18 35-1,0 0 1,17-18 0,-17 0-1,18 36 1,-18-36-1,0-17 1,0-1 0,18 1-1,-1 35 1,1-36 0,-18 36-1,0-35 16,0 0-15,18-1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19113" y="757238"/>
            <a:ext cx="5759450" cy="4319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43697" y="5259621"/>
            <a:ext cx="5710282" cy="3959211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138B8FE9-B6CF-4831-836A-BFFCD4ACC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4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757238"/>
            <a:ext cx="5759450" cy="43195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9700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D43F-7BA0-4F02-94C8-28E706B15DA7}" type="datetime1">
              <a:rPr lang="ko-KR" altLang="en-US" smtClean="0"/>
              <a:t>2019-11-18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3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  <a:defRPr b="1">
                <a:solidFill>
                  <a:schemeClr val="accent5">
                    <a:lumMod val="50000"/>
                  </a:schemeClr>
                </a:solidFill>
              </a:defRPr>
            </a:lvl1pPr>
            <a:lvl2pPr marL="540000" indent="-182880">
              <a:buClrTx/>
              <a:buFont typeface="Wingdings" panose="05000000000000000000" pitchFamily="2" charset="2"/>
              <a:buChar char="§"/>
              <a:defRPr/>
            </a:lvl2pPr>
            <a:lvl3pPr marL="894870" marR="0" indent="-28575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600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marL="792000" marR="0" lvl="2" indent="-18288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dirty="0" smtClean="0"/>
              <a:t>셋째 수준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E68-800F-4EF5-9B5B-CF568BF43621}" type="datetime1">
              <a:rPr lang="ko-KR" altLang="en-US" smtClean="0"/>
              <a:t>2019-11-18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927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fld id="{B973D43F-7BA0-4F02-94C8-28E706B15DA7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7054" y="6459786"/>
            <a:ext cx="984019" cy="365125"/>
          </a:xfrm>
        </p:spPr>
        <p:txBody>
          <a:bodyPr/>
          <a:lstStyle>
            <a:lvl1pPr algn="ctr">
              <a:defRPr/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E956-C544-40DE-BCB3-6CDB2E598C69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86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0F27-A4EE-4F6E-AE02-64B140DC5A88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86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6034-81BC-4DB4-8B4F-2BFDB5E34CC2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5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381000"/>
            <a:ext cx="8410575" cy="75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245659"/>
            <a:ext cx="8410575" cy="4736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078B4-FEBB-4FC2-89E1-BAA18A610529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9990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6713" y="1137286"/>
            <a:ext cx="841057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customXml" Target="../ink/ink12.xml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cs.usfca.edu/~galles/visualization/BTree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49282" y="1066915"/>
            <a:ext cx="7599716" cy="2071140"/>
          </a:xfrm>
        </p:spPr>
        <p:txBody>
          <a:bodyPr>
            <a:noAutofit/>
          </a:bodyPr>
          <a:lstStyle/>
          <a:p>
            <a:pPr algn="ctr" latinLnBrk="0"/>
            <a:r>
              <a:rPr lang="en-US" altLang="ko-KR" sz="5400" b="1" smtClean="0"/>
              <a:t>12. </a:t>
            </a:r>
            <a:r>
              <a:rPr lang="ko-KR" altLang="en-US" sz="5400" b="1" smtClean="0"/>
              <a:t>데이터베이스 </a:t>
            </a:r>
            <a:r>
              <a:rPr lang="en-US" altLang="ko-KR" sz="5400" b="1" smtClean="0"/>
              <a:t/>
            </a:r>
            <a:br>
              <a:rPr lang="en-US" altLang="ko-KR" sz="5400" b="1" smtClean="0"/>
            </a:br>
            <a:r>
              <a:rPr lang="ko-KR" altLang="en-US" sz="5400" b="1" smtClean="0"/>
              <a:t>인덱싱과 해싱</a:t>
            </a:r>
            <a:endParaRPr lang="ko-KR" altLang="en-US" sz="5400" b="1" dirty="0"/>
          </a:p>
        </p:txBody>
      </p:sp>
      <p:sp>
        <p:nvSpPr>
          <p:cNvPr id="7" name="부제목 5"/>
          <p:cNvSpPr txBox="1">
            <a:spLocks/>
          </p:cNvSpPr>
          <p:nvPr/>
        </p:nvSpPr>
        <p:spPr>
          <a:xfrm>
            <a:off x="831198" y="4698288"/>
            <a:ext cx="2280302" cy="136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가을학기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허종욱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321384"/>
            <a:ext cx="1734839" cy="173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860915"/>
      </p:ext>
    </p:extLst>
  </p:cSld>
  <p:clrMapOvr>
    <a:masterClrMapping/>
  </p:clrMapOvr>
  <p:transition advTm="70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검색의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만약 데이터를 </a:t>
            </a:r>
            <a:r>
              <a:rPr lang="ko-KR" altLang="en-US" smtClean="0">
                <a:solidFill>
                  <a:srgbClr val="FF0000"/>
                </a:solidFill>
              </a:rPr>
              <a:t>정렬</a:t>
            </a:r>
            <a:r>
              <a:rPr lang="ko-KR" altLang="en-US" smtClean="0"/>
              <a:t>해 놓았으면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1, 2, 3, 4, 6, 7, 11, 13, 15, 11, 20, 30 …………….. 101, 105, 110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b="1" smtClean="0"/>
              <a:t>좀더 효율적으로 데이터를 찾을 수 있다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788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이진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7" name="Picture 6" descr="UNI00000e1c00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75" y="1598161"/>
            <a:ext cx="4846326" cy="419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1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이진 검색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정렬된 배열의 탐색에는 이진 탐색</a:t>
            </a:r>
            <a:r>
              <a:rPr lang="en-US" altLang="ko-KR"/>
              <a:t>(binary search)</a:t>
            </a:r>
            <a:r>
              <a:rPr lang="ko-KR" altLang="en-US"/>
              <a:t>이 적합</a:t>
            </a:r>
          </a:p>
          <a:p>
            <a:pPr lvl="1"/>
            <a:r>
              <a:rPr lang="ko-KR" altLang="en-US"/>
              <a:t>배열의 중앙에 있는 값을 조사하여 찾고자 하는 항목이 왼쪽 또는 오른쪽 부분 배열에 있는지를 알아내어 탐색의 범위를 반으로 줄인다</a:t>
            </a:r>
            <a:r>
              <a:rPr lang="en-US" altLang="ko-KR"/>
              <a:t>. </a:t>
            </a:r>
          </a:p>
          <a:p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10</a:t>
            </a:r>
            <a:r>
              <a:rPr lang="ko-KR" altLang="en-US"/>
              <a:t>억 명중에서 이진 탐색을 이용하여 특정한 이름을 탐색</a:t>
            </a:r>
          </a:p>
          <a:p>
            <a:pPr lvl="1"/>
            <a:r>
              <a:rPr lang="ko-KR" altLang="en-US"/>
              <a:t>이진탐색은 단지 </a:t>
            </a:r>
            <a:r>
              <a:rPr lang="en-US" altLang="ko-KR"/>
              <a:t>30</a:t>
            </a:r>
            <a:r>
              <a:rPr lang="ko-KR" altLang="en-US"/>
              <a:t>번의 비교</a:t>
            </a:r>
          </a:p>
          <a:p>
            <a:pPr lvl="1"/>
            <a:r>
              <a:rPr lang="ko-KR" altLang="en-US"/>
              <a:t>순차 탐색에서는 평균 </a:t>
            </a:r>
            <a:r>
              <a:rPr lang="en-US" altLang="ko-KR"/>
              <a:t>5</a:t>
            </a:r>
            <a:r>
              <a:rPr lang="ko-KR" altLang="en-US"/>
              <a:t>억 번의 </a:t>
            </a:r>
            <a:r>
              <a:rPr lang="ko-KR" altLang="en-US" smtClean="0"/>
              <a:t>비교</a:t>
            </a:r>
            <a:endParaRPr lang="en-US" altLang="ko-KR" smtClean="0"/>
          </a:p>
          <a:p>
            <a:pPr lvl="1"/>
            <a:r>
              <a:rPr lang="ko-KR" altLang="en-US" smtClean="0"/>
              <a:t>검색속도는 평균적으로 데이터수 </a:t>
            </a:r>
            <a:r>
              <a:rPr lang="en-US" altLang="ko-KR"/>
              <a:t>l</a:t>
            </a:r>
            <a:r>
              <a:rPr lang="en-US" altLang="ko-KR" smtClean="0"/>
              <a:t>og(n) </a:t>
            </a:r>
            <a:r>
              <a:rPr lang="ko-KR" altLang="en-US" smtClean="0"/>
              <a:t>에</a:t>
            </a:r>
            <a:r>
              <a:rPr lang="en-US" altLang="ko-KR"/>
              <a:t> </a:t>
            </a:r>
            <a:r>
              <a:rPr lang="ko-KR" altLang="en-US" smtClean="0"/>
              <a:t>비례함</a:t>
            </a:r>
            <a:endParaRPr lang="en-US" altLang="ko-KR" smtClean="0"/>
          </a:p>
          <a:p>
            <a:pPr lvl="2"/>
            <a:r>
              <a:rPr lang="ko-KR" altLang="en-US" smtClean="0"/>
              <a:t>증명은 </a:t>
            </a:r>
            <a:r>
              <a:rPr lang="ko-KR" altLang="en-US" b="1" smtClean="0"/>
              <a:t>알고리즘</a:t>
            </a:r>
            <a:r>
              <a:rPr lang="ko-KR" altLang="en-US" smtClean="0"/>
              <a:t> 과목에서 배웁니다</a:t>
            </a:r>
            <a:r>
              <a:rPr lang="en-US" altLang="ko-KR" smtClean="0"/>
              <a:t>.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227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색인 순차 탐색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Indexed sequential search</a:t>
            </a:r>
          </a:p>
          <a:p>
            <a:pPr lvl="1"/>
            <a:r>
              <a:rPr lang="ko-KR" altLang="en-US" smtClean="0"/>
              <a:t>인덱스 </a:t>
            </a:r>
            <a:r>
              <a:rPr lang="en-US" altLang="ko-KR" smtClean="0"/>
              <a:t>(index): </a:t>
            </a:r>
            <a:r>
              <a:rPr lang="ko-KR" altLang="en-US" smtClean="0"/>
              <a:t>탐색 효율을 높이는 테이블</a:t>
            </a:r>
            <a:endParaRPr lang="en-US" altLang="ko-KR" smtClean="0"/>
          </a:p>
          <a:p>
            <a:pPr lvl="2"/>
            <a:r>
              <a:rPr lang="ko-KR" altLang="en-US" smtClean="0"/>
              <a:t>인덱스 테이블의 탐색키를 검색하여 검색 범위를 우선 정함</a:t>
            </a:r>
            <a:endParaRPr lang="en-US" altLang="ko-KR" smtClean="0"/>
          </a:p>
          <a:p>
            <a:pPr lvl="1"/>
            <a:r>
              <a:rPr lang="ko-KR" altLang="en-US" smtClean="0"/>
              <a:t>인덱스 테이블과 주 자료 리스트는 모두 정렬되어 있음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3692929"/>
            <a:ext cx="4133850" cy="23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8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색인 순차 탐색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Indexed sequential search</a:t>
            </a:r>
          </a:p>
          <a:p>
            <a:pPr lvl="1" algn="l"/>
            <a:r>
              <a:rPr lang="en-US" altLang="ko-KR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ko-KR" altLang="en-US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인덱스 테이블</a:t>
            </a:r>
            <a:r>
              <a:rPr lang="en-US" altLang="ko-KR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 lvl="2" algn="l"/>
            <a:r>
              <a:rPr lang="ko-KR" altLang="en-US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배열에 </a:t>
            </a:r>
            <a:r>
              <a:rPr lang="ko-KR" altLang="en-US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정렬되어있는 자료 중에서 일정한 간격으로 떨어져있는 원소들을 저장한 테이블이다</a:t>
            </a:r>
            <a:r>
              <a:rPr lang="en-US" altLang="ko-KR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 </a:t>
            </a:r>
            <a:endParaRPr lang="en-US" altLang="ko-KR" smtClean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2" algn="l"/>
            <a:r>
              <a:rPr lang="ko-KR" altLang="en-US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자료가 </a:t>
            </a:r>
            <a:r>
              <a:rPr lang="ko-KR" altLang="en-US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저장되어있는 배열의 크기가 </a:t>
            </a:r>
            <a:r>
              <a:rPr lang="en-US" altLang="ko-KR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</a:t>
            </a:r>
            <a:r>
              <a:rPr lang="ko-KR" altLang="en-US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이고 인덱스 테이블의 크기가 </a:t>
            </a:r>
            <a:r>
              <a:rPr lang="en-US" altLang="ko-KR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</a:t>
            </a:r>
            <a:r>
              <a:rPr lang="ko-KR" altLang="en-US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 때</a:t>
            </a:r>
            <a:r>
              <a:rPr lang="en-US" altLang="ko-KR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배열에서 </a:t>
            </a:r>
            <a:r>
              <a:rPr lang="en-US" altLang="ko-KR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n/m</a:t>
            </a:r>
            <a:r>
              <a:rPr lang="ko-KR" altLang="en-US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간격으로 떨어져있는 원소와 그의 인덱스를 인덱스 테이블에 저장한다</a:t>
            </a:r>
            <a:r>
              <a:rPr lang="en-US" altLang="ko-KR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 </a:t>
            </a:r>
            <a:endParaRPr lang="ko-KR" altLang="en-US">
              <a:solidFill>
                <a:srgbClr val="557A74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algn="l"/>
            <a:r>
              <a:rPr lang="en-US" altLang="ko-KR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ko-KR" altLang="en-US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검색 방법</a:t>
            </a:r>
            <a:r>
              <a:rPr lang="en-US" altLang="ko-KR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 lvl="2" algn="l"/>
            <a:r>
              <a:rPr lang="en-US" altLang="ko-KR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indexTable[i</a:t>
            </a:r>
            <a:r>
              <a:rPr lang="en-US" altLang="ko-KR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].key ≤ key &lt; </a:t>
            </a:r>
            <a:r>
              <a:rPr lang="en-US" altLang="ko-KR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indexTable[i+1]</a:t>
            </a:r>
          </a:p>
          <a:p>
            <a:pPr lvl="2" algn="l"/>
            <a:r>
              <a:rPr lang="en-US" altLang="ko-KR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key</a:t>
            </a:r>
            <a:r>
              <a:rPr lang="ko-KR" altLang="en-US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만족하는 </a:t>
            </a:r>
            <a:r>
              <a:rPr lang="en-US" altLang="ko-KR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</a:t>
            </a:r>
            <a:r>
              <a:rPr lang="ko-KR" altLang="en-US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찾아서 배열의 어느 범위에 있는지를 먼저 알아낸 후에 해당 범위에 대해서만 순차 검색 </a:t>
            </a:r>
            <a:r>
              <a:rPr lang="ko-KR" altLang="en-US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수행</a:t>
            </a:r>
            <a:endParaRPr lang="ko-KR" altLang="en-US">
              <a:solidFill>
                <a:srgbClr val="557A74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4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이진 트리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Trebuchet MS" panose="020B0603020202020204" pitchFamily="34" charset="0"/>
              </a:rPr>
              <a:t>이진 트리</a:t>
            </a:r>
            <a:r>
              <a:rPr lang="en-US" altLang="ko-KR">
                <a:latin typeface="Trebuchet MS" panose="020B0603020202020204" pitchFamily="34" charset="0"/>
              </a:rPr>
              <a:t>(binary tree) </a:t>
            </a:r>
            <a:endParaRPr lang="en-US" altLang="ko-KR" smtClean="0">
              <a:latin typeface="Trebuchet MS" panose="020B0603020202020204" pitchFamily="34" charset="0"/>
            </a:endParaRPr>
          </a:p>
          <a:p>
            <a:pPr lvl="1"/>
            <a:r>
              <a:rPr lang="ko-KR" altLang="en-US" smtClean="0">
                <a:latin typeface="Trebuchet MS" panose="020B0603020202020204" pitchFamily="34" charset="0"/>
              </a:rPr>
              <a:t>모든 </a:t>
            </a:r>
            <a:r>
              <a:rPr lang="ko-KR" altLang="en-US">
                <a:latin typeface="Trebuchet MS" panose="020B0603020202020204" pitchFamily="34" charset="0"/>
              </a:rPr>
              <a:t>노드가 최대 </a:t>
            </a:r>
            <a:r>
              <a:rPr lang="en-US" altLang="ko-KR">
                <a:latin typeface="Trebuchet MS" panose="020B0603020202020204" pitchFamily="34" charset="0"/>
              </a:rPr>
              <a:t>2</a:t>
            </a:r>
            <a:r>
              <a:rPr lang="ko-KR" altLang="en-US">
                <a:latin typeface="Trebuchet MS" panose="020B0603020202020204" pitchFamily="34" charset="0"/>
              </a:rPr>
              <a:t>개의 자식 노드를 가지는 </a:t>
            </a:r>
            <a:r>
              <a:rPr lang="ko-KR" altLang="en-US" smtClean="0">
                <a:latin typeface="Trebuchet MS" panose="020B0603020202020204" pitchFamily="34" charset="0"/>
              </a:rPr>
              <a:t>트리</a:t>
            </a:r>
            <a:endParaRPr lang="en-US" altLang="ko-KR">
              <a:latin typeface="Trebuchet MS" panose="020B0603020202020204" pitchFamily="34" charset="0"/>
            </a:endParaRPr>
          </a:p>
          <a:p>
            <a:pPr lvl="1"/>
            <a:r>
              <a:rPr lang="ko-KR" altLang="en-US" smtClean="0">
                <a:latin typeface="Lucida Console" panose="020B0609040504020204" pitchFamily="49" charset="0"/>
              </a:rPr>
              <a:t>높이가 </a:t>
            </a:r>
            <a:r>
              <a:rPr lang="en-US" altLang="ko-KR">
                <a:latin typeface="Times New Roman" panose="02020603050405020304" pitchFamily="18" charset="0"/>
              </a:rPr>
              <a:t>h</a:t>
            </a:r>
            <a:r>
              <a:rPr lang="ko-KR" altLang="en-US">
                <a:latin typeface="Lucida Console" panose="020B0609040504020204" pitchFamily="49" charset="0"/>
              </a:rPr>
              <a:t>인 이진트리의 경우</a:t>
            </a:r>
            <a:r>
              <a:rPr lang="en-US" altLang="ko-KR">
                <a:latin typeface="Lucida Console" panose="020B0609040504020204" pitchFamily="49" charset="0"/>
              </a:rPr>
              <a:t>, </a:t>
            </a:r>
            <a:r>
              <a:rPr lang="ko-KR" altLang="en-US">
                <a:latin typeface="Lucida Console" panose="020B0609040504020204" pitchFamily="49" charset="0"/>
              </a:rPr>
              <a:t>최소 </a:t>
            </a:r>
            <a:r>
              <a:rPr lang="en-US" altLang="ko-KR">
                <a:latin typeface="Times New Roman" panose="02020603050405020304" pitchFamily="18" charset="0"/>
              </a:rPr>
              <a:t>h+1 </a:t>
            </a:r>
            <a:r>
              <a:rPr lang="ko-KR" altLang="en-US">
                <a:latin typeface="Lucida Console" panose="020B0609040504020204" pitchFamily="49" charset="0"/>
              </a:rPr>
              <a:t>개의 노드를 가지며 최대 </a:t>
            </a:r>
            <a:r>
              <a:rPr lang="en-US" altLang="ko-KR">
                <a:latin typeface="Lucida Console" panose="020B0609040504020204" pitchFamily="49" charset="0"/>
              </a:rPr>
              <a:t>2</a:t>
            </a:r>
            <a:r>
              <a:rPr lang="en-US" altLang="ko-KR" baseline="30000">
                <a:latin typeface="Times New Roman" panose="02020603050405020304" pitchFamily="18" charset="0"/>
              </a:rPr>
              <a:t>h+1</a:t>
            </a:r>
            <a:r>
              <a:rPr lang="en-US" altLang="ko-KR">
                <a:latin typeface="Lucida Console" panose="020B0609040504020204" pitchFamily="49" charset="0"/>
              </a:rPr>
              <a:t>-1</a:t>
            </a:r>
            <a:r>
              <a:rPr lang="ko-KR" altLang="en-US">
                <a:latin typeface="Lucida Console" panose="020B0609040504020204" pitchFamily="49" charset="0"/>
              </a:rPr>
              <a:t>개의 노드를 가진다</a:t>
            </a:r>
            <a:r>
              <a:rPr lang="en-US" altLang="ko-KR">
                <a:latin typeface="Lucida Console" panose="020B0609040504020204" pitchFamily="49" charset="0"/>
              </a:rPr>
              <a:t>.</a:t>
            </a:r>
          </a:p>
          <a:p>
            <a:pPr lvl="1"/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34" y="3454598"/>
            <a:ext cx="6110129" cy="24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096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이진 트리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이진 트리</a:t>
            </a:r>
            <a:endParaRPr lang="en-US" altLang="ko-KR" smtClean="0"/>
          </a:p>
          <a:p>
            <a:pPr lvl="1"/>
            <a:r>
              <a:rPr lang="en-US" altLang="ko-KR"/>
              <a:t>n</a:t>
            </a:r>
            <a:r>
              <a:rPr lang="ko-KR" altLang="en-US"/>
              <a:t>개의 노드를 가지는 이진트리의 높이 </a:t>
            </a:r>
            <a:endParaRPr lang="en-US" altLang="ko-KR"/>
          </a:p>
          <a:p>
            <a:pPr lvl="2"/>
            <a:r>
              <a:rPr lang="ko-KR" altLang="en-US"/>
              <a:t>최대 </a:t>
            </a:r>
            <a:r>
              <a:rPr lang="en-US" altLang="ko-KR"/>
              <a:t>n - 1</a:t>
            </a:r>
          </a:p>
          <a:p>
            <a:pPr lvl="2"/>
            <a:r>
              <a:rPr lang="ko-KR" altLang="en-US"/>
              <a:t>최소 </a:t>
            </a:r>
            <a:r>
              <a:rPr lang="en-US" altLang="ko-KR"/>
              <a:t>n = 2</a:t>
            </a:r>
            <a:r>
              <a:rPr lang="en-US" altLang="ko-KR" baseline="30000"/>
              <a:t>h+1</a:t>
            </a:r>
            <a:r>
              <a:rPr lang="en-US" altLang="ko-KR"/>
              <a:t> - 1  →   h = </a:t>
            </a:r>
            <a:r>
              <a:rPr lang="en-US" altLang="ko-KR">
                <a:sym typeface="Symbol" panose="05050102010706020507" pitchFamily="18" charset="2"/>
              </a:rPr>
              <a:t></a:t>
            </a:r>
            <a:r>
              <a:rPr lang="en-US" altLang="ko-KR"/>
              <a:t>log</a:t>
            </a:r>
            <a:r>
              <a:rPr lang="en-US" altLang="ko-KR" baseline="-50000"/>
              <a:t>2</a:t>
            </a:r>
            <a:r>
              <a:rPr lang="en-US" altLang="ko-KR"/>
              <a:t>(n+1)</a:t>
            </a:r>
            <a:r>
              <a:rPr lang="en-US" altLang="ko-KR">
                <a:sym typeface="Symbol" panose="05050102010706020507" pitchFamily="18" charset="2"/>
              </a:rPr>
              <a:t> - 1 = </a:t>
            </a:r>
            <a:r>
              <a:rPr lang="en-US" altLang="ko-KR"/>
              <a:t>log</a:t>
            </a:r>
            <a:r>
              <a:rPr lang="en-US" altLang="ko-KR" baseline="-50000"/>
              <a:t>2</a:t>
            </a:r>
            <a:r>
              <a:rPr lang="en-US" altLang="ko-KR"/>
              <a:t>n</a:t>
            </a:r>
            <a:r>
              <a:rPr lang="en-US" altLang="ko-KR">
                <a:sym typeface="Symbol" panose="05050102010706020507" pitchFamily="18" charset="2"/>
              </a:rPr>
              <a:t></a:t>
            </a:r>
            <a:endParaRPr lang="ko-KR" altLang="en-US">
              <a:sym typeface="Symbol" panose="05050102010706020507" pitchFamily="18" charset="2"/>
            </a:endParaRPr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098"/>
            <a:ext cx="4474210" cy="243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H="1">
            <a:off x="5303520" y="3627120"/>
            <a:ext cx="1043940" cy="84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996940" y="5052060"/>
            <a:ext cx="134874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21254" y="3213533"/>
            <a:ext cx="172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Root node </a:t>
            </a:r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루트 노드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700" y="4644628"/>
            <a:ext cx="172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Leaf node</a:t>
            </a:r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리프 노드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82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이진 탐색 트리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Binary search tree</a:t>
            </a:r>
          </a:p>
          <a:p>
            <a:pPr lvl="1"/>
            <a:r>
              <a:rPr lang="ko-KR" altLang="en-US" sz="1600">
                <a:latin typeface="Lucida Console" panose="020B0609040504020204" pitchFamily="49" charset="0"/>
              </a:rPr>
              <a:t>탐색작업을 효율적으로 하기 위한 자료구조</a:t>
            </a:r>
          </a:p>
          <a:p>
            <a:pPr lvl="1"/>
            <a:r>
              <a:rPr lang="ko-KR" altLang="en-US" sz="1600">
                <a:latin typeface="Lucida Console" panose="020B0609040504020204" pitchFamily="49" charset="0"/>
              </a:rPr>
              <a:t>모든 노드 </a:t>
            </a:r>
            <a:r>
              <a:rPr lang="en-US" altLang="ko-KR" sz="1600">
                <a:latin typeface="Lucida Console" panose="020B0609040504020204" pitchFamily="49" charset="0"/>
              </a:rPr>
              <a:t>x</a:t>
            </a:r>
            <a:r>
              <a:rPr lang="ko-KR" altLang="en-US" sz="1600">
                <a:latin typeface="Lucida Console" panose="020B0609040504020204" pitchFamily="49" charset="0"/>
              </a:rPr>
              <a:t>에 대하여 아래 조건을 만족하는 이진트리를</a:t>
            </a:r>
            <a:r>
              <a:rPr lang="ko-KR" altLang="en-US" sz="1600">
                <a:solidFill>
                  <a:srgbClr val="FF3300"/>
                </a:solidFill>
                <a:latin typeface="Lucida Console" panose="020B0609040504020204" pitchFamily="49" charset="0"/>
              </a:rPr>
              <a:t> 이진탐색트리</a:t>
            </a:r>
            <a:r>
              <a:rPr lang="en-US" altLang="ko-KR" sz="1600">
                <a:solidFill>
                  <a:srgbClr val="FF3300"/>
                </a:solidFill>
                <a:latin typeface="Lucida Console" panose="020B0609040504020204" pitchFamily="49" charset="0"/>
              </a:rPr>
              <a:t>(binary search tree)</a:t>
            </a:r>
            <a:r>
              <a:rPr lang="ko-KR" altLang="en-US" sz="1600">
                <a:latin typeface="Lucida Console" panose="020B0609040504020204" pitchFamily="49" charset="0"/>
              </a:rPr>
              <a:t>라 한다</a:t>
            </a:r>
            <a:r>
              <a:rPr lang="en-US" altLang="ko-KR" sz="1600">
                <a:latin typeface="Lucida Console" panose="020B0609040504020204" pitchFamily="49" charset="0"/>
              </a:rPr>
              <a:t>.</a:t>
            </a:r>
          </a:p>
          <a:p>
            <a:pPr lvl="2"/>
            <a:r>
              <a:rPr lang="en-US" altLang="ko-KR" sz="1400">
                <a:solidFill>
                  <a:srgbClr val="FF3300"/>
                </a:solidFill>
                <a:latin typeface="Lucida Console" panose="020B0609040504020204" pitchFamily="49" charset="0"/>
              </a:rPr>
              <a:t>key(x-&gt;</a:t>
            </a:r>
            <a:r>
              <a:rPr lang="en-US" altLang="ko-KR" sz="1400" smtClean="0">
                <a:solidFill>
                  <a:srgbClr val="FF3300"/>
                </a:solidFill>
                <a:latin typeface="Lucida Console" panose="020B0609040504020204" pitchFamily="49" charset="0"/>
              </a:rPr>
              <a:t>left) ≤ key(x) ≤ key(x-</a:t>
            </a:r>
            <a:r>
              <a:rPr lang="en-US" altLang="ko-KR" sz="1400">
                <a:solidFill>
                  <a:srgbClr val="FF3300"/>
                </a:solidFill>
                <a:latin typeface="Lucida Console" panose="020B0609040504020204" pitchFamily="49" charset="0"/>
              </a:rPr>
              <a:t>&gt;right</a:t>
            </a:r>
            <a:r>
              <a:rPr lang="en-US" altLang="ko-KR" sz="1400" smtClean="0">
                <a:solidFill>
                  <a:srgbClr val="FF3300"/>
                </a:solidFill>
                <a:latin typeface="Lucida Console" panose="020B0609040504020204" pitchFamily="49" charset="0"/>
              </a:rPr>
              <a:t>)</a:t>
            </a:r>
          </a:p>
          <a:p>
            <a:pPr lvl="2"/>
            <a:r>
              <a:rPr lang="ko-KR" altLang="en-US" sz="1400" smtClean="0">
                <a:solidFill>
                  <a:srgbClr val="FF3300"/>
                </a:solidFill>
                <a:latin typeface="Lucida Console" panose="020B0609040504020204" pitchFamily="49" charset="0"/>
              </a:rPr>
              <a:t>왼쪽에 있는 값은 모두 작은것</a:t>
            </a:r>
            <a:r>
              <a:rPr lang="en-US" altLang="ko-KR" sz="1400" smtClean="0">
                <a:solidFill>
                  <a:srgbClr val="FF3300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sz="1400" smtClean="0">
                <a:solidFill>
                  <a:srgbClr val="FF3300"/>
                </a:solidFill>
                <a:latin typeface="Lucida Console" panose="020B0609040504020204" pitchFamily="49" charset="0"/>
              </a:rPr>
              <a:t>오른쪽은 모두 큰 값</a:t>
            </a:r>
            <a:endParaRPr lang="en-US" altLang="ko-KR" sz="1400">
              <a:solidFill>
                <a:srgbClr val="FF33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37" y="3943350"/>
            <a:ext cx="23812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89" y="4114800"/>
            <a:ext cx="21717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1270080" y="3467160"/>
              <a:ext cx="298800" cy="129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4240" y="3403440"/>
                <a:ext cx="330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/>
              <p14:cNvContentPartPr/>
              <p14:nvPr/>
            </p14:nvContentPartPr>
            <p14:xfrm>
              <a:off x="3301920" y="3486240"/>
              <a:ext cx="464040" cy="648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6080" y="3422520"/>
                <a:ext cx="4957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/>
              <p14:cNvContentPartPr/>
              <p14:nvPr/>
            </p14:nvContentPartPr>
            <p14:xfrm>
              <a:off x="4051440" y="3486240"/>
              <a:ext cx="489240" cy="1296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5600" y="3422520"/>
                <a:ext cx="520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잉크 9"/>
              <p14:cNvContentPartPr/>
              <p14:nvPr/>
            </p14:nvContentPartPr>
            <p14:xfrm>
              <a:off x="5334120" y="3467160"/>
              <a:ext cx="387720" cy="1296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8280" y="3403440"/>
                <a:ext cx="41940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6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이진 탐색 트리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latin typeface="굴림체" panose="020B0609000101010101" pitchFamily="49" charset="-127"/>
              </a:rPr>
              <a:t>탐색</a:t>
            </a:r>
            <a:endParaRPr lang="en-US" altLang="ko-KR" smtClean="0">
              <a:latin typeface="굴림체" panose="020B0609000101010101" pitchFamily="49" charset="-127"/>
            </a:endParaRPr>
          </a:p>
          <a:p>
            <a:pPr lvl="1"/>
            <a:r>
              <a:rPr lang="ko-KR" altLang="en-US" sz="1200" smtClean="0">
                <a:latin typeface="굴림체" panose="020B0609000101010101" pitchFamily="49" charset="-127"/>
              </a:rPr>
              <a:t>주어진 </a:t>
            </a:r>
            <a:r>
              <a:rPr lang="ko-KR" altLang="en-US" sz="1200">
                <a:latin typeface="굴림체" panose="020B0609000101010101" pitchFamily="49" charset="-127"/>
              </a:rPr>
              <a:t>키 값이 현재 노드의 키 값보다 작으면 탐색은 현재 노드의 왼쪽 자식을 기준으로 다시 시작한다</a:t>
            </a:r>
            <a:r>
              <a:rPr lang="en-US" altLang="ko-KR" sz="1200">
                <a:latin typeface="굴림체" panose="020B0609000101010101" pitchFamily="49" charset="-127"/>
              </a:rPr>
              <a:t>. </a:t>
            </a:r>
          </a:p>
          <a:p>
            <a:pPr lvl="1"/>
            <a:r>
              <a:rPr lang="ko-KR" altLang="en-US" sz="1200">
                <a:latin typeface="굴림체" panose="020B0609000101010101" pitchFamily="49" charset="-127"/>
              </a:rPr>
              <a:t>주어진 키 값이 현재 노드의 키 값보다 크면 탐색은 현재 노드의 오른쪽 자식을 기준으로 다시 시작한다</a:t>
            </a:r>
            <a:r>
              <a:rPr lang="en-US" altLang="ko-KR" sz="1200">
                <a:latin typeface="굴림체" panose="020B0609000101010101" pitchFamily="49" charset="-127"/>
              </a:rPr>
              <a:t>. </a:t>
            </a:r>
          </a:p>
          <a:p>
            <a:pPr lvl="1"/>
            <a:r>
              <a:rPr lang="ko-KR" altLang="en-US" sz="1200">
                <a:latin typeface="굴림체" panose="020B0609000101010101" pitchFamily="49" charset="-127"/>
              </a:rPr>
              <a:t>주어진 키 값이 현재 노드의 키 값과 같으면 탐색 성공</a:t>
            </a:r>
            <a:endParaRPr lang="en-US" altLang="ko-KR" sz="1200">
              <a:latin typeface="굴림체" panose="020B0609000101010101" pitchFamily="49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67" y="3350260"/>
            <a:ext cx="2430463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03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이진 탐색 트리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latin typeface="굴림체" panose="020B0609000101010101" pitchFamily="49" charset="-127"/>
              </a:rPr>
              <a:t>삽입</a:t>
            </a:r>
            <a:endParaRPr lang="en-US" altLang="ko-KR" smtClean="0">
              <a:latin typeface="굴림체" panose="020B0609000101010101" pitchFamily="49" charset="-127"/>
            </a:endParaRPr>
          </a:p>
          <a:p>
            <a:pPr lvl="1"/>
            <a:r>
              <a:rPr lang="ko-KR" altLang="en-US" sz="1600">
                <a:latin typeface="굴림체" panose="020B0609000101010101" pitchFamily="49" charset="-127"/>
              </a:rPr>
              <a:t>이진 탐색 트리에 원소를 삽입하기 위해서는 먼저 탐색을 수행하는 것이 필요</a:t>
            </a:r>
          </a:p>
          <a:p>
            <a:pPr lvl="1"/>
            <a:r>
              <a:rPr lang="ko-KR" altLang="en-US" sz="1600">
                <a:latin typeface="굴림체" panose="020B0609000101010101" pitchFamily="49" charset="-127"/>
              </a:rPr>
              <a:t>탐색에 실패한 위치가 바로 새로운 노드를 삽입하는 위치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1" y="3077210"/>
            <a:ext cx="575627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101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데이터베이스의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DBMS</a:t>
            </a:r>
            <a:r>
              <a:rPr lang="ko-KR" altLang="en-US" smtClean="0"/>
              <a:t>는 데이터를 어떻게 저장하고 검색할까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DBMS</a:t>
            </a:r>
            <a:r>
              <a:rPr lang="ko-KR" altLang="en-US" smtClean="0"/>
              <a:t>에서 테이블이 저장되는 물리적인 구조는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인덱스의 기본 자료구조인 </a:t>
            </a:r>
            <a:r>
              <a:rPr lang="en-US" altLang="ko-KR" smtClean="0"/>
              <a:t>B-tree</a:t>
            </a:r>
            <a:r>
              <a:rPr lang="ko-KR" altLang="en-US" smtClean="0"/>
              <a:t>에 대해 학습</a:t>
            </a:r>
            <a:endParaRPr lang="en-US" altLang="ko-KR" smtClean="0"/>
          </a:p>
          <a:p>
            <a:pPr lvl="2"/>
            <a:r>
              <a:rPr lang="ko-KR" altLang="en-US" smtClean="0"/>
              <a:t>자료 검색과 저장에 대한 기본개념 학습</a:t>
            </a:r>
            <a:endParaRPr lang="en-US" altLang="ko-KR" smtClean="0"/>
          </a:p>
          <a:p>
            <a:pPr lvl="2"/>
            <a:endParaRPr lang="en-US" altLang="ko-KR" smtClean="0"/>
          </a:p>
          <a:p>
            <a:r>
              <a:rPr lang="ko-KR" altLang="en-US" smtClean="0"/>
              <a:t>질문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1. DBMS</a:t>
            </a:r>
            <a:r>
              <a:rPr lang="ko-KR" altLang="en-US" smtClean="0"/>
              <a:t>는 데이터를 어디에 어떻게 저장할까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2. </a:t>
            </a:r>
            <a:r>
              <a:rPr lang="ko-KR" altLang="en-US" smtClean="0"/>
              <a:t>메모장으로 작성한 문서는 어떻게 저장할까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352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이진 탐색 트리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CASE </a:t>
            </a:r>
            <a:r>
              <a:rPr lang="en-US" altLang="ko-KR" sz="2000"/>
              <a:t>1: </a:t>
            </a:r>
            <a:r>
              <a:rPr lang="ko-KR" altLang="en-US" sz="2000"/>
              <a:t>삭제하려는 노드가 단말 노드일 </a:t>
            </a:r>
            <a:r>
              <a:rPr lang="ko-KR" altLang="en-US" sz="2000" smtClean="0"/>
              <a:t>경우</a:t>
            </a:r>
            <a:endParaRPr lang="en-US" altLang="ko-KR" sz="2000"/>
          </a:p>
          <a:p>
            <a:pPr lvl="1"/>
            <a:r>
              <a:rPr lang="ko-KR" altLang="en-US" sz="1600" smtClean="0"/>
              <a:t>단말 </a:t>
            </a:r>
            <a:r>
              <a:rPr lang="ko-KR" altLang="en-US" sz="1600"/>
              <a:t>노드의 부모 노드를 찾아서 연결을 끊으면 된다</a:t>
            </a:r>
            <a:r>
              <a:rPr lang="en-US" altLang="ko-KR" sz="160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3313748"/>
            <a:ext cx="57150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270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이진 탐색 트리 삭제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000" smtClean="0">
                <a:ea typeface="HY엽서L" panose="02030600000101010101" pitchFamily="18" charset="-127"/>
              </a:rPr>
              <a:t>CASE </a:t>
            </a:r>
            <a:r>
              <a:rPr lang="en-US" altLang="ko-KR" sz="2000">
                <a:ea typeface="HY엽서L" panose="02030600000101010101" pitchFamily="18" charset="-127"/>
              </a:rPr>
              <a:t>2:</a:t>
            </a:r>
            <a:r>
              <a:rPr lang="ko-KR" altLang="en-US" sz="2000"/>
              <a:t>삭제하려는 노드가 하나의 자식 노드만을 갖고 있는 경우 </a:t>
            </a:r>
          </a:p>
          <a:p>
            <a:pPr marL="762000" lvl="1" indent="-304800">
              <a:lnSpc>
                <a:spcPct val="120000"/>
              </a:lnSpc>
            </a:pPr>
            <a:r>
              <a:rPr lang="ko-KR" altLang="en-US" sz="1800"/>
              <a:t>삭제되는 노드가 왼쪽이나 오른쪽 서브 트리중 하나만 갖고 있음</a:t>
            </a:r>
            <a:r>
              <a:rPr lang="en-US" altLang="ko-KR" sz="1800"/>
              <a:t>. </a:t>
            </a:r>
            <a:r>
              <a:rPr lang="ko-KR" altLang="en-US" sz="1800"/>
              <a:t>그 노드는 삭제하고 서브 트리는 부모 노드 위치로 올려준다</a:t>
            </a:r>
            <a:r>
              <a:rPr lang="en-US" altLang="ko-KR" sz="1800"/>
              <a:t>.</a:t>
            </a:r>
            <a:endParaRPr lang="en-US" altLang="ko-KR">
              <a:ea typeface="HY엽서L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2907983"/>
            <a:ext cx="57340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16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이진 탐색 트리 삭제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>
                <a:latin typeface="+mj-ea"/>
                <a:ea typeface="+mj-ea"/>
              </a:rPr>
              <a:t>CASE 3:</a:t>
            </a:r>
            <a:r>
              <a:rPr lang="ko-KR" altLang="en-US" sz="2000">
                <a:latin typeface="+mj-ea"/>
                <a:ea typeface="+mj-ea"/>
              </a:rPr>
              <a:t>삭제하려는 노드가 두개의 자식 노드를 갖고 있는 경우</a:t>
            </a:r>
          </a:p>
          <a:p>
            <a:pPr lvl="1"/>
            <a:r>
              <a:rPr lang="ko-KR" altLang="en-US" sz="1800">
                <a:latin typeface="+mj-ea"/>
                <a:ea typeface="+mj-ea"/>
              </a:rPr>
              <a:t>삭제노드의 </a:t>
            </a:r>
            <a:r>
              <a:rPr lang="en-US" altLang="ko-KR" sz="1800">
                <a:latin typeface="+mj-ea"/>
                <a:ea typeface="+mj-ea"/>
              </a:rPr>
              <a:t>successor </a:t>
            </a:r>
            <a:r>
              <a:rPr lang="ko-KR" altLang="en-US" sz="1800">
                <a:latin typeface="+mj-ea"/>
                <a:ea typeface="+mj-ea"/>
              </a:rPr>
              <a:t>노드는 왼쪽 자식이 없음</a:t>
            </a:r>
          </a:p>
          <a:p>
            <a:pPr lvl="1"/>
            <a:r>
              <a:rPr lang="en-US" altLang="ko-KR" sz="1800">
                <a:latin typeface="+mj-ea"/>
                <a:ea typeface="+mj-ea"/>
              </a:rPr>
              <a:t>successor</a:t>
            </a:r>
            <a:r>
              <a:rPr lang="ko-KR" altLang="en-US" sz="1800">
                <a:latin typeface="+mj-ea"/>
                <a:ea typeface="+mj-ea"/>
              </a:rPr>
              <a:t>를 삭제노드 위치로 이동시키고 </a:t>
            </a:r>
            <a:r>
              <a:rPr lang="en-US" altLang="ko-KR" sz="1800">
                <a:latin typeface="+mj-ea"/>
                <a:ea typeface="+mj-ea"/>
              </a:rPr>
              <a:t>successor</a:t>
            </a:r>
            <a:r>
              <a:rPr lang="ko-KR" altLang="en-US" sz="1800">
                <a:latin typeface="+mj-ea"/>
                <a:ea typeface="+mj-ea"/>
              </a:rPr>
              <a:t>의 오른쪽 자식</a:t>
            </a:r>
            <a:r>
              <a:rPr lang="en-US" altLang="ko-KR" sz="1800">
                <a:latin typeface="+mj-ea"/>
                <a:ea typeface="+mj-ea"/>
              </a:rPr>
              <a:t>(</a:t>
            </a:r>
            <a:r>
              <a:rPr lang="ko-KR" altLang="en-US" sz="1800">
                <a:latin typeface="+mj-ea"/>
                <a:ea typeface="+mj-ea"/>
              </a:rPr>
              <a:t>만약 존재한다면</a:t>
            </a:r>
            <a:r>
              <a:rPr lang="en-US" altLang="ko-KR" sz="1800">
                <a:latin typeface="+mj-ea"/>
                <a:ea typeface="+mj-ea"/>
              </a:rPr>
              <a:t>)</a:t>
            </a:r>
            <a:r>
              <a:rPr lang="ko-KR" altLang="en-US" sz="1800">
                <a:latin typeface="+mj-ea"/>
                <a:ea typeface="+mj-ea"/>
              </a:rPr>
              <a:t>은 </a:t>
            </a:r>
            <a:r>
              <a:rPr lang="en-US" altLang="ko-KR" sz="1800">
                <a:latin typeface="+mj-ea"/>
                <a:ea typeface="+mj-ea"/>
              </a:rPr>
              <a:t>successor </a:t>
            </a:r>
            <a:r>
              <a:rPr lang="ko-KR" altLang="en-US" sz="1800">
                <a:latin typeface="+mj-ea"/>
                <a:ea typeface="+mj-ea"/>
              </a:rPr>
              <a:t>위치로 이동</a:t>
            </a:r>
            <a:r>
              <a:rPr lang="en-US" altLang="ko-KR" sz="1800">
                <a:latin typeface="+mj-ea"/>
                <a:ea typeface="+mj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6" y="3521393"/>
            <a:ext cx="5153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3720960" y="1517760"/>
              <a:ext cx="3981960" cy="320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5120" y="1454040"/>
                <a:ext cx="401364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840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이진 탐색 트리의 성능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이진 탐색 트리에서의 탐색</a:t>
            </a:r>
            <a:r>
              <a:rPr lang="en-US" altLang="ko-KR" smtClean="0"/>
              <a:t>, </a:t>
            </a:r>
            <a:r>
              <a:rPr lang="ko-KR" altLang="en-US" smtClean="0"/>
              <a:t>삽입</a:t>
            </a:r>
            <a:r>
              <a:rPr lang="en-US" altLang="ko-KR" smtClean="0"/>
              <a:t>, </a:t>
            </a:r>
            <a:r>
              <a:rPr lang="ko-KR" altLang="en-US" smtClean="0"/>
              <a:t>삭제 연산의 시간은 탐색트리의 높이 </a:t>
            </a:r>
            <a:r>
              <a:rPr lang="en-US" altLang="ko-KR" smtClean="0"/>
              <a:t>h</a:t>
            </a:r>
            <a:r>
              <a:rPr lang="ko-KR" altLang="en-US" smtClean="0"/>
              <a:t>에 비례한다</a:t>
            </a:r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3"/>
          <a:stretch>
            <a:fillRect/>
          </a:stretch>
        </p:blipFill>
        <p:spPr bwMode="auto">
          <a:xfrm>
            <a:off x="1517649" y="2777456"/>
            <a:ext cx="61087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365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이진 탐색 트리의 성능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Lucida Console" panose="020B0609040504020204" pitchFamily="49" charset="0"/>
              </a:rPr>
              <a:t>최선의 경우</a:t>
            </a:r>
          </a:p>
          <a:p>
            <a:pPr lvl="1"/>
            <a:r>
              <a:rPr lang="ko-KR" altLang="en-US" sz="1800">
                <a:latin typeface="Lucida Console" panose="020B0609040504020204" pitchFamily="49" charset="0"/>
              </a:rPr>
              <a:t>이진 트리가 </a:t>
            </a:r>
            <a:r>
              <a:rPr lang="ko-KR" altLang="en-US" sz="1800" b="1">
                <a:solidFill>
                  <a:srgbClr val="FF0000"/>
                </a:solidFill>
                <a:latin typeface="Lucida Console" panose="020B0609040504020204" pitchFamily="49" charset="0"/>
              </a:rPr>
              <a:t>균형</a:t>
            </a:r>
            <a:r>
              <a:rPr lang="ko-KR" altLang="en-US" sz="1800">
                <a:latin typeface="Lucida Console" panose="020B0609040504020204" pitchFamily="49" charset="0"/>
              </a:rPr>
              <a:t>적으로 생성되어 있는 경우</a:t>
            </a:r>
          </a:p>
          <a:p>
            <a:pPr lvl="1"/>
            <a:r>
              <a:rPr lang="en-US" altLang="ko-KR" sz="1800">
                <a:latin typeface="Lucida Console" panose="020B0609040504020204" pitchFamily="49" charset="0"/>
                <a:ea typeface="HY엽서L" panose="02030600000101010101" pitchFamily="18" charset="-127"/>
              </a:rPr>
              <a:t>h = </a:t>
            </a:r>
            <a:r>
              <a:rPr lang="en-US" altLang="ko-KR" sz="1800">
                <a:latin typeface="Lucida Console" panose="020B0609040504020204" pitchFamily="49" charset="0"/>
                <a:ea typeface="HY엽서L" panose="02030600000101010101" pitchFamily="18" charset="-127"/>
                <a:sym typeface="Symbol" panose="05050102010706020507" pitchFamily="18" charset="2"/>
              </a:rPr>
              <a:t></a:t>
            </a:r>
            <a:r>
              <a:rPr lang="en-US" altLang="ko-KR" sz="1800">
                <a:latin typeface="Lucida Console" panose="020B0609040504020204" pitchFamily="49" charset="0"/>
                <a:ea typeface="HY엽서L" panose="02030600000101010101" pitchFamily="18" charset="-127"/>
              </a:rPr>
              <a:t>log</a:t>
            </a:r>
            <a:r>
              <a:rPr lang="en-US" altLang="ko-KR" sz="1800" baseline="-40000">
                <a:latin typeface="Lucida Console" panose="020B0609040504020204" pitchFamily="49" charset="0"/>
                <a:ea typeface="HY엽서L" panose="02030600000101010101" pitchFamily="18" charset="-127"/>
              </a:rPr>
              <a:t>2</a:t>
            </a:r>
            <a:r>
              <a:rPr lang="en-US" altLang="ko-KR" sz="1800">
                <a:latin typeface="Lucida Console" panose="020B0609040504020204" pitchFamily="49" charset="0"/>
                <a:ea typeface="HY엽서L" panose="02030600000101010101" pitchFamily="18" charset="-127"/>
              </a:rPr>
              <a:t>n</a:t>
            </a:r>
            <a:r>
              <a:rPr lang="en-US" altLang="ko-KR" sz="1800" smtClean="0">
                <a:latin typeface="Lucida Console" panose="020B0609040504020204" pitchFamily="49" charset="0"/>
                <a:ea typeface="HY엽서L" panose="02030600000101010101" pitchFamily="18" charset="-127"/>
                <a:sym typeface="Symbol" panose="05050102010706020507" pitchFamily="18" charset="2"/>
              </a:rPr>
              <a:t></a:t>
            </a:r>
          </a:p>
          <a:p>
            <a:pPr lvl="1"/>
            <a:endParaRPr lang="en-US" altLang="ko-KR" sz="1800">
              <a:latin typeface="Lucida Console" panose="020B0609040504020204" pitchFamily="49" charset="0"/>
              <a:ea typeface="HY엽서L" panose="02030600000101010101" pitchFamily="18" charset="-127"/>
            </a:endParaRPr>
          </a:p>
          <a:p>
            <a:r>
              <a:rPr lang="ko-KR" altLang="en-US" sz="2000">
                <a:latin typeface="Lucida Console" panose="020B0609040504020204" pitchFamily="49" charset="0"/>
              </a:rPr>
              <a:t>최악의 경우</a:t>
            </a:r>
          </a:p>
          <a:p>
            <a:pPr lvl="1"/>
            <a:r>
              <a:rPr lang="ko-KR" altLang="en-US" sz="1800" b="1">
                <a:solidFill>
                  <a:srgbClr val="FF0000"/>
                </a:solidFill>
                <a:latin typeface="Lucida Console" panose="020B0609040504020204" pitchFamily="49" charset="0"/>
              </a:rPr>
              <a:t>한쪽으로 치우친 경사이진트리의 </a:t>
            </a:r>
            <a:r>
              <a:rPr lang="ko-KR" altLang="en-US" sz="1800">
                <a:latin typeface="Lucida Console" panose="020B0609040504020204" pitchFamily="49" charset="0"/>
              </a:rPr>
              <a:t>경우</a:t>
            </a:r>
          </a:p>
          <a:p>
            <a:pPr lvl="1"/>
            <a:r>
              <a:rPr lang="en-US" altLang="ko-KR" sz="1800">
                <a:latin typeface="Lucida Console" panose="020B0609040504020204" pitchFamily="49" charset="0"/>
              </a:rPr>
              <a:t>h = n-1</a:t>
            </a:r>
          </a:p>
          <a:p>
            <a:pPr lvl="1"/>
            <a:r>
              <a:rPr lang="ko-KR" altLang="en-US" sz="1800">
                <a:latin typeface="Lucida Console" panose="020B0609040504020204" pitchFamily="49" charset="0"/>
              </a:rPr>
              <a:t>순차탐색과 시간복잡도가 같다</a:t>
            </a:r>
            <a:r>
              <a:rPr lang="en-US" altLang="ko-KR" sz="1800">
                <a:latin typeface="Lucida Console" panose="020B0609040504020204" pitchFamily="49" charset="0"/>
              </a:rPr>
              <a:t>.</a:t>
            </a:r>
            <a:endParaRPr lang="en-US" altLang="ko-KR" sz="1600">
              <a:latin typeface="Lucida Console" panose="020B0609040504020204" pitchFamily="49" charset="0"/>
            </a:endParaRPr>
          </a:p>
          <a:p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3"/>
          <a:stretch>
            <a:fillRect/>
          </a:stretch>
        </p:blipFill>
        <p:spPr bwMode="auto">
          <a:xfrm>
            <a:off x="5509258" y="2236562"/>
            <a:ext cx="3200559" cy="120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205" y="4046716"/>
            <a:ext cx="2262743" cy="134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575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균형 탐색 트리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이진 탐색 트리는 최악의 경우</a:t>
            </a:r>
            <a:r>
              <a:rPr lang="en-US" altLang="ko-KR"/>
              <a:t> </a:t>
            </a:r>
            <a:r>
              <a:rPr lang="ko-KR" altLang="en-US" smtClean="0"/>
              <a:t>순차 탐색과 다를게 없다</a:t>
            </a:r>
            <a:endParaRPr lang="en-US" altLang="ko-KR" smtClean="0"/>
          </a:p>
          <a:p>
            <a:r>
              <a:rPr lang="ko-KR" altLang="en-US" smtClean="0"/>
              <a:t>이러한 단점을 보완하기 위해서 균형 탐색 트리를 발명</a:t>
            </a:r>
            <a:endParaRPr lang="en-US" altLang="ko-KR" smtClean="0"/>
          </a:p>
          <a:p>
            <a:pPr lvl="1"/>
            <a:r>
              <a:rPr lang="ko-KR" altLang="en-US" smtClean="0"/>
              <a:t>데이터 삽입과 삭제 시 </a:t>
            </a:r>
            <a:r>
              <a:rPr lang="ko-KR" altLang="en-US" b="1" smtClean="0">
                <a:solidFill>
                  <a:srgbClr val="FF0000"/>
                </a:solidFill>
              </a:rPr>
              <a:t>트리의 구조를 조정</a:t>
            </a:r>
            <a:r>
              <a:rPr lang="ko-KR" altLang="en-US" smtClean="0"/>
              <a:t>한다</a:t>
            </a:r>
            <a:endParaRPr lang="en-US" altLang="ko-KR" smtClean="0"/>
          </a:p>
          <a:p>
            <a:pPr lvl="1"/>
            <a:r>
              <a:rPr lang="ko-KR" altLang="en-US" smtClean="0"/>
              <a:t>일반적으로 삽입과 삭제 시 연산량이 높음</a:t>
            </a:r>
            <a:endParaRPr lang="en-US" altLang="ko-KR" smtClean="0"/>
          </a:p>
          <a:p>
            <a:pPr lvl="1"/>
            <a:r>
              <a:rPr lang="ko-KR" altLang="en-US" smtClean="0"/>
              <a:t>검색 속도가 매우 안정적으로 빠름</a:t>
            </a:r>
            <a:endParaRPr lang="en-US" altLang="ko-KR" smtClean="0"/>
          </a:p>
          <a:p>
            <a:pPr lvl="1"/>
            <a:r>
              <a:rPr lang="ko-KR" altLang="en-US" smtClean="0"/>
              <a:t>종류</a:t>
            </a:r>
            <a:r>
              <a:rPr lang="en-US" altLang="ko-KR" smtClean="0"/>
              <a:t>: AVL tree, </a:t>
            </a:r>
            <a:r>
              <a:rPr lang="ko-KR" altLang="en-US" smtClean="0"/>
              <a:t>레드</a:t>
            </a:r>
            <a:r>
              <a:rPr lang="en-US" altLang="ko-KR" smtClean="0"/>
              <a:t>-</a:t>
            </a:r>
            <a:r>
              <a:rPr lang="ko-KR" altLang="en-US" smtClean="0"/>
              <a:t>블랙 트리</a:t>
            </a:r>
            <a:r>
              <a:rPr lang="en-US" altLang="ko-KR" smtClean="0"/>
              <a:t>, B-tree</a:t>
            </a:r>
            <a:r>
              <a:rPr lang="ko-KR" altLang="en-US" smtClean="0"/>
              <a:t> 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946240" y="1765440"/>
              <a:ext cx="4769280" cy="381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6880" y="1756080"/>
                <a:ext cx="478800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22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4000" smtClean="0"/>
          </a:p>
          <a:p>
            <a:pPr algn="ctr"/>
            <a:r>
              <a:rPr lang="en-US" altLang="ko-KR" sz="6000" smtClean="0"/>
              <a:t>B-Tree </a:t>
            </a:r>
            <a:endParaRPr lang="ko-KR" altLang="en-US" sz="6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993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B-Tree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일반적인 </a:t>
            </a:r>
            <a:r>
              <a:rPr lang="en-US" altLang="ko-KR" smtClean="0"/>
              <a:t>DBMS</a:t>
            </a:r>
            <a:r>
              <a:rPr lang="ko-KR" altLang="en-US" smtClean="0"/>
              <a:t>의 자료 구조는 </a:t>
            </a:r>
            <a:r>
              <a:rPr lang="en-US" altLang="ko-KR" smtClean="0"/>
              <a:t>B-Tree </a:t>
            </a:r>
            <a:r>
              <a:rPr lang="ko-KR" altLang="en-US" smtClean="0"/>
              <a:t>계열을 사용</a:t>
            </a:r>
            <a:endParaRPr lang="en-US" altLang="ko-KR" smtClean="0"/>
          </a:p>
          <a:p>
            <a:pPr lvl="2">
              <a:defRPr/>
            </a:pPr>
            <a:r>
              <a:rPr lang="ko-KR" altLang="en-US" smtClean="0"/>
              <a:t>범용적으로 </a:t>
            </a:r>
            <a:r>
              <a:rPr lang="ko-KR" altLang="en-US"/>
              <a:t>사용되는 </a:t>
            </a:r>
            <a:r>
              <a:rPr lang="ko-KR" altLang="en-US" smtClean="0"/>
              <a:t>자료 </a:t>
            </a:r>
            <a:r>
              <a:rPr lang="ko-KR" altLang="en-US"/>
              <a:t>구조</a:t>
            </a:r>
          </a:p>
          <a:p>
            <a:pPr lvl="2">
              <a:defRPr/>
            </a:pPr>
            <a:r>
              <a:rPr lang="ko-KR" altLang="en-US" smtClean="0"/>
              <a:t>데이터의 </a:t>
            </a:r>
            <a:r>
              <a:rPr lang="ko-KR" altLang="en-US"/>
              <a:t>검색</a:t>
            </a:r>
            <a:r>
              <a:rPr lang="en-US" altLang="ko-KR"/>
              <a:t>(Select)</a:t>
            </a:r>
            <a:r>
              <a:rPr lang="ko-KR" altLang="en-US"/>
              <a:t>시에 뛰어난 성능을 보일 수 있음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데이터의 변경</a:t>
            </a:r>
            <a:r>
              <a:rPr lang="en-US" altLang="ko-KR"/>
              <a:t>(Insert,Update,Delete)</a:t>
            </a:r>
            <a:r>
              <a:rPr lang="ko-KR" altLang="en-US"/>
              <a:t>시에 성능이 나빠짐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3009860"/>
            <a:ext cx="4159237" cy="31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48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B-Tree </a:t>
            </a:r>
            <a:r>
              <a:rPr lang="ko-KR" altLang="en-US" smtClean="0"/>
              <a:t>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B-Tree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하나의 노드에 여러 자료가 배치되는 자료 구조</a:t>
            </a:r>
            <a:endParaRPr lang="en-US" altLang="ko-KR" smtClean="0"/>
          </a:p>
          <a:p>
            <a:pPr lvl="1"/>
            <a:r>
              <a:rPr lang="ko-KR" altLang="en-US" smtClean="0"/>
              <a:t>한 노드에 </a:t>
            </a:r>
            <a:r>
              <a:rPr lang="en-US" altLang="ko-KR" smtClean="0"/>
              <a:t>M</a:t>
            </a:r>
            <a:r>
              <a:rPr lang="ko-KR" altLang="en-US" smtClean="0"/>
              <a:t>개의 자료가 배치되면 </a:t>
            </a:r>
            <a:r>
              <a:rPr lang="en-US" altLang="ko-KR" smtClean="0"/>
              <a:t>M</a:t>
            </a:r>
            <a:r>
              <a:rPr lang="ko-KR" altLang="en-US" smtClean="0"/>
              <a:t>차 </a:t>
            </a:r>
            <a:r>
              <a:rPr lang="en-US" altLang="ko-KR" smtClean="0"/>
              <a:t>B-Tree</a:t>
            </a:r>
          </a:p>
          <a:p>
            <a:pPr lvl="2"/>
            <a:r>
              <a:rPr lang="en-US" altLang="ko-KR" smtClean="0"/>
              <a:t>M</a:t>
            </a:r>
            <a:r>
              <a:rPr lang="ko-KR" altLang="en-US" smtClean="0"/>
              <a:t>이 짝수냐 홀수냐에 따라 알고리즘이 다름</a:t>
            </a:r>
            <a:endParaRPr lang="en-US" altLang="ko-KR" smtClean="0"/>
          </a:p>
          <a:p>
            <a:pPr lvl="2"/>
            <a:r>
              <a:rPr lang="ko-KR" altLang="en-US" smtClean="0"/>
              <a:t>여기서는 </a:t>
            </a:r>
            <a:r>
              <a:rPr lang="en-US" altLang="ko-KR" smtClean="0"/>
              <a:t>M</a:t>
            </a:r>
            <a:r>
              <a:rPr lang="ko-KR" altLang="en-US" smtClean="0"/>
              <a:t>이 </a:t>
            </a:r>
            <a:r>
              <a:rPr lang="en-US" altLang="ko-KR" smtClean="0"/>
              <a:t>3</a:t>
            </a:r>
            <a:r>
              <a:rPr lang="ko-KR" altLang="en-US" smtClean="0"/>
              <a:t>이상인 홀수 인 경우만 다룸</a:t>
            </a:r>
            <a:endParaRPr lang="en-US" altLang="ko-KR" smtClean="0"/>
          </a:p>
          <a:p>
            <a:r>
              <a:rPr lang="en-US" altLang="ko-KR"/>
              <a:t>B-Tree </a:t>
            </a:r>
            <a:r>
              <a:rPr lang="ko-KR" altLang="en-US" smtClean="0"/>
              <a:t>주요</a:t>
            </a:r>
            <a:r>
              <a:rPr lang="en-US" altLang="ko-KR" smtClean="0"/>
              <a:t> </a:t>
            </a:r>
            <a:r>
              <a:rPr lang="ko-KR" altLang="en-US" smtClean="0"/>
              <a:t>성립 </a:t>
            </a:r>
            <a:r>
              <a:rPr lang="ko-KR" altLang="en-US"/>
              <a:t>조건</a:t>
            </a:r>
            <a:endParaRPr lang="en-US" altLang="ko-KR"/>
          </a:p>
          <a:p>
            <a:pPr lvl="1"/>
            <a:r>
              <a:rPr lang="ko-KR" altLang="en-US"/>
              <a:t>노드의 데이터 수가 </a:t>
            </a:r>
            <a:r>
              <a:rPr lang="en-US" altLang="ko-KR"/>
              <a:t>n</a:t>
            </a:r>
            <a:r>
              <a:rPr lang="ko-KR" altLang="en-US"/>
              <a:t>개라면 자식 노드의 수는 </a:t>
            </a:r>
            <a:r>
              <a:rPr lang="en-US" altLang="ko-KR"/>
              <a:t>n+1</a:t>
            </a:r>
            <a:endParaRPr lang="ko-KR" altLang="en-US"/>
          </a:p>
          <a:p>
            <a:pPr lvl="1"/>
            <a:r>
              <a:rPr lang="ko-KR" altLang="en-US" smtClean="0"/>
              <a:t>각 노드의 자료는 정렬된 상태</a:t>
            </a:r>
            <a:endParaRPr lang="en-US" altLang="ko-KR" smtClean="0"/>
          </a:p>
          <a:p>
            <a:pPr lvl="1"/>
            <a:r>
              <a:rPr lang="ko-KR" altLang="en-US" smtClean="0"/>
              <a:t>노드의 자료 </a:t>
            </a:r>
            <a:r>
              <a:rPr lang="en-US" altLang="ko-KR" smtClean="0"/>
              <a:t>D</a:t>
            </a:r>
            <a:r>
              <a:rPr lang="en-US" altLang="ko-KR" sz="1300" smtClean="0"/>
              <a:t>k</a:t>
            </a:r>
            <a:r>
              <a:rPr lang="ko-KR" altLang="en-US" smtClean="0"/>
              <a:t>의 왼쪽 서브트리는 </a:t>
            </a:r>
            <a:r>
              <a:rPr lang="en-US" altLang="ko-KR" smtClean="0"/>
              <a:t>D</a:t>
            </a:r>
            <a:r>
              <a:rPr lang="en-US" altLang="ko-KR" sz="1300" smtClean="0"/>
              <a:t>k</a:t>
            </a:r>
            <a:r>
              <a:rPr lang="ko-KR" altLang="en-US" smtClean="0"/>
              <a:t>보다 작은 값들이고</a:t>
            </a:r>
            <a:r>
              <a:rPr lang="en-US" altLang="ko-KR" smtClean="0"/>
              <a:t>, D</a:t>
            </a:r>
            <a:r>
              <a:rPr lang="en-US" altLang="ko-KR" sz="1300" smtClean="0"/>
              <a:t>k</a:t>
            </a:r>
            <a:r>
              <a:rPr lang="ko-KR" altLang="en-US" smtClean="0"/>
              <a:t>의 오른쪽 서브트리는 </a:t>
            </a:r>
            <a:r>
              <a:rPr lang="en-US" altLang="ko-KR" smtClean="0"/>
              <a:t>D</a:t>
            </a:r>
            <a:r>
              <a:rPr lang="en-US" altLang="ko-KR" sz="1300" smtClean="0"/>
              <a:t>k</a:t>
            </a:r>
            <a:r>
              <a:rPr lang="ko-KR" altLang="en-US" smtClean="0"/>
              <a:t>보다 큰 값들이어야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050920" y="3073320"/>
              <a:ext cx="2800800" cy="511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080" y="3009960"/>
                <a:ext cx="2832480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872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B-Tree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B-Tree </a:t>
            </a:r>
            <a:r>
              <a:rPr lang="ko-KR" altLang="en-US" smtClean="0"/>
              <a:t>성립 조건 </a:t>
            </a:r>
            <a:r>
              <a:rPr lang="en-US" altLang="ko-KR" smtClean="0"/>
              <a:t>1</a:t>
            </a:r>
          </a:p>
          <a:p>
            <a:pPr lvl="1"/>
            <a:r>
              <a:rPr lang="ko-KR" altLang="en-US" smtClean="0"/>
              <a:t>노드의 데이터 수가 </a:t>
            </a:r>
            <a:r>
              <a:rPr lang="en-US" altLang="ko-KR" smtClean="0"/>
              <a:t>n</a:t>
            </a:r>
            <a:r>
              <a:rPr lang="ko-KR" altLang="en-US" smtClean="0"/>
              <a:t>개</a:t>
            </a:r>
            <a:r>
              <a:rPr lang="en-US" altLang="ko-KR" smtClean="0"/>
              <a:t>(n&gt;0)</a:t>
            </a:r>
            <a:r>
              <a:rPr lang="ko-KR" altLang="en-US" smtClean="0"/>
              <a:t>라면 자식 노드의 수는 </a:t>
            </a:r>
            <a:r>
              <a:rPr lang="en-US" altLang="ko-KR" smtClean="0"/>
              <a:t>n+1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60" y="2751008"/>
            <a:ext cx="6767512" cy="208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23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DBMS</a:t>
            </a:r>
            <a:r>
              <a:rPr lang="ko-KR" altLang="en-US" smtClean="0"/>
              <a:t>와 데이터 파일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46981"/>
            <a:ext cx="76200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04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B-Tree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B-Tree </a:t>
            </a:r>
            <a:r>
              <a:rPr lang="ko-KR" altLang="en-US" smtClean="0"/>
              <a:t>성립 조건 </a:t>
            </a:r>
            <a:r>
              <a:rPr lang="en-US" altLang="ko-KR" smtClean="0"/>
              <a:t>2</a:t>
            </a:r>
          </a:p>
          <a:p>
            <a:pPr lvl="1"/>
            <a:r>
              <a:rPr lang="ko-KR" altLang="en-US"/>
              <a:t>각 노드의 자료는 정렬된 상태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03" y="2978468"/>
            <a:ext cx="7051358" cy="115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1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B-Tree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B-Tree </a:t>
            </a:r>
            <a:r>
              <a:rPr lang="ko-KR" altLang="en-US" smtClean="0"/>
              <a:t>성립 조건 </a:t>
            </a:r>
            <a:r>
              <a:rPr lang="en-US" altLang="ko-KR" smtClean="0"/>
              <a:t>3</a:t>
            </a:r>
          </a:p>
          <a:p>
            <a:pPr lvl="1"/>
            <a:r>
              <a:rPr lang="ko-KR" altLang="en-US"/>
              <a:t>노드의 자료 </a:t>
            </a:r>
            <a:r>
              <a:rPr lang="en-US" altLang="ko-KR"/>
              <a:t>D</a:t>
            </a:r>
            <a:r>
              <a:rPr lang="en-US" altLang="ko-KR" sz="1300"/>
              <a:t>k</a:t>
            </a:r>
            <a:r>
              <a:rPr lang="ko-KR" altLang="en-US"/>
              <a:t>의 왼쪽 서브트리는 </a:t>
            </a:r>
            <a:r>
              <a:rPr lang="en-US" altLang="ko-KR"/>
              <a:t>D</a:t>
            </a:r>
            <a:r>
              <a:rPr lang="en-US" altLang="ko-KR" sz="1300"/>
              <a:t>k</a:t>
            </a:r>
            <a:r>
              <a:rPr lang="ko-KR" altLang="en-US"/>
              <a:t>보다 작은 값들이고</a:t>
            </a:r>
            <a:r>
              <a:rPr lang="en-US" altLang="ko-KR"/>
              <a:t>, D</a:t>
            </a:r>
            <a:r>
              <a:rPr lang="en-US" altLang="ko-KR" sz="1300"/>
              <a:t>k</a:t>
            </a:r>
            <a:r>
              <a:rPr lang="ko-KR" altLang="en-US"/>
              <a:t>의 오른쪽 서브트리는 </a:t>
            </a:r>
            <a:r>
              <a:rPr lang="en-US" altLang="ko-KR"/>
              <a:t>D</a:t>
            </a:r>
            <a:r>
              <a:rPr lang="en-US" altLang="ko-KR" sz="1300"/>
              <a:t>k</a:t>
            </a:r>
            <a:r>
              <a:rPr lang="ko-KR" altLang="en-US"/>
              <a:t>보다 큰 값들이어야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27" y="3025141"/>
            <a:ext cx="6331165" cy="27326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3054240" y="2298600"/>
              <a:ext cx="3486600" cy="4575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4880" y="2289240"/>
                <a:ext cx="350532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32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B-Tree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B-Tree </a:t>
            </a:r>
            <a:r>
              <a:rPr lang="ko-KR" altLang="en-US"/>
              <a:t>성립 조건 </a:t>
            </a:r>
            <a:r>
              <a:rPr lang="en-US" altLang="ko-KR" smtClean="0"/>
              <a:t>4</a:t>
            </a:r>
          </a:p>
          <a:p>
            <a:pPr lvl="1"/>
            <a:r>
              <a:rPr lang="en-US" altLang="ko-KR" smtClean="0"/>
              <a:t>Leaf </a:t>
            </a:r>
            <a:r>
              <a:rPr lang="ko-KR" altLang="en-US" smtClean="0"/>
              <a:t>노드로 가는 경로의 길이는 모두 같아야한다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Balanced tree </a:t>
            </a:r>
            <a:r>
              <a:rPr lang="ko-KR" altLang="en-US" smtClean="0"/>
              <a:t>구조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80" y="3008587"/>
            <a:ext cx="5787980" cy="2973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4819" y="4754880"/>
            <a:ext cx="70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</a:rPr>
              <a:t>X</a:t>
            </a:r>
            <a:endParaRPr lang="ko-KR" altLang="en-US" sz="36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1143000" y="5124600"/>
              <a:ext cx="451080" cy="44460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3640" y="5115240"/>
                <a:ext cx="469800" cy="4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381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B-Tree</a:t>
            </a:r>
            <a:r>
              <a:rPr lang="ko-KR" altLang="en-US" smtClean="0"/>
              <a:t>의 검색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</a:t>
            </a:r>
            <a:r>
              <a:rPr lang="ko-KR" altLang="en-US"/>
              <a:t> 노드 부터 시작해 하향식으로 </a:t>
            </a:r>
            <a:r>
              <a:rPr lang="ko-KR" altLang="en-US" smtClean="0"/>
              <a:t>탐색 </a:t>
            </a:r>
            <a:endParaRPr lang="ko-KR" altLang="en-US"/>
          </a:p>
          <a:p>
            <a:pPr lvl="1"/>
            <a:r>
              <a:rPr lang="ko-KR" altLang="en-US" smtClean="0"/>
              <a:t>이진트리와 마찬가지로 작은값은 왼쪽</a:t>
            </a:r>
            <a:r>
              <a:rPr lang="en-US" altLang="ko-KR" smtClean="0"/>
              <a:t>, </a:t>
            </a:r>
            <a:r>
              <a:rPr lang="ko-KR" altLang="en-US" smtClean="0"/>
              <a:t>큰 값은 오른쪽에 있음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트리 높이 </a:t>
            </a:r>
            <a:r>
              <a:rPr lang="en-US" altLang="ko-KR" smtClean="0"/>
              <a:t>h </a:t>
            </a:r>
            <a:r>
              <a:rPr lang="ko-KR" altLang="en-US" smtClean="0"/>
              <a:t>만큼의 검색 시간 보장</a:t>
            </a:r>
            <a:endParaRPr lang="ko-KR" altLang="en-US"/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20" y="2972472"/>
            <a:ext cx="5763578" cy="32635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939960" y="2641680"/>
              <a:ext cx="3683160" cy="576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760" y="2577960"/>
                <a:ext cx="3715200" cy="1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922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B-Tree</a:t>
            </a:r>
            <a:r>
              <a:rPr lang="ko-KR" altLang="en-US"/>
              <a:t>의 </a:t>
            </a:r>
            <a:r>
              <a:rPr lang="ko-KR" altLang="en-US" smtClean="0"/>
              <a:t>삽입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/>
              <a:t>데이터를 탐색해 해당하는 </a:t>
            </a:r>
            <a:r>
              <a:rPr lang="en-US" altLang="ko-KR" sz="2000"/>
              <a:t>Leaf </a:t>
            </a:r>
            <a:r>
              <a:rPr lang="ko-KR" altLang="en-US" sz="2000"/>
              <a:t>노드에 데이터를 </a:t>
            </a:r>
            <a:r>
              <a:rPr lang="ko-KR" altLang="en-US" sz="2000" smtClean="0"/>
              <a:t>삽입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r>
              <a:rPr lang="en-US" altLang="ko-KR" sz="2000"/>
              <a:t>Leaf </a:t>
            </a:r>
            <a:r>
              <a:rPr lang="ko-KR" altLang="en-US" sz="2000"/>
              <a:t>노드 데이터가 가득 차 있으면 노드를 </a:t>
            </a:r>
            <a:r>
              <a:rPr lang="ko-KR" altLang="en-US" sz="2000" smtClean="0"/>
              <a:t>분리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 if(</a:t>
            </a:r>
            <a:r>
              <a:rPr lang="ko-KR" altLang="en-US" sz="1600" smtClean="0"/>
              <a:t>노드 데이터 개수 </a:t>
            </a:r>
            <a:r>
              <a:rPr lang="en-US" altLang="ko-KR" sz="1600" smtClean="0"/>
              <a:t>= M(</a:t>
            </a:r>
            <a:r>
              <a:rPr lang="ko-KR" altLang="en-US" sz="1600" smtClean="0"/>
              <a:t>차수</a:t>
            </a:r>
            <a:r>
              <a:rPr lang="en-US" altLang="ko-KR" sz="1600" smtClean="0"/>
              <a:t>))</a:t>
            </a:r>
          </a:p>
          <a:p>
            <a:r>
              <a:rPr lang="ko-KR" altLang="en-US" sz="2000" smtClean="0"/>
              <a:t>서브트리가 </a:t>
            </a:r>
            <a:r>
              <a:rPr lang="en-US" altLang="ko-KR" sz="2000"/>
              <a:t>B-Tree</a:t>
            </a:r>
            <a:r>
              <a:rPr lang="ko-KR" altLang="en-US" sz="2000"/>
              <a:t>조건에 맞지 않는다면 부모 노드로 </a:t>
            </a:r>
            <a:r>
              <a:rPr lang="ko-KR" altLang="en-US" sz="2000" smtClean="0"/>
              <a:t>올라가여 병합</a:t>
            </a:r>
            <a:endParaRPr lang="en-US" altLang="ko-KR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245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B-Tree</a:t>
            </a:r>
            <a:r>
              <a:rPr lang="ko-KR" altLang="en-US"/>
              <a:t>의 삽입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37" y="1782593"/>
            <a:ext cx="7490139" cy="391024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7213680" y="2654280"/>
              <a:ext cx="63720" cy="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7840" y="2590920"/>
                <a:ext cx="954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7213680" y="2724120"/>
              <a:ext cx="51120" cy="3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7840" y="2660760"/>
                <a:ext cx="8280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52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B-Tree</a:t>
            </a:r>
            <a:r>
              <a:rPr lang="ko-KR" altLang="en-US"/>
              <a:t>의 </a:t>
            </a:r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Leaf </a:t>
            </a:r>
            <a:r>
              <a:rPr lang="ko-KR" altLang="en-US" smtClean="0"/>
              <a:t>노드를 삭제하는 경우</a:t>
            </a:r>
            <a:endParaRPr lang="en-US" altLang="ko-KR" smtClean="0"/>
          </a:p>
          <a:p>
            <a:pPr lvl="1"/>
            <a:r>
              <a:rPr lang="en-US" altLang="ko-KR"/>
              <a:t> </a:t>
            </a:r>
            <a:r>
              <a:rPr lang="en-US" altLang="ko-KR" smtClean="0"/>
              <a:t>B Tree</a:t>
            </a:r>
            <a:r>
              <a:rPr lang="ko-KR" altLang="en-US" smtClean="0"/>
              <a:t>의 구조가 깨지지 않는 경우</a:t>
            </a:r>
            <a:r>
              <a:rPr lang="en-US" altLang="ko-KR" smtClean="0"/>
              <a:t>. </a:t>
            </a:r>
            <a:r>
              <a:rPr lang="ko-KR" altLang="en-US" smtClean="0"/>
              <a:t>단순 삭제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80" y="2495516"/>
            <a:ext cx="5731118" cy="37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93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B-Tree</a:t>
            </a:r>
            <a:r>
              <a:rPr lang="ko-KR" altLang="en-US"/>
              <a:t>의 </a:t>
            </a:r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Leaf </a:t>
            </a:r>
            <a:r>
              <a:rPr lang="ko-KR" altLang="en-US" smtClean="0"/>
              <a:t>노드를 삭제하는 경우</a:t>
            </a:r>
            <a:endParaRPr lang="en-US" altLang="ko-KR" smtClean="0"/>
          </a:p>
          <a:p>
            <a:pPr lvl="1"/>
            <a:r>
              <a:rPr lang="en-US" altLang="ko-KR"/>
              <a:t> </a:t>
            </a:r>
            <a:r>
              <a:rPr lang="en-US" altLang="ko-KR" smtClean="0"/>
              <a:t>B Tree</a:t>
            </a:r>
            <a:r>
              <a:rPr lang="ko-KR" altLang="en-US" smtClean="0"/>
              <a:t>의 구조가 깨지는 경우</a:t>
            </a:r>
            <a:endParaRPr lang="en-US" altLang="ko-KR" smtClean="0"/>
          </a:p>
          <a:p>
            <a:pPr lvl="1"/>
            <a:r>
              <a:rPr lang="ko-KR" altLang="en-US" smtClean="0"/>
              <a:t>삭제한 노드</a:t>
            </a:r>
            <a:r>
              <a:rPr lang="en-US" altLang="ko-KR" smtClean="0"/>
              <a:t>(</a:t>
            </a:r>
            <a:r>
              <a:rPr lang="ko-KR" altLang="en-US" smtClean="0"/>
              <a:t>빈칸</a:t>
            </a:r>
            <a:r>
              <a:rPr lang="en-US" altLang="ko-KR" smtClean="0"/>
              <a:t>)</a:t>
            </a:r>
            <a:r>
              <a:rPr lang="ko-KR" altLang="en-US" smtClean="0"/>
              <a:t>의 부모노드로 올라와 데이터를 병합</a:t>
            </a:r>
            <a:endParaRPr lang="en-US" altLang="ko-KR" smtClean="0"/>
          </a:p>
          <a:p>
            <a:pPr lvl="2"/>
            <a:r>
              <a:rPr lang="ko-KR" altLang="en-US" smtClean="0"/>
              <a:t>부모 노드에서 자식노드로 값을 가져와서 데이터 병합</a:t>
            </a:r>
            <a:endParaRPr lang="en-US" altLang="ko-KR" smtClean="0"/>
          </a:p>
          <a:p>
            <a:pPr lvl="2"/>
            <a:r>
              <a:rPr lang="en-US" altLang="ko-KR" smtClean="0"/>
              <a:t>Root </a:t>
            </a:r>
            <a:r>
              <a:rPr lang="ko-KR" altLang="en-US" smtClean="0"/>
              <a:t>노드까지 올라가며 </a:t>
            </a:r>
            <a:r>
              <a:rPr lang="en-US" altLang="ko-KR" smtClean="0"/>
              <a:t>B-Tree </a:t>
            </a:r>
            <a:r>
              <a:rPr lang="ko-KR" altLang="en-US" smtClean="0"/>
              <a:t>조건에 맞을때까지 작업을 반복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372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B-Tree</a:t>
            </a:r>
            <a:r>
              <a:rPr lang="ko-KR" altLang="en-US"/>
              <a:t>의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1475581"/>
            <a:ext cx="6267450" cy="427672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630680" y="4320540"/>
            <a:ext cx="1790700" cy="1630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16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B-Tree</a:t>
            </a:r>
            <a:r>
              <a:rPr lang="ko-KR" altLang="en-US"/>
              <a:t>의 </a:t>
            </a:r>
            <a:r>
              <a:rPr lang="ko-KR" altLang="en-US" smtClean="0"/>
              <a:t>삭제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248" y="1703965"/>
            <a:ext cx="5895975" cy="20669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29" y="3770890"/>
            <a:ext cx="5581650" cy="22288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839575" y="1502104"/>
            <a:ext cx="1790700" cy="1630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7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실제 데이터가 저장되는곳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DBMS</a:t>
            </a:r>
            <a:r>
              <a:rPr lang="ko-KR" altLang="en-US" smtClean="0"/>
              <a:t>는 메모장</a:t>
            </a:r>
            <a:r>
              <a:rPr lang="en-US" altLang="ko-KR" smtClean="0"/>
              <a:t>/</a:t>
            </a:r>
            <a:r>
              <a:rPr lang="ko-KR" altLang="en-US" smtClean="0"/>
              <a:t>워드프로세서와 마찬가지로 응용 프로그램</a:t>
            </a:r>
            <a:endParaRPr lang="en-US" altLang="ko-KR" smtClean="0"/>
          </a:p>
          <a:p>
            <a:pPr lvl="1"/>
            <a:r>
              <a:rPr lang="en-US" altLang="ko-KR" smtClean="0"/>
              <a:t>DBMS</a:t>
            </a:r>
            <a:r>
              <a:rPr lang="ko-KR" altLang="en-US" smtClean="0"/>
              <a:t>에서 처리한 결과는 운영체제를 통하여 각 저장 장치에 전달</a:t>
            </a:r>
            <a:endParaRPr lang="en-US" altLang="ko-KR" smtClean="0"/>
          </a:p>
          <a:p>
            <a:pPr lvl="1"/>
            <a:r>
              <a:rPr lang="ko-KR" altLang="en-US" smtClean="0"/>
              <a:t>운영체제의 파일시스템에 종속적인 데이터베이스 파일 </a:t>
            </a:r>
            <a:r>
              <a:rPr lang="en-US" altLang="ko-KR" smtClean="0"/>
              <a:t>(.MYD) </a:t>
            </a:r>
            <a:r>
              <a:rPr lang="ko-KR" altLang="en-US" smtClean="0"/>
              <a:t>저장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보조기억장치</a:t>
            </a:r>
            <a:endParaRPr lang="en-US" altLang="ko-KR" smtClean="0"/>
          </a:p>
          <a:p>
            <a:pPr lvl="1"/>
            <a:r>
              <a:rPr lang="ko-KR" altLang="en-US" smtClean="0"/>
              <a:t>하드 디스크</a:t>
            </a:r>
            <a:r>
              <a:rPr lang="en-US" altLang="ko-KR" smtClean="0"/>
              <a:t>, SSD, USB </a:t>
            </a:r>
            <a:r>
              <a:rPr lang="ko-KR" altLang="en-US" smtClean="0"/>
              <a:t>메모리 등</a:t>
            </a:r>
            <a:endParaRPr lang="en-US" altLang="ko-KR" smtClean="0"/>
          </a:p>
          <a:p>
            <a:pPr lvl="1"/>
            <a:r>
              <a:rPr lang="ko-KR" altLang="en-US" smtClean="0"/>
              <a:t>하드 디스크가 가장 널리 쓰인다</a:t>
            </a:r>
            <a:r>
              <a:rPr lang="en-US" altLang="ko-KR" smtClean="0"/>
              <a:t>.</a:t>
            </a:r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677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B-Tree</a:t>
            </a:r>
            <a:r>
              <a:rPr lang="ko-KR" altLang="en-US"/>
              <a:t>의 </a:t>
            </a:r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Leaf</a:t>
            </a:r>
            <a:r>
              <a:rPr lang="ko-KR" altLang="en-US" smtClean="0"/>
              <a:t>가 아닌 노드를 삭제하는 </a:t>
            </a:r>
            <a:r>
              <a:rPr lang="ko-KR" altLang="en-US"/>
              <a:t>경우</a:t>
            </a:r>
            <a:endParaRPr lang="en-US" altLang="ko-KR"/>
          </a:p>
          <a:p>
            <a:pPr lvl="1"/>
            <a:r>
              <a:rPr lang="en-US" altLang="ko-KR" smtClean="0"/>
              <a:t>1. </a:t>
            </a:r>
            <a:r>
              <a:rPr lang="ko-KR" altLang="en-US" smtClean="0"/>
              <a:t>노드에서 데이터를 찾아서 삭제한다</a:t>
            </a:r>
            <a:endParaRPr lang="en-US" altLang="ko-KR" smtClean="0"/>
          </a:p>
          <a:p>
            <a:pPr lvl="1"/>
            <a:r>
              <a:rPr lang="en-US" altLang="ko-KR" smtClean="0"/>
              <a:t>2. </a:t>
            </a:r>
            <a:r>
              <a:rPr lang="ko-KR" altLang="en-US" smtClean="0"/>
              <a:t>왼쪽 서브트리에서 최대값을 노드에 위치시킨다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3. </a:t>
            </a:r>
            <a:r>
              <a:rPr lang="ko-KR" altLang="en-US" smtClean="0"/>
              <a:t>부모 노드에서 자식 노드로 값을 가져오고 형제노드와 합친다</a:t>
            </a:r>
            <a:endParaRPr lang="en-US" altLang="ko-KR" smtClean="0"/>
          </a:p>
          <a:p>
            <a:pPr lvl="2"/>
            <a:r>
              <a:rPr lang="en-US" altLang="ko-KR" smtClean="0"/>
              <a:t>B-Tree </a:t>
            </a:r>
            <a:r>
              <a:rPr lang="ko-KR" altLang="en-US" smtClean="0"/>
              <a:t>조건이 맞을때까지 루트로 올라가며 반복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863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B-Tree</a:t>
            </a:r>
            <a:r>
              <a:rPr lang="ko-KR" altLang="en-US"/>
              <a:t>의 </a:t>
            </a:r>
            <a:r>
              <a:rPr lang="ko-KR" altLang="en-US" smtClean="0"/>
              <a:t>삽입 </a:t>
            </a:r>
            <a:r>
              <a:rPr lang="en-US" altLang="ko-KR" smtClean="0"/>
              <a:t>Visualization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https://www.cs.usfca.edu/~galles/visualization/BTree.html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7" y="2385061"/>
            <a:ext cx="7761743" cy="28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20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DBMS</a:t>
            </a:r>
            <a:r>
              <a:rPr lang="ko-KR" altLang="en-US" smtClean="0"/>
              <a:t>는 데이터를 일련의 규칙에 맞게 저장</a:t>
            </a:r>
            <a:r>
              <a:rPr lang="en-US" altLang="ko-KR" smtClean="0"/>
              <a:t>/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 lvl="1"/>
            <a:r>
              <a:rPr lang="ko-KR" altLang="en-US" smtClean="0"/>
              <a:t>데이터를 저장하는 방법에 따라 성능이 달라짐</a:t>
            </a:r>
            <a:endParaRPr lang="en-US" altLang="ko-KR" smtClean="0"/>
          </a:p>
          <a:p>
            <a:r>
              <a:rPr lang="ko-KR" altLang="en-US" smtClean="0"/>
              <a:t>순차 탐색 </a:t>
            </a:r>
            <a:r>
              <a:rPr lang="en-US" altLang="ko-KR" smtClean="0"/>
              <a:t>(sequential search)</a:t>
            </a:r>
            <a:r>
              <a:rPr lang="ko-KR" altLang="en-US" smtClean="0"/>
              <a:t>과 이진 탐색</a:t>
            </a:r>
            <a:r>
              <a:rPr lang="en-US" altLang="ko-KR" smtClean="0"/>
              <a:t>(binary search)</a:t>
            </a:r>
          </a:p>
          <a:p>
            <a:pPr lvl="1"/>
            <a:r>
              <a:rPr lang="ko-KR" altLang="en-US" smtClean="0"/>
              <a:t>순차 탐색은 가장 간단한 탐색방법 </a:t>
            </a:r>
            <a:endParaRPr lang="en-US" altLang="ko-KR"/>
          </a:p>
          <a:p>
            <a:pPr lvl="1"/>
            <a:r>
              <a:rPr lang="ko-KR" altLang="en-US" smtClean="0"/>
              <a:t>이진 탐색은 빠른 검색이 가능</a:t>
            </a:r>
            <a:r>
              <a:rPr lang="en-US" altLang="ko-KR" smtClean="0"/>
              <a:t>. </a:t>
            </a:r>
            <a:r>
              <a:rPr lang="ko-KR" altLang="en-US" smtClean="0"/>
              <a:t>데이터가 정렬되어있어야 함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643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색인 </a:t>
            </a:r>
            <a:r>
              <a:rPr lang="en-US" altLang="ko-KR" smtClean="0"/>
              <a:t>(index)</a:t>
            </a:r>
            <a:r>
              <a:rPr lang="ko-KR" altLang="en-US" smtClean="0"/>
              <a:t> 순차 탐색은 색인을 이용함</a:t>
            </a:r>
            <a:endParaRPr lang="en-US" altLang="ko-KR" smtClean="0"/>
          </a:p>
          <a:p>
            <a:pPr lvl="1"/>
            <a:r>
              <a:rPr lang="ko-KR" altLang="en-US" smtClean="0"/>
              <a:t>추가적인 인덱스 테이블을 이용하여 검색 성능을 향상</a:t>
            </a:r>
            <a:endParaRPr lang="en-US" altLang="ko-KR" smtClean="0"/>
          </a:p>
          <a:p>
            <a:r>
              <a:rPr lang="en-US" altLang="ko-KR" smtClean="0"/>
              <a:t>B-Tree</a:t>
            </a:r>
            <a:r>
              <a:rPr lang="ko-KR" altLang="en-US" smtClean="0"/>
              <a:t>는 데이터베이스 파일시스템에서 널리 사용</a:t>
            </a:r>
            <a:endParaRPr lang="en-US" altLang="ko-KR" smtClean="0"/>
          </a:p>
          <a:p>
            <a:pPr lvl="1"/>
            <a:r>
              <a:rPr lang="ko-KR" altLang="en-US" smtClean="0"/>
              <a:t>이진트리의 확장형 구조</a:t>
            </a:r>
            <a:endParaRPr lang="en-US" altLang="ko-KR" smtClean="0"/>
          </a:p>
          <a:p>
            <a:pPr lvl="1"/>
            <a:r>
              <a:rPr lang="ko-KR" altLang="en-US" smtClean="0"/>
              <a:t>안정적인 검색 속도 </a:t>
            </a:r>
            <a:r>
              <a:rPr lang="en-US" altLang="ko-KR" smtClean="0"/>
              <a:t>(select). </a:t>
            </a:r>
          </a:p>
          <a:p>
            <a:pPr lvl="1"/>
            <a:r>
              <a:rPr lang="ko-KR" altLang="en-US" smtClean="0"/>
              <a:t>느린 </a:t>
            </a:r>
            <a:r>
              <a:rPr lang="en-US" altLang="ko-KR" smtClean="0"/>
              <a:t>insert, update, delete.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0953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3200" smtClean="0"/>
          </a:p>
          <a:p>
            <a:pPr algn="ctr"/>
            <a:r>
              <a:rPr lang="ko-KR" altLang="en-US" sz="4800" smtClean="0"/>
              <a:t>검색과 자료구조</a:t>
            </a:r>
            <a:endParaRPr lang="ko-KR" altLang="en-US" sz="4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9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탐색</a:t>
            </a:r>
            <a:r>
              <a:rPr lang="en-US" altLang="ko-KR" smtClean="0"/>
              <a:t>(</a:t>
            </a:r>
            <a:r>
              <a:rPr lang="ko-KR" altLang="en-US" smtClean="0"/>
              <a:t>검색</a:t>
            </a:r>
            <a:r>
              <a:rPr lang="en-US" altLang="ko-KR" smtClean="0"/>
              <a:t>)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탐색</a:t>
            </a:r>
            <a:r>
              <a:rPr lang="en-US" altLang="ko-KR"/>
              <a:t>(search) </a:t>
            </a:r>
            <a:endParaRPr lang="en-US" altLang="ko-KR" smtClean="0"/>
          </a:p>
          <a:p>
            <a:pPr lvl="1"/>
            <a:r>
              <a:rPr lang="ko-KR" altLang="en-US" smtClean="0"/>
              <a:t>기본적으로 </a:t>
            </a:r>
            <a:r>
              <a:rPr lang="ko-KR" altLang="en-US"/>
              <a:t>여러 개의 자료 중에서 원하는 자료를 찾는 작 업 </a:t>
            </a:r>
            <a:endParaRPr lang="en-US" altLang="ko-KR" smtClean="0"/>
          </a:p>
          <a:p>
            <a:pPr lvl="1"/>
            <a:r>
              <a:rPr lang="ko-KR" altLang="en-US" smtClean="0"/>
              <a:t>컴퓨터가 </a:t>
            </a:r>
            <a:r>
              <a:rPr lang="ko-KR" altLang="en-US"/>
              <a:t>가장 많이 하는 작업 중의 하나 </a:t>
            </a:r>
            <a:endParaRPr lang="en-US" altLang="ko-KR"/>
          </a:p>
          <a:p>
            <a:pPr lvl="1"/>
            <a:r>
              <a:rPr lang="ko-KR" altLang="en-US" smtClean="0"/>
              <a:t>탐색을 </a:t>
            </a:r>
            <a:r>
              <a:rPr lang="ko-KR" altLang="en-US"/>
              <a:t>효율적으로 수행하는 것은 매우 중요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ko-KR" altLang="en-US" smtClean="0"/>
              <a:t>탐색키</a:t>
            </a:r>
            <a:r>
              <a:rPr lang="en-US" altLang="ko-KR"/>
              <a:t>(search key) </a:t>
            </a:r>
          </a:p>
          <a:p>
            <a:pPr lvl="1"/>
            <a:r>
              <a:rPr lang="ko-KR" altLang="en-US" smtClean="0"/>
              <a:t>항목과 </a:t>
            </a:r>
            <a:r>
              <a:rPr lang="ko-KR" altLang="en-US"/>
              <a:t>항목을 구별해주는 키</a:t>
            </a:r>
            <a:r>
              <a:rPr lang="en-US" altLang="ko-KR"/>
              <a:t>(key) </a:t>
            </a:r>
            <a:endParaRPr lang="en-US" altLang="ko-KR" smtClean="0"/>
          </a:p>
          <a:p>
            <a:r>
              <a:rPr lang="ko-KR" altLang="en-US" smtClean="0"/>
              <a:t>탐색을 </a:t>
            </a:r>
            <a:r>
              <a:rPr lang="ko-KR" altLang="en-US"/>
              <a:t>위하여 사용되는 </a:t>
            </a:r>
            <a:r>
              <a:rPr lang="ko-KR" altLang="en-US">
                <a:solidFill>
                  <a:srgbClr val="FF0000"/>
                </a:solidFill>
              </a:rPr>
              <a:t>자료 </a:t>
            </a:r>
            <a:r>
              <a:rPr lang="ko-KR" altLang="en-US" smtClean="0">
                <a:solidFill>
                  <a:srgbClr val="FF0000"/>
                </a:solidFill>
              </a:rPr>
              <a:t>구조 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이산구조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배열</a:t>
            </a:r>
            <a:r>
              <a:rPr lang="en-US" altLang="ko-KR"/>
              <a:t>, </a:t>
            </a:r>
            <a:r>
              <a:rPr lang="ko-KR" altLang="en-US"/>
              <a:t>연결 리스트</a:t>
            </a:r>
            <a:r>
              <a:rPr lang="en-US" altLang="ko-KR"/>
              <a:t>, </a:t>
            </a:r>
            <a:r>
              <a:rPr lang="ko-KR" altLang="en-US"/>
              <a:t>트리</a:t>
            </a:r>
            <a:r>
              <a:rPr lang="en-US" altLang="ko-KR"/>
              <a:t>, </a:t>
            </a:r>
            <a:r>
              <a:rPr lang="ko-KR" altLang="en-US"/>
              <a:t>그래프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633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검색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데이터를 어떻게 저장하느냐에 따라 검색 효율이 크게 달라짐</a:t>
            </a:r>
            <a:endParaRPr lang="en-US" altLang="ko-KR" smtClean="0"/>
          </a:p>
          <a:p>
            <a:pPr lvl="1"/>
            <a:r>
              <a:rPr lang="ko-KR" altLang="en-US" sz="2400" smtClean="0"/>
              <a:t>단순 저장 </a:t>
            </a:r>
            <a:r>
              <a:rPr lang="en-US" altLang="ko-KR" sz="2400" smtClean="0"/>
              <a:t>(</a:t>
            </a:r>
            <a:r>
              <a:rPr lang="ko-KR" altLang="en-US" sz="2400"/>
              <a:t>총 </a:t>
            </a:r>
            <a:r>
              <a:rPr lang="en-US" altLang="ko-KR" sz="2400"/>
              <a:t>n</a:t>
            </a:r>
            <a:r>
              <a:rPr lang="ko-KR" altLang="en-US" sz="2400"/>
              <a:t>개의 데이터</a:t>
            </a:r>
            <a:r>
              <a:rPr lang="en-US" altLang="ko-KR" sz="2400"/>
              <a:t>) </a:t>
            </a:r>
          </a:p>
          <a:p>
            <a:pPr lvl="1"/>
            <a:r>
              <a:rPr lang="en-US" altLang="ko-KR" sz="2400" smtClean="0"/>
              <a:t>11, 3, 2, 53, 4, 7, 9, 101, 15, 1, 6, 32 ………………………….. 54, 14</a:t>
            </a:r>
          </a:p>
          <a:p>
            <a:pPr lvl="1"/>
            <a:endParaRPr lang="en-US" altLang="ko-KR" sz="2400"/>
          </a:p>
          <a:p>
            <a:pPr lvl="1"/>
            <a:r>
              <a:rPr lang="ko-KR" altLang="en-US" sz="2400" smtClean="0"/>
              <a:t>이곳에서 </a:t>
            </a:r>
            <a:r>
              <a:rPr lang="en-US" altLang="ko-KR" sz="2400" smtClean="0"/>
              <a:t>7</a:t>
            </a:r>
            <a:r>
              <a:rPr lang="ko-KR" altLang="en-US" sz="2400" smtClean="0"/>
              <a:t>을 찾아보려면</a:t>
            </a:r>
            <a:r>
              <a:rPr lang="en-US" altLang="ko-KR" sz="2400" smtClean="0"/>
              <a:t>? </a:t>
            </a:r>
          </a:p>
          <a:p>
            <a:pPr lvl="2"/>
            <a:r>
              <a:rPr lang="ko-KR" altLang="en-US" sz="2000" smtClean="0"/>
              <a:t>순서대로 찾아보는 방법밖에 없음 </a:t>
            </a:r>
            <a:r>
              <a:rPr lang="en-US" altLang="ko-KR" sz="2000" smtClean="0"/>
              <a:t>(</a:t>
            </a:r>
            <a:r>
              <a:rPr lang="ko-KR" altLang="en-US" sz="2000" smtClean="0"/>
              <a:t>순차탐색</a:t>
            </a:r>
            <a:r>
              <a:rPr lang="en-US" altLang="ko-KR" sz="2000" smtClean="0"/>
              <a:t>)</a:t>
            </a:r>
          </a:p>
          <a:p>
            <a:pPr lvl="2"/>
            <a:r>
              <a:rPr lang="ko-KR" altLang="en-US" sz="1800" smtClean="0"/>
              <a:t>운이 좋으면 </a:t>
            </a:r>
            <a:r>
              <a:rPr lang="en-US" altLang="ko-KR" sz="1800" smtClean="0"/>
              <a:t>1</a:t>
            </a:r>
            <a:r>
              <a:rPr lang="ko-KR" altLang="en-US" sz="1800" smtClean="0"/>
              <a:t>번째 데이터가 </a:t>
            </a:r>
            <a:r>
              <a:rPr lang="en-US" altLang="ko-KR" sz="1800" smtClean="0"/>
              <a:t>7</a:t>
            </a:r>
          </a:p>
          <a:p>
            <a:pPr lvl="2"/>
            <a:r>
              <a:rPr lang="ko-KR" altLang="en-US" sz="1800" smtClean="0"/>
              <a:t>재수 없으면 마지막 데이터가 </a:t>
            </a:r>
            <a:r>
              <a:rPr lang="en-US" altLang="ko-KR" sz="1800" smtClean="0"/>
              <a:t>7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95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순차 탐색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탐색 </a:t>
            </a:r>
            <a:r>
              <a:rPr lang="ko-KR" altLang="en-US"/>
              <a:t>방법 중에서 가장 간단하고 직접적인 탐색 방법</a:t>
            </a:r>
          </a:p>
          <a:p>
            <a:pPr lvl="1"/>
            <a:r>
              <a:rPr lang="ko-KR" altLang="en-US"/>
              <a:t>순차 탐색은 정렬되지 않은 배열의 항목들을 처음부터 마지막까지 하나씩 검사하여 원하는 항목을 찾아가는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7"/>
          <a:stretch/>
        </p:blipFill>
        <p:spPr bwMode="auto">
          <a:xfrm>
            <a:off x="2369139" y="3026833"/>
            <a:ext cx="3963762" cy="30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117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순차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순차 탐색의 시간 복잡도</a:t>
            </a:r>
            <a:endParaRPr lang="en-US" altLang="ko-KR" smtClean="0"/>
          </a:p>
          <a:p>
            <a:pPr lvl="1"/>
            <a:r>
              <a:rPr lang="ko-KR" altLang="en-US" sz="2200"/>
              <a:t>운이 좋으면 </a:t>
            </a:r>
            <a:r>
              <a:rPr lang="en-US" altLang="ko-KR" sz="2200"/>
              <a:t>1</a:t>
            </a:r>
            <a:r>
              <a:rPr lang="ko-KR" altLang="en-US" sz="2200"/>
              <a:t>번째 데이터가 </a:t>
            </a:r>
            <a:r>
              <a:rPr lang="en-US" altLang="ko-KR" sz="2200"/>
              <a:t>7</a:t>
            </a:r>
          </a:p>
          <a:p>
            <a:pPr lvl="1"/>
            <a:r>
              <a:rPr lang="ko-KR" altLang="en-US" sz="2200"/>
              <a:t>재수 없으면 마지막 데이터가 </a:t>
            </a:r>
            <a:r>
              <a:rPr lang="en-US" altLang="ko-KR" sz="2200"/>
              <a:t>7</a:t>
            </a:r>
            <a:endParaRPr lang="ko-KR" altLang="en-US" sz="2200"/>
          </a:p>
          <a:p>
            <a:pPr lvl="1"/>
            <a:r>
              <a:rPr lang="en-US" altLang="ko-KR" smtClean="0"/>
              <a:t>n</a:t>
            </a:r>
            <a:r>
              <a:rPr lang="ko-KR" altLang="en-US" smtClean="0"/>
              <a:t>개의 데이터가 있을 때</a:t>
            </a:r>
            <a:r>
              <a:rPr lang="en-US" altLang="ko-KR" smtClean="0"/>
              <a:t>, </a:t>
            </a:r>
            <a:r>
              <a:rPr lang="ko-KR" altLang="en-US" smtClean="0"/>
              <a:t>평균적으로 </a:t>
            </a:r>
            <a:r>
              <a:rPr lang="en-US" altLang="ko-KR" smtClean="0"/>
              <a:t>n/2 </a:t>
            </a:r>
            <a:r>
              <a:rPr lang="ko-KR" altLang="en-US" smtClean="0"/>
              <a:t>번만에 숫자를 찾을 수 있음</a:t>
            </a:r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검색속도는 </a:t>
            </a:r>
            <a:r>
              <a:rPr lang="ko-KR" altLang="en-US" b="1" smtClean="0"/>
              <a:t>데이터의 수에 비례</a:t>
            </a:r>
            <a:r>
              <a:rPr lang="ko-KR" altLang="en-US" smtClean="0"/>
              <a:t>함 </a:t>
            </a:r>
            <a:endParaRPr lang="en-US" altLang="ko-KR" smtClean="0"/>
          </a:p>
          <a:p>
            <a:pPr lvl="2"/>
            <a:r>
              <a:rPr lang="ko-KR" altLang="en-US" smtClean="0"/>
              <a:t>데이터가 많아질수록 검색 속도도 느려짐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582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86070</TotalTime>
  <Words>1344</Words>
  <Application>Microsoft Office PowerPoint</Application>
  <PresentationFormat>화면 슬라이드 쇼(4:3)</PresentationFormat>
  <Paragraphs>252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5" baseType="lpstr">
      <vt:lpstr>HY엽서L</vt:lpstr>
      <vt:lpstr>굴림체</vt:lpstr>
      <vt:lpstr>돋움</vt:lpstr>
      <vt:lpstr>맑은 고딕</vt:lpstr>
      <vt:lpstr>Arial</vt:lpstr>
      <vt:lpstr>Calibri</vt:lpstr>
      <vt:lpstr>Lucida Console</vt:lpstr>
      <vt:lpstr>Symbol</vt:lpstr>
      <vt:lpstr>Times New Roman</vt:lpstr>
      <vt:lpstr>Trebuchet MS</vt:lpstr>
      <vt:lpstr>Wingdings</vt:lpstr>
      <vt:lpstr>추억</vt:lpstr>
      <vt:lpstr>12. 데이터베이스  인덱싱과 해싱</vt:lpstr>
      <vt:lpstr>데이터베이스의 구조</vt:lpstr>
      <vt:lpstr>DBMS와 데이터 파일</vt:lpstr>
      <vt:lpstr>실제 데이터가 저장되는곳</vt:lpstr>
      <vt:lpstr>PowerPoint 프레젠테이션</vt:lpstr>
      <vt:lpstr>데이터 탐색(검색)이란?</vt:lpstr>
      <vt:lpstr>데이터 검색</vt:lpstr>
      <vt:lpstr>순차 탐색</vt:lpstr>
      <vt:lpstr>순차 탐색</vt:lpstr>
      <vt:lpstr>데이터 검색의 개념</vt:lpstr>
      <vt:lpstr>이진 검색</vt:lpstr>
      <vt:lpstr>이진 검색</vt:lpstr>
      <vt:lpstr>색인 순차 탐색</vt:lpstr>
      <vt:lpstr>색인 순차 탐색</vt:lpstr>
      <vt:lpstr>이진 트리</vt:lpstr>
      <vt:lpstr>이진 트리</vt:lpstr>
      <vt:lpstr>이진 탐색 트리</vt:lpstr>
      <vt:lpstr>이진 탐색 트리</vt:lpstr>
      <vt:lpstr>이진 탐색 트리</vt:lpstr>
      <vt:lpstr>이진 탐색 트리 삭제</vt:lpstr>
      <vt:lpstr>이진 탐색 트리 삭제</vt:lpstr>
      <vt:lpstr>이진 탐색 트리 삭제</vt:lpstr>
      <vt:lpstr>이진 탐색 트리의 성능</vt:lpstr>
      <vt:lpstr>이진 탐색 트리의 성능</vt:lpstr>
      <vt:lpstr>균형 탐색 트리</vt:lpstr>
      <vt:lpstr>PowerPoint 프레젠테이션</vt:lpstr>
      <vt:lpstr>B-Tree</vt:lpstr>
      <vt:lpstr>B-Tree 개요</vt:lpstr>
      <vt:lpstr>B-Tree</vt:lpstr>
      <vt:lpstr>B-Tree</vt:lpstr>
      <vt:lpstr>B-Tree</vt:lpstr>
      <vt:lpstr>B-Tree</vt:lpstr>
      <vt:lpstr>B-Tree의 검색</vt:lpstr>
      <vt:lpstr>B-Tree의 삽입</vt:lpstr>
      <vt:lpstr>B-Tree의 삽입</vt:lpstr>
      <vt:lpstr>B-Tree의 삭제</vt:lpstr>
      <vt:lpstr>B-Tree의 삭제</vt:lpstr>
      <vt:lpstr>B-Tree의 삭제</vt:lpstr>
      <vt:lpstr>B-Tree의 삭제</vt:lpstr>
      <vt:lpstr>B-Tree의 삭제</vt:lpstr>
      <vt:lpstr>B-Tree의 삽입 Visualization</vt:lpstr>
      <vt:lpstr>강의 요약</vt:lpstr>
      <vt:lpstr>강의 요약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허종욱</dc:creator>
  <cp:lastModifiedBy>Lee kabsung</cp:lastModifiedBy>
  <cp:revision>855</cp:revision>
  <cp:lastPrinted>2019-05-27T14:48:44Z</cp:lastPrinted>
  <dcterms:created xsi:type="dcterms:W3CDTF">2015-03-12T06:09:39Z</dcterms:created>
  <dcterms:modified xsi:type="dcterms:W3CDTF">2019-11-18T03:54:56Z</dcterms:modified>
</cp:coreProperties>
</file>