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8" r:id="rId1"/>
  </p:sldMasterIdLst>
  <p:notesMasterIdLst>
    <p:notesMasterId r:id="rId30"/>
  </p:notesMasterIdLst>
  <p:handoutMasterIdLst>
    <p:handoutMasterId r:id="rId31"/>
  </p:handoutMasterIdLst>
  <p:sldIdLst>
    <p:sldId id="428" r:id="rId2"/>
    <p:sldId id="547" r:id="rId3"/>
    <p:sldId id="548" r:id="rId4"/>
    <p:sldId id="554" r:id="rId5"/>
    <p:sldId id="553" r:id="rId6"/>
    <p:sldId id="555" r:id="rId7"/>
    <p:sldId id="557" r:id="rId8"/>
    <p:sldId id="536" r:id="rId9"/>
    <p:sldId id="541" r:id="rId10"/>
    <p:sldId id="544" r:id="rId11"/>
    <p:sldId id="545" r:id="rId12"/>
    <p:sldId id="537" r:id="rId13"/>
    <p:sldId id="551" r:id="rId14"/>
    <p:sldId id="538" r:id="rId15"/>
    <p:sldId id="539" r:id="rId16"/>
    <p:sldId id="540" r:id="rId17"/>
    <p:sldId id="533" r:id="rId18"/>
    <p:sldId id="534" r:id="rId19"/>
    <p:sldId id="514" r:id="rId20"/>
    <p:sldId id="515" r:id="rId21"/>
    <p:sldId id="549" r:id="rId22"/>
    <p:sldId id="550" r:id="rId23"/>
    <p:sldId id="516" r:id="rId24"/>
    <p:sldId id="517" r:id="rId25"/>
    <p:sldId id="518" r:id="rId26"/>
    <p:sldId id="520" r:id="rId27"/>
    <p:sldId id="519" r:id="rId28"/>
    <p:sldId id="552" r:id="rId2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B9F90F-C820-4982-BCC5-9A3B21B9B684}">
          <p14:sldIdLst>
            <p14:sldId id="428"/>
            <p14:sldId id="547"/>
            <p14:sldId id="548"/>
            <p14:sldId id="554"/>
            <p14:sldId id="553"/>
            <p14:sldId id="555"/>
            <p14:sldId id="557"/>
            <p14:sldId id="536"/>
            <p14:sldId id="541"/>
            <p14:sldId id="544"/>
            <p14:sldId id="545"/>
            <p14:sldId id="537"/>
            <p14:sldId id="551"/>
            <p14:sldId id="538"/>
            <p14:sldId id="539"/>
            <p14:sldId id="540"/>
            <p14:sldId id="533"/>
            <p14:sldId id="534"/>
            <p14:sldId id="514"/>
            <p14:sldId id="515"/>
            <p14:sldId id="549"/>
            <p14:sldId id="550"/>
            <p14:sldId id="516"/>
            <p14:sldId id="517"/>
            <p14:sldId id="518"/>
            <p14:sldId id="520"/>
            <p14:sldId id="519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kyu Kim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3366CC"/>
    <a:srgbClr val="000000"/>
    <a:srgbClr val="FFFFFF"/>
    <a:srgbClr val="CCFFFF"/>
    <a:srgbClr val="92A9B9"/>
    <a:srgbClr val="B7C6C6"/>
    <a:srgbClr val="00CC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46" autoAdjust="0"/>
  </p:normalViewPr>
  <p:slideViewPr>
    <p:cSldViewPr snapToGrid="0">
      <p:cViewPr varScale="1">
        <p:scale>
          <a:sx n="110" d="100"/>
          <a:sy n="110" d="100"/>
        </p:scale>
        <p:origin x="126" y="2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875C0BE3-38F6-4D2B-A772-CD8F1E65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1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19113" y="757238"/>
            <a:ext cx="5759450" cy="4319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43697" y="5259621"/>
            <a:ext cx="5710282" cy="3959211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138B8FE9-B6CF-4831-836A-BFFCD4ACC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757238"/>
            <a:ext cx="5759450" cy="43195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9700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8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D43F-7BA0-4F02-94C8-28E706B15DA7}" type="datetime1">
              <a:rPr lang="ko-KR" altLang="en-US" smtClean="0"/>
              <a:t>2019-11-24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3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540000" indent="-182880">
              <a:buClrTx/>
              <a:buFont typeface="Wingdings" panose="05000000000000000000" pitchFamily="2" charset="2"/>
              <a:buChar char="§"/>
              <a:defRPr/>
            </a:lvl2pPr>
            <a:lvl3pPr marL="894870" marR="0" indent="-28575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6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marL="792000" marR="0" lvl="2" indent="-18288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 smtClean="0"/>
              <a:t>셋째 수준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E68-800F-4EF5-9B5B-CF568BF43621}" type="datetime1">
              <a:rPr lang="ko-KR" altLang="en-US" smtClean="0"/>
              <a:t>2019-11-24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B973D43F-7BA0-4F02-94C8-28E706B15DA7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7054" y="6459786"/>
            <a:ext cx="984019" cy="365125"/>
          </a:xfrm>
        </p:spPr>
        <p:txBody>
          <a:bodyPr/>
          <a:lstStyle>
            <a:lvl1pPr algn="ctr">
              <a:defRPr/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E956-C544-40DE-BCB3-6CDB2E598C69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8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0F27-A4EE-4F6E-AE02-64B140DC5A88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6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6034-81BC-4DB4-8B4F-2BFDB5E34CC2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5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381000"/>
            <a:ext cx="8410575" cy="75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245659"/>
            <a:ext cx="8410575" cy="4736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078B4-FEBB-4FC2-89E1-BAA18A610529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9990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6713" y="1137286"/>
            <a:ext cx="841057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exas.edu/users/djimenez/utsa/cs3343/lecture17.html" TargetMode="External"/><Relationship Id="rId2" Type="http://schemas.openxmlformats.org/officeDocument/2006/relationships/hyperlink" Target="https://www.cs.utexas.edu/users/djimenez/utsa/cs3343/lecture16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en-US" altLang="ko-KR" sz="5400" b="1" smtClean="0"/>
              <a:t>13. </a:t>
            </a:r>
            <a:r>
              <a:rPr lang="ko-KR" altLang="en-US" sz="5400" b="1" smtClean="0"/>
              <a:t>데이터베이스 </a:t>
            </a:r>
            <a:r>
              <a:rPr lang="en-US" altLang="ko-KR" sz="5400" b="1" smtClean="0"/>
              <a:t/>
            </a:r>
            <a:br>
              <a:rPr lang="en-US" altLang="ko-KR" sz="5400" b="1" smtClean="0"/>
            </a:br>
            <a:r>
              <a:rPr lang="ko-KR" altLang="en-US" sz="5400" b="1" smtClean="0"/>
              <a:t>인덱싱과 해싱 </a:t>
            </a:r>
            <a:r>
              <a:rPr lang="en-US" altLang="ko-KR" sz="5400" b="1" smtClean="0"/>
              <a:t>(2)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860915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해싱 예시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해시 </a:t>
            </a:r>
            <a:r>
              <a:rPr lang="ko-KR" altLang="en-US" smtClean="0"/>
              <a:t>함수를 만들어보자</a:t>
            </a:r>
            <a:endParaRPr lang="en-US" altLang="ko-KR" smtClean="0"/>
          </a:p>
          <a:p>
            <a:pPr lvl="1"/>
            <a:r>
              <a:rPr lang="ko-KR" altLang="en-US" smtClean="0"/>
              <a:t>고객이름이 </a:t>
            </a:r>
            <a:r>
              <a:rPr lang="en-US" altLang="ko-KR" smtClean="0"/>
              <a:t>key (</a:t>
            </a:r>
            <a:r>
              <a:rPr lang="ko-KR" altLang="en-US" smtClean="0"/>
              <a:t>식별자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고객 이름을 주소로 직접 변환하는 함수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1 : </a:t>
            </a:r>
            <a:r>
              <a:rPr lang="ko-KR" altLang="en-US" smtClean="0"/>
              <a:t>이름에 있는 모음</a:t>
            </a:r>
            <a:r>
              <a:rPr lang="en-US" altLang="ko-KR" smtClean="0"/>
              <a:t>/</a:t>
            </a:r>
            <a:r>
              <a:rPr lang="ko-KR" altLang="en-US" smtClean="0"/>
              <a:t>자음 개수의 조합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2 : </a:t>
            </a:r>
            <a:r>
              <a:rPr lang="ko-KR" altLang="en-US" smtClean="0"/>
              <a:t>이름 저장할때 사용한 </a:t>
            </a:r>
            <a:r>
              <a:rPr lang="en-US" altLang="ko-KR" smtClean="0"/>
              <a:t>Unicode </a:t>
            </a:r>
            <a:r>
              <a:rPr lang="ko-KR" altLang="en-US" smtClean="0"/>
              <a:t>이용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3"/>
            <a:r>
              <a:rPr lang="ko-KR" altLang="en-US" smtClean="0"/>
              <a:t>이승기 </a:t>
            </a:r>
            <a:r>
              <a:rPr lang="en-US" altLang="ko-KR"/>
              <a:t>-&gt; \</a:t>
            </a:r>
            <a:r>
              <a:rPr lang="en-US" altLang="ko-KR" smtClean="0"/>
              <a:t>uC774\uC2B9\uAE30</a:t>
            </a:r>
          </a:p>
          <a:p>
            <a:pPr lvl="4"/>
            <a:r>
              <a:rPr lang="ko-KR" altLang="en-US" smtClean="0"/>
              <a:t>변환 해시</a:t>
            </a:r>
            <a:r>
              <a:rPr lang="en-US" altLang="ko-KR" smtClean="0"/>
              <a:t>:  7+7+4+2+9+3+0 =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FF0000"/>
                </a:solidFill>
              </a:rPr>
              <a:t>22</a:t>
            </a:r>
          </a:p>
          <a:p>
            <a:pPr lvl="4"/>
            <a:r>
              <a:rPr lang="ko-KR" altLang="en-US" smtClean="0"/>
              <a:t>이승기 데이터는</a:t>
            </a:r>
            <a:r>
              <a:rPr lang="en-US" altLang="ko-KR"/>
              <a:t> </a:t>
            </a:r>
            <a:r>
              <a:rPr lang="en-US" altLang="ko-KR" smtClean="0"/>
              <a:t>22</a:t>
            </a:r>
            <a:r>
              <a:rPr lang="ko-KR" altLang="en-US" smtClean="0"/>
              <a:t>번 주소에 저장</a:t>
            </a:r>
            <a:endParaRPr lang="en-US" altLang="ko-KR" smtClean="0"/>
          </a:p>
          <a:p>
            <a:pPr lvl="5"/>
            <a:endParaRPr lang="en-US" altLang="ko-KR" smtClean="0">
              <a:solidFill>
                <a:schemeClr val="tx1"/>
              </a:solidFill>
            </a:endParaRPr>
          </a:p>
          <a:p>
            <a:pPr marL="871400" lvl="5" indent="0"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marL="871400" lvl="5" indent="0">
              <a:buNone/>
            </a:pP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주의</a:t>
            </a:r>
            <a:r>
              <a:rPr lang="en-US" altLang="ko-KR" smtClean="0">
                <a:solidFill>
                  <a:schemeClr val="tx1"/>
                </a:solidFill>
              </a:rPr>
              <a:t>) </a:t>
            </a:r>
            <a:r>
              <a:rPr lang="ko-KR" altLang="en-US" smtClean="0">
                <a:solidFill>
                  <a:schemeClr val="tx1"/>
                </a:solidFill>
              </a:rPr>
              <a:t>여기서 사용한 </a:t>
            </a:r>
            <a:r>
              <a:rPr lang="ko-KR" altLang="en-US"/>
              <a:t>해시</a:t>
            </a:r>
            <a:r>
              <a:rPr lang="ko-KR" altLang="en-US" smtClean="0">
                <a:solidFill>
                  <a:schemeClr val="tx1"/>
                </a:solidFill>
              </a:rPr>
              <a:t> 함수는 설명의 편의를 위해 임의로 만든것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462649" y="1781299"/>
            <a:ext cx="3218213" cy="3054432"/>
            <a:chOff x="4684160" y="1953491"/>
            <a:chExt cx="3812635" cy="3743201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955" r="48392"/>
            <a:stretch/>
          </p:blipFill>
          <p:spPr bwMode="auto">
            <a:xfrm>
              <a:off x="4684160" y="1953491"/>
              <a:ext cx="3812635" cy="3743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892634" y="2268187"/>
              <a:ext cx="581891" cy="593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2208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해싱 쉬운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해시 테이블 검색</a:t>
            </a:r>
            <a:endParaRPr lang="en-US" altLang="ko-KR"/>
          </a:p>
          <a:p>
            <a:pPr lvl="1"/>
            <a:r>
              <a:rPr lang="en-US" altLang="ko-KR" smtClean="0"/>
              <a:t>‘</a:t>
            </a:r>
            <a:r>
              <a:rPr lang="ko-KR" altLang="en-US" smtClean="0"/>
              <a:t>이승기</a:t>
            </a:r>
            <a:r>
              <a:rPr lang="en-US" altLang="ko-KR" smtClean="0"/>
              <a:t>’</a:t>
            </a:r>
            <a:r>
              <a:rPr lang="ko-KR" altLang="en-US" smtClean="0"/>
              <a:t>의 나이를 찾아보자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만약 정렬이 안되어있는 테이블이라면 테이블을 모두 뒤져야함</a:t>
            </a:r>
            <a:endParaRPr lang="en-US" altLang="ko-KR" smtClean="0"/>
          </a:p>
          <a:p>
            <a:pPr lvl="4"/>
            <a:r>
              <a:rPr lang="en-US" altLang="ko-KR" smtClean="0"/>
              <a:t>(</a:t>
            </a:r>
            <a:r>
              <a:rPr lang="ko-KR" altLang="en-US" smtClean="0"/>
              <a:t>탐색 시간은 </a:t>
            </a:r>
            <a:r>
              <a:rPr lang="ko-KR" altLang="en-US" b="1" smtClean="0"/>
              <a:t>데이터 수</a:t>
            </a:r>
            <a:r>
              <a:rPr lang="ko-KR" altLang="en-US" smtClean="0"/>
              <a:t> </a:t>
            </a:r>
            <a:r>
              <a:rPr lang="en-US" altLang="ko-KR" b="1" smtClean="0"/>
              <a:t>n</a:t>
            </a:r>
            <a:r>
              <a:rPr lang="ko-KR" altLang="en-US" smtClean="0"/>
              <a:t>에 비례</a:t>
            </a:r>
            <a:r>
              <a:rPr lang="en-US" altLang="ko-KR" smtClean="0"/>
              <a:t>)</a:t>
            </a:r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정렬이 되어있는 테이블이라면 이진 검색을 통해 찾을 수 있음</a:t>
            </a:r>
            <a:endParaRPr lang="en-US" altLang="ko-KR" smtClean="0"/>
          </a:p>
          <a:p>
            <a:pPr lvl="4"/>
            <a:r>
              <a:rPr lang="en-US" altLang="ko-KR" smtClean="0"/>
              <a:t>(</a:t>
            </a:r>
            <a:r>
              <a:rPr lang="ko-KR" altLang="en-US" smtClean="0"/>
              <a:t>탐색 시간은 </a:t>
            </a:r>
            <a:r>
              <a:rPr lang="en-US" altLang="ko-KR" b="1" smtClean="0"/>
              <a:t>log(</a:t>
            </a:r>
            <a:r>
              <a:rPr lang="ko-KR" altLang="en-US" b="1" smtClean="0"/>
              <a:t>데이터 수 </a:t>
            </a:r>
            <a:r>
              <a:rPr lang="en-US" altLang="ko-KR" b="1" smtClean="0"/>
              <a:t>n)</a:t>
            </a:r>
            <a:r>
              <a:rPr lang="ko-KR" altLang="en-US" smtClean="0"/>
              <a:t>에 비례</a:t>
            </a:r>
            <a:r>
              <a:rPr lang="en-US" altLang="ko-KR" smtClean="0"/>
              <a:t>)</a:t>
            </a:r>
          </a:p>
          <a:p>
            <a:pPr lvl="4"/>
            <a:endParaRPr lang="en-US" altLang="ko-KR"/>
          </a:p>
          <a:p>
            <a:pPr lvl="2"/>
            <a:r>
              <a:rPr lang="ko-KR" altLang="en-US" smtClean="0"/>
              <a:t>해쉬 테이블을 이용한다면</a:t>
            </a:r>
            <a:r>
              <a:rPr lang="en-US" altLang="ko-KR" smtClean="0"/>
              <a:t>, </a:t>
            </a:r>
            <a:r>
              <a:rPr lang="ko-KR" altLang="en-US" smtClean="0"/>
              <a:t>검색이 필요없음</a:t>
            </a:r>
            <a:r>
              <a:rPr lang="en-US" altLang="ko-KR" smtClean="0"/>
              <a:t>.</a:t>
            </a:r>
          </a:p>
          <a:p>
            <a:pPr lvl="4"/>
            <a:r>
              <a:rPr lang="ko-KR" altLang="en-US" smtClean="0"/>
              <a:t>이승기 </a:t>
            </a:r>
            <a:r>
              <a:rPr lang="en-US" altLang="ko-KR" smtClean="0"/>
              <a:t>-&gt; </a:t>
            </a:r>
            <a:r>
              <a:rPr lang="en-US" altLang="ko-KR" b="1" smtClean="0">
                <a:solidFill>
                  <a:srgbClr val="FF0000"/>
                </a:solidFill>
              </a:rPr>
              <a:t>22</a:t>
            </a:r>
            <a:r>
              <a:rPr lang="ko-KR" altLang="en-US" smtClean="0"/>
              <a:t>를 계산하면 끝</a:t>
            </a:r>
            <a:endParaRPr lang="en-US" altLang="ko-KR" smtClean="0"/>
          </a:p>
          <a:p>
            <a:pPr lvl="4"/>
            <a:r>
              <a:rPr lang="en-US" altLang="ko-KR" smtClean="0"/>
              <a:t>(</a:t>
            </a:r>
            <a:r>
              <a:rPr lang="ko-KR" altLang="en-US" b="1" smtClean="0"/>
              <a:t>탐색 시간 </a:t>
            </a:r>
            <a:r>
              <a:rPr lang="en-US" altLang="ko-KR" b="1" smtClean="0"/>
              <a:t>= </a:t>
            </a:r>
            <a:r>
              <a:rPr lang="ko-KR" altLang="en-US" b="1"/>
              <a:t>해시</a:t>
            </a:r>
            <a:r>
              <a:rPr lang="ko-KR" altLang="en-US" b="1" smtClean="0"/>
              <a:t> 계산 시간 </a:t>
            </a:r>
            <a:r>
              <a:rPr lang="en-US" altLang="ko-KR" b="1" smtClean="0"/>
              <a:t>= </a:t>
            </a:r>
            <a:r>
              <a:rPr lang="ko-KR" altLang="en-US" b="1" smtClean="0"/>
              <a:t>고정값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2637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해싱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해시 함수 </a:t>
            </a:r>
            <a:r>
              <a:rPr lang="en-US" altLang="ko-KR" smtClean="0"/>
              <a:t>(hashing function)</a:t>
            </a:r>
          </a:p>
          <a:p>
            <a:pPr lvl="1"/>
            <a:r>
              <a:rPr lang="ko-KR" altLang="en-US" smtClean="0"/>
              <a:t>주어진 키 값으로부터 레코드가 저장되어 있는 주소를 산출해 낼 수있는 수식을 의미</a:t>
            </a:r>
            <a:r>
              <a:rPr lang="en-US" altLang="ko-KR" smtClean="0"/>
              <a:t>. </a:t>
            </a:r>
            <a:r>
              <a:rPr lang="ko-KR" altLang="en-US" smtClean="0"/>
              <a:t>사상함수 </a:t>
            </a:r>
            <a:r>
              <a:rPr lang="en-US" altLang="ko-KR" smtClean="0"/>
              <a:t>(mapping function) </a:t>
            </a:r>
            <a:r>
              <a:rPr lang="ko-KR" altLang="en-US" smtClean="0"/>
              <a:t>라고도 함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좋은 해시 함수의 조건</a:t>
            </a:r>
            <a:endParaRPr lang="en-US" altLang="ko-KR" smtClean="0"/>
          </a:p>
          <a:p>
            <a:pPr lvl="2"/>
            <a:r>
              <a:rPr lang="ko-KR" altLang="en-US" smtClean="0"/>
              <a:t>계산이 빨라야 함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결과가 고르게 분포해야함 </a:t>
            </a:r>
            <a:r>
              <a:rPr lang="en-US" altLang="ko-KR" smtClean="0"/>
              <a:t>(=</a:t>
            </a:r>
            <a:r>
              <a:rPr lang="ko-KR" altLang="en-US"/>
              <a:t>충돌이 적어야 </a:t>
            </a:r>
            <a:r>
              <a:rPr lang="ko-KR" altLang="en-US" smtClean="0"/>
              <a:t>함</a:t>
            </a:r>
            <a:r>
              <a:rPr lang="en-US" altLang="ko-KR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1514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해시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자주 쓰이는 </a:t>
            </a:r>
            <a:r>
              <a:rPr lang="ko-KR" altLang="en-US"/>
              <a:t>해시</a:t>
            </a:r>
            <a:r>
              <a:rPr lang="ko-KR" altLang="en-US" smtClean="0"/>
              <a:t> 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r>
              <a:rPr lang="ko-KR" altLang="en-US"/>
              <a:t>제산함수</a:t>
            </a:r>
            <a:r>
              <a:rPr lang="en-US" altLang="ko-KR"/>
              <a:t>(division): </a:t>
            </a:r>
            <a:r>
              <a:rPr lang="ko-KR" altLang="en-US"/>
              <a:t>특정 숫자로 나눈 나머지 값</a:t>
            </a:r>
            <a:endParaRPr lang="en-US" altLang="ko-KR"/>
          </a:p>
          <a:p>
            <a:pPr lvl="1"/>
            <a:r>
              <a:rPr lang="ko-KR" altLang="en-US"/>
              <a:t>중간 제곱 함수</a:t>
            </a:r>
            <a:r>
              <a:rPr lang="en-US" altLang="ko-KR"/>
              <a:t>: </a:t>
            </a:r>
            <a:r>
              <a:rPr lang="ko-KR" altLang="en-US"/>
              <a:t>키 값의 중간자리를 뽑아서 제곱한다</a:t>
            </a:r>
            <a:endParaRPr lang="en-US" altLang="ko-KR"/>
          </a:p>
          <a:p>
            <a:pPr lvl="1"/>
            <a:r>
              <a:rPr lang="ko-KR" altLang="en-US"/>
              <a:t>숫자 분석법</a:t>
            </a:r>
            <a:r>
              <a:rPr lang="en-US" altLang="ko-KR"/>
              <a:t>(digit analysis): </a:t>
            </a:r>
            <a:r>
              <a:rPr lang="ko-KR" altLang="en-US"/>
              <a:t>키값의 숫자 분포를 사용하여 계산</a:t>
            </a:r>
            <a:endParaRPr lang="en-US" altLang="ko-KR"/>
          </a:p>
          <a:p>
            <a:pPr lvl="1"/>
            <a:r>
              <a:rPr lang="ko-KR" altLang="en-US"/>
              <a:t>폴딩</a:t>
            </a:r>
            <a:r>
              <a:rPr lang="en-US" altLang="ko-KR"/>
              <a:t>(folding) : </a:t>
            </a:r>
            <a:r>
              <a:rPr lang="ko-KR" altLang="en-US"/>
              <a:t>키 값을 분해하여 모두 더한 뒤 그 합을 주소로 사용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2012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해싱 예시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해시 함수</a:t>
            </a:r>
            <a:r>
              <a:rPr lang="en-US" altLang="ko-KR" smtClean="0"/>
              <a:t>: </a:t>
            </a:r>
            <a:r>
              <a:rPr lang="ko-KR" altLang="en-US" smtClean="0"/>
              <a:t>입력을 </a:t>
            </a:r>
            <a:r>
              <a:rPr lang="en-US" altLang="ko-KR" smtClean="0"/>
              <a:t>1000</a:t>
            </a:r>
            <a:r>
              <a:rPr lang="ko-KR" altLang="en-US" smtClean="0"/>
              <a:t>으로 나눈 나머지</a:t>
            </a:r>
            <a:endParaRPr lang="en-US" altLang="ko-KR" smtClean="0"/>
          </a:p>
          <a:p>
            <a:pPr lvl="1"/>
            <a:r>
              <a:rPr lang="en-US" altLang="ko-KR" smtClean="0"/>
              <a:t>H(x) = x mod 1000</a:t>
            </a:r>
          </a:p>
          <a:p>
            <a:pPr lvl="2"/>
            <a:r>
              <a:rPr lang="ko-KR" altLang="en-US" smtClean="0"/>
              <a:t>입력 숫자 데이터의 뒤쪽 </a:t>
            </a:r>
            <a:r>
              <a:rPr lang="en-US" altLang="ko-KR" smtClean="0"/>
              <a:t>3</a:t>
            </a:r>
            <a:r>
              <a:rPr lang="ko-KR" altLang="en-US" smtClean="0"/>
              <a:t>자리수를 반환 </a:t>
            </a:r>
            <a:r>
              <a:rPr lang="en-US" altLang="ko-KR" smtClean="0"/>
              <a:t>(ex: 12991</a:t>
            </a:r>
            <a:r>
              <a:rPr lang="ko-KR" altLang="en-US" smtClean="0"/>
              <a:t>의 경우 </a:t>
            </a:r>
            <a:r>
              <a:rPr lang="en-US" altLang="ko-KR" smtClean="0"/>
              <a:t>991)</a:t>
            </a:r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데이터 삽입</a:t>
            </a:r>
            <a:endParaRPr lang="en-US" altLang="ko-KR"/>
          </a:p>
          <a:p>
            <a:pPr lvl="2"/>
            <a:r>
              <a:rPr lang="ko-KR" altLang="ko-KR" b="1">
                <a:solidFill>
                  <a:srgbClr val="292F33"/>
                </a:solidFill>
                <a:latin typeface="Arial Unicode MS"/>
                <a:ea typeface="Roboto Mono"/>
              </a:rPr>
              <a:t>var</a:t>
            </a:r>
            <a:r>
              <a:rPr lang="ko-KR" altLang="ko-KR">
                <a:solidFill>
                  <a:srgbClr val="292F33"/>
                </a:solidFill>
                <a:latin typeface="Arial Unicode MS"/>
                <a:ea typeface="Roboto Mono"/>
              </a:rPr>
              <a:t> table = </a:t>
            </a:r>
            <a:r>
              <a:rPr lang="ko-KR" altLang="ko-KR" b="1">
                <a:solidFill>
                  <a:srgbClr val="292F33"/>
                </a:solidFill>
                <a:latin typeface="Arial Unicode MS"/>
                <a:ea typeface="Roboto Mono"/>
              </a:rPr>
              <a:t>new</a:t>
            </a:r>
            <a:r>
              <a:rPr lang="ko-KR" altLang="ko-KR">
                <a:solidFill>
                  <a:srgbClr val="292F33"/>
                </a:solidFill>
                <a:latin typeface="Arial Unicode MS"/>
                <a:ea typeface="Roboto Mono"/>
              </a:rPr>
              <a:t> LinkedList[1000]</a:t>
            </a:r>
            <a:r>
              <a:rPr lang="ko-KR" altLang="ko-KR" sz="400"/>
              <a:t> </a:t>
            </a:r>
            <a:endParaRPr lang="ko-KR" altLang="ko-KR" sz="4000">
              <a:latin typeface="Arial" panose="020B0604020202020204" pitchFamily="34" charset="0"/>
            </a:endParaRPr>
          </a:p>
          <a:p>
            <a:pPr lvl="2"/>
            <a:r>
              <a:rPr lang="ko-KR" altLang="ko-KR">
                <a:solidFill>
                  <a:srgbClr val="292F33"/>
                </a:solidFill>
                <a:latin typeface="Arial Unicode MS"/>
                <a:ea typeface="Roboto Mono"/>
              </a:rPr>
              <a:t>hash = key % 1000 </a:t>
            </a:r>
            <a:endParaRPr lang="en-US" altLang="ko-KR" smtClean="0">
              <a:solidFill>
                <a:srgbClr val="292F33"/>
              </a:solidFill>
              <a:latin typeface="Arial Unicode MS"/>
              <a:ea typeface="Roboto Mono"/>
            </a:endParaRPr>
          </a:p>
          <a:p>
            <a:pPr lvl="2"/>
            <a:r>
              <a:rPr lang="ko-KR" altLang="ko-KR" smtClean="0">
                <a:solidFill>
                  <a:srgbClr val="292F33"/>
                </a:solidFill>
                <a:latin typeface="Arial Unicode MS"/>
                <a:ea typeface="Roboto Mono"/>
              </a:rPr>
              <a:t>table[hash]</a:t>
            </a:r>
            <a:r>
              <a:rPr lang="en-US" altLang="ko-KR" smtClean="0">
                <a:solidFill>
                  <a:srgbClr val="292F33"/>
                </a:solidFill>
                <a:latin typeface="Arial Unicode MS"/>
                <a:ea typeface="Roboto Mono"/>
              </a:rPr>
              <a:t> =</a:t>
            </a:r>
            <a:r>
              <a:rPr lang="ko-KR" altLang="ko-KR" smtClean="0">
                <a:solidFill>
                  <a:srgbClr val="292F33"/>
                </a:solidFill>
                <a:latin typeface="Arial Unicode MS"/>
                <a:ea typeface="Roboto Mono"/>
              </a:rPr>
              <a:t> </a:t>
            </a:r>
            <a:r>
              <a:rPr lang="en-US" altLang="ko-KR" smtClean="0">
                <a:solidFill>
                  <a:srgbClr val="292F33"/>
                </a:solidFill>
                <a:latin typeface="Arial Unicode MS"/>
                <a:ea typeface="Roboto Mono"/>
              </a:rPr>
              <a:t>value</a:t>
            </a:r>
            <a:r>
              <a:rPr lang="ko-KR" altLang="ko-KR" sz="400" smtClean="0"/>
              <a:t> </a:t>
            </a:r>
            <a:endParaRPr lang="ko-KR" altLang="ko-KR" sz="4000">
              <a:latin typeface="Arial" panose="020B0604020202020204" pitchFamily="34" charset="0"/>
            </a:endParaRPr>
          </a:p>
          <a:p>
            <a:pPr lvl="1"/>
            <a:r>
              <a:rPr lang="ko-KR" altLang="en-US" smtClean="0">
                <a:solidFill>
                  <a:srgbClr val="292F33"/>
                </a:solidFill>
                <a:latin typeface="+mj-ea"/>
                <a:ea typeface="+mj-ea"/>
              </a:rPr>
              <a:t>데이터 검색</a:t>
            </a:r>
            <a:endParaRPr lang="en-US" altLang="ko-KR" smtClean="0">
              <a:solidFill>
                <a:srgbClr val="292F33"/>
              </a:solidFill>
              <a:latin typeface="+mj-ea"/>
              <a:ea typeface="+mj-ea"/>
            </a:endParaRPr>
          </a:p>
          <a:p>
            <a:pPr lvl="2"/>
            <a:r>
              <a:rPr lang="ko-KR" altLang="ko-KR" smtClean="0">
                <a:solidFill>
                  <a:srgbClr val="292F33"/>
                </a:solidFill>
                <a:latin typeface="Arial Unicode MS"/>
                <a:ea typeface="Roboto Mono"/>
              </a:rPr>
              <a:t>value </a:t>
            </a:r>
            <a:r>
              <a:rPr lang="ko-KR" altLang="ko-KR">
                <a:solidFill>
                  <a:srgbClr val="292F33"/>
                </a:solidFill>
                <a:latin typeface="Arial Unicode MS"/>
                <a:ea typeface="Roboto Mono"/>
              </a:rPr>
              <a:t>= table[key%1000</a:t>
            </a:r>
            <a:r>
              <a:rPr lang="ko-KR" altLang="ko-KR" smtClean="0">
                <a:solidFill>
                  <a:srgbClr val="292F33"/>
                </a:solidFill>
                <a:latin typeface="Arial Unicode MS"/>
                <a:ea typeface="Roboto Mono"/>
              </a:rPr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131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해싱 </a:t>
            </a:r>
            <a:r>
              <a:rPr lang="ko-KR" altLang="en-US" smtClean="0"/>
              <a:t>용어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Overflow</a:t>
            </a:r>
            <a:r>
              <a:rPr lang="ko-KR" altLang="en-US" smtClean="0"/>
              <a:t>와 </a:t>
            </a:r>
            <a:r>
              <a:rPr lang="en-US" altLang="ko-KR" smtClean="0"/>
              <a:t>collision </a:t>
            </a:r>
          </a:p>
          <a:p>
            <a:pPr lvl="1"/>
            <a:r>
              <a:rPr lang="ko-KR" altLang="en-US" smtClean="0"/>
              <a:t>해싱 함수의 결과</a:t>
            </a:r>
            <a:r>
              <a:rPr lang="en-US" altLang="ko-KR" smtClean="0"/>
              <a:t>(</a:t>
            </a:r>
            <a:r>
              <a:rPr lang="ko-KR" altLang="en-US" smtClean="0"/>
              <a:t>데이터 주소</a:t>
            </a:r>
            <a:r>
              <a:rPr lang="en-US" altLang="ko-KR" smtClean="0"/>
              <a:t>)</a:t>
            </a:r>
            <a:r>
              <a:rPr lang="ko-KR" altLang="en-US" smtClean="0"/>
              <a:t>가 동일한 경우 충돌</a:t>
            </a:r>
            <a:r>
              <a:rPr lang="en-US" altLang="ko-KR" smtClean="0"/>
              <a:t>(collision)</a:t>
            </a:r>
            <a:r>
              <a:rPr lang="ko-KR" altLang="en-US" smtClean="0"/>
              <a:t> 발생</a:t>
            </a:r>
            <a:endParaRPr lang="en-US" altLang="ko-KR" smtClean="0"/>
          </a:p>
          <a:p>
            <a:pPr lvl="1"/>
            <a:r>
              <a:rPr lang="ko-KR" altLang="en-US" smtClean="0"/>
              <a:t>오버플로우</a:t>
            </a:r>
            <a:r>
              <a:rPr lang="en-US" altLang="ko-KR" smtClean="0"/>
              <a:t>(overflow): </a:t>
            </a:r>
            <a:r>
              <a:rPr lang="ko-KR" altLang="en-US" smtClean="0"/>
              <a:t>테이블의 데이터가 넘치는 경우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3047206"/>
            <a:ext cx="81915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666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해싱의 장단점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장점</a:t>
            </a:r>
            <a:endParaRPr lang="en-US" altLang="ko-KR" smtClean="0"/>
          </a:p>
          <a:p>
            <a:pPr lvl="1"/>
            <a:r>
              <a:rPr lang="ko-KR" altLang="en-US" smtClean="0"/>
              <a:t>굉장히 빠른 검색속도</a:t>
            </a:r>
            <a:endParaRPr lang="en-US" altLang="ko-KR" smtClean="0"/>
          </a:p>
          <a:p>
            <a:pPr lvl="1"/>
            <a:r>
              <a:rPr lang="ko-KR" altLang="en-US" smtClean="0"/>
              <a:t>데이터에 대한 입력</a:t>
            </a:r>
            <a:r>
              <a:rPr lang="en-US" altLang="ko-KR" smtClean="0"/>
              <a:t>/</a:t>
            </a:r>
            <a:r>
              <a:rPr lang="ko-KR" altLang="en-US" smtClean="0"/>
              <a:t>삭제가 쉬움</a:t>
            </a:r>
            <a:endParaRPr lang="en-US" altLang="ko-KR" smtClean="0"/>
          </a:p>
          <a:p>
            <a:pPr lvl="1"/>
            <a:r>
              <a:rPr lang="ko-KR" altLang="en-US" smtClean="0"/>
              <a:t>검색시간이 데이터의 양과 무관함</a:t>
            </a:r>
            <a:endParaRPr lang="en-US" altLang="ko-KR" smtClean="0"/>
          </a:p>
          <a:p>
            <a:r>
              <a:rPr lang="ko-KR" altLang="en-US" smtClean="0"/>
              <a:t>단점</a:t>
            </a:r>
            <a:endParaRPr lang="en-US" altLang="ko-KR" smtClean="0"/>
          </a:p>
          <a:p>
            <a:pPr lvl="1"/>
            <a:r>
              <a:rPr lang="ko-KR" altLang="en-US" smtClean="0"/>
              <a:t>연속적인 데이터 검색에는 비효율적</a:t>
            </a:r>
            <a:endParaRPr lang="en-US" altLang="ko-KR" smtClean="0"/>
          </a:p>
          <a:p>
            <a:pPr lvl="1"/>
            <a:r>
              <a:rPr lang="ko-KR" altLang="en-US" smtClean="0"/>
              <a:t>디스크 공간이 비효율적으로 사용됨</a:t>
            </a:r>
            <a:endParaRPr lang="en-US" altLang="ko-KR" smtClean="0"/>
          </a:p>
          <a:p>
            <a:pPr lvl="1"/>
            <a:r>
              <a:rPr lang="ko-KR" altLang="en-US" smtClean="0"/>
              <a:t>디스크 공간을 변경하면 재 검색이 어려워짐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156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smtClean="0"/>
          </a:p>
          <a:p>
            <a:endParaRPr lang="en-US" altLang="ko-KR" sz="2800"/>
          </a:p>
          <a:p>
            <a:pPr algn="ctr"/>
            <a:r>
              <a:rPr lang="ko-KR" altLang="en-US" sz="4000" smtClean="0"/>
              <a:t>데이터베이스의 구조와 인덱싱</a:t>
            </a:r>
            <a:endParaRPr lang="ko-KR" altLang="en-US" sz="4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7478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데이터베이스의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DBMS</a:t>
            </a:r>
            <a:r>
              <a:rPr lang="ko-KR" altLang="en-US" smtClean="0"/>
              <a:t>는 데이터를 어떻게 저장하고 검색할까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DBMS</a:t>
            </a:r>
            <a:r>
              <a:rPr lang="ko-KR" altLang="en-US" smtClean="0"/>
              <a:t>에서 테이블이 저장되는 물리적인 구조는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인덱스의 기본 자료구조인 </a:t>
            </a:r>
            <a:r>
              <a:rPr lang="en-US" altLang="ko-KR" smtClean="0"/>
              <a:t>B-tree</a:t>
            </a:r>
            <a:r>
              <a:rPr lang="ko-KR" altLang="en-US" smtClean="0"/>
              <a:t>에 대해 학습</a:t>
            </a:r>
            <a:endParaRPr lang="en-US" altLang="ko-KR" smtClean="0"/>
          </a:p>
          <a:p>
            <a:pPr lvl="2"/>
            <a:r>
              <a:rPr lang="ko-KR" altLang="en-US" smtClean="0"/>
              <a:t>자료 검색과 저장에 대한 기본개념 학습</a:t>
            </a:r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ko-KR" altLang="en-US" smtClean="0"/>
              <a:t>질문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1. DBMS</a:t>
            </a:r>
            <a:r>
              <a:rPr lang="ko-KR" altLang="en-US" smtClean="0"/>
              <a:t>는 데이터를 어디에 어떻게 저장할까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2. </a:t>
            </a:r>
            <a:r>
              <a:rPr lang="ko-KR" altLang="en-US" smtClean="0"/>
              <a:t>메모장으로 작성한 문서는 어떻게 저장할까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5046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하드 디스크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원형의 플레이트로 구성</a:t>
            </a:r>
            <a:endParaRPr lang="en-US" altLang="ko-KR" smtClean="0"/>
          </a:p>
          <a:p>
            <a:pPr lvl="1"/>
            <a:r>
              <a:rPr lang="ko-KR" altLang="en-US" smtClean="0"/>
              <a:t>논리적인 트렉으로 나뉨</a:t>
            </a:r>
            <a:endParaRPr lang="en-US" altLang="ko-KR" smtClean="0"/>
          </a:p>
          <a:p>
            <a:pPr lvl="1"/>
            <a:r>
              <a:rPr lang="ko-KR" altLang="en-US" smtClean="0"/>
              <a:t>트렉은 섹터로 나뉨</a:t>
            </a:r>
            <a:endParaRPr lang="en-US" altLang="ko-KR" smtClean="0"/>
          </a:p>
          <a:p>
            <a:pPr lvl="1"/>
            <a:r>
              <a:rPr lang="ko-KR" altLang="en-US" smtClean="0"/>
              <a:t>플레이트는 분당 회전속도</a:t>
            </a:r>
            <a:r>
              <a:rPr lang="en-US" altLang="ko-KR" smtClean="0"/>
              <a:t>(RPM)</a:t>
            </a:r>
            <a:r>
              <a:rPr lang="ko-KR" altLang="en-US" smtClean="0"/>
              <a:t>로</a:t>
            </a:r>
            <a:r>
              <a:rPr lang="ko-KR" altLang="en-US"/>
              <a:t> </a:t>
            </a:r>
            <a:r>
              <a:rPr lang="ko-KR" altLang="en-US" smtClean="0"/>
              <a:t>회전</a:t>
            </a:r>
            <a:endParaRPr lang="en-US" altLang="ko-KR" smtClean="0"/>
          </a:p>
          <a:p>
            <a:pPr lvl="2"/>
            <a:r>
              <a:rPr lang="en-US" altLang="ko-KR" smtClean="0"/>
              <a:t>Revolutions</a:t>
            </a:r>
            <a:r>
              <a:rPr lang="ko-KR" altLang="en-US" smtClean="0"/>
              <a:t> </a:t>
            </a:r>
            <a:r>
              <a:rPr lang="en-US" altLang="ko-KR" smtClean="0"/>
              <a:t>Per Minute</a:t>
            </a:r>
          </a:p>
          <a:p>
            <a:pPr lvl="1"/>
            <a:r>
              <a:rPr lang="ko-KR" altLang="en-US" smtClean="0"/>
              <a:t>데이터를 읽을때의 엑세스 암 이동시간</a:t>
            </a:r>
            <a:endParaRPr lang="en-US" altLang="ko-KR" smtClean="0"/>
          </a:p>
          <a:p>
            <a:pPr lvl="2"/>
            <a:r>
              <a:rPr lang="en-US" altLang="ko-KR" smtClean="0"/>
              <a:t>Latency time</a:t>
            </a:r>
          </a:p>
          <a:p>
            <a:pPr lvl="1"/>
            <a:r>
              <a:rPr lang="ko-KR" altLang="en-US" smtClean="0"/>
              <a:t>주</a:t>
            </a:r>
            <a:r>
              <a:rPr lang="en-US" altLang="ko-KR" smtClean="0"/>
              <a:t> </a:t>
            </a:r>
            <a:r>
              <a:rPr lang="ko-KR" altLang="en-US" smtClean="0"/>
              <a:t>기억장치로 읽어오는 시간</a:t>
            </a:r>
            <a:endParaRPr lang="en-US" altLang="ko-KR" smtClean="0"/>
          </a:p>
          <a:p>
            <a:pPr lvl="2"/>
            <a:r>
              <a:rPr lang="en-US" altLang="ko-KR" smtClean="0"/>
              <a:t>Transfer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69" y="1864042"/>
            <a:ext cx="3641172" cy="36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376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지난 강의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DBMS</a:t>
            </a:r>
            <a:r>
              <a:rPr lang="ko-KR" altLang="en-US" smtClean="0"/>
              <a:t>는 데이터를 일련의 규칙에 맞게 저장</a:t>
            </a:r>
            <a:r>
              <a:rPr lang="en-US" altLang="ko-KR" smtClean="0"/>
              <a:t>/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 lvl="1"/>
            <a:r>
              <a:rPr lang="ko-KR" altLang="en-US" smtClean="0"/>
              <a:t>데이터를 저장하는 방법에 따라 성능이 달라짐</a:t>
            </a:r>
            <a:endParaRPr lang="en-US" altLang="ko-KR" smtClean="0"/>
          </a:p>
          <a:p>
            <a:r>
              <a:rPr lang="ko-KR" altLang="en-US" smtClean="0"/>
              <a:t>순차 탐색 </a:t>
            </a:r>
            <a:r>
              <a:rPr lang="en-US" altLang="ko-KR" smtClean="0"/>
              <a:t>(sequential search)</a:t>
            </a:r>
            <a:r>
              <a:rPr lang="ko-KR" altLang="en-US" smtClean="0"/>
              <a:t>과 이진 탐색</a:t>
            </a:r>
            <a:r>
              <a:rPr lang="en-US" altLang="ko-KR" smtClean="0"/>
              <a:t>(binary search)</a:t>
            </a:r>
          </a:p>
          <a:p>
            <a:pPr lvl="1"/>
            <a:r>
              <a:rPr lang="ko-KR" altLang="en-US" smtClean="0"/>
              <a:t>순차 탐색은 가장 간단한 탐색방법 </a:t>
            </a:r>
            <a:endParaRPr lang="en-US" altLang="ko-KR"/>
          </a:p>
          <a:p>
            <a:pPr lvl="1"/>
            <a:r>
              <a:rPr lang="ko-KR" altLang="en-US" smtClean="0"/>
              <a:t>이진 탐색은 빠른 검색이 가능</a:t>
            </a:r>
            <a:r>
              <a:rPr lang="en-US" altLang="ko-KR" smtClean="0"/>
              <a:t>. </a:t>
            </a:r>
            <a:r>
              <a:rPr lang="ko-KR" altLang="en-US" smtClean="0"/>
              <a:t>데이터가 정렬되어있어야 함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70655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디스크 입출력 시간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Access time </a:t>
            </a:r>
          </a:p>
          <a:p>
            <a:pPr lvl="1"/>
            <a:r>
              <a:rPr lang="ko-KR" altLang="en-US" smtClean="0"/>
              <a:t>엑세스 시간 </a:t>
            </a:r>
            <a:r>
              <a:rPr lang="en-US" altLang="ko-KR" smtClean="0"/>
              <a:t>= </a:t>
            </a:r>
            <a:r>
              <a:rPr lang="ko-KR" altLang="en-US" smtClean="0"/>
              <a:t>탐색시간 </a:t>
            </a:r>
            <a:r>
              <a:rPr lang="en-US" altLang="ko-KR" smtClean="0"/>
              <a:t>(</a:t>
            </a:r>
            <a:r>
              <a:rPr lang="ko-KR" altLang="en-US" smtClean="0"/>
              <a:t>액세스 헤드를 트랙에 이동</a:t>
            </a:r>
            <a:r>
              <a:rPr lang="en-US" altLang="ko-KR" smtClean="0"/>
              <a:t>)</a:t>
            </a:r>
          </a:p>
          <a:p>
            <a:pPr marL="357120" lvl="1" indent="0">
              <a:buNone/>
            </a:pPr>
            <a:r>
              <a:rPr lang="en-US" altLang="ko-KR"/>
              <a:t>	</a:t>
            </a:r>
            <a:r>
              <a:rPr lang="en-US" altLang="ko-KR" smtClean="0"/>
              <a:t>	 + </a:t>
            </a:r>
            <a:r>
              <a:rPr lang="ko-KR" altLang="en-US" smtClean="0"/>
              <a:t>회전 지연시간 </a:t>
            </a:r>
            <a:r>
              <a:rPr lang="en-US" altLang="ko-KR" smtClean="0"/>
              <a:t>(</a:t>
            </a:r>
            <a:r>
              <a:rPr lang="ko-KR" altLang="en-US" smtClean="0"/>
              <a:t>섹터가 액세스 헤드에 접근</a:t>
            </a:r>
            <a:r>
              <a:rPr lang="en-US" altLang="ko-KR" smtClean="0"/>
              <a:t>)</a:t>
            </a:r>
          </a:p>
          <a:p>
            <a:pPr marL="357120" lvl="1" indent="0">
              <a:buNone/>
            </a:pPr>
            <a:r>
              <a:rPr lang="en-US" altLang="ko-KR" smtClean="0"/>
              <a:t>		 + </a:t>
            </a:r>
            <a:r>
              <a:rPr lang="ko-KR" altLang="en-US" smtClean="0"/>
              <a:t>데이터 전송 시간 </a:t>
            </a:r>
            <a:r>
              <a:rPr lang="en-US" altLang="ko-KR" smtClean="0"/>
              <a:t>(</a:t>
            </a:r>
            <a:r>
              <a:rPr lang="ko-KR" altLang="en-US" smtClean="0"/>
              <a:t>데이터를 주기억장치로 읽어옴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DBMS</a:t>
            </a:r>
            <a:r>
              <a:rPr lang="ko-KR" altLang="en-US" smtClean="0"/>
              <a:t>가 하드디스크에 데이터를 저장하고 읽어올때 속도문제 발생</a:t>
            </a:r>
            <a:endParaRPr lang="en-US" altLang="ko-KR" smtClean="0"/>
          </a:p>
          <a:p>
            <a:pPr lvl="2"/>
            <a:r>
              <a:rPr lang="ko-KR" altLang="en-US" smtClean="0"/>
              <a:t>디스크는 주기억장치보다 </a:t>
            </a:r>
            <a:r>
              <a:rPr lang="en-US" altLang="ko-KR" smtClean="0"/>
              <a:t>1000~100000</a:t>
            </a:r>
            <a:r>
              <a:rPr lang="ko-KR" altLang="en-US" smtClean="0"/>
              <a:t>배 이상 느림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6206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디스크 입출력과 자료구조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저장 자료구조를 통해 </a:t>
            </a:r>
            <a:r>
              <a:rPr lang="en-US" altLang="ko-KR"/>
              <a:t>I/O </a:t>
            </a:r>
            <a:r>
              <a:rPr lang="ko-KR" altLang="en-US"/>
              <a:t>속도 문제를 </a:t>
            </a:r>
            <a:r>
              <a:rPr lang="ko-KR" altLang="en-US" smtClean="0"/>
              <a:t>완화</a:t>
            </a:r>
            <a:endParaRPr lang="en-US" altLang="ko-KR"/>
          </a:p>
          <a:p>
            <a:pPr lvl="1"/>
            <a:r>
              <a:rPr lang="en-US" altLang="ko-KR" smtClean="0"/>
              <a:t>B-Tree</a:t>
            </a:r>
            <a:r>
              <a:rPr lang="ko-KR" altLang="en-US" smtClean="0"/>
              <a:t>는</a:t>
            </a:r>
            <a:r>
              <a:rPr lang="en-US" altLang="ko-KR" smtClean="0"/>
              <a:t> </a:t>
            </a:r>
            <a:r>
              <a:rPr lang="ko-KR" altLang="en-US" u="sng"/>
              <a:t>한 개의 노드에 다수의 데이터를 저장</a:t>
            </a:r>
            <a:r>
              <a:rPr lang="ko-KR" altLang="en-US"/>
              <a:t>할 수 있음 </a:t>
            </a:r>
            <a:endParaRPr lang="en-US" altLang="ko-KR"/>
          </a:p>
          <a:p>
            <a:pPr lvl="1"/>
            <a:r>
              <a:rPr lang="ko-KR" altLang="en-US"/>
              <a:t>디스크 </a:t>
            </a:r>
            <a:r>
              <a:rPr lang="en-US" altLang="ko-KR"/>
              <a:t>I/O </a:t>
            </a:r>
            <a:r>
              <a:rPr lang="ko-KR" altLang="en-US"/>
              <a:t>최소 단위인 </a:t>
            </a:r>
            <a:r>
              <a:rPr lang="ko-KR" altLang="en-US" smtClean="0"/>
              <a:t>블록</a:t>
            </a:r>
            <a:r>
              <a:rPr lang="en-US" altLang="ko-KR" smtClean="0"/>
              <a:t>(512~4096byte)</a:t>
            </a:r>
            <a:r>
              <a:rPr lang="ko-KR" altLang="en-US" smtClean="0"/>
              <a:t>에 </a:t>
            </a:r>
            <a:r>
              <a:rPr lang="ko-KR" altLang="en-US"/>
              <a:t>노드를 </a:t>
            </a:r>
            <a:r>
              <a:rPr lang="ko-KR" altLang="en-US" smtClean="0"/>
              <a:t>저장</a:t>
            </a:r>
            <a:endParaRPr lang="en-US" altLang="ko-KR"/>
          </a:p>
          <a:p>
            <a:pPr lvl="1"/>
            <a:r>
              <a:rPr lang="ko-KR" altLang="en-US" smtClean="0"/>
              <a:t>노드의 차수</a:t>
            </a:r>
            <a:r>
              <a:rPr lang="en-US" altLang="ko-KR" smtClean="0"/>
              <a:t>(M)</a:t>
            </a:r>
            <a:r>
              <a:rPr lang="ko-KR" altLang="en-US" smtClean="0"/>
              <a:t>를 늘리면</a:t>
            </a:r>
            <a:r>
              <a:rPr lang="en-US" altLang="ko-KR" smtClean="0"/>
              <a:t>,</a:t>
            </a:r>
          </a:p>
          <a:p>
            <a:pPr lvl="2"/>
            <a:r>
              <a:rPr lang="ko-KR" altLang="en-US" smtClean="0"/>
              <a:t>한번의 </a:t>
            </a:r>
            <a:r>
              <a:rPr lang="en-US" altLang="ko-KR" smtClean="0"/>
              <a:t>I/O</a:t>
            </a:r>
            <a:r>
              <a:rPr lang="ko-KR" altLang="en-US" smtClean="0"/>
              <a:t>를 통해 다수의 데이터를 확인</a:t>
            </a:r>
            <a:endParaRPr lang="en-US" altLang="ko-KR" smtClean="0"/>
          </a:p>
          <a:p>
            <a:pPr lvl="2"/>
            <a:r>
              <a:rPr lang="ko-KR" altLang="en-US" smtClean="0"/>
              <a:t>트리의 높이는 감소</a:t>
            </a:r>
            <a:r>
              <a:rPr lang="en-US" altLang="ko-KR" smtClean="0"/>
              <a:t>, </a:t>
            </a:r>
            <a:r>
              <a:rPr lang="ko-KR" altLang="en-US" smtClean="0"/>
              <a:t>균형 맞춤 감소</a:t>
            </a:r>
            <a:r>
              <a:rPr lang="en-US" altLang="ko-KR" smtClean="0"/>
              <a:t>, </a:t>
            </a:r>
            <a:r>
              <a:rPr lang="ko-KR" altLang="en-US" smtClean="0"/>
              <a:t>효율 증가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1" t="994" r="20851" b="11445"/>
          <a:stretch/>
        </p:blipFill>
        <p:spPr>
          <a:xfrm>
            <a:off x="6899563" y="3261652"/>
            <a:ext cx="1764909" cy="26106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39" y="4441330"/>
            <a:ext cx="6360105" cy="91941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4174177" y="4186053"/>
            <a:ext cx="3194462" cy="380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73881" y="4661066"/>
            <a:ext cx="2861953" cy="38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272944" y="4661066"/>
            <a:ext cx="1598909" cy="38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156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디스크 입출력과 </a:t>
            </a:r>
            <a:r>
              <a:rPr lang="ko-KR" altLang="en-US" smtClean="0"/>
              <a:t>자료구조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r>
              <a:rPr lang="en-US" altLang="ko-KR" smtClean="0"/>
              <a:t>, </a:t>
            </a:r>
            <a:r>
              <a:rPr lang="ko-KR" altLang="en-US" smtClean="0"/>
              <a:t>이진트리</a:t>
            </a:r>
            <a:r>
              <a:rPr lang="en-US" altLang="ko-KR" smtClean="0"/>
              <a:t>, B-Tree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1" t="994" r="20851" b="11445"/>
          <a:stretch/>
        </p:blipFill>
        <p:spPr>
          <a:xfrm>
            <a:off x="1041346" y="2140111"/>
            <a:ext cx="1764909" cy="26106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745" y="4982134"/>
            <a:ext cx="6360105" cy="9194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697" y="2316258"/>
            <a:ext cx="4862153" cy="266587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2214748" y="3865418"/>
            <a:ext cx="2078183" cy="1264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1668483" y="3764478"/>
            <a:ext cx="795648" cy="190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0028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 </a:t>
            </a:r>
            <a:r>
              <a:rPr lang="ko-KR" altLang="en-US" smtClean="0"/>
              <a:t>버퍼 캐시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Database buffer cache</a:t>
            </a:r>
          </a:p>
          <a:p>
            <a:pPr lvl="1"/>
            <a:r>
              <a:rPr lang="ko-KR" altLang="en-US" smtClean="0"/>
              <a:t>버퍼 캐시에는 자주 사용하는 데이터를 저장</a:t>
            </a:r>
            <a:endParaRPr lang="en-US" altLang="ko-KR" smtClean="0"/>
          </a:p>
          <a:p>
            <a:pPr lvl="2"/>
            <a:r>
              <a:rPr lang="ko-KR" altLang="en-US" smtClean="0"/>
              <a:t>메모리 </a:t>
            </a:r>
            <a:r>
              <a:rPr lang="en-US" altLang="ko-KR" smtClean="0"/>
              <a:t>I/O</a:t>
            </a:r>
            <a:r>
              <a:rPr lang="ko-KR" altLang="en-US" smtClean="0"/>
              <a:t>는 하드디스크에 비해 매우 빠름</a:t>
            </a:r>
            <a:endParaRPr lang="en-US" altLang="ko-KR" smtClean="0"/>
          </a:p>
          <a:p>
            <a:pPr lvl="2"/>
            <a:r>
              <a:rPr lang="ko-KR" altLang="en-US"/>
              <a:t>데이터 검색 시 버퍼 캐시부터 우선 </a:t>
            </a:r>
            <a:r>
              <a:rPr lang="ko-KR" altLang="en-US" smtClean="0"/>
              <a:t>읽어들인다</a:t>
            </a:r>
            <a:endParaRPr lang="en-US" altLang="ko-KR" smtClean="0"/>
          </a:p>
          <a:p>
            <a:pPr lvl="1"/>
            <a:r>
              <a:rPr lang="ko-KR" altLang="en-US" smtClean="0"/>
              <a:t>주로 해시 테이블 </a:t>
            </a:r>
            <a:r>
              <a:rPr lang="en-US" altLang="ko-KR" smtClean="0"/>
              <a:t>(Hash table)</a:t>
            </a:r>
            <a:r>
              <a:rPr lang="ko-KR" altLang="en-US" smtClean="0"/>
              <a:t>로</a:t>
            </a:r>
            <a:r>
              <a:rPr lang="en-US" altLang="ko-KR" smtClean="0"/>
              <a:t> </a:t>
            </a:r>
            <a:r>
              <a:rPr lang="ko-KR" altLang="en-US" smtClean="0"/>
              <a:t>구현</a:t>
            </a:r>
            <a:endParaRPr lang="en-US" altLang="ko-KR" smtClean="0"/>
          </a:p>
          <a:p>
            <a:pPr lvl="2"/>
            <a:r>
              <a:rPr lang="ko-KR" altLang="en-US" smtClean="0"/>
              <a:t>비교적 적은 데이터</a:t>
            </a:r>
            <a:r>
              <a:rPr lang="en-US" altLang="ko-KR"/>
              <a:t> </a:t>
            </a:r>
            <a:r>
              <a:rPr lang="en-US" altLang="ko-KR" smtClean="0"/>
              <a:t>/ </a:t>
            </a:r>
            <a:r>
              <a:rPr lang="ko-KR" altLang="en-US" smtClean="0"/>
              <a:t>매우 빠른 접근 속도</a:t>
            </a:r>
            <a:endParaRPr lang="en-US" altLang="ko-KR"/>
          </a:p>
          <a:p>
            <a:pPr lvl="1"/>
            <a:r>
              <a:rPr lang="en-US" altLang="ko-KR" smtClean="0"/>
              <a:t>LRU (least recently used) </a:t>
            </a:r>
            <a:r>
              <a:rPr lang="ko-KR" altLang="en-US" smtClean="0"/>
              <a:t>알고리즘을 이용</a:t>
            </a:r>
            <a:endParaRPr lang="en-US" altLang="ko-KR" smtClean="0"/>
          </a:p>
          <a:p>
            <a:pPr lvl="2"/>
            <a:r>
              <a:rPr lang="ko-KR" altLang="en-US" smtClean="0"/>
              <a:t>가장 오랫동안 참조되지 않은 데이터를 교체</a:t>
            </a:r>
            <a:endParaRPr lang="en-US" altLang="ko-KR" smtClean="0"/>
          </a:p>
          <a:p>
            <a:pPr lvl="1"/>
            <a:r>
              <a:rPr lang="ko-KR" altLang="en-US" smtClean="0"/>
              <a:t>데이터 삽입</a:t>
            </a:r>
            <a:r>
              <a:rPr lang="en-US" altLang="ko-KR" smtClean="0"/>
              <a:t>/</a:t>
            </a:r>
            <a:r>
              <a:rPr lang="ko-KR" altLang="en-US" smtClean="0"/>
              <a:t>갱신 후에도 버퍼 캐시를 갱신</a:t>
            </a:r>
            <a:endParaRPr lang="en-US" altLang="ko-KR" smtClean="0"/>
          </a:p>
          <a:p>
            <a:pPr lvl="1"/>
            <a:r>
              <a:rPr lang="ko-KR" altLang="en-US" smtClean="0"/>
              <a:t>버퍼캐시의 데이터는 일정 시간</a:t>
            </a:r>
            <a:r>
              <a:rPr lang="en-US" altLang="ko-KR" smtClean="0"/>
              <a:t>/</a:t>
            </a:r>
            <a:r>
              <a:rPr lang="ko-KR" altLang="en-US" smtClean="0"/>
              <a:t>이벤트의 발생에 따라 </a:t>
            </a:r>
            <a:r>
              <a:rPr lang="en-US" altLang="ko-KR" smtClean="0"/>
              <a:t>.mdf</a:t>
            </a:r>
            <a:r>
              <a:rPr lang="ko-KR" altLang="en-US" smtClean="0"/>
              <a:t>파일에 저장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7201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베이스 인덱스란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책의 뒷부분에 있는 색인</a:t>
            </a:r>
            <a:r>
              <a:rPr lang="en-US" altLang="ko-KR" smtClean="0"/>
              <a:t>(</a:t>
            </a:r>
            <a:r>
              <a:rPr lang="ko-KR" altLang="en-US" smtClean="0"/>
              <a:t>찾아보기</a:t>
            </a:r>
            <a:r>
              <a:rPr lang="en-US" altLang="ko-KR" smtClean="0"/>
              <a:t>)</a:t>
            </a:r>
            <a:r>
              <a:rPr lang="ko-KR" altLang="en-US" smtClean="0"/>
              <a:t>와 비슷함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8" y="2225675"/>
            <a:ext cx="6372225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99272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베이스 인덱스란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7342" y="1192220"/>
            <a:ext cx="8410575" cy="473604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인덱스의 장단점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장점</a:t>
            </a:r>
            <a:endParaRPr lang="en-US" altLang="ko-KR"/>
          </a:p>
          <a:p>
            <a:pPr lvl="2">
              <a:defRPr/>
            </a:pPr>
            <a:r>
              <a:rPr lang="ko-KR" altLang="en-US" smtClean="0"/>
              <a:t>검색 속도가 빠르고 안정적이 된다</a:t>
            </a:r>
            <a:endParaRPr lang="en-US" altLang="ko-KR"/>
          </a:p>
          <a:p>
            <a:pPr lvl="2">
              <a:defRPr/>
            </a:pPr>
            <a:r>
              <a:rPr lang="ko-KR" altLang="en-US" smtClean="0"/>
              <a:t>시스템의 </a:t>
            </a:r>
            <a:r>
              <a:rPr lang="ko-KR" altLang="en-US"/>
              <a:t>부하가 </a:t>
            </a:r>
            <a:r>
              <a:rPr lang="ko-KR" altLang="en-US" smtClean="0"/>
              <a:t>줄어들어서</a:t>
            </a:r>
            <a:r>
              <a:rPr lang="en-US" altLang="ko-KR" smtClean="0"/>
              <a:t> </a:t>
            </a:r>
            <a:r>
              <a:rPr lang="ko-KR" altLang="en-US" smtClean="0"/>
              <a:t>시스템 </a:t>
            </a:r>
            <a:r>
              <a:rPr lang="ko-KR" altLang="en-US"/>
              <a:t>전체의 성능이 향상된다</a:t>
            </a:r>
            <a:r>
              <a:rPr lang="en-US" altLang="ko-KR" smtClean="0"/>
              <a:t>.</a:t>
            </a:r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단점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인덱스가 데이터베이스 공간을 차지해서 추가적인 공간이 필요해 진다</a:t>
            </a:r>
            <a:r>
              <a:rPr lang="en-US" altLang="ko-KR"/>
              <a:t>. </a:t>
            </a:r>
            <a:endParaRPr lang="en-US" altLang="ko-KR" smtClean="0"/>
          </a:p>
          <a:p>
            <a:pPr lvl="2">
              <a:defRPr/>
            </a:pPr>
            <a:r>
              <a:rPr lang="ko-KR" altLang="en-US" smtClean="0"/>
              <a:t>인덱스를 </a:t>
            </a:r>
            <a:r>
              <a:rPr lang="ko-KR" altLang="en-US"/>
              <a:t>생성하는데 시간이 많이 </a:t>
            </a:r>
            <a:r>
              <a:rPr lang="ko-KR" altLang="en-US" smtClean="0"/>
              <a:t>소요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데이터의 변경 작업</a:t>
            </a:r>
            <a:r>
              <a:rPr lang="en-US" altLang="ko-KR"/>
              <a:t>(Insert, Update, Delete)</a:t>
            </a:r>
            <a:r>
              <a:rPr lang="ko-KR" altLang="en-US"/>
              <a:t>이 자주 일어날 경우에는 성능이 </a:t>
            </a:r>
            <a:r>
              <a:rPr lang="ko-KR" altLang="en-US" smtClean="0"/>
              <a:t>저하</a:t>
            </a:r>
            <a:endParaRPr lang="ko-KR" altLang="en-US" sz="28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6421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인덱스 내부 작동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인덱스가 없는 데이터베이스 테이블 내부 구성</a:t>
            </a:r>
            <a:endParaRPr lang="en-US" altLang="ko-KR" smtClean="0"/>
          </a:p>
          <a:p>
            <a:pPr lvl="1"/>
            <a:r>
              <a:rPr lang="ko-KR" altLang="en-US" smtClean="0"/>
              <a:t>페이지</a:t>
            </a:r>
            <a:r>
              <a:rPr lang="en-US" altLang="ko-KR" smtClean="0"/>
              <a:t>(Page): </a:t>
            </a:r>
            <a:r>
              <a:rPr lang="ko-KR" altLang="en-US"/>
              <a:t>데이터는 </a:t>
            </a:r>
            <a:r>
              <a:rPr lang="en-US" altLang="ko-KR"/>
              <a:t>8KB</a:t>
            </a:r>
            <a:r>
              <a:rPr lang="ko-KR" altLang="en-US"/>
              <a:t>단위의 블록으로 저장됨</a:t>
            </a:r>
            <a:endParaRPr lang="en-US" altLang="ko-KR"/>
          </a:p>
          <a:p>
            <a:pPr lvl="1"/>
            <a:r>
              <a:rPr lang="ko-KR" altLang="en-US" smtClean="0"/>
              <a:t>예시</a:t>
            </a:r>
            <a:r>
              <a:rPr lang="en-US" altLang="ko-KR" smtClean="0"/>
              <a:t>:</a:t>
            </a:r>
            <a:r>
              <a:rPr lang="ko-KR" altLang="en-US" smtClean="0"/>
              <a:t> 데이터를 </a:t>
            </a:r>
            <a:r>
              <a:rPr lang="en-US" altLang="ko-KR" smtClean="0"/>
              <a:t>3</a:t>
            </a:r>
            <a:r>
              <a:rPr lang="ko-KR" altLang="en-US" smtClean="0"/>
              <a:t>개의 데이터 페이지로 구성 </a:t>
            </a:r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4"/>
          <a:stretch/>
        </p:blipFill>
        <p:spPr bwMode="auto">
          <a:xfrm>
            <a:off x="1162126" y="3085227"/>
            <a:ext cx="6374158" cy="182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0897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베이스 인덱스란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ko-KR" altLang="en-US" smtClean="0"/>
              <a:t>클러스터형 </a:t>
            </a:r>
            <a:r>
              <a:rPr lang="ko-KR" altLang="en-US"/>
              <a:t>인덱스 </a:t>
            </a:r>
            <a:endParaRPr lang="en-US" altLang="ko-KR" smtClean="0"/>
          </a:p>
          <a:p>
            <a:pPr lvl="2">
              <a:defRPr/>
            </a:pPr>
            <a:r>
              <a:rPr lang="ko-KR" altLang="en-US" smtClean="0"/>
              <a:t>하나의 테이블로 구성</a:t>
            </a:r>
            <a:r>
              <a:rPr lang="en-US" altLang="ko-KR" smtClean="0"/>
              <a:t>, </a:t>
            </a:r>
            <a:r>
              <a:rPr lang="ko-KR" altLang="en-US" smtClean="0"/>
              <a:t>단순한 인덱스 </a:t>
            </a:r>
            <a:r>
              <a:rPr lang="en-US" altLang="ko-KR" smtClean="0"/>
              <a:t>(</a:t>
            </a:r>
            <a:r>
              <a:rPr lang="ko-KR" altLang="en-US" smtClean="0"/>
              <a:t>저장공간 절약</a:t>
            </a:r>
            <a:r>
              <a:rPr lang="en-US" altLang="ko-KR" smtClean="0"/>
              <a:t>)</a:t>
            </a:r>
          </a:p>
          <a:p>
            <a:pPr lvl="2">
              <a:defRPr/>
            </a:pPr>
            <a:r>
              <a:rPr lang="ko-KR" altLang="en-US" smtClean="0"/>
              <a:t>색인 순차 탐색</a:t>
            </a:r>
            <a:r>
              <a:rPr lang="en-US" altLang="ko-KR" smtClean="0"/>
              <a:t>(index sequential search)</a:t>
            </a:r>
            <a:r>
              <a:rPr lang="ko-KR" altLang="en-US" smtClean="0"/>
              <a:t>의 구조를 띔</a:t>
            </a:r>
            <a:endParaRPr lang="en-US" altLang="ko-KR" smtClean="0"/>
          </a:p>
          <a:p>
            <a:pPr lvl="2">
              <a:defRPr/>
            </a:pPr>
            <a:r>
              <a:rPr lang="ko-KR" altLang="en-US" smtClean="0"/>
              <a:t>키 값에 의한 동등</a:t>
            </a:r>
            <a:r>
              <a:rPr lang="en-US" altLang="ko-KR" smtClean="0"/>
              <a:t>/</a:t>
            </a:r>
            <a:r>
              <a:rPr lang="ko-KR" altLang="en-US" smtClean="0"/>
              <a:t>범위 검색</a:t>
            </a:r>
            <a:r>
              <a:rPr lang="en-US" altLang="ko-KR"/>
              <a:t>(BETWEEN</a:t>
            </a:r>
            <a:r>
              <a:rPr lang="en-US" altLang="ko-KR" smtClean="0"/>
              <a:t>)</a:t>
            </a:r>
            <a:r>
              <a:rPr lang="ko-KR" altLang="en-US" smtClean="0"/>
              <a:t>에 유리</a:t>
            </a:r>
            <a:endParaRPr lang="en-US" altLang="ko-KR" smtClean="0"/>
          </a:p>
          <a:p>
            <a:pPr lvl="2">
              <a:defRPr/>
            </a:pPr>
            <a:endParaRPr lang="en-US" altLang="ko-KR">
              <a:sym typeface="Wingdings" pitchFamily="2" charset="2"/>
            </a:endParaRPr>
          </a:p>
          <a:p>
            <a:pPr lvl="2"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12" y="2719177"/>
            <a:ext cx="4650173" cy="36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82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베이스 인덱스란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ko-KR" altLang="en-US" smtClean="0"/>
              <a:t>비클러스터형 </a:t>
            </a:r>
            <a:r>
              <a:rPr lang="ko-KR" altLang="en-US"/>
              <a:t>인덱스 </a:t>
            </a:r>
            <a:endParaRPr lang="en-US" altLang="ko-KR" smtClean="0"/>
          </a:p>
          <a:p>
            <a:pPr lvl="2">
              <a:defRPr/>
            </a:pPr>
            <a:r>
              <a:rPr lang="ko-KR" altLang="en-US" smtClean="0"/>
              <a:t>키 값으로 데이터 검색에 유리</a:t>
            </a:r>
            <a:endParaRPr lang="en-US" altLang="ko-KR" smtClean="0"/>
          </a:p>
          <a:p>
            <a:pPr lvl="2">
              <a:defRPr/>
            </a:pPr>
            <a:r>
              <a:rPr lang="ko-KR" altLang="en-US" smtClean="0"/>
              <a:t>주로 </a:t>
            </a:r>
            <a:r>
              <a:rPr lang="en-US" altLang="ko-KR" smtClean="0"/>
              <a:t>B-tree</a:t>
            </a:r>
            <a:r>
              <a:rPr lang="ko-KR" altLang="en-US" smtClean="0"/>
              <a:t>와 같은 인덱싱 구조를 사용</a:t>
            </a:r>
            <a:endParaRPr lang="en-US" altLang="ko-KR" smtClean="0"/>
          </a:p>
          <a:p>
            <a:pPr lvl="2">
              <a:defRPr/>
            </a:pPr>
            <a:r>
              <a:rPr lang="ko-KR" altLang="en-US" smtClean="0"/>
              <a:t>다소 복잡한 인덱스 구조</a:t>
            </a:r>
            <a:r>
              <a:rPr lang="en-US" altLang="ko-KR" smtClean="0"/>
              <a:t>, </a:t>
            </a:r>
            <a:r>
              <a:rPr lang="ko-KR" altLang="en-US" smtClean="0"/>
              <a:t>범위 검색</a:t>
            </a:r>
            <a:r>
              <a:rPr lang="en-US" altLang="ko-KR"/>
              <a:t>(BETWEEN</a:t>
            </a:r>
            <a:r>
              <a:rPr lang="en-US" altLang="ko-KR" smtClean="0"/>
              <a:t>)</a:t>
            </a:r>
            <a:r>
              <a:rPr lang="ko-KR" altLang="en-US" smtClean="0"/>
              <a:t>에 불리</a:t>
            </a:r>
            <a:endParaRPr lang="en-US" altLang="ko-KR" smtClean="0"/>
          </a:p>
          <a:p>
            <a:pPr marL="357120" lvl="1" indent="0">
              <a:buNone/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98" y="2666010"/>
            <a:ext cx="5516165" cy="37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672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지난 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색인 순차 탐색은 색인</a:t>
            </a:r>
            <a:r>
              <a:rPr lang="en-US" altLang="ko-KR" smtClean="0"/>
              <a:t>(index)</a:t>
            </a:r>
            <a:r>
              <a:rPr lang="ko-KR" altLang="en-US" smtClean="0"/>
              <a:t>을 이용함</a:t>
            </a:r>
            <a:endParaRPr lang="en-US" altLang="ko-KR" smtClean="0"/>
          </a:p>
          <a:p>
            <a:pPr lvl="1"/>
            <a:r>
              <a:rPr lang="ko-KR" altLang="en-US" smtClean="0"/>
              <a:t>추가적인 인덱스 테이블을 이용하여 검색 성능을 향상</a:t>
            </a:r>
            <a:endParaRPr lang="en-US" altLang="ko-KR" smtClean="0"/>
          </a:p>
          <a:p>
            <a:r>
              <a:rPr lang="en-US" altLang="ko-KR" smtClean="0"/>
              <a:t>B-Tree</a:t>
            </a:r>
            <a:r>
              <a:rPr lang="ko-KR" altLang="en-US" smtClean="0"/>
              <a:t>는 데이터베이스 파일시스템에서 널리 사용</a:t>
            </a:r>
            <a:endParaRPr lang="en-US" altLang="ko-KR" smtClean="0"/>
          </a:p>
          <a:p>
            <a:pPr lvl="1"/>
            <a:r>
              <a:rPr lang="ko-KR" altLang="en-US" smtClean="0"/>
              <a:t>이진트리의 확장형 구조</a:t>
            </a:r>
            <a:endParaRPr lang="en-US" altLang="ko-KR" smtClean="0"/>
          </a:p>
          <a:p>
            <a:pPr lvl="1"/>
            <a:r>
              <a:rPr lang="ko-KR" altLang="en-US" smtClean="0"/>
              <a:t>안정적인 검색 속도 </a:t>
            </a:r>
            <a:r>
              <a:rPr lang="en-US" altLang="ko-KR" smtClean="0"/>
              <a:t>(select). </a:t>
            </a:r>
          </a:p>
          <a:p>
            <a:pPr lvl="1"/>
            <a:r>
              <a:rPr lang="ko-KR" altLang="en-US" smtClean="0"/>
              <a:t>복잡하고 느린 삽입과 삭제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3676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지난 강의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Trebuchet MS" panose="020B0603020202020204" pitchFamily="34" charset="0"/>
              </a:rPr>
              <a:t>이진 트리</a:t>
            </a:r>
            <a:r>
              <a:rPr lang="en-US" altLang="ko-KR">
                <a:latin typeface="Trebuchet MS" panose="020B0603020202020204" pitchFamily="34" charset="0"/>
              </a:rPr>
              <a:t>(binary tree) </a:t>
            </a:r>
            <a:endParaRPr lang="en-US" altLang="ko-KR" smtClean="0">
              <a:latin typeface="Trebuchet MS" panose="020B0603020202020204" pitchFamily="34" charset="0"/>
            </a:endParaRPr>
          </a:p>
          <a:p>
            <a:pPr lvl="1"/>
            <a:r>
              <a:rPr lang="ko-KR" altLang="en-US" smtClean="0">
                <a:latin typeface="Trebuchet MS" panose="020B0603020202020204" pitchFamily="34" charset="0"/>
              </a:rPr>
              <a:t>모든 </a:t>
            </a:r>
            <a:r>
              <a:rPr lang="ko-KR" altLang="en-US">
                <a:latin typeface="Trebuchet MS" panose="020B0603020202020204" pitchFamily="34" charset="0"/>
              </a:rPr>
              <a:t>노드가 최대 </a:t>
            </a:r>
            <a:r>
              <a:rPr lang="en-US" altLang="ko-KR">
                <a:latin typeface="Trebuchet MS" panose="020B0603020202020204" pitchFamily="34" charset="0"/>
              </a:rPr>
              <a:t>2</a:t>
            </a:r>
            <a:r>
              <a:rPr lang="ko-KR" altLang="en-US">
                <a:latin typeface="Trebuchet MS" panose="020B0603020202020204" pitchFamily="34" charset="0"/>
              </a:rPr>
              <a:t>개의 자식 노드를 가지는 </a:t>
            </a:r>
            <a:r>
              <a:rPr lang="ko-KR" altLang="en-US" smtClean="0">
                <a:latin typeface="Trebuchet MS" panose="020B0603020202020204" pitchFamily="34" charset="0"/>
              </a:rPr>
              <a:t>트리</a:t>
            </a:r>
            <a:endParaRPr lang="en-US" altLang="ko-KR">
              <a:latin typeface="Trebuchet MS" panose="020B0603020202020204" pitchFamily="34" charset="0"/>
            </a:endParaRPr>
          </a:p>
          <a:p>
            <a:pPr lvl="1"/>
            <a:r>
              <a:rPr lang="ko-KR" altLang="en-US" b="1" smtClean="0">
                <a:latin typeface="Lucida Console" panose="020B0609040504020204" pitchFamily="49" charset="0"/>
              </a:rPr>
              <a:t>높이</a:t>
            </a:r>
            <a:r>
              <a:rPr lang="en-US" altLang="ko-KR" b="1" smtClean="0">
                <a:latin typeface="Lucida Console" panose="020B0609040504020204" pitchFamily="49" charset="0"/>
              </a:rPr>
              <a:t>(</a:t>
            </a:r>
            <a:r>
              <a:rPr lang="ko-KR" altLang="en-US" b="1" smtClean="0">
                <a:latin typeface="Lucida Console" panose="020B0609040504020204" pitchFamily="49" charset="0"/>
              </a:rPr>
              <a:t>깊이</a:t>
            </a:r>
            <a:r>
              <a:rPr lang="en-US" altLang="ko-KR" b="1" smtClean="0">
                <a:latin typeface="Lucida Console" panose="020B0609040504020204" pitchFamily="49" charset="0"/>
              </a:rPr>
              <a:t>)</a:t>
            </a:r>
            <a:r>
              <a:rPr lang="ko-KR" altLang="en-US" b="1" smtClean="0">
                <a:latin typeface="Lucida Console" panose="020B0609040504020204" pitchFamily="49" charset="0"/>
              </a:rPr>
              <a:t>가 </a:t>
            </a:r>
            <a:r>
              <a:rPr lang="en-US" altLang="ko-KR" b="1">
                <a:latin typeface="Times New Roman" panose="02020603050405020304" pitchFamily="18" charset="0"/>
              </a:rPr>
              <a:t>h</a:t>
            </a:r>
            <a:r>
              <a:rPr lang="ko-KR" altLang="en-US">
                <a:latin typeface="Lucida Console" panose="020B0609040504020204" pitchFamily="49" charset="0"/>
              </a:rPr>
              <a:t>인 이진트리의 경우</a:t>
            </a:r>
            <a:r>
              <a:rPr lang="en-US" altLang="ko-KR">
                <a:latin typeface="Lucida Console" panose="020B0609040504020204" pitchFamily="49" charset="0"/>
              </a:rPr>
              <a:t>, </a:t>
            </a:r>
            <a:r>
              <a:rPr lang="ko-KR" altLang="en-US" b="1">
                <a:solidFill>
                  <a:srgbClr val="FF0000"/>
                </a:solidFill>
                <a:latin typeface="Lucida Console" panose="020B0609040504020204" pitchFamily="49" charset="0"/>
              </a:rPr>
              <a:t>최소 </a:t>
            </a:r>
            <a:r>
              <a:rPr lang="en-US" altLang="ko-KR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ko-KR" altLang="en-US" b="1" smtClean="0">
                <a:solidFill>
                  <a:srgbClr val="FF0000"/>
                </a:solidFill>
                <a:latin typeface="Lucida Console" panose="020B0609040504020204" pitchFamily="49" charset="0"/>
              </a:rPr>
              <a:t>개</a:t>
            </a:r>
            <a:r>
              <a:rPr lang="ko-KR" altLang="en-US" smtClean="0">
                <a:latin typeface="Lucida Console" panose="020B0609040504020204" pitchFamily="49" charset="0"/>
              </a:rPr>
              <a:t>의 </a:t>
            </a:r>
            <a:r>
              <a:rPr lang="ko-KR" altLang="en-US">
                <a:latin typeface="Lucida Console" panose="020B0609040504020204" pitchFamily="49" charset="0"/>
              </a:rPr>
              <a:t>노드를 가지며 </a:t>
            </a:r>
            <a:r>
              <a:rPr lang="ko-KR" altLang="en-US" b="1">
                <a:solidFill>
                  <a:srgbClr val="FF0000"/>
                </a:solidFill>
                <a:latin typeface="Lucida Console" panose="020B0609040504020204" pitchFamily="49" charset="0"/>
              </a:rPr>
              <a:t>최대</a:t>
            </a:r>
            <a:r>
              <a:rPr lang="ko-KR" altLang="en-US">
                <a:latin typeface="Lucida Console" panose="020B0609040504020204" pitchFamily="49" charset="0"/>
              </a:rPr>
              <a:t> </a:t>
            </a:r>
            <a:r>
              <a:rPr lang="en-US" altLang="ko-KR" b="1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ko-KR" b="1" baseline="30000" smtClean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ko-KR" b="1" smtClean="0">
                <a:solidFill>
                  <a:srgbClr val="FF0000"/>
                </a:solidFill>
                <a:latin typeface="Lucida Console" panose="020B0609040504020204" pitchFamily="49" charset="0"/>
              </a:rPr>
              <a:t>-1</a:t>
            </a:r>
            <a:r>
              <a:rPr lang="ko-KR" altLang="en-US" b="1">
                <a:solidFill>
                  <a:srgbClr val="FF0000"/>
                </a:solidFill>
                <a:latin typeface="Lucida Console" panose="020B0609040504020204" pitchFamily="49" charset="0"/>
              </a:rPr>
              <a:t>개</a:t>
            </a:r>
            <a:r>
              <a:rPr lang="ko-KR" altLang="en-US">
                <a:latin typeface="Lucida Console" panose="020B0609040504020204" pitchFamily="49" charset="0"/>
              </a:rPr>
              <a:t>의</a:t>
            </a:r>
            <a:r>
              <a:rPr lang="ko-KR" altLang="en-US" b="1">
                <a:latin typeface="Lucida Console" panose="020B0609040504020204" pitchFamily="49" charset="0"/>
              </a:rPr>
              <a:t> </a:t>
            </a:r>
            <a:r>
              <a:rPr lang="ko-KR" altLang="en-US">
                <a:latin typeface="Lucida Console" panose="020B0609040504020204" pitchFamily="49" charset="0"/>
              </a:rPr>
              <a:t>노드를 가진다</a:t>
            </a:r>
            <a:r>
              <a:rPr lang="en-US" altLang="ko-KR">
                <a:latin typeface="Lucida Console" panose="020B0609040504020204" pitchFamily="49" charset="0"/>
              </a:rPr>
              <a:t>.</a:t>
            </a:r>
          </a:p>
          <a:p>
            <a:pPr lvl="1"/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34" y="3454598"/>
            <a:ext cx="6110129" cy="24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6386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지난 강의 </a:t>
            </a:r>
            <a:r>
              <a:rPr lang="ko-KR" altLang="en-US" smtClean="0"/>
              <a:t>질문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B-Tree algorithm</a:t>
            </a:r>
            <a:endParaRPr lang="en-US" altLang="ko-KR" smtClean="0"/>
          </a:p>
          <a:p>
            <a:pPr lvl="1"/>
            <a:r>
              <a:rPr lang="ko-KR" altLang="en-US" smtClean="0"/>
              <a:t>교과서마다 삽입에 대한 다양한 알고리즘을 </a:t>
            </a:r>
            <a:r>
              <a:rPr lang="ko-KR" altLang="en-US" smtClean="0"/>
              <a:t>제시</a:t>
            </a:r>
            <a:endParaRPr lang="en-US" altLang="ko-KR" smtClean="0"/>
          </a:p>
          <a:p>
            <a:pPr lvl="1"/>
            <a:r>
              <a:rPr lang="ko-KR" altLang="en-US" smtClean="0"/>
              <a:t>알</a:t>
            </a:r>
            <a:r>
              <a:rPr lang="ko-KR" altLang="en-US" smtClean="0"/>
              <a:t>고리즘에 따라서 생성된 </a:t>
            </a:r>
            <a:r>
              <a:rPr lang="en-US" altLang="ko-KR" smtClean="0"/>
              <a:t>B-tree </a:t>
            </a:r>
            <a:r>
              <a:rPr lang="ko-KR" altLang="en-US" smtClean="0"/>
              <a:t>구성이 약간 다를 수 있음</a:t>
            </a:r>
            <a:endParaRPr lang="en-US" altLang="ko-KR" smtClean="0"/>
          </a:p>
          <a:p>
            <a:r>
              <a:rPr lang="en-US" altLang="ko-KR"/>
              <a:t>B-Tree Insertion algorithm 1. </a:t>
            </a:r>
          </a:p>
          <a:p>
            <a:pPr lvl="1"/>
            <a:r>
              <a:rPr lang="ko-KR" altLang="en-US"/>
              <a:t>새 데이터가 삽입될 곳을 찾은후</a:t>
            </a:r>
            <a:r>
              <a:rPr lang="en-US" altLang="ko-KR"/>
              <a:t>, leaf </a:t>
            </a:r>
            <a:r>
              <a:rPr lang="ko-KR" altLang="en-US"/>
              <a:t>노드에 빈자리가 있으면 삽입</a:t>
            </a:r>
            <a:endParaRPr lang="en-US" altLang="ko-KR"/>
          </a:p>
          <a:p>
            <a:pPr lvl="1"/>
            <a:r>
              <a:rPr lang="ko-KR" altLang="en-US"/>
              <a:t>만약</a:t>
            </a:r>
            <a:r>
              <a:rPr lang="en-US" altLang="ko-KR"/>
              <a:t> </a:t>
            </a:r>
            <a:r>
              <a:rPr lang="ko-KR" altLang="en-US"/>
              <a:t>빈자리가 없다면</a:t>
            </a:r>
            <a:r>
              <a:rPr lang="en-US" altLang="ko-KR"/>
              <a:t>, </a:t>
            </a:r>
            <a:r>
              <a:rPr lang="ko-KR" altLang="en-US"/>
              <a:t>노드를 두개로 균등하게 분할한다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중간값</a:t>
            </a:r>
            <a:r>
              <a:rPr lang="en-US" altLang="ko-KR"/>
              <a:t>(median)</a:t>
            </a:r>
            <a:r>
              <a:rPr lang="ko-KR" altLang="en-US"/>
              <a:t>을 선택한다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중간값보다 작은것은 왼쪽 노드로</a:t>
            </a:r>
            <a:r>
              <a:rPr lang="en-US" altLang="ko-KR"/>
              <a:t>, </a:t>
            </a:r>
            <a:r>
              <a:rPr lang="ko-KR" altLang="en-US"/>
              <a:t>큰값은 오른쪽 노드로 분류한다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중간값은 부모 노드에 삽입하며</a:t>
            </a:r>
            <a:r>
              <a:rPr lang="en-US" altLang="ko-KR"/>
              <a:t>, </a:t>
            </a:r>
            <a:r>
              <a:rPr lang="ko-KR" altLang="en-US"/>
              <a:t>부모노드에 빈자리가 없다면 위와같이 재분할한다</a:t>
            </a:r>
            <a:r>
              <a:rPr lang="en-US" altLang="ko-KR"/>
              <a:t>. </a:t>
            </a:r>
            <a:r>
              <a:rPr lang="ko-KR" altLang="en-US"/>
              <a:t>만약 부모 노드가 </a:t>
            </a:r>
            <a:r>
              <a:rPr lang="en-US" altLang="ko-KR"/>
              <a:t>root</a:t>
            </a:r>
            <a:r>
              <a:rPr lang="ko-KR" altLang="en-US"/>
              <a:t>였다면</a:t>
            </a:r>
            <a:r>
              <a:rPr lang="en-US" altLang="ko-KR"/>
              <a:t>, </a:t>
            </a:r>
            <a:r>
              <a:rPr lang="ko-KR" altLang="en-US"/>
              <a:t>분할 후 새로운 </a:t>
            </a:r>
            <a:r>
              <a:rPr lang="en-US" altLang="ko-KR"/>
              <a:t>root</a:t>
            </a:r>
            <a:r>
              <a:rPr lang="ko-KR" altLang="en-US"/>
              <a:t>를 만든다</a:t>
            </a:r>
            <a:r>
              <a:rPr lang="en-US" altLang="ko-KR"/>
              <a:t>. (</a:t>
            </a:r>
            <a:r>
              <a:rPr lang="ko-KR" altLang="en-US"/>
              <a:t>트리의 높이 증가</a:t>
            </a:r>
            <a:r>
              <a:rPr lang="en-US" altLang="ko-KR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001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B-Tree </a:t>
            </a:r>
            <a:r>
              <a:rPr lang="en-US" altLang="ko-KR" smtClean="0"/>
              <a:t>single-pass insertion </a:t>
            </a:r>
            <a:r>
              <a:rPr lang="en-US" altLang="ko-KR"/>
              <a:t>algorithm 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노드를 분할한 뒤에 삽입</a:t>
            </a:r>
            <a:r>
              <a:rPr lang="en-US" altLang="ko-KR" smtClean="0"/>
              <a:t> (</a:t>
            </a:r>
            <a:r>
              <a:rPr lang="ko-KR" altLang="en-US" smtClean="0"/>
              <a:t>삽입할 데이터</a:t>
            </a:r>
            <a:r>
              <a:rPr lang="en-US" altLang="ko-KR" smtClean="0"/>
              <a:t>: k)</a:t>
            </a:r>
          </a:p>
          <a:p>
            <a:pPr lvl="1" algn="l"/>
            <a:r>
              <a:rPr lang="ko-KR" altLang="en-US" b="1" smtClean="0"/>
              <a:t>단계 </a:t>
            </a:r>
            <a:r>
              <a:rPr lang="en-US" altLang="ko-KR" b="1" smtClean="0"/>
              <a:t>1</a:t>
            </a:r>
            <a:r>
              <a:rPr lang="en-US" altLang="ko-KR" b="1"/>
              <a:t>)</a:t>
            </a:r>
            <a:r>
              <a:rPr lang="en-US" altLang="ko-KR"/>
              <a:t> </a:t>
            </a:r>
            <a:r>
              <a:rPr lang="ko-KR" altLang="en-US" smtClean="0"/>
              <a:t>노드 </a:t>
            </a:r>
            <a:r>
              <a:rPr lang="en-US" altLang="ko-KR" smtClean="0"/>
              <a:t>x</a:t>
            </a:r>
            <a:r>
              <a:rPr lang="ko-KR" altLang="en-US" smtClean="0"/>
              <a:t>를 루트</a:t>
            </a:r>
            <a:r>
              <a:rPr lang="en-US" altLang="ko-KR" smtClean="0"/>
              <a:t>(root)</a:t>
            </a:r>
            <a:r>
              <a:rPr lang="ko-KR" altLang="en-US" smtClean="0"/>
              <a:t>로 설정</a:t>
            </a:r>
            <a:r>
              <a:rPr lang="en-US" altLang="ko-KR" smtClean="0"/>
              <a:t>. </a:t>
            </a:r>
            <a:endParaRPr lang="en-US" altLang="ko-KR"/>
          </a:p>
          <a:p>
            <a:pPr lvl="2" algn="l"/>
            <a:r>
              <a:rPr lang="ko-KR" altLang="en-US" smtClean="0"/>
              <a:t>루트에 자리가 없다면 루트를 분할 </a:t>
            </a:r>
            <a:r>
              <a:rPr lang="en-US" altLang="ko-KR" smtClean="0"/>
              <a:t>(</a:t>
            </a:r>
            <a:r>
              <a:rPr lang="ko-KR" altLang="en-US" smtClean="0"/>
              <a:t>단계</a:t>
            </a:r>
            <a:r>
              <a:rPr lang="en-US" altLang="ko-KR" smtClean="0"/>
              <a:t>2-c </a:t>
            </a:r>
            <a:r>
              <a:rPr lang="ko-KR" altLang="en-US" smtClean="0"/>
              <a:t>참조</a:t>
            </a:r>
            <a:r>
              <a:rPr lang="en-US" altLang="ko-KR" smtClean="0"/>
              <a:t>)</a:t>
            </a:r>
          </a:p>
          <a:p>
            <a:pPr lvl="1" algn="l"/>
            <a:r>
              <a:rPr lang="ko-KR" altLang="en-US" b="1" smtClean="0"/>
              <a:t>단계 </a:t>
            </a:r>
            <a:r>
              <a:rPr lang="en-US" altLang="ko-KR" b="1" smtClean="0"/>
              <a:t>2)</a:t>
            </a:r>
            <a:r>
              <a:rPr lang="en-US" altLang="ko-KR" smtClean="0"/>
              <a:t> x</a:t>
            </a:r>
            <a:r>
              <a:rPr lang="ko-KR" altLang="en-US" smtClean="0"/>
              <a:t>가 리프</a:t>
            </a:r>
            <a:r>
              <a:rPr lang="en-US" altLang="ko-KR" smtClean="0"/>
              <a:t>(leaf)</a:t>
            </a:r>
            <a:r>
              <a:rPr lang="ko-KR" altLang="en-US" smtClean="0"/>
              <a:t>노드가 될때까지 아래를 반복한다</a:t>
            </a:r>
            <a:r>
              <a:rPr lang="en-US" altLang="ko-KR" smtClean="0"/>
              <a:t>. </a:t>
            </a:r>
          </a:p>
          <a:p>
            <a:pPr marL="609120" lvl="2" indent="0" algn="l">
              <a:buNone/>
            </a:pPr>
            <a:r>
              <a:rPr lang="en-US" altLang="ko-KR" b="1" smtClean="0"/>
              <a:t>A)</a:t>
            </a:r>
            <a:r>
              <a:rPr lang="en-US" altLang="ko-KR" smtClean="0"/>
              <a:t> </a:t>
            </a:r>
            <a:r>
              <a:rPr lang="ko-KR" altLang="en-US" smtClean="0"/>
              <a:t>자식 노드로 트리 순회</a:t>
            </a:r>
            <a:r>
              <a:rPr lang="en-US" altLang="ko-KR" smtClean="0"/>
              <a:t>(traverse)</a:t>
            </a:r>
            <a:r>
              <a:rPr lang="ko-KR" altLang="en-US" smtClean="0"/>
              <a:t>한다</a:t>
            </a:r>
            <a:r>
              <a:rPr lang="en-US" altLang="ko-KR" smtClean="0"/>
              <a:t>. </a:t>
            </a:r>
            <a:r>
              <a:rPr lang="ko-KR" altLang="en-US" smtClean="0"/>
              <a:t>찾은 자식을 </a:t>
            </a:r>
            <a:r>
              <a:rPr lang="en-US" altLang="ko-KR" smtClean="0"/>
              <a:t>y</a:t>
            </a:r>
            <a:r>
              <a:rPr lang="ko-KR" altLang="en-US" smtClean="0"/>
              <a:t>로 설정</a:t>
            </a:r>
            <a:r>
              <a:rPr lang="en-US" altLang="ko-KR" smtClean="0"/>
              <a:t>.</a:t>
            </a:r>
          </a:p>
          <a:p>
            <a:pPr marL="609120" lvl="2" indent="0" algn="l">
              <a:buNone/>
            </a:pPr>
            <a:r>
              <a:rPr lang="en-US" altLang="ko-KR" b="1" smtClean="0"/>
              <a:t>B)</a:t>
            </a:r>
            <a:r>
              <a:rPr lang="en-US" altLang="ko-KR"/>
              <a:t> </a:t>
            </a:r>
            <a:r>
              <a:rPr lang="en-US" altLang="ko-KR" smtClean="0"/>
              <a:t>y</a:t>
            </a:r>
            <a:r>
              <a:rPr lang="ko-KR" altLang="en-US" smtClean="0"/>
              <a:t>가 가득차지 않았다면</a:t>
            </a:r>
            <a:r>
              <a:rPr lang="en-US" altLang="ko-KR" smtClean="0"/>
              <a:t>, x</a:t>
            </a:r>
            <a:r>
              <a:rPr lang="ko-KR" altLang="en-US" smtClean="0"/>
              <a:t>가 </a:t>
            </a:r>
            <a:r>
              <a:rPr lang="en-US" altLang="ko-KR" smtClean="0"/>
              <a:t>y</a:t>
            </a:r>
            <a:r>
              <a:rPr lang="ko-KR" altLang="en-US" smtClean="0"/>
              <a:t>를 가리키도록 변경한다</a:t>
            </a:r>
            <a:r>
              <a:rPr lang="en-US" altLang="ko-KR" smtClean="0"/>
              <a:t>.</a:t>
            </a:r>
            <a:endParaRPr lang="en-US" altLang="ko-KR"/>
          </a:p>
          <a:p>
            <a:pPr marL="609120" lvl="2" indent="0" algn="l">
              <a:buNone/>
            </a:pPr>
            <a:r>
              <a:rPr lang="en-US" altLang="ko-KR" b="1" smtClean="0"/>
              <a:t>C)</a:t>
            </a:r>
            <a:r>
              <a:rPr lang="en-US" altLang="ko-KR" smtClean="0"/>
              <a:t> y</a:t>
            </a:r>
            <a:r>
              <a:rPr lang="ko-KR" altLang="en-US" smtClean="0"/>
              <a:t>가 가득찬 경우</a:t>
            </a:r>
            <a:r>
              <a:rPr lang="en-US" altLang="ko-KR" smtClean="0"/>
              <a:t>, </a:t>
            </a:r>
            <a:r>
              <a:rPr lang="ko-KR" altLang="en-US" smtClean="0"/>
              <a:t>이를 분할하고 </a:t>
            </a:r>
            <a:r>
              <a:rPr lang="en-US" altLang="ko-KR" smtClean="0"/>
              <a:t>x</a:t>
            </a:r>
            <a:r>
              <a:rPr lang="ko-KR" altLang="en-US" smtClean="0"/>
              <a:t>가 </a:t>
            </a:r>
            <a:r>
              <a:rPr lang="en-US" altLang="ko-KR" smtClean="0"/>
              <a:t>y</a:t>
            </a:r>
            <a:r>
              <a:rPr lang="ko-KR" altLang="en-US" smtClean="0"/>
              <a:t>의 두 부분 중 하나를 가리키도록 변경한다</a:t>
            </a:r>
            <a:r>
              <a:rPr lang="en-US" altLang="ko-KR" smtClean="0"/>
              <a:t>. </a:t>
            </a:r>
          </a:p>
          <a:p>
            <a:pPr lvl="4"/>
            <a:r>
              <a:rPr lang="en-US" altLang="ko-KR" smtClean="0"/>
              <a:t>If</a:t>
            </a:r>
            <a:r>
              <a:rPr lang="ko-KR" altLang="en-US" smtClean="0"/>
              <a:t> </a:t>
            </a:r>
            <a:r>
              <a:rPr lang="en-US" altLang="ko-KR" smtClean="0"/>
              <a:t>k</a:t>
            </a:r>
            <a:r>
              <a:rPr lang="ko-KR" altLang="en-US" smtClean="0"/>
              <a:t>가 </a:t>
            </a:r>
            <a:r>
              <a:rPr lang="en-US" altLang="ko-KR" smtClean="0"/>
              <a:t>y</a:t>
            </a:r>
            <a:r>
              <a:rPr lang="ko-KR" altLang="en-US" smtClean="0"/>
              <a:t>의 중간값보다 작은경우</a:t>
            </a:r>
            <a:r>
              <a:rPr lang="en-US" altLang="ko-KR" smtClean="0"/>
              <a:t>, x</a:t>
            </a:r>
            <a:r>
              <a:rPr lang="ko-KR" altLang="en-US" smtClean="0"/>
              <a:t>를 </a:t>
            </a:r>
            <a:r>
              <a:rPr lang="en-US" altLang="ko-KR" smtClean="0"/>
              <a:t>y</a:t>
            </a:r>
            <a:r>
              <a:rPr lang="ko-KR" altLang="en-US" smtClean="0"/>
              <a:t>의 첫번째 부분이 되도록 설정한다</a:t>
            </a:r>
            <a:r>
              <a:rPr lang="en-US" altLang="ko-KR" smtClean="0"/>
              <a:t>.</a:t>
            </a:r>
            <a:r>
              <a:rPr lang="ko-KR" altLang="en-US" smtClean="0"/>
              <a:t> 반대의 경우 </a:t>
            </a:r>
            <a:r>
              <a:rPr lang="en-US" altLang="ko-KR" smtClean="0"/>
              <a:t>x</a:t>
            </a:r>
            <a:r>
              <a:rPr lang="ko-KR" altLang="en-US" smtClean="0"/>
              <a:t>는 </a:t>
            </a:r>
            <a:r>
              <a:rPr lang="en-US" altLang="ko-KR" smtClean="0"/>
              <a:t>y</a:t>
            </a:r>
            <a:r>
              <a:rPr lang="ko-KR" altLang="en-US" smtClean="0"/>
              <a:t>의 두번째 부분이 되게 한다</a:t>
            </a:r>
            <a:r>
              <a:rPr lang="en-US" altLang="ko-KR" smtClean="0"/>
              <a:t>. </a:t>
            </a:r>
          </a:p>
          <a:p>
            <a:pPr lvl="4"/>
            <a:r>
              <a:rPr lang="en-US" altLang="ko-KR" smtClean="0"/>
              <a:t>y</a:t>
            </a:r>
            <a:r>
              <a:rPr lang="ko-KR" altLang="en-US" smtClean="0"/>
              <a:t>를 분할할때</a:t>
            </a:r>
            <a:r>
              <a:rPr lang="en-US" altLang="ko-KR"/>
              <a:t> </a:t>
            </a:r>
            <a:r>
              <a:rPr lang="en-US" altLang="ko-KR" smtClean="0"/>
              <a:t>y</a:t>
            </a:r>
            <a:r>
              <a:rPr lang="ko-KR" altLang="en-US" smtClean="0"/>
              <a:t>의 원래 중간값을 </a:t>
            </a:r>
            <a:r>
              <a:rPr lang="en-US" altLang="ko-KR" smtClean="0"/>
              <a:t>y</a:t>
            </a:r>
            <a:r>
              <a:rPr lang="ko-KR" altLang="en-US" smtClean="0"/>
              <a:t>의 부모 노드인 </a:t>
            </a:r>
            <a:r>
              <a:rPr lang="en-US" altLang="ko-KR" smtClean="0"/>
              <a:t>x</a:t>
            </a:r>
            <a:r>
              <a:rPr lang="ko-KR" altLang="en-US" smtClean="0"/>
              <a:t>에게 보낸다</a:t>
            </a:r>
            <a:r>
              <a:rPr lang="en-US" altLang="ko-KR" smtClean="0"/>
              <a:t>. </a:t>
            </a:r>
          </a:p>
          <a:p>
            <a:pPr lvl="1" algn="l"/>
            <a:r>
              <a:rPr lang="ko-KR" altLang="en-US" b="1" smtClean="0"/>
              <a:t>단계 </a:t>
            </a:r>
            <a:r>
              <a:rPr lang="en-US" altLang="ko-KR" b="1" smtClean="0"/>
              <a:t>3</a:t>
            </a:r>
            <a:r>
              <a:rPr lang="en-US" altLang="ko-KR" b="1"/>
              <a:t>)</a:t>
            </a:r>
            <a:r>
              <a:rPr lang="en-US" altLang="ko-KR"/>
              <a:t> </a:t>
            </a:r>
            <a:r>
              <a:rPr lang="ko-KR" altLang="en-US" smtClean="0"/>
              <a:t>단계 </a:t>
            </a:r>
            <a:r>
              <a:rPr lang="en-US" altLang="ko-KR" smtClean="0"/>
              <a:t>2)</a:t>
            </a:r>
            <a:r>
              <a:rPr lang="ko-KR" altLang="en-US" smtClean="0"/>
              <a:t>는 </a:t>
            </a:r>
            <a:r>
              <a:rPr lang="en-US" altLang="ko-KR" smtClean="0"/>
              <a:t>x</a:t>
            </a:r>
            <a:r>
              <a:rPr lang="ko-KR" altLang="en-US" smtClean="0"/>
              <a:t>가 </a:t>
            </a:r>
            <a:r>
              <a:rPr lang="en-US" altLang="ko-KR" smtClean="0"/>
              <a:t>leaf </a:t>
            </a:r>
            <a:r>
              <a:rPr lang="ko-KR" altLang="en-US" smtClean="0"/>
              <a:t>노드가 되면 중단한다</a:t>
            </a:r>
            <a:r>
              <a:rPr lang="en-US" altLang="ko-KR" smtClean="0"/>
              <a:t>. </a:t>
            </a:r>
            <a:r>
              <a:rPr lang="ko-KR" altLang="en-US" smtClean="0"/>
              <a:t>분할이 미리 진행되었으므로 </a:t>
            </a:r>
            <a:r>
              <a:rPr lang="en-US" altLang="ko-KR" smtClean="0"/>
              <a:t>x</a:t>
            </a:r>
            <a:r>
              <a:rPr lang="ko-KR" altLang="en-US" smtClean="0"/>
              <a:t>는 빈자리가 최소 한 개 이상 있게 된다</a:t>
            </a:r>
            <a:r>
              <a:rPr lang="en-US" altLang="ko-KR" smtClean="0"/>
              <a:t>.</a:t>
            </a:r>
            <a:r>
              <a:rPr lang="en-US" altLang="ko-KR" smtClean="0">
                <a:solidFill>
                  <a:srgbClr val="FF0000"/>
                </a:solidFill>
              </a:rPr>
              <a:t> k</a:t>
            </a:r>
            <a:r>
              <a:rPr lang="ko-KR" altLang="en-US" smtClean="0">
                <a:solidFill>
                  <a:srgbClr val="FF0000"/>
                </a:solidFill>
              </a:rPr>
              <a:t>를 </a:t>
            </a:r>
            <a:r>
              <a:rPr lang="en-US" altLang="ko-KR" smtClean="0">
                <a:solidFill>
                  <a:srgbClr val="FF0000"/>
                </a:solidFill>
              </a:rPr>
              <a:t>x</a:t>
            </a:r>
            <a:r>
              <a:rPr lang="ko-KR" altLang="en-US" smtClean="0">
                <a:solidFill>
                  <a:srgbClr val="FF0000"/>
                </a:solidFill>
              </a:rPr>
              <a:t>에 삽입한다</a:t>
            </a:r>
            <a:r>
              <a:rPr lang="en-US" altLang="ko-KR" smtClean="0"/>
              <a:t>. </a:t>
            </a:r>
            <a:endParaRPr lang="ko-KR" altLang="en-US"/>
          </a:p>
          <a:p>
            <a:pPr lvl="1"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1725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그외 질문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mtClean="0"/>
              <a:t>프로젝트 구두 테스트는 본인의 레포트를 설명할 수 있으면 됩니다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데이터베이스에 대한 이해도를 보며</a:t>
            </a:r>
            <a:r>
              <a:rPr lang="en-US" altLang="ko-KR" smtClean="0"/>
              <a:t>, </a:t>
            </a:r>
            <a:r>
              <a:rPr lang="ko-KR" altLang="en-US" smtClean="0"/>
              <a:t>부연 코멘트도 가능</a:t>
            </a:r>
            <a:r>
              <a:rPr lang="en-US" altLang="ko-KR" smtClean="0"/>
              <a:t>. </a:t>
            </a:r>
          </a:p>
          <a:p>
            <a:pPr lvl="2"/>
            <a:r>
              <a:rPr lang="ko-KR" altLang="en-US" smtClean="0"/>
              <a:t>그외로는 </a:t>
            </a:r>
            <a:r>
              <a:rPr lang="en-US" altLang="ko-KR" smtClean="0"/>
              <a:t>Copy</a:t>
            </a:r>
            <a:r>
              <a:rPr lang="ko-KR" altLang="en-US" smtClean="0"/>
              <a:t>를 방지하는 목적</a:t>
            </a:r>
            <a:r>
              <a:rPr lang="en-US" altLang="ko-KR" smtClean="0"/>
              <a:t>.</a:t>
            </a:r>
            <a:endParaRPr lang="en-US" altLang="ko-KR"/>
          </a:p>
          <a:p>
            <a:pPr lvl="1"/>
            <a:r>
              <a:rPr lang="en-US" altLang="ko-KR" smtClean="0"/>
              <a:t>2-3, 2-3-4 </a:t>
            </a:r>
            <a:r>
              <a:rPr lang="ko-KR" altLang="en-US" smtClean="0"/>
              <a:t>트리는 </a:t>
            </a:r>
            <a:r>
              <a:rPr lang="en-US" altLang="ko-KR" smtClean="0"/>
              <a:t>B-tree</a:t>
            </a:r>
            <a:r>
              <a:rPr lang="ko-KR" altLang="en-US" smtClean="0"/>
              <a:t>의 유형 중 하나입니다</a:t>
            </a:r>
            <a:r>
              <a:rPr lang="en-US" altLang="ko-KR" smtClean="0"/>
              <a:t>. 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>
                <a:hlinkClick r:id="rId2"/>
              </a:rPr>
              <a:t>https://www.cs.utexas.edu/users/djimenez/utsa/cs3343/lecture16.html</a:t>
            </a:r>
            <a:endParaRPr lang="en-US" altLang="ko-KR" smtClean="0"/>
          </a:p>
          <a:p>
            <a:pPr lvl="1"/>
            <a:r>
              <a:rPr lang="en-US" altLang="ko-KR" smtClean="0">
                <a:hlinkClick r:id="rId3"/>
              </a:rPr>
              <a:t>http</a:t>
            </a:r>
            <a:r>
              <a:rPr lang="en-US" altLang="ko-KR">
                <a:hlinkClick r:id="rId3"/>
              </a:rPr>
              <a:t>://www.cs.utexas.edu/users/djimenez/utsa/cs3343/lecture17.html</a:t>
            </a:r>
            <a:endParaRPr lang="en-US" altLang="ko-KR"/>
          </a:p>
          <a:p>
            <a:pPr lvl="2"/>
            <a:r>
              <a:rPr lang="en-US" altLang="ko-KR" smtClean="0"/>
              <a:t>(</a:t>
            </a:r>
            <a:r>
              <a:rPr lang="ko-KR" altLang="en-US" smtClean="0"/>
              <a:t>주의</a:t>
            </a:r>
            <a:r>
              <a:rPr lang="en-US" altLang="ko-KR" smtClean="0"/>
              <a:t>) </a:t>
            </a:r>
            <a:r>
              <a:rPr lang="ko-KR" altLang="en-US" smtClean="0"/>
              <a:t>영어자료</a:t>
            </a:r>
            <a:r>
              <a:rPr lang="en-US" altLang="ko-KR" smtClean="0"/>
              <a:t>. </a:t>
            </a:r>
            <a:r>
              <a:rPr lang="ko-KR" altLang="en-US" smtClean="0"/>
              <a:t>정의가 </a:t>
            </a:r>
            <a:r>
              <a:rPr lang="en-US" altLang="ko-KR" smtClean="0"/>
              <a:t>PPT</a:t>
            </a:r>
            <a:r>
              <a:rPr lang="ko-KR" altLang="en-US" smtClean="0"/>
              <a:t>와는 조금 다르게 설명되어있음</a:t>
            </a:r>
            <a:r>
              <a:rPr lang="en-US" altLang="ko-KR" smtClean="0"/>
              <a:t>. </a:t>
            </a:r>
            <a:endParaRPr lang="en-US" altLang="ko-KR"/>
          </a:p>
          <a:p>
            <a:pPr lvl="2"/>
            <a:r>
              <a:rPr lang="en-US" altLang="ko-KR"/>
              <a:t>B-Tree </a:t>
            </a:r>
            <a:r>
              <a:rPr lang="ko-KR" altLang="en-US"/>
              <a:t>알고리즘 구현에 대한 코드도 나와있음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1473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해싱</a:t>
            </a:r>
            <a:r>
              <a:rPr lang="en-US" altLang="ko-KR" smtClean="0"/>
              <a:t>(hashing)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키 값</a:t>
            </a:r>
            <a:r>
              <a:rPr lang="ko-KR" altLang="en-US" smtClean="0"/>
              <a:t>에서 레코드가 저장되어 있는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주소를 직접 계산</a:t>
            </a:r>
            <a:r>
              <a:rPr lang="ko-KR" altLang="en-US"/>
              <a:t>한 후 산출된 주소로 바로 접근</a:t>
            </a:r>
            <a:endParaRPr lang="en-US" altLang="ko-KR"/>
          </a:p>
          <a:p>
            <a:pPr lvl="1"/>
            <a:r>
              <a:rPr lang="ko-KR" altLang="en-US" smtClean="0"/>
              <a:t>값으로부터 저장 위치를 계산하는 테이블 구조 사용</a:t>
            </a:r>
            <a:endParaRPr lang="en-US" altLang="ko-KR" smtClean="0"/>
          </a:p>
          <a:p>
            <a:pPr lvl="1"/>
            <a:r>
              <a:rPr lang="ko-KR" altLang="en-US" smtClean="0"/>
              <a:t>대용량 데이터 검색</a:t>
            </a:r>
            <a:r>
              <a:rPr lang="en-US" altLang="ko-KR" smtClean="0"/>
              <a:t>/</a:t>
            </a:r>
            <a:r>
              <a:rPr lang="ko-KR" altLang="en-US" smtClean="0"/>
              <a:t>추출을 위해 사용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5387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해싱 예시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다음과 같은 데이터를 저장하고 검색해보자</a:t>
            </a:r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5" r="48392"/>
          <a:stretch/>
        </p:blipFill>
        <p:spPr bwMode="auto">
          <a:xfrm>
            <a:off x="2510975" y="1923803"/>
            <a:ext cx="3812635" cy="3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 flipV="1">
            <a:off x="2713512" y="2238498"/>
            <a:ext cx="581891" cy="59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76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추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86248</TotalTime>
  <Words>1110</Words>
  <Application>Microsoft Office PowerPoint</Application>
  <PresentationFormat>화면 슬라이드 쇼(4:3)</PresentationFormat>
  <Paragraphs>223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Arial Unicode MS</vt:lpstr>
      <vt:lpstr>Roboto Mono</vt:lpstr>
      <vt:lpstr>맑은 고딕</vt:lpstr>
      <vt:lpstr>Arial</vt:lpstr>
      <vt:lpstr>Calibri</vt:lpstr>
      <vt:lpstr>Lucida Console</vt:lpstr>
      <vt:lpstr>Times New Roman</vt:lpstr>
      <vt:lpstr>Trebuchet MS</vt:lpstr>
      <vt:lpstr>Wingdings</vt:lpstr>
      <vt:lpstr>추억</vt:lpstr>
      <vt:lpstr>13. 데이터베이스  인덱싱과 해싱 (2)</vt:lpstr>
      <vt:lpstr>지난 강의 요약</vt:lpstr>
      <vt:lpstr>지난 강의 요약</vt:lpstr>
      <vt:lpstr>지난 강의 질문</vt:lpstr>
      <vt:lpstr>지난 강의 질문</vt:lpstr>
      <vt:lpstr>B-Tree single-pass insertion algorithm 2</vt:lpstr>
      <vt:lpstr>그외 질문</vt:lpstr>
      <vt:lpstr>해싱(hashing) 개요</vt:lpstr>
      <vt:lpstr>해싱 예시</vt:lpstr>
      <vt:lpstr>해싱 예시</vt:lpstr>
      <vt:lpstr>해싱 쉬운 예시</vt:lpstr>
      <vt:lpstr>해싱 개요</vt:lpstr>
      <vt:lpstr>해시 함수</vt:lpstr>
      <vt:lpstr>해싱 예시</vt:lpstr>
      <vt:lpstr>해싱 용어</vt:lpstr>
      <vt:lpstr>해싱의 장단점</vt:lpstr>
      <vt:lpstr>PowerPoint 프레젠테이션</vt:lpstr>
      <vt:lpstr>데이터베이스의 구조</vt:lpstr>
      <vt:lpstr>하드 디스크</vt:lpstr>
      <vt:lpstr>디스크 입출력 시간</vt:lpstr>
      <vt:lpstr>디스크 입출력과 자료구조</vt:lpstr>
      <vt:lpstr>디스크 입출력과 자료구조</vt:lpstr>
      <vt:lpstr>DB 버퍼 캐시</vt:lpstr>
      <vt:lpstr>데이터 베이스 인덱스란?</vt:lpstr>
      <vt:lpstr>데이터 베이스 인덱스란?</vt:lpstr>
      <vt:lpstr>인덱스 내부 작동</vt:lpstr>
      <vt:lpstr>데이터 베이스 인덱스란?</vt:lpstr>
      <vt:lpstr>데이터 베이스 인덱스란?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허종욱</dc:creator>
  <cp:lastModifiedBy>hallym</cp:lastModifiedBy>
  <cp:revision>917</cp:revision>
  <cp:lastPrinted>2019-05-27T14:48:44Z</cp:lastPrinted>
  <dcterms:created xsi:type="dcterms:W3CDTF">2015-03-12T06:09:39Z</dcterms:created>
  <dcterms:modified xsi:type="dcterms:W3CDTF">2019-11-24T08:30:30Z</dcterms:modified>
</cp:coreProperties>
</file>