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68" r:id="rId1"/>
  </p:sldMasterIdLst>
  <p:notesMasterIdLst>
    <p:notesMasterId r:id="rId41"/>
  </p:notesMasterIdLst>
  <p:handoutMasterIdLst>
    <p:handoutMasterId r:id="rId42"/>
  </p:handoutMasterIdLst>
  <p:sldIdLst>
    <p:sldId id="428" r:id="rId2"/>
    <p:sldId id="429" r:id="rId3"/>
    <p:sldId id="430" r:id="rId4"/>
    <p:sldId id="431" r:id="rId5"/>
    <p:sldId id="432" r:id="rId6"/>
    <p:sldId id="457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58" r:id="rId17"/>
    <p:sldId id="459" r:id="rId18"/>
    <p:sldId id="460" r:id="rId19"/>
    <p:sldId id="461" r:id="rId20"/>
    <p:sldId id="462" r:id="rId21"/>
    <p:sldId id="463" r:id="rId22"/>
    <p:sldId id="464" r:id="rId23"/>
    <p:sldId id="433" r:id="rId24"/>
    <p:sldId id="465" r:id="rId25"/>
    <p:sldId id="466" r:id="rId26"/>
    <p:sldId id="467" r:id="rId27"/>
    <p:sldId id="468" r:id="rId28"/>
    <p:sldId id="434" r:id="rId29"/>
    <p:sldId id="435" r:id="rId30"/>
    <p:sldId id="436" r:id="rId31"/>
    <p:sldId id="437" r:id="rId32"/>
    <p:sldId id="470" r:id="rId33"/>
    <p:sldId id="471" r:id="rId34"/>
    <p:sldId id="472" r:id="rId35"/>
    <p:sldId id="473" r:id="rId36"/>
    <p:sldId id="474" r:id="rId37"/>
    <p:sldId id="439" r:id="rId38"/>
    <p:sldId id="440" r:id="rId39"/>
    <p:sldId id="485" r:id="rId40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9B9F90F-C820-4982-BCC5-9A3B21B9B684}">
          <p14:sldIdLst>
            <p14:sldId id="428"/>
            <p14:sldId id="429"/>
            <p14:sldId id="430"/>
            <p14:sldId id="431"/>
            <p14:sldId id="432"/>
            <p14:sldId id="457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58"/>
            <p14:sldId id="459"/>
            <p14:sldId id="460"/>
            <p14:sldId id="461"/>
            <p14:sldId id="462"/>
            <p14:sldId id="463"/>
            <p14:sldId id="464"/>
            <p14:sldId id="433"/>
            <p14:sldId id="465"/>
            <p14:sldId id="466"/>
            <p14:sldId id="467"/>
            <p14:sldId id="468"/>
            <p14:sldId id="434"/>
            <p14:sldId id="435"/>
            <p14:sldId id="436"/>
            <p14:sldId id="437"/>
            <p14:sldId id="470"/>
            <p14:sldId id="471"/>
            <p14:sldId id="472"/>
            <p14:sldId id="473"/>
            <p14:sldId id="474"/>
            <p14:sldId id="439"/>
            <p14:sldId id="440"/>
            <p14:sldId id="4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kyu Kim" initials="D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  <a:srgbClr val="000000"/>
    <a:srgbClr val="FFFFFF"/>
    <a:srgbClr val="0000FF"/>
    <a:srgbClr val="00FF00"/>
    <a:srgbClr val="CCFFFF"/>
    <a:srgbClr val="92A9B9"/>
    <a:srgbClr val="B7C6C6"/>
    <a:srgbClr val="00CCFF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46" autoAdjust="0"/>
  </p:normalViewPr>
  <p:slideViewPr>
    <p:cSldViewPr snapToGrid="0">
      <p:cViewPr>
        <p:scale>
          <a:sx n="75" d="100"/>
          <a:sy n="75" d="100"/>
        </p:scale>
        <p:origin x="-1512" y="-2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875C0BE3-38F6-4D2B-A772-CD8F1E65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731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813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19113" y="757238"/>
            <a:ext cx="5759450" cy="4319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543697" y="5259621"/>
            <a:ext cx="5710282" cy="3959211"/>
          </a:xfrm>
          <a:prstGeom prst="rect">
            <a:avLst/>
          </a:prstGeom>
        </p:spPr>
        <p:txBody>
          <a:bodyPr vert="horz" lIns="95568" tIns="47784" rIns="95568" bIns="47784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813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138B8FE9-B6CF-4831-836A-BFFCD4ACCC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742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19113" y="757238"/>
            <a:ext cx="5759450" cy="43195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9700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D43F-7BA0-4F02-94C8-28E706B15DA7}" type="datetime1">
              <a:rPr lang="ko-KR" altLang="en-US" smtClean="0"/>
              <a:t>2019-09-01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1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v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540000" indent="-182880">
              <a:buClrTx/>
              <a:buFont typeface="Wingdings" panose="05000000000000000000" pitchFamily="2" charset="2"/>
              <a:buChar char="§"/>
              <a:defRPr/>
            </a:lvl2pPr>
            <a:lvl3pPr marL="894870" marR="0" indent="-28575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marL="792000" marR="0" lvl="2" indent="-182880" algn="just" defTabSz="914400" rtl="0" eaLnBrk="1" fontAlgn="auto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dirty="0" smtClean="0"/>
              <a:t>셋째 수준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E7E68-800F-4EF5-9B5B-CF568BF43621}" type="datetime1">
              <a:rPr lang="ko-KR" altLang="en-US" smtClean="0"/>
              <a:t>2019-09-01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927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</p:spPr>
        <p:txBody>
          <a:bodyPr/>
          <a:lstStyle/>
          <a:p>
            <a:fld id="{B973D43F-7BA0-4F02-94C8-28E706B15DA7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17054" y="6459786"/>
            <a:ext cx="984019" cy="365125"/>
          </a:xfrm>
        </p:spPr>
        <p:txBody>
          <a:bodyPr/>
          <a:lstStyle>
            <a:lvl1pPr algn="ctr">
              <a:defRPr/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23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DE956-C544-40DE-BCB3-6CDB2E598C69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486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0F27-A4EE-4F6E-AE02-64B140DC5A88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86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034-81BC-4DB4-8B4F-2BFDB5E34CC2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45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713" y="381000"/>
            <a:ext cx="8410575" cy="75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13" y="1245659"/>
            <a:ext cx="8410575" cy="47360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078B4-FEBB-4FC2-89E1-BAA18A610529}" type="datetime1">
              <a:rPr lang="ko-KR" altLang="en-US" smtClean="0"/>
              <a:t>2019-09-01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79990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3AD8C8E4-4AF5-481E-8760-D8A36857C8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66713" y="1137286"/>
            <a:ext cx="841057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02161" y="48301"/>
            <a:ext cx="2034747" cy="4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0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1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1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49282" y="1066915"/>
            <a:ext cx="7599716" cy="2071140"/>
          </a:xfrm>
        </p:spPr>
        <p:txBody>
          <a:bodyPr>
            <a:noAutofit/>
          </a:bodyPr>
          <a:lstStyle/>
          <a:p>
            <a:pPr algn="ctr" latinLnBrk="0"/>
            <a:r>
              <a:rPr lang="en-US" altLang="ko-KR" sz="5400" b="1" smtClean="0"/>
              <a:t>2.</a:t>
            </a:r>
            <a:r>
              <a:rPr lang="ko-KR" altLang="en-US" sz="5400" b="1" dirty="0" smtClean="0"/>
              <a:t> 데이터 모델링</a:t>
            </a:r>
            <a:endParaRPr lang="ko-KR" altLang="en-US" sz="5400" b="1" dirty="0"/>
          </a:p>
        </p:txBody>
      </p:sp>
      <p:sp>
        <p:nvSpPr>
          <p:cNvPr id="7" name="부제목 5"/>
          <p:cNvSpPr txBox="1">
            <a:spLocks/>
          </p:cNvSpPr>
          <p:nvPr/>
        </p:nvSpPr>
        <p:spPr>
          <a:xfrm>
            <a:off x="831198" y="4698288"/>
            <a:ext cx="2280302" cy="136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년</a:t>
            </a:r>
            <a:r>
              <a:rPr lang="en-US" altLang="ko-KR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가을학기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허종욱</a:t>
            </a:r>
            <a:endParaRPr lang="en-US" altLang="ko-KR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F:\원고\인피니티 북스\[MS SQL Server 2012] 2013년 2월 15일\9 pp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4321384"/>
            <a:ext cx="1734839" cy="1739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860915"/>
      </p:ext>
    </p:extLst>
  </p:cSld>
  <p:clrMapOvr>
    <a:masterClrMapping/>
  </p:clrMapOvr>
  <p:transition advTm="701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 기록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기록된 내용에서 물건을 구매한적 없는 고객을 위로 정렬해보자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자형 테이블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저장 공간의 낭비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17" y="2981169"/>
            <a:ext cx="4643437" cy="299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43362" y="5958959"/>
            <a:ext cx="172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29215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분리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4" y="1963500"/>
            <a:ext cx="2318695" cy="312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752301"/>
            <a:ext cx="2457449" cy="226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86250" y="2071687"/>
            <a:ext cx="325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고객 테이블에 중복이 있음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누가 구매한 건지 알 수 없음</a:t>
            </a:r>
            <a:endParaRPr lang="en-US" altLang="ko-KR" dirty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4" y="4883668"/>
            <a:ext cx="2290119" cy="136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0039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3-1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중복 제거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3-2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식별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pPr lvl="1"/>
            <a:r>
              <a:rPr lang="ko-KR" altLang="en-US" dirty="0" smtClean="0"/>
              <a:t>구매 테이블에 고객이름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5" y="1312861"/>
            <a:ext cx="2905125" cy="24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09649" y="23426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고객 테이블에 중복이 있음</a:t>
            </a:r>
            <a:endParaRPr lang="en-US" altLang="ko-KR" dirty="0"/>
          </a:p>
          <a:p>
            <a:r>
              <a:rPr lang="en-US" altLang="ko-KR" dirty="0"/>
              <a:t> -&gt; </a:t>
            </a:r>
            <a:r>
              <a:rPr lang="ko-KR" altLang="en-US" dirty="0"/>
              <a:t>중복을 없앰 </a:t>
            </a:r>
            <a:r>
              <a:rPr lang="en-US" altLang="ko-KR" dirty="0"/>
              <a:t>(Primary Key)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53" y="4252913"/>
            <a:ext cx="2605088" cy="16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0039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관계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테이블은 구분했으나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테이블만으로 배송을 할 수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고객의 연락처와 주소는 고객 테이블에 있다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b="1" dirty="0"/>
          </a:p>
          <a:p>
            <a:pPr lvl="2"/>
            <a:r>
              <a:rPr lang="ko-KR" altLang="en-US" b="1" u="sng" dirty="0" smtClean="0"/>
              <a:t>고객은 물건을 소유한다</a:t>
            </a:r>
            <a:r>
              <a:rPr lang="en-US" altLang="ko-KR" b="1" u="sng" dirty="0" smtClean="0"/>
              <a:t> </a:t>
            </a:r>
            <a:r>
              <a:rPr lang="en-US" altLang="ko-KR" b="1" dirty="0" smtClean="0"/>
              <a:t>vs </a:t>
            </a:r>
            <a:r>
              <a:rPr lang="ko-KR" altLang="en-US" b="1" dirty="0" smtClean="0"/>
              <a:t>물건은 고객을 소유한다</a:t>
            </a:r>
            <a:r>
              <a:rPr lang="en-US" altLang="ko-KR" b="1" dirty="0" smtClean="0"/>
              <a:t>. </a:t>
            </a:r>
          </a:p>
          <a:p>
            <a:pPr lvl="2"/>
            <a:endParaRPr lang="en-US" altLang="ko-KR" b="1" dirty="0"/>
          </a:p>
          <a:p>
            <a:pPr lvl="2"/>
            <a:r>
              <a:rPr lang="ko-KR" altLang="en-US" dirty="0" smtClean="0"/>
              <a:t>고객 테이블이 부모 테이블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구매 테이블이 자식 테이블이 됨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일대다 관계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20897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18" y="1246188"/>
            <a:ext cx="738776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20281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테이블 구조 정의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876426"/>
            <a:ext cx="77438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4" y="4238625"/>
            <a:ext cx="78962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74635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689894"/>
            <a:ext cx="69246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16247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  <a:r>
              <a:rPr lang="en-US" altLang="ko-KR" dirty="0"/>
              <a:t>(E-R model; Entity-Relationship model) 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피터</a:t>
            </a:r>
            <a:r>
              <a:rPr lang="ko-KR" altLang="en-US" dirty="0" smtClean="0"/>
              <a:t> </a:t>
            </a:r>
            <a:r>
              <a:rPr lang="ko-KR" altLang="en-US" dirty="0"/>
              <a:t>첸</a:t>
            </a:r>
            <a:r>
              <a:rPr lang="en-US" altLang="ko-KR" dirty="0"/>
              <a:t>(Peter Chen)</a:t>
            </a:r>
            <a:r>
              <a:rPr lang="ko-KR" altLang="en-US" dirty="0"/>
              <a:t>이 제안한 개념적 데이터 모델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개체와 </a:t>
            </a:r>
            <a:r>
              <a:rPr lang="ko-KR" altLang="en-US" dirty="0"/>
              <a:t>개체 간의 관계를 이용해 현실 세계를 개념적 구조로 표현 </a:t>
            </a:r>
            <a:r>
              <a:rPr lang="ko-KR" altLang="en-US" dirty="0" smtClean="0"/>
              <a:t>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핵심 </a:t>
            </a:r>
            <a:r>
              <a:rPr lang="ko-KR" altLang="en-US" dirty="0"/>
              <a:t>요소 </a:t>
            </a:r>
            <a:r>
              <a:rPr lang="en-US" altLang="ko-KR" dirty="0"/>
              <a:t>: </a:t>
            </a:r>
            <a:r>
              <a:rPr lang="ko-KR" altLang="en-US" dirty="0"/>
              <a:t>개체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</a:t>
            </a:r>
            <a:r>
              <a:rPr lang="ko-KR" altLang="en-US" dirty="0"/>
              <a:t>관계  </a:t>
            </a:r>
            <a:endParaRPr lang="en-US" altLang="ko-KR" dirty="0" smtClean="0"/>
          </a:p>
          <a:p>
            <a:r>
              <a:rPr lang="ko-KR" altLang="en-US" dirty="0" smtClean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다이어그램</a:t>
            </a:r>
            <a:r>
              <a:rPr lang="en-US" altLang="ko-KR" dirty="0"/>
              <a:t>(E-R diagram) 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E-R </a:t>
            </a:r>
            <a:r>
              <a:rPr lang="ko-KR" altLang="en-US" dirty="0"/>
              <a:t>다이어그램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 </a:t>
            </a:r>
            <a:r>
              <a:rPr lang="en-US" altLang="ko-KR" dirty="0"/>
              <a:t>- </a:t>
            </a:r>
            <a:r>
              <a:rPr lang="ko-KR" altLang="en-US" dirty="0"/>
              <a:t>관계 모델을 이용해 현실 세계를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개념적으로 </a:t>
            </a:r>
            <a:r>
              <a:rPr lang="ko-KR" altLang="en-US" dirty="0" err="1"/>
              <a:t>모델링한</a:t>
            </a:r>
            <a:r>
              <a:rPr lang="ko-KR" altLang="en-US" dirty="0"/>
              <a:t> 결과물을 그림으로 표현한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1624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(entity)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 </a:t>
            </a:r>
            <a:r>
              <a:rPr lang="ko-KR" altLang="en-US" dirty="0"/>
              <a:t>세계에서 조직을 운영하는 데 꼭 필요한 사람이나 사물과 같이 구별되는 모든 것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저장할 </a:t>
            </a:r>
            <a:r>
              <a:rPr lang="ko-KR" altLang="en-US" dirty="0"/>
              <a:t>가치가 있는 중요 데이터를 가지고 있는 사람이나 사물</a:t>
            </a:r>
            <a:r>
              <a:rPr lang="en-US" altLang="ko-KR" dirty="0"/>
              <a:t>, </a:t>
            </a:r>
            <a:r>
              <a:rPr lang="ko-KR" altLang="en-US" dirty="0"/>
              <a:t>개념</a:t>
            </a:r>
            <a:r>
              <a:rPr lang="en-US" altLang="ko-KR" dirty="0"/>
              <a:t>, </a:t>
            </a:r>
            <a:r>
              <a:rPr lang="ko-KR" altLang="en-US" dirty="0"/>
              <a:t>사건 등 </a:t>
            </a:r>
            <a:endParaRPr lang="en-US" altLang="ko-KR" dirty="0"/>
          </a:p>
          <a:p>
            <a:pPr lvl="1"/>
            <a:r>
              <a:rPr lang="ko-KR" altLang="en-US" dirty="0" smtClean="0"/>
              <a:t>다른 </a:t>
            </a:r>
            <a:r>
              <a:rPr lang="ko-KR" altLang="en-US" dirty="0"/>
              <a:t>개체와 구별되는 이름을 가지고 있고</a:t>
            </a:r>
            <a:r>
              <a:rPr lang="en-US" altLang="ko-KR" dirty="0"/>
              <a:t>, </a:t>
            </a:r>
            <a:r>
              <a:rPr lang="ko-KR" altLang="en-US" dirty="0"/>
              <a:t>각 개체만의 고유한 특성이나 상태</a:t>
            </a:r>
            <a:r>
              <a:rPr lang="en-US" altLang="ko-KR" dirty="0"/>
              <a:t>, </a:t>
            </a:r>
            <a:r>
              <a:rPr lang="ko-KR" altLang="en-US" dirty="0"/>
              <a:t>즉 속성을 하나 이상 가지고 있음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서점에 필요한 개체 </a:t>
            </a:r>
            <a:r>
              <a:rPr lang="en-US" altLang="ko-KR" dirty="0"/>
              <a:t>: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책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학교에 필요한 개체 </a:t>
            </a:r>
            <a:r>
              <a:rPr lang="en-US" altLang="ko-KR" dirty="0"/>
              <a:t>: </a:t>
            </a:r>
            <a:r>
              <a:rPr lang="ko-KR" altLang="en-US" dirty="0"/>
              <a:t>학과</a:t>
            </a:r>
            <a:r>
              <a:rPr lang="en-US" altLang="ko-KR" dirty="0"/>
              <a:t>, </a:t>
            </a:r>
            <a:r>
              <a:rPr lang="ko-KR" altLang="en-US" dirty="0"/>
              <a:t>과목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구조의 레코드</a:t>
            </a:r>
            <a:r>
              <a:rPr lang="en-US" altLang="ko-KR" dirty="0"/>
              <a:t>(record)</a:t>
            </a:r>
            <a:r>
              <a:rPr lang="ko-KR" altLang="en-US" dirty="0"/>
              <a:t>와 대응됨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1624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 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E-R </a:t>
            </a:r>
            <a:r>
              <a:rPr lang="ko-KR" altLang="en-US" dirty="0"/>
              <a:t>다이어그램에서 사각형으로 표현하고 사각형 안에 이름을 표기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124200"/>
            <a:ext cx="5867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58295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데이터 </a:t>
            </a:r>
            <a:r>
              <a:rPr lang="ko-KR" altLang="en-US" sz="1800" dirty="0"/>
              <a:t>모델링과 데이터 모델의 개념을 이해한다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dirty="0" smtClean="0"/>
              <a:t>개념적 </a:t>
            </a:r>
            <a:r>
              <a:rPr lang="ko-KR" altLang="en-US" sz="1800" dirty="0"/>
              <a:t>데이터 모델인 개체 </a:t>
            </a:r>
            <a:r>
              <a:rPr lang="en-US" altLang="ko-KR" sz="1800" dirty="0"/>
              <a:t>- </a:t>
            </a:r>
            <a:r>
              <a:rPr lang="ko-KR" altLang="en-US" sz="1800" dirty="0"/>
              <a:t>관계 모델을 이용해 모델링을 하는 방법을 익힌다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smtClean="0"/>
              <a:t>개체 </a:t>
            </a:r>
            <a:r>
              <a:rPr lang="en-US" altLang="ko-KR" sz="1800" dirty="0"/>
              <a:t>- </a:t>
            </a:r>
            <a:r>
              <a:rPr lang="ko-KR" altLang="en-US" sz="1800" dirty="0"/>
              <a:t>관계 모델을 개체 </a:t>
            </a:r>
            <a:r>
              <a:rPr lang="en-US" altLang="ko-KR" sz="1800" dirty="0"/>
              <a:t>- </a:t>
            </a:r>
            <a:r>
              <a:rPr lang="ko-KR" altLang="en-US" sz="1800" dirty="0"/>
              <a:t>관계 다이어그램으로 작성하는 방법을 익힌다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r>
              <a:rPr lang="ko-KR" altLang="en-US" sz="1800" dirty="0" smtClean="0"/>
              <a:t>논리적 </a:t>
            </a:r>
            <a:r>
              <a:rPr lang="ko-KR" altLang="en-US" sz="1800" dirty="0"/>
              <a:t>데이터 모델의 종류와 특징을 이해한다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31964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r>
              <a:rPr lang="en-US" altLang="ko-KR" dirty="0"/>
              <a:t>(attribute)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개체나 </a:t>
            </a:r>
            <a:r>
              <a:rPr lang="ko-KR" altLang="en-US" dirty="0"/>
              <a:t>관계가 가지고 있는 고유의 특성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의미 </a:t>
            </a:r>
            <a:r>
              <a:rPr lang="ko-KR" altLang="en-US" dirty="0"/>
              <a:t>있는 데이터의 가장 작은 논리적 단위 </a:t>
            </a:r>
            <a:r>
              <a:rPr lang="ko-KR" altLang="en-US" dirty="0" smtClean="0"/>
              <a:t>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</a:t>
            </a:r>
            <a:r>
              <a:rPr lang="ko-KR" altLang="en-US" dirty="0"/>
              <a:t>파일 구조의 필드</a:t>
            </a:r>
            <a:r>
              <a:rPr lang="en-US" altLang="ko-KR" dirty="0"/>
              <a:t>(field)</a:t>
            </a:r>
            <a:r>
              <a:rPr lang="ko-KR" altLang="en-US" dirty="0"/>
              <a:t>와 대응됨 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E-R </a:t>
            </a:r>
            <a:r>
              <a:rPr lang="ko-KR" altLang="en-US" dirty="0"/>
              <a:t>다이어그램에서 타원으로 표현하고 타원 안에 이름을 표기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6" y="4183039"/>
            <a:ext cx="5248275" cy="206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58295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개체 타입</a:t>
            </a:r>
            <a:r>
              <a:rPr lang="en-US" altLang="ko-KR" dirty="0"/>
              <a:t>(entity type)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개체를 </a:t>
            </a:r>
            <a:r>
              <a:rPr lang="ko-KR" altLang="en-US" dirty="0"/>
              <a:t>고유의 이름과 속성들로 정의한 것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구조의 레코드 타입</a:t>
            </a:r>
            <a:r>
              <a:rPr lang="en-US" altLang="ko-KR" dirty="0"/>
              <a:t>(record type)</a:t>
            </a:r>
            <a:r>
              <a:rPr lang="ko-KR" altLang="en-US" dirty="0"/>
              <a:t>에 대응됨  </a:t>
            </a:r>
            <a:endParaRPr lang="en-US" altLang="ko-KR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 err="1"/>
              <a:t>인스턴스</a:t>
            </a:r>
            <a:r>
              <a:rPr lang="en-US" altLang="ko-KR" dirty="0"/>
              <a:t>(entity instance)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개체를 </a:t>
            </a:r>
            <a:r>
              <a:rPr lang="ko-KR" altLang="en-US" dirty="0"/>
              <a:t>구성하고 있는 속성이 실제 값을 가짐으로써 실체화된 개체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 </a:t>
            </a:r>
            <a:r>
              <a:rPr lang="ko-KR" altLang="en-US" dirty="0" err="1"/>
              <a:t>어커런스</a:t>
            </a:r>
            <a:r>
              <a:rPr lang="en-US" altLang="ko-KR" dirty="0"/>
              <a:t>(entity occurrence)</a:t>
            </a:r>
            <a:r>
              <a:rPr lang="ko-KR" altLang="en-US" dirty="0"/>
              <a:t>라고도 함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구조의 레코드 </a:t>
            </a:r>
            <a:r>
              <a:rPr lang="ko-KR" altLang="en-US" dirty="0" err="1"/>
              <a:t>인스턴스</a:t>
            </a:r>
            <a:r>
              <a:rPr lang="en-US" altLang="ko-KR" dirty="0"/>
              <a:t>(record instance)</a:t>
            </a:r>
            <a:r>
              <a:rPr lang="ko-KR" altLang="en-US" dirty="0"/>
              <a:t>에 대응됨  </a:t>
            </a:r>
            <a:endParaRPr lang="en-US" altLang="ko-KR" dirty="0" smtClean="0"/>
          </a:p>
          <a:p>
            <a:r>
              <a:rPr lang="ko-KR" altLang="en-US" dirty="0" smtClean="0"/>
              <a:t>개체 </a:t>
            </a:r>
            <a:r>
              <a:rPr lang="ko-KR" altLang="en-US" dirty="0"/>
              <a:t>집합</a:t>
            </a:r>
            <a:r>
              <a:rPr lang="en-US" altLang="ko-KR" dirty="0"/>
              <a:t>(entity set)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개체 타입에 대한 개체 </a:t>
            </a:r>
            <a:r>
              <a:rPr lang="ko-KR" altLang="en-US" dirty="0" err="1"/>
              <a:t>인스턴스들을</a:t>
            </a:r>
            <a:r>
              <a:rPr lang="ko-KR" altLang="en-US" dirty="0"/>
              <a:t> 모아놓은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8295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9" y="1246188"/>
            <a:ext cx="7974263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58295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속성의 </a:t>
            </a:r>
            <a:r>
              <a:rPr lang="ko-KR" altLang="en-US" dirty="0"/>
              <a:t>분류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19" y="2100263"/>
            <a:ext cx="5402043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단일 값 속성과 다중 값 속성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값 속성</a:t>
            </a:r>
            <a:r>
              <a:rPr lang="en-US" altLang="ko-KR" dirty="0"/>
              <a:t>(single-valued attribute) </a:t>
            </a:r>
          </a:p>
          <a:p>
            <a:pPr lvl="2"/>
            <a:r>
              <a:rPr lang="ko-KR" altLang="en-US" dirty="0" smtClean="0"/>
              <a:t>값을 </a:t>
            </a:r>
            <a:r>
              <a:rPr lang="ko-KR" altLang="en-US" dirty="0"/>
              <a:t>하나만 가질 수 있는 속성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이름</a:t>
            </a:r>
            <a:r>
              <a:rPr lang="en-US" altLang="ko-KR" dirty="0"/>
              <a:t>, </a:t>
            </a:r>
            <a:r>
              <a:rPr lang="ko-KR" altLang="en-US" dirty="0"/>
              <a:t>적립금 속성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/>
              <a:t>값 속성</a:t>
            </a:r>
            <a:r>
              <a:rPr lang="en-US" altLang="ko-KR" dirty="0"/>
              <a:t>(multi-valued attribute) </a:t>
            </a:r>
          </a:p>
          <a:p>
            <a:pPr lvl="2"/>
            <a:r>
              <a:rPr lang="ko-KR" altLang="en-US" dirty="0" smtClean="0"/>
              <a:t>값을 </a:t>
            </a:r>
            <a:r>
              <a:rPr lang="ko-KR" altLang="en-US" dirty="0"/>
              <a:t>여러 개 가질 수 있는 속성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연락처 속성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개체의 저자 속성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E-R </a:t>
            </a:r>
            <a:r>
              <a:rPr lang="ko-KR" altLang="en-US" dirty="0"/>
              <a:t>다이어그램에서 이중 타원으로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150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값 속성과 다중 값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47838"/>
            <a:ext cx="70961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4150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 속성과 복합 속성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단순 </a:t>
            </a:r>
            <a:r>
              <a:rPr lang="ko-KR" altLang="en-US" dirty="0"/>
              <a:t>속성</a:t>
            </a:r>
            <a:r>
              <a:rPr lang="en-US" altLang="ko-KR" dirty="0"/>
              <a:t>(simple attribute)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의미를 </a:t>
            </a:r>
            <a:r>
              <a:rPr lang="ko-KR" altLang="en-US" dirty="0"/>
              <a:t>더는 분해할 수 없는 속성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적립금 속성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개체의 이름</a:t>
            </a:r>
            <a:r>
              <a:rPr lang="en-US" altLang="ko-KR" dirty="0"/>
              <a:t>, ISBN, </a:t>
            </a:r>
            <a:r>
              <a:rPr lang="ko-KR" altLang="en-US" dirty="0"/>
              <a:t>가격 속성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복합 </a:t>
            </a:r>
            <a:r>
              <a:rPr lang="ko-KR" altLang="en-US" dirty="0"/>
              <a:t>속성</a:t>
            </a:r>
            <a:r>
              <a:rPr lang="en-US" altLang="ko-KR" dirty="0"/>
              <a:t>(composite attribute)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의미를 </a:t>
            </a:r>
            <a:r>
              <a:rPr lang="ko-KR" altLang="en-US" dirty="0"/>
              <a:t>분해할 수 있는 속성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주소 속성 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도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동</a:t>
            </a:r>
            <a:r>
              <a:rPr lang="en-US" altLang="ko-KR" dirty="0"/>
              <a:t>, </a:t>
            </a:r>
            <a:r>
              <a:rPr lang="ko-KR" altLang="en-US" dirty="0"/>
              <a:t>우편번호 등으로 의미를 세분화할 수 있음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생년월일 속성 </a:t>
            </a:r>
            <a:endParaRPr lang="en-US" altLang="ko-KR" dirty="0"/>
          </a:p>
          <a:p>
            <a:pPr lvl="4"/>
            <a:r>
              <a:rPr lang="ko-KR" altLang="en-US" dirty="0" smtClean="0"/>
              <a:t>연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일로 의미를 세분화할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1503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속성과 복합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5" y="2009774"/>
            <a:ext cx="7305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4150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유도 속성</a:t>
            </a:r>
            <a:r>
              <a:rPr lang="en-US" altLang="ko-KR" dirty="0"/>
              <a:t>(derived attribute)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기존의 </a:t>
            </a:r>
            <a:r>
              <a:rPr lang="ko-KR" altLang="en-US" dirty="0"/>
              <a:t>다른 속성의 값에서 유도되어 결정되는 속성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값이 </a:t>
            </a:r>
            <a:r>
              <a:rPr lang="ko-KR" altLang="en-US" dirty="0"/>
              <a:t>별도로 저장되지 않음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책 개체의 가격과 할인율 속성으로 계산되는 판매가격 속성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출생연도 속성으로 계산되는 나이 속성 </a:t>
            </a:r>
            <a:r>
              <a:rPr lang="ko-KR" altLang="en-US" dirty="0" smtClean="0"/>
              <a:t>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E-R </a:t>
            </a:r>
            <a:r>
              <a:rPr lang="ko-KR" altLang="en-US" dirty="0"/>
              <a:t>다이어그램에서 점선 타원으로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6" y="4020999"/>
            <a:ext cx="5557837" cy="218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널 속성</a:t>
            </a:r>
            <a:r>
              <a:rPr lang="en-US" altLang="ko-KR" dirty="0"/>
              <a:t>(null attribute)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널 </a:t>
            </a:r>
            <a:r>
              <a:rPr lang="ko-KR" altLang="en-US" dirty="0"/>
              <a:t>값이 허용되는 속성  </a:t>
            </a:r>
            <a:endParaRPr lang="en-US" altLang="ko-KR" dirty="0" smtClean="0"/>
          </a:p>
          <a:p>
            <a:r>
              <a:rPr lang="ko-KR" altLang="en-US" dirty="0" smtClean="0"/>
              <a:t>널</a:t>
            </a:r>
            <a:r>
              <a:rPr lang="en-US" altLang="ko-KR" dirty="0"/>
              <a:t>(null) </a:t>
            </a:r>
            <a:r>
              <a:rPr lang="ko-KR" altLang="en-US" dirty="0"/>
              <a:t>값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아직 </a:t>
            </a:r>
            <a:r>
              <a:rPr lang="ko-KR" altLang="en-US" dirty="0"/>
              <a:t>결정되지 않거나 모르는 값 또는 존재하지 않는 값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공백이나 </a:t>
            </a:r>
            <a:r>
              <a:rPr lang="en-US" altLang="ko-KR" dirty="0"/>
              <a:t>0</a:t>
            </a:r>
            <a:r>
              <a:rPr lang="ko-KR" altLang="en-US" dirty="0"/>
              <a:t>과는 의미가 다름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등급 속성이 널 값 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등급이 </a:t>
            </a:r>
            <a:r>
              <a:rPr lang="ko-KR" altLang="en-US" dirty="0"/>
              <a:t>아직 결정되지 않았음을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1" y="1246188"/>
            <a:ext cx="7224798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11182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 속성</a:t>
            </a:r>
            <a:r>
              <a:rPr lang="en-US" altLang="ko-KR" dirty="0"/>
              <a:t>(key attribute)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개체 </a:t>
            </a:r>
            <a:r>
              <a:rPr lang="ko-KR" altLang="en-US" dirty="0" err="1"/>
              <a:t>인스턴스를</a:t>
            </a:r>
            <a:r>
              <a:rPr lang="ko-KR" altLang="en-US" dirty="0"/>
              <a:t> 식별하는 데 사용되는 속성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/>
              <a:t>개체 </a:t>
            </a:r>
            <a:r>
              <a:rPr lang="ko-KR" altLang="en-US" dirty="0" err="1"/>
              <a:t>인스턴스의</a:t>
            </a:r>
            <a:r>
              <a:rPr lang="ko-KR" altLang="en-US" dirty="0"/>
              <a:t> 키 속성 값이 다름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 </a:t>
            </a:r>
            <a:r>
              <a:rPr lang="ko-KR" altLang="en-US" dirty="0"/>
              <a:t>이상의 속성들로 구성되기도 함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개체의 고객아이디 속성  </a:t>
            </a:r>
            <a:r>
              <a:rPr lang="en-US" altLang="ko-KR" dirty="0" smtClean="0"/>
              <a:t>	</a:t>
            </a:r>
          </a:p>
          <a:p>
            <a:pPr lvl="1"/>
            <a:r>
              <a:rPr lang="en-US" altLang="ko-KR" dirty="0" smtClean="0"/>
              <a:t>E-R </a:t>
            </a:r>
            <a:r>
              <a:rPr lang="ko-KR" altLang="en-US" dirty="0"/>
              <a:t>다이어그램에서 밑줄로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4262130"/>
            <a:ext cx="4767262" cy="1952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en-US" altLang="ko-KR" dirty="0"/>
              <a:t>(relationship)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개체와 </a:t>
            </a:r>
            <a:r>
              <a:rPr lang="ko-KR" altLang="en-US" dirty="0"/>
              <a:t>개체가 맺고 있는 의미 있는 연관성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개체 </a:t>
            </a:r>
            <a:r>
              <a:rPr lang="ko-KR" altLang="en-US" dirty="0"/>
              <a:t>집합들 사이의 대응 관계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매핑</a:t>
            </a:r>
            <a:r>
              <a:rPr lang="en-US" altLang="ko-KR" dirty="0"/>
              <a:t>(mapping)</a:t>
            </a:r>
            <a:r>
              <a:rPr lang="ko-KR" altLang="en-US" dirty="0"/>
              <a:t>을 의미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고객 개체와 책 개체 간의 구매 관계 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ko-KR" altLang="en-US" dirty="0"/>
              <a:t>고객은 책을 구매한다” 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E-R </a:t>
            </a:r>
            <a:r>
              <a:rPr lang="ko-KR" altLang="en-US" dirty="0"/>
              <a:t>다이어그램에서 마름모로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4406617"/>
            <a:ext cx="4648200" cy="184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관계의 유형 </a:t>
            </a:r>
            <a:r>
              <a:rPr lang="en-US" altLang="ko-KR" dirty="0"/>
              <a:t>: </a:t>
            </a:r>
            <a:r>
              <a:rPr lang="ko-KR" altLang="en-US" dirty="0"/>
              <a:t>관계에 참여하는 개체 타입의 수 기준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이항 </a:t>
            </a:r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개체 타입 두 개가 맺는 관계 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삼항</a:t>
            </a:r>
            <a:r>
              <a:rPr lang="ko-KR" altLang="en-US" dirty="0" smtClean="0"/>
              <a:t> </a:t>
            </a:r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개체 타입 세 개가 맺는 관계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순환 </a:t>
            </a:r>
            <a:r>
              <a:rPr lang="ko-KR" altLang="en-US" dirty="0"/>
              <a:t>관계 </a:t>
            </a:r>
            <a:r>
              <a:rPr lang="en-US" altLang="ko-KR" dirty="0"/>
              <a:t>: </a:t>
            </a:r>
            <a:r>
              <a:rPr lang="ko-KR" altLang="en-US" dirty="0"/>
              <a:t>개체 타입 하나가 자기 자신과 맺는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372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관계의 유형 </a:t>
            </a:r>
            <a:r>
              <a:rPr lang="en-US" altLang="ko-KR" dirty="0"/>
              <a:t>: </a:t>
            </a:r>
            <a:r>
              <a:rPr lang="ko-KR" altLang="en-US" dirty="0" err="1"/>
              <a:t>매핑</a:t>
            </a:r>
            <a:r>
              <a:rPr lang="ko-KR" altLang="en-US" dirty="0"/>
              <a:t> </a:t>
            </a:r>
            <a:r>
              <a:rPr lang="ko-KR" altLang="en-US" dirty="0" err="1"/>
              <a:t>카디널리티</a:t>
            </a:r>
            <a:r>
              <a:rPr lang="ko-KR" altLang="en-US" dirty="0"/>
              <a:t> 기준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일대일</a:t>
            </a:r>
            <a:r>
              <a:rPr lang="en-US" altLang="ko-KR" dirty="0"/>
              <a:t>(1:1) </a:t>
            </a:r>
            <a:r>
              <a:rPr lang="ko-KR" altLang="en-US" dirty="0"/>
              <a:t>관계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일대다</a:t>
            </a:r>
            <a:r>
              <a:rPr lang="en-US" altLang="ko-KR" dirty="0"/>
              <a:t>(1:n)</a:t>
            </a:r>
            <a:r>
              <a:rPr lang="ko-KR" altLang="en-US" dirty="0"/>
              <a:t>관계 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다대다</a:t>
            </a:r>
            <a:r>
              <a:rPr lang="en-US" altLang="ko-KR" dirty="0"/>
              <a:t>(</a:t>
            </a:r>
            <a:r>
              <a:rPr lang="en-US" altLang="ko-KR" dirty="0" err="1"/>
              <a:t>n:m</a:t>
            </a:r>
            <a:r>
              <a:rPr lang="en-US" altLang="ko-KR" dirty="0"/>
              <a:t>)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r>
              <a:rPr lang="ko-KR" altLang="en-US" dirty="0" err="1"/>
              <a:t>카디널리티</a:t>
            </a:r>
            <a:r>
              <a:rPr lang="en-US" altLang="ko-KR" dirty="0"/>
              <a:t>(mapping cardinality)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관계를 </a:t>
            </a:r>
            <a:r>
              <a:rPr lang="ko-KR" altLang="en-US" dirty="0"/>
              <a:t>맺는 두 개체 집합에서</a:t>
            </a:r>
            <a:r>
              <a:rPr lang="en-US" altLang="ko-KR" dirty="0"/>
              <a:t>, </a:t>
            </a:r>
            <a:r>
              <a:rPr lang="ko-KR" altLang="en-US" dirty="0"/>
              <a:t>각 개체 </a:t>
            </a:r>
            <a:r>
              <a:rPr lang="ko-KR" altLang="en-US" dirty="0" err="1"/>
              <a:t>인스턴스가</a:t>
            </a:r>
            <a:r>
              <a:rPr lang="ko-KR" altLang="en-US" dirty="0"/>
              <a:t> 연관성을 맺고 있는 상대 개체 집합의 </a:t>
            </a:r>
            <a:r>
              <a:rPr lang="ko-KR" altLang="en-US" dirty="0" err="1"/>
              <a:t>인스턴스</a:t>
            </a:r>
            <a:r>
              <a:rPr lang="ko-KR" altLang="en-US" dirty="0"/>
              <a:t> 개수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037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79" y="1346201"/>
            <a:ext cx="7015843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03725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57" y="1246188"/>
            <a:ext cx="7281486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0372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개체</a:t>
            </a:r>
            <a:r>
              <a:rPr lang="en-US" altLang="ko-KR" dirty="0"/>
              <a:t>-</a:t>
            </a:r>
            <a:r>
              <a:rPr lang="ko-KR" altLang="en-US" dirty="0"/>
              <a:t>관계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3" y="1246188"/>
            <a:ext cx="7632354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0372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E-R 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03" y="1246188"/>
            <a:ext cx="7241195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E-R </a:t>
            </a:r>
            <a:r>
              <a:rPr lang="ko-KR" altLang="en-US" dirty="0" smtClean="0"/>
              <a:t>다이어그램을 </a:t>
            </a:r>
            <a:r>
              <a:rPr lang="ko-KR" altLang="en-US" dirty="0" smtClean="0"/>
              <a:t>그려보자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PPT 14 </a:t>
            </a:r>
            <a:r>
              <a:rPr lang="ko-KR" altLang="en-US" dirty="0" smtClean="0"/>
              <a:t>페이지 예제로부터 그리기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PPT 8 </a:t>
            </a:r>
            <a:r>
              <a:rPr lang="ko-KR" altLang="en-US" dirty="0" smtClean="0"/>
              <a:t>페이지 예제로 부터 그리기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 예제로부터 그려보기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시간에는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모델링 연습 </a:t>
            </a:r>
            <a:r>
              <a:rPr lang="en-US" altLang="ko-KR" dirty="0" smtClean="0"/>
              <a:t>2.</a:t>
            </a:r>
            <a:endParaRPr lang="en-US" altLang="ko-KR" dirty="0"/>
          </a:p>
          <a:p>
            <a:r>
              <a:rPr lang="ko-KR" altLang="en-US" dirty="0" smtClean="0"/>
              <a:t>실습 과제 해결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참고사항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다음주부터는 노트북과 교과서로 진도 나갑니다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MS SQL Server </a:t>
            </a:r>
            <a:r>
              <a:rPr lang="ko-KR" altLang="en-US" dirty="0" smtClean="0"/>
              <a:t>설치 못한 사람 꼭 설치해 올 것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2495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모델링</a:t>
            </a:r>
            <a:r>
              <a:rPr lang="en-US" altLang="ko-KR" dirty="0"/>
              <a:t>(data modeling)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현실 </a:t>
            </a:r>
            <a:r>
              <a:rPr lang="ko-KR" altLang="en-US" dirty="0"/>
              <a:t>세계에 존재하는 데이터를 컴퓨터 세계의 데이터베이스로 옮기는 변환 과정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 </a:t>
            </a:r>
            <a:r>
              <a:rPr lang="ko-KR" altLang="en-US" dirty="0"/>
              <a:t>설계의 핵심 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832465"/>
            <a:ext cx="7686676" cy="345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415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단계 데이터 모델링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개념적 </a:t>
            </a:r>
            <a:r>
              <a:rPr lang="ko-KR" altLang="en-US" dirty="0"/>
              <a:t>데이터 모델링</a:t>
            </a:r>
            <a:r>
              <a:rPr lang="en-US" altLang="ko-KR" dirty="0"/>
              <a:t>(conceptual modeling)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현실 </a:t>
            </a:r>
            <a:r>
              <a:rPr lang="ko-KR" altLang="en-US" dirty="0"/>
              <a:t>세계의 중요 데이터를 추출하여 개념 세계로 옮기는 작업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</a:t>
            </a:r>
            <a:r>
              <a:rPr lang="ko-KR" altLang="en-US" dirty="0"/>
              <a:t>데이터 모델링</a:t>
            </a:r>
            <a:r>
              <a:rPr lang="en-US" altLang="ko-KR" dirty="0"/>
              <a:t>(logical modeling) </a:t>
            </a:r>
          </a:p>
          <a:p>
            <a:pPr lvl="2"/>
            <a:r>
              <a:rPr lang="ko-KR" altLang="en-US" dirty="0" smtClean="0"/>
              <a:t>개념 </a:t>
            </a:r>
            <a:r>
              <a:rPr lang="ko-KR" altLang="en-US" dirty="0"/>
              <a:t>세계의 데이터를 데이터베이스에 저장하는 구조로 표현하는 작업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666852"/>
            <a:ext cx="5743575" cy="255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2533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모델</a:t>
            </a:r>
            <a:r>
              <a:rPr lang="en-US" altLang="ko-KR" dirty="0"/>
              <a:t>(data model)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모델링의 결과물을 표현하는 도구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개념적 </a:t>
            </a:r>
            <a:r>
              <a:rPr lang="ko-KR" altLang="en-US" dirty="0"/>
              <a:t>데이터 모델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사람의 </a:t>
            </a:r>
            <a:r>
              <a:rPr lang="ko-KR" altLang="en-US" dirty="0"/>
              <a:t>머리로 이해할 수 있도록 현실 세계를 개념적인 형태로 </a:t>
            </a:r>
            <a:r>
              <a:rPr lang="ko-KR" altLang="en-US" dirty="0" err="1"/>
              <a:t>모델링하여</a:t>
            </a:r>
            <a:r>
              <a:rPr lang="ko-KR" altLang="en-US" dirty="0"/>
              <a:t> 데이터베이스의 개념적 구조로 표현하는 도구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개체 </a:t>
            </a:r>
            <a:r>
              <a:rPr lang="en-US" altLang="ko-KR" dirty="0"/>
              <a:t>-</a:t>
            </a:r>
            <a:r>
              <a:rPr lang="ko-KR" altLang="en-US" dirty="0"/>
              <a:t>관계 모델 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논리적 </a:t>
            </a:r>
            <a:r>
              <a:rPr lang="ko-KR" altLang="en-US" dirty="0"/>
              <a:t>데이터 모델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개념적 </a:t>
            </a:r>
            <a:r>
              <a:rPr lang="ko-KR" altLang="en-US" dirty="0"/>
              <a:t>구조를 논리적 형태로 </a:t>
            </a:r>
            <a:r>
              <a:rPr lang="ko-KR" altLang="en-US" dirty="0" err="1"/>
              <a:t>모델링하여</a:t>
            </a:r>
            <a:r>
              <a:rPr lang="ko-KR" altLang="en-US" dirty="0"/>
              <a:t> 데이터베이스의 논리적 구조로 표현하는 도구 </a:t>
            </a:r>
            <a:endParaRPr lang="en-US" altLang="ko-KR" dirty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관계 데이터 모델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1624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모델링과 데이터 모델의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" r="-1"/>
          <a:stretch/>
        </p:blipFill>
        <p:spPr bwMode="auto">
          <a:xfrm>
            <a:off x="1016000" y="1647031"/>
            <a:ext cx="71945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10011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r>
              <a:rPr lang="en-US" altLang="ko-KR" dirty="0"/>
              <a:t>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지금 새로운 쇼핑몰을 </a:t>
            </a:r>
            <a:r>
              <a:rPr lang="ko-KR" altLang="en-US" dirty="0" err="1" smtClean="0"/>
              <a:t>오픈했다고</a:t>
            </a:r>
            <a:r>
              <a:rPr lang="ko-KR" altLang="en-US" dirty="0" smtClean="0"/>
              <a:t> 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지금부터 우리 매장을 찾는 고객의 명단을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 물건을 구매할 때 구매한 내역도 기록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29215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모델링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smtClean="0"/>
              <a:t>엑셀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다음 데이터를 저장해봄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C8E4-4AF5-481E-8760-D8A36857C8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94"/>
          <a:stretch/>
        </p:blipFill>
        <p:spPr bwMode="auto">
          <a:xfrm>
            <a:off x="1885950" y="1759942"/>
            <a:ext cx="4793502" cy="259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344972"/>
            <a:ext cx="4816474" cy="198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2921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추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보기</Template>
  <TotalTime>82996</TotalTime>
  <Words>1213</Words>
  <Application>Microsoft Office PowerPoint</Application>
  <PresentationFormat>화면 슬라이드 쇼(4:3)</PresentationFormat>
  <Paragraphs>230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추억</vt:lpstr>
      <vt:lpstr>2. 데이터 모델링</vt:lpstr>
      <vt:lpstr>학습 목표</vt:lpstr>
      <vt:lpstr>데이터 모델링과 데이터 모델의 개념</vt:lpstr>
      <vt:lpstr>데이터 모델링과 데이터 모델의 개념</vt:lpstr>
      <vt:lpstr>데이터 모델링과 데이터 모델의 개념</vt:lpstr>
      <vt:lpstr>데이터 모델링과 데이터 모델의 개념</vt:lpstr>
      <vt:lpstr>데이터 모델링과 데이터 모델의 개념</vt:lpstr>
      <vt:lpstr>데이터 모델링?</vt:lpstr>
      <vt:lpstr>데이터 모델링 예제</vt:lpstr>
      <vt:lpstr>데이터 모델링 예제</vt:lpstr>
      <vt:lpstr>데이터 모델링 예제</vt:lpstr>
      <vt:lpstr>데이터 모델링 예제</vt:lpstr>
      <vt:lpstr>데이터 모델링 예제</vt:lpstr>
      <vt:lpstr>데이터 모델링 예제</vt:lpstr>
      <vt:lpstr>데이터 모델링 예제</vt:lpstr>
      <vt:lpstr>데이터 모델링과 데이터 모델의 개념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개체-관계 모델</vt:lpstr>
      <vt:lpstr>E-R 다이어그램</vt:lpstr>
      <vt:lpstr>연습</vt:lpstr>
      <vt:lpstr>다음 시간에는</vt:lpstr>
    </vt:vector>
  </TitlesOfParts>
  <Company>KAIST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허종욱</dc:creator>
  <cp:lastModifiedBy>Windows User</cp:lastModifiedBy>
  <cp:revision>769</cp:revision>
  <cp:lastPrinted>2019-05-27T14:48:44Z</cp:lastPrinted>
  <dcterms:created xsi:type="dcterms:W3CDTF">2015-03-12T06:09:39Z</dcterms:created>
  <dcterms:modified xsi:type="dcterms:W3CDTF">2019-08-31T16:17:54Z</dcterms:modified>
</cp:coreProperties>
</file>