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36"/>
  </p:notesMasterIdLst>
  <p:handoutMasterIdLst>
    <p:handoutMasterId r:id="rId37"/>
  </p:handoutMasterIdLst>
  <p:sldIdLst>
    <p:sldId id="42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9" r:id="rId15"/>
    <p:sldId id="460" r:id="rId16"/>
    <p:sldId id="461" r:id="rId17"/>
    <p:sldId id="451" r:id="rId18"/>
    <p:sldId id="452" r:id="rId19"/>
    <p:sldId id="431" r:id="rId20"/>
    <p:sldId id="453" r:id="rId21"/>
    <p:sldId id="454" r:id="rId22"/>
    <p:sldId id="463" r:id="rId23"/>
    <p:sldId id="455" r:id="rId24"/>
    <p:sldId id="456" r:id="rId25"/>
    <p:sldId id="466" r:id="rId26"/>
    <p:sldId id="464" r:id="rId27"/>
    <p:sldId id="430" r:id="rId28"/>
    <p:sldId id="429" r:id="rId29"/>
    <p:sldId id="465" r:id="rId30"/>
    <p:sldId id="432" r:id="rId31"/>
    <p:sldId id="433" r:id="rId32"/>
    <p:sldId id="434" r:id="rId33"/>
    <p:sldId id="435" r:id="rId34"/>
    <p:sldId id="436" r:id="rId3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9"/>
            <p14:sldId id="460"/>
            <p14:sldId id="461"/>
            <p14:sldId id="451"/>
            <p14:sldId id="452"/>
            <p14:sldId id="431"/>
            <p14:sldId id="453"/>
            <p14:sldId id="454"/>
            <p14:sldId id="463"/>
            <p14:sldId id="455"/>
            <p14:sldId id="456"/>
            <p14:sldId id="466"/>
            <p14:sldId id="464"/>
            <p14:sldId id="430"/>
            <p14:sldId id="429"/>
            <p14:sldId id="465"/>
            <p14:sldId id="432"/>
            <p14:sldId id="433"/>
            <p14:sldId id="434"/>
            <p14:sldId id="435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3366CC"/>
    <a:srgbClr val="000000"/>
    <a:srgbClr val="FFFFFF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46" autoAdjust="0"/>
  </p:normalViewPr>
  <p:slideViewPr>
    <p:cSldViewPr snapToGrid="0">
      <p:cViewPr varScale="1">
        <p:scale>
          <a:sx n="83" d="100"/>
          <a:sy n="83" d="100"/>
        </p:scale>
        <p:origin x="1147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9T11:00:47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14305 11130 0,'-18'0'63,"1"0"-48,-1 18 1,-17-1 0,0 19-1,17-36 1,-35 17 0,35 1-16,1 0 15,-18-1 1,-1-17-1,-17 0 1,-35 0 0,18 0 15,-1 0-15,0 0-1,36 0 1,18 0-16,-1 0 15,-17 0-15,17 0 16,-35 0 0,18 0-1,0 18 1,-36-18 0,-35 0-1,36 0 1,52 0-16,-53 0 15,36 0 1,17 0-16,-17 0 16,-18 0 15,18 0-15,-18 0-1,18 0 1,17 0-1,1 0 1,-36 0 0,-71-35-1,18 17 1,36 0 0,34 1-1,-16-1 1,34 0 78,-17-17-63,-18 0-16,17 17 1,19 1-16,-36-19 16,18 19-16,35-1 15,-18 18 1,0-18 0,1 1-1,-19-19 1,19 1-1,-1 18 1,1-1 0,17 0-1,-18 1 1,0-1-16,1-17 31,17-1-15,-18 19-1,18-1 1,-35-35 0,-1-35-1,19-53 1,-1 35 0,18 53-1,0 18 1,0-36-1,-18 18 1,18 1 0,0 16-1,0 1 1,-17-36 0,17 54-1,0-19 1,0 19-1,0-1 1,0 1 0,0-19-1,0-17 1,17 18-16,-17-18 16,18 36-16,-18-36 15,18 17-15,-18 19 16,17-19-1,1 1 1,-18 18 0,18-1-1,-1-17 1,19-1 15,-1 1-15,-17 17-16,140-70 15,-122 53-15,-19 17 16,18-17 0,-17 17-1,0 18 17,-18-17-17,17-1 1,19 0-1,-19-17 1,54-18 0,-54 53 15,19-17-31,-19-1 31,54 0-15,-71 1-16,53 17 15,-18-18 17,-17 18-17,-1 0 1,36 0-16,0-18 16,18 18-1,-54 0-15,19 0 16,17 0 93,35 0-93,-53 0-1,18 0 1,0 0-16,53 0 16,-71 0-16,0 18 15,71-18 1,-35 18 0,-54-18-1,1 0 63,17 17-62,-17-17 0,0 18-1,-1 0 1,1-1-1,-1-17 1,54 36 0,-36-19-1,71 36 1,-71-18 0,1-35-1,-1 36 1,0-19-1,-17 1 48,-18 0-47,18-1-1,17 36 1,-18-18-1,1-35 1,-18 18 0,53 53-1,-35-54 1,-18 1 0,17 0-1,1-18 1,-18 17-1,18 18 1,-1-17 0,-17 17-1,35 1 1,-17-19 0,-18 19 15,18-1-16,-1 0 1,-17-17 0,36 35-1,-36 0 1,17-1 0,19-16-1,-19-1 1,-17 0-1,0 1 1,0-1 0,0-17-1,18 52 1,-18-17 0,0-18 15,0-17-16,0 17 1,0-17 0,0 17-1,0-17 1,0 17 0,0-17-16,0 17 15,0 18 1,0 35-1,0-53 1,-18 1 0,18-19-1,-17 19 1,17-1 0,-18-18-1,18 1-15,-18 17 16,18 1-1,0-19 1,0 1 15,-17-18-15,17 35 0,-36-17-1,19 17 16,17 0-15,-18-17 0,-17 0-16,17-1 15,1 1 1,-19 17 0,36-17-1,-17-1 16,-1-17-15,18 18 0,0 0-1,-18-18 17,1 35-17,-1-17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9T11:11:20.6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11906 13017 0,'106'0'453,"-53"0"-437,0 0-1,0 0-15,53 0 16,-71 0-16,18 0 16,-18 0-1,0 18 1,-17-18-1,17 0 173,1 0-172,34 0-1,-35 0 1,54 0-1,-1 0 1,-18 0 0,-52 0-16,0 0 15,-1 0-15,1 0 16,17 0 15,-17 0 16,17 0-16,0 0-15,-17 0 0,35 0-1,-35 0 1,17 0-1,-17 0 1,-1 0 62,18 0-47,1 0-31,17 0 16,-36 0 15,1 0-15,17 0 0,0 0-1,1 0 1,-19 0-1,1 0 1,0 0 109,17 0-109,-17 0-16,52 0 31,-35 0-15,1 0-1,34 0 1,-52 0-16,0 0 15,17 0-15,-18 0 32,1 0-17,0 0 48,-1 0-32,1 0-15,0 0 15,17 0-15,-17 0-1,-1 0 1,18 0-1,-17 0 17,0 0-17,17 0 1,0 0 0,-17 0-1,0 0 1,-1 0 15,36 0-15,-35 0-16,-1 0 15,1 0-15,0 0 0,-1 0 32,1 0-1,0 0-16,17 0 48,0 0-16,0 0-32,-17 18 1,0-18 0,-1 0-1,1 0 17,17 17-17,-17-17 16,17 0-31,-17 0 63,-1 0-32,19 0-15,-19 0 31,1 0 0,0 0-32,-1 0 48,1 0-48,0 0 32,-1 0-31,1 0 15,-1 0 32,1 0-48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9T11:11:24.6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10760 14058 0,'0'-17'204,"35"-19"-204,-17 36 15,-1-17 1,1 17-1,17 0 1,0 0 0,1 0-1,-19-18 17,1 18-17,17 0 1,-17 0 15,0 0-15,-1 0-1,18 0 17,1 0-1,-1 0-31,0 0 15,1 0 1,-19 0 0,1 0-1,35 0 1,-36 0 0,1 0-16,0 0 15,-1 0 63,1 0-78,0 0 32,17 0-17,0 0 1,0 0 15,-17 0-15,17 0-16,-17 0 15,17 0 17,-35 18-17,18-18 1,0 0 46,17 0-30,-18 0-32,1 0 15,17 0 1,-17 0 15,0 0-15,-1 0-1,19 0 1,-19 0 0,71 0-1,-17 0 1,0 17 15,34-17-15,-69 0-1,-19 0 1,1 0 0,0 0 62,-1 18-63,18-18 17,36 0-32,-36 0 15,54 18 1,-37-18-1,19 0 17,-53 0-17,-1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9T12:33:20.5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14940 8978 0,'18'0'188,"17"0"-173,0 0 1,1 18 0,-19-18-1,19 0 1,34 0 0,1 0-1,-36 0-15,0 0 16,0 0-16,18 0 0,-35 0 15,70 0 1,-53 0 0,-17 17-1,0-17 1,35 0 46,-36 0-46,72 0 0,-54 0-1,53 0 1,0 0 0,18 0-1,-71 0-15,1 0 16,16 0-16,-16 0 15,-19 0 1,19 0 0,-19 0-1,1 0 17,0 0-17,105 0 32,-88 0-31,36 0-1,-18 0 1,-18 0 0,53 0-1,-35 0 1,18 0-1,-54 0-15,54 0 16,-53 0-16,-1 0 16,19 0-1,16 0 1,1 0 0,-17 0-1,-19 0 1,1 0-1,0 0 17,-1 0-17,36 0 1,-18 0 0,36 18 15,-53-18-16,17 0 1,71 0 0,-53 18-1,-18-18 1,0 0 0,-17 0-1,-1 0 32,36 0-31,-17 0-16,-1 0 15,35 0 1,1 0 0,0 0 15,-1-18-16,-52 18 1,-1 0 0,1 0-1,35 0 1,-35 0 0,17 0-1,18 0 1,35-18-1,-17 1 1,-1-1 0,1 18-1,-54 0-15,54 0 16,-36 0 0,0 0-1,-17 0-15,0 0 31,17 0-15,-17 0 0,-1-17-1,1 17-15,0 0 16,17 0 0,0 0-1,53-18 1,18 18-1,0 0 1,-35 0 0,-1 0-1,-35 0 1,18 0 0,-35 0 30,0-18-14,-1 18-1,1 0-15,123-17-1,0 17 1,-53 0-1,-53 0 1,18 0 0,-35 0-1,35 0 79,18 0-94,17 0 16,-53 0-16,71 0 31,-36 0-15,19 0-1,-19 0 1,-52 0-1,-1 0 1,19 0 0,-1 0-1,18 0 1,-18 0 0,36 0-1,-54 0-15,1 0 16,17 0-1,1 0-15,34 0 16,18 0 0,0 0 15,1 17-15,17-17-1,-36 0 1,-35 0-16,1 0 15,-1 0-15,0 18 16,36-18 0,-1 0-1,54 0 1,-18 0 0,-1 0-1,1 0 1,-70 0-16,16 0 15,-34 0 1,17 18 15,1-18-15,17 0-16,35 0 16,-35 0 15,-36 0-16,1 0 95,0 0-95,35 0 1,-1 0 0,-34 0-16,0 0 15,-1 0 63,1 0-62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9T12:33:29.1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9049 12030 0,'17'0'562,"1"0"-530,0 0-1,-1 0-16,1 0 1,0 0 0,-1 0 31,1 0-16,-1 0-16,19 0 48,-1 0-47,0 0 15,-17 0-16,53 0 1,-36 0 0,0 0-1,-17 0 1,-1 0 46,19 0-15,17 0-31,-18 0 0,88 0-1,-87 0 1,-1 0 15,-18 0 63,19 0 31,-19 0-110,1 0 1,0 0 47,-1 0-48,1 0 32,0 0-31,-1 0 109,1 0-78,0 0-32,-1 0 1,18 0 46,-17 0 1,0 0-1,-1 0 48,1 0-63,0 0-16,17 0-16,-17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757238"/>
            <a:ext cx="5759450" cy="4319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43697" y="5259621"/>
            <a:ext cx="5710282" cy="3959211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2019-09-09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2019-09-09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3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3.emf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en-US" altLang="ko-KR" sz="5400" b="1" dirty="0" smtClean="0"/>
              <a:t>3. </a:t>
            </a:r>
            <a:r>
              <a:rPr lang="ko-KR" altLang="en-US" sz="5400" b="1" dirty="0" smtClean="0"/>
              <a:t>데이터베이스 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ko-KR" altLang="en-US" sz="5400" b="1" dirty="0" smtClean="0"/>
              <a:t>구성 기초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277938" y="2503371"/>
            <a:ext cx="6553200" cy="3024188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397126" y="1812809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 정수 타입</a:t>
            </a:r>
            <a:endParaRPr lang="en-US" altLang="ko-KR" sz="1200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3867151" y="1812809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날짜 및</a:t>
            </a:r>
            <a:br>
              <a:rPr lang="ko-KR" altLang="en-US" sz="1200"/>
            </a:br>
            <a:r>
              <a:rPr lang="ko-KR" altLang="en-US" sz="1200"/>
              <a:t>시간 데이터 타입</a:t>
            </a:r>
            <a:endParaRPr lang="en-US" altLang="ko-KR" sz="1200"/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5341938" y="1822334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b="1"/>
              <a:t>고정문자열과 </a:t>
            </a:r>
          </a:p>
          <a:p>
            <a:pPr algn="ctr" eaLnBrk="1" hangingPunct="1"/>
            <a:r>
              <a:rPr lang="ko-KR" altLang="en-US" sz="1200" b="1"/>
              <a:t>가변 문자열</a:t>
            </a:r>
            <a:endParaRPr lang="en-US" altLang="ko-KR" sz="1200" b="1"/>
          </a:p>
        </p:txBody>
      </p:sp>
      <p:cxnSp>
        <p:nvCxnSpPr>
          <p:cNvPr id="9" name="AutoShape 28"/>
          <p:cNvCxnSpPr>
            <a:cxnSpLocks noChangeShapeType="1"/>
            <a:stCxn id="8" idx="3"/>
          </p:cNvCxnSpPr>
          <p:nvPr/>
        </p:nvCxnSpPr>
        <p:spPr bwMode="auto">
          <a:xfrm>
            <a:off x="6708776" y="2098559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9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1998663" y="2089034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46701" y="1639771"/>
            <a:ext cx="468312" cy="431800"/>
            <a:chOff x="3659" y="1680"/>
            <a:chExt cx="229" cy="240"/>
          </a:xfrm>
        </p:grpSpPr>
        <p:sp>
          <p:nvSpPr>
            <p:cNvPr id="12" name="AutoShape 33"/>
            <p:cNvSpPr>
              <a:spLocks noChangeAspect="1" noChangeArrowheads="1" noTextEdit="1"/>
            </p:cNvSpPr>
            <p:nvPr/>
          </p:nvSpPr>
          <p:spPr bwMode="auto">
            <a:xfrm>
              <a:off x="3659" y="16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3665" y="1687"/>
              <a:ext cx="216" cy="227"/>
            </a:xfrm>
            <a:custGeom>
              <a:avLst/>
              <a:gdLst>
                <a:gd name="T0" fmla="*/ 0 w 648"/>
                <a:gd name="T1" fmla="*/ 0 h 682"/>
                <a:gd name="T2" fmla="*/ 0 w 648"/>
                <a:gd name="T3" fmla="*/ 0 h 682"/>
                <a:gd name="T4" fmla="*/ 0 w 648"/>
                <a:gd name="T5" fmla="*/ 0 h 682"/>
                <a:gd name="T6" fmla="*/ 0 w 648"/>
                <a:gd name="T7" fmla="*/ 0 h 682"/>
                <a:gd name="T8" fmla="*/ 0 w 648"/>
                <a:gd name="T9" fmla="*/ 0 h 682"/>
                <a:gd name="T10" fmla="*/ 0 w 648"/>
                <a:gd name="T11" fmla="*/ 0 h 682"/>
                <a:gd name="T12" fmla="*/ 0 w 648"/>
                <a:gd name="T13" fmla="*/ 0 h 682"/>
                <a:gd name="T14" fmla="*/ 0 w 648"/>
                <a:gd name="T15" fmla="*/ 0 h 682"/>
                <a:gd name="T16" fmla="*/ 0 w 648"/>
                <a:gd name="T17" fmla="*/ 0 h 682"/>
                <a:gd name="T18" fmla="*/ 0 w 648"/>
                <a:gd name="T19" fmla="*/ 0 h 682"/>
                <a:gd name="T20" fmla="*/ 0 w 648"/>
                <a:gd name="T21" fmla="*/ 0 h 682"/>
                <a:gd name="T22" fmla="*/ 0 w 648"/>
                <a:gd name="T23" fmla="*/ 0 h 682"/>
                <a:gd name="T24" fmla="*/ 0 w 648"/>
                <a:gd name="T25" fmla="*/ 0 h 682"/>
                <a:gd name="T26" fmla="*/ 0 w 648"/>
                <a:gd name="T27" fmla="*/ 0 h 682"/>
                <a:gd name="T28" fmla="*/ 0 w 648"/>
                <a:gd name="T29" fmla="*/ 0 h 682"/>
                <a:gd name="T30" fmla="*/ 0 w 648"/>
                <a:gd name="T31" fmla="*/ 0 h 682"/>
                <a:gd name="T32" fmla="*/ 0 w 648"/>
                <a:gd name="T33" fmla="*/ 0 h 682"/>
                <a:gd name="T34" fmla="*/ 0 w 648"/>
                <a:gd name="T35" fmla="*/ 0 h 682"/>
                <a:gd name="T36" fmla="*/ 0 w 648"/>
                <a:gd name="T37" fmla="*/ 0 h 682"/>
                <a:gd name="T38" fmla="*/ 0 w 648"/>
                <a:gd name="T39" fmla="*/ 0 h 682"/>
                <a:gd name="T40" fmla="*/ 0 w 648"/>
                <a:gd name="T41" fmla="*/ 0 h 682"/>
                <a:gd name="T42" fmla="*/ 0 w 648"/>
                <a:gd name="T43" fmla="*/ 0 h 682"/>
                <a:gd name="T44" fmla="*/ 0 w 648"/>
                <a:gd name="T45" fmla="*/ 0 h 682"/>
                <a:gd name="T46" fmla="*/ 0 w 648"/>
                <a:gd name="T47" fmla="*/ 0 h 682"/>
                <a:gd name="T48" fmla="*/ 0 w 648"/>
                <a:gd name="T49" fmla="*/ 0 h 682"/>
                <a:gd name="T50" fmla="*/ 0 w 648"/>
                <a:gd name="T51" fmla="*/ 0 h 682"/>
                <a:gd name="T52" fmla="*/ 0 w 648"/>
                <a:gd name="T53" fmla="*/ 0 h 682"/>
                <a:gd name="T54" fmla="*/ 0 w 648"/>
                <a:gd name="T55" fmla="*/ 0 h 682"/>
                <a:gd name="T56" fmla="*/ 0 w 648"/>
                <a:gd name="T57" fmla="*/ 0 h 682"/>
                <a:gd name="T58" fmla="*/ 0 w 648"/>
                <a:gd name="T59" fmla="*/ 0 h 682"/>
                <a:gd name="T60" fmla="*/ 0 w 648"/>
                <a:gd name="T61" fmla="*/ 0 h 682"/>
                <a:gd name="T62" fmla="*/ 0 w 648"/>
                <a:gd name="T63" fmla="*/ 0 h 682"/>
                <a:gd name="T64" fmla="*/ 0 w 648"/>
                <a:gd name="T65" fmla="*/ 0 h 682"/>
                <a:gd name="T66" fmla="*/ 0 w 648"/>
                <a:gd name="T67" fmla="*/ 0 h 682"/>
                <a:gd name="T68" fmla="*/ 0 w 648"/>
                <a:gd name="T69" fmla="*/ 0 h 682"/>
                <a:gd name="T70" fmla="*/ 0 w 648"/>
                <a:gd name="T71" fmla="*/ 0 h 682"/>
                <a:gd name="T72" fmla="*/ 0 w 648"/>
                <a:gd name="T73" fmla="*/ 0 h 682"/>
                <a:gd name="T74" fmla="*/ 0 w 648"/>
                <a:gd name="T75" fmla="*/ 0 h 682"/>
                <a:gd name="T76" fmla="*/ 0 w 648"/>
                <a:gd name="T77" fmla="*/ 0 h 682"/>
                <a:gd name="T78" fmla="*/ 0 w 648"/>
                <a:gd name="T79" fmla="*/ 0 h 682"/>
                <a:gd name="T80" fmla="*/ 0 w 648"/>
                <a:gd name="T81" fmla="*/ 0 h 682"/>
                <a:gd name="T82" fmla="*/ 0 w 648"/>
                <a:gd name="T83" fmla="*/ 0 h 682"/>
                <a:gd name="T84" fmla="*/ 0 w 648"/>
                <a:gd name="T85" fmla="*/ 0 h 682"/>
                <a:gd name="T86" fmla="*/ 0 w 648"/>
                <a:gd name="T87" fmla="*/ 0 h 682"/>
                <a:gd name="T88" fmla="*/ 0 w 648"/>
                <a:gd name="T89" fmla="*/ 0 h 682"/>
                <a:gd name="T90" fmla="*/ 0 w 648"/>
                <a:gd name="T91" fmla="*/ 0 h 682"/>
                <a:gd name="T92" fmla="*/ 0 w 648"/>
                <a:gd name="T93" fmla="*/ 0 h 682"/>
                <a:gd name="T94" fmla="*/ 0 w 648"/>
                <a:gd name="T95" fmla="*/ 0 h 682"/>
                <a:gd name="T96" fmla="*/ 0 w 648"/>
                <a:gd name="T97" fmla="*/ 0 h 682"/>
                <a:gd name="T98" fmla="*/ 0 w 648"/>
                <a:gd name="T99" fmla="*/ 0 h 682"/>
                <a:gd name="T100" fmla="*/ 0 w 648"/>
                <a:gd name="T101" fmla="*/ 0 h 682"/>
                <a:gd name="T102" fmla="*/ 0 w 648"/>
                <a:gd name="T103" fmla="*/ 0 h 682"/>
                <a:gd name="T104" fmla="*/ 0 w 648"/>
                <a:gd name="T105" fmla="*/ 0 h 68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48"/>
                <a:gd name="T160" fmla="*/ 0 h 682"/>
                <a:gd name="T161" fmla="*/ 648 w 648"/>
                <a:gd name="T162" fmla="*/ 682 h 68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48" h="682">
                  <a:moveTo>
                    <a:pt x="648" y="17"/>
                  </a:moveTo>
                  <a:lnTo>
                    <a:pt x="648" y="17"/>
                  </a:lnTo>
                  <a:lnTo>
                    <a:pt x="589" y="84"/>
                  </a:lnTo>
                  <a:lnTo>
                    <a:pt x="532" y="153"/>
                  </a:lnTo>
                  <a:lnTo>
                    <a:pt x="476" y="224"/>
                  </a:lnTo>
                  <a:lnTo>
                    <a:pt x="422" y="294"/>
                  </a:lnTo>
                  <a:lnTo>
                    <a:pt x="371" y="368"/>
                  </a:lnTo>
                  <a:lnTo>
                    <a:pt x="321" y="441"/>
                  </a:lnTo>
                  <a:lnTo>
                    <a:pt x="274" y="514"/>
                  </a:lnTo>
                  <a:lnTo>
                    <a:pt x="228" y="590"/>
                  </a:lnTo>
                  <a:lnTo>
                    <a:pt x="213" y="621"/>
                  </a:lnTo>
                  <a:lnTo>
                    <a:pt x="204" y="636"/>
                  </a:lnTo>
                  <a:lnTo>
                    <a:pt x="195" y="648"/>
                  </a:lnTo>
                  <a:lnTo>
                    <a:pt x="185" y="659"/>
                  </a:lnTo>
                  <a:lnTo>
                    <a:pt x="176" y="667"/>
                  </a:lnTo>
                  <a:lnTo>
                    <a:pt x="164" y="674"/>
                  </a:lnTo>
                  <a:lnTo>
                    <a:pt x="152" y="679"/>
                  </a:lnTo>
                  <a:lnTo>
                    <a:pt x="139" y="681"/>
                  </a:lnTo>
                  <a:lnTo>
                    <a:pt x="126" y="682"/>
                  </a:lnTo>
                  <a:lnTo>
                    <a:pt x="114" y="681"/>
                  </a:lnTo>
                  <a:lnTo>
                    <a:pt x="104" y="680"/>
                  </a:lnTo>
                  <a:lnTo>
                    <a:pt x="96" y="678"/>
                  </a:lnTo>
                  <a:lnTo>
                    <a:pt x="87" y="675"/>
                  </a:lnTo>
                  <a:lnTo>
                    <a:pt x="79" y="670"/>
                  </a:lnTo>
                  <a:lnTo>
                    <a:pt x="72" y="666"/>
                  </a:lnTo>
                  <a:lnTo>
                    <a:pt x="65" y="659"/>
                  </a:lnTo>
                  <a:lnTo>
                    <a:pt x="59" y="650"/>
                  </a:lnTo>
                  <a:lnTo>
                    <a:pt x="53" y="643"/>
                  </a:lnTo>
                  <a:lnTo>
                    <a:pt x="48" y="634"/>
                  </a:lnTo>
                  <a:lnTo>
                    <a:pt x="39" y="611"/>
                  </a:lnTo>
                  <a:lnTo>
                    <a:pt x="28" y="582"/>
                  </a:lnTo>
                  <a:lnTo>
                    <a:pt x="16" y="542"/>
                  </a:lnTo>
                  <a:lnTo>
                    <a:pt x="15" y="534"/>
                  </a:lnTo>
                  <a:lnTo>
                    <a:pt x="4" y="492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1" y="462"/>
                  </a:lnTo>
                  <a:lnTo>
                    <a:pt x="2" y="456"/>
                  </a:lnTo>
                  <a:lnTo>
                    <a:pt x="4" y="451"/>
                  </a:lnTo>
                  <a:lnTo>
                    <a:pt x="8" y="443"/>
                  </a:lnTo>
                  <a:lnTo>
                    <a:pt x="13" y="438"/>
                  </a:lnTo>
                  <a:lnTo>
                    <a:pt x="17" y="432"/>
                  </a:lnTo>
                  <a:lnTo>
                    <a:pt x="23" y="427"/>
                  </a:lnTo>
                  <a:lnTo>
                    <a:pt x="32" y="421"/>
                  </a:lnTo>
                  <a:lnTo>
                    <a:pt x="47" y="412"/>
                  </a:lnTo>
                  <a:lnTo>
                    <a:pt x="62" y="404"/>
                  </a:lnTo>
                  <a:lnTo>
                    <a:pt x="78" y="400"/>
                  </a:lnTo>
                  <a:lnTo>
                    <a:pt x="92" y="399"/>
                  </a:lnTo>
                  <a:lnTo>
                    <a:pt x="97" y="399"/>
                  </a:lnTo>
                  <a:lnTo>
                    <a:pt x="101" y="400"/>
                  </a:lnTo>
                  <a:lnTo>
                    <a:pt x="105" y="402"/>
                  </a:lnTo>
                  <a:lnTo>
                    <a:pt x="109" y="404"/>
                  </a:lnTo>
                  <a:lnTo>
                    <a:pt x="111" y="408"/>
                  </a:lnTo>
                  <a:lnTo>
                    <a:pt x="114" y="414"/>
                  </a:lnTo>
                  <a:lnTo>
                    <a:pt x="123" y="429"/>
                  </a:lnTo>
                  <a:lnTo>
                    <a:pt x="133" y="461"/>
                  </a:lnTo>
                  <a:lnTo>
                    <a:pt x="142" y="480"/>
                  </a:lnTo>
                  <a:lnTo>
                    <a:pt x="149" y="494"/>
                  </a:lnTo>
                  <a:lnTo>
                    <a:pt x="151" y="499"/>
                  </a:lnTo>
                  <a:lnTo>
                    <a:pt x="155" y="503"/>
                  </a:lnTo>
                  <a:lnTo>
                    <a:pt x="158" y="505"/>
                  </a:lnTo>
                  <a:lnTo>
                    <a:pt x="161" y="506"/>
                  </a:lnTo>
                  <a:lnTo>
                    <a:pt x="164" y="504"/>
                  </a:lnTo>
                  <a:lnTo>
                    <a:pt x="169" y="499"/>
                  </a:lnTo>
                  <a:lnTo>
                    <a:pt x="183" y="480"/>
                  </a:lnTo>
                  <a:lnTo>
                    <a:pt x="205" y="448"/>
                  </a:lnTo>
                  <a:lnTo>
                    <a:pt x="234" y="403"/>
                  </a:lnTo>
                  <a:lnTo>
                    <a:pt x="291" y="315"/>
                  </a:lnTo>
                  <a:lnTo>
                    <a:pt x="339" y="240"/>
                  </a:lnTo>
                  <a:lnTo>
                    <a:pt x="395" y="161"/>
                  </a:lnTo>
                  <a:lnTo>
                    <a:pt x="416" y="130"/>
                  </a:lnTo>
                  <a:lnTo>
                    <a:pt x="434" y="107"/>
                  </a:lnTo>
                  <a:lnTo>
                    <a:pt x="449" y="86"/>
                  </a:lnTo>
                  <a:lnTo>
                    <a:pt x="464" y="70"/>
                  </a:lnTo>
                  <a:lnTo>
                    <a:pt x="479" y="56"/>
                  </a:lnTo>
                  <a:lnTo>
                    <a:pt x="493" y="44"/>
                  </a:lnTo>
                  <a:lnTo>
                    <a:pt x="505" y="34"/>
                  </a:lnTo>
                  <a:lnTo>
                    <a:pt x="519" y="27"/>
                  </a:lnTo>
                  <a:lnTo>
                    <a:pt x="534" y="20"/>
                  </a:lnTo>
                  <a:lnTo>
                    <a:pt x="551" y="14"/>
                  </a:lnTo>
                  <a:lnTo>
                    <a:pt x="570" y="10"/>
                  </a:lnTo>
                  <a:lnTo>
                    <a:pt x="591" y="5"/>
                  </a:lnTo>
                  <a:lnTo>
                    <a:pt x="616" y="2"/>
                  </a:lnTo>
                  <a:lnTo>
                    <a:pt x="642" y="0"/>
                  </a:lnTo>
                  <a:lnTo>
                    <a:pt x="648" y="17"/>
                  </a:lnTo>
                  <a:close/>
                </a:path>
              </a:pathLst>
            </a:custGeom>
            <a:solidFill>
              <a:srgbClr val="DF1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3660" y="1681"/>
              <a:ext cx="227" cy="238"/>
            </a:xfrm>
            <a:custGeom>
              <a:avLst/>
              <a:gdLst>
                <a:gd name="T0" fmla="*/ 0 w 683"/>
                <a:gd name="T1" fmla="*/ 0 h 716"/>
                <a:gd name="T2" fmla="*/ 0 w 683"/>
                <a:gd name="T3" fmla="*/ 0 h 716"/>
                <a:gd name="T4" fmla="*/ 0 w 683"/>
                <a:gd name="T5" fmla="*/ 0 h 716"/>
                <a:gd name="T6" fmla="*/ 0 w 683"/>
                <a:gd name="T7" fmla="*/ 0 h 716"/>
                <a:gd name="T8" fmla="*/ 0 w 683"/>
                <a:gd name="T9" fmla="*/ 0 h 716"/>
                <a:gd name="T10" fmla="*/ 0 w 683"/>
                <a:gd name="T11" fmla="*/ 0 h 716"/>
                <a:gd name="T12" fmla="*/ 0 w 683"/>
                <a:gd name="T13" fmla="*/ 0 h 716"/>
                <a:gd name="T14" fmla="*/ 0 w 683"/>
                <a:gd name="T15" fmla="*/ 0 h 716"/>
                <a:gd name="T16" fmla="*/ 0 w 683"/>
                <a:gd name="T17" fmla="*/ 0 h 716"/>
                <a:gd name="T18" fmla="*/ 0 w 683"/>
                <a:gd name="T19" fmla="*/ 0 h 716"/>
                <a:gd name="T20" fmla="*/ 0 w 683"/>
                <a:gd name="T21" fmla="*/ 0 h 716"/>
                <a:gd name="T22" fmla="*/ 0 w 683"/>
                <a:gd name="T23" fmla="*/ 0 h 716"/>
                <a:gd name="T24" fmla="*/ 0 w 683"/>
                <a:gd name="T25" fmla="*/ 0 h 716"/>
                <a:gd name="T26" fmla="*/ 0 w 683"/>
                <a:gd name="T27" fmla="*/ 0 h 716"/>
                <a:gd name="T28" fmla="*/ 0 w 683"/>
                <a:gd name="T29" fmla="*/ 0 h 716"/>
                <a:gd name="T30" fmla="*/ 0 w 683"/>
                <a:gd name="T31" fmla="*/ 0 h 716"/>
                <a:gd name="T32" fmla="*/ 0 w 683"/>
                <a:gd name="T33" fmla="*/ 0 h 716"/>
                <a:gd name="T34" fmla="*/ 0 w 683"/>
                <a:gd name="T35" fmla="*/ 0 h 716"/>
                <a:gd name="T36" fmla="*/ 0 w 683"/>
                <a:gd name="T37" fmla="*/ 0 h 716"/>
                <a:gd name="T38" fmla="*/ 0 w 683"/>
                <a:gd name="T39" fmla="*/ 0 h 716"/>
                <a:gd name="T40" fmla="*/ 0 w 683"/>
                <a:gd name="T41" fmla="*/ 0 h 716"/>
                <a:gd name="T42" fmla="*/ 0 w 683"/>
                <a:gd name="T43" fmla="*/ 0 h 716"/>
                <a:gd name="T44" fmla="*/ 0 w 683"/>
                <a:gd name="T45" fmla="*/ 0 h 716"/>
                <a:gd name="T46" fmla="*/ 0 w 683"/>
                <a:gd name="T47" fmla="*/ 0 h 716"/>
                <a:gd name="T48" fmla="*/ 0 w 683"/>
                <a:gd name="T49" fmla="*/ 0 h 716"/>
                <a:gd name="T50" fmla="*/ 0 w 683"/>
                <a:gd name="T51" fmla="*/ 0 h 716"/>
                <a:gd name="T52" fmla="*/ 0 w 683"/>
                <a:gd name="T53" fmla="*/ 0 h 716"/>
                <a:gd name="T54" fmla="*/ 0 w 683"/>
                <a:gd name="T55" fmla="*/ 0 h 716"/>
                <a:gd name="T56" fmla="*/ 0 w 683"/>
                <a:gd name="T57" fmla="*/ 0 h 716"/>
                <a:gd name="T58" fmla="*/ 0 w 683"/>
                <a:gd name="T59" fmla="*/ 0 h 716"/>
                <a:gd name="T60" fmla="*/ 0 w 683"/>
                <a:gd name="T61" fmla="*/ 0 h 716"/>
                <a:gd name="T62" fmla="*/ 0 w 683"/>
                <a:gd name="T63" fmla="*/ 0 h 716"/>
                <a:gd name="T64" fmla="*/ 0 w 683"/>
                <a:gd name="T65" fmla="*/ 0 h 716"/>
                <a:gd name="T66" fmla="*/ 0 w 683"/>
                <a:gd name="T67" fmla="*/ 0 h 716"/>
                <a:gd name="T68" fmla="*/ 0 w 683"/>
                <a:gd name="T69" fmla="*/ 0 h 716"/>
                <a:gd name="T70" fmla="*/ 0 w 683"/>
                <a:gd name="T71" fmla="*/ 0 h 716"/>
                <a:gd name="T72" fmla="*/ 0 w 683"/>
                <a:gd name="T73" fmla="*/ 0 h 716"/>
                <a:gd name="T74" fmla="*/ 0 w 683"/>
                <a:gd name="T75" fmla="*/ 0 h 716"/>
                <a:gd name="T76" fmla="*/ 0 w 683"/>
                <a:gd name="T77" fmla="*/ 0 h 716"/>
                <a:gd name="T78" fmla="*/ 0 w 683"/>
                <a:gd name="T79" fmla="*/ 0 h 716"/>
                <a:gd name="T80" fmla="*/ 0 w 683"/>
                <a:gd name="T81" fmla="*/ 0 h 716"/>
                <a:gd name="T82" fmla="*/ 0 w 683"/>
                <a:gd name="T83" fmla="*/ 0 h 716"/>
                <a:gd name="T84" fmla="*/ 0 w 683"/>
                <a:gd name="T85" fmla="*/ 0 h 716"/>
                <a:gd name="T86" fmla="*/ 0 w 683"/>
                <a:gd name="T87" fmla="*/ 0 h 716"/>
                <a:gd name="T88" fmla="*/ 0 w 683"/>
                <a:gd name="T89" fmla="*/ 0 h 716"/>
                <a:gd name="T90" fmla="*/ 0 w 683"/>
                <a:gd name="T91" fmla="*/ 0 h 716"/>
                <a:gd name="T92" fmla="*/ 0 w 683"/>
                <a:gd name="T93" fmla="*/ 0 h 716"/>
                <a:gd name="T94" fmla="*/ 0 w 683"/>
                <a:gd name="T95" fmla="*/ 0 h 716"/>
                <a:gd name="T96" fmla="*/ 0 w 683"/>
                <a:gd name="T97" fmla="*/ 0 h 716"/>
                <a:gd name="T98" fmla="*/ 0 w 683"/>
                <a:gd name="T99" fmla="*/ 0 h 716"/>
                <a:gd name="T100" fmla="*/ 0 w 683"/>
                <a:gd name="T101" fmla="*/ 0 h 716"/>
                <a:gd name="T102" fmla="*/ 0 w 683"/>
                <a:gd name="T103" fmla="*/ 0 h 716"/>
                <a:gd name="T104" fmla="*/ 0 w 683"/>
                <a:gd name="T105" fmla="*/ 0 h 7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83"/>
                <a:gd name="T160" fmla="*/ 0 h 716"/>
                <a:gd name="T161" fmla="*/ 683 w 683"/>
                <a:gd name="T162" fmla="*/ 716 h 7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83" h="716">
                  <a:moveTo>
                    <a:pt x="668" y="0"/>
                  </a:moveTo>
                  <a:lnTo>
                    <a:pt x="657" y="2"/>
                  </a:lnTo>
                  <a:lnTo>
                    <a:pt x="629" y="4"/>
                  </a:lnTo>
                  <a:lnTo>
                    <a:pt x="605" y="7"/>
                  </a:lnTo>
                  <a:lnTo>
                    <a:pt x="582" y="11"/>
                  </a:lnTo>
                  <a:lnTo>
                    <a:pt x="562" y="17"/>
                  </a:lnTo>
                  <a:lnTo>
                    <a:pt x="543" y="23"/>
                  </a:lnTo>
                  <a:lnTo>
                    <a:pt x="527" y="31"/>
                  </a:lnTo>
                  <a:lnTo>
                    <a:pt x="511" y="39"/>
                  </a:lnTo>
                  <a:lnTo>
                    <a:pt x="498" y="49"/>
                  </a:lnTo>
                  <a:lnTo>
                    <a:pt x="484" y="62"/>
                  </a:lnTo>
                  <a:lnTo>
                    <a:pt x="469" y="77"/>
                  </a:lnTo>
                  <a:lnTo>
                    <a:pt x="453" y="94"/>
                  </a:lnTo>
                  <a:lnTo>
                    <a:pt x="437" y="114"/>
                  </a:lnTo>
                  <a:lnTo>
                    <a:pt x="419" y="139"/>
                  </a:lnTo>
                  <a:lnTo>
                    <a:pt x="396" y="169"/>
                  </a:lnTo>
                  <a:lnTo>
                    <a:pt x="342" y="249"/>
                  </a:lnTo>
                  <a:lnTo>
                    <a:pt x="294" y="323"/>
                  </a:lnTo>
                  <a:lnTo>
                    <a:pt x="236" y="413"/>
                  </a:lnTo>
                  <a:lnTo>
                    <a:pt x="197" y="473"/>
                  </a:lnTo>
                  <a:lnTo>
                    <a:pt x="177" y="502"/>
                  </a:lnTo>
                  <a:lnTo>
                    <a:pt x="172" y="491"/>
                  </a:lnTo>
                  <a:lnTo>
                    <a:pt x="165" y="473"/>
                  </a:lnTo>
                  <a:lnTo>
                    <a:pt x="153" y="441"/>
                  </a:lnTo>
                  <a:lnTo>
                    <a:pt x="145" y="422"/>
                  </a:lnTo>
                  <a:lnTo>
                    <a:pt x="140" y="415"/>
                  </a:lnTo>
                  <a:lnTo>
                    <a:pt x="135" y="411"/>
                  </a:lnTo>
                  <a:lnTo>
                    <a:pt x="129" y="406"/>
                  </a:lnTo>
                  <a:lnTo>
                    <a:pt x="123" y="404"/>
                  </a:lnTo>
                  <a:lnTo>
                    <a:pt x="116" y="401"/>
                  </a:lnTo>
                  <a:lnTo>
                    <a:pt x="108" y="400"/>
                  </a:lnTo>
                  <a:lnTo>
                    <a:pt x="100" y="401"/>
                  </a:lnTo>
                  <a:lnTo>
                    <a:pt x="90" y="402"/>
                  </a:lnTo>
                  <a:lnTo>
                    <a:pt x="82" y="404"/>
                  </a:lnTo>
                  <a:lnTo>
                    <a:pt x="72" y="407"/>
                  </a:lnTo>
                  <a:lnTo>
                    <a:pt x="64" y="411"/>
                  </a:lnTo>
                  <a:lnTo>
                    <a:pt x="56" y="414"/>
                  </a:lnTo>
                  <a:lnTo>
                    <a:pt x="38" y="426"/>
                  </a:lnTo>
                  <a:lnTo>
                    <a:pt x="29" y="432"/>
                  </a:lnTo>
                  <a:lnTo>
                    <a:pt x="22" y="439"/>
                  </a:lnTo>
                  <a:lnTo>
                    <a:pt x="15" y="447"/>
                  </a:lnTo>
                  <a:lnTo>
                    <a:pt x="10" y="454"/>
                  </a:lnTo>
                  <a:lnTo>
                    <a:pt x="5" y="463"/>
                  </a:lnTo>
                  <a:lnTo>
                    <a:pt x="3" y="471"/>
                  </a:lnTo>
                  <a:lnTo>
                    <a:pt x="0" y="479"/>
                  </a:lnTo>
                  <a:lnTo>
                    <a:pt x="0" y="487"/>
                  </a:lnTo>
                  <a:lnTo>
                    <a:pt x="0" y="495"/>
                  </a:lnTo>
                  <a:lnTo>
                    <a:pt x="3" y="506"/>
                  </a:lnTo>
                  <a:lnTo>
                    <a:pt x="7" y="526"/>
                  </a:lnTo>
                  <a:lnTo>
                    <a:pt x="15" y="556"/>
                  </a:lnTo>
                  <a:lnTo>
                    <a:pt x="17" y="564"/>
                  </a:lnTo>
                  <a:lnTo>
                    <a:pt x="17" y="563"/>
                  </a:lnTo>
                  <a:lnTo>
                    <a:pt x="29" y="605"/>
                  </a:lnTo>
                  <a:lnTo>
                    <a:pt x="39" y="635"/>
                  </a:lnTo>
                  <a:lnTo>
                    <a:pt x="50" y="659"/>
                  </a:lnTo>
                  <a:lnTo>
                    <a:pt x="56" y="670"/>
                  </a:lnTo>
                  <a:lnTo>
                    <a:pt x="61" y="678"/>
                  </a:lnTo>
                  <a:lnTo>
                    <a:pt x="69" y="688"/>
                  </a:lnTo>
                  <a:lnTo>
                    <a:pt x="78" y="696"/>
                  </a:lnTo>
                  <a:lnTo>
                    <a:pt x="87" y="703"/>
                  </a:lnTo>
                  <a:lnTo>
                    <a:pt x="96" y="707"/>
                  </a:lnTo>
                  <a:lnTo>
                    <a:pt x="106" y="711"/>
                  </a:lnTo>
                  <a:lnTo>
                    <a:pt x="117" y="714"/>
                  </a:lnTo>
                  <a:lnTo>
                    <a:pt x="129" y="716"/>
                  </a:lnTo>
                  <a:lnTo>
                    <a:pt x="142" y="716"/>
                  </a:lnTo>
                  <a:lnTo>
                    <a:pt x="158" y="716"/>
                  </a:lnTo>
                  <a:lnTo>
                    <a:pt x="173" y="712"/>
                  </a:lnTo>
                  <a:lnTo>
                    <a:pt x="187" y="706"/>
                  </a:lnTo>
                  <a:lnTo>
                    <a:pt x="200" y="699"/>
                  </a:lnTo>
                  <a:lnTo>
                    <a:pt x="212" y="688"/>
                  </a:lnTo>
                  <a:lnTo>
                    <a:pt x="224" y="677"/>
                  </a:lnTo>
                  <a:lnTo>
                    <a:pt x="233" y="662"/>
                  </a:lnTo>
                  <a:lnTo>
                    <a:pt x="243" y="647"/>
                  </a:lnTo>
                  <a:lnTo>
                    <a:pt x="258" y="616"/>
                  </a:lnTo>
                  <a:lnTo>
                    <a:pt x="303" y="542"/>
                  </a:lnTo>
                  <a:lnTo>
                    <a:pt x="350" y="467"/>
                  </a:lnTo>
                  <a:lnTo>
                    <a:pt x="400" y="394"/>
                  </a:lnTo>
                  <a:lnTo>
                    <a:pt x="451" y="322"/>
                  </a:lnTo>
                  <a:lnTo>
                    <a:pt x="504" y="251"/>
                  </a:lnTo>
                  <a:lnTo>
                    <a:pt x="560" y="181"/>
                  </a:lnTo>
                  <a:lnTo>
                    <a:pt x="618" y="113"/>
                  </a:lnTo>
                  <a:lnTo>
                    <a:pt x="677" y="45"/>
                  </a:lnTo>
                  <a:lnTo>
                    <a:pt x="683" y="3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3665" y="1687"/>
              <a:ext cx="216" cy="227"/>
            </a:xfrm>
            <a:custGeom>
              <a:avLst/>
              <a:gdLst>
                <a:gd name="T0" fmla="*/ 0 w 648"/>
                <a:gd name="T1" fmla="*/ 0 h 682"/>
                <a:gd name="T2" fmla="*/ 0 w 648"/>
                <a:gd name="T3" fmla="*/ 0 h 682"/>
                <a:gd name="T4" fmla="*/ 0 w 648"/>
                <a:gd name="T5" fmla="*/ 0 h 682"/>
                <a:gd name="T6" fmla="*/ 0 w 648"/>
                <a:gd name="T7" fmla="*/ 0 h 682"/>
                <a:gd name="T8" fmla="*/ 0 w 648"/>
                <a:gd name="T9" fmla="*/ 0 h 682"/>
                <a:gd name="T10" fmla="*/ 0 w 648"/>
                <a:gd name="T11" fmla="*/ 0 h 682"/>
                <a:gd name="T12" fmla="*/ 0 w 648"/>
                <a:gd name="T13" fmla="*/ 0 h 682"/>
                <a:gd name="T14" fmla="*/ 0 w 648"/>
                <a:gd name="T15" fmla="*/ 0 h 682"/>
                <a:gd name="T16" fmla="*/ 0 w 648"/>
                <a:gd name="T17" fmla="*/ 0 h 682"/>
                <a:gd name="T18" fmla="*/ 0 w 648"/>
                <a:gd name="T19" fmla="*/ 0 h 682"/>
                <a:gd name="T20" fmla="*/ 0 w 648"/>
                <a:gd name="T21" fmla="*/ 0 h 682"/>
                <a:gd name="T22" fmla="*/ 0 w 648"/>
                <a:gd name="T23" fmla="*/ 0 h 682"/>
                <a:gd name="T24" fmla="*/ 0 w 648"/>
                <a:gd name="T25" fmla="*/ 0 h 682"/>
                <a:gd name="T26" fmla="*/ 0 w 648"/>
                <a:gd name="T27" fmla="*/ 0 h 682"/>
                <a:gd name="T28" fmla="*/ 0 w 648"/>
                <a:gd name="T29" fmla="*/ 0 h 682"/>
                <a:gd name="T30" fmla="*/ 0 w 648"/>
                <a:gd name="T31" fmla="*/ 0 h 682"/>
                <a:gd name="T32" fmla="*/ 0 w 648"/>
                <a:gd name="T33" fmla="*/ 0 h 682"/>
                <a:gd name="T34" fmla="*/ 0 w 648"/>
                <a:gd name="T35" fmla="*/ 0 h 682"/>
                <a:gd name="T36" fmla="*/ 0 w 648"/>
                <a:gd name="T37" fmla="*/ 0 h 682"/>
                <a:gd name="T38" fmla="*/ 0 w 648"/>
                <a:gd name="T39" fmla="*/ 0 h 682"/>
                <a:gd name="T40" fmla="*/ 0 w 648"/>
                <a:gd name="T41" fmla="*/ 0 h 682"/>
                <a:gd name="T42" fmla="*/ 0 w 648"/>
                <a:gd name="T43" fmla="*/ 0 h 682"/>
                <a:gd name="T44" fmla="*/ 0 w 648"/>
                <a:gd name="T45" fmla="*/ 0 h 682"/>
                <a:gd name="T46" fmla="*/ 0 w 648"/>
                <a:gd name="T47" fmla="*/ 0 h 682"/>
                <a:gd name="T48" fmla="*/ 0 w 648"/>
                <a:gd name="T49" fmla="*/ 0 h 682"/>
                <a:gd name="T50" fmla="*/ 0 w 648"/>
                <a:gd name="T51" fmla="*/ 0 h 682"/>
                <a:gd name="T52" fmla="*/ 0 w 648"/>
                <a:gd name="T53" fmla="*/ 0 h 682"/>
                <a:gd name="T54" fmla="*/ 0 w 648"/>
                <a:gd name="T55" fmla="*/ 0 h 682"/>
                <a:gd name="T56" fmla="*/ 0 w 648"/>
                <a:gd name="T57" fmla="*/ 0 h 682"/>
                <a:gd name="T58" fmla="*/ 0 w 648"/>
                <a:gd name="T59" fmla="*/ 0 h 682"/>
                <a:gd name="T60" fmla="*/ 0 w 648"/>
                <a:gd name="T61" fmla="*/ 0 h 682"/>
                <a:gd name="T62" fmla="*/ 0 w 648"/>
                <a:gd name="T63" fmla="*/ 0 h 682"/>
                <a:gd name="T64" fmla="*/ 0 w 648"/>
                <a:gd name="T65" fmla="*/ 0 h 682"/>
                <a:gd name="T66" fmla="*/ 0 w 648"/>
                <a:gd name="T67" fmla="*/ 0 h 682"/>
                <a:gd name="T68" fmla="*/ 0 w 648"/>
                <a:gd name="T69" fmla="*/ 0 h 682"/>
                <a:gd name="T70" fmla="*/ 0 w 648"/>
                <a:gd name="T71" fmla="*/ 0 h 682"/>
                <a:gd name="T72" fmla="*/ 0 w 648"/>
                <a:gd name="T73" fmla="*/ 0 h 682"/>
                <a:gd name="T74" fmla="*/ 0 w 648"/>
                <a:gd name="T75" fmla="*/ 0 h 682"/>
                <a:gd name="T76" fmla="*/ 0 w 648"/>
                <a:gd name="T77" fmla="*/ 0 h 682"/>
                <a:gd name="T78" fmla="*/ 0 w 648"/>
                <a:gd name="T79" fmla="*/ 0 h 682"/>
                <a:gd name="T80" fmla="*/ 0 w 648"/>
                <a:gd name="T81" fmla="*/ 0 h 682"/>
                <a:gd name="T82" fmla="*/ 0 w 648"/>
                <a:gd name="T83" fmla="*/ 0 h 682"/>
                <a:gd name="T84" fmla="*/ 0 w 648"/>
                <a:gd name="T85" fmla="*/ 0 h 682"/>
                <a:gd name="T86" fmla="*/ 0 w 648"/>
                <a:gd name="T87" fmla="*/ 0 h 682"/>
                <a:gd name="T88" fmla="*/ 0 w 648"/>
                <a:gd name="T89" fmla="*/ 0 h 682"/>
                <a:gd name="T90" fmla="*/ 0 w 648"/>
                <a:gd name="T91" fmla="*/ 0 h 682"/>
                <a:gd name="T92" fmla="*/ 0 w 648"/>
                <a:gd name="T93" fmla="*/ 0 h 682"/>
                <a:gd name="T94" fmla="*/ 0 w 648"/>
                <a:gd name="T95" fmla="*/ 0 h 682"/>
                <a:gd name="T96" fmla="*/ 0 w 648"/>
                <a:gd name="T97" fmla="*/ 0 h 682"/>
                <a:gd name="T98" fmla="*/ 0 w 648"/>
                <a:gd name="T99" fmla="*/ 0 h 682"/>
                <a:gd name="T100" fmla="*/ 0 w 648"/>
                <a:gd name="T101" fmla="*/ 0 h 682"/>
                <a:gd name="T102" fmla="*/ 0 w 648"/>
                <a:gd name="T103" fmla="*/ 0 h 682"/>
                <a:gd name="T104" fmla="*/ 0 w 648"/>
                <a:gd name="T105" fmla="*/ 0 h 68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48"/>
                <a:gd name="T160" fmla="*/ 0 h 682"/>
                <a:gd name="T161" fmla="*/ 648 w 648"/>
                <a:gd name="T162" fmla="*/ 682 h 68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48" h="682">
                  <a:moveTo>
                    <a:pt x="648" y="17"/>
                  </a:moveTo>
                  <a:lnTo>
                    <a:pt x="648" y="17"/>
                  </a:lnTo>
                  <a:lnTo>
                    <a:pt x="589" y="84"/>
                  </a:lnTo>
                  <a:lnTo>
                    <a:pt x="532" y="153"/>
                  </a:lnTo>
                  <a:lnTo>
                    <a:pt x="476" y="224"/>
                  </a:lnTo>
                  <a:lnTo>
                    <a:pt x="422" y="294"/>
                  </a:lnTo>
                  <a:lnTo>
                    <a:pt x="371" y="368"/>
                  </a:lnTo>
                  <a:lnTo>
                    <a:pt x="321" y="441"/>
                  </a:lnTo>
                  <a:lnTo>
                    <a:pt x="274" y="514"/>
                  </a:lnTo>
                  <a:lnTo>
                    <a:pt x="228" y="590"/>
                  </a:lnTo>
                  <a:lnTo>
                    <a:pt x="213" y="621"/>
                  </a:lnTo>
                  <a:lnTo>
                    <a:pt x="204" y="636"/>
                  </a:lnTo>
                  <a:lnTo>
                    <a:pt x="195" y="648"/>
                  </a:lnTo>
                  <a:lnTo>
                    <a:pt x="185" y="659"/>
                  </a:lnTo>
                  <a:lnTo>
                    <a:pt x="176" y="667"/>
                  </a:lnTo>
                  <a:lnTo>
                    <a:pt x="164" y="674"/>
                  </a:lnTo>
                  <a:lnTo>
                    <a:pt x="152" y="679"/>
                  </a:lnTo>
                  <a:lnTo>
                    <a:pt x="139" y="681"/>
                  </a:lnTo>
                  <a:lnTo>
                    <a:pt x="126" y="682"/>
                  </a:lnTo>
                  <a:lnTo>
                    <a:pt x="114" y="681"/>
                  </a:lnTo>
                  <a:lnTo>
                    <a:pt x="104" y="680"/>
                  </a:lnTo>
                  <a:lnTo>
                    <a:pt x="96" y="678"/>
                  </a:lnTo>
                  <a:lnTo>
                    <a:pt x="87" y="675"/>
                  </a:lnTo>
                  <a:lnTo>
                    <a:pt x="79" y="670"/>
                  </a:lnTo>
                  <a:lnTo>
                    <a:pt x="72" y="666"/>
                  </a:lnTo>
                  <a:lnTo>
                    <a:pt x="65" y="659"/>
                  </a:lnTo>
                  <a:lnTo>
                    <a:pt x="59" y="650"/>
                  </a:lnTo>
                  <a:lnTo>
                    <a:pt x="53" y="643"/>
                  </a:lnTo>
                  <a:lnTo>
                    <a:pt x="48" y="634"/>
                  </a:lnTo>
                  <a:lnTo>
                    <a:pt x="39" y="611"/>
                  </a:lnTo>
                  <a:lnTo>
                    <a:pt x="28" y="582"/>
                  </a:lnTo>
                  <a:lnTo>
                    <a:pt x="16" y="542"/>
                  </a:lnTo>
                  <a:lnTo>
                    <a:pt x="15" y="534"/>
                  </a:lnTo>
                  <a:lnTo>
                    <a:pt x="4" y="492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1" y="462"/>
                  </a:lnTo>
                  <a:lnTo>
                    <a:pt x="2" y="456"/>
                  </a:lnTo>
                  <a:lnTo>
                    <a:pt x="4" y="451"/>
                  </a:lnTo>
                  <a:lnTo>
                    <a:pt x="8" y="443"/>
                  </a:lnTo>
                  <a:lnTo>
                    <a:pt x="13" y="438"/>
                  </a:lnTo>
                  <a:lnTo>
                    <a:pt x="17" y="432"/>
                  </a:lnTo>
                  <a:lnTo>
                    <a:pt x="23" y="427"/>
                  </a:lnTo>
                  <a:lnTo>
                    <a:pt x="32" y="421"/>
                  </a:lnTo>
                  <a:lnTo>
                    <a:pt x="47" y="412"/>
                  </a:lnTo>
                  <a:lnTo>
                    <a:pt x="62" y="404"/>
                  </a:lnTo>
                  <a:lnTo>
                    <a:pt x="78" y="400"/>
                  </a:lnTo>
                  <a:lnTo>
                    <a:pt x="92" y="399"/>
                  </a:lnTo>
                  <a:lnTo>
                    <a:pt x="97" y="399"/>
                  </a:lnTo>
                  <a:lnTo>
                    <a:pt x="101" y="400"/>
                  </a:lnTo>
                  <a:lnTo>
                    <a:pt x="105" y="402"/>
                  </a:lnTo>
                  <a:lnTo>
                    <a:pt x="109" y="404"/>
                  </a:lnTo>
                  <a:lnTo>
                    <a:pt x="111" y="408"/>
                  </a:lnTo>
                  <a:lnTo>
                    <a:pt x="114" y="414"/>
                  </a:lnTo>
                  <a:lnTo>
                    <a:pt x="123" y="429"/>
                  </a:lnTo>
                  <a:lnTo>
                    <a:pt x="133" y="461"/>
                  </a:lnTo>
                  <a:lnTo>
                    <a:pt x="142" y="480"/>
                  </a:lnTo>
                  <a:lnTo>
                    <a:pt x="149" y="494"/>
                  </a:lnTo>
                  <a:lnTo>
                    <a:pt x="151" y="499"/>
                  </a:lnTo>
                  <a:lnTo>
                    <a:pt x="155" y="503"/>
                  </a:lnTo>
                  <a:lnTo>
                    <a:pt x="158" y="505"/>
                  </a:lnTo>
                  <a:lnTo>
                    <a:pt x="161" y="506"/>
                  </a:lnTo>
                  <a:lnTo>
                    <a:pt x="164" y="504"/>
                  </a:lnTo>
                  <a:lnTo>
                    <a:pt x="169" y="499"/>
                  </a:lnTo>
                  <a:lnTo>
                    <a:pt x="183" y="480"/>
                  </a:lnTo>
                  <a:lnTo>
                    <a:pt x="205" y="448"/>
                  </a:lnTo>
                  <a:lnTo>
                    <a:pt x="234" y="403"/>
                  </a:lnTo>
                  <a:lnTo>
                    <a:pt x="291" y="315"/>
                  </a:lnTo>
                  <a:lnTo>
                    <a:pt x="339" y="240"/>
                  </a:lnTo>
                  <a:lnTo>
                    <a:pt x="395" y="161"/>
                  </a:lnTo>
                  <a:lnTo>
                    <a:pt x="416" y="130"/>
                  </a:lnTo>
                  <a:lnTo>
                    <a:pt x="434" y="107"/>
                  </a:lnTo>
                  <a:lnTo>
                    <a:pt x="449" y="86"/>
                  </a:lnTo>
                  <a:lnTo>
                    <a:pt x="464" y="70"/>
                  </a:lnTo>
                  <a:lnTo>
                    <a:pt x="479" y="56"/>
                  </a:lnTo>
                  <a:lnTo>
                    <a:pt x="493" y="44"/>
                  </a:lnTo>
                  <a:lnTo>
                    <a:pt x="505" y="34"/>
                  </a:lnTo>
                  <a:lnTo>
                    <a:pt x="519" y="27"/>
                  </a:lnTo>
                  <a:lnTo>
                    <a:pt x="534" y="20"/>
                  </a:lnTo>
                  <a:lnTo>
                    <a:pt x="551" y="14"/>
                  </a:lnTo>
                  <a:lnTo>
                    <a:pt x="570" y="10"/>
                  </a:lnTo>
                  <a:lnTo>
                    <a:pt x="591" y="5"/>
                  </a:lnTo>
                  <a:lnTo>
                    <a:pt x="616" y="2"/>
                  </a:lnTo>
                  <a:lnTo>
                    <a:pt x="642" y="0"/>
                  </a:lnTo>
                  <a:lnTo>
                    <a:pt x="648" y="17"/>
                  </a:lnTo>
                  <a:close/>
                </a:path>
              </a:pathLst>
            </a:custGeom>
            <a:solidFill>
              <a:srgbClr val="8AC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</p:grp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1339851" y="2671646"/>
            <a:ext cx="4992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1200"/>
              <a:t> 문자열 </a:t>
            </a:r>
            <a:r>
              <a:rPr lang="en-US" altLang="ko-KR" sz="1200"/>
              <a:t>: </a:t>
            </a:r>
            <a:r>
              <a:rPr lang="ko-KR" altLang="en-US" sz="1200"/>
              <a:t>사람의 이름</a:t>
            </a:r>
            <a:r>
              <a:rPr lang="en-US" altLang="ko-KR" sz="1200"/>
              <a:t>, </a:t>
            </a:r>
            <a:r>
              <a:rPr lang="ko-KR" altLang="en-US" sz="1200"/>
              <a:t>주소처럼 일반적인 문장을 나타내기 위해 사용</a:t>
            </a:r>
            <a:endParaRPr lang="en-US" altLang="ko-KR" sz="1200"/>
          </a:p>
        </p:txBody>
      </p:sp>
      <p:sp>
        <p:nvSpPr>
          <p:cNvPr id="17" name="Rectangle 45"/>
          <p:cNvSpPr>
            <a:spLocks noChangeArrowheads="1"/>
          </p:cNvSpPr>
          <p:nvPr/>
        </p:nvSpPr>
        <p:spPr bwMode="auto">
          <a:xfrm>
            <a:off x="1422401" y="3079634"/>
            <a:ext cx="30412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200"/>
              <a:t>문자 데이터를 저장하기 위한 데이터 타입</a:t>
            </a:r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1582737" y="3374909"/>
            <a:ext cx="5184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200" dirty="0"/>
              <a:t> char[(n</a:t>
            </a:r>
            <a:r>
              <a:rPr lang="en-US" altLang="ko-KR" sz="1200" dirty="0" smtClean="0"/>
              <a:t>)]         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고정 문자열 고정적인 </a:t>
            </a:r>
            <a:r>
              <a:rPr lang="ko-KR" altLang="en-US" sz="1200" dirty="0"/>
              <a:t>크기를 가진 문자열 저장</a:t>
            </a:r>
            <a:endParaRPr lang="en-US" altLang="ko-KR" sz="1200" dirty="0"/>
          </a:p>
          <a:p>
            <a:pPr eaLnBrk="1" hangingPunct="1">
              <a:buFontTx/>
              <a:buChar char="•"/>
            </a:pPr>
            <a:r>
              <a:rPr lang="en-US" altLang="ko-KR" sz="1200" dirty="0"/>
              <a:t> varchar[(n</a:t>
            </a:r>
            <a:r>
              <a:rPr lang="en-US" altLang="ko-KR" sz="1200" dirty="0" smtClean="0"/>
              <a:t>)]      :  </a:t>
            </a:r>
            <a:r>
              <a:rPr lang="ko-KR" altLang="en-US" sz="1200" dirty="0" smtClean="0"/>
              <a:t>가변 문자열</a:t>
            </a:r>
            <a:endParaRPr lang="ko-KR" altLang="en-US" sz="1200" dirty="0"/>
          </a:p>
        </p:txBody>
      </p:sp>
      <p:sp>
        <p:nvSpPr>
          <p:cNvPr id="19" name="Rectangle 49"/>
          <p:cNvSpPr>
            <a:spLocks noChangeArrowheads="1"/>
          </p:cNvSpPr>
          <p:nvPr/>
        </p:nvSpPr>
        <p:spPr bwMode="auto">
          <a:xfrm>
            <a:off x="1549401" y="4294071"/>
            <a:ext cx="6192837" cy="1079500"/>
          </a:xfrm>
          <a:prstGeom prst="rect">
            <a:avLst/>
          </a:prstGeom>
          <a:noFill/>
          <a:ln w="12700" algn="ctr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 rot="21208184">
            <a:off x="1349376" y="4159134"/>
            <a:ext cx="936625" cy="2873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b="1"/>
              <a:t>EX</a:t>
            </a:r>
          </a:p>
        </p:txBody>
      </p: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1709738" y="4527434"/>
            <a:ext cx="9728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/>
              <a:t>char(10)</a:t>
            </a:r>
          </a:p>
          <a:p>
            <a:pPr eaLnBrk="1" hangingPunct="1"/>
            <a:r>
              <a:rPr lang="en-US" altLang="ko-KR" sz="1200"/>
              <a:t>     </a:t>
            </a:r>
            <a:r>
              <a:rPr lang="en-US" altLang="ko-KR" sz="1200" b="1"/>
              <a:t>VS.</a:t>
            </a:r>
            <a:endParaRPr lang="ko-KR" altLang="en-US" sz="1200" b="1"/>
          </a:p>
          <a:p>
            <a:pPr eaLnBrk="1" hangingPunct="1"/>
            <a:r>
              <a:rPr lang="en-US" altLang="ko-KR" sz="1200"/>
              <a:t>varchar(10)</a:t>
            </a:r>
            <a:endParaRPr lang="ko-KR" altLang="en-US" sz="1200"/>
          </a:p>
        </p:txBody>
      </p:sp>
      <p:sp>
        <p:nvSpPr>
          <p:cNvPr id="22" name="Rectangle 52"/>
          <p:cNvSpPr>
            <a:spLocks noChangeArrowheads="1"/>
          </p:cNvSpPr>
          <p:nvPr/>
        </p:nvSpPr>
        <p:spPr bwMode="auto">
          <a:xfrm>
            <a:off x="2854326" y="4756034"/>
            <a:ext cx="40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/>
              <a:t>'aa'</a:t>
            </a:r>
            <a:endParaRPr lang="ko-KR" altLang="en-US" sz="1200"/>
          </a:p>
        </p:txBody>
      </p:sp>
      <p:pic>
        <p:nvPicPr>
          <p:cNvPr id="23" name="Picture 24" descr="UNI00000a287d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4" t="45894" r="42473" b="32500"/>
          <a:stretch>
            <a:fillRect/>
          </a:stretch>
        </p:blipFill>
        <p:spPr bwMode="auto">
          <a:xfrm>
            <a:off x="3290888" y="4716346"/>
            <a:ext cx="3857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3781426" y="4546484"/>
            <a:ext cx="17139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/>
              <a:t>'aa'</a:t>
            </a:r>
            <a:r>
              <a:rPr lang="ko-KR" altLang="en-US" sz="1200"/>
              <a:t>와 뒤에 공백 </a:t>
            </a:r>
            <a:r>
              <a:rPr lang="en-US" altLang="ko-KR" sz="1200"/>
              <a:t>8</a:t>
            </a:r>
            <a:r>
              <a:rPr lang="ko-KR" altLang="en-US" sz="1200"/>
              <a:t>자리</a:t>
            </a:r>
          </a:p>
          <a:p>
            <a:pPr eaLnBrk="1" hangingPunct="1"/>
            <a:endParaRPr lang="en-US" altLang="ko-KR" sz="1200"/>
          </a:p>
          <a:p>
            <a:pPr eaLnBrk="1" hangingPunct="1"/>
            <a:r>
              <a:rPr lang="en-US" altLang="ko-KR" sz="1200"/>
              <a:t>'aa'</a:t>
            </a:r>
            <a:r>
              <a:rPr lang="ko-KR" altLang="en-US" sz="1200"/>
              <a:t>만 있음</a:t>
            </a:r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auto">
          <a:xfrm>
            <a:off x="5670551" y="4727459"/>
            <a:ext cx="2194319" cy="303096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/>
              <a:t>varchar(10)</a:t>
            </a:r>
            <a:r>
              <a:rPr lang="ko-KR" altLang="en-US" sz="1200"/>
              <a:t>이 저장 공간 절약</a:t>
            </a:r>
          </a:p>
        </p:txBody>
      </p:sp>
      <p:sp>
        <p:nvSpPr>
          <p:cNvPr id="27" name="Rectangle 60"/>
          <p:cNvSpPr>
            <a:spLocks noChangeArrowheads="1"/>
          </p:cNvSpPr>
          <p:nvPr/>
        </p:nvSpPr>
        <p:spPr bwMode="auto">
          <a:xfrm>
            <a:off x="1638301" y="3366971"/>
            <a:ext cx="1180394" cy="520700"/>
          </a:xfrm>
          <a:prstGeom prst="rect">
            <a:avLst/>
          </a:prstGeom>
          <a:noFill/>
          <a:ln w="12700" algn="ctr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28" name="Text Box 63"/>
          <p:cNvSpPr txBox="1">
            <a:spLocks noChangeArrowheads="1"/>
          </p:cNvSpPr>
          <p:nvPr/>
        </p:nvSpPr>
        <p:spPr bwMode="auto">
          <a:xfrm>
            <a:off x="2546351" y="46290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286160" y="4686120"/>
              <a:ext cx="1092600" cy="194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0320" y="4622760"/>
                <a:ext cx="11242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잉크 25"/>
              <p14:cNvContentPartPr/>
              <p14:nvPr/>
            </p14:nvContentPartPr>
            <p14:xfrm>
              <a:off x="3873600" y="5029200"/>
              <a:ext cx="711360" cy="3204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7760" y="4965840"/>
                <a:ext cx="74304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999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2513892"/>
            <a:ext cx="12239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838326" y="2661530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b="1"/>
              <a:t>제약조건</a:t>
            </a: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2819401" y="2444042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2917826" y="2515480"/>
            <a:ext cx="4936864" cy="61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 sz="1400" dirty="0"/>
              <a:t> </a:t>
            </a:r>
            <a:r>
              <a:rPr lang="ko-KR" altLang="ko-KR" sz="1400" dirty="0" err="1"/>
              <a:t>컬럼에</a:t>
            </a:r>
            <a:r>
              <a:rPr lang="ko-KR" altLang="ko-KR" sz="1400" dirty="0"/>
              <a:t> 들어가는 값을 제한하는 것</a:t>
            </a:r>
            <a:endParaRPr lang="ko-KR" altLang="en-US" sz="1400" dirty="0"/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 sz="1400" dirty="0"/>
              <a:t> </a:t>
            </a:r>
            <a:r>
              <a:rPr lang="ko-KR" altLang="ko-KR" sz="1400" dirty="0" err="1"/>
              <a:t>무결성</a:t>
            </a:r>
            <a:r>
              <a:rPr lang="en-US" altLang="ko-KR" sz="1400" dirty="0"/>
              <a:t>(Integrity) </a:t>
            </a:r>
            <a:r>
              <a:rPr lang="ko-KR" altLang="en-US" sz="1400" dirty="0"/>
              <a:t>조건을 만족하기 위한 표준 방법 중 하나</a:t>
            </a:r>
          </a:p>
        </p:txBody>
      </p:sp>
      <p:sp>
        <p:nvSpPr>
          <p:cNvPr id="9" name="AutoShape 39"/>
          <p:cNvSpPr>
            <a:spLocks noChangeArrowheads="1"/>
          </p:cNvSpPr>
          <p:nvPr/>
        </p:nvSpPr>
        <p:spPr bwMode="auto">
          <a:xfrm>
            <a:off x="2747963" y="3607680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 </a:t>
            </a:r>
            <a:r>
              <a:rPr lang="en-US" altLang="ko-KR" sz="1200"/>
              <a:t>NOT NULL</a:t>
            </a:r>
          </a:p>
        </p:txBody>
      </p:sp>
      <p:sp>
        <p:nvSpPr>
          <p:cNvPr id="10" name="AutoShape 40"/>
          <p:cNvSpPr>
            <a:spLocks noChangeArrowheads="1"/>
          </p:cNvSpPr>
          <p:nvPr/>
        </p:nvSpPr>
        <p:spPr bwMode="auto">
          <a:xfrm>
            <a:off x="4333876" y="3606092"/>
            <a:ext cx="1366837" cy="576263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PRIMARY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기본 키 제약조건</a:t>
            </a:r>
            <a:r>
              <a:rPr lang="en-US" altLang="ko-KR" sz="1200"/>
              <a:t>)</a:t>
            </a: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5918201" y="3606092"/>
            <a:ext cx="1366837" cy="576263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FOREIGN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외래 키 제약조건</a:t>
            </a:r>
            <a:r>
              <a:rPr lang="en-US" altLang="ko-KR" sz="1200"/>
              <a:t>)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>
            <a:off x="2774951" y="3234617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" name="AutoShape 46"/>
          <p:cNvCxnSpPr>
            <a:cxnSpLocks noChangeShapeType="1"/>
            <a:endCxn id="9" idx="1"/>
          </p:cNvCxnSpPr>
          <p:nvPr/>
        </p:nvCxnSpPr>
        <p:spPr bwMode="auto">
          <a:xfrm rot="16200000" flipH="1">
            <a:off x="2066925" y="3215568"/>
            <a:ext cx="777875" cy="584200"/>
          </a:xfrm>
          <a:prstGeom prst="bentConnector2">
            <a:avLst/>
          </a:prstGeom>
          <a:noFill/>
          <a:ln w="25400">
            <a:solidFill>
              <a:schemeClr val="bg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72999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2408238" y="1841500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b="1"/>
              <a:t> </a:t>
            </a:r>
            <a:r>
              <a:rPr lang="en-US" altLang="ko-KR" sz="1200" b="1"/>
              <a:t>NOT NULL</a:t>
            </a:r>
          </a:p>
        </p:txBody>
      </p:sp>
      <p:cxnSp>
        <p:nvCxnSpPr>
          <p:cNvPr id="6" name="AutoShape 29"/>
          <p:cNvCxnSpPr>
            <a:cxnSpLocks noChangeShapeType="1"/>
          </p:cNvCxnSpPr>
          <p:nvPr/>
        </p:nvCxnSpPr>
        <p:spPr bwMode="auto">
          <a:xfrm>
            <a:off x="6719888" y="2127250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30"/>
          <p:cNvCxnSpPr>
            <a:cxnSpLocks noChangeShapeType="1"/>
            <a:stCxn id="5" idx="1"/>
          </p:cNvCxnSpPr>
          <p:nvPr/>
        </p:nvCxnSpPr>
        <p:spPr bwMode="auto">
          <a:xfrm rot="10800000" flipV="1">
            <a:off x="2009775" y="2117725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289050" y="2532062"/>
            <a:ext cx="6553200" cy="3317875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" name="Picture 32" descr="MCj0434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06550"/>
            <a:ext cx="4524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350963" y="2700337"/>
            <a:ext cx="50642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200"/>
              <a:t> NULL</a:t>
            </a:r>
            <a:r>
              <a:rPr lang="ko-KR" altLang="en-US" sz="1200"/>
              <a:t> </a:t>
            </a:r>
            <a:r>
              <a:rPr lang="en-US" altLang="ko-KR" sz="1200"/>
              <a:t>: </a:t>
            </a:r>
            <a:r>
              <a:rPr lang="ko-KR" altLang="en-US" sz="1200"/>
              <a:t>컬럼에 어떠한 값도 정해지지 않게 되면 갖게 되는 값</a:t>
            </a:r>
          </a:p>
          <a:p>
            <a:pPr eaLnBrk="1" hangingPunct="1"/>
            <a:r>
              <a:rPr lang="en-US" altLang="ko-KR" sz="1200"/>
              <a:t>             </a:t>
            </a:r>
            <a:r>
              <a:rPr lang="ko-KR" altLang="en-US" sz="1200" b="1">
                <a:solidFill>
                  <a:srgbClr val="336699"/>
                </a:solidFill>
                <a:sym typeface="Wingdings" pitchFamily="2" charset="2"/>
              </a:rPr>
              <a:t></a:t>
            </a:r>
            <a:r>
              <a:rPr lang="en-US" altLang="ko-KR" sz="1200"/>
              <a:t> </a:t>
            </a:r>
            <a:r>
              <a:rPr lang="ko-KR" altLang="en-US" sz="1200"/>
              <a:t>할당 받지 않은 값</a:t>
            </a:r>
            <a:r>
              <a:rPr lang="en-US" altLang="ko-KR" sz="1200"/>
              <a:t>, </a:t>
            </a:r>
            <a:r>
              <a:rPr lang="ko-KR" altLang="en-US" sz="1200"/>
              <a:t>모르는 값</a:t>
            </a:r>
            <a:r>
              <a:rPr lang="en-US" altLang="ko-KR" sz="1200"/>
              <a:t>, </a:t>
            </a:r>
            <a:r>
              <a:rPr lang="ko-KR" altLang="en-US" sz="1200"/>
              <a:t>정해지지 않을 값</a:t>
            </a:r>
          </a:p>
          <a:p>
            <a:pPr eaLnBrk="1" hangingPunct="1"/>
            <a:r>
              <a:rPr lang="en-US" altLang="ko-KR" sz="1200"/>
              <a:t>             </a:t>
            </a:r>
            <a:r>
              <a:rPr lang="ko-KR" altLang="en-US" sz="1200" b="1">
                <a:solidFill>
                  <a:srgbClr val="336699"/>
                </a:solidFill>
                <a:sym typeface="Wingdings" pitchFamily="2" charset="2"/>
              </a:rPr>
              <a:t></a:t>
            </a:r>
            <a:r>
              <a:rPr lang="en-US" altLang="ko-KR" sz="1200"/>
              <a:t> 0(</a:t>
            </a:r>
            <a:r>
              <a:rPr lang="ko-KR" altLang="en-US" sz="1200"/>
              <a:t>숫자의 한자리</a:t>
            </a:r>
            <a:r>
              <a:rPr lang="en-US" altLang="ko-KR" sz="1200"/>
              <a:t>), </a:t>
            </a:r>
            <a:r>
              <a:rPr lang="ko-KR" altLang="en-US" sz="1200"/>
              <a:t>스페이스</a:t>
            </a:r>
            <a:r>
              <a:rPr lang="en-US" altLang="ko-KR" sz="1200"/>
              <a:t>(</a:t>
            </a:r>
            <a:r>
              <a:rPr lang="ko-KR" altLang="en-US" sz="1200"/>
              <a:t>문자의 한자리</a:t>
            </a:r>
            <a:r>
              <a:rPr lang="en-US" altLang="ko-KR" sz="1200"/>
              <a:t>)</a:t>
            </a:r>
            <a:r>
              <a:rPr lang="ko-KR" altLang="en-US" sz="1200"/>
              <a:t>와는 다른 값임</a:t>
            </a:r>
            <a:r>
              <a:rPr lang="en-US" altLang="ko-KR" sz="1200"/>
              <a:t> 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455738" y="3646487"/>
            <a:ext cx="6288087" cy="2098675"/>
          </a:xfrm>
          <a:prstGeom prst="rect">
            <a:avLst/>
          </a:prstGeom>
          <a:noFill/>
          <a:ln w="12700" algn="ctr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 rot="21208184">
            <a:off x="1350963" y="3468687"/>
            <a:ext cx="936625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b="1"/>
              <a:t>EX</a:t>
            </a:r>
          </a:p>
        </p:txBody>
      </p:sp>
      <p:pic>
        <p:nvPicPr>
          <p:cNvPr id="13" name="Picture 42" descr="ch1-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846512"/>
            <a:ext cx="32400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3498850" y="4878387"/>
            <a:ext cx="357188" cy="16668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4473575" y="4614862"/>
            <a:ext cx="2647950" cy="615950"/>
          </a:xfrm>
          <a:prstGeom prst="wedgeRectCallout">
            <a:avLst>
              <a:gd name="adj1" fmla="val -76079"/>
              <a:gd name="adj2" fmla="val 11597"/>
            </a:avLst>
          </a:prstGeom>
          <a:solidFill>
            <a:schemeClr val="bg1"/>
          </a:solidFill>
          <a:ln w="63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SELECT</a:t>
            </a:r>
            <a:r>
              <a:rPr lang="ko-KR" altLang="en-US" sz="1200"/>
              <a:t>시에 </a:t>
            </a:r>
            <a:r>
              <a:rPr lang="en-US" altLang="ko-KR" sz="1200"/>
              <a:t>NULL</a:t>
            </a:r>
            <a:r>
              <a:rPr lang="ko-KR" altLang="en-US" sz="1200"/>
              <a:t>로 인해 원하지 않는 결과가 발생하기도 하므로 주의해야 합</a:t>
            </a:r>
          </a:p>
        </p:txBody>
      </p:sp>
      <p:sp>
        <p:nvSpPr>
          <p:cNvPr id="16" name="Text Box 70"/>
          <p:cNvSpPr txBox="1">
            <a:spLocks noChangeArrowheads="1"/>
          </p:cNvSpPr>
          <p:nvPr/>
        </p:nvSpPr>
        <p:spPr bwMode="auto">
          <a:xfrm>
            <a:off x="3517900" y="5075237"/>
            <a:ext cx="352425" cy="254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77777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/>
              <a:t>#3</a:t>
            </a:r>
          </a:p>
        </p:txBody>
      </p:sp>
      <p:sp>
        <p:nvSpPr>
          <p:cNvPr id="17" name="AutoShape 48"/>
          <p:cNvSpPr>
            <a:spLocks noChangeArrowheads="1"/>
          </p:cNvSpPr>
          <p:nvPr/>
        </p:nvSpPr>
        <p:spPr bwMode="auto">
          <a:xfrm>
            <a:off x="3878263" y="1841500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PRIMARY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기본 키 제약조건</a:t>
            </a:r>
            <a:r>
              <a:rPr lang="en-US" altLang="ko-KR" sz="1200"/>
              <a:t>)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5353050" y="1851025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FOREIGN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외래 키 제약조건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2999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474913" y="1908175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b="1"/>
              <a:t> </a:t>
            </a:r>
            <a:r>
              <a:rPr lang="en-US" altLang="ko-KR" sz="1200" b="1"/>
              <a:t>NOT NULL</a:t>
            </a:r>
          </a:p>
        </p:txBody>
      </p:sp>
      <p:cxnSp>
        <p:nvCxnSpPr>
          <p:cNvPr id="6" name="AutoShape 27"/>
          <p:cNvCxnSpPr>
            <a:cxnSpLocks noChangeShapeType="1"/>
          </p:cNvCxnSpPr>
          <p:nvPr/>
        </p:nvCxnSpPr>
        <p:spPr bwMode="auto">
          <a:xfrm>
            <a:off x="6786563" y="2193925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8"/>
          <p:cNvCxnSpPr>
            <a:cxnSpLocks noChangeShapeType="1"/>
            <a:stCxn id="5" idx="1"/>
          </p:cNvCxnSpPr>
          <p:nvPr/>
        </p:nvCxnSpPr>
        <p:spPr bwMode="auto">
          <a:xfrm rot="10800000" flipV="1">
            <a:off x="2076450" y="2184400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355725" y="2598737"/>
            <a:ext cx="6553200" cy="3317875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pic>
        <p:nvPicPr>
          <p:cNvPr id="9" name="Picture 30" descr="MCj0434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673225"/>
            <a:ext cx="4524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1417638" y="2767012"/>
            <a:ext cx="4929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200"/>
              <a:t> NOT NULL</a:t>
            </a:r>
            <a:r>
              <a:rPr lang="ko-KR" altLang="en-US" sz="1200"/>
              <a:t> </a:t>
            </a:r>
            <a:r>
              <a:rPr lang="en-US" altLang="ko-KR" sz="1200"/>
              <a:t>: NULL </a:t>
            </a:r>
            <a:r>
              <a:rPr lang="ko-KR" altLang="en-US" sz="1200"/>
              <a:t>값을 저장하지 못하도록 제약 조건을 걸어주는 것</a:t>
            </a:r>
            <a:endParaRPr lang="en-US" altLang="ko-KR" sz="1200"/>
          </a:p>
        </p:txBody>
      </p:sp>
      <p:pic>
        <p:nvPicPr>
          <p:cNvPr id="11" name="Picture 37" descr="ch1-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3846512"/>
            <a:ext cx="32400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1825625" y="4230687"/>
            <a:ext cx="2593975" cy="1587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1828800" y="4052887"/>
            <a:ext cx="2593975" cy="1428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4692650" y="4168775"/>
            <a:ext cx="1584325" cy="509587"/>
          </a:xfrm>
          <a:prstGeom prst="wedgeRectCallout">
            <a:avLst>
              <a:gd name="adj1" fmla="val -66532"/>
              <a:gd name="adj2" fmla="val -13241"/>
            </a:avLst>
          </a:prstGeom>
          <a:solidFill>
            <a:schemeClr val="bg1"/>
          </a:solidFill>
          <a:ln w="63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특정 부서의 정보는 </a:t>
            </a:r>
          </a:p>
          <a:p>
            <a:pPr algn="ctr" eaLnBrk="1" hangingPunct="1"/>
            <a:r>
              <a:rPr lang="ko-KR" altLang="en-US" sz="1200"/>
              <a:t>하나의 로우로 기록</a:t>
            </a:r>
          </a:p>
        </p:txBody>
      </p:sp>
      <p:sp>
        <p:nvSpPr>
          <p:cNvPr id="15" name="AutoShape 41"/>
          <p:cNvSpPr>
            <a:spLocks noChangeArrowheads="1"/>
          </p:cNvSpPr>
          <p:nvPr/>
        </p:nvSpPr>
        <p:spPr bwMode="auto">
          <a:xfrm>
            <a:off x="4673600" y="3559175"/>
            <a:ext cx="1584325" cy="509587"/>
          </a:xfrm>
          <a:prstGeom prst="wedgeRectCallout">
            <a:avLst>
              <a:gd name="adj1" fmla="val -64130"/>
              <a:gd name="adj2" fmla="val 57787"/>
            </a:avLst>
          </a:prstGeom>
          <a:solidFill>
            <a:schemeClr val="bg1"/>
          </a:solidFill>
          <a:ln w="63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하나의 로우가 </a:t>
            </a:r>
            <a:r>
              <a:rPr lang="en-US" altLang="ko-KR" sz="1200"/>
              <a:t>3</a:t>
            </a:r>
            <a:r>
              <a:rPr lang="ko-KR" altLang="en-US" sz="1200"/>
              <a:t>개의 컬럼 값을 가짐</a:t>
            </a:r>
          </a:p>
        </p:txBody>
      </p:sp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1816100" y="5046662"/>
            <a:ext cx="2114550" cy="2222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7" name="AutoShape 43"/>
          <p:cNvSpPr>
            <a:spLocks noChangeArrowheads="1"/>
          </p:cNvSpPr>
          <p:nvPr/>
        </p:nvSpPr>
        <p:spPr bwMode="auto">
          <a:xfrm>
            <a:off x="4244975" y="4987925"/>
            <a:ext cx="2742406" cy="579437"/>
          </a:xfrm>
          <a:prstGeom prst="wedgeRectCallout">
            <a:avLst>
              <a:gd name="adj1" fmla="val -65319"/>
              <a:gd name="adj2" fmla="val -17671"/>
            </a:avLst>
          </a:prstGeom>
          <a:solidFill>
            <a:schemeClr val="bg1"/>
          </a:solidFill>
          <a:ln w="63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dirty="0"/>
              <a:t>NULL </a:t>
            </a:r>
            <a:r>
              <a:rPr lang="ko-KR" altLang="en-US" sz="1200" dirty="0"/>
              <a:t>값은 불확실한 값이기 때문에 특정 부서를 검색해 올 수 없게 </a:t>
            </a:r>
            <a:r>
              <a:rPr lang="ko-KR" altLang="en-US" sz="1200" dirty="0" smtClean="0"/>
              <a:t>됨</a:t>
            </a:r>
            <a:endParaRPr lang="en-US" altLang="ko-KR" sz="1200" dirty="0" smtClean="0"/>
          </a:p>
          <a:p>
            <a:pPr algn="ctr" eaLnBrk="1" hangingPunct="1"/>
            <a:r>
              <a:rPr lang="en-US" altLang="ko-KR" sz="1200" dirty="0" smtClean="0"/>
              <a:t>(-&gt; </a:t>
            </a:r>
            <a:r>
              <a:rPr lang="ko-KR" altLang="en-US" sz="1200" dirty="0" smtClean="0"/>
              <a:t>부서 번호는 </a:t>
            </a:r>
            <a:r>
              <a:rPr lang="en-US" altLang="ko-KR" sz="1200" dirty="0" smtClean="0"/>
              <a:t>NOT NULL</a:t>
            </a:r>
            <a:r>
              <a:rPr lang="ko-KR" altLang="en-US" sz="1200" dirty="0" smtClean="0"/>
              <a:t>로 제약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" name="AutoShape 50"/>
          <p:cNvSpPr>
            <a:spLocks noChangeArrowheads="1"/>
          </p:cNvSpPr>
          <p:nvPr/>
        </p:nvSpPr>
        <p:spPr bwMode="auto">
          <a:xfrm>
            <a:off x="3944938" y="1908175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PRIMARY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기본 키 제약조건</a:t>
            </a:r>
            <a:r>
              <a:rPr lang="en-US" altLang="ko-KR" sz="1200"/>
              <a:t>)</a:t>
            </a:r>
          </a:p>
        </p:txBody>
      </p:sp>
      <p:sp>
        <p:nvSpPr>
          <p:cNvPr id="19" name="AutoShape 51"/>
          <p:cNvSpPr>
            <a:spLocks noChangeArrowheads="1"/>
          </p:cNvSpPr>
          <p:nvPr/>
        </p:nvSpPr>
        <p:spPr bwMode="auto">
          <a:xfrm>
            <a:off x="5419725" y="1917700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FOREIGN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외래 키 제약조건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909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520157" y="1776413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b="1"/>
              <a:t> </a:t>
            </a:r>
            <a:r>
              <a:rPr lang="en-US" altLang="ko-KR" sz="1200" b="1"/>
              <a:t>NOT NULL</a:t>
            </a:r>
          </a:p>
        </p:txBody>
      </p:sp>
      <p:cxnSp>
        <p:nvCxnSpPr>
          <p:cNvPr id="6" name="AutoShape 27"/>
          <p:cNvCxnSpPr>
            <a:cxnSpLocks noChangeShapeType="1"/>
          </p:cNvCxnSpPr>
          <p:nvPr/>
        </p:nvCxnSpPr>
        <p:spPr bwMode="auto">
          <a:xfrm>
            <a:off x="6831807" y="2062163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8"/>
          <p:cNvCxnSpPr>
            <a:cxnSpLocks noChangeShapeType="1"/>
            <a:stCxn id="5" idx="1"/>
          </p:cNvCxnSpPr>
          <p:nvPr/>
        </p:nvCxnSpPr>
        <p:spPr bwMode="auto">
          <a:xfrm rot="10800000" flipV="1">
            <a:off x="2121694" y="2052638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400969" y="2466975"/>
            <a:ext cx="6553200" cy="3317875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pic>
        <p:nvPicPr>
          <p:cNvPr id="9" name="Picture 30" descr="MCj0434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32" y="1541463"/>
            <a:ext cx="4524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1462882" y="2635250"/>
            <a:ext cx="4929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200"/>
              <a:t> NOT NULL</a:t>
            </a:r>
            <a:r>
              <a:rPr lang="ko-KR" altLang="en-US" sz="1200"/>
              <a:t> </a:t>
            </a:r>
            <a:r>
              <a:rPr lang="en-US" altLang="ko-KR" sz="1200"/>
              <a:t>: NULL </a:t>
            </a:r>
            <a:r>
              <a:rPr lang="ko-KR" altLang="en-US" sz="1200"/>
              <a:t>값을 저장하지 못하도록 제약 조건을 걸어주는 것</a:t>
            </a:r>
            <a:endParaRPr lang="en-US" altLang="ko-KR" sz="1200"/>
          </a:p>
        </p:txBody>
      </p:sp>
      <p:pic>
        <p:nvPicPr>
          <p:cNvPr id="11" name="Picture 39" descr="ch1-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9" y="3184525"/>
            <a:ext cx="36814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1689894" y="3546475"/>
            <a:ext cx="3657600" cy="2286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3" name="AutoShape 41"/>
          <p:cNvSpPr>
            <a:spLocks noChangeArrowheads="1"/>
          </p:cNvSpPr>
          <p:nvPr/>
        </p:nvSpPr>
        <p:spPr bwMode="auto">
          <a:xfrm>
            <a:off x="5668169" y="3046413"/>
            <a:ext cx="2117725" cy="812799"/>
          </a:xfrm>
          <a:prstGeom prst="wedgeRectCallout">
            <a:avLst>
              <a:gd name="adj1" fmla="val -63569"/>
              <a:gd name="adj2" fmla="val 26014"/>
            </a:avLst>
          </a:prstGeom>
          <a:solidFill>
            <a:schemeClr val="bg1"/>
          </a:solidFill>
          <a:ln w="63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dirty="0"/>
              <a:t>NOT NULL </a:t>
            </a:r>
            <a:r>
              <a:rPr lang="ko-KR" altLang="en-US" sz="1200" dirty="0"/>
              <a:t>조건이 설정되어 있어 </a:t>
            </a:r>
            <a:r>
              <a:rPr lang="en-US" altLang="ko-KR" sz="1200" dirty="0"/>
              <a:t>Null </a:t>
            </a:r>
            <a:r>
              <a:rPr lang="ko-KR" altLang="en-US" sz="1200" dirty="0"/>
              <a:t>허용이 해제되어 나타남</a:t>
            </a:r>
          </a:p>
        </p:txBody>
      </p: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1524000" y="5018088"/>
            <a:ext cx="6332854" cy="461665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dirty="0"/>
              <a:t>NOT NULL </a:t>
            </a:r>
            <a:r>
              <a:rPr lang="ko-KR" altLang="en-US" sz="1200" dirty="0"/>
              <a:t>조건이 지정된 </a:t>
            </a:r>
            <a:r>
              <a:rPr lang="ko-KR" altLang="en-US" sz="1200" dirty="0" err="1"/>
              <a:t>컬럼은</a:t>
            </a:r>
            <a:r>
              <a:rPr lang="ko-KR" altLang="en-US" sz="1200" dirty="0"/>
              <a:t> 반드시 </a:t>
            </a:r>
            <a:r>
              <a:rPr lang="en-US" altLang="ko-KR" sz="1200" dirty="0"/>
              <a:t>NULL </a:t>
            </a:r>
            <a:r>
              <a:rPr lang="ko-KR" altLang="en-US" sz="1200" dirty="0"/>
              <a:t>값이 아닌 확실한 정보가 저장되어야 하기 때문에 </a:t>
            </a:r>
            <a:r>
              <a:rPr lang="ko-KR" altLang="en-US" sz="1200" dirty="0" smtClean="0"/>
              <a:t>필수적으로 </a:t>
            </a:r>
            <a:r>
              <a:rPr lang="ko-KR" altLang="en-US" sz="1200" dirty="0"/>
              <a:t>데이터가 입력되어야 하는 </a:t>
            </a:r>
            <a:r>
              <a:rPr lang="ko-KR" altLang="en-US" sz="1200" dirty="0" err="1"/>
              <a:t>컬럼임</a:t>
            </a:r>
            <a:endParaRPr lang="ko-KR" altLang="en-US" sz="1200" dirty="0"/>
          </a:p>
        </p:txBody>
      </p:sp>
      <p:sp>
        <p:nvSpPr>
          <p:cNvPr id="16" name="AutoShape 47"/>
          <p:cNvSpPr>
            <a:spLocks noChangeArrowheads="1"/>
          </p:cNvSpPr>
          <p:nvPr/>
        </p:nvSpPr>
        <p:spPr bwMode="auto">
          <a:xfrm>
            <a:off x="3990182" y="1776413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PRIMARY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기본 키 제약조건</a:t>
            </a:r>
            <a:r>
              <a:rPr lang="en-US" altLang="ko-KR" sz="1200"/>
              <a:t>)</a:t>
            </a:r>
          </a:p>
        </p:txBody>
      </p:sp>
      <p:sp>
        <p:nvSpPr>
          <p:cNvPr id="17" name="AutoShape 48"/>
          <p:cNvSpPr>
            <a:spLocks noChangeArrowheads="1"/>
          </p:cNvSpPr>
          <p:nvPr/>
        </p:nvSpPr>
        <p:spPr bwMode="auto">
          <a:xfrm>
            <a:off x="5464969" y="1785938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FOREIGN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외래 키 제약조건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68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683669" y="1795463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 </a:t>
            </a:r>
            <a:r>
              <a:rPr lang="en-US" altLang="ko-KR" sz="1200"/>
              <a:t>NOT NULL</a:t>
            </a:r>
          </a:p>
        </p:txBody>
      </p:sp>
      <p:cxnSp>
        <p:nvCxnSpPr>
          <p:cNvPr id="6" name="AutoShape 27"/>
          <p:cNvCxnSpPr>
            <a:cxnSpLocks noChangeShapeType="1"/>
          </p:cNvCxnSpPr>
          <p:nvPr/>
        </p:nvCxnSpPr>
        <p:spPr bwMode="auto">
          <a:xfrm>
            <a:off x="6995319" y="2081213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8"/>
          <p:cNvCxnSpPr>
            <a:cxnSpLocks noChangeShapeType="1"/>
            <a:stCxn id="5" idx="1"/>
          </p:cNvCxnSpPr>
          <p:nvPr/>
        </p:nvCxnSpPr>
        <p:spPr bwMode="auto">
          <a:xfrm rot="10800000" flipV="1">
            <a:off x="2285206" y="2071688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564481" y="2486025"/>
            <a:ext cx="6553200" cy="3317875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" name="Picture 40" descr="ch1-0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9" y="3635375"/>
            <a:ext cx="3681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4153694" y="1795463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b="1"/>
              <a:t>PRIMARY KEY</a:t>
            </a:r>
            <a:br>
              <a:rPr lang="en-US" altLang="ko-KR" sz="1200" b="1"/>
            </a:br>
            <a:r>
              <a:rPr lang="en-US" altLang="ko-KR" sz="1200" b="1"/>
              <a:t>(</a:t>
            </a:r>
            <a:r>
              <a:rPr lang="ko-KR" altLang="en-US" sz="1200" b="1"/>
              <a:t>기본 키 제약조건</a:t>
            </a:r>
            <a:r>
              <a:rPr lang="en-US" altLang="ko-KR" sz="1200" b="1"/>
              <a:t>)</a:t>
            </a:r>
          </a:p>
        </p:txBody>
      </p:sp>
      <p:sp>
        <p:nvSpPr>
          <p:cNvPr id="11" name="AutoShape 42"/>
          <p:cNvSpPr>
            <a:spLocks noChangeArrowheads="1"/>
          </p:cNvSpPr>
          <p:nvPr/>
        </p:nvSpPr>
        <p:spPr bwMode="auto">
          <a:xfrm>
            <a:off x="5628481" y="1804988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FOREIGN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외래 키 제약조건</a:t>
            </a:r>
            <a:r>
              <a:rPr lang="en-US" altLang="ko-KR" sz="1200"/>
              <a:t>)</a:t>
            </a: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1780381" y="3965575"/>
            <a:ext cx="249238" cy="2032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1626395" y="2654300"/>
            <a:ext cx="6222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기본 키 </a:t>
            </a:r>
            <a:r>
              <a:rPr lang="en-US" altLang="ko-KR" sz="1200" dirty="0"/>
              <a:t>: </a:t>
            </a:r>
            <a:r>
              <a:rPr lang="ko-KR" altLang="en-US" sz="1200" dirty="0"/>
              <a:t>부서 테이블의 여러 부서의 정보가 저장되어 있을 때 동일한 정보를 갖는 부서가 존재하더라도 </a:t>
            </a:r>
            <a:r>
              <a:rPr lang="ko-KR" altLang="en-US" sz="1200" dirty="0" smtClean="0"/>
              <a:t>이를 </a:t>
            </a:r>
            <a:r>
              <a:rPr lang="ko-KR" altLang="en-US" sz="1200" dirty="0"/>
              <a:t>구분할 수 있도록 하기 위해서 유일무이한 값만을 저장할 수 있도록 하기 위한 조건</a:t>
            </a:r>
            <a:endParaRPr lang="en-US" altLang="ko-KR" sz="1200" dirty="0"/>
          </a:p>
        </p:txBody>
      </p:sp>
      <p:sp>
        <p:nvSpPr>
          <p:cNvPr id="14" name="AutoShape 45"/>
          <p:cNvSpPr>
            <a:spLocks noChangeArrowheads="1"/>
          </p:cNvSpPr>
          <p:nvPr/>
        </p:nvSpPr>
        <p:spPr bwMode="auto">
          <a:xfrm>
            <a:off x="1754981" y="4637088"/>
            <a:ext cx="2117725" cy="509587"/>
          </a:xfrm>
          <a:prstGeom prst="wedgeRectCallout">
            <a:avLst>
              <a:gd name="adj1" fmla="val -40181"/>
              <a:gd name="adj2" fmla="val -125389"/>
            </a:avLst>
          </a:prstGeom>
          <a:solidFill>
            <a:schemeClr val="bg1"/>
          </a:solidFill>
          <a:ln w="63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DNO</a:t>
            </a:r>
            <a:r>
              <a:rPr lang="ko-KR" altLang="en-US" sz="1200"/>
              <a:t>가 기본키로 설정되어 있음</a:t>
            </a:r>
          </a:p>
        </p:txBody>
      </p:sp>
      <p:pic>
        <p:nvPicPr>
          <p:cNvPr id="15" name="Picture 30" descr="MCj043471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94" y="1433513"/>
            <a:ext cx="4524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68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508250" y="1904207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 </a:t>
            </a:r>
            <a:r>
              <a:rPr lang="en-US" altLang="ko-KR" sz="1200"/>
              <a:t>NOT NULL</a:t>
            </a:r>
          </a:p>
        </p:txBody>
      </p:sp>
      <p:cxnSp>
        <p:nvCxnSpPr>
          <p:cNvPr id="6" name="AutoShape 27"/>
          <p:cNvCxnSpPr>
            <a:cxnSpLocks noChangeShapeType="1"/>
          </p:cNvCxnSpPr>
          <p:nvPr/>
        </p:nvCxnSpPr>
        <p:spPr bwMode="auto">
          <a:xfrm>
            <a:off x="6819900" y="2189957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8"/>
          <p:cNvCxnSpPr>
            <a:cxnSpLocks noChangeShapeType="1"/>
            <a:stCxn id="5" idx="1"/>
          </p:cNvCxnSpPr>
          <p:nvPr/>
        </p:nvCxnSpPr>
        <p:spPr bwMode="auto">
          <a:xfrm rot="10800000" flipV="1">
            <a:off x="2109787" y="2180432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389062" y="2594769"/>
            <a:ext cx="6553200" cy="3317875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9" name="AutoShape 40"/>
          <p:cNvSpPr>
            <a:spLocks noChangeArrowheads="1"/>
          </p:cNvSpPr>
          <p:nvPr/>
        </p:nvSpPr>
        <p:spPr bwMode="auto">
          <a:xfrm>
            <a:off x="3978275" y="1904207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PRIMARY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기본 키 제약조건</a:t>
            </a:r>
            <a:r>
              <a:rPr lang="en-US" altLang="ko-KR" sz="1200"/>
              <a:t>)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5453062" y="1913732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b="1"/>
              <a:t>FOREIGN KEY</a:t>
            </a:r>
            <a:br>
              <a:rPr lang="en-US" altLang="ko-KR" sz="1200" b="1"/>
            </a:br>
            <a:r>
              <a:rPr lang="en-US" altLang="ko-KR" sz="1200" b="1"/>
              <a:t>(</a:t>
            </a:r>
            <a:r>
              <a:rPr lang="ko-KR" altLang="en-US" sz="1200" b="1"/>
              <a:t>외래 키 제약조건</a:t>
            </a:r>
            <a:r>
              <a:rPr lang="en-US" altLang="ko-KR" sz="1200" b="1"/>
              <a:t>)</a:t>
            </a:r>
          </a:p>
        </p:txBody>
      </p:sp>
      <p:pic>
        <p:nvPicPr>
          <p:cNvPr id="11" name="Picture 30" descr="MCj0434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81" y="1666876"/>
            <a:ext cx="4524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8" descr="ch1-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7" y="3156744"/>
            <a:ext cx="324008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7"/>
          <p:cNvSpPr>
            <a:spLocks noChangeArrowheads="1"/>
          </p:cNvSpPr>
          <p:nvPr/>
        </p:nvSpPr>
        <p:spPr bwMode="auto">
          <a:xfrm>
            <a:off x="3519487" y="3347244"/>
            <a:ext cx="554038" cy="123348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2325687" y="2790032"/>
            <a:ext cx="4772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200" dirty="0"/>
              <a:t>사원 정보가 입력될 경우 해당 사원의 정보가 사원 테이블에 기록됨</a:t>
            </a:r>
          </a:p>
        </p:txBody>
      </p:sp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1493837" y="3623469"/>
            <a:ext cx="1808163" cy="755650"/>
          </a:xfrm>
          <a:prstGeom prst="wedgeRectCallout">
            <a:avLst>
              <a:gd name="adj1" fmla="val 60801"/>
              <a:gd name="adj2" fmla="val 36343"/>
            </a:avLst>
          </a:prstGeom>
          <a:solidFill>
            <a:schemeClr val="bg1"/>
          </a:solidFill>
          <a:ln w="63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해당 사원이 어떤 부서 소속인지를 명시해야 하는데 이를 위해서 존재하는 컬럼</a:t>
            </a: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2012296" y="5269707"/>
            <a:ext cx="5517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solidFill>
                  <a:srgbClr val="FF0000"/>
                </a:solidFill>
              </a:rPr>
              <a:t>특정 사원</a:t>
            </a:r>
            <a:r>
              <a:rPr lang="ko-KR" altLang="en-US" sz="1200" dirty="0"/>
              <a:t>이 입사하여 </a:t>
            </a:r>
            <a:r>
              <a:rPr lang="ko-KR" altLang="en-US" sz="1200" b="1" dirty="0">
                <a:solidFill>
                  <a:srgbClr val="0000FF"/>
                </a:solidFill>
              </a:rPr>
              <a:t>부서번호</a:t>
            </a:r>
            <a:r>
              <a:rPr lang="ko-KR" altLang="en-US" sz="1200" dirty="0"/>
              <a:t>를 입력하였는데 이 </a:t>
            </a:r>
            <a:r>
              <a:rPr lang="ko-KR" altLang="en-US" sz="1200" b="1" dirty="0">
                <a:solidFill>
                  <a:srgbClr val="0000FF"/>
                </a:solidFill>
              </a:rPr>
              <a:t>부서번호가 부서 테이블에 </a:t>
            </a:r>
            <a:r>
              <a:rPr lang="ko-KR" altLang="en-US" sz="1200" dirty="0"/>
              <a:t>존재하지 않게 되면 </a:t>
            </a:r>
            <a:r>
              <a:rPr lang="ko-KR" altLang="en-US" sz="1200" dirty="0" smtClean="0"/>
              <a:t>해당 </a:t>
            </a:r>
            <a:r>
              <a:rPr lang="ko-KR" altLang="en-US" sz="1200" b="1" dirty="0">
                <a:solidFill>
                  <a:srgbClr val="FF0000"/>
                </a:solidFill>
              </a:rPr>
              <a:t>사원</a:t>
            </a:r>
            <a:r>
              <a:rPr lang="ko-KR" altLang="en-US" sz="1200" dirty="0"/>
              <a:t>의 </a:t>
            </a:r>
            <a:r>
              <a:rPr lang="ko-KR" altLang="en-US" sz="1200" b="1" dirty="0">
                <a:solidFill>
                  <a:srgbClr val="0000FF"/>
                </a:solidFill>
              </a:rPr>
              <a:t>부서 정보</a:t>
            </a:r>
            <a:r>
              <a:rPr lang="ko-KR" altLang="en-US" sz="1200" dirty="0"/>
              <a:t>를 얻어올 수 없는 문제가 발생</a:t>
            </a:r>
          </a:p>
        </p:txBody>
      </p:sp>
    </p:spTree>
    <p:extLst>
      <p:ext uri="{BB962C8B-B14F-4D97-AF65-F5344CB8AC3E}">
        <p14:creationId xmlns:p14="http://schemas.microsoft.com/office/powerpoint/2010/main" val="350568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466181" y="1632744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 </a:t>
            </a:r>
            <a:r>
              <a:rPr lang="en-US" altLang="ko-KR" sz="1200"/>
              <a:t>NOT NULL</a:t>
            </a:r>
          </a:p>
        </p:txBody>
      </p:sp>
      <p:cxnSp>
        <p:nvCxnSpPr>
          <p:cNvPr id="6" name="AutoShape 25"/>
          <p:cNvCxnSpPr>
            <a:cxnSpLocks noChangeShapeType="1"/>
          </p:cNvCxnSpPr>
          <p:nvPr/>
        </p:nvCxnSpPr>
        <p:spPr bwMode="auto">
          <a:xfrm>
            <a:off x="6777831" y="1918494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6"/>
          <p:cNvCxnSpPr>
            <a:cxnSpLocks noChangeShapeType="1"/>
            <a:stCxn id="5" idx="1"/>
          </p:cNvCxnSpPr>
          <p:nvPr/>
        </p:nvCxnSpPr>
        <p:spPr bwMode="auto">
          <a:xfrm rot="10800000" flipV="1">
            <a:off x="2067718" y="1908969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346993" y="2323306"/>
            <a:ext cx="6553200" cy="3646488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3936206" y="1632744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PRIMARY KEY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기본 키 제약조건</a:t>
            </a:r>
            <a:r>
              <a:rPr lang="en-US" altLang="ko-KR" sz="1200"/>
              <a:t>)</a:t>
            </a: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5410993" y="1642269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b="1"/>
              <a:t>FOREIGN KEY</a:t>
            </a:r>
            <a:br>
              <a:rPr lang="en-US" altLang="ko-KR" sz="1200" b="1"/>
            </a:br>
            <a:r>
              <a:rPr lang="en-US" altLang="ko-KR" sz="1200" b="1"/>
              <a:t>(</a:t>
            </a:r>
            <a:r>
              <a:rPr lang="ko-KR" altLang="en-US" sz="1200" b="1"/>
              <a:t>외래 키 제약조건</a:t>
            </a:r>
            <a:r>
              <a:rPr lang="en-US" altLang="ko-KR" sz="1200" b="1"/>
              <a:t>)</a:t>
            </a:r>
          </a:p>
        </p:txBody>
      </p:sp>
      <p:pic>
        <p:nvPicPr>
          <p:cNvPr id="11" name="Picture 31" descr="MCj0434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31" y="1397794"/>
            <a:ext cx="4524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4" descr="UNI00000ca403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56" y="2432844"/>
            <a:ext cx="42291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1737365" y="5203585"/>
            <a:ext cx="57645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dirty="0"/>
              <a:t>정보를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수정할 때에 입력한 부서 번호가 부서 테이블에 존재하는지 살펴본 </a:t>
            </a:r>
            <a:r>
              <a:rPr lang="ko-KR" altLang="en-US" sz="1200" dirty="0" smtClean="0"/>
              <a:t>후 </a:t>
            </a:r>
            <a:r>
              <a:rPr lang="ko-KR" altLang="en-US" sz="1200" dirty="0"/>
              <a:t>추가 또는 수정할 수 있도록 하기 위해서 사원 테이블의 부서번호</a:t>
            </a:r>
            <a:r>
              <a:rPr lang="en-US" altLang="ko-KR" sz="1200" dirty="0"/>
              <a:t>(DNO)</a:t>
            </a:r>
            <a:r>
              <a:rPr lang="ko-KR" altLang="en-US" sz="1200" dirty="0"/>
              <a:t>를 테이블의 부서번호를 참조하도록 연결</a:t>
            </a:r>
          </a:p>
        </p:txBody>
      </p:sp>
    </p:spTree>
    <p:extLst>
      <p:ext uri="{BB962C8B-B14F-4D97-AF65-F5344CB8AC3E}">
        <p14:creationId xmlns:p14="http://schemas.microsoft.com/office/powerpoint/2010/main" val="362832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SSMS </a:t>
            </a:r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en-US" altLang="ko-KR" dirty="0"/>
              <a:t>SQL Server Management Studio</a:t>
            </a:r>
            <a:r>
              <a:rPr lang="ko-KR" altLang="en-US" dirty="0"/>
              <a:t>를 사용하여 데이터 관리를 </a:t>
            </a:r>
            <a:r>
              <a:rPr lang="ko-KR" altLang="en-US" dirty="0" smtClean="0"/>
              <a:t>제공하는 포괄적인 데이터베이스 플랫폼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ko-KR" altLang="en-US" dirty="0"/>
              <a:t>사용자가 </a:t>
            </a:r>
            <a:r>
              <a:rPr lang="en-US" altLang="ko-KR" dirty="0"/>
              <a:t>SQL Server</a:t>
            </a:r>
            <a:r>
              <a:rPr lang="ko-KR" altLang="en-US" dirty="0"/>
              <a:t>를 다루는데 있어서 대부분의 작업을 할 수 있도록 제공해주는 </a:t>
            </a:r>
            <a:r>
              <a:rPr lang="en-US" altLang="ko-KR" dirty="0" smtClean="0"/>
              <a:t>GUI </a:t>
            </a:r>
            <a:r>
              <a:rPr lang="ko-KR" altLang="en-US" dirty="0"/>
              <a:t>환경</a:t>
            </a:r>
          </a:p>
          <a:p>
            <a:pPr algn="ctr"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5" name="_x169681208" descr="EMB00001d241b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3658740"/>
            <a:ext cx="2617153" cy="255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_x169681768" descr="EMB00001d241b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96" y="3658741"/>
            <a:ext cx="4232034" cy="255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32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Server Management Studio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SSMS</a:t>
            </a:r>
          </a:p>
          <a:p>
            <a:pPr lvl="1"/>
            <a:r>
              <a:rPr lang="ko-KR" altLang="en-US" dirty="0" smtClean="0"/>
              <a:t>개체 탐색기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 편집기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</a:t>
            </a:r>
            <a:r>
              <a:rPr lang="ko-KR" altLang="en-US" dirty="0" err="1" smtClean="0"/>
              <a:t>메시지창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98" y="2635164"/>
            <a:ext cx="6272213" cy="358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83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144471" y="1814936"/>
            <a:ext cx="1176338" cy="863600"/>
          </a:xfrm>
          <a:prstGeom prst="ellipse">
            <a:avLst/>
          </a:prstGeom>
          <a:gradFill rotWithShape="1">
            <a:gsLst>
              <a:gs pos="0">
                <a:srgbClr val="F1D7DD"/>
              </a:gs>
              <a:gs pos="50000">
                <a:schemeClr val="bg1"/>
              </a:gs>
              <a:gs pos="100000">
                <a:srgbClr val="F1D7DD"/>
              </a:gs>
            </a:gsLst>
            <a:lin ang="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100" b="1" u="sng">
                <a:solidFill>
                  <a:srgbClr val="0000CC"/>
                </a:solidFill>
                <a:latin typeface="돋움" pitchFamily="50" charset="-127"/>
              </a:rPr>
              <a:t>데이터베이스 </a:t>
            </a:r>
          </a:p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100" b="1">
                <a:latin typeface="돋움" pitchFamily="50" charset="-127"/>
              </a:rPr>
              <a:t>관리 시스템</a:t>
            </a: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2441459" y="181334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2441459" y="1789536"/>
            <a:ext cx="5708614" cy="106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ko-KR" sz="1200" dirty="0"/>
              <a:t> Database Management System(DBMS)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ko-KR" altLang="en-US" sz="1200" dirty="0"/>
              <a:t> 방대한 양의 데이터를 편리하게 저장하고 효율적으로 관리하고 검색할 수 있는 </a:t>
            </a:r>
            <a:br>
              <a:rPr lang="ko-KR" altLang="en-US" sz="1200" dirty="0"/>
            </a:br>
            <a:r>
              <a:rPr lang="ko-KR" altLang="en-US" sz="1200" dirty="0"/>
              <a:t>   환경을 제공해주는 시스템 소프트웨어 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ko-KR" altLang="en-US" sz="1200" dirty="0"/>
              <a:t> 데이터를 공유하여 정보의 체계적인 활용</a:t>
            </a:r>
          </a:p>
        </p:txBody>
      </p:sp>
      <p:pic>
        <p:nvPicPr>
          <p:cNvPr id="8" name="Picture 57" descr="UNI000003502e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71" y="2827761"/>
            <a:ext cx="47974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2014421" y="2924598"/>
            <a:ext cx="1314450" cy="1582738"/>
          </a:xfrm>
          <a:prstGeom prst="rect">
            <a:avLst/>
          </a:prstGeom>
          <a:noFill/>
          <a:ln w="6350" algn="ctr">
            <a:solidFill>
              <a:srgbClr val="8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5633921" y="3081761"/>
            <a:ext cx="1076325" cy="1189037"/>
          </a:xfrm>
          <a:prstGeom prst="rect">
            <a:avLst/>
          </a:prstGeom>
          <a:noFill/>
          <a:ln w="6350" algn="ctr">
            <a:solidFill>
              <a:srgbClr val="8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Rectangle 78"/>
          <p:cNvSpPr>
            <a:spLocks noChangeArrowheads="1"/>
          </p:cNvSpPr>
          <p:nvPr/>
        </p:nvSpPr>
        <p:spPr bwMode="auto">
          <a:xfrm>
            <a:off x="1790584" y="4631161"/>
            <a:ext cx="5834062" cy="350837"/>
          </a:xfrm>
          <a:prstGeom prst="rect">
            <a:avLst/>
          </a:prstGeom>
          <a:solidFill>
            <a:srgbClr val="90EE12"/>
          </a:solidFill>
          <a:ln w="9525" algn="ctr">
            <a:solidFill>
              <a:srgbClr val="90EE1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 dirty="0"/>
              <a:t>모든 응용 프로그램들이 데이터베이스를 공용할 수 있게끔 관리해 주는 소프트웨어 시스템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pic>
        <p:nvPicPr>
          <p:cNvPr id="13" name="Picture 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21" y="5385223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1417351" y="5491586"/>
            <a:ext cx="786154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/>
              <a:t>Oracle</a:t>
            </a:r>
            <a:endParaRPr lang="ko-KR" altLang="en-US"/>
          </a:p>
        </p:txBody>
      </p:sp>
      <p:pic>
        <p:nvPicPr>
          <p:cNvPr id="15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34" y="5375698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34" y="5375698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46" y="5366173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0"/>
          <p:cNvSpPr>
            <a:spLocks noChangeArrowheads="1"/>
          </p:cNvSpPr>
          <p:nvPr/>
        </p:nvSpPr>
        <p:spPr bwMode="auto">
          <a:xfrm>
            <a:off x="2741531" y="5510636"/>
            <a:ext cx="914331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/>
              <a:t>MS-SQL</a:t>
            </a:r>
            <a:endParaRPr lang="ko-KR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4076174" y="5501111"/>
            <a:ext cx="842195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/>
              <a:t>MySQL</a:t>
            </a:r>
            <a:endParaRPr lang="ko-KR" altLang="en-US"/>
          </a:p>
        </p:txBody>
      </p:sp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5341520" y="5491586"/>
            <a:ext cx="964216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dirty="0"/>
              <a:t>Informix</a:t>
            </a:r>
            <a:endParaRPr lang="ko-KR" altLang="en-US" dirty="0"/>
          </a:p>
        </p:txBody>
      </p:sp>
      <p:pic>
        <p:nvPicPr>
          <p:cNvPr id="21" name="Picture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46" y="5375698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4"/>
          <p:cNvSpPr>
            <a:spLocks noChangeArrowheads="1"/>
          </p:cNvSpPr>
          <p:nvPr/>
        </p:nvSpPr>
        <p:spPr bwMode="auto">
          <a:xfrm>
            <a:off x="6777050" y="5501111"/>
            <a:ext cx="56648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/>
              <a:t>DB2</a:t>
            </a:r>
            <a:endParaRPr lang="ko-KR" altLang="en-US"/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3947996" y="5055023"/>
            <a:ext cx="981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/>
              <a:t>DBMS </a:t>
            </a:r>
            <a:r>
              <a:rPr lang="ko-KR" altLang="en-US" sz="1200" b="1"/>
              <a:t>제품</a:t>
            </a:r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>
            <a:off x="2441459" y="2838873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Freeform 82"/>
          <p:cNvSpPr>
            <a:spLocks/>
          </p:cNvSpPr>
          <p:nvPr/>
        </p:nvSpPr>
        <p:spPr bwMode="auto">
          <a:xfrm>
            <a:off x="2760546" y="5478886"/>
            <a:ext cx="865188" cy="287337"/>
          </a:xfrm>
          <a:custGeom>
            <a:avLst/>
            <a:gdLst>
              <a:gd name="T0" fmla="*/ 2147483646 w 3037"/>
              <a:gd name="T1" fmla="*/ 2147483646 h 2953"/>
              <a:gd name="T2" fmla="*/ 2147483646 w 3037"/>
              <a:gd name="T3" fmla="*/ 2147483646 h 2953"/>
              <a:gd name="T4" fmla="*/ 2147483646 w 3037"/>
              <a:gd name="T5" fmla="*/ 2147483646 h 2953"/>
              <a:gd name="T6" fmla="*/ 2147483646 w 3037"/>
              <a:gd name="T7" fmla="*/ 2147483646 h 2953"/>
              <a:gd name="T8" fmla="*/ 2147483646 w 3037"/>
              <a:gd name="T9" fmla="*/ 2147483646 h 2953"/>
              <a:gd name="T10" fmla="*/ 2147483646 w 3037"/>
              <a:gd name="T11" fmla="*/ 2147483646 h 2953"/>
              <a:gd name="T12" fmla="*/ 2147483646 w 3037"/>
              <a:gd name="T13" fmla="*/ 2147483646 h 2953"/>
              <a:gd name="T14" fmla="*/ 2147483646 w 3037"/>
              <a:gd name="T15" fmla="*/ 2147483646 h 2953"/>
              <a:gd name="T16" fmla="*/ 2147483646 w 3037"/>
              <a:gd name="T17" fmla="*/ 2147483646 h 2953"/>
              <a:gd name="T18" fmla="*/ 2147483646 w 3037"/>
              <a:gd name="T19" fmla="*/ 2147483646 h 2953"/>
              <a:gd name="T20" fmla="*/ 2147483646 w 3037"/>
              <a:gd name="T21" fmla="*/ 2147483646 h 2953"/>
              <a:gd name="T22" fmla="*/ 2147483646 w 3037"/>
              <a:gd name="T23" fmla="*/ 2147483646 h 2953"/>
              <a:gd name="T24" fmla="*/ 2147483646 w 3037"/>
              <a:gd name="T25" fmla="*/ 2147483646 h 2953"/>
              <a:gd name="T26" fmla="*/ 2147483646 w 3037"/>
              <a:gd name="T27" fmla="*/ 2147483646 h 2953"/>
              <a:gd name="T28" fmla="*/ 2147483646 w 3037"/>
              <a:gd name="T29" fmla="*/ 2147483646 h 2953"/>
              <a:gd name="T30" fmla="*/ 2147483646 w 3037"/>
              <a:gd name="T31" fmla="*/ 2147483646 h 2953"/>
              <a:gd name="T32" fmla="*/ 2147483646 w 3037"/>
              <a:gd name="T33" fmla="*/ 2147483646 h 2953"/>
              <a:gd name="T34" fmla="*/ 2147483646 w 3037"/>
              <a:gd name="T35" fmla="*/ 2147483646 h 2953"/>
              <a:gd name="T36" fmla="*/ 2147483646 w 3037"/>
              <a:gd name="T37" fmla="*/ 2147483646 h 2953"/>
              <a:gd name="T38" fmla="*/ 2147483646 w 3037"/>
              <a:gd name="T39" fmla="*/ 2147483646 h 2953"/>
              <a:gd name="T40" fmla="*/ 2147483646 w 3037"/>
              <a:gd name="T41" fmla="*/ 2147483646 h 2953"/>
              <a:gd name="T42" fmla="*/ 2147483646 w 3037"/>
              <a:gd name="T43" fmla="*/ 2147483646 h 2953"/>
              <a:gd name="T44" fmla="*/ 2147483646 w 3037"/>
              <a:gd name="T45" fmla="*/ 2147483646 h 2953"/>
              <a:gd name="T46" fmla="*/ 2147483646 w 3037"/>
              <a:gd name="T47" fmla="*/ 2147483646 h 2953"/>
              <a:gd name="T48" fmla="*/ 2147483646 w 3037"/>
              <a:gd name="T49" fmla="*/ 2147483646 h 2953"/>
              <a:gd name="T50" fmla="*/ 2147483646 w 3037"/>
              <a:gd name="T51" fmla="*/ 2147483646 h 2953"/>
              <a:gd name="T52" fmla="*/ 2147483646 w 3037"/>
              <a:gd name="T53" fmla="*/ 2147483646 h 2953"/>
              <a:gd name="T54" fmla="*/ 2147483646 w 3037"/>
              <a:gd name="T55" fmla="*/ 2147483646 h 2953"/>
              <a:gd name="T56" fmla="*/ 2147483646 w 3037"/>
              <a:gd name="T57" fmla="*/ 2147483646 h 2953"/>
              <a:gd name="T58" fmla="*/ 2147483646 w 3037"/>
              <a:gd name="T59" fmla="*/ 2147483646 h 2953"/>
              <a:gd name="T60" fmla="*/ 2147483646 w 3037"/>
              <a:gd name="T61" fmla="*/ 2147483646 h 2953"/>
              <a:gd name="T62" fmla="*/ 2147483646 w 3037"/>
              <a:gd name="T63" fmla="*/ 2147483646 h 2953"/>
              <a:gd name="T64" fmla="*/ 2147483646 w 3037"/>
              <a:gd name="T65" fmla="*/ 2147483646 h 2953"/>
              <a:gd name="T66" fmla="*/ 2147483646 w 3037"/>
              <a:gd name="T67" fmla="*/ 2147483646 h 2953"/>
              <a:gd name="T68" fmla="*/ 2147483646 w 3037"/>
              <a:gd name="T69" fmla="*/ 2147483646 h 2953"/>
              <a:gd name="T70" fmla="*/ 2147483646 w 3037"/>
              <a:gd name="T71" fmla="*/ 2147483646 h 2953"/>
              <a:gd name="T72" fmla="*/ 2147483646 w 3037"/>
              <a:gd name="T73" fmla="*/ 2147483646 h 2953"/>
              <a:gd name="T74" fmla="*/ 2147483646 w 3037"/>
              <a:gd name="T75" fmla="*/ 2147483646 h 2953"/>
              <a:gd name="T76" fmla="*/ 2147483646 w 3037"/>
              <a:gd name="T77" fmla="*/ 2147483646 h 2953"/>
              <a:gd name="T78" fmla="*/ 2147483646 w 3037"/>
              <a:gd name="T79" fmla="*/ 2147483646 h 2953"/>
              <a:gd name="T80" fmla="*/ 2147483646 w 3037"/>
              <a:gd name="T81" fmla="*/ 2147483646 h 2953"/>
              <a:gd name="T82" fmla="*/ 2147483646 w 3037"/>
              <a:gd name="T83" fmla="*/ 2147483646 h 2953"/>
              <a:gd name="T84" fmla="*/ 2147483646 w 3037"/>
              <a:gd name="T85" fmla="*/ 2147483646 h 2953"/>
              <a:gd name="T86" fmla="*/ 2147483646 w 3037"/>
              <a:gd name="T87" fmla="*/ 2147483646 h 2953"/>
              <a:gd name="T88" fmla="*/ 2147483646 w 3037"/>
              <a:gd name="T89" fmla="*/ 2147483646 h 2953"/>
              <a:gd name="T90" fmla="*/ 2147483646 w 3037"/>
              <a:gd name="T91" fmla="*/ 2147483646 h 2953"/>
              <a:gd name="T92" fmla="*/ 2147483646 w 3037"/>
              <a:gd name="T93" fmla="*/ 2147483646 h 2953"/>
              <a:gd name="T94" fmla="*/ 2147483646 w 3037"/>
              <a:gd name="T95" fmla="*/ 2147483646 h 2953"/>
              <a:gd name="T96" fmla="*/ 2147483646 w 3037"/>
              <a:gd name="T97" fmla="*/ 2147483646 h 2953"/>
              <a:gd name="T98" fmla="*/ 2147483646 w 3037"/>
              <a:gd name="T99" fmla="*/ 2147483646 h 2953"/>
              <a:gd name="T100" fmla="*/ 2147483646 w 3037"/>
              <a:gd name="T101" fmla="*/ 2147483646 h 2953"/>
              <a:gd name="T102" fmla="*/ 2147483646 w 3037"/>
              <a:gd name="T103" fmla="*/ 2147483646 h 2953"/>
              <a:gd name="T104" fmla="*/ 2147483646 w 3037"/>
              <a:gd name="T105" fmla="*/ 2147483646 h 2953"/>
              <a:gd name="T106" fmla="*/ 2147483646 w 3037"/>
              <a:gd name="T107" fmla="*/ 2147483646 h 2953"/>
              <a:gd name="T108" fmla="*/ 2147483646 w 3037"/>
              <a:gd name="T109" fmla="*/ 2147483646 h 2953"/>
              <a:gd name="T110" fmla="*/ 2147483646 w 3037"/>
              <a:gd name="T111" fmla="*/ 2147483646 h 2953"/>
              <a:gd name="T112" fmla="*/ 2147483646 w 3037"/>
              <a:gd name="T113" fmla="*/ 2147483646 h 2953"/>
              <a:gd name="T114" fmla="*/ 2147483646 w 3037"/>
              <a:gd name="T115" fmla="*/ 2147483646 h 2953"/>
              <a:gd name="T116" fmla="*/ 2147483646 w 3037"/>
              <a:gd name="T117" fmla="*/ 2147483646 h 2953"/>
              <a:gd name="T118" fmla="*/ 2147483646 w 3037"/>
              <a:gd name="T119" fmla="*/ 2147483646 h 2953"/>
              <a:gd name="T120" fmla="*/ 2147483646 w 3037"/>
              <a:gd name="T121" fmla="*/ 2147483646 h 2953"/>
              <a:gd name="T122" fmla="*/ 2147483646 w 3037"/>
              <a:gd name="T123" fmla="*/ 2147483646 h 2953"/>
              <a:gd name="T124" fmla="*/ 2147483646 w 3037"/>
              <a:gd name="T125" fmla="*/ 2147483646 h 29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37"/>
              <a:gd name="T190" fmla="*/ 0 h 2953"/>
              <a:gd name="T191" fmla="*/ 3037 w 3037"/>
              <a:gd name="T192" fmla="*/ 2953 h 295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37" h="2953">
                <a:moveTo>
                  <a:pt x="282" y="1077"/>
                </a:moveTo>
                <a:lnTo>
                  <a:pt x="297" y="1064"/>
                </a:lnTo>
                <a:lnTo>
                  <a:pt x="312" y="1050"/>
                </a:lnTo>
                <a:lnTo>
                  <a:pt x="327" y="1037"/>
                </a:lnTo>
                <a:lnTo>
                  <a:pt x="343" y="1022"/>
                </a:lnTo>
                <a:lnTo>
                  <a:pt x="359" y="1007"/>
                </a:lnTo>
                <a:lnTo>
                  <a:pt x="374" y="992"/>
                </a:lnTo>
                <a:lnTo>
                  <a:pt x="391" y="977"/>
                </a:lnTo>
                <a:lnTo>
                  <a:pt x="408" y="960"/>
                </a:lnTo>
                <a:lnTo>
                  <a:pt x="430" y="939"/>
                </a:lnTo>
                <a:lnTo>
                  <a:pt x="443" y="927"/>
                </a:lnTo>
                <a:lnTo>
                  <a:pt x="456" y="915"/>
                </a:lnTo>
                <a:lnTo>
                  <a:pt x="472" y="902"/>
                </a:lnTo>
                <a:lnTo>
                  <a:pt x="486" y="888"/>
                </a:lnTo>
                <a:lnTo>
                  <a:pt x="503" y="874"/>
                </a:lnTo>
                <a:lnTo>
                  <a:pt x="520" y="858"/>
                </a:lnTo>
                <a:lnTo>
                  <a:pt x="539" y="842"/>
                </a:lnTo>
                <a:lnTo>
                  <a:pt x="557" y="825"/>
                </a:lnTo>
                <a:lnTo>
                  <a:pt x="576" y="808"/>
                </a:lnTo>
                <a:lnTo>
                  <a:pt x="596" y="790"/>
                </a:lnTo>
                <a:lnTo>
                  <a:pt x="617" y="772"/>
                </a:lnTo>
                <a:lnTo>
                  <a:pt x="639" y="754"/>
                </a:lnTo>
                <a:lnTo>
                  <a:pt x="661" y="735"/>
                </a:lnTo>
                <a:lnTo>
                  <a:pt x="683" y="716"/>
                </a:lnTo>
                <a:lnTo>
                  <a:pt x="707" y="696"/>
                </a:lnTo>
                <a:lnTo>
                  <a:pt x="730" y="677"/>
                </a:lnTo>
                <a:lnTo>
                  <a:pt x="754" y="656"/>
                </a:lnTo>
                <a:lnTo>
                  <a:pt x="778" y="636"/>
                </a:lnTo>
                <a:lnTo>
                  <a:pt x="803" y="616"/>
                </a:lnTo>
                <a:lnTo>
                  <a:pt x="829" y="595"/>
                </a:lnTo>
                <a:lnTo>
                  <a:pt x="855" y="574"/>
                </a:lnTo>
                <a:lnTo>
                  <a:pt x="881" y="553"/>
                </a:lnTo>
                <a:lnTo>
                  <a:pt x="908" y="533"/>
                </a:lnTo>
                <a:lnTo>
                  <a:pt x="934" y="511"/>
                </a:lnTo>
                <a:lnTo>
                  <a:pt x="961" y="492"/>
                </a:lnTo>
                <a:lnTo>
                  <a:pt x="988" y="471"/>
                </a:lnTo>
                <a:lnTo>
                  <a:pt x="1016" y="450"/>
                </a:lnTo>
                <a:lnTo>
                  <a:pt x="1043" y="429"/>
                </a:lnTo>
                <a:lnTo>
                  <a:pt x="1071" y="410"/>
                </a:lnTo>
                <a:lnTo>
                  <a:pt x="1098" y="389"/>
                </a:lnTo>
                <a:lnTo>
                  <a:pt x="1127" y="369"/>
                </a:lnTo>
                <a:lnTo>
                  <a:pt x="1154" y="350"/>
                </a:lnTo>
                <a:lnTo>
                  <a:pt x="1181" y="331"/>
                </a:lnTo>
                <a:lnTo>
                  <a:pt x="1209" y="312"/>
                </a:lnTo>
                <a:lnTo>
                  <a:pt x="1236" y="294"/>
                </a:lnTo>
                <a:lnTo>
                  <a:pt x="1265" y="275"/>
                </a:lnTo>
                <a:lnTo>
                  <a:pt x="1292" y="258"/>
                </a:lnTo>
                <a:lnTo>
                  <a:pt x="1318" y="241"/>
                </a:lnTo>
                <a:lnTo>
                  <a:pt x="1346" y="226"/>
                </a:lnTo>
                <a:lnTo>
                  <a:pt x="1373" y="210"/>
                </a:lnTo>
                <a:lnTo>
                  <a:pt x="1399" y="194"/>
                </a:lnTo>
                <a:lnTo>
                  <a:pt x="1425" y="180"/>
                </a:lnTo>
                <a:lnTo>
                  <a:pt x="1451" y="166"/>
                </a:lnTo>
                <a:lnTo>
                  <a:pt x="1477" y="153"/>
                </a:lnTo>
                <a:lnTo>
                  <a:pt x="1502" y="141"/>
                </a:lnTo>
                <a:lnTo>
                  <a:pt x="1527" y="129"/>
                </a:lnTo>
                <a:lnTo>
                  <a:pt x="1575" y="110"/>
                </a:lnTo>
                <a:lnTo>
                  <a:pt x="1622" y="93"/>
                </a:lnTo>
                <a:lnTo>
                  <a:pt x="1665" y="80"/>
                </a:lnTo>
                <a:lnTo>
                  <a:pt x="1707" y="72"/>
                </a:lnTo>
                <a:lnTo>
                  <a:pt x="1781" y="69"/>
                </a:lnTo>
                <a:lnTo>
                  <a:pt x="1842" y="86"/>
                </a:lnTo>
                <a:lnTo>
                  <a:pt x="1889" y="120"/>
                </a:lnTo>
                <a:lnTo>
                  <a:pt x="1910" y="157"/>
                </a:lnTo>
                <a:lnTo>
                  <a:pt x="1908" y="200"/>
                </a:lnTo>
                <a:lnTo>
                  <a:pt x="1897" y="224"/>
                </a:lnTo>
                <a:lnTo>
                  <a:pt x="1883" y="251"/>
                </a:lnTo>
                <a:lnTo>
                  <a:pt x="1858" y="286"/>
                </a:lnTo>
                <a:lnTo>
                  <a:pt x="1831" y="322"/>
                </a:lnTo>
                <a:lnTo>
                  <a:pt x="1801" y="360"/>
                </a:lnTo>
                <a:lnTo>
                  <a:pt x="1785" y="381"/>
                </a:lnTo>
                <a:lnTo>
                  <a:pt x="1768" y="400"/>
                </a:lnTo>
                <a:lnTo>
                  <a:pt x="1751" y="421"/>
                </a:lnTo>
                <a:lnTo>
                  <a:pt x="1734" y="441"/>
                </a:lnTo>
                <a:lnTo>
                  <a:pt x="1716" y="462"/>
                </a:lnTo>
                <a:lnTo>
                  <a:pt x="1698" y="484"/>
                </a:lnTo>
                <a:lnTo>
                  <a:pt x="1679" y="505"/>
                </a:lnTo>
                <a:lnTo>
                  <a:pt x="1660" y="527"/>
                </a:lnTo>
                <a:lnTo>
                  <a:pt x="1640" y="549"/>
                </a:lnTo>
                <a:lnTo>
                  <a:pt x="1621" y="571"/>
                </a:lnTo>
                <a:lnTo>
                  <a:pt x="1653" y="550"/>
                </a:lnTo>
                <a:lnTo>
                  <a:pt x="1687" y="531"/>
                </a:lnTo>
                <a:lnTo>
                  <a:pt x="1720" y="513"/>
                </a:lnTo>
                <a:lnTo>
                  <a:pt x="1753" y="493"/>
                </a:lnTo>
                <a:lnTo>
                  <a:pt x="1786" y="475"/>
                </a:lnTo>
                <a:lnTo>
                  <a:pt x="1819" y="457"/>
                </a:lnTo>
                <a:lnTo>
                  <a:pt x="1852" y="438"/>
                </a:lnTo>
                <a:lnTo>
                  <a:pt x="1886" y="420"/>
                </a:lnTo>
                <a:lnTo>
                  <a:pt x="1914" y="406"/>
                </a:lnTo>
                <a:lnTo>
                  <a:pt x="1944" y="393"/>
                </a:lnTo>
                <a:lnTo>
                  <a:pt x="1973" y="380"/>
                </a:lnTo>
                <a:lnTo>
                  <a:pt x="2003" y="369"/>
                </a:lnTo>
                <a:lnTo>
                  <a:pt x="2060" y="354"/>
                </a:lnTo>
                <a:lnTo>
                  <a:pt x="2116" y="343"/>
                </a:lnTo>
                <a:lnTo>
                  <a:pt x="2218" y="340"/>
                </a:lnTo>
                <a:lnTo>
                  <a:pt x="2299" y="363"/>
                </a:lnTo>
                <a:lnTo>
                  <a:pt x="2329" y="382"/>
                </a:lnTo>
                <a:lnTo>
                  <a:pt x="2351" y="408"/>
                </a:lnTo>
                <a:lnTo>
                  <a:pt x="2364" y="480"/>
                </a:lnTo>
                <a:lnTo>
                  <a:pt x="2355" y="524"/>
                </a:lnTo>
                <a:lnTo>
                  <a:pt x="2346" y="550"/>
                </a:lnTo>
                <a:lnTo>
                  <a:pt x="2333" y="576"/>
                </a:lnTo>
                <a:lnTo>
                  <a:pt x="2317" y="605"/>
                </a:lnTo>
                <a:lnTo>
                  <a:pt x="2298" y="634"/>
                </a:lnTo>
                <a:lnTo>
                  <a:pt x="2274" y="665"/>
                </a:lnTo>
                <a:lnTo>
                  <a:pt x="2247" y="699"/>
                </a:lnTo>
                <a:lnTo>
                  <a:pt x="2225" y="725"/>
                </a:lnTo>
                <a:lnTo>
                  <a:pt x="2201" y="750"/>
                </a:lnTo>
                <a:lnTo>
                  <a:pt x="2178" y="776"/>
                </a:lnTo>
                <a:lnTo>
                  <a:pt x="2153" y="801"/>
                </a:lnTo>
                <a:lnTo>
                  <a:pt x="2140" y="814"/>
                </a:lnTo>
                <a:lnTo>
                  <a:pt x="2128" y="827"/>
                </a:lnTo>
                <a:lnTo>
                  <a:pt x="2115" y="838"/>
                </a:lnTo>
                <a:lnTo>
                  <a:pt x="2103" y="850"/>
                </a:lnTo>
                <a:lnTo>
                  <a:pt x="2090" y="863"/>
                </a:lnTo>
                <a:lnTo>
                  <a:pt x="2077" y="875"/>
                </a:lnTo>
                <a:lnTo>
                  <a:pt x="2064" y="888"/>
                </a:lnTo>
                <a:lnTo>
                  <a:pt x="2051" y="900"/>
                </a:lnTo>
                <a:lnTo>
                  <a:pt x="2038" y="911"/>
                </a:lnTo>
                <a:lnTo>
                  <a:pt x="2025" y="923"/>
                </a:lnTo>
                <a:lnTo>
                  <a:pt x="2012" y="936"/>
                </a:lnTo>
                <a:lnTo>
                  <a:pt x="1999" y="948"/>
                </a:lnTo>
                <a:lnTo>
                  <a:pt x="1985" y="960"/>
                </a:lnTo>
                <a:lnTo>
                  <a:pt x="1972" y="971"/>
                </a:lnTo>
                <a:lnTo>
                  <a:pt x="1957" y="983"/>
                </a:lnTo>
                <a:lnTo>
                  <a:pt x="1944" y="995"/>
                </a:lnTo>
                <a:lnTo>
                  <a:pt x="1917" y="1018"/>
                </a:lnTo>
                <a:lnTo>
                  <a:pt x="1888" y="1042"/>
                </a:lnTo>
                <a:lnTo>
                  <a:pt x="1861" y="1064"/>
                </a:lnTo>
                <a:lnTo>
                  <a:pt x="1832" y="1087"/>
                </a:lnTo>
                <a:lnTo>
                  <a:pt x="1859" y="1072"/>
                </a:lnTo>
                <a:lnTo>
                  <a:pt x="1887" y="1057"/>
                </a:lnTo>
                <a:lnTo>
                  <a:pt x="1913" y="1042"/>
                </a:lnTo>
                <a:lnTo>
                  <a:pt x="1940" y="1027"/>
                </a:lnTo>
                <a:lnTo>
                  <a:pt x="1968" y="1013"/>
                </a:lnTo>
                <a:lnTo>
                  <a:pt x="1994" y="1000"/>
                </a:lnTo>
                <a:lnTo>
                  <a:pt x="2021" y="986"/>
                </a:lnTo>
                <a:lnTo>
                  <a:pt x="2047" y="973"/>
                </a:lnTo>
                <a:lnTo>
                  <a:pt x="2073" y="960"/>
                </a:lnTo>
                <a:lnTo>
                  <a:pt x="2099" y="947"/>
                </a:lnTo>
                <a:lnTo>
                  <a:pt x="2124" y="935"/>
                </a:lnTo>
                <a:lnTo>
                  <a:pt x="2150" y="923"/>
                </a:lnTo>
                <a:lnTo>
                  <a:pt x="2200" y="901"/>
                </a:lnTo>
                <a:lnTo>
                  <a:pt x="2249" y="880"/>
                </a:lnTo>
                <a:lnTo>
                  <a:pt x="2296" y="862"/>
                </a:lnTo>
                <a:lnTo>
                  <a:pt x="2342" y="845"/>
                </a:lnTo>
                <a:lnTo>
                  <a:pt x="2386" y="831"/>
                </a:lnTo>
                <a:lnTo>
                  <a:pt x="2429" y="818"/>
                </a:lnTo>
                <a:lnTo>
                  <a:pt x="2508" y="802"/>
                </a:lnTo>
                <a:lnTo>
                  <a:pt x="2577" y="795"/>
                </a:lnTo>
                <a:lnTo>
                  <a:pt x="2660" y="812"/>
                </a:lnTo>
                <a:lnTo>
                  <a:pt x="2686" y="832"/>
                </a:lnTo>
                <a:lnTo>
                  <a:pt x="2703" y="857"/>
                </a:lnTo>
                <a:lnTo>
                  <a:pt x="2707" y="922"/>
                </a:lnTo>
                <a:lnTo>
                  <a:pt x="2694" y="958"/>
                </a:lnTo>
                <a:lnTo>
                  <a:pt x="2684" y="977"/>
                </a:lnTo>
                <a:lnTo>
                  <a:pt x="2671" y="996"/>
                </a:lnTo>
                <a:lnTo>
                  <a:pt x="2651" y="1018"/>
                </a:lnTo>
                <a:lnTo>
                  <a:pt x="2626" y="1044"/>
                </a:lnTo>
                <a:lnTo>
                  <a:pt x="2612" y="1059"/>
                </a:lnTo>
                <a:lnTo>
                  <a:pt x="2596" y="1074"/>
                </a:lnTo>
                <a:lnTo>
                  <a:pt x="2579" y="1091"/>
                </a:lnTo>
                <a:lnTo>
                  <a:pt x="2560" y="1108"/>
                </a:lnTo>
                <a:lnTo>
                  <a:pt x="2540" y="1125"/>
                </a:lnTo>
                <a:lnTo>
                  <a:pt x="2519" y="1145"/>
                </a:lnTo>
                <a:lnTo>
                  <a:pt x="2497" y="1163"/>
                </a:lnTo>
                <a:lnTo>
                  <a:pt x="2474" y="1184"/>
                </a:lnTo>
                <a:lnTo>
                  <a:pt x="2449" y="1205"/>
                </a:lnTo>
                <a:lnTo>
                  <a:pt x="2423" y="1226"/>
                </a:lnTo>
                <a:lnTo>
                  <a:pt x="2397" y="1248"/>
                </a:lnTo>
                <a:lnTo>
                  <a:pt x="2369" y="1270"/>
                </a:lnTo>
                <a:lnTo>
                  <a:pt x="2436" y="1258"/>
                </a:lnTo>
                <a:lnTo>
                  <a:pt x="2497" y="1254"/>
                </a:lnTo>
                <a:lnTo>
                  <a:pt x="2604" y="1269"/>
                </a:lnTo>
                <a:lnTo>
                  <a:pt x="2656" y="1303"/>
                </a:lnTo>
                <a:lnTo>
                  <a:pt x="2671" y="1355"/>
                </a:lnTo>
                <a:lnTo>
                  <a:pt x="2664" y="1386"/>
                </a:lnTo>
                <a:lnTo>
                  <a:pt x="2650" y="1422"/>
                </a:lnTo>
                <a:lnTo>
                  <a:pt x="2641" y="1442"/>
                </a:lnTo>
                <a:lnTo>
                  <a:pt x="2629" y="1462"/>
                </a:lnTo>
                <a:lnTo>
                  <a:pt x="2616" y="1482"/>
                </a:lnTo>
                <a:lnTo>
                  <a:pt x="2601" y="1503"/>
                </a:lnTo>
                <a:lnTo>
                  <a:pt x="2584" y="1525"/>
                </a:lnTo>
                <a:lnTo>
                  <a:pt x="2567" y="1549"/>
                </a:lnTo>
                <a:lnTo>
                  <a:pt x="2548" y="1572"/>
                </a:lnTo>
                <a:lnTo>
                  <a:pt x="2527" y="1596"/>
                </a:lnTo>
                <a:lnTo>
                  <a:pt x="2505" y="1621"/>
                </a:lnTo>
                <a:lnTo>
                  <a:pt x="2481" y="1647"/>
                </a:lnTo>
                <a:lnTo>
                  <a:pt x="2457" y="1671"/>
                </a:lnTo>
                <a:lnTo>
                  <a:pt x="2444" y="1685"/>
                </a:lnTo>
                <a:lnTo>
                  <a:pt x="2431" y="1698"/>
                </a:lnTo>
                <a:lnTo>
                  <a:pt x="2418" y="1711"/>
                </a:lnTo>
                <a:lnTo>
                  <a:pt x="2405" y="1725"/>
                </a:lnTo>
                <a:lnTo>
                  <a:pt x="2390" y="1738"/>
                </a:lnTo>
                <a:lnTo>
                  <a:pt x="2377" y="1751"/>
                </a:lnTo>
                <a:lnTo>
                  <a:pt x="2363" y="1765"/>
                </a:lnTo>
                <a:lnTo>
                  <a:pt x="2348" y="1778"/>
                </a:lnTo>
                <a:lnTo>
                  <a:pt x="2334" y="1793"/>
                </a:lnTo>
                <a:lnTo>
                  <a:pt x="2318" y="1806"/>
                </a:lnTo>
                <a:lnTo>
                  <a:pt x="2303" y="1820"/>
                </a:lnTo>
                <a:lnTo>
                  <a:pt x="2288" y="1833"/>
                </a:lnTo>
                <a:lnTo>
                  <a:pt x="2273" y="1847"/>
                </a:lnTo>
                <a:lnTo>
                  <a:pt x="2257" y="1862"/>
                </a:lnTo>
                <a:lnTo>
                  <a:pt x="2242" y="1875"/>
                </a:lnTo>
                <a:lnTo>
                  <a:pt x="2225" y="1889"/>
                </a:lnTo>
                <a:lnTo>
                  <a:pt x="2209" y="1904"/>
                </a:lnTo>
                <a:lnTo>
                  <a:pt x="2193" y="1918"/>
                </a:lnTo>
                <a:lnTo>
                  <a:pt x="2232" y="1904"/>
                </a:lnTo>
                <a:lnTo>
                  <a:pt x="2270" y="1889"/>
                </a:lnTo>
                <a:lnTo>
                  <a:pt x="2308" y="1877"/>
                </a:lnTo>
                <a:lnTo>
                  <a:pt x="2346" y="1867"/>
                </a:lnTo>
                <a:lnTo>
                  <a:pt x="2415" y="1849"/>
                </a:lnTo>
                <a:lnTo>
                  <a:pt x="2480" y="1838"/>
                </a:lnTo>
                <a:lnTo>
                  <a:pt x="2592" y="1837"/>
                </a:lnTo>
                <a:lnTo>
                  <a:pt x="2638" y="1849"/>
                </a:lnTo>
                <a:lnTo>
                  <a:pt x="2674" y="1870"/>
                </a:lnTo>
                <a:lnTo>
                  <a:pt x="2716" y="1913"/>
                </a:lnTo>
                <a:lnTo>
                  <a:pt x="2732" y="1956"/>
                </a:lnTo>
                <a:lnTo>
                  <a:pt x="2721" y="2001"/>
                </a:lnTo>
                <a:lnTo>
                  <a:pt x="2708" y="2025"/>
                </a:lnTo>
                <a:lnTo>
                  <a:pt x="2687" y="2048"/>
                </a:lnTo>
                <a:lnTo>
                  <a:pt x="2659" y="2080"/>
                </a:lnTo>
                <a:lnTo>
                  <a:pt x="2630" y="2109"/>
                </a:lnTo>
                <a:lnTo>
                  <a:pt x="2616" y="2125"/>
                </a:lnTo>
                <a:lnTo>
                  <a:pt x="2600" y="2139"/>
                </a:lnTo>
                <a:lnTo>
                  <a:pt x="2586" y="2155"/>
                </a:lnTo>
                <a:lnTo>
                  <a:pt x="2570" y="2169"/>
                </a:lnTo>
                <a:lnTo>
                  <a:pt x="2554" y="2184"/>
                </a:lnTo>
                <a:lnTo>
                  <a:pt x="2539" y="2198"/>
                </a:lnTo>
                <a:lnTo>
                  <a:pt x="2524" y="2214"/>
                </a:lnTo>
                <a:lnTo>
                  <a:pt x="2509" y="2228"/>
                </a:lnTo>
                <a:lnTo>
                  <a:pt x="2493" y="2242"/>
                </a:lnTo>
                <a:lnTo>
                  <a:pt x="2478" y="2257"/>
                </a:lnTo>
                <a:lnTo>
                  <a:pt x="2461" y="2271"/>
                </a:lnTo>
                <a:lnTo>
                  <a:pt x="2445" y="2285"/>
                </a:lnTo>
                <a:lnTo>
                  <a:pt x="2429" y="2300"/>
                </a:lnTo>
                <a:lnTo>
                  <a:pt x="2414" y="2313"/>
                </a:lnTo>
                <a:lnTo>
                  <a:pt x="2397" y="2327"/>
                </a:lnTo>
                <a:lnTo>
                  <a:pt x="2381" y="2342"/>
                </a:lnTo>
                <a:lnTo>
                  <a:pt x="2364" y="2356"/>
                </a:lnTo>
                <a:lnTo>
                  <a:pt x="2348" y="2370"/>
                </a:lnTo>
                <a:lnTo>
                  <a:pt x="2333" y="2383"/>
                </a:lnTo>
                <a:lnTo>
                  <a:pt x="2316" y="2398"/>
                </a:lnTo>
                <a:lnTo>
                  <a:pt x="2299" y="2412"/>
                </a:lnTo>
                <a:lnTo>
                  <a:pt x="2283" y="2425"/>
                </a:lnTo>
                <a:lnTo>
                  <a:pt x="2266" y="2439"/>
                </a:lnTo>
                <a:lnTo>
                  <a:pt x="2249" y="2454"/>
                </a:lnTo>
                <a:lnTo>
                  <a:pt x="2234" y="2467"/>
                </a:lnTo>
                <a:lnTo>
                  <a:pt x="2217" y="2481"/>
                </a:lnTo>
                <a:lnTo>
                  <a:pt x="2200" y="2495"/>
                </a:lnTo>
                <a:lnTo>
                  <a:pt x="2184" y="2508"/>
                </a:lnTo>
                <a:lnTo>
                  <a:pt x="2221" y="2491"/>
                </a:lnTo>
                <a:lnTo>
                  <a:pt x="2257" y="2475"/>
                </a:lnTo>
                <a:lnTo>
                  <a:pt x="2294" y="2456"/>
                </a:lnTo>
                <a:lnTo>
                  <a:pt x="2331" y="2441"/>
                </a:lnTo>
                <a:lnTo>
                  <a:pt x="2368" y="2424"/>
                </a:lnTo>
                <a:lnTo>
                  <a:pt x="2406" y="2408"/>
                </a:lnTo>
                <a:lnTo>
                  <a:pt x="2444" y="2392"/>
                </a:lnTo>
                <a:lnTo>
                  <a:pt x="2481" y="2377"/>
                </a:lnTo>
                <a:lnTo>
                  <a:pt x="2518" y="2364"/>
                </a:lnTo>
                <a:lnTo>
                  <a:pt x="2556" y="2349"/>
                </a:lnTo>
                <a:lnTo>
                  <a:pt x="2594" y="2338"/>
                </a:lnTo>
                <a:lnTo>
                  <a:pt x="2630" y="2327"/>
                </a:lnTo>
                <a:lnTo>
                  <a:pt x="2704" y="2308"/>
                </a:lnTo>
                <a:lnTo>
                  <a:pt x="2777" y="2295"/>
                </a:lnTo>
                <a:lnTo>
                  <a:pt x="2867" y="2304"/>
                </a:lnTo>
                <a:lnTo>
                  <a:pt x="2916" y="2319"/>
                </a:lnTo>
                <a:lnTo>
                  <a:pt x="2961" y="2344"/>
                </a:lnTo>
                <a:lnTo>
                  <a:pt x="3026" y="2412"/>
                </a:lnTo>
                <a:lnTo>
                  <a:pt x="3037" y="2455"/>
                </a:lnTo>
                <a:lnTo>
                  <a:pt x="3028" y="2501"/>
                </a:lnTo>
                <a:lnTo>
                  <a:pt x="3015" y="2527"/>
                </a:lnTo>
                <a:lnTo>
                  <a:pt x="2999" y="2553"/>
                </a:lnTo>
                <a:lnTo>
                  <a:pt x="2978" y="2577"/>
                </a:lnTo>
                <a:lnTo>
                  <a:pt x="2955" y="2602"/>
                </a:lnTo>
                <a:lnTo>
                  <a:pt x="2943" y="2614"/>
                </a:lnTo>
                <a:lnTo>
                  <a:pt x="2929" y="2626"/>
                </a:lnTo>
                <a:lnTo>
                  <a:pt x="2914" y="2637"/>
                </a:lnTo>
                <a:lnTo>
                  <a:pt x="2900" y="2649"/>
                </a:lnTo>
                <a:lnTo>
                  <a:pt x="2886" y="2661"/>
                </a:lnTo>
                <a:lnTo>
                  <a:pt x="2870" y="2671"/>
                </a:lnTo>
                <a:lnTo>
                  <a:pt x="2837" y="2694"/>
                </a:lnTo>
                <a:lnTo>
                  <a:pt x="2804" y="2716"/>
                </a:lnTo>
                <a:lnTo>
                  <a:pt x="2768" y="2735"/>
                </a:lnTo>
                <a:lnTo>
                  <a:pt x="2732" y="2755"/>
                </a:lnTo>
                <a:lnTo>
                  <a:pt x="2695" y="2772"/>
                </a:lnTo>
                <a:lnTo>
                  <a:pt x="2659" y="2789"/>
                </a:lnTo>
                <a:lnTo>
                  <a:pt x="2621" y="2806"/>
                </a:lnTo>
                <a:lnTo>
                  <a:pt x="2584" y="2820"/>
                </a:lnTo>
                <a:lnTo>
                  <a:pt x="2549" y="2833"/>
                </a:lnTo>
                <a:lnTo>
                  <a:pt x="2514" y="2845"/>
                </a:lnTo>
                <a:lnTo>
                  <a:pt x="2481" y="2855"/>
                </a:lnTo>
                <a:lnTo>
                  <a:pt x="2420" y="2871"/>
                </a:lnTo>
                <a:lnTo>
                  <a:pt x="2368" y="2881"/>
                </a:lnTo>
                <a:lnTo>
                  <a:pt x="2329" y="2883"/>
                </a:lnTo>
                <a:lnTo>
                  <a:pt x="2303" y="2877"/>
                </a:lnTo>
                <a:lnTo>
                  <a:pt x="2295" y="2864"/>
                </a:lnTo>
                <a:lnTo>
                  <a:pt x="2307" y="2842"/>
                </a:lnTo>
                <a:lnTo>
                  <a:pt x="2320" y="2826"/>
                </a:lnTo>
                <a:lnTo>
                  <a:pt x="2339" y="2810"/>
                </a:lnTo>
                <a:lnTo>
                  <a:pt x="2359" y="2795"/>
                </a:lnTo>
                <a:lnTo>
                  <a:pt x="2378" y="2780"/>
                </a:lnTo>
                <a:lnTo>
                  <a:pt x="2397" y="2765"/>
                </a:lnTo>
                <a:lnTo>
                  <a:pt x="2416" y="2751"/>
                </a:lnTo>
                <a:lnTo>
                  <a:pt x="2436" y="2737"/>
                </a:lnTo>
                <a:lnTo>
                  <a:pt x="2455" y="2722"/>
                </a:lnTo>
                <a:lnTo>
                  <a:pt x="2476" y="2708"/>
                </a:lnTo>
                <a:lnTo>
                  <a:pt x="2496" y="2694"/>
                </a:lnTo>
                <a:lnTo>
                  <a:pt x="2515" y="2679"/>
                </a:lnTo>
                <a:lnTo>
                  <a:pt x="2535" y="2665"/>
                </a:lnTo>
                <a:lnTo>
                  <a:pt x="2554" y="2650"/>
                </a:lnTo>
                <a:lnTo>
                  <a:pt x="2574" y="2636"/>
                </a:lnTo>
                <a:lnTo>
                  <a:pt x="2594" y="2622"/>
                </a:lnTo>
                <a:lnTo>
                  <a:pt x="2613" y="2607"/>
                </a:lnTo>
                <a:lnTo>
                  <a:pt x="2631" y="2592"/>
                </a:lnTo>
                <a:lnTo>
                  <a:pt x="2651" y="2576"/>
                </a:lnTo>
                <a:lnTo>
                  <a:pt x="2617" y="2588"/>
                </a:lnTo>
                <a:lnTo>
                  <a:pt x="2584" y="2601"/>
                </a:lnTo>
                <a:lnTo>
                  <a:pt x="2549" y="2614"/>
                </a:lnTo>
                <a:lnTo>
                  <a:pt x="2514" y="2628"/>
                </a:lnTo>
                <a:lnTo>
                  <a:pt x="2479" y="2643"/>
                </a:lnTo>
                <a:lnTo>
                  <a:pt x="2444" y="2658"/>
                </a:lnTo>
                <a:lnTo>
                  <a:pt x="2407" y="2674"/>
                </a:lnTo>
                <a:lnTo>
                  <a:pt x="2372" y="2690"/>
                </a:lnTo>
                <a:lnTo>
                  <a:pt x="2335" y="2707"/>
                </a:lnTo>
                <a:lnTo>
                  <a:pt x="2299" y="2722"/>
                </a:lnTo>
                <a:lnTo>
                  <a:pt x="2262" y="2739"/>
                </a:lnTo>
                <a:lnTo>
                  <a:pt x="2226" y="2755"/>
                </a:lnTo>
                <a:lnTo>
                  <a:pt x="2191" y="2772"/>
                </a:lnTo>
                <a:lnTo>
                  <a:pt x="2154" y="2787"/>
                </a:lnTo>
                <a:lnTo>
                  <a:pt x="2119" y="2803"/>
                </a:lnTo>
                <a:lnTo>
                  <a:pt x="2084" y="2819"/>
                </a:lnTo>
                <a:lnTo>
                  <a:pt x="2049" y="2834"/>
                </a:lnTo>
                <a:lnTo>
                  <a:pt x="2015" y="2849"/>
                </a:lnTo>
                <a:lnTo>
                  <a:pt x="1981" y="2862"/>
                </a:lnTo>
                <a:lnTo>
                  <a:pt x="1948" y="2876"/>
                </a:lnTo>
                <a:lnTo>
                  <a:pt x="1916" y="2888"/>
                </a:lnTo>
                <a:lnTo>
                  <a:pt x="1883" y="2899"/>
                </a:lnTo>
                <a:lnTo>
                  <a:pt x="1823" y="2920"/>
                </a:lnTo>
                <a:lnTo>
                  <a:pt x="1766" y="2937"/>
                </a:lnTo>
                <a:lnTo>
                  <a:pt x="1713" y="2948"/>
                </a:lnTo>
                <a:lnTo>
                  <a:pt x="1626" y="2953"/>
                </a:lnTo>
                <a:lnTo>
                  <a:pt x="1546" y="2929"/>
                </a:lnTo>
                <a:lnTo>
                  <a:pt x="1505" y="2885"/>
                </a:lnTo>
                <a:lnTo>
                  <a:pt x="1502" y="2824"/>
                </a:lnTo>
                <a:lnTo>
                  <a:pt x="1517" y="2789"/>
                </a:lnTo>
                <a:lnTo>
                  <a:pt x="1528" y="2770"/>
                </a:lnTo>
                <a:lnTo>
                  <a:pt x="1541" y="2751"/>
                </a:lnTo>
                <a:lnTo>
                  <a:pt x="1569" y="2718"/>
                </a:lnTo>
                <a:lnTo>
                  <a:pt x="1596" y="2686"/>
                </a:lnTo>
                <a:lnTo>
                  <a:pt x="1625" y="2653"/>
                </a:lnTo>
                <a:lnTo>
                  <a:pt x="1655" y="2622"/>
                </a:lnTo>
                <a:lnTo>
                  <a:pt x="1685" y="2589"/>
                </a:lnTo>
                <a:lnTo>
                  <a:pt x="1716" y="2557"/>
                </a:lnTo>
                <a:lnTo>
                  <a:pt x="1733" y="2540"/>
                </a:lnTo>
                <a:lnTo>
                  <a:pt x="1749" y="2524"/>
                </a:lnTo>
                <a:lnTo>
                  <a:pt x="1766" y="2508"/>
                </a:lnTo>
                <a:lnTo>
                  <a:pt x="1783" y="2491"/>
                </a:lnTo>
                <a:lnTo>
                  <a:pt x="1799" y="2476"/>
                </a:lnTo>
                <a:lnTo>
                  <a:pt x="1816" y="2460"/>
                </a:lnTo>
                <a:lnTo>
                  <a:pt x="1833" y="2445"/>
                </a:lnTo>
                <a:lnTo>
                  <a:pt x="1850" y="2429"/>
                </a:lnTo>
                <a:lnTo>
                  <a:pt x="1869" y="2412"/>
                </a:lnTo>
                <a:lnTo>
                  <a:pt x="1886" y="2396"/>
                </a:lnTo>
                <a:lnTo>
                  <a:pt x="1904" y="2381"/>
                </a:lnTo>
                <a:lnTo>
                  <a:pt x="1922" y="2365"/>
                </a:lnTo>
                <a:lnTo>
                  <a:pt x="1939" y="2349"/>
                </a:lnTo>
                <a:lnTo>
                  <a:pt x="1957" y="2334"/>
                </a:lnTo>
                <a:lnTo>
                  <a:pt x="1975" y="2318"/>
                </a:lnTo>
                <a:lnTo>
                  <a:pt x="1994" y="2302"/>
                </a:lnTo>
                <a:lnTo>
                  <a:pt x="2012" y="2287"/>
                </a:lnTo>
                <a:lnTo>
                  <a:pt x="2030" y="2271"/>
                </a:lnTo>
                <a:lnTo>
                  <a:pt x="2049" y="2257"/>
                </a:lnTo>
                <a:lnTo>
                  <a:pt x="2067" y="2241"/>
                </a:lnTo>
                <a:lnTo>
                  <a:pt x="2043" y="2254"/>
                </a:lnTo>
                <a:lnTo>
                  <a:pt x="2017" y="2269"/>
                </a:lnTo>
                <a:lnTo>
                  <a:pt x="1989" y="2285"/>
                </a:lnTo>
                <a:lnTo>
                  <a:pt x="1957" y="2304"/>
                </a:lnTo>
                <a:lnTo>
                  <a:pt x="1925" y="2322"/>
                </a:lnTo>
                <a:lnTo>
                  <a:pt x="1891" y="2342"/>
                </a:lnTo>
                <a:lnTo>
                  <a:pt x="1856" y="2362"/>
                </a:lnTo>
                <a:lnTo>
                  <a:pt x="1819" y="2385"/>
                </a:lnTo>
                <a:lnTo>
                  <a:pt x="1781" y="2407"/>
                </a:lnTo>
                <a:lnTo>
                  <a:pt x="1743" y="2429"/>
                </a:lnTo>
                <a:lnTo>
                  <a:pt x="1704" y="2452"/>
                </a:lnTo>
                <a:lnTo>
                  <a:pt x="1664" y="2475"/>
                </a:lnTo>
                <a:lnTo>
                  <a:pt x="1623" y="2498"/>
                </a:lnTo>
                <a:lnTo>
                  <a:pt x="1583" y="2521"/>
                </a:lnTo>
                <a:lnTo>
                  <a:pt x="1543" y="2544"/>
                </a:lnTo>
                <a:lnTo>
                  <a:pt x="1502" y="2566"/>
                </a:lnTo>
                <a:lnTo>
                  <a:pt x="1463" y="2588"/>
                </a:lnTo>
                <a:lnTo>
                  <a:pt x="1423" y="2609"/>
                </a:lnTo>
                <a:lnTo>
                  <a:pt x="1384" y="2628"/>
                </a:lnTo>
                <a:lnTo>
                  <a:pt x="1346" y="2648"/>
                </a:lnTo>
                <a:lnTo>
                  <a:pt x="1308" y="2666"/>
                </a:lnTo>
                <a:lnTo>
                  <a:pt x="1271" y="2682"/>
                </a:lnTo>
                <a:lnTo>
                  <a:pt x="1237" y="2697"/>
                </a:lnTo>
                <a:lnTo>
                  <a:pt x="1204" y="2710"/>
                </a:lnTo>
                <a:lnTo>
                  <a:pt x="1172" y="2722"/>
                </a:lnTo>
                <a:lnTo>
                  <a:pt x="1142" y="2733"/>
                </a:lnTo>
                <a:lnTo>
                  <a:pt x="1088" y="2746"/>
                </a:lnTo>
                <a:lnTo>
                  <a:pt x="1009" y="2743"/>
                </a:lnTo>
                <a:lnTo>
                  <a:pt x="971" y="2723"/>
                </a:lnTo>
                <a:lnTo>
                  <a:pt x="944" y="2701"/>
                </a:lnTo>
                <a:lnTo>
                  <a:pt x="917" y="2650"/>
                </a:lnTo>
                <a:lnTo>
                  <a:pt x="918" y="2622"/>
                </a:lnTo>
                <a:lnTo>
                  <a:pt x="928" y="2593"/>
                </a:lnTo>
                <a:lnTo>
                  <a:pt x="948" y="2563"/>
                </a:lnTo>
                <a:lnTo>
                  <a:pt x="977" y="2533"/>
                </a:lnTo>
                <a:lnTo>
                  <a:pt x="995" y="2516"/>
                </a:lnTo>
                <a:lnTo>
                  <a:pt x="1012" y="2501"/>
                </a:lnTo>
                <a:lnTo>
                  <a:pt x="1030" y="2485"/>
                </a:lnTo>
                <a:lnTo>
                  <a:pt x="1048" y="2469"/>
                </a:lnTo>
                <a:lnTo>
                  <a:pt x="1067" y="2452"/>
                </a:lnTo>
                <a:lnTo>
                  <a:pt x="1085" y="2437"/>
                </a:lnTo>
                <a:lnTo>
                  <a:pt x="1103" y="2422"/>
                </a:lnTo>
                <a:lnTo>
                  <a:pt x="1123" y="2407"/>
                </a:lnTo>
                <a:lnTo>
                  <a:pt x="1141" y="2391"/>
                </a:lnTo>
                <a:lnTo>
                  <a:pt x="1159" y="2375"/>
                </a:lnTo>
                <a:lnTo>
                  <a:pt x="1177" y="2360"/>
                </a:lnTo>
                <a:lnTo>
                  <a:pt x="1197" y="2345"/>
                </a:lnTo>
                <a:lnTo>
                  <a:pt x="1215" y="2330"/>
                </a:lnTo>
                <a:lnTo>
                  <a:pt x="1235" y="2315"/>
                </a:lnTo>
                <a:lnTo>
                  <a:pt x="1253" y="2301"/>
                </a:lnTo>
                <a:lnTo>
                  <a:pt x="1273" y="2285"/>
                </a:lnTo>
                <a:lnTo>
                  <a:pt x="1292" y="2271"/>
                </a:lnTo>
                <a:lnTo>
                  <a:pt x="1310" y="2257"/>
                </a:lnTo>
                <a:lnTo>
                  <a:pt x="1330" y="2241"/>
                </a:lnTo>
                <a:lnTo>
                  <a:pt x="1350" y="2227"/>
                </a:lnTo>
                <a:lnTo>
                  <a:pt x="1369" y="2212"/>
                </a:lnTo>
                <a:lnTo>
                  <a:pt x="1387" y="2198"/>
                </a:lnTo>
                <a:lnTo>
                  <a:pt x="1407" y="2184"/>
                </a:lnTo>
                <a:lnTo>
                  <a:pt x="1427" y="2169"/>
                </a:lnTo>
                <a:lnTo>
                  <a:pt x="1446" y="2155"/>
                </a:lnTo>
                <a:lnTo>
                  <a:pt x="1466" y="2141"/>
                </a:lnTo>
                <a:lnTo>
                  <a:pt x="1485" y="2126"/>
                </a:lnTo>
                <a:lnTo>
                  <a:pt x="1505" y="2113"/>
                </a:lnTo>
                <a:lnTo>
                  <a:pt x="1524" y="2099"/>
                </a:lnTo>
                <a:lnTo>
                  <a:pt x="1544" y="2085"/>
                </a:lnTo>
                <a:lnTo>
                  <a:pt x="1563" y="2070"/>
                </a:lnTo>
                <a:lnTo>
                  <a:pt x="1583" y="2056"/>
                </a:lnTo>
                <a:lnTo>
                  <a:pt x="1603" y="2042"/>
                </a:lnTo>
                <a:lnTo>
                  <a:pt x="1622" y="2029"/>
                </a:lnTo>
                <a:lnTo>
                  <a:pt x="1642" y="2014"/>
                </a:lnTo>
                <a:lnTo>
                  <a:pt x="1661" y="2000"/>
                </a:lnTo>
                <a:lnTo>
                  <a:pt x="1681" y="1986"/>
                </a:lnTo>
                <a:lnTo>
                  <a:pt x="1700" y="1971"/>
                </a:lnTo>
                <a:lnTo>
                  <a:pt x="1720" y="1957"/>
                </a:lnTo>
                <a:lnTo>
                  <a:pt x="1739" y="1944"/>
                </a:lnTo>
                <a:lnTo>
                  <a:pt x="1759" y="1930"/>
                </a:lnTo>
                <a:lnTo>
                  <a:pt x="1779" y="1915"/>
                </a:lnTo>
                <a:lnTo>
                  <a:pt x="1797" y="1901"/>
                </a:lnTo>
                <a:lnTo>
                  <a:pt x="1816" y="1887"/>
                </a:lnTo>
                <a:lnTo>
                  <a:pt x="1836" y="1872"/>
                </a:lnTo>
                <a:lnTo>
                  <a:pt x="1856" y="1858"/>
                </a:lnTo>
                <a:lnTo>
                  <a:pt x="1875" y="1844"/>
                </a:lnTo>
                <a:lnTo>
                  <a:pt x="1893" y="1829"/>
                </a:lnTo>
                <a:lnTo>
                  <a:pt x="1913" y="1815"/>
                </a:lnTo>
                <a:lnTo>
                  <a:pt x="1932" y="1801"/>
                </a:lnTo>
                <a:lnTo>
                  <a:pt x="1951" y="1785"/>
                </a:lnTo>
                <a:lnTo>
                  <a:pt x="1970" y="1771"/>
                </a:lnTo>
                <a:lnTo>
                  <a:pt x="1990" y="1756"/>
                </a:lnTo>
                <a:lnTo>
                  <a:pt x="2008" y="1741"/>
                </a:lnTo>
                <a:lnTo>
                  <a:pt x="2028" y="1726"/>
                </a:lnTo>
                <a:lnTo>
                  <a:pt x="2046" y="1711"/>
                </a:lnTo>
                <a:lnTo>
                  <a:pt x="2064" y="1696"/>
                </a:lnTo>
                <a:lnTo>
                  <a:pt x="2084" y="1681"/>
                </a:lnTo>
                <a:lnTo>
                  <a:pt x="2102" y="1666"/>
                </a:lnTo>
                <a:lnTo>
                  <a:pt x="2120" y="1651"/>
                </a:lnTo>
                <a:lnTo>
                  <a:pt x="2138" y="1635"/>
                </a:lnTo>
                <a:lnTo>
                  <a:pt x="2157" y="1619"/>
                </a:lnTo>
                <a:lnTo>
                  <a:pt x="2175" y="1604"/>
                </a:lnTo>
                <a:lnTo>
                  <a:pt x="2193" y="1588"/>
                </a:lnTo>
                <a:lnTo>
                  <a:pt x="2167" y="1601"/>
                </a:lnTo>
                <a:lnTo>
                  <a:pt x="2138" y="1615"/>
                </a:lnTo>
                <a:lnTo>
                  <a:pt x="2110" y="1630"/>
                </a:lnTo>
                <a:lnTo>
                  <a:pt x="2077" y="1648"/>
                </a:lnTo>
                <a:lnTo>
                  <a:pt x="2041" y="1669"/>
                </a:lnTo>
                <a:lnTo>
                  <a:pt x="2000" y="1692"/>
                </a:lnTo>
                <a:lnTo>
                  <a:pt x="1979" y="1704"/>
                </a:lnTo>
                <a:lnTo>
                  <a:pt x="1957" y="1718"/>
                </a:lnTo>
                <a:lnTo>
                  <a:pt x="1935" y="1731"/>
                </a:lnTo>
                <a:lnTo>
                  <a:pt x="1912" y="1746"/>
                </a:lnTo>
                <a:lnTo>
                  <a:pt x="1887" y="1761"/>
                </a:lnTo>
                <a:lnTo>
                  <a:pt x="1863" y="1776"/>
                </a:lnTo>
                <a:lnTo>
                  <a:pt x="1839" y="1793"/>
                </a:lnTo>
                <a:lnTo>
                  <a:pt x="1813" y="1808"/>
                </a:lnTo>
                <a:lnTo>
                  <a:pt x="1786" y="1825"/>
                </a:lnTo>
                <a:lnTo>
                  <a:pt x="1760" y="1842"/>
                </a:lnTo>
                <a:lnTo>
                  <a:pt x="1733" y="1859"/>
                </a:lnTo>
                <a:lnTo>
                  <a:pt x="1707" y="1877"/>
                </a:lnTo>
                <a:lnTo>
                  <a:pt x="1679" y="1894"/>
                </a:lnTo>
                <a:lnTo>
                  <a:pt x="1651" y="1913"/>
                </a:lnTo>
                <a:lnTo>
                  <a:pt x="1623" y="1931"/>
                </a:lnTo>
                <a:lnTo>
                  <a:pt x="1595" y="1949"/>
                </a:lnTo>
                <a:lnTo>
                  <a:pt x="1567" y="1969"/>
                </a:lnTo>
                <a:lnTo>
                  <a:pt x="1539" y="1987"/>
                </a:lnTo>
                <a:lnTo>
                  <a:pt x="1510" y="2005"/>
                </a:lnTo>
                <a:lnTo>
                  <a:pt x="1481" y="2025"/>
                </a:lnTo>
                <a:lnTo>
                  <a:pt x="1453" y="2043"/>
                </a:lnTo>
                <a:lnTo>
                  <a:pt x="1424" y="2063"/>
                </a:lnTo>
                <a:lnTo>
                  <a:pt x="1395" y="2081"/>
                </a:lnTo>
                <a:lnTo>
                  <a:pt x="1367" y="2100"/>
                </a:lnTo>
                <a:lnTo>
                  <a:pt x="1338" y="2119"/>
                </a:lnTo>
                <a:lnTo>
                  <a:pt x="1309" y="2137"/>
                </a:lnTo>
                <a:lnTo>
                  <a:pt x="1280" y="2155"/>
                </a:lnTo>
                <a:lnTo>
                  <a:pt x="1253" y="2173"/>
                </a:lnTo>
                <a:lnTo>
                  <a:pt x="1226" y="2192"/>
                </a:lnTo>
                <a:lnTo>
                  <a:pt x="1198" y="2210"/>
                </a:lnTo>
                <a:lnTo>
                  <a:pt x="1171" y="2227"/>
                </a:lnTo>
                <a:lnTo>
                  <a:pt x="1144" y="2244"/>
                </a:lnTo>
                <a:lnTo>
                  <a:pt x="1117" y="2261"/>
                </a:lnTo>
                <a:lnTo>
                  <a:pt x="1091" y="2278"/>
                </a:lnTo>
                <a:lnTo>
                  <a:pt x="1067" y="2293"/>
                </a:lnTo>
                <a:lnTo>
                  <a:pt x="1041" y="2309"/>
                </a:lnTo>
                <a:lnTo>
                  <a:pt x="1017" y="2325"/>
                </a:lnTo>
                <a:lnTo>
                  <a:pt x="992" y="2339"/>
                </a:lnTo>
                <a:lnTo>
                  <a:pt x="970" y="2353"/>
                </a:lnTo>
                <a:lnTo>
                  <a:pt x="947" y="2368"/>
                </a:lnTo>
                <a:lnTo>
                  <a:pt x="925" y="2381"/>
                </a:lnTo>
                <a:lnTo>
                  <a:pt x="904" y="2392"/>
                </a:lnTo>
                <a:lnTo>
                  <a:pt x="865" y="2416"/>
                </a:lnTo>
                <a:lnTo>
                  <a:pt x="827" y="2435"/>
                </a:lnTo>
                <a:lnTo>
                  <a:pt x="794" y="2452"/>
                </a:lnTo>
                <a:lnTo>
                  <a:pt x="765" y="2467"/>
                </a:lnTo>
                <a:lnTo>
                  <a:pt x="741" y="2477"/>
                </a:lnTo>
                <a:lnTo>
                  <a:pt x="704" y="2486"/>
                </a:lnTo>
                <a:lnTo>
                  <a:pt x="653" y="2484"/>
                </a:lnTo>
                <a:lnTo>
                  <a:pt x="612" y="2469"/>
                </a:lnTo>
                <a:lnTo>
                  <a:pt x="562" y="2417"/>
                </a:lnTo>
                <a:lnTo>
                  <a:pt x="555" y="2383"/>
                </a:lnTo>
                <a:lnTo>
                  <a:pt x="562" y="2345"/>
                </a:lnTo>
                <a:lnTo>
                  <a:pt x="582" y="2306"/>
                </a:lnTo>
                <a:lnTo>
                  <a:pt x="596" y="2287"/>
                </a:lnTo>
                <a:lnTo>
                  <a:pt x="615" y="2269"/>
                </a:lnTo>
                <a:lnTo>
                  <a:pt x="631" y="2254"/>
                </a:lnTo>
                <a:lnTo>
                  <a:pt x="647" y="2240"/>
                </a:lnTo>
                <a:lnTo>
                  <a:pt x="662" y="2226"/>
                </a:lnTo>
                <a:lnTo>
                  <a:pt x="679" y="2211"/>
                </a:lnTo>
                <a:lnTo>
                  <a:pt x="695" y="2198"/>
                </a:lnTo>
                <a:lnTo>
                  <a:pt x="711" y="2185"/>
                </a:lnTo>
                <a:lnTo>
                  <a:pt x="726" y="2172"/>
                </a:lnTo>
                <a:lnTo>
                  <a:pt x="742" y="2159"/>
                </a:lnTo>
                <a:lnTo>
                  <a:pt x="758" y="2146"/>
                </a:lnTo>
                <a:lnTo>
                  <a:pt x="773" y="2133"/>
                </a:lnTo>
                <a:lnTo>
                  <a:pt x="789" y="2121"/>
                </a:lnTo>
                <a:lnTo>
                  <a:pt x="805" y="2108"/>
                </a:lnTo>
                <a:lnTo>
                  <a:pt x="821" y="2096"/>
                </a:lnTo>
                <a:lnTo>
                  <a:pt x="837" y="2083"/>
                </a:lnTo>
                <a:lnTo>
                  <a:pt x="853" y="2070"/>
                </a:lnTo>
                <a:lnTo>
                  <a:pt x="870" y="2059"/>
                </a:lnTo>
                <a:lnTo>
                  <a:pt x="887" y="2046"/>
                </a:lnTo>
                <a:lnTo>
                  <a:pt x="902" y="2033"/>
                </a:lnTo>
                <a:lnTo>
                  <a:pt x="919" y="2020"/>
                </a:lnTo>
                <a:lnTo>
                  <a:pt x="936" y="2007"/>
                </a:lnTo>
                <a:lnTo>
                  <a:pt x="954" y="1992"/>
                </a:lnTo>
                <a:lnTo>
                  <a:pt x="971" y="1979"/>
                </a:lnTo>
                <a:lnTo>
                  <a:pt x="990" y="1965"/>
                </a:lnTo>
                <a:lnTo>
                  <a:pt x="1008" y="1950"/>
                </a:lnTo>
                <a:lnTo>
                  <a:pt x="1026" y="1936"/>
                </a:lnTo>
                <a:lnTo>
                  <a:pt x="1044" y="1920"/>
                </a:lnTo>
                <a:lnTo>
                  <a:pt x="1063" y="1905"/>
                </a:lnTo>
                <a:lnTo>
                  <a:pt x="1082" y="1889"/>
                </a:lnTo>
                <a:lnTo>
                  <a:pt x="1102" y="1874"/>
                </a:lnTo>
                <a:lnTo>
                  <a:pt x="1123" y="1857"/>
                </a:lnTo>
                <a:lnTo>
                  <a:pt x="1142" y="1840"/>
                </a:lnTo>
                <a:lnTo>
                  <a:pt x="1163" y="1821"/>
                </a:lnTo>
                <a:lnTo>
                  <a:pt x="1137" y="1837"/>
                </a:lnTo>
                <a:lnTo>
                  <a:pt x="1111" y="1853"/>
                </a:lnTo>
                <a:lnTo>
                  <a:pt x="1088" y="1867"/>
                </a:lnTo>
                <a:lnTo>
                  <a:pt x="1063" y="1883"/>
                </a:lnTo>
                <a:lnTo>
                  <a:pt x="1039" y="1897"/>
                </a:lnTo>
                <a:lnTo>
                  <a:pt x="1017" y="1910"/>
                </a:lnTo>
                <a:lnTo>
                  <a:pt x="995" y="1924"/>
                </a:lnTo>
                <a:lnTo>
                  <a:pt x="974" y="1937"/>
                </a:lnTo>
                <a:lnTo>
                  <a:pt x="954" y="1950"/>
                </a:lnTo>
                <a:lnTo>
                  <a:pt x="934" y="1963"/>
                </a:lnTo>
                <a:lnTo>
                  <a:pt x="914" y="1977"/>
                </a:lnTo>
                <a:lnTo>
                  <a:pt x="896" y="1988"/>
                </a:lnTo>
                <a:lnTo>
                  <a:pt x="878" y="2000"/>
                </a:lnTo>
                <a:lnTo>
                  <a:pt x="859" y="2012"/>
                </a:lnTo>
                <a:lnTo>
                  <a:pt x="824" y="2035"/>
                </a:lnTo>
                <a:lnTo>
                  <a:pt x="790" y="2056"/>
                </a:lnTo>
                <a:lnTo>
                  <a:pt x="758" y="2077"/>
                </a:lnTo>
                <a:lnTo>
                  <a:pt x="725" y="2098"/>
                </a:lnTo>
                <a:lnTo>
                  <a:pt x="694" y="2116"/>
                </a:lnTo>
                <a:lnTo>
                  <a:pt x="662" y="2136"/>
                </a:lnTo>
                <a:lnTo>
                  <a:pt x="632" y="2153"/>
                </a:lnTo>
                <a:lnTo>
                  <a:pt x="601" y="2171"/>
                </a:lnTo>
                <a:lnTo>
                  <a:pt x="569" y="2188"/>
                </a:lnTo>
                <a:lnTo>
                  <a:pt x="485" y="2193"/>
                </a:lnTo>
                <a:lnTo>
                  <a:pt x="459" y="2182"/>
                </a:lnTo>
                <a:lnTo>
                  <a:pt x="442" y="2164"/>
                </a:lnTo>
                <a:lnTo>
                  <a:pt x="436" y="2107"/>
                </a:lnTo>
                <a:lnTo>
                  <a:pt x="443" y="2070"/>
                </a:lnTo>
                <a:lnTo>
                  <a:pt x="460" y="2030"/>
                </a:lnTo>
                <a:lnTo>
                  <a:pt x="479" y="1992"/>
                </a:lnTo>
                <a:lnTo>
                  <a:pt x="490" y="1974"/>
                </a:lnTo>
                <a:lnTo>
                  <a:pt x="502" y="1954"/>
                </a:lnTo>
                <a:lnTo>
                  <a:pt x="515" y="1935"/>
                </a:lnTo>
                <a:lnTo>
                  <a:pt x="529" y="1915"/>
                </a:lnTo>
                <a:lnTo>
                  <a:pt x="545" y="1894"/>
                </a:lnTo>
                <a:lnTo>
                  <a:pt x="561" y="1874"/>
                </a:lnTo>
                <a:lnTo>
                  <a:pt x="578" y="1853"/>
                </a:lnTo>
                <a:lnTo>
                  <a:pt x="596" y="1832"/>
                </a:lnTo>
                <a:lnTo>
                  <a:pt x="615" y="1811"/>
                </a:lnTo>
                <a:lnTo>
                  <a:pt x="635" y="1789"/>
                </a:lnTo>
                <a:lnTo>
                  <a:pt x="655" y="1767"/>
                </a:lnTo>
                <a:lnTo>
                  <a:pt x="677" y="1744"/>
                </a:lnTo>
                <a:lnTo>
                  <a:pt x="699" y="1722"/>
                </a:lnTo>
                <a:lnTo>
                  <a:pt x="721" y="1700"/>
                </a:lnTo>
                <a:lnTo>
                  <a:pt x="745" y="1677"/>
                </a:lnTo>
                <a:lnTo>
                  <a:pt x="768" y="1655"/>
                </a:lnTo>
                <a:lnTo>
                  <a:pt x="793" y="1631"/>
                </a:lnTo>
                <a:lnTo>
                  <a:pt x="818" y="1608"/>
                </a:lnTo>
                <a:lnTo>
                  <a:pt x="831" y="1596"/>
                </a:lnTo>
                <a:lnTo>
                  <a:pt x="844" y="1584"/>
                </a:lnTo>
                <a:lnTo>
                  <a:pt x="857" y="1572"/>
                </a:lnTo>
                <a:lnTo>
                  <a:pt x="870" y="1561"/>
                </a:lnTo>
                <a:lnTo>
                  <a:pt x="884" y="1548"/>
                </a:lnTo>
                <a:lnTo>
                  <a:pt x="897" y="1536"/>
                </a:lnTo>
                <a:lnTo>
                  <a:pt x="910" y="1524"/>
                </a:lnTo>
                <a:lnTo>
                  <a:pt x="925" y="1512"/>
                </a:lnTo>
                <a:lnTo>
                  <a:pt x="938" y="1501"/>
                </a:lnTo>
                <a:lnTo>
                  <a:pt x="952" y="1489"/>
                </a:lnTo>
                <a:lnTo>
                  <a:pt x="965" y="1476"/>
                </a:lnTo>
                <a:lnTo>
                  <a:pt x="979" y="1464"/>
                </a:lnTo>
                <a:lnTo>
                  <a:pt x="994" y="1452"/>
                </a:lnTo>
                <a:lnTo>
                  <a:pt x="1008" y="1439"/>
                </a:lnTo>
                <a:lnTo>
                  <a:pt x="1022" y="1428"/>
                </a:lnTo>
                <a:lnTo>
                  <a:pt x="1037" y="1416"/>
                </a:lnTo>
                <a:lnTo>
                  <a:pt x="1051" y="1403"/>
                </a:lnTo>
                <a:lnTo>
                  <a:pt x="1065" y="1391"/>
                </a:lnTo>
                <a:lnTo>
                  <a:pt x="1080" y="1379"/>
                </a:lnTo>
                <a:lnTo>
                  <a:pt x="1094" y="1366"/>
                </a:lnTo>
                <a:lnTo>
                  <a:pt x="1110" y="1355"/>
                </a:lnTo>
                <a:lnTo>
                  <a:pt x="1124" y="1343"/>
                </a:lnTo>
                <a:lnTo>
                  <a:pt x="1138" y="1330"/>
                </a:lnTo>
                <a:lnTo>
                  <a:pt x="1154" y="1318"/>
                </a:lnTo>
                <a:lnTo>
                  <a:pt x="1168" y="1306"/>
                </a:lnTo>
                <a:lnTo>
                  <a:pt x="1184" y="1293"/>
                </a:lnTo>
                <a:lnTo>
                  <a:pt x="1198" y="1282"/>
                </a:lnTo>
                <a:lnTo>
                  <a:pt x="1214" y="1269"/>
                </a:lnTo>
                <a:lnTo>
                  <a:pt x="1228" y="1257"/>
                </a:lnTo>
                <a:lnTo>
                  <a:pt x="1244" y="1245"/>
                </a:lnTo>
                <a:lnTo>
                  <a:pt x="1258" y="1232"/>
                </a:lnTo>
                <a:lnTo>
                  <a:pt x="1274" y="1220"/>
                </a:lnTo>
                <a:lnTo>
                  <a:pt x="1288" y="1207"/>
                </a:lnTo>
                <a:lnTo>
                  <a:pt x="1304" y="1196"/>
                </a:lnTo>
                <a:lnTo>
                  <a:pt x="1318" y="1184"/>
                </a:lnTo>
                <a:lnTo>
                  <a:pt x="1334" y="1171"/>
                </a:lnTo>
                <a:lnTo>
                  <a:pt x="1350" y="1159"/>
                </a:lnTo>
                <a:lnTo>
                  <a:pt x="1364" y="1147"/>
                </a:lnTo>
                <a:lnTo>
                  <a:pt x="1380" y="1134"/>
                </a:lnTo>
                <a:lnTo>
                  <a:pt x="1394" y="1123"/>
                </a:lnTo>
                <a:lnTo>
                  <a:pt x="1410" y="1111"/>
                </a:lnTo>
                <a:lnTo>
                  <a:pt x="1424" y="1098"/>
                </a:lnTo>
                <a:lnTo>
                  <a:pt x="1440" y="1086"/>
                </a:lnTo>
                <a:lnTo>
                  <a:pt x="1454" y="1074"/>
                </a:lnTo>
                <a:lnTo>
                  <a:pt x="1470" y="1063"/>
                </a:lnTo>
                <a:lnTo>
                  <a:pt x="1484" y="1050"/>
                </a:lnTo>
                <a:lnTo>
                  <a:pt x="1498" y="1038"/>
                </a:lnTo>
                <a:lnTo>
                  <a:pt x="1514" y="1026"/>
                </a:lnTo>
                <a:lnTo>
                  <a:pt x="1528" y="1014"/>
                </a:lnTo>
                <a:lnTo>
                  <a:pt x="1543" y="1003"/>
                </a:lnTo>
                <a:lnTo>
                  <a:pt x="1557" y="991"/>
                </a:lnTo>
                <a:lnTo>
                  <a:pt x="1571" y="979"/>
                </a:lnTo>
                <a:lnTo>
                  <a:pt x="1601" y="956"/>
                </a:lnTo>
                <a:lnTo>
                  <a:pt x="1629" y="932"/>
                </a:lnTo>
                <a:lnTo>
                  <a:pt x="1657" y="909"/>
                </a:lnTo>
                <a:lnTo>
                  <a:pt x="1685" y="885"/>
                </a:lnTo>
                <a:lnTo>
                  <a:pt x="1712" y="863"/>
                </a:lnTo>
                <a:lnTo>
                  <a:pt x="1739" y="840"/>
                </a:lnTo>
                <a:lnTo>
                  <a:pt x="1766" y="818"/>
                </a:lnTo>
                <a:lnTo>
                  <a:pt x="1792" y="795"/>
                </a:lnTo>
                <a:lnTo>
                  <a:pt x="1818" y="773"/>
                </a:lnTo>
                <a:lnTo>
                  <a:pt x="1842" y="752"/>
                </a:lnTo>
                <a:lnTo>
                  <a:pt x="1867" y="730"/>
                </a:lnTo>
                <a:lnTo>
                  <a:pt x="1891" y="709"/>
                </a:lnTo>
                <a:lnTo>
                  <a:pt x="1914" y="689"/>
                </a:lnTo>
                <a:lnTo>
                  <a:pt x="1936" y="668"/>
                </a:lnTo>
                <a:lnTo>
                  <a:pt x="1957" y="648"/>
                </a:lnTo>
                <a:lnTo>
                  <a:pt x="1979" y="629"/>
                </a:lnTo>
                <a:lnTo>
                  <a:pt x="1999" y="609"/>
                </a:lnTo>
                <a:lnTo>
                  <a:pt x="2019" y="589"/>
                </a:lnTo>
                <a:lnTo>
                  <a:pt x="1978" y="609"/>
                </a:lnTo>
                <a:lnTo>
                  <a:pt x="1935" y="633"/>
                </a:lnTo>
                <a:lnTo>
                  <a:pt x="1913" y="646"/>
                </a:lnTo>
                <a:lnTo>
                  <a:pt x="1891" y="660"/>
                </a:lnTo>
                <a:lnTo>
                  <a:pt x="1867" y="674"/>
                </a:lnTo>
                <a:lnTo>
                  <a:pt x="1844" y="690"/>
                </a:lnTo>
                <a:lnTo>
                  <a:pt x="1819" y="706"/>
                </a:lnTo>
                <a:lnTo>
                  <a:pt x="1796" y="722"/>
                </a:lnTo>
                <a:lnTo>
                  <a:pt x="1769" y="739"/>
                </a:lnTo>
                <a:lnTo>
                  <a:pt x="1745" y="758"/>
                </a:lnTo>
                <a:lnTo>
                  <a:pt x="1719" y="776"/>
                </a:lnTo>
                <a:lnTo>
                  <a:pt x="1693" y="795"/>
                </a:lnTo>
                <a:lnTo>
                  <a:pt x="1666" y="815"/>
                </a:lnTo>
                <a:lnTo>
                  <a:pt x="1640" y="835"/>
                </a:lnTo>
                <a:lnTo>
                  <a:pt x="1613" y="855"/>
                </a:lnTo>
                <a:lnTo>
                  <a:pt x="1586" y="876"/>
                </a:lnTo>
                <a:lnTo>
                  <a:pt x="1558" y="898"/>
                </a:lnTo>
                <a:lnTo>
                  <a:pt x="1531" y="919"/>
                </a:lnTo>
                <a:lnTo>
                  <a:pt x="1503" y="941"/>
                </a:lnTo>
                <a:lnTo>
                  <a:pt x="1476" y="964"/>
                </a:lnTo>
                <a:lnTo>
                  <a:pt x="1447" y="986"/>
                </a:lnTo>
                <a:lnTo>
                  <a:pt x="1420" y="1009"/>
                </a:lnTo>
                <a:lnTo>
                  <a:pt x="1393" y="1031"/>
                </a:lnTo>
                <a:lnTo>
                  <a:pt x="1364" y="1055"/>
                </a:lnTo>
                <a:lnTo>
                  <a:pt x="1337" y="1078"/>
                </a:lnTo>
                <a:lnTo>
                  <a:pt x="1309" y="1100"/>
                </a:lnTo>
                <a:lnTo>
                  <a:pt x="1280" y="1124"/>
                </a:lnTo>
                <a:lnTo>
                  <a:pt x="1253" y="1147"/>
                </a:lnTo>
                <a:lnTo>
                  <a:pt x="1226" y="1170"/>
                </a:lnTo>
                <a:lnTo>
                  <a:pt x="1198" y="1193"/>
                </a:lnTo>
                <a:lnTo>
                  <a:pt x="1171" y="1215"/>
                </a:lnTo>
                <a:lnTo>
                  <a:pt x="1145" y="1239"/>
                </a:lnTo>
                <a:lnTo>
                  <a:pt x="1117" y="1261"/>
                </a:lnTo>
                <a:lnTo>
                  <a:pt x="1091" y="1283"/>
                </a:lnTo>
                <a:lnTo>
                  <a:pt x="1064" y="1305"/>
                </a:lnTo>
                <a:lnTo>
                  <a:pt x="1039" y="1327"/>
                </a:lnTo>
                <a:lnTo>
                  <a:pt x="1013" y="1348"/>
                </a:lnTo>
                <a:lnTo>
                  <a:pt x="988" y="1369"/>
                </a:lnTo>
                <a:lnTo>
                  <a:pt x="964" y="1390"/>
                </a:lnTo>
                <a:lnTo>
                  <a:pt x="939" y="1411"/>
                </a:lnTo>
                <a:lnTo>
                  <a:pt x="914" y="1430"/>
                </a:lnTo>
                <a:lnTo>
                  <a:pt x="892" y="1450"/>
                </a:lnTo>
                <a:lnTo>
                  <a:pt x="868" y="1468"/>
                </a:lnTo>
                <a:lnTo>
                  <a:pt x="845" y="1486"/>
                </a:lnTo>
                <a:lnTo>
                  <a:pt x="824" y="1503"/>
                </a:lnTo>
                <a:lnTo>
                  <a:pt x="802" y="1520"/>
                </a:lnTo>
                <a:lnTo>
                  <a:pt x="781" y="1537"/>
                </a:lnTo>
                <a:lnTo>
                  <a:pt x="762" y="1553"/>
                </a:lnTo>
                <a:lnTo>
                  <a:pt x="742" y="1567"/>
                </a:lnTo>
                <a:lnTo>
                  <a:pt x="722" y="1582"/>
                </a:lnTo>
                <a:lnTo>
                  <a:pt x="704" y="1595"/>
                </a:lnTo>
                <a:lnTo>
                  <a:pt x="687" y="1606"/>
                </a:lnTo>
                <a:lnTo>
                  <a:pt x="655" y="1628"/>
                </a:lnTo>
                <a:lnTo>
                  <a:pt x="626" y="1647"/>
                </a:lnTo>
                <a:lnTo>
                  <a:pt x="600" y="1661"/>
                </a:lnTo>
                <a:lnTo>
                  <a:pt x="558" y="1677"/>
                </a:lnTo>
                <a:lnTo>
                  <a:pt x="514" y="1675"/>
                </a:lnTo>
                <a:lnTo>
                  <a:pt x="473" y="1658"/>
                </a:lnTo>
                <a:lnTo>
                  <a:pt x="436" y="1632"/>
                </a:lnTo>
                <a:lnTo>
                  <a:pt x="417" y="1618"/>
                </a:lnTo>
                <a:lnTo>
                  <a:pt x="402" y="1604"/>
                </a:lnTo>
                <a:lnTo>
                  <a:pt x="366" y="1562"/>
                </a:lnTo>
                <a:lnTo>
                  <a:pt x="352" y="1523"/>
                </a:lnTo>
                <a:lnTo>
                  <a:pt x="359" y="1481"/>
                </a:lnTo>
                <a:lnTo>
                  <a:pt x="370" y="1459"/>
                </a:lnTo>
                <a:lnTo>
                  <a:pt x="386" y="1434"/>
                </a:lnTo>
                <a:lnTo>
                  <a:pt x="411" y="1403"/>
                </a:lnTo>
                <a:lnTo>
                  <a:pt x="434" y="1370"/>
                </a:lnTo>
                <a:lnTo>
                  <a:pt x="460" y="1339"/>
                </a:lnTo>
                <a:lnTo>
                  <a:pt x="485" y="1308"/>
                </a:lnTo>
                <a:lnTo>
                  <a:pt x="512" y="1276"/>
                </a:lnTo>
                <a:lnTo>
                  <a:pt x="539" y="1247"/>
                </a:lnTo>
                <a:lnTo>
                  <a:pt x="566" y="1215"/>
                </a:lnTo>
                <a:lnTo>
                  <a:pt x="593" y="1185"/>
                </a:lnTo>
                <a:lnTo>
                  <a:pt x="622" y="1155"/>
                </a:lnTo>
                <a:lnTo>
                  <a:pt x="649" y="1125"/>
                </a:lnTo>
                <a:lnTo>
                  <a:pt x="679" y="1095"/>
                </a:lnTo>
                <a:lnTo>
                  <a:pt x="694" y="1080"/>
                </a:lnTo>
                <a:lnTo>
                  <a:pt x="708" y="1065"/>
                </a:lnTo>
                <a:lnTo>
                  <a:pt x="722" y="1051"/>
                </a:lnTo>
                <a:lnTo>
                  <a:pt x="738" y="1035"/>
                </a:lnTo>
                <a:lnTo>
                  <a:pt x="752" y="1021"/>
                </a:lnTo>
                <a:lnTo>
                  <a:pt x="767" y="1007"/>
                </a:lnTo>
                <a:lnTo>
                  <a:pt x="782" y="991"/>
                </a:lnTo>
                <a:lnTo>
                  <a:pt x="798" y="977"/>
                </a:lnTo>
                <a:lnTo>
                  <a:pt x="812" y="962"/>
                </a:lnTo>
                <a:lnTo>
                  <a:pt x="828" y="948"/>
                </a:lnTo>
                <a:lnTo>
                  <a:pt x="844" y="934"/>
                </a:lnTo>
                <a:lnTo>
                  <a:pt x="859" y="918"/>
                </a:lnTo>
                <a:lnTo>
                  <a:pt x="874" y="904"/>
                </a:lnTo>
                <a:lnTo>
                  <a:pt x="889" y="889"/>
                </a:lnTo>
                <a:lnTo>
                  <a:pt x="905" y="875"/>
                </a:lnTo>
                <a:lnTo>
                  <a:pt x="921" y="861"/>
                </a:lnTo>
                <a:lnTo>
                  <a:pt x="936" y="846"/>
                </a:lnTo>
                <a:lnTo>
                  <a:pt x="952" y="832"/>
                </a:lnTo>
                <a:lnTo>
                  <a:pt x="968" y="818"/>
                </a:lnTo>
                <a:lnTo>
                  <a:pt x="983" y="803"/>
                </a:lnTo>
                <a:lnTo>
                  <a:pt x="999" y="789"/>
                </a:lnTo>
                <a:lnTo>
                  <a:pt x="1014" y="775"/>
                </a:lnTo>
                <a:lnTo>
                  <a:pt x="1030" y="760"/>
                </a:lnTo>
                <a:lnTo>
                  <a:pt x="1046" y="746"/>
                </a:lnTo>
                <a:lnTo>
                  <a:pt x="1061" y="732"/>
                </a:lnTo>
                <a:lnTo>
                  <a:pt x="1078" y="717"/>
                </a:lnTo>
                <a:lnTo>
                  <a:pt x="1094" y="703"/>
                </a:lnTo>
                <a:lnTo>
                  <a:pt x="1110" y="689"/>
                </a:lnTo>
                <a:lnTo>
                  <a:pt x="1125" y="674"/>
                </a:lnTo>
                <a:lnTo>
                  <a:pt x="1141" y="660"/>
                </a:lnTo>
                <a:lnTo>
                  <a:pt x="1157" y="646"/>
                </a:lnTo>
                <a:lnTo>
                  <a:pt x="1174" y="631"/>
                </a:lnTo>
                <a:lnTo>
                  <a:pt x="1189" y="617"/>
                </a:lnTo>
                <a:lnTo>
                  <a:pt x="1205" y="603"/>
                </a:lnTo>
                <a:lnTo>
                  <a:pt x="1221" y="588"/>
                </a:lnTo>
                <a:lnTo>
                  <a:pt x="1236" y="574"/>
                </a:lnTo>
                <a:lnTo>
                  <a:pt x="1252" y="559"/>
                </a:lnTo>
                <a:lnTo>
                  <a:pt x="1267" y="546"/>
                </a:lnTo>
                <a:lnTo>
                  <a:pt x="1283" y="532"/>
                </a:lnTo>
                <a:lnTo>
                  <a:pt x="1299" y="518"/>
                </a:lnTo>
                <a:lnTo>
                  <a:pt x="1314" y="503"/>
                </a:lnTo>
                <a:lnTo>
                  <a:pt x="1330" y="489"/>
                </a:lnTo>
                <a:lnTo>
                  <a:pt x="1307" y="505"/>
                </a:lnTo>
                <a:lnTo>
                  <a:pt x="1283" y="520"/>
                </a:lnTo>
                <a:lnTo>
                  <a:pt x="1261" y="536"/>
                </a:lnTo>
                <a:lnTo>
                  <a:pt x="1239" y="552"/>
                </a:lnTo>
                <a:lnTo>
                  <a:pt x="1217" y="566"/>
                </a:lnTo>
                <a:lnTo>
                  <a:pt x="1194" y="582"/>
                </a:lnTo>
                <a:lnTo>
                  <a:pt x="1175" y="596"/>
                </a:lnTo>
                <a:lnTo>
                  <a:pt x="1155" y="610"/>
                </a:lnTo>
                <a:lnTo>
                  <a:pt x="1136" y="623"/>
                </a:lnTo>
                <a:lnTo>
                  <a:pt x="1117" y="636"/>
                </a:lnTo>
                <a:lnTo>
                  <a:pt x="1086" y="660"/>
                </a:lnTo>
                <a:lnTo>
                  <a:pt x="1058" y="679"/>
                </a:lnTo>
                <a:lnTo>
                  <a:pt x="1037" y="696"/>
                </a:lnTo>
                <a:lnTo>
                  <a:pt x="1013" y="713"/>
                </a:lnTo>
                <a:lnTo>
                  <a:pt x="988" y="733"/>
                </a:lnTo>
                <a:lnTo>
                  <a:pt x="964" y="754"/>
                </a:lnTo>
                <a:lnTo>
                  <a:pt x="938" y="775"/>
                </a:lnTo>
                <a:lnTo>
                  <a:pt x="910" y="798"/>
                </a:lnTo>
                <a:lnTo>
                  <a:pt x="897" y="810"/>
                </a:lnTo>
                <a:lnTo>
                  <a:pt x="883" y="823"/>
                </a:lnTo>
                <a:lnTo>
                  <a:pt x="870" y="835"/>
                </a:lnTo>
                <a:lnTo>
                  <a:pt x="855" y="848"/>
                </a:lnTo>
                <a:lnTo>
                  <a:pt x="841" y="861"/>
                </a:lnTo>
                <a:lnTo>
                  <a:pt x="827" y="874"/>
                </a:lnTo>
                <a:lnTo>
                  <a:pt x="812" y="887"/>
                </a:lnTo>
                <a:lnTo>
                  <a:pt x="797" y="900"/>
                </a:lnTo>
                <a:lnTo>
                  <a:pt x="782" y="913"/>
                </a:lnTo>
                <a:lnTo>
                  <a:pt x="768" y="927"/>
                </a:lnTo>
                <a:lnTo>
                  <a:pt x="752" y="940"/>
                </a:lnTo>
                <a:lnTo>
                  <a:pt x="738" y="954"/>
                </a:lnTo>
                <a:lnTo>
                  <a:pt x="722" y="969"/>
                </a:lnTo>
                <a:lnTo>
                  <a:pt x="707" y="982"/>
                </a:lnTo>
                <a:lnTo>
                  <a:pt x="692" y="996"/>
                </a:lnTo>
                <a:lnTo>
                  <a:pt x="677" y="1011"/>
                </a:lnTo>
                <a:lnTo>
                  <a:pt x="661" y="1025"/>
                </a:lnTo>
                <a:lnTo>
                  <a:pt x="645" y="1038"/>
                </a:lnTo>
                <a:lnTo>
                  <a:pt x="630" y="1052"/>
                </a:lnTo>
                <a:lnTo>
                  <a:pt x="614" y="1067"/>
                </a:lnTo>
                <a:lnTo>
                  <a:pt x="600" y="1080"/>
                </a:lnTo>
                <a:lnTo>
                  <a:pt x="584" y="1094"/>
                </a:lnTo>
                <a:lnTo>
                  <a:pt x="569" y="1108"/>
                </a:lnTo>
                <a:lnTo>
                  <a:pt x="553" y="1121"/>
                </a:lnTo>
                <a:lnTo>
                  <a:pt x="537" y="1136"/>
                </a:lnTo>
                <a:lnTo>
                  <a:pt x="522" y="1149"/>
                </a:lnTo>
                <a:lnTo>
                  <a:pt x="506" y="1162"/>
                </a:lnTo>
                <a:lnTo>
                  <a:pt x="490" y="1175"/>
                </a:lnTo>
                <a:lnTo>
                  <a:pt x="475" y="1188"/>
                </a:lnTo>
                <a:lnTo>
                  <a:pt x="460" y="1201"/>
                </a:lnTo>
                <a:lnTo>
                  <a:pt x="445" y="1214"/>
                </a:lnTo>
                <a:lnTo>
                  <a:pt x="429" y="1226"/>
                </a:lnTo>
                <a:lnTo>
                  <a:pt x="415" y="1237"/>
                </a:lnTo>
                <a:lnTo>
                  <a:pt x="399" y="1249"/>
                </a:lnTo>
                <a:lnTo>
                  <a:pt x="369" y="1273"/>
                </a:lnTo>
                <a:lnTo>
                  <a:pt x="340" y="1295"/>
                </a:lnTo>
                <a:lnTo>
                  <a:pt x="310" y="1316"/>
                </a:lnTo>
                <a:lnTo>
                  <a:pt x="283" y="1334"/>
                </a:lnTo>
                <a:lnTo>
                  <a:pt x="254" y="1352"/>
                </a:lnTo>
                <a:lnTo>
                  <a:pt x="227" y="1368"/>
                </a:lnTo>
                <a:lnTo>
                  <a:pt x="201" y="1381"/>
                </a:lnTo>
                <a:lnTo>
                  <a:pt x="175" y="1394"/>
                </a:lnTo>
                <a:lnTo>
                  <a:pt x="126" y="1412"/>
                </a:lnTo>
                <a:lnTo>
                  <a:pt x="67" y="1419"/>
                </a:lnTo>
                <a:lnTo>
                  <a:pt x="27" y="1403"/>
                </a:lnTo>
                <a:lnTo>
                  <a:pt x="7" y="1370"/>
                </a:lnTo>
                <a:lnTo>
                  <a:pt x="0" y="1326"/>
                </a:lnTo>
                <a:lnTo>
                  <a:pt x="4" y="1274"/>
                </a:lnTo>
                <a:lnTo>
                  <a:pt x="17" y="1222"/>
                </a:lnTo>
                <a:lnTo>
                  <a:pt x="26" y="1196"/>
                </a:lnTo>
                <a:lnTo>
                  <a:pt x="37" y="1172"/>
                </a:lnTo>
                <a:lnTo>
                  <a:pt x="47" y="1151"/>
                </a:lnTo>
                <a:lnTo>
                  <a:pt x="57" y="1133"/>
                </a:lnTo>
                <a:lnTo>
                  <a:pt x="81" y="1100"/>
                </a:lnTo>
                <a:lnTo>
                  <a:pt x="104" y="1067"/>
                </a:lnTo>
                <a:lnTo>
                  <a:pt x="129" y="1031"/>
                </a:lnTo>
                <a:lnTo>
                  <a:pt x="154" y="996"/>
                </a:lnTo>
                <a:lnTo>
                  <a:pt x="179" y="960"/>
                </a:lnTo>
                <a:lnTo>
                  <a:pt x="205" y="923"/>
                </a:lnTo>
                <a:lnTo>
                  <a:pt x="232" y="887"/>
                </a:lnTo>
                <a:lnTo>
                  <a:pt x="259" y="849"/>
                </a:lnTo>
                <a:lnTo>
                  <a:pt x="287" y="811"/>
                </a:lnTo>
                <a:lnTo>
                  <a:pt x="316" y="773"/>
                </a:lnTo>
                <a:lnTo>
                  <a:pt x="344" y="735"/>
                </a:lnTo>
                <a:lnTo>
                  <a:pt x="374" y="698"/>
                </a:lnTo>
                <a:lnTo>
                  <a:pt x="403" y="659"/>
                </a:lnTo>
                <a:lnTo>
                  <a:pt x="433" y="621"/>
                </a:lnTo>
                <a:lnTo>
                  <a:pt x="463" y="583"/>
                </a:lnTo>
                <a:lnTo>
                  <a:pt x="494" y="545"/>
                </a:lnTo>
                <a:lnTo>
                  <a:pt x="524" y="507"/>
                </a:lnTo>
                <a:lnTo>
                  <a:pt x="555" y="470"/>
                </a:lnTo>
                <a:lnTo>
                  <a:pt x="587" y="433"/>
                </a:lnTo>
                <a:lnTo>
                  <a:pt x="618" y="397"/>
                </a:lnTo>
                <a:lnTo>
                  <a:pt x="651" y="360"/>
                </a:lnTo>
                <a:lnTo>
                  <a:pt x="682" y="325"/>
                </a:lnTo>
                <a:lnTo>
                  <a:pt x="713" y="290"/>
                </a:lnTo>
                <a:lnTo>
                  <a:pt x="746" y="256"/>
                </a:lnTo>
                <a:lnTo>
                  <a:pt x="777" y="223"/>
                </a:lnTo>
                <a:lnTo>
                  <a:pt x="793" y="206"/>
                </a:lnTo>
                <a:lnTo>
                  <a:pt x="808" y="191"/>
                </a:lnTo>
                <a:lnTo>
                  <a:pt x="824" y="175"/>
                </a:lnTo>
                <a:lnTo>
                  <a:pt x="841" y="159"/>
                </a:lnTo>
                <a:lnTo>
                  <a:pt x="857" y="144"/>
                </a:lnTo>
                <a:lnTo>
                  <a:pt x="872" y="128"/>
                </a:lnTo>
                <a:lnTo>
                  <a:pt x="888" y="114"/>
                </a:lnTo>
                <a:lnTo>
                  <a:pt x="904" y="99"/>
                </a:lnTo>
                <a:lnTo>
                  <a:pt x="919" y="85"/>
                </a:lnTo>
                <a:lnTo>
                  <a:pt x="935" y="71"/>
                </a:lnTo>
                <a:lnTo>
                  <a:pt x="951" y="58"/>
                </a:lnTo>
                <a:lnTo>
                  <a:pt x="966" y="43"/>
                </a:lnTo>
                <a:lnTo>
                  <a:pt x="982" y="30"/>
                </a:lnTo>
                <a:lnTo>
                  <a:pt x="996" y="19"/>
                </a:lnTo>
                <a:lnTo>
                  <a:pt x="1020" y="4"/>
                </a:lnTo>
                <a:lnTo>
                  <a:pt x="1041" y="0"/>
                </a:lnTo>
                <a:lnTo>
                  <a:pt x="1076" y="13"/>
                </a:lnTo>
                <a:lnTo>
                  <a:pt x="1093" y="48"/>
                </a:lnTo>
                <a:lnTo>
                  <a:pt x="1090" y="69"/>
                </a:lnTo>
                <a:lnTo>
                  <a:pt x="1080" y="93"/>
                </a:lnTo>
                <a:lnTo>
                  <a:pt x="1064" y="115"/>
                </a:lnTo>
                <a:lnTo>
                  <a:pt x="1047" y="140"/>
                </a:lnTo>
                <a:lnTo>
                  <a:pt x="1029" y="163"/>
                </a:lnTo>
                <a:lnTo>
                  <a:pt x="1009" y="189"/>
                </a:lnTo>
                <a:lnTo>
                  <a:pt x="988" y="215"/>
                </a:lnTo>
                <a:lnTo>
                  <a:pt x="966" y="243"/>
                </a:lnTo>
                <a:lnTo>
                  <a:pt x="943" y="271"/>
                </a:lnTo>
                <a:lnTo>
                  <a:pt x="918" y="300"/>
                </a:lnTo>
                <a:lnTo>
                  <a:pt x="893" y="329"/>
                </a:lnTo>
                <a:lnTo>
                  <a:pt x="867" y="360"/>
                </a:lnTo>
                <a:lnTo>
                  <a:pt x="840" y="390"/>
                </a:lnTo>
                <a:lnTo>
                  <a:pt x="814" y="421"/>
                </a:lnTo>
                <a:lnTo>
                  <a:pt x="785" y="454"/>
                </a:lnTo>
                <a:lnTo>
                  <a:pt x="756" y="486"/>
                </a:lnTo>
                <a:lnTo>
                  <a:pt x="728" y="519"/>
                </a:lnTo>
                <a:lnTo>
                  <a:pt x="699" y="552"/>
                </a:lnTo>
                <a:lnTo>
                  <a:pt x="670" y="584"/>
                </a:lnTo>
                <a:lnTo>
                  <a:pt x="642" y="618"/>
                </a:lnTo>
                <a:lnTo>
                  <a:pt x="613" y="652"/>
                </a:lnTo>
                <a:lnTo>
                  <a:pt x="583" y="686"/>
                </a:lnTo>
                <a:lnTo>
                  <a:pt x="554" y="720"/>
                </a:lnTo>
                <a:lnTo>
                  <a:pt x="527" y="752"/>
                </a:lnTo>
                <a:lnTo>
                  <a:pt x="498" y="786"/>
                </a:lnTo>
                <a:lnTo>
                  <a:pt x="471" y="820"/>
                </a:lnTo>
                <a:lnTo>
                  <a:pt x="445" y="853"/>
                </a:lnTo>
                <a:lnTo>
                  <a:pt x="419" y="887"/>
                </a:lnTo>
                <a:lnTo>
                  <a:pt x="394" y="919"/>
                </a:lnTo>
                <a:lnTo>
                  <a:pt x="369" y="952"/>
                </a:lnTo>
                <a:lnTo>
                  <a:pt x="346" y="983"/>
                </a:lnTo>
                <a:lnTo>
                  <a:pt x="323" y="1014"/>
                </a:lnTo>
                <a:lnTo>
                  <a:pt x="303" y="1046"/>
                </a:lnTo>
                <a:lnTo>
                  <a:pt x="282" y="1077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4222800" y="3174840"/>
              <a:ext cx="984600" cy="8895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3440" y="3165480"/>
                <a:ext cx="1003320" cy="9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026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SQL Server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에서 제공하는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AutoShape 35"/>
          <p:cNvSpPr>
            <a:spLocks/>
          </p:cNvSpPr>
          <p:nvPr/>
        </p:nvSpPr>
        <p:spPr bwMode="auto">
          <a:xfrm rot="16200000">
            <a:off x="4090988" y="-275906"/>
            <a:ext cx="331787" cy="3887788"/>
          </a:xfrm>
          <a:prstGeom prst="rightBrace">
            <a:avLst>
              <a:gd name="adj1" fmla="val 97648"/>
              <a:gd name="adj2" fmla="val 51148"/>
            </a:avLst>
          </a:prstGeom>
          <a:noFill/>
          <a:ln w="381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6" y="1883094"/>
            <a:ext cx="1433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1854519"/>
            <a:ext cx="1433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1894021" y="1951356"/>
            <a:ext cx="1088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b="1"/>
              <a:t>시스템 </a:t>
            </a:r>
          </a:p>
          <a:p>
            <a:pPr algn="ctr" eaLnBrk="1" hangingPunct="1"/>
            <a:r>
              <a:rPr lang="ko-KR" altLang="en-US" sz="1200" b="1"/>
              <a:t>데이터베이스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5690202" y="1932306"/>
            <a:ext cx="115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사용자 </a:t>
            </a:r>
          </a:p>
          <a:p>
            <a:pPr algn="ctr" eaLnBrk="1" hangingPunct="1"/>
            <a:r>
              <a:rPr lang="ko-KR" altLang="en-US" sz="1200"/>
              <a:t>데이터베이스 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1485900" y="3529013"/>
            <a:ext cx="6302375" cy="2060575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1152525" y="3765550"/>
            <a:ext cx="838200" cy="2571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Master </a:t>
            </a:r>
            <a:endParaRPr lang="ko-KR" altLang="en-US" sz="1400"/>
          </a:p>
        </p:txBody>
      </p: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1152525" y="4146550"/>
            <a:ext cx="838200" cy="2571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Model  </a:t>
            </a:r>
            <a:endParaRPr lang="ko-KR" altLang="en-US" sz="1400"/>
          </a:p>
        </p:txBody>
      </p:sp>
      <p:sp>
        <p:nvSpPr>
          <p:cNvPr id="13" name="Rectangle 45"/>
          <p:cNvSpPr>
            <a:spLocks noChangeArrowheads="1"/>
          </p:cNvSpPr>
          <p:nvPr/>
        </p:nvSpPr>
        <p:spPr bwMode="auto">
          <a:xfrm>
            <a:off x="1152525" y="4518025"/>
            <a:ext cx="838200" cy="2571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Msdb </a:t>
            </a:r>
            <a:endParaRPr lang="ko-KR" altLang="en-US" sz="1400"/>
          </a:p>
        </p:txBody>
      </p:sp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1152525" y="4899025"/>
            <a:ext cx="838200" cy="2571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Tempdb </a:t>
            </a:r>
            <a:endParaRPr lang="ko-KR" altLang="en-US" sz="1400"/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1016318" y="2919412"/>
            <a:ext cx="7425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 b="1" dirty="0"/>
              <a:t>SQL Server</a:t>
            </a:r>
            <a:r>
              <a:rPr lang="ko-KR" altLang="en-US" sz="1200" b="1" dirty="0"/>
              <a:t>가 자체적으로 사용하는 데이터베이스</a:t>
            </a:r>
          </a:p>
          <a:p>
            <a:pPr eaLnBrk="1" hangingPunct="1"/>
            <a:r>
              <a:rPr lang="ko-KR" altLang="en-US" sz="1200" b="1" dirty="0">
                <a:solidFill>
                  <a:srgbClr val="336699"/>
                </a:solidFill>
                <a:sym typeface="Wingdings" pitchFamily="2" charset="2"/>
              </a:rPr>
              <a:t></a:t>
            </a:r>
            <a:r>
              <a:rPr lang="ko-KR" altLang="en-US" sz="1200" dirty="0"/>
              <a:t> 시스템 운영</a:t>
            </a:r>
            <a:r>
              <a:rPr lang="en-US" altLang="ko-KR" sz="1200" dirty="0"/>
              <a:t>, </a:t>
            </a:r>
            <a:r>
              <a:rPr lang="ko-KR" altLang="en-US" sz="1200" dirty="0"/>
              <a:t>관리하기 위한 데이터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 데이터베이스를 관리하기 위한 모든 데이터를 담아 두는 곳</a:t>
            </a:r>
          </a:p>
        </p:txBody>
      </p:sp>
      <p:pic>
        <p:nvPicPr>
          <p:cNvPr id="16" name="Picture 54" descr="UNI00000ca403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960813"/>
            <a:ext cx="18002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잉크 16"/>
              <p14:cNvContentPartPr/>
              <p14:nvPr/>
            </p14:nvContentPartPr>
            <p14:xfrm>
              <a:off x="5378400" y="3206880"/>
              <a:ext cx="2851560" cy="5112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2560" y="3143160"/>
                <a:ext cx="2883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잉크 17"/>
              <p14:cNvContentPartPr/>
              <p14:nvPr/>
            </p14:nvContentPartPr>
            <p14:xfrm>
              <a:off x="3257640" y="4330800"/>
              <a:ext cx="425880" cy="36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1800" y="4267080"/>
                <a:ext cx="45756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32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SQL Server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에서 제공하는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</a:p>
          <a:p>
            <a:pPr lvl="1">
              <a:buFontTx/>
              <a:buChar char="•"/>
            </a:pPr>
            <a:r>
              <a:rPr lang="en-US" altLang="ko-KR" sz="1800" dirty="0"/>
              <a:t>SQL Server</a:t>
            </a:r>
            <a:r>
              <a:rPr lang="ko-KR" altLang="en-US" sz="1800" dirty="0"/>
              <a:t>가 자체 시스템을 유지 및 관리하기 위한 기본적인 내용을 </a:t>
            </a:r>
            <a:r>
              <a:rPr lang="ko-KR" altLang="en-US" sz="1800" dirty="0" smtClean="0"/>
              <a:t>저장</a:t>
            </a:r>
            <a:endParaRPr lang="en-US" altLang="ko-KR" sz="1800" dirty="0" smtClean="0"/>
          </a:p>
          <a:p>
            <a:pPr lvl="1">
              <a:buFontTx/>
              <a:buChar char="•"/>
            </a:pPr>
            <a:r>
              <a:rPr lang="ko-KR" altLang="en-US" sz="1800" dirty="0" smtClean="0"/>
              <a:t>관리 </a:t>
            </a:r>
            <a:r>
              <a:rPr lang="en-US" altLang="ko-KR" sz="1800" dirty="0"/>
              <a:t>: </a:t>
            </a:r>
            <a:r>
              <a:rPr lang="ko-KR" altLang="en-US" sz="1800" dirty="0"/>
              <a:t>기본적으로 로그인 사용자 계정</a:t>
            </a:r>
            <a:r>
              <a:rPr lang="en-US" altLang="ko-KR" sz="1800" dirty="0"/>
              <a:t>, </a:t>
            </a:r>
            <a:r>
              <a:rPr lang="ko-KR" altLang="en-US" sz="1800" dirty="0"/>
              <a:t>변경 가능한 각종 설정 값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 오류 </a:t>
            </a:r>
            <a:r>
              <a:rPr lang="ko-KR" altLang="en-US" sz="1800" dirty="0" smtClean="0"/>
              <a:t>메시지 </a:t>
            </a:r>
            <a:endParaRPr lang="ko-KR" altLang="en-US" sz="1800" dirty="0"/>
          </a:p>
          <a:p>
            <a:pPr lvl="1"/>
            <a:r>
              <a:rPr lang="ko-KR" altLang="en-US" sz="1800" dirty="0" smtClean="0"/>
              <a:t>개발자들이 만든 사용자 데이터베이스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32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SQL Server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에서 제공하는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Model</a:t>
            </a:r>
          </a:p>
          <a:p>
            <a:pPr lvl="1">
              <a:buFontTx/>
              <a:buChar char="•"/>
            </a:pPr>
            <a:r>
              <a:rPr lang="ko-KR" altLang="en-US" sz="1600" dirty="0" smtClean="0"/>
              <a:t>개발자들이 </a:t>
            </a:r>
            <a:r>
              <a:rPr lang="ko-KR" altLang="en-US" sz="1600" dirty="0"/>
              <a:t>새로운 사용자 데이터베이스를 만들 때 원본 역할 담당</a:t>
            </a:r>
          </a:p>
          <a:p>
            <a:pPr lvl="1">
              <a:buFontTx/>
              <a:buChar char="•"/>
            </a:pPr>
            <a:r>
              <a:rPr lang="en-US" altLang="ko-KR" sz="1600" dirty="0"/>
              <a:t> SQL Server</a:t>
            </a:r>
            <a:r>
              <a:rPr lang="ko-KR" altLang="en-US" sz="1600" dirty="0"/>
              <a:t>에서 새로운 사용자 데이터베이스를 만들면 내부적으로 </a:t>
            </a:r>
            <a:r>
              <a:rPr lang="en-US" altLang="ko-KR" sz="1600" dirty="0"/>
              <a:t>Model </a:t>
            </a:r>
            <a:r>
              <a:rPr lang="ko-KR" altLang="en-US" sz="1600" dirty="0" smtClean="0"/>
              <a:t>데이터베이스를 복사</a:t>
            </a:r>
            <a:endParaRPr lang="en-US" altLang="ko-KR" sz="1600" dirty="0"/>
          </a:p>
          <a:p>
            <a:pPr lvl="1">
              <a:buFontTx/>
              <a:buChar char="•"/>
            </a:pPr>
            <a:r>
              <a:rPr lang="en-US" altLang="ko-KR" sz="1600" dirty="0" smtClean="0"/>
              <a:t>Model </a:t>
            </a:r>
            <a:r>
              <a:rPr lang="ko-KR" altLang="en-US" sz="1600" dirty="0"/>
              <a:t>데이터베이스에 만들어져 있는 모든 오브젝트와 </a:t>
            </a:r>
            <a:r>
              <a:rPr lang="ko-KR" altLang="en-US" sz="1600" dirty="0" smtClean="0"/>
              <a:t>설정 값은 새로 </a:t>
            </a:r>
            <a:r>
              <a:rPr lang="ko-KR" altLang="en-US" sz="1600" dirty="0"/>
              <a:t>만들어지는 사용자 데이터베이스에도 그대로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pPr lvl="1">
              <a:buFontTx/>
              <a:buChar char="•"/>
            </a:pPr>
            <a:r>
              <a:rPr lang="ko-KR" altLang="en-US" sz="1600" dirty="0" smtClean="0"/>
              <a:t>이때 </a:t>
            </a:r>
            <a:r>
              <a:rPr lang="ko-KR" altLang="en-US" sz="1600" dirty="0"/>
              <a:t>만들어지는 사용자 데이터베이스는 최소한 </a:t>
            </a:r>
            <a:r>
              <a:rPr lang="en-US" altLang="ko-KR" sz="1600" dirty="0"/>
              <a:t>Model </a:t>
            </a:r>
            <a:r>
              <a:rPr lang="ko-KR" altLang="en-US" sz="1600" dirty="0"/>
              <a:t>데이터베이스보다 용량이 </a:t>
            </a:r>
            <a:r>
              <a:rPr lang="ko-KR" altLang="en-US" sz="1600" dirty="0" smtClean="0"/>
              <a:t>더 </a:t>
            </a:r>
            <a:r>
              <a:rPr lang="ko-KR" altLang="en-US" sz="1600" dirty="0"/>
              <a:t>커야만 함</a:t>
            </a:r>
            <a:endParaRPr lang="en-US" altLang="ko-KR" sz="1600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284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SQL Server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에서 제공하는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MSDB</a:t>
            </a:r>
          </a:p>
          <a:p>
            <a:pPr lvl="1"/>
            <a:r>
              <a:rPr lang="ko-KR" altLang="en-US" sz="1600" dirty="0"/>
              <a:t>경고 및 작업을 예약하고 운영자를 기록하기 위해 </a:t>
            </a:r>
            <a:r>
              <a:rPr lang="en-US" altLang="ko-KR" sz="1600" dirty="0"/>
              <a:t>SQL Server </a:t>
            </a:r>
            <a:r>
              <a:rPr lang="ko-KR" altLang="en-US" sz="1600" dirty="0"/>
              <a:t>에이전트에서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dirty="0" err="1" smtClean="0"/>
              <a:t>Tempdb</a:t>
            </a:r>
            <a:endParaRPr lang="en-US" altLang="ko-KR" dirty="0" smtClean="0"/>
          </a:p>
          <a:p>
            <a:pPr lvl="1">
              <a:buFontTx/>
              <a:buChar char="•"/>
            </a:pPr>
            <a:r>
              <a:rPr lang="en-US" altLang="ko-KR" sz="1600" dirty="0"/>
              <a:t> SQL </a:t>
            </a:r>
            <a:r>
              <a:rPr lang="en-US" altLang="ko-KR" sz="1600" dirty="0" err="1"/>
              <a:t>Server에서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임시적으로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사용하는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메모리의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역할</a:t>
            </a:r>
            <a:r>
              <a:rPr lang="en-US" altLang="ko-KR" sz="1600" dirty="0"/>
              <a:t> </a:t>
            </a:r>
            <a:r>
              <a:rPr lang="ko-KR" altLang="en-US" sz="1600" dirty="0"/>
              <a:t>담당</a:t>
            </a:r>
          </a:p>
          <a:p>
            <a:pPr lvl="1">
              <a:buFontTx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/>
              <a:t>데이터베이스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작업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중에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정렬이나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조인할</a:t>
            </a:r>
            <a:r>
              <a:rPr lang="en-US" altLang="ko-KR" sz="1600" dirty="0"/>
              <a:t> 때 </a:t>
            </a:r>
            <a:r>
              <a:rPr lang="en-US" altLang="ko-KR" sz="1600" dirty="0" err="1" smtClean="0"/>
              <a:t>임시적으로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만들어서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사용하는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TEMPORARY도</a:t>
            </a:r>
            <a:r>
              <a:rPr lang="en-US" altLang="ko-KR" sz="1600" dirty="0"/>
              <a:t> 이 </a:t>
            </a:r>
            <a:r>
              <a:rPr lang="en-US" altLang="ko-KR" sz="1600" dirty="0" err="1"/>
              <a:t>곳에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저장</a:t>
            </a:r>
            <a:r>
              <a:rPr lang="ko-KR" altLang="en-US" sz="1600" dirty="0"/>
              <a:t>됨</a:t>
            </a:r>
          </a:p>
          <a:p>
            <a:pPr lvl="1">
              <a:buFontTx/>
              <a:buChar char="•"/>
            </a:pPr>
            <a:r>
              <a:rPr lang="en-US" altLang="ko-KR" sz="1600" dirty="0"/>
              <a:t> SQL </a:t>
            </a:r>
            <a:r>
              <a:rPr lang="en-US" altLang="ko-KR" sz="1600" dirty="0" err="1"/>
              <a:t>Server를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업그레이드할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때나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기타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환경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설정이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변경될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때에도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내부적으로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사용</a:t>
            </a:r>
            <a:r>
              <a:rPr lang="ko-KR" altLang="en-US" sz="1600" dirty="0"/>
              <a:t>됨</a:t>
            </a:r>
          </a:p>
          <a:p>
            <a:pPr lvl="1">
              <a:buFontTx/>
              <a:buChar char="•"/>
            </a:pPr>
            <a:r>
              <a:rPr lang="ko-KR" altLang="en-US" sz="1600" dirty="0"/>
              <a:t> 동시 사용자 수와 처리하는 데이터 양에 따라서 충분한 크기를 지정해 주는 것이 </a:t>
            </a:r>
            <a:r>
              <a:rPr lang="ko-KR" altLang="en-US" sz="1600" dirty="0" smtClean="0"/>
              <a:t>좋음</a:t>
            </a:r>
            <a:endParaRPr lang="en-US" altLang="ko-KR" sz="1600" dirty="0" smtClean="0"/>
          </a:p>
          <a:p>
            <a:pPr lvl="1">
              <a:buFontTx/>
              <a:buChar char="•"/>
            </a:pPr>
            <a:r>
              <a:rPr lang="en-US" altLang="ko-KR" sz="1600" dirty="0" smtClean="0"/>
              <a:t>model DB</a:t>
            </a:r>
            <a:r>
              <a:rPr lang="ko-KR" altLang="en-US" sz="1600" dirty="0" smtClean="0"/>
              <a:t>를 이용해서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서버 시작 때마다 초기화</a:t>
            </a:r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marL="35712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32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SQL Server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에서 제공하는 데이터베이스</a:t>
            </a:r>
            <a:br>
              <a:rPr lang="ko-KR" altLang="en-US" dirty="0">
                <a:latin typeface="HY견고딕" pitchFamily="18" charset="-127"/>
                <a:ea typeface="HY견고딕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185068" y="3106579"/>
            <a:ext cx="6302375" cy="2060575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100"/>
          </a:p>
        </p:txBody>
      </p:sp>
      <p:sp>
        <p:nvSpPr>
          <p:cNvPr id="7" name="AutoShape 31"/>
          <p:cNvSpPr>
            <a:spLocks/>
          </p:cNvSpPr>
          <p:nvPr/>
        </p:nvSpPr>
        <p:spPr bwMode="auto">
          <a:xfrm rot="16200000">
            <a:off x="4150518" y="-80647"/>
            <a:ext cx="331788" cy="3887787"/>
          </a:xfrm>
          <a:prstGeom prst="rightBrace">
            <a:avLst>
              <a:gd name="adj1" fmla="val 97647"/>
              <a:gd name="adj2" fmla="val 51148"/>
            </a:avLst>
          </a:prstGeom>
          <a:noFill/>
          <a:ln w="381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100"/>
          </a:p>
        </p:txBody>
      </p:sp>
      <p:pic>
        <p:nvPicPr>
          <p:cNvPr id="8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5" y="2078353"/>
            <a:ext cx="1433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93" y="2049778"/>
            <a:ext cx="1433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1982405" y="2146616"/>
            <a:ext cx="10310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100"/>
              <a:t>시스템 </a:t>
            </a:r>
          </a:p>
          <a:p>
            <a:pPr algn="ctr" eaLnBrk="1" hangingPunct="1"/>
            <a:r>
              <a:rPr lang="ko-KR" altLang="en-US" sz="1100"/>
              <a:t>데이터베이스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789807" y="2127566"/>
            <a:ext cx="10759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100" b="1" u="sng"/>
              <a:t>사용자 </a:t>
            </a:r>
          </a:p>
          <a:p>
            <a:pPr algn="ctr" eaLnBrk="1" hangingPunct="1"/>
            <a:r>
              <a:rPr lang="ko-KR" altLang="en-US" sz="1100" b="1" u="sng"/>
              <a:t>데이터베이스 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3512343" y="3487579"/>
            <a:ext cx="352853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1400" b="1" dirty="0"/>
              <a:t> 개발자들이 만들어서 사용하는 일반적인 </a:t>
            </a:r>
            <a:endParaRPr lang="en-US" altLang="ko-KR" sz="1400" b="1" dirty="0" smtClean="0"/>
          </a:p>
          <a:p>
            <a:pPr eaLnBrk="1" hangingPunct="1"/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의미의 </a:t>
            </a:r>
            <a:r>
              <a:rPr lang="ko-KR" altLang="en-US" sz="1400" b="1" dirty="0"/>
              <a:t>데이터베이스</a:t>
            </a:r>
          </a:p>
          <a:p>
            <a:pPr eaLnBrk="1" hangingPunct="1"/>
            <a:endParaRPr lang="en-US" altLang="ko-KR" sz="1400" b="1" dirty="0" smtClean="0"/>
          </a:p>
          <a:p>
            <a:pPr algn="ctr" eaLnBrk="1" hangingPunct="1"/>
            <a:r>
              <a:rPr lang="ko-KR" altLang="en-US" sz="1600" b="1" u="sng" dirty="0" smtClean="0"/>
              <a:t>여러분들이 오늘부터 만들어서 쓸 </a:t>
            </a:r>
            <a:endParaRPr lang="en-US" altLang="ko-KR" sz="1600" b="1" u="sng" dirty="0" smtClean="0"/>
          </a:p>
          <a:p>
            <a:pPr algn="ctr" eaLnBrk="1" hangingPunct="1"/>
            <a:r>
              <a:rPr lang="ko-KR" altLang="en-US" sz="1600" b="1" u="sng" dirty="0" smtClean="0"/>
              <a:t>데이터베이스</a:t>
            </a:r>
            <a:endParaRPr lang="ko-KR" altLang="en-US" sz="1600" b="1" u="sng" dirty="0"/>
          </a:p>
        </p:txBody>
      </p:sp>
      <p:pic>
        <p:nvPicPr>
          <p:cNvPr id="13" name="Picture 40" descr="UNI00000ca403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8" y="3428841"/>
            <a:ext cx="16954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1654968" y="4552791"/>
            <a:ext cx="1157288" cy="2476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62832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400" dirty="0" smtClean="0"/>
          </a:p>
          <a:p>
            <a:pPr marL="0" indent="0" algn="ctr">
              <a:buNone/>
            </a:pPr>
            <a:r>
              <a:rPr lang="en-US" altLang="ko-KR" sz="3600" dirty="0" smtClean="0"/>
              <a:t>SQL</a:t>
            </a:r>
            <a:r>
              <a:rPr lang="ko-KR" altLang="en-US" sz="3600" dirty="0" smtClean="0"/>
              <a:t>을 이용하여 </a:t>
            </a:r>
            <a:endParaRPr lang="en-US" altLang="ko-KR" sz="3600" dirty="0" smtClean="0"/>
          </a:p>
          <a:p>
            <a:pPr marL="0" indent="0" algn="ctr">
              <a:buNone/>
            </a:pPr>
            <a:r>
              <a:rPr lang="ko-KR" altLang="en-US" sz="3600" dirty="0" smtClean="0"/>
              <a:t>데이터베이스 다루기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01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 </a:t>
            </a:r>
            <a:r>
              <a:rPr lang="en-US" altLang="ko-KR" dirty="0" smtClean="0"/>
              <a:t>vs DBMS </a:t>
            </a:r>
            <a:r>
              <a:rPr lang="ko-KR" altLang="en-US" dirty="0" smtClean="0"/>
              <a:t>이용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66800" y="3787140"/>
            <a:ext cx="6835140" cy="1988820"/>
            <a:chOff x="1066800" y="3215640"/>
            <a:chExt cx="6835140" cy="2560320"/>
          </a:xfrm>
        </p:grpSpPr>
        <p:sp>
          <p:nvSpPr>
            <p:cNvPr id="6" name="직사각형 5"/>
            <p:cNvSpPr/>
            <p:nvPr/>
          </p:nvSpPr>
          <p:spPr>
            <a:xfrm>
              <a:off x="4076700" y="3291840"/>
              <a:ext cx="3825240" cy="2484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/>
                <a:t>DBMS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5" name="원통 4"/>
            <p:cNvSpPr/>
            <p:nvPr/>
          </p:nvSpPr>
          <p:spPr>
            <a:xfrm>
              <a:off x="6469380" y="3992880"/>
              <a:ext cx="1181100" cy="1283970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38800" y="3950017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20540" y="3949065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 smtClean="0"/>
                <a:t>처리기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91100" y="3949065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6800" y="3215640"/>
              <a:ext cx="1668780" cy="25603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/>
                <a:t>응용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프로그램</a:t>
              </a:r>
              <a:endParaRPr lang="en-US" altLang="ko-KR" dirty="0" smtClean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865120" y="4396740"/>
              <a:ext cx="1348740" cy="152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2865120" y="4633912"/>
              <a:ext cx="1348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3"/>
              <a:endCxn id="5" idx="2"/>
            </p:cNvCxnSpPr>
            <p:nvPr/>
          </p:nvCxnSpPr>
          <p:spPr>
            <a:xfrm>
              <a:off x="6149340" y="4634865"/>
              <a:ext cx="3200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2865120" y="3950316"/>
              <a:ext cx="1021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SQL</a:t>
              </a:r>
              <a:endParaRPr lang="en-US" altLang="ko-KR" dirty="0"/>
            </a:p>
          </p:txBody>
        </p:sp>
      </p:grpSp>
      <p:pic>
        <p:nvPicPr>
          <p:cNvPr id="1026" name="Picture 2" descr="ëìê´ ì¬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67" y="1922936"/>
            <a:ext cx="1667225" cy="11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ì¬ë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6" descr="ì¬ë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ì¬ë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67" y="1743637"/>
            <a:ext cx="1296035" cy="12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>
            <a:off x="2583957" y="2493360"/>
            <a:ext cx="1348740" cy="11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583957" y="2677591"/>
            <a:ext cx="13487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67777" y="2146584"/>
            <a:ext cx="1021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mtClean="0"/>
              <a:t>언어</a:t>
            </a:r>
            <a:endParaRPr lang="en-US" altLang="ko-KR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21842" y="2475656"/>
            <a:ext cx="32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ëìê´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82" y="1884164"/>
            <a:ext cx="1986480" cy="11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 flipV="1">
            <a:off x="762000" y="3429000"/>
            <a:ext cx="7543800" cy="7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88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(Structured Query Language)</a:t>
            </a:r>
          </a:p>
          <a:p>
            <a:pPr lvl="1"/>
            <a:r>
              <a:rPr lang="ko-KR" altLang="en-US" dirty="0" smtClean="0"/>
              <a:t>데이터베이스에 저장된 데이터의 조작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테이블을 비롯한 객체를 생성 및 제어</a:t>
            </a:r>
            <a:endParaRPr lang="en-US" altLang="ko-KR" dirty="0" smtClean="0"/>
          </a:p>
          <a:p>
            <a:r>
              <a:rPr lang="en-US" altLang="ko-KR" dirty="0" smtClean="0"/>
              <a:t>TRANSACT-SQL (T-SQL)</a:t>
            </a:r>
          </a:p>
          <a:p>
            <a:pPr lvl="1"/>
            <a:r>
              <a:rPr lang="en-US" altLang="ko-KR" dirty="0" smtClean="0"/>
              <a:t>MS SQL Server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확장시켜 만든 언어</a:t>
            </a:r>
            <a:endParaRPr lang="en-US" altLang="ko-KR" dirty="0" smtClean="0"/>
          </a:p>
          <a:p>
            <a:pPr lvl="1"/>
            <a:r>
              <a:rPr lang="ko-KR" altLang="en-US" dirty="0"/>
              <a:t>표준 </a:t>
            </a:r>
            <a:r>
              <a:rPr lang="en-US" altLang="ko-KR" dirty="0"/>
              <a:t>SQL</a:t>
            </a:r>
            <a:r>
              <a:rPr lang="ko-KR" altLang="en-US" dirty="0"/>
              <a:t>의 부분 집합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06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5" y="1246188"/>
            <a:ext cx="7867331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67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DDL (data definition language)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나 테이블 등을 정의할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create, alter, drop</a:t>
            </a:r>
          </a:p>
          <a:p>
            <a:r>
              <a:rPr lang="en-US" altLang="ko-KR" dirty="0" smtClean="0"/>
              <a:t>DML (data manipulation language)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의 테이블에 있는 데이터를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select, insert, delete, update</a:t>
            </a:r>
          </a:p>
          <a:p>
            <a:r>
              <a:rPr lang="en-US" altLang="ko-KR" dirty="0" smtClean="0"/>
              <a:t>DCL (data control language)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제어어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</a:t>
            </a:r>
            <a:r>
              <a:rPr lang="en-US" altLang="ko-KR" dirty="0"/>
              <a:t> </a:t>
            </a:r>
            <a:r>
              <a:rPr lang="ko-KR" altLang="en-US" dirty="0" smtClean="0"/>
              <a:t>등의 오브젝트를 사용 권한에 대한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grant, revoke, deny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168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462338"/>
            <a:ext cx="34385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5"/>
          <p:cNvSpPr>
            <a:spLocks noChangeShapeType="1"/>
          </p:cNvSpPr>
          <p:nvPr/>
        </p:nvSpPr>
        <p:spPr bwMode="auto">
          <a:xfrm>
            <a:off x="2487613" y="1954213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80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2487613" y="2511425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800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2516188" y="2122488"/>
            <a:ext cx="48077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/>
              <a:t>관계형 데이터베이스는 정보 저장을 위해 관계나 </a:t>
            </a:r>
            <a:r>
              <a:rPr lang="en-US" altLang="ko-KR" sz="1200"/>
              <a:t>2</a:t>
            </a:r>
            <a:r>
              <a:rPr lang="ko-KR" altLang="en-US" sz="1200"/>
              <a:t>차원 테이블 이용</a:t>
            </a: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2632075" y="2674938"/>
            <a:ext cx="4220130" cy="330796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/>
              <a:t>      SQL Server</a:t>
            </a:r>
            <a:r>
              <a:rPr lang="ko-KR" altLang="en-US" sz="1200"/>
              <a:t>는 관계형 데이터베이스를 기본으로 함       </a:t>
            </a:r>
          </a:p>
        </p:txBody>
      </p:sp>
      <p:sp>
        <p:nvSpPr>
          <p:cNvPr id="11" name="직사각형 35"/>
          <p:cNvSpPr>
            <a:spLocks noChangeArrowheads="1"/>
          </p:cNvSpPr>
          <p:nvPr/>
        </p:nvSpPr>
        <p:spPr bwMode="auto">
          <a:xfrm>
            <a:off x="3005138" y="3895725"/>
            <a:ext cx="338137" cy="8763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2" name="직사각형 36"/>
          <p:cNvSpPr>
            <a:spLocks noChangeArrowheads="1"/>
          </p:cNvSpPr>
          <p:nvPr/>
        </p:nvSpPr>
        <p:spPr bwMode="auto">
          <a:xfrm>
            <a:off x="3005138" y="3757613"/>
            <a:ext cx="3348037" cy="1666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3" name="사각형 설명선 37"/>
          <p:cNvSpPr>
            <a:spLocks noChangeArrowheads="1"/>
          </p:cNvSpPr>
          <p:nvPr/>
        </p:nvSpPr>
        <p:spPr bwMode="auto">
          <a:xfrm>
            <a:off x="2147888" y="4333875"/>
            <a:ext cx="714375" cy="280988"/>
          </a:xfrm>
          <a:prstGeom prst="wedgeRectCallout">
            <a:avLst>
              <a:gd name="adj1" fmla="val 59005"/>
              <a:gd name="adj2" fmla="val 21852"/>
            </a:avLst>
          </a:prstGeom>
          <a:solidFill>
            <a:schemeClr val="bg1"/>
          </a:solidFill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로우</a:t>
            </a:r>
          </a:p>
        </p:txBody>
      </p:sp>
      <p:sp>
        <p:nvSpPr>
          <p:cNvPr id="14" name="사각형 설명선 38"/>
          <p:cNvSpPr>
            <a:spLocks noChangeArrowheads="1"/>
          </p:cNvSpPr>
          <p:nvPr/>
        </p:nvSpPr>
        <p:spPr bwMode="auto">
          <a:xfrm>
            <a:off x="5576888" y="3257550"/>
            <a:ext cx="714375" cy="280988"/>
          </a:xfrm>
          <a:prstGeom prst="wedgeRectCallout">
            <a:avLst>
              <a:gd name="adj1" fmla="val -6329"/>
              <a:gd name="adj2" fmla="val 116764"/>
            </a:avLst>
          </a:prstGeom>
          <a:solidFill>
            <a:schemeClr val="bg1"/>
          </a:solidFill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칼럼</a:t>
            </a:r>
          </a:p>
        </p:txBody>
      </p:sp>
    </p:spTree>
    <p:extLst>
      <p:ext uri="{BB962C8B-B14F-4D97-AF65-F5344CB8AC3E}">
        <p14:creationId xmlns:p14="http://schemas.microsoft.com/office/powerpoint/2010/main" val="2970600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쿼리 편집기 사용하기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108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18" y="2558964"/>
            <a:ext cx="6272213" cy="358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49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테스트 데이터베이스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T-SQL</a:t>
            </a:r>
          </a:p>
          <a:p>
            <a:pPr lvl="2"/>
            <a:r>
              <a:rPr lang="en-US" altLang="ko-KR" b="1" dirty="0"/>
              <a:t>Create database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Page 114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66800" y="3787140"/>
            <a:ext cx="7162800" cy="1988820"/>
            <a:chOff x="1066800" y="3215640"/>
            <a:chExt cx="7162800" cy="2560320"/>
          </a:xfrm>
        </p:grpSpPr>
        <p:sp>
          <p:nvSpPr>
            <p:cNvPr id="6" name="직사각형 5"/>
            <p:cNvSpPr/>
            <p:nvPr/>
          </p:nvSpPr>
          <p:spPr>
            <a:xfrm>
              <a:off x="4076700" y="3291840"/>
              <a:ext cx="4152900" cy="2484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/>
                <a:t>DBMS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7" name="원통 6"/>
            <p:cNvSpPr/>
            <p:nvPr/>
          </p:nvSpPr>
          <p:spPr>
            <a:xfrm>
              <a:off x="6469380" y="3992880"/>
              <a:ext cx="769620" cy="1283971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DB1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38800" y="3950017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20540" y="3949065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 smtClean="0"/>
                <a:t>처리기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91100" y="3949065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6800" y="3215640"/>
              <a:ext cx="1668780" cy="25603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/>
                <a:t>관리</a:t>
              </a:r>
              <a:r>
                <a:rPr lang="ko-KR" altLang="en-US" dirty="0"/>
                <a:t>자</a:t>
              </a:r>
              <a:endParaRPr lang="en-US" altLang="ko-KR" dirty="0" smtClean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865120" y="4396740"/>
              <a:ext cx="1348740" cy="152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7" idx="2"/>
            </p:cNvCxnSpPr>
            <p:nvPr/>
          </p:nvCxnSpPr>
          <p:spPr>
            <a:xfrm>
              <a:off x="6149340" y="4634865"/>
              <a:ext cx="3200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2865120" y="3950316"/>
              <a:ext cx="1021080" cy="475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Create</a:t>
              </a:r>
              <a:endParaRPr lang="en-US" altLang="ko-KR" dirty="0"/>
            </a:p>
          </p:txBody>
        </p:sp>
      </p:grpSp>
      <p:sp>
        <p:nvSpPr>
          <p:cNvPr id="16" name="원통 15"/>
          <p:cNvSpPr/>
          <p:nvPr/>
        </p:nvSpPr>
        <p:spPr>
          <a:xfrm>
            <a:off x="7162800" y="4315128"/>
            <a:ext cx="685800" cy="887402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원통 16"/>
          <p:cNvSpPr/>
          <p:nvPr/>
        </p:nvSpPr>
        <p:spPr>
          <a:xfrm>
            <a:off x="7315200" y="4647386"/>
            <a:ext cx="685800" cy="887402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99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ALTER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베이스 수정하는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Alter database</a:t>
            </a:r>
          </a:p>
          <a:p>
            <a:pPr lvl="1"/>
            <a:r>
              <a:rPr lang="en-US" altLang="ko-KR" dirty="0" smtClean="0"/>
              <a:t>Page 124, 125, 128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66800" y="3787140"/>
            <a:ext cx="7162800" cy="1988820"/>
            <a:chOff x="1066800" y="3215640"/>
            <a:chExt cx="7162800" cy="2560320"/>
          </a:xfrm>
        </p:grpSpPr>
        <p:sp>
          <p:nvSpPr>
            <p:cNvPr id="6" name="직사각형 5"/>
            <p:cNvSpPr/>
            <p:nvPr/>
          </p:nvSpPr>
          <p:spPr>
            <a:xfrm>
              <a:off x="4076700" y="3291840"/>
              <a:ext cx="4152900" cy="2484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/>
                <a:t>DBMS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7" name="원통 6"/>
            <p:cNvSpPr/>
            <p:nvPr/>
          </p:nvSpPr>
          <p:spPr>
            <a:xfrm>
              <a:off x="6469380" y="3992880"/>
              <a:ext cx="1135380" cy="1283971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38800" y="3950017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20540" y="3949065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 smtClean="0"/>
                <a:t>처리기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91100" y="3949065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6800" y="3215640"/>
              <a:ext cx="1668780" cy="25603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/>
                <a:t>관리</a:t>
              </a:r>
              <a:r>
                <a:rPr lang="ko-KR" altLang="en-US" dirty="0"/>
                <a:t>자</a:t>
              </a:r>
              <a:endParaRPr lang="en-US" altLang="ko-KR" dirty="0" smtClean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865120" y="4396740"/>
              <a:ext cx="1348740" cy="152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7" idx="2"/>
            </p:cNvCxnSpPr>
            <p:nvPr/>
          </p:nvCxnSpPr>
          <p:spPr>
            <a:xfrm>
              <a:off x="6149340" y="4634865"/>
              <a:ext cx="3200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865120" y="3950316"/>
              <a:ext cx="1021080" cy="475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Alter</a:t>
              </a:r>
              <a:endParaRPr lang="en-US" altLang="ko-KR" dirty="0"/>
            </a:p>
          </p:txBody>
        </p:sp>
      </p:grpSp>
      <p:sp>
        <p:nvSpPr>
          <p:cNvPr id="17" name="원통 16"/>
          <p:cNvSpPr/>
          <p:nvPr/>
        </p:nvSpPr>
        <p:spPr>
          <a:xfrm>
            <a:off x="7162800" y="4315128"/>
            <a:ext cx="685800" cy="887402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원통 17"/>
          <p:cNvSpPr/>
          <p:nvPr/>
        </p:nvSpPr>
        <p:spPr>
          <a:xfrm>
            <a:off x="7315200" y="4647386"/>
            <a:ext cx="685800" cy="887402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849099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데이터베이스를 삭제하는 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142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66800" y="3787140"/>
            <a:ext cx="7162800" cy="1988820"/>
            <a:chOff x="1066800" y="3215640"/>
            <a:chExt cx="7162800" cy="2560320"/>
          </a:xfrm>
        </p:grpSpPr>
        <p:sp>
          <p:nvSpPr>
            <p:cNvPr id="6" name="직사각형 5"/>
            <p:cNvSpPr/>
            <p:nvPr/>
          </p:nvSpPr>
          <p:spPr>
            <a:xfrm>
              <a:off x="4076700" y="3291840"/>
              <a:ext cx="4152900" cy="2484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/>
                <a:t>DBMS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7" name="원통 6"/>
            <p:cNvSpPr/>
            <p:nvPr/>
          </p:nvSpPr>
          <p:spPr>
            <a:xfrm>
              <a:off x="6656070" y="3991927"/>
              <a:ext cx="1135380" cy="1283971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38800" y="3950017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20540" y="3949065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 smtClean="0"/>
                <a:t>처리기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91100" y="3949065"/>
              <a:ext cx="510540" cy="136969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6800" y="3215640"/>
              <a:ext cx="1668780" cy="25603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/>
                <a:t>관리</a:t>
              </a:r>
              <a:r>
                <a:rPr lang="ko-KR" altLang="en-US" dirty="0"/>
                <a:t>자</a:t>
              </a:r>
              <a:endParaRPr lang="en-US" altLang="ko-KR" dirty="0" smtClean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865120" y="4396740"/>
              <a:ext cx="1348740" cy="152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7" idx="2"/>
            </p:cNvCxnSpPr>
            <p:nvPr/>
          </p:nvCxnSpPr>
          <p:spPr>
            <a:xfrm flipV="1">
              <a:off x="6149340" y="4633913"/>
              <a:ext cx="506730" cy="95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865120" y="3950316"/>
              <a:ext cx="1021080" cy="475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drop</a:t>
              </a:r>
              <a:endParaRPr lang="en-US" altLang="ko-KR" dirty="0"/>
            </a:p>
          </p:txBody>
        </p:sp>
      </p:grpSp>
      <p:sp>
        <p:nvSpPr>
          <p:cNvPr id="17" name="원통 16"/>
          <p:cNvSpPr/>
          <p:nvPr/>
        </p:nvSpPr>
        <p:spPr>
          <a:xfrm>
            <a:off x="7162800" y="4315128"/>
            <a:ext cx="685800" cy="887402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원통 17"/>
          <p:cNvSpPr/>
          <p:nvPr/>
        </p:nvSpPr>
        <p:spPr>
          <a:xfrm>
            <a:off x="7315200" y="4647386"/>
            <a:ext cx="685800" cy="887402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99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데이터베이스 구축하기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파일을 불러와서 데이터베이스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150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99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28" descr="UNI00000ca402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49" y="3571815"/>
            <a:ext cx="3819525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690686" y="2058927"/>
            <a:ext cx="6192838" cy="1079500"/>
          </a:xfrm>
          <a:prstGeom prst="rect">
            <a:avLst/>
          </a:prstGeom>
          <a:noFill/>
          <a:ln w="12700" algn="ctr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 rot="21208184">
            <a:off x="1490661" y="1923990"/>
            <a:ext cx="936625" cy="2873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200" b="1"/>
              <a:t>EX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979611" y="2203390"/>
            <a:ext cx="49552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200" b="1"/>
              <a:t>사원관리를 위한</a:t>
            </a:r>
            <a:r>
              <a:rPr lang="en-US" altLang="ko-KR" sz="1200" b="1"/>
              <a:t> </a:t>
            </a:r>
            <a:r>
              <a:rPr lang="ko-KR" altLang="en-US" sz="1200" b="1"/>
              <a:t>관계형 데이터베이스에 사원정보를 저장해야 한다면</a:t>
            </a:r>
            <a:r>
              <a:rPr lang="en-US" altLang="ko-KR" sz="1200" b="1"/>
              <a:t>? 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1906586" y="2490727"/>
            <a:ext cx="4354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/>
              <a:t>- </a:t>
            </a:r>
            <a:r>
              <a:rPr lang="ko-KR" altLang="en-US" sz="1200"/>
              <a:t>사원의 신상 정보</a:t>
            </a:r>
            <a:r>
              <a:rPr lang="en-US" altLang="ko-KR" sz="1200"/>
              <a:t>, </a:t>
            </a:r>
            <a:r>
              <a:rPr lang="ko-KR" altLang="en-US" sz="1200" u="sng"/>
              <a:t>사원이 소속된 부서 정보</a:t>
            </a:r>
            <a:r>
              <a:rPr lang="en-US" altLang="ko-KR" sz="1200"/>
              <a:t>, </a:t>
            </a:r>
            <a:r>
              <a:rPr lang="ko-KR" altLang="en-US" sz="1200"/>
              <a:t>급여 정보 필요</a:t>
            </a:r>
          </a:p>
        </p:txBody>
      </p:sp>
      <p:sp>
        <p:nvSpPr>
          <p:cNvPr id="10" name="Freeform 701"/>
          <p:cNvSpPr>
            <a:spLocks/>
          </p:cNvSpPr>
          <p:nvPr/>
        </p:nvSpPr>
        <p:spPr bwMode="auto">
          <a:xfrm flipH="1">
            <a:off x="3100386" y="2662177"/>
            <a:ext cx="431800" cy="360363"/>
          </a:xfrm>
          <a:custGeom>
            <a:avLst/>
            <a:gdLst>
              <a:gd name="T0" fmla="*/ 2147483647 w 649"/>
              <a:gd name="T1" fmla="*/ 0 h 927"/>
              <a:gd name="T2" fmla="*/ 2147483647 w 649"/>
              <a:gd name="T3" fmla="*/ 2147483647 h 927"/>
              <a:gd name="T4" fmla="*/ 2147483647 w 649"/>
              <a:gd name="T5" fmla="*/ 2147483647 h 927"/>
              <a:gd name="T6" fmla="*/ 2147483647 w 649"/>
              <a:gd name="T7" fmla="*/ 2147483647 h 927"/>
              <a:gd name="T8" fmla="*/ 2147483647 w 649"/>
              <a:gd name="T9" fmla="*/ 2147483647 h 927"/>
              <a:gd name="T10" fmla="*/ 2147483647 w 649"/>
              <a:gd name="T11" fmla="*/ 2147483647 h 927"/>
              <a:gd name="T12" fmla="*/ 2147483647 w 649"/>
              <a:gd name="T13" fmla="*/ 2147483647 h 927"/>
              <a:gd name="T14" fmla="*/ 2147483647 w 649"/>
              <a:gd name="T15" fmla="*/ 2147483647 h 927"/>
              <a:gd name="T16" fmla="*/ 2147483647 w 649"/>
              <a:gd name="T17" fmla="*/ 2147483647 h 927"/>
              <a:gd name="T18" fmla="*/ 2147483647 w 649"/>
              <a:gd name="T19" fmla="*/ 2147483647 h 927"/>
              <a:gd name="T20" fmla="*/ 2147483647 w 649"/>
              <a:gd name="T21" fmla="*/ 2147483647 h 927"/>
              <a:gd name="T22" fmla="*/ 2147483647 w 649"/>
              <a:gd name="T23" fmla="*/ 2147483647 h 927"/>
              <a:gd name="T24" fmla="*/ 2147483647 w 649"/>
              <a:gd name="T25" fmla="*/ 2147483647 h 927"/>
              <a:gd name="T26" fmla="*/ 2147483647 w 649"/>
              <a:gd name="T27" fmla="*/ 2147483647 h 927"/>
              <a:gd name="T28" fmla="*/ 2147483647 w 649"/>
              <a:gd name="T29" fmla="*/ 2147483647 h 927"/>
              <a:gd name="T30" fmla="*/ 2147483647 w 649"/>
              <a:gd name="T31" fmla="*/ 2147483647 h 927"/>
              <a:gd name="T32" fmla="*/ 2147483647 w 649"/>
              <a:gd name="T33" fmla="*/ 2147483647 h 927"/>
              <a:gd name="T34" fmla="*/ 2147483647 w 649"/>
              <a:gd name="T35" fmla="*/ 2147483647 h 927"/>
              <a:gd name="T36" fmla="*/ 2147483647 w 649"/>
              <a:gd name="T37" fmla="*/ 2147483647 h 927"/>
              <a:gd name="T38" fmla="*/ 2147483647 w 649"/>
              <a:gd name="T39" fmla="*/ 2147483647 h 927"/>
              <a:gd name="T40" fmla="*/ 2147483647 w 649"/>
              <a:gd name="T41" fmla="*/ 2147483647 h 927"/>
              <a:gd name="T42" fmla="*/ 2147483647 w 649"/>
              <a:gd name="T43" fmla="*/ 2147483647 h 927"/>
              <a:gd name="T44" fmla="*/ 2147483647 w 649"/>
              <a:gd name="T45" fmla="*/ 2147483647 h 927"/>
              <a:gd name="T46" fmla="*/ 2147483647 w 649"/>
              <a:gd name="T47" fmla="*/ 2147483647 h 927"/>
              <a:gd name="T48" fmla="*/ 2147483647 w 649"/>
              <a:gd name="T49" fmla="*/ 2147483647 h 927"/>
              <a:gd name="T50" fmla="*/ 2147483647 w 649"/>
              <a:gd name="T51" fmla="*/ 2147483647 h 927"/>
              <a:gd name="T52" fmla="*/ 2147483647 w 649"/>
              <a:gd name="T53" fmla="*/ 2147483647 h 927"/>
              <a:gd name="T54" fmla="*/ 2147483647 w 649"/>
              <a:gd name="T55" fmla="*/ 2147483647 h 927"/>
              <a:gd name="T56" fmla="*/ 2147483647 w 649"/>
              <a:gd name="T57" fmla="*/ 2147483647 h 927"/>
              <a:gd name="T58" fmla="*/ 2147483647 w 649"/>
              <a:gd name="T59" fmla="*/ 2147483647 h 927"/>
              <a:gd name="T60" fmla="*/ 2147483647 w 649"/>
              <a:gd name="T61" fmla="*/ 2147483647 h 927"/>
              <a:gd name="T62" fmla="*/ 0 w 649"/>
              <a:gd name="T63" fmla="*/ 2147483647 h 927"/>
              <a:gd name="T64" fmla="*/ 2147483647 w 649"/>
              <a:gd name="T65" fmla="*/ 2147483647 h 927"/>
              <a:gd name="T66" fmla="*/ 2147483647 w 649"/>
              <a:gd name="T67" fmla="*/ 2147483647 h 927"/>
              <a:gd name="T68" fmla="*/ 2147483647 w 649"/>
              <a:gd name="T69" fmla="*/ 2147483647 h 927"/>
              <a:gd name="T70" fmla="*/ 2147483647 w 649"/>
              <a:gd name="T71" fmla="*/ 2147483647 h 927"/>
              <a:gd name="T72" fmla="*/ 2147483647 w 649"/>
              <a:gd name="T73" fmla="*/ 2147483647 h 927"/>
              <a:gd name="T74" fmla="*/ 2147483647 w 649"/>
              <a:gd name="T75" fmla="*/ 2147483647 h 927"/>
              <a:gd name="T76" fmla="*/ 2147483647 w 649"/>
              <a:gd name="T77" fmla="*/ 2147483647 h 927"/>
              <a:gd name="T78" fmla="*/ 2147483647 w 649"/>
              <a:gd name="T79" fmla="*/ 2147483647 h 927"/>
              <a:gd name="T80" fmla="*/ 2147483647 w 649"/>
              <a:gd name="T81" fmla="*/ 2147483647 h 927"/>
              <a:gd name="T82" fmla="*/ 2147483647 w 649"/>
              <a:gd name="T83" fmla="*/ 2147483647 h 927"/>
              <a:gd name="T84" fmla="*/ 2147483647 w 649"/>
              <a:gd name="T85" fmla="*/ 2147483647 h 927"/>
              <a:gd name="T86" fmla="*/ 2147483647 w 649"/>
              <a:gd name="T87" fmla="*/ 2147483647 h 927"/>
              <a:gd name="T88" fmla="*/ 2147483647 w 649"/>
              <a:gd name="T89" fmla="*/ 2147483647 h 927"/>
              <a:gd name="T90" fmla="*/ 2147483647 w 649"/>
              <a:gd name="T91" fmla="*/ 2147483647 h 927"/>
              <a:gd name="T92" fmla="*/ 2147483647 w 649"/>
              <a:gd name="T93" fmla="*/ 2147483647 h 927"/>
              <a:gd name="T94" fmla="*/ 2147483647 w 649"/>
              <a:gd name="T95" fmla="*/ 2147483647 h 927"/>
              <a:gd name="T96" fmla="*/ 2147483647 w 649"/>
              <a:gd name="T97" fmla="*/ 2147483647 h 927"/>
              <a:gd name="T98" fmla="*/ 2147483647 w 649"/>
              <a:gd name="T99" fmla="*/ 2147483647 h 927"/>
              <a:gd name="T100" fmla="*/ 2147483647 w 649"/>
              <a:gd name="T101" fmla="*/ 2147483647 h 927"/>
              <a:gd name="T102" fmla="*/ 2147483647 w 649"/>
              <a:gd name="T103" fmla="*/ 2147483647 h 927"/>
              <a:gd name="T104" fmla="*/ 2147483647 w 649"/>
              <a:gd name="T105" fmla="*/ 2147483647 h 927"/>
              <a:gd name="T106" fmla="*/ 2147483647 w 649"/>
              <a:gd name="T107" fmla="*/ 2147483647 h 927"/>
              <a:gd name="T108" fmla="*/ 2147483647 w 649"/>
              <a:gd name="T109" fmla="*/ 2147483647 h 927"/>
              <a:gd name="T110" fmla="*/ 2147483647 w 649"/>
              <a:gd name="T111" fmla="*/ 2147483647 h 927"/>
              <a:gd name="T112" fmla="*/ 2147483647 w 649"/>
              <a:gd name="T113" fmla="*/ 2147483647 h 927"/>
              <a:gd name="T114" fmla="*/ 2147483647 w 649"/>
              <a:gd name="T115" fmla="*/ 2147483647 h 927"/>
              <a:gd name="T116" fmla="*/ 2147483647 w 649"/>
              <a:gd name="T117" fmla="*/ 2147483647 h 927"/>
              <a:gd name="T118" fmla="*/ 2147483647 w 649"/>
              <a:gd name="T119" fmla="*/ 2147483647 h 927"/>
              <a:gd name="T120" fmla="*/ 2147483647 w 649"/>
              <a:gd name="T121" fmla="*/ 2147483647 h 927"/>
              <a:gd name="T122" fmla="*/ 2147483647 w 649"/>
              <a:gd name="T123" fmla="*/ 2147483647 h 927"/>
              <a:gd name="T124" fmla="*/ 2147483647 w 649"/>
              <a:gd name="T125" fmla="*/ 0 h 9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649"/>
              <a:gd name="T190" fmla="*/ 0 h 927"/>
              <a:gd name="T191" fmla="*/ 649 w 649"/>
              <a:gd name="T192" fmla="*/ 927 h 92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649" h="927">
                <a:moveTo>
                  <a:pt x="603" y="0"/>
                </a:moveTo>
                <a:lnTo>
                  <a:pt x="618" y="36"/>
                </a:lnTo>
                <a:lnTo>
                  <a:pt x="626" y="66"/>
                </a:lnTo>
                <a:lnTo>
                  <a:pt x="632" y="93"/>
                </a:lnTo>
                <a:lnTo>
                  <a:pt x="639" y="123"/>
                </a:lnTo>
                <a:lnTo>
                  <a:pt x="646" y="166"/>
                </a:lnTo>
                <a:lnTo>
                  <a:pt x="648" y="208"/>
                </a:lnTo>
                <a:lnTo>
                  <a:pt x="646" y="254"/>
                </a:lnTo>
                <a:lnTo>
                  <a:pt x="642" y="297"/>
                </a:lnTo>
                <a:lnTo>
                  <a:pt x="635" y="339"/>
                </a:lnTo>
                <a:lnTo>
                  <a:pt x="625" y="391"/>
                </a:lnTo>
                <a:lnTo>
                  <a:pt x="613" y="427"/>
                </a:lnTo>
                <a:lnTo>
                  <a:pt x="596" y="474"/>
                </a:lnTo>
                <a:lnTo>
                  <a:pt x="577" y="528"/>
                </a:lnTo>
                <a:lnTo>
                  <a:pt x="555" y="578"/>
                </a:lnTo>
                <a:lnTo>
                  <a:pt x="535" y="614"/>
                </a:lnTo>
                <a:lnTo>
                  <a:pt x="502" y="660"/>
                </a:lnTo>
                <a:lnTo>
                  <a:pt x="473" y="696"/>
                </a:lnTo>
                <a:lnTo>
                  <a:pt x="439" y="730"/>
                </a:lnTo>
                <a:lnTo>
                  <a:pt x="400" y="763"/>
                </a:lnTo>
                <a:lnTo>
                  <a:pt x="375" y="779"/>
                </a:lnTo>
                <a:lnTo>
                  <a:pt x="342" y="796"/>
                </a:lnTo>
                <a:lnTo>
                  <a:pt x="315" y="807"/>
                </a:lnTo>
                <a:lnTo>
                  <a:pt x="289" y="818"/>
                </a:lnTo>
                <a:lnTo>
                  <a:pt x="265" y="824"/>
                </a:lnTo>
                <a:lnTo>
                  <a:pt x="354" y="926"/>
                </a:lnTo>
                <a:lnTo>
                  <a:pt x="301" y="908"/>
                </a:lnTo>
                <a:lnTo>
                  <a:pt x="250" y="893"/>
                </a:lnTo>
                <a:lnTo>
                  <a:pt x="182" y="874"/>
                </a:lnTo>
                <a:lnTo>
                  <a:pt x="118" y="864"/>
                </a:lnTo>
                <a:lnTo>
                  <a:pt x="63" y="858"/>
                </a:lnTo>
                <a:lnTo>
                  <a:pt x="0" y="860"/>
                </a:lnTo>
                <a:lnTo>
                  <a:pt x="24" y="819"/>
                </a:lnTo>
                <a:lnTo>
                  <a:pt x="48" y="775"/>
                </a:lnTo>
                <a:lnTo>
                  <a:pt x="67" y="724"/>
                </a:lnTo>
                <a:lnTo>
                  <a:pt x="76" y="675"/>
                </a:lnTo>
                <a:lnTo>
                  <a:pt x="81" y="647"/>
                </a:lnTo>
                <a:lnTo>
                  <a:pt x="77" y="605"/>
                </a:lnTo>
                <a:lnTo>
                  <a:pt x="166" y="707"/>
                </a:lnTo>
                <a:lnTo>
                  <a:pt x="213" y="690"/>
                </a:lnTo>
                <a:lnTo>
                  <a:pt x="253" y="672"/>
                </a:lnTo>
                <a:lnTo>
                  <a:pt x="293" y="645"/>
                </a:lnTo>
                <a:lnTo>
                  <a:pt x="332" y="616"/>
                </a:lnTo>
                <a:lnTo>
                  <a:pt x="371" y="579"/>
                </a:lnTo>
                <a:lnTo>
                  <a:pt x="405" y="544"/>
                </a:lnTo>
                <a:lnTo>
                  <a:pt x="450" y="491"/>
                </a:lnTo>
                <a:lnTo>
                  <a:pt x="484" y="443"/>
                </a:lnTo>
                <a:lnTo>
                  <a:pt x="511" y="398"/>
                </a:lnTo>
                <a:lnTo>
                  <a:pt x="534" y="346"/>
                </a:lnTo>
                <a:lnTo>
                  <a:pt x="547" y="321"/>
                </a:lnTo>
                <a:lnTo>
                  <a:pt x="556" y="298"/>
                </a:lnTo>
                <a:lnTo>
                  <a:pt x="566" y="278"/>
                </a:lnTo>
                <a:lnTo>
                  <a:pt x="572" y="257"/>
                </a:lnTo>
                <a:lnTo>
                  <a:pt x="586" y="218"/>
                </a:lnTo>
                <a:lnTo>
                  <a:pt x="592" y="189"/>
                </a:lnTo>
                <a:lnTo>
                  <a:pt x="595" y="168"/>
                </a:lnTo>
                <a:lnTo>
                  <a:pt x="600" y="144"/>
                </a:lnTo>
                <a:lnTo>
                  <a:pt x="604" y="121"/>
                </a:lnTo>
                <a:lnTo>
                  <a:pt x="605" y="101"/>
                </a:lnTo>
                <a:lnTo>
                  <a:pt x="607" y="77"/>
                </a:lnTo>
                <a:lnTo>
                  <a:pt x="607" y="51"/>
                </a:lnTo>
                <a:lnTo>
                  <a:pt x="607" y="25"/>
                </a:lnTo>
                <a:lnTo>
                  <a:pt x="603" y="0"/>
                </a:lnTo>
              </a:path>
            </a:pathLst>
          </a:custGeom>
          <a:gradFill rotWithShape="0">
            <a:gsLst>
              <a:gs pos="0">
                <a:srgbClr val="A3F25F"/>
              </a:gs>
              <a:gs pos="100000">
                <a:srgbClr val="92D95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2800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3530599" y="2817752"/>
            <a:ext cx="2778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200"/>
              <a:t>부서번호</a:t>
            </a:r>
            <a:r>
              <a:rPr lang="en-US" altLang="ko-KR" sz="1200"/>
              <a:t>, </a:t>
            </a:r>
            <a:r>
              <a:rPr lang="ko-KR" altLang="en-US" sz="1200"/>
              <a:t>부서명</a:t>
            </a:r>
            <a:r>
              <a:rPr lang="en-US" altLang="ko-KR" sz="1200"/>
              <a:t>, </a:t>
            </a:r>
            <a:r>
              <a:rPr lang="ko-KR" altLang="en-US" sz="1200"/>
              <a:t>부서가 위치한 지역</a:t>
            </a:r>
          </a:p>
        </p:txBody>
      </p:sp>
      <p:sp>
        <p:nvSpPr>
          <p:cNvPr id="12" name="AutoShape 36"/>
          <p:cNvSpPr>
            <a:spLocks noChangeArrowheads="1"/>
          </p:cNvSpPr>
          <p:nvPr/>
        </p:nvSpPr>
        <p:spPr bwMode="auto">
          <a:xfrm>
            <a:off x="6516686" y="3873440"/>
            <a:ext cx="919163" cy="328612"/>
          </a:xfrm>
          <a:prstGeom prst="wedgeRectCallout">
            <a:avLst>
              <a:gd name="adj1" fmla="val -41190"/>
              <a:gd name="adj2" fmla="val 8043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테이블</a:t>
            </a: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3821111" y="4202052"/>
            <a:ext cx="2660650" cy="101600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1925636" y="4617977"/>
            <a:ext cx="76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 dirty="0"/>
              <a:t>(</a:t>
            </a:r>
            <a:r>
              <a:rPr lang="ko-KR" altLang="en-US" sz="1200" dirty="0"/>
              <a:t>레코드</a:t>
            </a:r>
            <a:r>
              <a:rPr lang="en-US" altLang="ko-KR" sz="1200" dirty="0"/>
              <a:t>)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4859336" y="4422715"/>
            <a:ext cx="1603375" cy="31273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3706811" y="5446652"/>
            <a:ext cx="3300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 b="1"/>
              <a:t>   4</a:t>
            </a:r>
            <a:r>
              <a:rPr lang="ko-KR" altLang="en-US" sz="1200" b="1"/>
              <a:t>개의 로우와 </a:t>
            </a:r>
            <a:r>
              <a:rPr lang="en-US" altLang="ko-KR" sz="1200" b="1"/>
              <a:t>3</a:t>
            </a:r>
            <a:r>
              <a:rPr lang="ko-KR" altLang="en-US" sz="1200" b="1"/>
              <a:t>개의 칼럼으로 구성된 테이블</a:t>
            </a:r>
          </a:p>
        </p:txBody>
      </p:sp>
    </p:spTree>
    <p:extLst>
      <p:ext uri="{BB962C8B-B14F-4D97-AF65-F5344CB8AC3E}">
        <p14:creationId xmlns:p14="http://schemas.microsoft.com/office/powerpoint/2010/main" val="3023051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Department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테이블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EMPLOYEE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테이블</a:t>
            </a:r>
            <a:r>
              <a:rPr lang="en-US" altLang="ko-KR" sz="2800" dirty="0"/>
              <a:t>                               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Picture 26" descr="UNI00000ca402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"/>
          <a:stretch>
            <a:fillRect/>
          </a:stretch>
        </p:blipFill>
        <p:spPr bwMode="auto">
          <a:xfrm>
            <a:off x="1439862" y="3111500"/>
            <a:ext cx="5828141" cy="285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7" descr="ch1-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1297843"/>
            <a:ext cx="2844800" cy="149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738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7857" y="4297363"/>
            <a:ext cx="5256212" cy="738664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400" dirty="0"/>
              <a:t>SQL Server</a:t>
            </a:r>
            <a:r>
              <a:rPr lang="ko-KR" altLang="en-US" sz="1400" dirty="0"/>
              <a:t>에서 데이터를 저장하는 구조가 테이블이기에 </a:t>
            </a:r>
          </a:p>
          <a:p>
            <a:pPr algn="ctr" eaLnBrk="1" hangingPunct="1"/>
            <a:r>
              <a:rPr lang="ko-KR" altLang="en-US" sz="1400" dirty="0"/>
              <a:t>이 테이블의 구조를 명확히 알아야 테이블에 저장된 데이터를 잘 사용할 수 있음</a:t>
            </a:r>
            <a:endParaRPr lang="en-US" altLang="ko-KR" sz="1400" dirty="0"/>
          </a:p>
        </p:txBody>
      </p:sp>
      <p:pic>
        <p:nvPicPr>
          <p:cNvPr id="7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5319713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5319713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419475" y="5432426"/>
            <a:ext cx="858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/>
              <a:t>테이터 타입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5153025" y="5441951"/>
            <a:ext cx="731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/>
              <a:t>제약 조건</a:t>
            </a:r>
          </a:p>
        </p:txBody>
      </p:sp>
      <p:pic>
        <p:nvPicPr>
          <p:cNvPr id="11" name="Picture 31" descr="UNI00000ca402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1" y="1808433"/>
            <a:ext cx="3883023" cy="224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009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4" y="1814512"/>
            <a:ext cx="12239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931987" y="1968500"/>
            <a:ext cx="847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b="1"/>
              <a:t>테이터 타입</a:t>
            </a: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2979737" y="1814512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2979737" y="2371725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103562" y="1878012"/>
            <a:ext cx="45833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dirty="0"/>
              <a:t>칼럼이나 변수에 들어가는 값이 어떤 종류를 갖는 것과 </a:t>
            </a:r>
          </a:p>
          <a:p>
            <a:pPr eaLnBrk="1" hangingPunct="1"/>
            <a:r>
              <a:rPr lang="ko-KR" altLang="en-US" sz="1400" dirty="0"/>
              <a:t>최대 저장 가능한 데이터의 크기를 지정하는 것</a:t>
            </a: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3084512" y="2678112"/>
            <a:ext cx="1800225" cy="352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400"/>
              <a:t>부서번호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5299074" y="2640012"/>
            <a:ext cx="1800225" cy="352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400"/>
              <a:t>부서명</a:t>
            </a:r>
          </a:p>
        </p:txBody>
      </p:sp>
      <p:cxnSp>
        <p:nvCxnSpPr>
          <p:cNvPr id="12" name="AutoShape 44"/>
          <p:cNvCxnSpPr>
            <a:cxnSpLocks noChangeShapeType="1"/>
          </p:cNvCxnSpPr>
          <p:nvPr/>
        </p:nvCxnSpPr>
        <p:spPr bwMode="auto">
          <a:xfrm rot="16200000" flipH="1">
            <a:off x="3381374" y="2978150"/>
            <a:ext cx="295275" cy="415925"/>
          </a:xfrm>
          <a:prstGeom prst="bentConnector2">
            <a:avLst/>
          </a:prstGeom>
          <a:noFill/>
          <a:ln w="25400">
            <a:solidFill>
              <a:schemeClr val="bg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3803649" y="3227387"/>
            <a:ext cx="958917" cy="307777"/>
          </a:xfrm>
          <a:prstGeom prst="rect">
            <a:avLst/>
          </a:prstGeom>
          <a:noFill/>
          <a:ln w="317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/>
              <a:t>숫자 형식</a:t>
            </a:r>
          </a:p>
        </p:txBody>
      </p:sp>
      <p:cxnSp>
        <p:nvCxnSpPr>
          <p:cNvPr id="14" name="AutoShape 46"/>
          <p:cNvCxnSpPr>
            <a:cxnSpLocks noChangeShapeType="1"/>
          </p:cNvCxnSpPr>
          <p:nvPr/>
        </p:nvCxnSpPr>
        <p:spPr bwMode="auto">
          <a:xfrm rot="16200000" flipH="1">
            <a:off x="5562599" y="2935287"/>
            <a:ext cx="295275" cy="415925"/>
          </a:xfrm>
          <a:prstGeom prst="bentConnector2">
            <a:avLst/>
          </a:prstGeom>
          <a:noFill/>
          <a:ln w="25400">
            <a:solidFill>
              <a:schemeClr val="bg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5984874" y="3184525"/>
            <a:ext cx="958917" cy="307777"/>
          </a:xfrm>
          <a:prstGeom prst="rect">
            <a:avLst/>
          </a:prstGeom>
          <a:noFill/>
          <a:ln w="317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/>
              <a:t>문자 형식</a:t>
            </a: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3567112" y="4046537"/>
            <a:ext cx="18232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2400" smtClean="0">
                <a:latin typeface="HY견고딕" pitchFamily="18" charset="-127"/>
                <a:ea typeface="HY견고딕" pitchFamily="18" charset="-127"/>
              </a:rPr>
              <a:t>데이터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타입</a:t>
            </a:r>
          </a:p>
        </p:txBody>
      </p:sp>
      <p:sp>
        <p:nvSpPr>
          <p:cNvPr id="17" name="AutoShape 50"/>
          <p:cNvSpPr>
            <a:spLocks/>
          </p:cNvSpPr>
          <p:nvPr/>
        </p:nvSpPr>
        <p:spPr bwMode="auto">
          <a:xfrm rot="16200000">
            <a:off x="4364037" y="3003550"/>
            <a:ext cx="215900" cy="3168650"/>
          </a:xfrm>
          <a:prstGeom prst="rightBrace">
            <a:avLst>
              <a:gd name="adj1" fmla="val 122304"/>
              <a:gd name="adj2" fmla="val 50000"/>
            </a:avLst>
          </a:prstGeom>
          <a:noFill/>
          <a:ln w="444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18" name="AutoShape 51"/>
          <p:cNvSpPr>
            <a:spLocks noChangeArrowheads="1"/>
          </p:cNvSpPr>
          <p:nvPr/>
        </p:nvSpPr>
        <p:spPr bwMode="auto">
          <a:xfrm>
            <a:off x="2168524" y="4838700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400"/>
              <a:t> 정수 타입</a:t>
            </a:r>
            <a:endParaRPr lang="en-US" altLang="ko-KR" sz="1400"/>
          </a:p>
        </p:txBody>
      </p:sp>
      <p:sp>
        <p:nvSpPr>
          <p:cNvPr id="19" name="AutoShape 52"/>
          <p:cNvSpPr>
            <a:spLocks noChangeArrowheads="1"/>
          </p:cNvSpPr>
          <p:nvPr/>
        </p:nvSpPr>
        <p:spPr bwMode="auto">
          <a:xfrm>
            <a:off x="3752849" y="4838700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400"/>
              <a:t>날짜 및</a:t>
            </a:r>
            <a:br>
              <a:rPr lang="ko-KR" altLang="en-US" sz="1400"/>
            </a:br>
            <a:r>
              <a:rPr lang="ko-KR" altLang="en-US" sz="1400"/>
              <a:t>시간 데이터 타입</a:t>
            </a:r>
            <a:endParaRPr lang="en-US" altLang="ko-KR" sz="1400"/>
          </a:p>
        </p:txBody>
      </p:sp>
      <p:sp>
        <p:nvSpPr>
          <p:cNvPr id="20" name="AutoShape 53"/>
          <p:cNvSpPr>
            <a:spLocks noChangeArrowheads="1"/>
          </p:cNvSpPr>
          <p:nvPr/>
        </p:nvSpPr>
        <p:spPr bwMode="auto">
          <a:xfrm>
            <a:off x="5337174" y="4838700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400"/>
              <a:t>고정문자열과 </a:t>
            </a:r>
          </a:p>
          <a:p>
            <a:pPr algn="ctr" eaLnBrk="1" hangingPunct="1"/>
            <a:r>
              <a:rPr lang="ko-KR" altLang="en-US" sz="1400"/>
              <a:t>가변 문자열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67009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214437" y="2581275"/>
            <a:ext cx="6553200" cy="3024188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100"/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auto">
          <a:xfrm>
            <a:off x="2333625" y="1890713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100"/>
              <a:t> </a:t>
            </a:r>
            <a:r>
              <a:rPr lang="ko-KR" altLang="en-US" sz="1100" b="1"/>
              <a:t>정수 타입</a:t>
            </a:r>
            <a:endParaRPr lang="en-US" altLang="ko-KR" sz="1100" b="1"/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803650" y="1890713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100"/>
              <a:t>날짜 및</a:t>
            </a:r>
            <a:br>
              <a:rPr lang="ko-KR" altLang="en-US" sz="1100"/>
            </a:br>
            <a:r>
              <a:rPr lang="ko-KR" altLang="en-US" sz="1100"/>
              <a:t>시간 데이터 타입</a:t>
            </a:r>
            <a:endParaRPr lang="en-US" altLang="ko-KR" sz="1100"/>
          </a:p>
        </p:txBody>
      </p:sp>
      <p:sp>
        <p:nvSpPr>
          <p:cNvPr id="8" name="AutoShape 28"/>
          <p:cNvSpPr>
            <a:spLocks noChangeArrowheads="1"/>
          </p:cNvSpPr>
          <p:nvPr/>
        </p:nvSpPr>
        <p:spPr bwMode="auto">
          <a:xfrm>
            <a:off x="5278437" y="1900238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100"/>
              <a:t>고정문자열과 </a:t>
            </a:r>
          </a:p>
          <a:p>
            <a:pPr algn="ctr" eaLnBrk="1" hangingPunct="1"/>
            <a:r>
              <a:rPr lang="ko-KR" altLang="en-US" sz="1100"/>
              <a:t>가변 문자열</a:t>
            </a:r>
            <a:endParaRPr lang="en-US" altLang="ko-KR" sz="1100"/>
          </a:p>
        </p:txBody>
      </p:sp>
      <p:cxnSp>
        <p:nvCxnSpPr>
          <p:cNvPr id="9" name="AutoShape 30"/>
          <p:cNvCxnSpPr>
            <a:cxnSpLocks noChangeShapeType="1"/>
            <a:stCxn id="8" idx="3"/>
          </p:cNvCxnSpPr>
          <p:nvPr/>
        </p:nvCxnSpPr>
        <p:spPr bwMode="auto">
          <a:xfrm>
            <a:off x="6645275" y="2176463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31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1935162" y="2166938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2352675" y="1704975"/>
            <a:ext cx="468312" cy="431800"/>
            <a:chOff x="3659" y="1680"/>
            <a:chExt cx="229" cy="240"/>
          </a:xfrm>
        </p:grpSpPr>
        <p:sp>
          <p:nvSpPr>
            <p:cNvPr id="12" name="AutoShape 53"/>
            <p:cNvSpPr>
              <a:spLocks noChangeAspect="1" noChangeArrowheads="1" noTextEdit="1"/>
            </p:cNvSpPr>
            <p:nvPr/>
          </p:nvSpPr>
          <p:spPr bwMode="auto">
            <a:xfrm>
              <a:off x="3659" y="16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3665" y="1687"/>
              <a:ext cx="216" cy="227"/>
            </a:xfrm>
            <a:custGeom>
              <a:avLst/>
              <a:gdLst>
                <a:gd name="T0" fmla="*/ 0 w 648"/>
                <a:gd name="T1" fmla="*/ 0 h 682"/>
                <a:gd name="T2" fmla="*/ 0 w 648"/>
                <a:gd name="T3" fmla="*/ 0 h 682"/>
                <a:gd name="T4" fmla="*/ 0 w 648"/>
                <a:gd name="T5" fmla="*/ 0 h 682"/>
                <a:gd name="T6" fmla="*/ 0 w 648"/>
                <a:gd name="T7" fmla="*/ 0 h 682"/>
                <a:gd name="T8" fmla="*/ 0 w 648"/>
                <a:gd name="T9" fmla="*/ 0 h 682"/>
                <a:gd name="T10" fmla="*/ 0 w 648"/>
                <a:gd name="T11" fmla="*/ 0 h 682"/>
                <a:gd name="T12" fmla="*/ 0 w 648"/>
                <a:gd name="T13" fmla="*/ 0 h 682"/>
                <a:gd name="T14" fmla="*/ 0 w 648"/>
                <a:gd name="T15" fmla="*/ 0 h 682"/>
                <a:gd name="T16" fmla="*/ 0 w 648"/>
                <a:gd name="T17" fmla="*/ 0 h 682"/>
                <a:gd name="T18" fmla="*/ 0 w 648"/>
                <a:gd name="T19" fmla="*/ 0 h 682"/>
                <a:gd name="T20" fmla="*/ 0 w 648"/>
                <a:gd name="T21" fmla="*/ 0 h 682"/>
                <a:gd name="T22" fmla="*/ 0 w 648"/>
                <a:gd name="T23" fmla="*/ 0 h 682"/>
                <a:gd name="T24" fmla="*/ 0 w 648"/>
                <a:gd name="T25" fmla="*/ 0 h 682"/>
                <a:gd name="T26" fmla="*/ 0 w 648"/>
                <a:gd name="T27" fmla="*/ 0 h 682"/>
                <a:gd name="T28" fmla="*/ 0 w 648"/>
                <a:gd name="T29" fmla="*/ 0 h 682"/>
                <a:gd name="T30" fmla="*/ 0 w 648"/>
                <a:gd name="T31" fmla="*/ 0 h 682"/>
                <a:gd name="T32" fmla="*/ 0 w 648"/>
                <a:gd name="T33" fmla="*/ 0 h 682"/>
                <a:gd name="T34" fmla="*/ 0 w 648"/>
                <a:gd name="T35" fmla="*/ 0 h 682"/>
                <a:gd name="T36" fmla="*/ 0 w 648"/>
                <a:gd name="T37" fmla="*/ 0 h 682"/>
                <a:gd name="T38" fmla="*/ 0 w 648"/>
                <a:gd name="T39" fmla="*/ 0 h 682"/>
                <a:gd name="T40" fmla="*/ 0 w 648"/>
                <a:gd name="T41" fmla="*/ 0 h 682"/>
                <a:gd name="T42" fmla="*/ 0 w 648"/>
                <a:gd name="T43" fmla="*/ 0 h 682"/>
                <a:gd name="T44" fmla="*/ 0 w 648"/>
                <a:gd name="T45" fmla="*/ 0 h 682"/>
                <a:gd name="T46" fmla="*/ 0 w 648"/>
                <a:gd name="T47" fmla="*/ 0 h 682"/>
                <a:gd name="T48" fmla="*/ 0 w 648"/>
                <a:gd name="T49" fmla="*/ 0 h 682"/>
                <a:gd name="T50" fmla="*/ 0 w 648"/>
                <a:gd name="T51" fmla="*/ 0 h 682"/>
                <a:gd name="T52" fmla="*/ 0 w 648"/>
                <a:gd name="T53" fmla="*/ 0 h 682"/>
                <a:gd name="T54" fmla="*/ 0 w 648"/>
                <a:gd name="T55" fmla="*/ 0 h 682"/>
                <a:gd name="T56" fmla="*/ 0 w 648"/>
                <a:gd name="T57" fmla="*/ 0 h 682"/>
                <a:gd name="T58" fmla="*/ 0 w 648"/>
                <a:gd name="T59" fmla="*/ 0 h 682"/>
                <a:gd name="T60" fmla="*/ 0 w 648"/>
                <a:gd name="T61" fmla="*/ 0 h 682"/>
                <a:gd name="T62" fmla="*/ 0 w 648"/>
                <a:gd name="T63" fmla="*/ 0 h 682"/>
                <a:gd name="T64" fmla="*/ 0 w 648"/>
                <a:gd name="T65" fmla="*/ 0 h 682"/>
                <a:gd name="T66" fmla="*/ 0 w 648"/>
                <a:gd name="T67" fmla="*/ 0 h 682"/>
                <a:gd name="T68" fmla="*/ 0 w 648"/>
                <a:gd name="T69" fmla="*/ 0 h 682"/>
                <a:gd name="T70" fmla="*/ 0 w 648"/>
                <a:gd name="T71" fmla="*/ 0 h 682"/>
                <a:gd name="T72" fmla="*/ 0 w 648"/>
                <a:gd name="T73" fmla="*/ 0 h 682"/>
                <a:gd name="T74" fmla="*/ 0 w 648"/>
                <a:gd name="T75" fmla="*/ 0 h 682"/>
                <a:gd name="T76" fmla="*/ 0 w 648"/>
                <a:gd name="T77" fmla="*/ 0 h 682"/>
                <a:gd name="T78" fmla="*/ 0 w 648"/>
                <a:gd name="T79" fmla="*/ 0 h 682"/>
                <a:gd name="T80" fmla="*/ 0 w 648"/>
                <a:gd name="T81" fmla="*/ 0 h 682"/>
                <a:gd name="T82" fmla="*/ 0 w 648"/>
                <a:gd name="T83" fmla="*/ 0 h 682"/>
                <a:gd name="T84" fmla="*/ 0 w 648"/>
                <a:gd name="T85" fmla="*/ 0 h 682"/>
                <a:gd name="T86" fmla="*/ 0 w 648"/>
                <a:gd name="T87" fmla="*/ 0 h 682"/>
                <a:gd name="T88" fmla="*/ 0 w 648"/>
                <a:gd name="T89" fmla="*/ 0 h 682"/>
                <a:gd name="T90" fmla="*/ 0 w 648"/>
                <a:gd name="T91" fmla="*/ 0 h 682"/>
                <a:gd name="T92" fmla="*/ 0 w 648"/>
                <a:gd name="T93" fmla="*/ 0 h 682"/>
                <a:gd name="T94" fmla="*/ 0 w 648"/>
                <a:gd name="T95" fmla="*/ 0 h 682"/>
                <a:gd name="T96" fmla="*/ 0 w 648"/>
                <a:gd name="T97" fmla="*/ 0 h 682"/>
                <a:gd name="T98" fmla="*/ 0 w 648"/>
                <a:gd name="T99" fmla="*/ 0 h 682"/>
                <a:gd name="T100" fmla="*/ 0 w 648"/>
                <a:gd name="T101" fmla="*/ 0 h 682"/>
                <a:gd name="T102" fmla="*/ 0 w 648"/>
                <a:gd name="T103" fmla="*/ 0 h 682"/>
                <a:gd name="T104" fmla="*/ 0 w 648"/>
                <a:gd name="T105" fmla="*/ 0 h 68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48"/>
                <a:gd name="T160" fmla="*/ 0 h 682"/>
                <a:gd name="T161" fmla="*/ 648 w 648"/>
                <a:gd name="T162" fmla="*/ 682 h 68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48" h="682">
                  <a:moveTo>
                    <a:pt x="648" y="17"/>
                  </a:moveTo>
                  <a:lnTo>
                    <a:pt x="648" y="17"/>
                  </a:lnTo>
                  <a:lnTo>
                    <a:pt x="589" y="84"/>
                  </a:lnTo>
                  <a:lnTo>
                    <a:pt x="532" y="153"/>
                  </a:lnTo>
                  <a:lnTo>
                    <a:pt x="476" y="224"/>
                  </a:lnTo>
                  <a:lnTo>
                    <a:pt x="422" y="294"/>
                  </a:lnTo>
                  <a:lnTo>
                    <a:pt x="371" y="368"/>
                  </a:lnTo>
                  <a:lnTo>
                    <a:pt x="321" y="441"/>
                  </a:lnTo>
                  <a:lnTo>
                    <a:pt x="274" y="514"/>
                  </a:lnTo>
                  <a:lnTo>
                    <a:pt x="228" y="590"/>
                  </a:lnTo>
                  <a:lnTo>
                    <a:pt x="213" y="621"/>
                  </a:lnTo>
                  <a:lnTo>
                    <a:pt x="204" y="636"/>
                  </a:lnTo>
                  <a:lnTo>
                    <a:pt x="195" y="648"/>
                  </a:lnTo>
                  <a:lnTo>
                    <a:pt x="185" y="659"/>
                  </a:lnTo>
                  <a:lnTo>
                    <a:pt x="176" y="667"/>
                  </a:lnTo>
                  <a:lnTo>
                    <a:pt x="164" y="674"/>
                  </a:lnTo>
                  <a:lnTo>
                    <a:pt x="152" y="679"/>
                  </a:lnTo>
                  <a:lnTo>
                    <a:pt x="139" y="681"/>
                  </a:lnTo>
                  <a:lnTo>
                    <a:pt x="126" y="682"/>
                  </a:lnTo>
                  <a:lnTo>
                    <a:pt x="114" y="681"/>
                  </a:lnTo>
                  <a:lnTo>
                    <a:pt x="104" y="680"/>
                  </a:lnTo>
                  <a:lnTo>
                    <a:pt x="96" y="678"/>
                  </a:lnTo>
                  <a:lnTo>
                    <a:pt x="87" y="675"/>
                  </a:lnTo>
                  <a:lnTo>
                    <a:pt x="79" y="670"/>
                  </a:lnTo>
                  <a:lnTo>
                    <a:pt x="72" y="666"/>
                  </a:lnTo>
                  <a:lnTo>
                    <a:pt x="65" y="659"/>
                  </a:lnTo>
                  <a:lnTo>
                    <a:pt x="59" y="650"/>
                  </a:lnTo>
                  <a:lnTo>
                    <a:pt x="53" y="643"/>
                  </a:lnTo>
                  <a:lnTo>
                    <a:pt x="48" y="634"/>
                  </a:lnTo>
                  <a:lnTo>
                    <a:pt x="39" y="611"/>
                  </a:lnTo>
                  <a:lnTo>
                    <a:pt x="28" y="582"/>
                  </a:lnTo>
                  <a:lnTo>
                    <a:pt x="16" y="542"/>
                  </a:lnTo>
                  <a:lnTo>
                    <a:pt x="15" y="534"/>
                  </a:lnTo>
                  <a:lnTo>
                    <a:pt x="4" y="492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1" y="462"/>
                  </a:lnTo>
                  <a:lnTo>
                    <a:pt x="2" y="456"/>
                  </a:lnTo>
                  <a:lnTo>
                    <a:pt x="4" y="451"/>
                  </a:lnTo>
                  <a:lnTo>
                    <a:pt x="8" y="443"/>
                  </a:lnTo>
                  <a:lnTo>
                    <a:pt x="13" y="438"/>
                  </a:lnTo>
                  <a:lnTo>
                    <a:pt x="17" y="432"/>
                  </a:lnTo>
                  <a:lnTo>
                    <a:pt x="23" y="427"/>
                  </a:lnTo>
                  <a:lnTo>
                    <a:pt x="32" y="421"/>
                  </a:lnTo>
                  <a:lnTo>
                    <a:pt x="47" y="412"/>
                  </a:lnTo>
                  <a:lnTo>
                    <a:pt x="62" y="404"/>
                  </a:lnTo>
                  <a:lnTo>
                    <a:pt x="78" y="400"/>
                  </a:lnTo>
                  <a:lnTo>
                    <a:pt x="92" y="399"/>
                  </a:lnTo>
                  <a:lnTo>
                    <a:pt x="97" y="399"/>
                  </a:lnTo>
                  <a:lnTo>
                    <a:pt x="101" y="400"/>
                  </a:lnTo>
                  <a:lnTo>
                    <a:pt x="105" y="402"/>
                  </a:lnTo>
                  <a:lnTo>
                    <a:pt x="109" y="404"/>
                  </a:lnTo>
                  <a:lnTo>
                    <a:pt x="111" y="408"/>
                  </a:lnTo>
                  <a:lnTo>
                    <a:pt x="114" y="414"/>
                  </a:lnTo>
                  <a:lnTo>
                    <a:pt x="123" y="429"/>
                  </a:lnTo>
                  <a:lnTo>
                    <a:pt x="133" y="461"/>
                  </a:lnTo>
                  <a:lnTo>
                    <a:pt x="142" y="480"/>
                  </a:lnTo>
                  <a:lnTo>
                    <a:pt x="149" y="494"/>
                  </a:lnTo>
                  <a:lnTo>
                    <a:pt x="151" y="499"/>
                  </a:lnTo>
                  <a:lnTo>
                    <a:pt x="155" y="503"/>
                  </a:lnTo>
                  <a:lnTo>
                    <a:pt x="158" y="505"/>
                  </a:lnTo>
                  <a:lnTo>
                    <a:pt x="161" y="506"/>
                  </a:lnTo>
                  <a:lnTo>
                    <a:pt x="164" y="504"/>
                  </a:lnTo>
                  <a:lnTo>
                    <a:pt x="169" y="499"/>
                  </a:lnTo>
                  <a:lnTo>
                    <a:pt x="183" y="480"/>
                  </a:lnTo>
                  <a:lnTo>
                    <a:pt x="205" y="448"/>
                  </a:lnTo>
                  <a:lnTo>
                    <a:pt x="234" y="403"/>
                  </a:lnTo>
                  <a:lnTo>
                    <a:pt x="291" y="315"/>
                  </a:lnTo>
                  <a:lnTo>
                    <a:pt x="339" y="240"/>
                  </a:lnTo>
                  <a:lnTo>
                    <a:pt x="395" y="161"/>
                  </a:lnTo>
                  <a:lnTo>
                    <a:pt x="416" y="130"/>
                  </a:lnTo>
                  <a:lnTo>
                    <a:pt x="434" y="107"/>
                  </a:lnTo>
                  <a:lnTo>
                    <a:pt x="449" y="86"/>
                  </a:lnTo>
                  <a:lnTo>
                    <a:pt x="464" y="70"/>
                  </a:lnTo>
                  <a:lnTo>
                    <a:pt x="479" y="56"/>
                  </a:lnTo>
                  <a:lnTo>
                    <a:pt x="493" y="44"/>
                  </a:lnTo>
                  <a:lnTo>
                    <a:pt x="505" y="34"/>
                  </a:lnTo>
                  <a:lnTo>
                    <a:pt x="519" y="27"/>
                  </a:lnTo>
                  <a:lnTo>
                    <a:pt x="534" y="20"/>
                  </a:lnTo>
                  <a:lnTo>
                    <a:pt x="551" y="14"/>
                  </a:lnTo>
                  <a:lnTo>
                    <a:pt x="570" y="10"/>
                  </a:lnTo>
                  <a:lnTo>
                    <a:pt x="591" y="5"/>
                  </a:lnTo>
                  <a:lnTo>
                    <a:pt x="616" y="2"/>
                  </a:lnTo>
                  <a:lnTo>
                    <a:pt x="642" y="0"/>
                  </a:lnTo>
                  <a:lnTo>
                    <a:pt x="648" y="17"/>
                  </a:lnTo>
                  <a:close/>
                </a:path>
              </a:pathLst>
            </a:custGeom>
            <a:solidFill>
              <a:srgbClr val="DF1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3660" y="1681"/>
              <a:ext cx="227" cy="238"/>
            </a:xfrm>
            <a:custGeom>
              <a:avLst/>
              <a:gdLst>
                <a:gd name="T0" fmla="*/ 0 w 683"/>
                <a:gd name="T1" fmla="*/ 0 h 716"/>
                <a:gd name="T2" fmla="*/ 0 w 683"/>
                <a:gd name="T3" fmla="*/ 0 h 716"/>
                <a:gd name="T4" fmla="*/ 0 w 683"/>
                <a:gd name="T5" fmla="*/ 0 h 716"/>
                <a:gd name="T6" fmla="*/ 0 w 683"/>
                <a:gd name="T7" fmla="*/ 0 h 716"/>
                <a:gd name="T8" fmla="*/ 0 w 683"/>
                <a:gd name="T9" fmla="*/ 0 h 716"/>
                <a:gd name="T10" fmla="*/ 0 w 683"/>
                <a:gd name="T11" fmla="*/ 0 h 716"/>
                <a:gd name="T12" fmla="*/ 0 w 683"/>
                <a:gd name="T13" fmla="*/ 0 h 716"/>
                <a:gd name="T14" fmla="*/ 0 w 683"/>
                <a:gd name="T15" fmla="*/ 0 h 716"/>
                <a:gd name="T16" fmla="*/ 0 w 683"/>
                <a:gd name="T17" fmla="*/ 0 h 716"/>
                <a:gd name="T18" fmla="*/ 0 w 683"/>
                <a:gd name="T19" fmla="*/ 0 h 716"/>
                <a:gd name="T20" fmla="*/ 0 w 683"/>
                <a:gd name="T21" fmla="*/ 0 h 716"/>
                <a:gd name="T22" fmla="*/ 0 w 683"/>
                <a:gd name="T23" fmla="*/ 0 h 716"/>
                <a:gd name="T24" fmla="*/ 0 w 683"/>
                <a:gd name="T25" fmla="*/ 0 h 716"/>
                <a:gd name="T26" fmla="*/ 0 w 683"/>
                <a:gd name="T27" fmla="*/ 0 h 716"/>
                <a:gd name="T28" fmla="*/ 0 w 683"/>
                <a:gd name="T29" fmla="*/ 0 h 716"/>
                <a:gd name="T30" fmla="*/ 0 w 683"/>
                <a:gd name="T31" fmla="*/ 0 h 716"/>
                <a:gd name="T32" fmla="*/ 0 w 683"/>
                <a:gd name="T33" fmla="*/ 0 h 716"/>
                <a:gd name="T34" fmla="*/ 0 w 683"/>
                <a:gd name="T35" fmla="*/ 0 h 716"/>
                <a:gd name="T36" fmla="*/ 0 w 683"/>
                <a:gd name="T37" fmla="*/ 0 h 716"/>
                <a:gd name="T38" fmla="*/ 0 w 683"/>
                <a:gd name="T39" fmla="*/ 0 h 716"/>
                <a:gd name="T40" fmla="*/ 0 w 683"/>
                <a:gd name="T41" fmla="*/ 0 h 716"/>
                <a:gd name="T42" fmla="*/ 0 w 683"/>
                <a:gd name="T43" fmla="*/ 0 h 716"/>
                <a:gd name="T44" fmla="*/ 0 w 683"/>
                <a:gd name="T45" fmla="*/ 0 h 716"/>
                <a:gd name="T46" fmla="*/ 0 w 683"/>
                <a:gd name="T47" fmla="*/ 0 h 716"/>
                <a:gd name="T48" fmla="*/ 0 w 683"/>
                <a:gd name="T49" fmla="*/ 0 h 716"/>
                <a:gd name="T50" fmla="*/ 0 w 683"/>
                <a:gd name="T51" fmla="*/ 0 h 716"/>
                <a:gd name="T52" fmla="*/ 0 w 683"/>
                <a:gd name="T53" fmla="*/ 0 h 716"/>
                <a:gd name="T54" fmla="*/ 0 w 683"/>
                <a:gd name="T55" fmla="*/ 0 h 716"/>
                <a:gd name="T56" fmla="*/ 0 w 683"/>
                <a:gd name="T57" fmla="*/ 0 h 716"/>
                <a:gd name="T58" fmla="*/ 0 w 683"/>
                <a:gd name="T59" fmla="*/ 0 h 716"/>
                <a:gd name="T60" fmla="*/ 0 w 683"/>
                <a:gd name="T61" fmla="*/ 0 h 716"/>
                <a:gd name="T62" fmla="*/ 0 w 683"/>
                <a:gd name="T63" fmla="*/ 0 h 716"/>
                <a:gd name="T64" fmla="*/ 0 w 683"/>
                <a:gd name="T65" fmla="*/ 0 h 716"/>
                <a:gd name="T66" fmla="*/ 0 w 683"/>
                <a:gd name="T67" fmla="*/ 0 h 716"/>
                <a:gd name="T68" fmla="*/ 0 w 683"/>
                <a:gd name="T69" fmla="*/ 0 h 716"/>
                <a:gd name="T70" fmla="*/ 0 w 683"/>
                <a:gd name="T71" fmla="*/ 0 h 716"/>
                <a:gd name="T72" fmla="*/ 0 w 683"/>
                <a:gd name="T73" fmla="*/ 0 h 716"/>
                <a:gd name="T74" fmla="*/ 0 w 683"/>
                <a:gd name="T75" fmla="*/ 0 h 716"/>
                <a:gd name="T76" fmla="*/ 0 w 683"/>
                <a:gd name="T77" fmla="*/ 0 h 716"/>
                <a:gd name="T78" fmla="*/ 0 w 683"/>
                <a:gd name="T79" fmla="*/ 0 h 716"/>
                <a:gd name="T80" fmla="*/ 0 w 683"/>
                <a:gd name="T81" fmla="*/ 0 h 716"/>
                <a:gd name="T82" fmla="*/ 0 w 683"/>
                <a:gd name="T83" fmla="*/ 0 h 716"/>
                <a:gd name="T84" fmla="*/ 0 w 683"/>
                <a:gd name="T85" fmla="*/ 0 h 716"/>
                <a:gd name="T86" fmla="*/ 0 w 683"/>
                <a:gd name="T87" fmla="*/ 0 h 716"/>
                <a:gd name="T88" fmla="*/ 0 w 683"/>
                <a:gd name="T89" fmla="*/ 0 h 716"/>
                <a:gd name="T90" fmla="*/ 0 w 683"/>
                <a:gd name="T91" fmla="*/ 0 h 716"/>
                <a:gd name="T92" fmla="*/ 0 w 683"/>
                <a:gd name="T93" fmla="*/ 0 h 716"/>
                <a:gd name="T94" fmla="*/ 0 w 683"/>
                <a:gd name="T95" fmla="*/ 0 h 716"/>
                <a:gd name="T96" fmla="*/ 0 w 683"/>
                <a:gd name="T97" fmla="*/ 0 h 716"/>
                <a:gd name="T98" fmla="*/ 0 w 683"/>
                <a:gd name="T99" fmla="*/ 0 h 716"/>
                <a:gd name="T100" fmla="*/ 0 w 683"/>
                <a:gd name="T101" fmla="*/ 0 h 716"/>
                <a:gd name="T102" fmla="*/ 0 w 683"/>
                <a:gd name="T103" fmla="*/ 0 h 716"/>
                <a:gd name="T104" fmla="*/ 0 w 683"/>
                <a:gd name="T105" fmla="*/ 0 h 7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83"/>
                <a:gd name="T160" fmla="*/ 0 h 716"/>
                <a:gd name="T161" fmla="*/ 683 w 683"/>
                <a:gd name="T162" fmla="*/ 716 h 7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83" h="716">
                  <a:moveTo>
                    <a:pt x="668" y="0"/>
                  </a:moveTo>
                  <a:lnTo>
                    <a:pt x="657" y="2"/>
                  </a:lnTo>
                  <a:lnTo>
                    <a:pt x="629" y="4"/>
                  </a:lnTo>
                  <a:lnTo>
                    <a:pt x="605" y="7"/>
                  </a:lnTo>
                  <a:lnTo>
                    <a:pt x="582" y="11"/>
                  </a:lnTo>
                  <a:lnTo>
                    <a:pt x="562" y="17"/>
                  </a:lnTo>
                  <a:lnTo>
                    <a:pt x="543" y="23"/>
                  </a:lnTo>
                  <a:lnTo>
                    <a:pt x="527" y="31"/>
                  </a:lnTo>
                  <a:lnTo>
                    <a:pt x="511" y="39"/>
                  </a:lnTo>
                  <a:lnTo>
                    <a:pt x="498" y="49"/>
                  </a:lnTo>
                  <a:lnTo>
                    <a:pt x="484" y="62"/>
                  </a:lnTo>
                  <a:lnTo>
                    <a:pt x="469" y="77"/>
                  </a:lnTo>
                  <a:lnTo>
                    <a:pt x="453" y="94"/>
                  </a:lnTo>
                  <a:lnTo>
                    <a:pt x="437" y="114"/>
                  </a:lnTo>
                  <a:lnTo>
                    <a:pt x="419" y="139"/>
                  </a:lnTo>
                  <a:lnTo>
                    <a:pt x="396" y="169"/>
                  </a:lnTo>
                  <a:lnTo>
                    <a:pt x="342" y="249"/>
                  </a:lnTo>
                  <a:lnTo>
                    <a:pt x="294" y="323"/>
                  </a:lnTo>
                  <a:lnTo>
                    <a:pt x="236" y="413"/>
                  </a:lnTo>
                  <a:lnTo>
                    <a:pt x="197" y="473"/>
                  </a:lnTo>
                  <a:lnTo>
                    <a:pt x="177" y="502"/>
                  </a:lnTo>
                  <a:lnTo>
                    <a:pt x="172" y="491"/>
                  </a:lnTo>
                  <a:lnTo>
                    <a:pt x="165" y="473"/>
                  </a:lnTo>
                  <a:lnTo>
                    <a:pt x="153" y="441"/>
                  </a:lnTo>
                  <a:lnTo>
                    <a:pt x="145" y="422"/>
                  </a:lnTo>
                  <a:lnTo>
                    <a:pt x="140" y="415"/>
                  </a:lnTo>
                  <a:lnTo>
                    <a:pt x="135" y="411"/>
                  </a:lnTo>
                  <a:lnTo>
                    <a:pt x="129" y="406"/>
                  </a:lnTo>
                  <a:lnTo>
                    <a:pt x="123" y="404"/>
                  </a:lnTo>
                  <a:lnTo>
                    <a:pt x="116" y="401"/>
                  </a:lnTo>
                  <a:lnTo>
                    <a:pt x="108" y="400"/>
                  </a:lnTo>
                  <a:lnTo>
                    <a:pt x="100" y="401"/>
                  </a:lnTo>
                  <a:lnTo>
                    <a:pt x="90" y="402"/>
                  </a:lnTo>
                  <a:lnTo>
                    <a:pt x="82" y="404"/>
                  </a:lnTo>
                  <a:lnTo>
                    <a:pt x="72" y="407"/>
                  </a:lnTo>
                  <a:lnTo>
                    <a:pt x="64" y="411"/>
                  </a:lnTo>
                  <a:lnTo>
                    <a:pt x="56" y="414"/>
                  </a:lnTo>
                  <a:lnTo>
                    <a:pt x="38" y="426"/>
                  </a:lnTo>
                  <a:lnTo>
                    <a:pt x="29" y="432"/>
                  </a:lnTo>
                  <a:lnTo>
                    <a:pt x="22" y="439"/>
                  </a:lnTo>
                  <a:lnTo>
                    <a:pt x="15" y="447"/>
                  </a:lnTo>
                  <a:lnTo>
                    <a:pt x="10" y="454"/>
                  </a:lnTo>
                  <a:lnTo>
                    <a:pt x="5" y="463"/>
                  </a:lnTo>
                  <a:lnTo>
                    <a:pt x="3" y="471"/>
                  </a:lnTo>
                  <a:lnTo>
                    <a:pt x="0" y="479"/>
                  </a:lnTo>
                  <a:lnTo>
                    <a:pt x="0" y="487"/>
                  </a:lnTo>
                  <a:lnTo>
                    <a:pt x="0" y="495"/>
                  </a:lnTo>
                  <a:lnTo>
                    <a:pt x="3" y="506"/>
                  </a:lnTo>
                  <a:lnTo>
                    <a:pt x="7" y="526"/>
                  </a:lnTo>
                  <a:lnTo>
                    <a:pt x="15" y="556"/>
                  </a:lnTo>
                  <a:lnTo>
                    <a:pt x="17" y="564"/>
                  </a:lnTo>
                  <a:lnTo>
                    <a:pt x="17" y="563"/>
                  </a:lnTo>
                  <a:lnTo>
                    <a:pt x="29" y="605"/>
                  </a:lnTo>
                  <a:lnTo>
                    <a:pt x="39" y="635"/>
                  </a:lnTo>
                  <a:lnTo>
                    <a:pt x="50" y="659"/>
                  </a:lnTo>
                  <a:lnTo>
                    <a:pt x="56" y="670"/>
                  </a:lnTo>
                  <a:lnTo>
                    <a:pt x="61" y="678"/>
                  </a:lnTo>
                  <a:lnTo>
                    <a:pt x="69" y="688"/>
                  </a:lnTo>
                  <a:lnTo>
                    <a:pt x="78" y="696"/>
                  </a:lnTo>
                  <a:lnTo>
                    <a:pt x="87" y="703"/>
                  </a:lnTo>
                  <a:lnTo>
                    <a:pt x="96" y="707"/>
                  </a:lnTo>
                  <a:lnTo>
                    <a:pt x="106" y="711"/>
                  </a:lnTo>
                  <a:lnTo>
                    <a:pt x="117" y="714"/>
                  </a:lnTo>
                  <a:lnTo>
                    <a:pt x="129" y="716"/>
                  </a:lnTo>
                  <a:lnTo>
                    <a:pt x="142" y="716"/>
                  </a:lnTo>
                  <a:lnTo>
                    <a:pt x="158" y="716"/>
                  </a:lnTo>
                  <a:lnTo>
                    <a:pt x="173" y="712"/>
                  </a:lnTo>
                  <a:lnTo>
                    <a:pt x="187" y="706"/>
                  </a:lnTo>
                  <a:lnTo>
                    <a:pt x="200" y="699"/>
                  </a:lnTo>
                  <a:lnTo>
                    <a:pt x="212" y="688"/>
                  </a:lnTo>
                  <a:lnTo>
                    <a:pt x="224" y="677"/>
                  </a:lnTo>
                  <a:lnTo>
                    <a:pt x="233" y="662"/>
                  </a:lnTo>
                  <a:lnTo>
                    <a:pt x="243" y="647"/>
                  </a:lnTo>
                  <a:lnTo>
                    <a:pt x="258" y="616"/>
                  </a:lnTo>
                  <a:lnTo>
                    <a:pt x="303" y="542"/>
                  </a:lnTo>
                  <a:lnTo>
                    <a:pt x="350" y="467"/>
                  </a:lnTo>
                  <a:lnTo>
                    <a:pt x="400" y="394"/>
                  </a:lnTo>
                  <a:lnTo>
                    <a:pt x="451" y="322"/>
                  </a:lnTo>
                  <a:lnTo>
                    <a:pt x="504" y="251"/>
                  </a:lnTo>
                  <a:lnTo>
                    <a:pt x="560" y="181"/>
                  </a:lnTo>
                  <a:lnTo>
                    <a:pt x="618" y="113"/>
                  </a:lnTo>
                  <a:lnTo>
                    <a:pt x="677" y="45"/>
                  </a:lnTo>
                  <a:lnTo>
                    <a:pt x="683" y="3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3665" y="1687"/>
              <a:ext cx="216" cy="227"/>
            </a:xfrm>
            <a:custGeom>
              <a:avLst/>
              <a:gdLst>
                <a:gd name="T0" fmla="*/ 0 w 648"/>
                <a:gd name="T1" fmla="*/ 0 h 682"/>
                <a:gd name="T2" fmla="*/ 0 w 648"/>
                <a:gd name="T3" fmla="*/ 0 h 682"/>
                <a:gd name="T4" fmla="*/ 0 w 648"/>
                <a:gd name="T5" fmla="*/ 0 h 682"/>
                <a:gd name="T6" fmla="*/ 0 w 648"/>
                <a:gd name="T7" fmla="*/ 0 h 682"/>
                <a:gd name="T8" fmla="*/ 0 w 648"/>
                <a:gd name="T9" fmla="*/ 0 h 682"/>
                <a:gd name="T10" fmla="*/ 0 w 648"/>
                <a:gd name="T11" fmla="*/ 0 h 682"/>
                <a:gd name="T12" fmla="*/ 0 w 648"/>
                <a:gd name="T13" fmla="*/ 0 h 682"/>
                <a:gd name="T14" fmla="*/ 0 w 648"/>
                <a:gd name="T15" fmla="*/ 0 h 682"/>
                <a:gd name="T16" fmla="*/ 0 w 648"/>
                <a:gd name="T17" fmla="*/ 0 h 682"/>
                <a:gd name="T18" fmla="*/ 0 w 648"/>
                <a:gd name="T19" fmla="*/ 0 h 682"/>
                <a:gd name="T20" fmla="*/ 0 w 648"/>
                <a:gd name="T21" fmla="*/ 0 h 682"/>
                <a:gd name="T22" fmla="*/ 0 w 648"/>
                <a:gd name="T23" fmla="*/ 0 h 682"/>
                <a:gd name="T24" fmla="*/ 0 w 648"/>
                <a:gd name="T25" fmla="*/ 0 h 682"/>
                <a:gd name="T26" fmla="*/ 0 w 648"/>
                <a:gd name="T27" fmla="*/ 0 h 682"/>
                <a:gd name="T28" fmla="*/ 0 w 648"/>
                <a:gd name="T29" fmla="*/ 0 h 682"/>
                <a:gd name="T30" fmla="*/ 0 w 648"/>
                <a:gd name="T31" fmla="*/ 0 h 682"/>
                <a:gd name="T32" fmla="*/ 0 w 648"/>
                <a:gd name="T33" fmla="*/ 0 h 682"/>
                <a:gd name="T34" fmla="*/ 0 w 648"/>
                <a:gd name="T35" fmla="*/ 0 h 682"/>
                <a:gd name="T36" fmla="*/ 0 w 648"/>
                <a:gd name="T37" fmla="*/ 0 h 682"/>
                <a:gd name="T38" fmla="*/ 0 w 648"/>
                <a:gd name="T39" fmla="*/ 0 h 682"/>
                <a:gd name="T40" fmla="*/ 0 w 648"/>
                <a:gd name="T41" fmla="*/ 0 h 682"/>
                <a:gd name="T42" fmla="*/ 0 w 648"/>
                <a:gd name="T43" fmla="*/ 0 h 682"/>
                <a:gd name="T44" fmla="*/ 0 w 648"/>
                <a:gd name="T45" fmla="*/ 0 h 682"/>
                <a:gd name="T46" fmla="*/ 0 w 648"/>
                <a:gd name="T47" fmla="*/ 0 h 682"/>
                <a:gd name="T48" fmla="*/ 0 w 648"/>
                <a:gd name="T49" fmla="*/ 0 h 682"/>
                <a:gd name="T50" fmla="*/ 0 w 648"/>
                <a:gd name="T51" fmla="*/ 0 h 682"/>
                <a:gd name="T52" fmla="*/ 0 w 648"/>
                <a:gd name="T53" fmla="*/ 0 h 682"/>
                <a:gd name="T54" fmla="*/ 0 w 648"/>
                <a:gd name="T55" fmla="*/ 0 h 682"/>
                <a:gd name="T56" fmla="*/ 0 w 648"/>
                <a:gd name="T57" fmla="*/ 0 h 682"/>
                <a:gd name="T58" fmla="*/ 0 w 648"/>
                <a:gd name="T59" fmla="*/ 0 h 682"/>
                <a:gd name="T60" fmla="*/ 0 w 648"/>
                <a:gd name="T61" fmla="*/ 0 h 682"/>
                <a:gd name="T62" fmla="*/ 0 w 648"/>
                <a:gd name="T63" fmla="*/ 0 h 682"/>
                <a:gd name="T64" fmla="*/ 0 w 648"/>
                <a:gd name="T65" fmla="*/ 0 h 682"/>
                <a:gd name="T66" fmla="*/ 0 w 648"/>
                <a:gd name="T67" fmla="*/ 0 h 682"/>
                <a:gd name="T68" fmla="*/ 0 w 648"/>
                <a:gd name="T69" fmla="*/ 0 h 682"/>
                <a:gd name="T70" fmla="*/ 0 w 648"/>
                <a:gd name="T71" fmla="*/ 0 h 682"/>
                <a:gd name="T72" fmla="*/ 0 w 648"/>
                <a:gd name="T73" fmla="*/ 0 h 682"/>
                <a:gd name="T74" fmla="*/ 0 w 648"/>
                <a:gd name="T75" fmla="*/ 0 h 682"/>
                <a:gd name="T76" fmla="*/ 0 w 648"/>
                <a:gd name="T77" fmla="*/ 0 h 682"/>
                <a:gd name="T78" fmla="*/ 0 w 648"/>
                <a:gd name="T79" fmla="*/ 0 h 682"/>
                <a:gd name="T80" fmla="*/ 0 w 648"/>
                <a:gd name="T81" fmla="*/ 0 h 682"/>
                <a:gd name="T82" fmla="*/ 0 w 648"/>
                <a:gd name="T83" fmla="*/ 0 h 682"/>
                <a:gd name="T84" fmla="*/ 0 w 648"/>
                <a:gd name="T85" fmla="*/ 0 h 682"/>
                <a:gd name="T86" fmla="*/ 0 w 648"/>
                <a:gd name="T87" fmla="*/ 0 h 682"/>
                <a:gd name="T88" fmla="*/ 0 w 648"/>
                <a:gd name="T89" fmla="*/ 0 h 682"/>
                <a:gd name="T90" fmla="*/ 0 w 648"/>
                <a:gd name="T91" fmla="*/ 0 h 682"/>
                <a:gd name="T92" fmla="*/ 0 w 648"/>
                <a:gd name="T93" fmla="*/ 0 h 682"/>
                <a:gd name="T94" fmla="*/ 0 w 648"/>
                <a:gd name="T95" fmla="*/ 0 h 682"/>
                <a:gd name="T96" fmla="*/ 0 w 648"/>
                <a:gd name="T97" fmla="*/ 0 h 682"/>
                <a:gd name="T98" fmla="*/ 0 w 648"/>
                <a:gd name="T99" fmla="*/ 0 h 682"/>
                <a:gd name="T100" fmla="*/ 0 w 648"/>
                <a:gd name="T101" fmla="*/ 0 h 682"/>
                <a:gd name="T102" fmla="*/ 0 w 648"/>
                <a:gd name="T103" fmla="*/ 0 h 682"/>
                <a:gd name="T104" fmla="*/ 0 w 648"/>
                <a:gd name="T105" fmla="*/ 0 h 68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48"/>
                <a:gd name="T160" fmla="*/ 0 h 682"/>
                <a:gd name="T161" fmla="*/ 648 w 648"/>
                <a:gd name="T162" fmla="*/ 682 h 68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48" h="682">
                  <a:moveTo>
                    <a:pt x="648" y="17"/>
                  </a:moveTo>
                  <a:lnTo>
                    <a:pt x="648" y="17"/>
                  </a:lnTo>
                  <a:lnTo>
                    <a:pt x="589" y="84"/>
                  </a:lnTo>
                  <a:lnTo>
                    <a:pt x="532" y="153"/>
                  </a:lnTo>
                  <a:lnTo>
                    <a:pt x="476" y="224"/>
                  </a:lnTo>
                  <a:lnTo>
                    <a:pt x="422" y="294"/>
                  </a:lnTo>
                  <a:lnTo>
                    <a:pt x="371" y="368"/>
                  </a:lnTo>
                  <a:lnTo>
                    <a:pt x="321" y="441"/>
                  </a:lnTo>
                  <a:lnTo>
                    <a:pt x="274" y="514"/>
                  </a:lnTo>
                  <a:lnTo>
                    <a:pt x="228" y="590"/>
                  </a:lnTo>
                  <a:lnTo>
                    <a:pt x="213" y="621"/>
                  </a:lnTo>
                  <a:lnTo>
                    <a:pt x="204" y="636"/>
                  </a:lnTo>
                  <a:lnTo>
                    <a:pt x="195" y="648"/>
                  </a:lnTo>
                  <a:lnTo>
                    <a:pt x="185" y="659"/>
                  </a:lnTo>
                  <a:lnTo>
                    <a:pt x="176" y="667"/>
                  </a:lnTo>
                  <a:lnTo>
                    <a:pt x="164" y="674"/>
                  </a:lnTo>
                  <a:lnTo>
                    <a:pt x="152" y="679"/>
                  </a:lnTo>
                  <a:lnTo>
                    <a:pt x="139" y="681"/>
                  </a:lnTo>
                  <a:lnTo>
                    <a:pt x="126" y="682"/>
                  </a:lnTo>
                  <a:lnTo>
                    <a:pt x="114" y="681"/>
                  </a:lnTo>
                  <a:lnTo>
                    <a:pt x="104" y="680"/>
                  </a:lnTo>
                  <a:lnTo>
                    <a:pt x="96" y="678"/>
                  </a:lnTo>
                  <a:lnTo>
                    <a:pt x="87" y="675"/>
                  </a:lnTo>
                  <a:lnTo>
                    <a:pt x="79" y="670"/>
                  </a:lnTo>
                  <a:lnTo>
                    <a:pt x="72" y="666"/>
                  </a:lnTo>
                  <a:lnTo>
                    <a:pt x="65" y="659"/>
                  </a:lnTo>
                  <a:lnTo>
                    <a:pt x="59" y="650"/>
                  </a:lnTo>
                  <a:lnTo>
                    <a:pt x="53" y="643"/>
                  </a:lnTo>
                  <a:lnTo>
                    <a:pt x="48" y="634"/>
                  </a:lnTo>
                  <a:lnTo>
                    <a:pt x="39" y="611"/>
                  </a:lnTo>
                  <a:lnTo>
                    <a:pt x="28" y="582"/>
                  </a:lnTo>
                  <a:lnTo>
                    <a:pt x="16" y="542"/>
                  </a:lnTo>
                  <a:lnTo>
                    <a:pt x="15" y="534"/>
                  </a:lnTo>
                  <a:lnTo>
                    <a:pt x="4" y="492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1" y="462"/>
                  </a:lnTo>
                  <a:lnTo>
                    <a:pt x="2" y="456"/>
                  </a:lnTo>
                  <a:lnTo>
                    <a:pt x="4" y="451"/>
                  </a:lnTo>
                  <a:lnTo>
                    <a:pt x="8" y="443"/>
                  </a:lnTo>
                  <a:lnTo>
                    <a:pt x="13" y="438"/>
                  </a:lnTo>
                  <a:lnTo>
                    <a:pt x="17" y="432"/>
                  </a:lnTo>
                  <a:lnTo>
                    <a:pt x="23" y="427"/>
                  </a:lnTo>
                  <a:lnTo>
                    <a:pt x="32" y="421"/>
                  </a:lnTo>
                  <a:lnTo>
                    <a:pt x="47" y="412"/>
                  </a:lnTo>
                  <a:lnTo>
                    <a:pt x="62" y="404"/>
                  </a:lnTo>
                  <a:lnTo>
                    <a:pt x="78" y="400"/>
                  </a:lnTo>
                  <a:lnTo>
                    <a:pt x="92" y="399"/>
                  </a:lnTo>
                  <a:lnTo>
                    <a:pt x="97" y="399"/>
                  </a:lnTo>
                  <a:lnTo>
                    <a:pt x="101" y="400"/>
                  </a:lnTo>
                  <a:lnTo>
                    <a:pt x="105" y="402"/>
                  </a:lnTo>
                  <a:lnTo>
                    <a:pt x="109" y="404"/>
                  </a:lnTo>
                  <a:lnTo>
                    <a:pt x="111" y="408"/>
                  </a:lnTo>
                  <a:lnTo>
                    <a:pt x="114" y="414"/>
                  </a:lnTo>
                  <a:lnTo>
                    <a:pt x="123" y="429"/>
                  </a:lnTo>
                  <a:lnTo>
                    <a:pt x="133" y="461"/>
                  </a:lnTo>
                  <a:lnTo>
                    <a:pt x="142" y="480"/>
                  </a:lnTo>
                  <a:lnTo>
                    <a:pt x="149" y="494"/>
                  </a:lnTo>
                  <a:lnTo>
                    <a:pt x="151" y="499"/>
                  </a:lnTo>
                  <a:lnTo>
                    <a:pt x="155" y="503"/>
                  </a:lnTo>
                  <a:lnTo>
                    <a:pt x="158" y="505"/>
                  </a:lnTo>
                  <a:lnTo>
                    <a:pt x="161" y="506"/>
                  </a:lnTo>
                  <a:lnTo>
                    <a:pt x="164" y="504"/>
                  </a:lnTo>
                  <a:lnTo>
                    <a:pt x="169" y="499"/>
                  </a:lnTo>
                  <a:lnTo>
                    <a:pt x="183" y="480"/>
                  </a:lnTo>
                  <a:lnTo>
                    <a:pt x="205" y="448"/>
                  </a:lnTo>
                  <a:lnTo>
                    <a:pt x="234" y="403"/>
                  </a:lnTo>
                  <a:lnTo>
                    <a:pt x="291" y="315"/>
                  </a:lnTo>
                  <a:lnTo>
                    <a:pt x="339" y="240"/>
                  </a:lnTo>
                  <a:lnTo>
                    <a:pt x="395" y="161"/>
                  </a:lnTo>
                  <a:lnTo>
                    <a:pt x="416" y="130"/>
                  </a:lnTo>
                  <a:lnTo>
                    <a:pt x="434" y="107"/>
                  </a:lnTo>
                  <a:lnTo>
                    <a:pt x="449" y="86"/>
                  </a:lnTo>
                  <a:lnTo>
                    <a:pt x="464" y="70"/>
                  </a:lnTo>
                  <a:lnTo>
                    <a:pt x="479" y="56"/>
                  </a:lnTo>
                  <a:lnTo>
                    <a:pt x="493" y="44"/>
                  </a:lnTo>
                  <a:lnTo>
                    <a:pt x="505" y="34"/>
                  </a:lnTo>
                  <a:lnTo>
                    <a:pt x="519" y="27"/>
                  </a:lnTo>
                  <a:lnTo>
                    <a:pt x="534" y="20"/>
                  </a:lnTo>
                  <a:lnTo>
                    <a:pt x="551" y="14"/>
                  </a:lnTo>
                  <a:lnTo>
                    <a:pt x="570" y="10"/>
                  </a:lnTo>
                  <a:lnTo>
                    <a:pt x="591" y="5"/>
                  </a:lnTo>
                  <a:lnTo>
                    <a:pt x="616" y="2"/>
                  </a:lnTo>
                  <a:lnTo>
                    <a:pt x="642" y="0"/>
                  </a:lnTo>
                  <a:lnTo>
                    <a:pt x="648" y="17"/>
                  </a:lnTo>
                  <a:close/>
                </a:path>
              </a:pathLst>
            </a:custGeom>
            <a:solidFill>
              <a:srgbClr val="8AC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</p:grp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1276350" y="2749550"/>
            <a:ext cx="43989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1100"/>
              <a:t> 정수 </a:t>
            </a:r>
            <a:r>
              <a:rPr lang="en-US" altLang="ko-KR" sz="1100"/>
              <a:t>: 1, 2, 3 </a:t>
            </a:r>
            <a:r>
              <a:rPr lang="ko-KR" altLang="en-US" sz="1100"/>
              <a:t>처럼 순서를 나타내기 위해서 사용하는 수를 의미함</a:t>
            </a:r>
            <a:endParaRPr lang="en-US" altLang="ko-KR" sz="1100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1358900" y="3921125"/>
            <a:ext cx="8771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100"/>
              <a:t>SQL Server</a:t>
            </a:r>
            <a:endParaRPr lang="ko-KR" altLang="en-US" sz="1100"/>
          </a:p>
        </p:txBody>
      </p:sp>
      <p:sp>
        <p:nvSpPr>
          <p:cNvPr id="18" name="AutoShape 59"/>
          <p:cNvSpPr>
            <a:spLocks/>
          </p:cNvSpPr>
          <p:nvPr/>
        </p:nvSpPr>
        <p:spPr bwMode="auto">
          <a:xfrm rot="10800000">
            <a:off x="2227262" y="3363913"/>
            <a:ext cx="215900" cy="1365250"/>
          </a:xfrm>
          <a:prstGeom prst="rightBrace">
            <a:avLst>
              <a:gd name="adj1" fmla="val 52696"/>
              <a:gd name="adj2" fmla="val 50000"/>
            </a:avLst>
          </a:prstGeom>
          <a:noFill/>
          <a:ln w="444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100"/>
          </a:p>
        </p:txBody>
      </p:sp>
      <p:sp>
        <p:nvSpPr>
          <p:cNvPr id="19" name="Text Box 60"/>
          <p:cNvSpPr txBox="1">
            <a:spLocks noChangeArrowheads="1"/>
          </p:cNvSpPr>
          <p:nvPr/>
        </p:nvSpPr>
        <p:spPr bwMode="auto">
          <a:xfrm>
            <a:off x="2511425" y="3228975"/>
            <a:ext cx="923925" cy="246863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ko-KR" altLang="en-US" sz="1100"/>
              <a:t> </a:t>
            </a:r>
            <a:r>
              <a:rPr lang="en-US" altLang="ko-KR" sz="1100"/>
              <a:t>tinyint</a:t>
            </a:r>
            <a:endParaRPr lang="ko-KR" altLang="en-US" sz="1100"/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2513012" y="3876675"/>
            <a:ext cx="923925" cy="246863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1100"/>
              <a:t> smallint</a:t>
            </a:r>
            <a:endParaRPr lang="ko-KR" altLang="en-US" sz="1100"/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2513012" y="4524375"/>
            <a:ext cx="923925" cy="246863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1100"/>
              <a:t> int</a:t>
            </a:r>
            <a:endParaRPr lang="ko-KR" altLang="en-US" sz="1100"/>
          </a:p>
        </p:txBody>
      </p:sp>
      <p:sp>
        <p:nvSpPr>
          <p:cNvPr id="22" name="Text Box 68"/>
          <p:cNvSpPr txBox="1">
            <a:spLocks noChangeArrowheads="1"/>
          </p:cNvSpPr>
          <p:nvPr/>
        </p:nvSpPr>
        <p:spPr bwMode="auto">
          <a:xfrm>
            <a:off x="3819525" y="3222625"/>
            <a:ext cx="923925" cy="263791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100"/>
              <a:t>0 ~ 255</a:t>
            </a:r>
            <a:endParaRPr lang="ko-KR" altLang="en-US" sz="1100"/>
          </a:p>
        </p:txBody>
      </p:sp>
      <p:sp>
        <p:nvSpPr>
          <p:cNvPr id="23" name="Text Box 70"/>
          <p:cNvSpPr txBox="1">
            <a:spLocks noChangeArrowheads="1"/>
          </p:cNvSpPr>
          <p:nvPr/>
        </p:nvSpPr>
        <p:spPr bwMode="auto">
          <a:xfrm>
            <a:off x="3790950" y="3838575"/>
            <a:ext cx="2176462" cy="263791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100"/>
              <a:t>                </a:t>
            </a:r>
          </a:p>
        </p:txBody>
      </p:sp>
      <p:pic>
        <p:nvPicPr>
          <p:cNvPr id="24" name="Picture 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2" y="4554538"/>
            <a:ext cx="19240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2" y="3840163"/>
            <a:ext cx="2076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78"/>
          <p:cNvSpPr txBox="1">
            <a:spLocks noChangeArrowheads="1"/>
          </p:cNvSpPr>
          <p:nvPr/>
        </p:nvSpPr>
        <p:spPr bwMode="auto">
          <a:xfrm>
            <a:off x="3806825" y="4525963"/>
            <a:ext cx="2176462" cy="263791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100"/>
              <a:t>                </a:t>
            </a:r>
          </a:p>
        </p:txBody>
      </p:sp>
      <p:cxnSp>
        <p:nvCxnSpPr>
          <p:cNvPr id="27" name="AutoShape 80"/>
          <p:cNvCxnSpPr>
            <a:cxnSpLocks noChangeShapeType="1"/>
            <a:stCxn id="19" idx="3"/>
            <a:endCxn id="22" idx="1"/>
          </p:cNvCxnSpPr>
          <p:nvPr/>
        </p:nvCxnSpPr>
        <p:spPr bwMode="auto">
          <a:xfrm>
            <a:off x="3435350" y="3352407"/>
            <a:ext cx="384175" cy="2114"/>
          </a:xfrm>
          <a:prstGeom prst="straightConnector1">
            <a:avLst/>
          </a:prstGeom>
          <a:noFill/>
          <a:ln w="25400">
            <a:solidFill>
              <a:srgbClr val="C0C0C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81"/>
          <p:cNvCxnSpPr>
            <a:cxnSpLocks noChangeShapeType="1"/>
          </p:cNvCxnSpPr>
          <p:nvPr/>
        </p:nvCxnSpPr>
        <p:spPr bwMode="auto">
          <a:xfrm>
            <a:off x="3416300" y="3976688"/>
            <a:ext cx="384175" cy="1587"/>
          </a:xfrm>
          <a:prstGeom prst="straightConnector1">
            <a:avLst/>
          </a:prstGeom>
          <a:noFill/>
          <a:ln w="25400">
            <a:solidFill>
              <a:srgbClr val="C0C0C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82"/>
          <p:cNvCxnSpPr>
            <a:cxnSpLocks noChangeShapeType="1"/>
          </p:cNvCxnSpPr>
          <p:nvPr/>
        </p:nvCxnSpPr>
        <p:spPr bwMode="auto">
          <a:xfrm>
            <a:off x="3425825" y="4652963"/>
            <a:ext cx="384175" cy="1587"/>
          </a:xfrm>
          <a:prstGeom prst="straightConnector1">
            <a:avLst/>
          </a:prstGeom>
          <a:noFill/>
          <a:ln w="25400">
            <a:solidFill>
              <a:srgbClr val="C0C0C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1371600" y="4949825"/>
            <a:ext cx="567531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100" b="1" dirty="0"/>
              <a:t>사람의 나이를 저장하는 칼럼의 경우</a:t>
            </a:r>
          </a:p>
          <a:p>
            <a:pPr eaLnBrk="1" hangingPunct="1"/>
            <a:r>
              <a:rPr lang="en-US" altLang="ko-KR" sz="1100" dirty="0"/>
              <a:t>: </a:t>
            </a:r>
            <a:r>
              <a:rPr lang="ko-KR" altLang="en-US" sz="1100" dirty="0"/>
              <a:t>사람 나이가 </a:t>
            </a:r>
            <a:r>
              <a:rPr lang="en-US" altLang="ko-KR" sz="1100" dirty="0"/>
              <a:t>255</a:t>
            </a:r>
            <a:r>
              <a:rPr lang="ko-KR" altLang="en-US" sz="1100" dirty="0"/>
              <a:t>살을 넘기지 못하므로 </a:t>
            </a:r>
            <a:r>
              <a:rPr lang="ko-KR" altLang="en-US" sz="1100" dirty="0" err="1"/>
              <a:t>자료형을</a:t>
            </a:r>
            <a:r>
              <a:rPr lang="ko-KR" altLang="en-US" sz="1100" dirty="0"/>
              <a:t> </a:t>
            </a:r>
            <a:r>
              <a:rPr lang="en-US" altLang="ko-KR" sz="1100" dirty="0" err="1"/>
              <a:t>Tinyint</a:t>
            </a:r>
            <a:r>
              <a:rPr lang="ko-KR" altLang="en-US" sz="1100" dirty="0"/>
              <a:t>로 잡는다면 </a:t>
            </a:r>
            <a:endParaRPr lang="en-US" altLang="ko-KR" sz="1100" dirty="0" smtClean="0"/>
          </a:p>
          <a:p>
            <a:pPr eaLnBrk="1" hangingPunct="1"/>
            <a:r>
              <a:rPr lang="ko-KR" altLang="en-US" sz="1100" dirty="0" smtClean="0"/>
              <a:t>용량을 </a:t>
            </a:r>
            <a:r>
              <a:rPr lang="ko-KR" altLang="en-US" sz="1100" dirty="0"/>
              <a:t>많이 절약할 수 있을 것임</a:t>
            </a:r>
            <a:r>
              <a:rPr lang="en-US" altLang="ko-KR" sz="11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06429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384300" y="2627313"/>
            <a:ext cx="6553200" cy="3024188"/>
          </a:xfrm>
          <a:prstGeom prst="rect">
            <a:avLst/>
          </a:prstGeom>
          <a:noFill/>
          <a:ln w="222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503488" y="1936751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 정수 타입</a:t>
            </a:r>
            <a:endParaRPr lang="en-US" altLang="ko-KR" sz="1200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3973513" y="1936751"/>
            <a:ext cx="1366837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b="1"/>
              <a:t>날짜 및</a:t>
            </a:r>
            <a:br>
              <a:rPr lang="ko-KR" altLang="en-US" sz="1200" b="1"/>
            </a:br>
            <a:r>
              <a:rPr lang="ko-KR" altLang="en-US" sz="1200" b="1"/>
              <a:t>시간 데이터 타입</a:t>
            </a:r>
            <a:endParaRPr lang="en-US" altLang="ko-KR" sz="1200" b="1"/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5448300" y="1946276"/>
            <a:ext cx="1366838" cy="5508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고정문자열과 </a:t>
            </a:r>
          </a:p>
          <a:p>
            <a:pPr algn="ctr" eaLnBrk="1" hangingPunct="1"/>
            <a:r>
              <a:rPr lang="ko-KR" altLang="en-US" sz="1200"/>
              <a:t>가변 문자열</a:t>
            </a:r>
            <a:endParaRPr lang="en-US" altLang="ko-KR" sz="1200"/>
          </a:p>
        </p:txBody>
      </p:sp>
      <p:cxnSp>
        <p:nvCxnSpPr>
          <p:cNvPr id="9" name="AutoShape 28"/>
          <p:cNvCxnSpPr>
            <a:cxnSpLocks noChangeShapeType="1"/>
            <a:stCxn id="8" idx="3"/>
          </p:cNvCxnSpPr>
          <p:nvPr/>
        </p:nvCxnSpPr>
        <p:spPr bwMode="auto">
          <a:xfrm>
            <a:off x="6815138" y="2222501"/>
            <a:ext cx="401637" cy="404812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9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2105025" y="2212976"/>
            <a:ext cx="398463" cy="414337"/>
          </a:xfrm>
          <a:prstGeom prst="curvedConnector2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3976688" y="1763713"/>
            <a:ext cx="468312" cy="431800"/>
            <a:chOff x="3659" y="1680"/>
            <a:chExt cx="229" cy="240"/>
          </a:xfrm>
        </p:grpSpPr>
        <p:sp>
          <p:nvSpPr>
            <p:cNvPr id="12" name="AutoShape 57"/>
            <p:cNvSpPr>
              <a:spLocks noChangeAspect="1" noChangeArrowheads="1" noTextEdit="1"/>
            </p:cNvSpPr>
            <p:nvPr/>
          </p:nvSpPr>
          <p:spPr bwMode="auto">
            <a:xfrm>
              <a:off x="3659" y="16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13" name="Freeform 58"/>
            <p:cNvSpPr>
              <a:spLocks/>
            </p:cNvSpPr>
            <p:nvPr/>
          </p:nvSpPr>
          <p:spPr bwMode="auto">
            <a:xfrm>
              <a:off x="3665" y="1687"/>
              <a:ext cx="216" cy="227"/>
            </a:xfrm>
            <a:custGeom>
              <a:avLst/>
              <a:gdLst>
                <a:gd name="T0" fmla="*/ 0 w 648"/>
                <a:gd name="T1" fmla="*/ 0 h 682"/>
                <a:gd name="T2" fmla="*/ 0 w 648"/>
                <a:gd name="T3" fmla="*/ 0 h 682"/>
                <a:gd name="T4" fmla="*/ 0 w 648"/>
                <a:gd name="T5" fmla="*/ 0 h 682"/>
                <a:gd name="T6" fmla="*/ 0 w 648"/>
                <a:gd name="T7" fmla="*/ 0 h 682"/>
                <a:gd name="T8" fmla="*/ 0 w 648"/>
                <a:gd name="T9" fmla="*/ 0 h 682"/>
                <a:gd name="T10" fmla="*/ 0 w 648"/>
                <a:gd name="T11" fmla="*/ 0 h 682"/>
                <a:gd name="T12" fmla="*/ 0 w 648"/>
                <a:gd name="T13" fmla="*/ 0 h 682"/>
                <a:gd name="T14" fmla="*/ 0 w 648"/>
                <a:gd name="T15" fmla="*/ 0 h 682"/>
                <a:gd name="T16" fmla="*/ 0 w 648"/>
                <a:gd name="T17" fmla="*/ 0 h 682"/>
                <a:gd name="T18" fmla="*/ 0 w 648"/>
                <a:gd name="T19" fmla="*/ 0 h 682"/>
                <a:gd name="T20" fmla="*/ 0 w 648"/>
                <a:gd name="T21" fmla="*/ 0 h 682"/>
                <a:gd name="T22" fmla="*/ 0 w 648"/>
                <a:gd name="T23" fmla="*/ 0 h 682"/>
                <a:gd name="T24" fmla="*/ 0 w 648"/>
                <a:gd name="T25" fmla="*/ 0 h 682"/>
                <a:gd name="T26" fmla="*/ 0 w 648"/>
                <a:gd name="T27" fmla="*/ 0 h 682"/>
                <a:gd name="T28" fmla="*/ 0 w 648"/>
                <a:gd name="T29" fmla="*/ 0 h 682"/>
                <a:gd name="T30" fmla="*/ 0 w 648"/>
                <a:gd name="T31" fmla="*/ 0 h 682"/>
                <a:gd name="T32" fmla="*/ 0 w 648"/>
                <a:gd name="T33" fmla="*/ 0 h 682"/>
                <a:gd name="T34" fmla="*/ 0 w 648"/>
                <a:gd name="T35" fmla="*/ 0 h 682"/>
                <a:gd name="T36" fmla="*/ 0 w 648"/>
                <a:gd name="T37" fmla="*/ 0 h 682"/>
                <a:gd name="T38" fmla="*/ 0 w 648"/>
                <a:gd name="T39" fmla="*/ 0 h 682"/>
                <a:gd name="T40" fmla="*/ 0 w 648"/>
                <a:gd name="T41" fmla="*/ 0 h 682"/>
                <a:gd name="T42" fmla="*/ 0 w 648"/>
                <a:gd name="T43" fmla="*/ 0 h 682"/>
                <a:gd name="T44" fmla="*/ 0 w 648"/>
                <a:gd name="T45" fmla="*/ 0 h 682"/>
                <a:gd name="T46" fmla="*/ 0 w 648"/>
                <a:gd name="T47" fmla="*/ 0 h 682"/>
                <a:gd name="T48" fmla="*/ 0 w 648"/>
                <a:gd name="T49" fmla="*/ 0 h 682"/>
                <a:gd name="T50" fmla="*/ 0 w 648"/>
                <a:gd name="T51" fmla="*/ 0 h 682"/>
                <a:gd name="T52" fmla="*/ 0 w 648"/>
                <a:gd name="T53" fmla="*/ 0 h 682"/>
                <a:gd name="T54" fmla="*/ 0 w 648"/>
                <a:gd name="T55" fmla="*/ 0 h 682"/>
                <a:gd name="T56" fmla="*/ 0 w 648"/>
                <a:gd name="T57" fmla="*/ 0 h 682"/>
                <a:gd name="T58" fmla="*/ 0 w 648"/>
                <a:gd name="T59" fmla="*/ 0 h 682"/>
                <a:gd name="T60" fmla="*/ 0 w 648"/>
                <a:gd name="T61" fmla="*/ 0 h 682"/>
                <a:gd name="T62" fmla="*/ 0 w 648"/>
                <a:gd name="T63" fmla="*/ 0 h 682"/>
                <a:gd name="T64" fmla="*/ 0 w 648"/>
                <a:gd name="T65" fmla="*/ 0 h 682"/>
                <a:gd name="T66" fmla="*/ 0 w 648"/>
                <a:gd name="T67" fmla="*/ 0 h 682"/>
                <a:gd name="T68" fmla="*/ 0 w 648"/>
                <a:gd name="T69" fmla="*/ 0 h 682"/>
                <a:gd name="T70" fmla="*/ 0 w 648"/>
                <a:gd name="T71" fmla="*/ 0 h 682"/>
                <a:gd name="T72" fmla="*/ 0 w 648"/>
                <a:gd name="T73" fmla="*/ 0 h 682"/>
                <a:gd name="T74" fmla="*/ 0 w 648"/>
                <a:gd name="T75" fmla="*/ 0 h 682"/>
                <a:gd name="T76" fmla="*/ 0 w 648"/>
                <a:gd name="T77" fmla="*/ 0 h 682"/>
                <a:gd name="T78" fmla="*/ 0 w 648"/>
                <a:gd name="T79" fmla="*/ 0 h 682"/>
                <a:gd name="T80" fmla="*/ 0 w 648"/>
                <a:gd name="T81" fmla="*/ 0 h 682"/>
                <a:gd name="T82" fmla="*/ 0 w 648"/>
                <a:gd name="T83" fmla="*/ 0 h 682"/>
                <a:gd name="T84" fmla="*/ 0 w 648"/>
                <a:gd name="T85" fmla="*/ 0 h 682"/>
                <a:gd name="T86" fmla="*/ 0 w 648"/>
                <a:gd name="T87" fmla="*/ 0 h 682"/>
                <a:gd name="T88" fmla="*/ 0 w 648"/>
                <a:gd name="T89" fmla="*/ 0 h 682"/>
                <a:gd name="T90" fmla="*/ 0 w 648"/>
                <a:gd name="T91" fmla="*/ 0 h 682"/>
                <a:gd name="T92" fmla="*/ 0 w 648"/>
                <a:gd name="T93" fmla="*/ 0 h 682"/>
                <a:gd name="T94" fmla="*/ 0 w 648"/>
                <a:gd name="T95" fmla="*/ 0 h 682"/>
                <a:gd name="T96" fmla="*/ 0 w 648"/>
                <a:gd name="T97" fmla="*/ 0 h 682"/>
                <a:gd name="T98" fmla="*/ 0 w 648"/>
                <a:gd name="T99" fmla="*/ 0 h 682"/>
                <a:gd name="T100" fmla="*/ 0 w 648"/>
                <a:gd name="T101" fmla="*/ 0 h 682"/>
                <a:gd name="T102" fmla="*/ 0 w 648"/>
                <a:gd name="T103" fmla="*/ 0 h 682"/>
                <a:gd name="T104" fmla="*/ 0 w 648"/>
                <a:gd name="T105" fmla="*/ 0 h 68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48"/>
                <a:gd name="T160" fmla="*/ 0 h 682"/>
                <a:gd name="T161" fmla="*/ 648 w 648"/>
                <a:gd name="T162" fmla="*/ 682 h 68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48" h="682">
                  <a:moveTo>
                    <a:pt x="648" y="17"/>
                  </a:moveTo>
                  <a:lnTo>
                    <a:pt x="648" y="17"/>
                  </a:lnTo>
                  <a:lnTo>
                    <a:pt x="589" y="84"/>
                  </a:lnTo>
                  <a:lnTo>
                    <a:pt x="532" y="153"/>
                  </a:lnTo>
                  <a:lnTo>
                    <a:pt x="476" y="224"/>
                  </a:lnTo>
                  <a:lnTo>
                    <a:pt x="422" y="294"/>
                  </a:lnTo>
                  <a:lnTo>
                    <a:pt x="371" y="368"/>
                  </a:lnTo>
                  <a:lnTo>
                    <a:pt x="321" y="441"/>
                  </a:lnTo>
                  <a:lnTo>
                    <a:pt x="274" y="514"/>
                  </a:lnTo>
                  <a:lnTo>
                    <a:pt x="228" y="590"/>
                  </a:lnTo>
                  <a:lnTo>
                    <a:pt x="213" y="621"/>
                  </a:lnTo>
                  <a:lnTo>
                    <a:pt x="204" y="636"/>
                  </a:lnTo>
                  <a:lnTo>
                    <a:pt x="195" y="648"/>
                  </a:lnTo>
                  <a:lnTo>
                    <a:pt x="185" y="659"/>
                  </a:lnTo>
                  <a:lnTo>
                    <a:pt x="176" y="667"/>
                  </a:lnTo>
                  <a:lnTo>
                    <a:pt x="164" y="674"/>
                  </a:lnTo>
                  <a:lnTo>
                    <a:pt x="152" y="679"/>
                  </a:lnTo>
                  <a:lnTo>
                    <a:pt x="139" y="681"/>
                  </a:lnTo>
                  <a:lnTo>
                    <a:pt x="126" y="682"/>
                  </a:lnTo>
                  <a:lnTo>
                    <a:pt x="114" y="681"/>
                  </a:lnTo>
                  <a:lnTo>
                    <a:pt x="104" y="680"/>
                  </a:lnTo>
                  <a:lnTo>
                    <a:pt x="96" y="678"/>
                  </a:lnTo>
                  <a:lnTo>
                    <a:pt x="87" y="675"/>
                  </a:lnTo>
                  <a:lnTo>
                    <a:pt x="79" y="670"/>
                  </a:lnTo>
                  <a:lnTo>
                    <a:pt x="72" y="666"/>
                  </a:lnTo>
                  <a:lnTo>
                    <a:pt x="65" y="659"/>
                  </a:lnTo>
                  <a:lnTo>
                    <a:pt x="59" y="650"/>
                  </a:lnTo>
                  <a:lnTo>
                    <a:pt x="53" y="643"/>
                  </a:lnTo>
                  <a:lnTo>
                    <a:pt x="48" y="634"/>
                  </a:lnTo>
                  <a:lnTo>
                    <a:pt x="39" y="611"/>
                  </a:lnTo>
                  <a:lnTo>
                    <a:pt x="28" y="582"/>
                  </a:lnTo>
                  <a:lnTo>
                    <a:pt x="16" y="542"/>
                  </a:lnTo>
                  <a:lnTo>
                    <a:pt x="15" y="534"/>
                  </a:lnTo>
                  <a:lnTo>
                    <a:pt x="4" y="492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1" y="462"/>
                  </a:lnTo>
                  <a:lnTo>
                    <a:pt x="2" y="456"/>
                  </a:lnTo>
                  <a:lnTo>
                    <a:pt x="4" y="451"/>
                  </a:lnTo>
                  <a:lnTo>
                    <a:pt x="8" y="443"/>
                  </a:lnTo>
                  <a:lnTo>
                    <a:pt x="13" y="438"/>
                  </a:lnTo>
                  <a:lnTo>
                    <a:pt x="17" y="432"/>
                  </a:lnTo>
                  <a:lnTo>
                    <a:pt x="23" y="427"/>
                  </a:lnTo>
                  <a:lnTo>
                    <a:pt x="32" y="421"/>
                  </a:lnTo>
                  <a:lnTo>
                    <a:pt x="47" y="412"/>
                  </a:lnTo>
                  <a:lnTo>
                    <a:pt x="62" y="404"/>
                  </a:lnTo>
                  <a:lnTo>
                    <a:pt x="78" y="400"/>
                  </a:lnTo>
                  <a:lnTo>
                    <a:pt x="92" y="399"/>
                  </a:lnTo>
                  <a:lnTo>
                    <a:pt x="97" y="399"/>
                  </a:lnTo>
                  <a:lnTo>
                    <a:pt x="101" y="400"/>
                  </a:lnTo>
                  <a:lnTo>
                    <a:pt x="105" y="402"/>
                  </a:lnTo>
                  <a:lnTo>
                    <a:pt x="109" y="404"/>
                  </a:lnTo>
                  <a:lnTo>
                    <a:pt x="111" y="408"/>
                  </a:lnTo>
                  <a:lnTo>
                    <a:pt x="114" y="414"/>
                  </a:lnTo>
                  <a:lnTo>
                    <a:pt x="123" y="429"/>
                  </a:lnTo>
                  <a:lnTo>
                    <a:pt x="133" y="461"/>
                  </a:lnTo>
                  <a:lnTo>
                    <a:pt x="142" y="480"/>
                  </a:lnTo>
                  <a:lnTo>
                    <a:pt x="149" y="494"/>
                  </a:lnTo>
                  <a:lnTo>
                    <a:pt x="151" y="499"/>
                  </a:lnTo>
                  <a:lnTo>
                    <a:pt x="155" y="503"/>
                  </a:lnTo>
                  <a:lnTo>
                    <a:pt x="158" y="505"/>
                  </a:lnTo>
                  <a:lnTo>
                    <a:pt x="161" y="506"/>
                  </a:lnTo>
                  <a:lnTo>
                    <a:pt x="164" y="504"/>
                  </a:lnTo>
                  <a:lnTo>
                    <a:pt x="169" y="499"/>
                  </a:lnTo>
                  <a:lnTo>
                    <a:pt x="183" y="480"/>
                  </a:lnTo>
                  <a:lnTo>
                    <a:pt x="205" y="448"/>
                  </a:lnTo>
                  <a:lnTo>
                    <a:pt x="234" y="403"/>
                  </a:lnTo>
                  <a:lnTo>
                    <a:pt x="291" y="315"/>
                  </a:lnTo>
                  <a:lnTo>
                    <a:pt x="339" y="240"/>
                  </a:lnTo>
                  <a:lnTo>
                    <a:pt x="395" y="161"/>
                  </a:lnTo>
                  <a:lnTo>
                    <a:pt x="416" y="130"/>
                  </a:lnTo>
                  <a:lnTo>
                    <a:pt x="434" y="107"/>
                  </a:lnTo>
                  <a:lnTo>
                    <a:pt x="449" y="86"/>
                  </a:lnTo>
                  <a:lnTo>
                    <a:pt x="464" y="70"/>
                  </a:lnTo>
                  <a:lnTo>
                    <a:pt x="479" y="56"/>
                  </a:lnTo>
                  <a:lnTo>
                    <a:pt x="493" y="44"/>
                  </a:lnTo>
                  <a:lnTo>
                    <a:pt x="505" y="34"/>
                  </a:lnTo>
                  <a:lnTo>
                    <a:pt x="519" y="27"/>
                  </a:lnTo>
                  <a:lnTo>
                    <a:pt x="534" y="20"/>
                  </a:lnTo>
                  <a:lnTo>
                    <a:pt x="551" y="14"/>
                  </a:lnTo>
                  <a:lnTo>
                    <a:pt x="570" y="10"/>
                  </a:lnTo>
                  <a:lnTo>
                    <a:pt x="591" y="5"/>
                  </a:lnTo>
                  <a:lnTo>
                    <a:pt x="616" y="2"/>
                  </a:lnTo>
                  <a:lnTo>
                    <a:pt x="642" y="0"/>
                  </a:lnTo>
                  <a:lnTo>
                    <a:pt x="648" y="17"/>
                  </a:lnTo>
                  <a:close/>
                </a:path>
              </a:pathLst>
            </a:custGeom>
            <a:solidFill>
              <a:srgbClr val="DF1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14" name="Freeform 59"/>
            <p:cNvSpPr>
              <a:spLocks/>
            </p:cNvSpPr>
            <p:nvPr/>
          </p:nvSpPr>
          <p:spPr bwMode="auto">
            <a:xfrm>
              <a:off x="3660" y="1681"/>
              <a:ext cx="227" cy="238"/>
            </a:xfrm>
            <a:custGeom>
              <a:avLst/>
              <a:gdLst>
                <a:gd name="T0" fmla="*/ 0 w 683"/>
                <a:gd name="T1" fmla="*/ 0 h 716"/>
                <a:gd name="T2" fmla="*/ 0 w 683"/>
                <a:gd name="T3" fmla="*/ 0 h 716"/>
                <a:gd name="T4" fmla="*/ 0 w 683"/>
                <a:gd name="T5" fmla="*/ 0 h 716"/>
                <a:gd name="T6" fmla="*/ 0 w 683"/>
                <a:gd name="T7" fmla="*/ 0 h 716"/>
                <a:gd name="T8" fmla="*/ 0 w 683"/>
                <a:gd name="T9" fmla="*/ 0 h 716"/>
                <a:gd name="T10" fmla="*/ 0 w 683"/>
                <a:gd name="T11" fmla="*/ 0 h 716"/>
                <a:gd name="T12" fmla="*/ 0 w 683"/>
                <a:gd name="T13" fmla="*/ 0 h 716"/>
                <a:gd name="T14" fmla="*/ 0 w 683"/>
                <a:gd name="T15" fmla="*/ 0 h 716"/>
                <a:gd name="T16" fmla="*/ 0 w 683"/>
                <a:gd name="T17" fmla="*/ 0 h 716"/>
                <a:gd name="T18" fmla="*/ 0 w 683"/>
                <a:gd name="T19" fmla="*/ 0 h 716"/>
                <a:gd name="T20" fmla="*/ 0 w 683"/>
                <a:gd name="T21" fmla="*/ 0 h 716"/>
                <a:gd name="T22" fmla="*/ 0 w 683"/>
                <a:gd name="T23" fmla="*/ 0 h 716"/>
                <a:gd name="T24" fmla="*/ 0 w 683"/>
                <a:gd name="T25" fmla="*/ 0 h 716"/>
                <a:gd name="T26" fmla="*/ 0 w 683"/>
                <a:gd name="T27" fmla="*/ 0 h 716"/>
                <a:gd name="T28" fmla="*/ 0 w 683"/>
                <a:gd name="T29" fmla="*/ 0 h 716"/>
                <a:gd name="T30" fmla="*/ 0 w 683"/>
                <a:gd name="T31" fmla="*/ 0 h 716"/>
                <a:gd name="T32" fmla="*/ 0 w 683"/>
                <a:gd name="T33" fmla="*/ 0 h 716"/>
                <a:gd name="T34" fmla="*/ 0 w 683"/>
                <a:gd name="T35" fmla="*/ 0 h 716"/>
                <a:gd name="T36" fmla="*/ 0 w 683"/>
                <a:gd name="T37" fmla="*/ 0 h 716"/>
                <a:gd name="T38" fmla="*/ 0 w 683"/>
                <a:gd name="T39" fmla="*/ 0 h 716"/>
                <a:gd name="T40" fmla="*/ 0 w 683"/>
                <a:gd name="T41" fmla="*/ 0 h 716"/>
                <a:gd name="T42" fmla="*/ 0 w 683"/>
                <a:gd name="T43" fmla="*/ 0 h 716"/>
                <a:gd name="T44" fmla="*/ 0 w 683"/>
                <a:gd name="T45" fmla="*/ 0 h 716"/>
                <a:gd name="T46" fmla="*/ 0 w 683"/>
                <a:gd name="T47" fmla="*/ 0 h 716"/>
                <a:gd name="T48" fmla="*/ 0 w 683"/>
                <a:gd name="T49" fmla="*/ 0 h 716"/>
                <a:gd name="T50" fmla="*/ 0 w 683"/>
                <a:gd name="T51" fmla="*/ 0 h 716"/>
                <a:gd name="T52" fmla="*/ 0 w 683"/>
                <a:gd name="T53" fmla="*/ 0 h 716"/>
                <a:gd name="T54" fmla="*/ 0 w 683"/>
                <a:gd name="T55" fmla="*/ 0 h 716"/>
                <a:gd name="T56" fmla="*/ 0 w 683"/>
                <a:gd name="T57" fmla="*/ 0 h 716"/>
                <a:gd name="T58" fmla="*/ 0 w 683"/>
                <a:gd name="T59" fmla="*/ 0 h 716"/>
                <a:gd name="T60" fmla="*/ 0 w 683"/>
                <a:gd name="T61" fmla="*/ 0 h 716"/>
                <a:gd name="T62" fmla="*/ 0 w 683"/>
                <a:gd name="T63" fmla="*/ 0 h 716"/>
                <a:gd name="T64" fmla="*/ 0 w 683"/>
                <a:gd name="T65" fmla="*/ 0 h 716"/>
                <a:gd name="T66" fmla="*/ 0 w 683"/>
                <a:gd name="T67" fmla="*/ 0 h 716"/>
                <a:gd name="T68" fmla="*/ 0 w 683"/>
                <a:gd name="T69" fmla="*/ 0 h 716"/>
                <a:gd name="T70" fmla="*/ 0 w 683"/>
                <a:gd name="T71" fmla="*/ 0 h 716"/>
                <a:gd name="T72" fmla="*/ 0 w 683"/>
                <a:gd name="T73" fmla="*/ 0 h 716"/>
                <a:gd name="T74" fmla="*/ 0 w 683"/>
                <a:gd name="T75" fmla="*/ 0 h 716"/>
                <a:gd name="T76" fmla="*/ 0 w 683"/>
                <a:gd name="T77" fmla="*/ 0 h 716"/>
                <a:gd name="T78" fmla="*/ 0 w 683"/>
                <a:gd name="T79" fmla="*/ 0 h 716"/>
                <a:gd name="T80" fmla="*/ 0 w 683"/>
                <a:gd name="T81" fmla="*/ 0 h 716"/>
                <a:gd name="T82" fmla="*/ 0 w 683"/>
                <a:gd name="T83" fmla="*/ 0 h 716"/>
                <a:gd name="T84" fmla="*/ 0 w 683"/>
                <a:gd name="T85" fmla="*/ 0 h 716"/>
                <a:gd name="T86" fmla="*/ 0 w 683"/>
                <a:gd name="T87" fmla="*/ 0 h 716"/>
                <a:gd name="T88" fmla="*/ 0 w 683"/>
                <a:gd name="T89" fmla="*/ 0 h 716"/>
                <a:gd name="T90" fmla="*/ 0 w 683"/>
                <a:gd name="T91" fmla="*/ 0 h 716"/>
                <a:gd name="T92" fmla="*/ 0 w 683"/>
                <a:gd name="T93" fmla="*/ 0 h 716"/>
                <a:gd name="T94" fmla="*/ 0 w 683"/>
                <a:gd name="T95" fmla="*/ 0 h 716"/>
                <a:gd name="T96" fmla="*/ 0 w 683"/>
                <a:gd name="T97" fmla="*/ 0 h 716"/>
                <a:gd name="T98" fmla="*/ 0 w 683"/>
                <a:gd name="T99" fmla="*/ 0 h 716"/>
                <a:gd name="T100" fmla="*/ 0 w 683"/>
                <a:gd name="T101" fmla="*/ 0 h 716"/>
                <a:gd name="T102" fmla="*/ 0 w 683"/>
                <a:gd name="T103" fmla="*/ 0 h 716"/>
                <a:gd name="T104" fmla="*/ 0 w 683"/>
                <a:gd name="T105" fmla="*/ 0 h 7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83"/>
                <a:gd name="T160" fmla="*/ 0 h 716"/>
                <a:gd name="T161" fmla="*/ 683 w 683"/>
                <a:gd name="T162" fmla="*/ 716 h 7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83" h="716">
                  <a:moveTo>
                    <a:pt x="668" y="0"/>
                  </a:moveTo>
                  <a:lnTo>
                    <a:pt x="657" y="2"/>
                  </a:lnTo>
                  <a:lnTo>
                    <a:pt x="629" y="4"/>
                  </a:lnTo>
                  <a:lnTo>
                    <a:pt x="605" y="7"/>
                  </a:lnTo>
                  <a:lnTo>
                    <a:pt x="582" y="11"/>
                  </a:lnTo>
                  <a:lnTo>
                    <a:pt x="562" y="17"/>
                  </a:lnTo>
                  <a:lnTo>
                    <a:pt x="543" y="23"/>
                  </a:lnTo>
                  <a:lnTo>
                    <a:pt x="527" y="31"/>
                  </a:lnTo>
                  <a:lnTo>
                    <a:pt x="511" y="39"/>
                  </a:lnTo>
                  <a:lnTo>
                    <a:pt x="498" y="49"/>
                  </a:lnTo>
                  <a:lnTo>
                    <a:pt x="484" y="62"/>
                  </a:lnTo>
                  <a:lnTo>
                    <a:pt x="469" y="77"/>
                  </a:lnTo>
                  <a:lnTo>
                    <a:pt x="453" y="94"/>
                  </a:lnTo>
                  <a:lnTo>
                    <a:pt x="437" y="114"/>
                  </a:lnTo>
                  <a:lnTo>
                    <a:pt x="419" y="139"/>
                  </a:lnTo>
                  <a:lnTo>
                    <a:pt x="396" y="169"/>
                  </a:lnTo>
                  <a:lnTo>
                    <a:pt x="342" y="249"/>
                  </a:lnTo>
                  <a:lnTo>
                    <a:pt x="294" y="323"/>
                  </a:lnTo>
                  <a:lnTo>
                    <a:pt x="236" y="413"/>
                  </a:lnTo>
                  <a:lnTo>
                    <a:pt x="197" y="473"/>
                  </a:lnTo>
                  <a:lnTo>
                    <a:pt x="177" y="502"/>
                  </a:lnTo>
                  <a:lnTo>
                    <a:pt x="172" y="491"/>
                  </a:lnTo>
                  <a:lnTo>
                    <a:pt x="165" y="473"/>
                  </a:lnTo>
                  <a:lnTo>
                    <a:pt x="153" y="441"/>
                  </a:lnTo>
                  <a:lnTo>
                    <a:pt x="145" y="422"/>
                  </a:lnTo>
                  <a:lnTo>
                    <a:pt x="140" y="415"/>
                  </a:lnTo>
                  <a:lnTo>
                    <a:pt x="135" y="411"/>
                  </a:lnTo>
                  <a:lnTo>
                    <a:pt x="129" y="406"/>
                  </a:lnTo>
                  <a:lnTo>
                    <a:pt x="123" y="404"/>
                  </a:lnTo>
                  <a:lnTo>
                    <a:pt x="116" y="401"/>
                  </a:lnTo>
                  <a:lnTo>
                    <a:pt x="108" y="400"/>
                  </a:lnTo>
                  <a:lnTo>
                    <a:pt x="100" y="401"/>
                  </a:lnTo>
                  <a:lnTo>
                    <a:pt x="90" y="402"/>
                  </a:lnTo>
                  <a:lnTo>
                    <a:pt x="82" y="404"/>
                  </a:lnTo>
                  <a:lnTo>
                    <a:pt x="72" y="407"/>
                  </a:lnTo>
                  <a:lnTo>
                    <a:pt x="64" y="411"/>
                  </a:lnTo>
                  <a:lnTo>
                    <a:pt x="56" y="414"/>
                  </a:lnTo>
                  <a:lnTo>
                    <a:pt x="38" y="426"/>
                  </a:lnTo>
                  <a:lnTo>
                    <a:pt x="29" y="432"/>
                  </a:lnTo>
                  <a:lnTo>
                    <a:pt x="22" y="439"/>
                  </a:lnTo>
                  <a:lnTo>
                    <a:pt x="15" y="447"/>
                  </a:lnTo>
                  <a:lnTo>
                    <a:pt x="10" y="454"/>
                  </a:lnTo>
                  <a:lnTo>
                    <a:pt x="5" y="463"/>
                  </a:lnTo>
                  <a:lnTo>
                    <a:pt x="3" y="471"/>
                  </a:lnTo>
                  <a:lnTo>
                    <a:pt x="0" y="479"/>
                  </a:lnTo>
                  <a:lnTo>
                    <a:pt x="0" y="487"/>
                  </a:lnTo>
                  <a:lnTo>
                    <a:pt x="0" y="495"/>
                  </a:lnTo>
                  <a:lnTo>
                    <a:pt x="3" y="506"/>
                  </a:lnTo>
                  <a:lnTo>
                    <a:pt x="7" y="526"/>
                  </a:lnTo>
                  <a:lnTo>
                    <a:pt x="15" y="556"/>
                  </a:lnTo>
                  <a:lnTo>
                    <a:pt x="17" y="564"/>
                  </a:lnTo>
                  <a:lnTo>
                    <a:pt x="17" y="563"/>
                  </a:lnTo>
                  <a:lnTo>
                    <a:pt x="29" y="605"/>
                  </a:lnTo>
                  <a:lnTo>
                    <a:pt x="39" y="635"/>
                  </a:lnTo>
                  <a:lnTo>
                    <a:pt x="50" y="659"/>
                  </a:lnTo>
                  <a:lnTo>
                    <a:pt x="56" y="670"/>
                  </a:lnTo>
                  <a:lnTo>
                    <a:pt x="61" y="678"/>
                  </a:lnTo>
                  <a:lnTo>
                    <a:pt x="69" y="688"/>
                  </a:lnTo>
                  <a:lnTo>
                    <a:pt x="78" y="696"/>
                  </a:lnTo>
                  <a:lnTo>
                    <a:pt x="87" y="703"/>
                  </a:lnTo>
                  <a:lnTo>
                    <a:pt x="96" y="707"/>
                  </a:lnTo>
                  <a:lnTo>
                    <a:pt x="106" y="711"/>
                  </a:lnTo>
                  <a:lnTo>
                    <a:pt x="117" y="714"/>
                  </a:lnTo>
                  <a:lnTo>
                    <a:pt x="129" y="716"/>
                  </a:lnTo>
                  <a:lnTo>
                    <a:pt x="142" y="716"/>
                  </a:lnTo>
                  <a:lnTo>
                    <a:pt x="158" y="716"/>
                  </a:lnTo>
                  <a:lnTo>
                    <a:pt x="173" y="712"/>
                  </a:lnTo>
                  <a:lnTo>
                    <a:pt x="187" y="706"/>
                  </a:lnTo>
                  <a:lnTo>
                    <a:pt x="200" y="699"/>
                  </a:lnTo>
                  <a:lnTo>
                    <a:pt x="212" y="688"/>
                  </a:lnTo>
                  <a:lnTo>
                    <a:pt x="224" y="677"/>
                  </a:lnTo>
                  <a:lnTo>
                    <a:pt x="233" y="662"/>
                  </a:lnTo>
                  <a:lnTo>
                    <a:pt x="243" y="647"/>
                  </a:lnTo>
                  <a:lnTo>
                    <a:pt x="258" y="616"/>
                  </a:lnTo>
                  <a:lnTo>
                    <a:pt x="303" y="542"/>
                  </a:lnTo>
                  <a:lnTo>
                    <a:pt x="350" y="467"/>
                  </a:lnTo>
                  <a:lnTo>
                    <a:pt x="400" y="394"/>
                  </a:lnTo>
                  <a:lnTo>
                    <a:pt x="451" y="322"/>
                  </a:lnTo>
                  <a:lnTo>
                    <a:pt x="504" y="251"/>
                  </a:lnTo>
                  <a:lnTo>
                    <a:pt x="560" y="181"/>
                  </a:lnTo>
                  <a:lnTo>
                    <a:pt x="618" y="113"/>
                  </a:lnTo>
                  <a:lnTo>
                    <a:pt x="677" y="45"/>
                  </a:lnTo>
                  <a:lnTo>
                    <a:pt x="683" y="3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15" name="Freeform 60"/>
            <p:cNvSpPr>
              <a:spLocks/>
            </p:cNvSpPr>
            <p:nvPr/>
          </p:nvSpPr>
          <p:spPr bwMode="auto">
            <a:xfrm>
              <a:off x="3665" y="1687"/>
              <a:ext cx="216" cy="227"/>
            </a:xfrm>
            <a:custGeom>
              <a:avLst/>
              <a:gdLst>
                <a:gd name="T0" fmla="*/ 0 w 648"/>
                <a:gd name="T1" fmla="*/ 0 h 682"/>
                <a:gd name="T2" fmla="*/ 0 w 648"/>
                <a:gd name="T3" fmla="*/ 0 h 682"/>
                <a:gd name="T4" fmla="*/ 0 w 648"/>
                <a:gd name="T5" fmla="*/ 0 h 682"/>
                <a:gd name="T6" fmla="*/ 0 w 648"/>
                <a:gd name="T7" fmla="*/ 0 h 682"/>
                <a:gd name="T8" fmla="*/ 0 w 648"/>
                <a:gd name="T9" fmla="*/ 0 h 682"/>
                <a:gd name="T10" fmla="*/ 0 w 648"/>
                <a:gd name="T11" fmla="*/ 0 h 682"/>
                <a:gd name="T12" fmla="*/ 0 w 648"/>
                <a:gd name="T13" fmla="*/ 0 h 682"/>
                <a:gd name="T14" fmla="*/ 0 w 648"/>
                <a:gd name="T15" fmla="*/ 0 h 682"/>
                <a:gd name="T16" fmla="*/ 0 w 648"/>
                <a:gd name="T17" fmla="*/ 0 h 682"/>
                <a:gd name="T18" fmla="*/ 0 w 648"/>
                <a:gd name="T19" fmla="*/ 0 h 682"/>
                <a:gd name="T20" fmla="*/ 0 w 648"/>
                <a:gd name="T21" fmla="*/ 0 h 682"/>
                <a:gd name="T22" fmla="*/ 0 w 648"/>
                <a:gd name="T23" fmla="*/ 0 h 682"/>
                <a:gd name="T24" fmla="*/ 0 w 648"/>
                <a:gd name="T25" fmla="*/ 0 h 682"/>
                <a:gd name="T26" fmla="*/ 0 w 648"/>
                <a:gd name="T27" fmla="*/ 0 h 682"/>
                <a:gd name="T28" fmla="*/ 0 w 648"/>
                <a:gd name="T29" fmla="*/ 0 h 682"/>
                <a:gd name="T30" fmla="*/ 0 w 648"/>
                <a:gd name="T31" fmla="*/ 0 h 682"/>
                <a:gd name="T32" fmla="*/ 0 w 648"/>
                <a:gd name="T33" fmla="*/ 0 h 682"/>
                <a:gd name="T34" fmla="*/ 0 w 648"/>
                <a:gd name="T35" fmla="*/ 0 h 682"/>
                <a:gd name="T36" fmla="*/ 0 w 648"/>
                <a:gd name="T37" fmla="*/ 0 h 682"/>
                <a:gd name="T38" fmla="*/ 0 w 648"/>
                <a:gd name="T39" fmla="*/ 0 h 682"/>
                <a:gd name="T40" fmla="*/ 0 w 648"/>
                <a:gd name="T41" fmla="*/ 0 h 682"/>
                <a:gd name="T42" fmla="*/ 0 w 648"/>
                <a:gd name="T43" fmla="*/ 0 h 682"/>
                <a:gd name="T44" fmla="*/ 0 w 648"/>
                <a:gd name="T45" fmla="*/ 0 h 682"/>
                <a:gd name="T46" fmla="*/ 0 w 648"/>
                <a:gd name="T47" fmla="*/ 0 h 682"/>
                <a:gd name="T48" fmla="*/ 0 w 648"/>
                <a:gd name="T49" fmla="*/ 0 h 682"/>
                <a:gd name="T50" fmla="*/ 0 w 648"/>
                <a:gd name="T51" fmla="*/ 0 h 682"/>
                <a:gd name="T52" fmla="*/ 0 w 648"/>
                <a:gd name="T53" fmla="*/ 0 h 682"/>
                <a:gd name="T54" fmla="*/ 0 w 648"/>
                <a:gd name="T55" fmla="*/ 0 h 682"/>
                <a:gd name="T56" fmla="*/ 0 w 648"/>
                <a:gd name="T57" fmla="*/ 0 h 682"/>
                <a:gd name="T58" fmla="*/ 0 w 648"/>
                <a:gd name="T59" fmla="*/ 0 h 682"/>
                <a:gd name="T60" fmla="*/ 0 w 648"/>
                <a:gd name="T61" fmla="*/ 0 h 682"/>
                <a:gd name="T62" fmla="*/ 0 w 648"/>
                <a:gd name="T63" fmla="*/ 0 h 682"/>
                <a:gd name="T64" fmla="*/ 0 w 648"/>
                <a:gd name="T65" fmla="*/ 0 h 682"/>
                <a:gd name="T66" fmla="*/ 0 w 648"/>
                <a:gd name="T67" fmla="*/ 0 h 682"/>
                <a:gd name="T68" fmla="*/ 0 w 648"/>
                <a:gd name="T69" fmla="*/ 0 h 682"/>
                <a:gd name="T70" fmla="*/ 0 w 648"/>
                <a:gd name="T71" fmla="*/ 0 h 682"/>
                <a:gd name="T72" fmla="*/ 0 w 648"/>
                <a:gd name="T73" fmla="*/ 0 h 682"/>
                <a:gd name="T74" fmla="*/ 0 w 648"/>
                <a:gd name="T75" fmla="*/ 0 h 682"/>
                <a:gd name="T76" fmla="*/ 0 w 648"/>
                <a:gd name="T77" fmla="*/ 0 h 682"/>
                <a:gd name="T78" fmla="*/ 0 w 648"/>
                <a:gd name="T79" fmla="*/ 0 h 682"/>
                <a:gd name="T80" fmla="*/ 0 w 648"/>
                <a:gd name="T81" fmla="*/ 0 h 682"/>
                <a:gd name="T82" fmla="*/ 0 w 648"/>
                <a:gd name="T83" fmla="*/ 0 h 682"/>
                <a:gd name="T84" fmla="*/ 0 w 648"/>
                <a:gd name="T85" fmla="*/ 0 h 682"/>
                <a:gd name="T86" fmla="*/ 0 w 648"/>
                <a:gd name="T87" fmla="*/ 0 h 682"/>
                <a:gd name="T88" fmla="*/ 0 w 648"/>
                <a:gd name="T89" fmla="*/ 0 h 682"/>
                <a:gd name="T90" fmla="*/ 0 w 648"/>
                <a:gd name="T91" fmla="*/ 0 h 682"/>
                <a:gd name="T92" fmla="*/ 0 w 648"/>
                <a:gd name="T93" fmla="*/ 0 h 682"/>
                <a:gd name="T94" fmla="*/ 0 w 648"/>
                <a:gd name="T95" fmla="*/ 0 h 682"/>
                <a:gd name="T96" fmla="*/ 0 w 648"/>
                <a:gd name="T97" fmla="*/ 0 h 682"/>
                <a:gd name="T98" fmla="*/ 0 w 648"/>
                <a:gd name="T99" fmla="*/ 0 h 682"/>
                <a:gd name="T100" fmla="*/ 0 w 648"/>
                <a:gd name="T101" fmla="*/ 0 h 682"/>
                <a:gd name="T102" fmla="*/ 0 w 648"/>
                <a:gd name="T103" fmla="*/ 0 h 682"/>
                <a:gd name="T104" fmla="*/ 0 w 648"/>
                <a:gd name="T105" fmla="*/ 0 h 68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48"/>
                <a:gd name="T160" fmla="*/ 0 h 682"/>
                <a:gd name="T161" fmla="*/ 648 w 648"/>
                <a:gd name="T162" fmla="*/ 682 h 68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48" h="682">
                  <a:moveTo>
                    <a:pt x="648" y="17"/>
                  </a:moveTo>
                  <a:lnTo>
                    <a:pt x="648" y="17"/>
                  </a:lnTo>
                  <a:lnTo>
                    <a:pt x="589" y="84"/>
                  </a:lnTo>
                  <a:lnTo>
                    <a:pt x="532" y="153"/>
                  </a:lnTo>
                  <a:lnTo>
                    <a:pt x="476" y="224"/>
                  </a:lnTo>
                  <a:lnTo>
                    <a:pt x="422" y="294"/>
                  </a:lnTo>
                  <a:lnTo>
                    <a:pt x="371" y="368"/>
                  </a:lnTo>
                  <a:lnTo>
                    <a:pt x="321" y="441"/>
                  </a:lnTo>
                  <a:lnTo>
                    <a:pt x="274" y="514"/>
                  </a:lnTo>
                  <a:lnTo>
                    <a:pt x="228" y="590"/>
                  </a:lnTo>
                  <a:lnTo>
                    <a:pt x="213" y="621"/>
                  </a:lnTo>
                  <a:lnTo>
                    <a:pt x="204" y="636"/>
                  </a:lnTo>
                  <a:lnTo>
                    <a:pt x="195" y="648"/>
                  </a:lnTo>
                  <a:lnTo>
                    <a:pt x="185" y="659"/>
                  </a:lnTo>
                  <a:lnTo>
                    <a:pt x="176" y="667"/>
                  </a:lnTo>
                  <a:lnTo>
                    <a:pt x="164" y="674"/>
                  </a:lnTo>
                  <a:lnTo>
                    <a:pt x="152" y="679"/>
                  </a:lnTo>
                  <a:lnTo>
                    <a:pt x="139" y="681"/>
                  </a:lnTo>
                  <a:lnTo>
                    <a:pt x="126" y="682"/>
                  </a:lnTo>
                  <a:lnTo>
                    <a:pt x="114" y="681"/>
                  </a:lnTo>
                  <a:lnTo>
                    <a:pt x="104" y="680"/>
                  </a:lnTo>
                  <a:lnTo>
                    <a:pt x="96" y="678"/>
                  </a:lnTo>
                  <a:lnTo>
                    <a:pt x="87" y="675"/>
                  </a:lnTo>
                  <a:lnTo>
                    <a:pt x="79" y="670"/>
                  </a:lnTo>
                  <a:lnTo>
                    <a:pt x="72" y="666"/>
                  </a:lnTo>
                  <a:lnTo>
                    <a:pt x="65" y="659"/>
                  </a:lnTo>
                  <a:lnTo>
                    <a:pt x="59" y="650"/>
                  </a:lnTo>
                  <a:lnTo>
                    <a:pt x="53" y="643"/>
                  </a:lnTo>
                  <a:lnTo>
                    <a:pt x="48" y="634"/>
                  </a:lnTo>
                  <a:lnTo>
                    <a:pt x="39" y="611"/>
                  </a:lnTo>
                  <a:lnTo>
                    <a:pt x="28" y="582"/>
                  </a:lnTo>
                  <a:lnTo>
                    <a:pt x="16" y="542"/>
                  </a:lnTo>
                  <a:lnTo>
                    <a:pt x="15" y="534"/>
                  </a:lnTo>
                  <a:lnTo>
                    <a:pt x="4" y="492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1" y="462"/>
                  </a:lnTo>
                  <a:lnTo>
                    <a:pt x="2" y="456"/>
                  </a:lnTo>
                  <a:lnTo>
                    <a:pt x="4" y="451"/>
                  </a:lnTo>
                  <a:lnTo>
                    <a:pt x="8" y="443"/>
                  </a:lnTo>
                  <a:lnTo>
                    <a:pt x="13" y="438"/>
                  </a:lnTo>
                  <a:lnTo>
                    <a:pt x="17" y="432"/>
                  </a:lnTo>
                  <a:lnTo>
                    <a:pt x="23" y="427"/>
                  </a:lnTo>
                  <a:lnTo>
                    <a:pt x="32" y="421"/>
                  </a:lnTo>
                  <a:lnTo>
                    <a:pt x="47" y="412"/>
                  </a:lnTo>
                  <a:lnTo>
                    <a:pt x="62" y="404"/>
                  </a:lnTo>
                  <a:lnTo>
                    <a:pt x="78" y="400"/>
                  </a:lnTo>
                  <a:lnTo>
                    <a:pt x="92" y="399"/>
                  </a:lnTo>
                  <a:lnTo>
                    <a:pt x="97" y="399"/>
                  </a:lnTo>
                  <a:lnTo>
                    <a:pt x="101" y="400"/>
                  </a:lnTo>
                  <a:lnTo>
                    <a:pt x="105" y="402"/>
                  </a:lnTo>
                  <a:lnTo>
                    <a:pt x="109" y="404"/>
                  </a:lnTo>
                  <a:lnTo>
                    <a:pt x="111" y="408"/>
                  </a:lnTo>
                  <a:lnTo>
                    <a:pt x="114" y="414"/>
                  </a:lnTo>
                  <a:lnTo>
                    <a:pt x="123" y="429"/>
                  </a:lnTo>
                  <a:lnTo>
                    <a:pt x="133" y="461"/>
                  </a:lnTo>
                  <a:lnTo>
                    <a:pt x="142" y="480"/>
                  </a:lnTo>
                  <a:lnTo>
                    <a:pt x="149" y="494"/>
                  </a:lnTo>
                  <a:lnTo>
                    <a:pt x="151" y="499"/>
                  </a:lnTo>
                  <a:lnTo>
                    <a:pt x="155" y="503"/>
                  </a:lnTo>
                  <a:lnTo>
                    <a:pt x="158" y="505"/>
                  </a:lnTo>
                  <a:lnTo>
                    <a:pt x="161" y="506"/>
                  </a:lnTo>
                  <a:lnTo>
                    <a:pt x="164" y="504"/>
                  </a:lnTo>
                  <a:lnTo>
                    <a:pt x="169" y="499"/>
                  </a:lnTo>
                  <a:lnTo>
                    <a:pt x="183" y="480"/>
                  </a:lnTo>
                  <a:lnTo>
                    <a:pt x="205" y="448"/>
                  </a:lnTo>
                  <a:lnTo>
                    <a:pt x="234" y="403"/>
                  </a:lnTo>
                  <a:lnTo>
                    <a:pt x="291" y="315"/>
                  </a:lnTo>
                  <a:lnTo>
                    <a:pt x="339" y="240"/>
                  </a:lnTo>
                  <a:lnTo>
                    <a:pt x="395" y="161"/>
                  </a:lnTo>
                  <a:lnTo>
                    <a:pt x="416" y="130"/>
                  </a:lnTo>
                  <a:lnTo>
                    <a:pt x="434" y="107"/>
                  </a:lnTo>
                  <a:lnTo>
                    <a:pt x="449" y="86"/>
                  </a:lnTo>
                  <a:lnTo>
                    <a:pt x="464" y="70"/>
                  </a:lnTo>
                  <a:lnTo>
                    <a:pt x="479" y="56"/>
                  </a:lnTo>
                  <a:lnTo>
                    <a:pt x="493" y="44"/>
                  </a:lnTo>
                  <a:lnTo>
                    <a:pt x="505" y="34"/>
                  </a:lnTo>
                  <a:lnTo>
                    <a:pt x="519" y="27"/>
                  </a:lnTo>
                  <a:lnTo>
                    <a:pt x="534" y="20"/>
                  </a:lnTo>
                  <a:lnTo>
                    <a:pt x="551" y="14"/>
                  </a:lnTo>
                  <a:lnTo>
                    <a:pt x="570" y="10"/>
                  </a:lnTo>
                  <a:lnTo>
                    <a:pt x="591" y="5"/>
                  </a:lnTo>
                  <a:lnTo>
                    <a:pt x="616" y="2"/>
                  </a:lnTo>
                  <a:lnTo>
                    <a:pt x="642" y="0"/>
                  </a:lnTo>
                  <a:lnTo>
                    <a:pt x="648" y="17"/>
                  </a:lnTo>
                  <a:close/>
                </a:path>
              </a:pathLst>
            </a:custGeom>
            <a:solidFill>
              <a:srgbClr val="8AC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</p:grpSp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1446213" y="2795588"/>
            <a:ext cx="5017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1200"/>
              <a:t> 날짜 및 시간 데이터 타입 </a:t>
            </a:r>
            <a:r>
              <a:rPr lang="en-US" altLang="ko-KR" sz="1200"/>
              <a:t>: </a:t>
            </a:r>
            <a:r>
              <a:rPr lang="ko-KR" altLang="en-US" sz="1200"/>
              <a:t>년</a:t>
            </a:r>
            <a:r>
              <a:rPr lang="en-US" altLang="ko-KR" sz="1200"/>
              <a:t>/</a:t>
            </a:r>
            <a:r>
              <a:rPr lang="ko-KR" altLang="en-US" sz="1200"/>
              <a:t>월</a:t>
            </a:r>
            <a:r>
              <a:rPr lang="en-US" altLang="ko-KR" sz="1200"/>
              <a:t>/</a:t>
            </a:r>
            <a:r>
              <a:rPr lang="ko-KR" altLang="en-US" sz="1200"/>
              <a:t>일</a:t>
            </a:r>
            <a:r>
              <a:rPr lang="en-US" altLang="ko-KR" sz="1200"/>
              <a:t>, </a:t>
            </a:r>
            <a:r>
              <a:rPr lang="ko-KR" altLang="en-US" sz="1200"/>
              <a:t>시</a:t>
            </a:r>
            <a:r>
              <a:rPr lang="en-US" altLang="ko-KR" sz="1200"/>
              <a:t>/</a:t>
            </a:r>
            <a:r>
              <a:rPr lang="ko-KR" altLang="en-US" sz="1200"/>
              <a:t>분</a:t>
            </a:r>
            <a:r>
              <a:rPr lang="en-US" altLang="ko-KR" sz="1200"/>
              <a:t>/</a:t>
            </a:r>
            <a:r>
              <a:rPr lang="ko-KR" altLang="en-US" sz="1200"/>
              <a:t>초를 나타내기 위해 사용</a:t>
            </a:r>
            <a:r>
              <a:rPr lang="en-US" altLang="ko-KR" sz="1200"/>
              <a:t> </a:t>
            </a:r>
          </a:p>
        </p:txBody>
      </p:sp>
      <p:sp>
        <p:nvSpPr>
          <p:cNvPr id="17" name="Rectangle 62"/>
          <p:cNvSpPr>
            <a:spLocks noChangeArrowheads="1"/>
          </p:cNvSpPr>
          <p:nvPr/>
        </p:nvSpPr>
        <p:spPr bwMode="auto">
          <a:xfrm>
            <a:off x="1528763" y="3751263"/>
            <a:ext cx="940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/>
              <a:t>SQL Server</a:t>
            </a:r>
            <a:endParaRPr lang="ko-KR" altLang="en-US" sz="1200"/>
          </a:p>
        </p:txBody>
      </p:sp>
      <p:sp>
        <p:nvSpPr>
          <p:cNvPr id="18" name="AutoShape 63"/>
          <p:cNvSpPr>
            <a:spLocks/>
          </p:cNvSpPr>
          <p:nvPr/>
        </p:nvSpPr>
        <p:spPr bwMode="auto">
          <a:xfrm rot="10800000">
            <a:off x="2397125" y="3409951"/>
            <a:ext cx="215900" cy="989012"/>
          </a:xfrm>
          <a:prstGeom prst="rightBrace">
            <a:avLst>
              <a:gd name="adj1" fmla="val 38174"/>
              <a:gd name="adj2" fmla="val 50000"/>
            </a:avLst>
          </a:prstGeom>
          <a:noFill/>
          <a:ln w="444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200"/>
          </a:p>
        </p:txBody>
      </p:sp>
      <p:sp>
        <p:nvSpPr>
          <p:cNvPr id="19" name="Text Box 64"/>
          <p:cNvSpPr txBox="1">
            <a:spLocks noChangeArrowheads="1"/>
          </p:cNvSpPr>
          <p:nvPr/>
        </p:nvSpPr>
        <p:spPr bwMode="auto">
          <a:xfrm>
            <a:off x="2681288" y="3275013"/>
            <a:ext cx="1008062" cy="260713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ko-KR" altLang="en-US" sz="1200"/>
              <a:t> </a:t>
            </a:r>
            <a:r>
              <a:rPr lang="en-US" altLang="ko-KR" sz="1200"/>
              <a:t>datetime</a:t>
            </a:r>
            <a:endParaRPr lang="ko-KR" altLang="en-US" sz="1200"/>
          </a:p>
        </p:txBody>
      </p:sp>
      <p:sp>
        <p:nvSpPr>
          <p:cNvPr id="20" name="Text Box 65"/>
          <p:cNvSpPr txBox="1">
            <a:spLocks noChangeArrowheads="1"/>
          </p:cNvSpPr>
          <p:nvPr/>
        </p:nvSpPr>
        <p:spPr bwMode="auto">
          <a:xfrm>
            <a:off x="2709863" y="4248151"/>
            <a:ext cx="1404937" cy="260713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1200"/>
              <a:t>smalldatetime</a:t>
            </a:r>
            <a:endParaRPr lang="ko-KR" altLang="en-US" sz="1200"/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2684463" y="3670301"/>
            <a:ext cx="5049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/>
              <a:t>1753</a:t>
            </a:r>
            <a:r>
              <a:rPr lang="ko-KR" altLang="en-US" sz="1200"/>
              <a:t>년 </a:t>
            </a:r>
            <a:r>
              <a:rPr lang="en-US" altLang="ko-KR" sz="1200"/>
              <a:t>1</a:t>
            </a:r>
            <a:r>
              <a:rPr lang="ko-KR" altLang="en-US" sz="1200"/>
              <a:t>월 </a:t>
            </a:r>
            <a:r>
              <a:rPr lang="en-US" altLang="ko-KR" sz="1200"/>
              <a:t>1</a:t>
            </a:r>
            <a:r>
              <a:rPr lang="ko-KR" altLang="en-US" sz="1200"/>
              <a:t>일부터 </a:t>
            </a:r>
            <a:r>
              <a:rPr lang="en-US" altLang="ko-KR" sz="1200"/>
              <a:t>9999</a:t>
            </a:r>
            <a:r>
              <a:rPr lang="ko-KR" altLang="en-US" sz="1200"/>
              <a:t>년 </a:t>
            </a:r>
            <a:r>
              <a:rPr lang="en-US" altLang="ko-KR" sz="1200"/>
              <a:t>12</a:t>
            </a:r>
            <a:r>
              <a:rPr lang="ko-KR" altLang="en-US" sz="1200"/>
              <a:t>월 </a:t>
            </a:r>
            <a:r>
              <a:rPr lang="en-US" altLang="ko-KR" sz="1200"/>
              <a:t>31</a:t>
            </a:r>
            <a:r>
              <a:rPr lang="ko-KR" altLang="en-US" sz="1200"/>
              <a:t>일까지 </a:t>
            </a:r>
            <a:r>
              <a:rPr lang="en-US" altLang="ko-KR" sz="1200"/>
              <a:t>3.33ms </a:t>
            </a:r>
            <a:r>
              <a:rPr lang="ko-KR" altLang="en-US" sz="1200"/>
              <a:t>간격으로 표현 가능</a:t>
            </a:r>
          </a:p>
        </p:txBody>
      </p:sp>
      <p:sp>
        <p:nvSpPr>
          <p:cNvPr id="22" name="Rectangle 67"/>
          <p:cNvSpPr>
            <a:spLocks noChangeArrowheads="1"/>
          </p:cNvSpPr>
          <p:nvPr/>
        </p:nvSpPr>
        <p:spPr bwMode="auto">
          <a:xfrm>
            <a:off x="2706688" y="4614863"/>
            <a:ext cx="46249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/>
              <a:t>1900</a:t>
            </a:r>
            <a:r>
              <a:rPr lang="ko-KR" altLang="en-US" sz="1200"/>
              <a:t>년 </a:t>
            </a:r>
            <a:r>
              <a:rPr lang="en-US" altLang="ko-KR" sz="1200"/>
              <a:t>1</a:t>
            </a:r>
            <a:r>
              <a:rPr lang="ko-KR" altLang="en-US" sz="1200"/>
              <a:t>월 </a:t>
            </a:r>
            <a:r>
              <a:rPr lang="en-US" altLang="ko-KR" sz="1200"/>
              <a:t>1</a:t>
            </a:r>
            <a:r>
              <a:rPr lang="ko-KR" altLang="en-US" sz="1200"/>
              <a:t>일부터 </a:t>
            </a:r>
            <a:r>
              <a:rPr lang="en-US" altLang="ko-KR" sz="1200"/>
              <a:t>2079</a:t>
            </a:r>
            <a:r>
              <a:rPr lang="ko-KR" altLang="en-US" sz="1200"/>
              <a:t>년 </a:t>
            </a:r>
            <a:r>
              <a:rPr lang="en-US" altLang="ko-KR" sz="1200"/>
              <a:t>6</a:t>
            </a:r>
            <a:r>
              <a:rPr lang="ko-KR" altLang="en-US" sz="1200"/>
              <a:t>월 </a:t>
            </a:r>
            <a:r>
              <a:rPr lang="en-US" altLang="ko-KR" sz="1200"/>
              <a:t>6</a:t>
            </a:r>
            <a:r>
              <a:rPr lang="ko-KR" altLang="en-US" sz="1200"/>
              <a:t>일까지 </a:t>
            </a:r>
            <a:r>
              <a:rPr lang="en-US" altLang="ko-KR" sz="1200"/>
              <a:t>1</a:t>
            </a:r>
            <a:r>
              <a:rPr lang="ko-KR" altLang="en-US" sz="1200"/>
              <a:t>분 간격으로 표현 가능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1528763" y="5110163"/>
            <a:ext cx="6224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200"/>
              <a:t>smalldatetime</a:t>
            </a:r>
            <a:r>
              <a:rPr lang="ko-KR" altLang="en-US" sz="1200"/>
              <a:t>을 써도 상관이 없는 데이터는 </a:t>
            </a:r>
            <a:r>
              <a:rPr lang="en-US" altLang="ko-KR" sz="1200"/>
              <a:t>smalldatetime </a:t>
            </a:r>
            <a:r>
              <a:rPr lang="ko-KR" altLang="en-US" sz="1200"/>
              <a:t>사용하지만 대부분 개발자들은 </a:t>
            </a:r>
            <a:r>
              <a:rPr lang="en-US" altLang="ko-KR" sz="1200"/>
              <a:t>datetime</a:t>
            </a:r>
            <a:r>
              <a:rPr lang="ko-KR" altLang="en-US" sz="1200"/>
              <a:t>을 사용하는 경우가 있음</a:t>
            </a:r>
          </a:p>
        </p:txBody>
      </p:sp>
    </p:spTree>
    <p:extLst>
      <p:ext uri="{BB962C8B-B14F-4D97-AF65-F5344CB8AC3E}">
        <p14:creationId xmlns:p14="http://schemas.microsoft.com/office/powerpoint/2010/main" val="1172999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83231</TotalTime>
  <Words>1254</Words>
  <Application>Microsoft Office PowerPoint</Application>
  <PresentationFormat>화면 슬라이드 쇼(4:3)</PresentationFormat>
  <Paragraphs>316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HY견고딕</vt:lpstr>
      <vt:lpstr>돋움</vt:lpstr>
      <vt:lpstr>맑은 고딕</vt:lpstr>
      <vt:lpstr>Arial</vt:lpstr>
      <vt:lpstr>Calibri</vt:lpstr>
      <vt:lpstr>Tahoma</vt:lpstr>
      <vt:lpstr>Wingdings</vt:lpstr>
      <vt:lpstr>추억</vt:lpstr>
      <vt:lpstr>3. 데이터베이스  구성 기초</vt:lpstr>
      <vt:lpstr>DBMS</vt:lpstr>
      <vt:lpstr>관계형 데이터베이스</vt:lpstr>
      <vt:lpstr>관계형 데이터베이스</vt:lpstr>
      <vt:lpstr>관계형 데이터베이스</vt:lpstr>
      <vt:lpstr>관계형 데이터베이스</vt:lpstr>
      <vt:lpstr>데이터 타입</vt:lpstr>
      <vt:lpstr>데이터 타입</vt:lpstr>
      <vt:lpstr>데이터 타입</vt:lpstr>
      <vt:lpstr>데이터 타입</vt:lpstr>
      <vt:lpstr>제약 조건</vt:lpstr>
      <vt:lpstr>제약 조건</vt:lpstr>
      <vt:lpstr>제약 조건</vt:lpstr>
      <vt:lpstr>제약 조건</vt:lpstr>
      <vt:lpstr>제약 조건</vt:lpstr>
      <vt:lpstr>제약 조건</vt:lpstr>
      <vt:lpstr>제약 조건</vt:lpstr>
      <vt:lpstr>SSMS 실행하기</vt:lpstr>
      <vt:lpstr>SQL Server Management Studio</vt:lpstr>
      <vt:lpstr>SQL Server에서 제공하는 데이터베이스</vt:lpstr>
      <vt:lpstr>SQL Server에서 제공하는 데이터베이스</vt:lpstr>
      <vt:lpstr>SQL Server에서 제공하는 데이터베이스</vt:lpstr>
      <vt:lpstr>SQL Server에서 제공하는 데이터베이스</vt:lpstr>
      <vt:lpstr>SQL Server에서 제공하는 데이터베이스 </vt:lpstr>
      <vt:lpstr>PowerPoint 프레젠테이션</vt:lpstr>
      <vt:lpstr>도서관 vs DBMS 이용 예제</vt:lpstr>
      <vt:lpstr>T-SQL이란?</vt:lpstr>
      <vt:lpstr>SQL의 소개</vt:lpstr>
      <vt:lpstr>SQL의 소개</vt:lpstr>
      <vt:lpstr>실습하기</vt:lpstr>
      <vt:lpstr>CREATE DATABASE</vt:lpstr>
      <vt:lpstr>ALTER DATABASE</vt:lpstr>
      <vt:lpstr>DROP DATABASE</vt:lpstr>
      <vt:lpstr>실습 데이터베이스 구축하기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Lee kabsung</cp:lastModifiedBy>
  <cp:revision>781</cp:revision>
  <cp:lastPrinted>2019-05-27T14:48:44Z</cp:lastPrinted>
  <dcterms:created xsi:type="dcterms:W3CDTF">2015-03-12T06:09:39Z</dcterms:created>
  <dcterms:modified xsi:type="dcterms:W3CDTF">2019-09-09T12:50:47Z</dcterms:modified>
</cp:coreProperties>
</file>