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33"/>
  </p:notesMasterIdLst>
  <p:handoutMasterIdLst>
    <p:handoutMasterId r:id="rId34"/>
  </p:handoutMasterIdLst>
  <p:sldIdLst>
    <p:sldId id="428" r:id="rId2"/>
    <p:sldId id="433" r:id="rId3"/>
    <p:sldId id="437" r:id="rId4"/>
    <p:sldId id="438" r:id="rId5"/>
    <p:sldId id="439" r:id="rId6"/>
    <p:sldId id="444" r:id="rId7"/>
    <p:sldId id="442" r:id="rId8"/>
    <p:sldId id="443" r:id="rId9"/>
    <p:sldId id="441" r:id="rId10"/>
    <p:sldId id="445" r:id="rId11"/>
    <p:sldId id="448" r:id="rId12"/>
    <p:sldId id="449" r:id="rId13"/>
    <p:sldId id="446" r:id="rId14"/>
    <p:sldId id="447" r:id="rId15"/>
    <p:sldId id="440" r:id="rId16"/>
    <p:sldId id="451" r:id="rId17"/>
    <p:sldId id="452" r:id="rId18"/>
    <p:sldId id="453" r:id="rId19"/>
    <p:sldId id="454" r:id="rId20"/>
    <p:sldId id="450" r:id="rId21"/>
    <p:sldId id="455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33"/>
            <p14:sldId id="437"/>
            <p14:sldId id="438"/>
            <p14:sldId id="439"/>
            <p14:sldId id="444"/>
            <p14:sldId id="442"/>
            <p14:sldId id="443"/>
            <p14:sldId id="441"/>
            <p14:sldId id="445"/>
            <p14:sldId id="448"/>
            <p14:sldId id="449"/>
            <p14:sldId id="446"/>
            <p14:sldId id="447"/>
            <p14:sldId id="440"/>
            <p14:sldId id="451"/>
            <p14:sldId id="452"/>
            <p14:sldId id="453"/>
            <p14:sldId id="454"/>
            <p14:sldId id="450"/>
            <p14:sldId id="455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3366CC"/>
    <a:srgbClr val="000000"/>
    <a:srgbClr val="FFFFFF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46" autoAdjust="0"/>
  </p:normalViewPr>
  <p:slideViewPr>
    <p:cSldViewPr snapToGrid="0">
      <p:cViewPr varScale="1">
        <p:scale>
          <a:sx n="87" d="100"/>
          <a:sy n="87" d="100"/>
        </p:scale>
        <p:origin x="1027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8:42:07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4269 9419 0,'17'0'125,"1"0"-110,0 0 1,-1 0 15,18 0 79,-17 0-95,0 0 1,-1 0 734,1 0-735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8:32:58.8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16422 15946 0,'70'0'203,"-34"0"-203,-1 0 16,18 0-16,-18 0 16,36 0-1,35 0 1,158 0 0,18 0-1,-141 0 1,-88 0-1,36 0 1,-54 0-16,-18 0 16,19 0-1,-19 0 1,1 0 15,17 0 0,1-18-15,-19 18-16,1 0 16,17 0-1,0 0 1,1 0 0,17 0-1,-18 0 1,18 0 15,-18 0-15,-17 0-1,17 0 1,36 0 0,-1 0-1,54 0 1,-72 0-1,-34 0 1,17 0 0,-17 0-1,0 0 1,-1 0 0,1 0 15,0 0-16,17 0 1,18 0 15,35 0-15,-17 0 0,70 0-1,-88 0 1,-1 0-1,-16 0 1,-19 0 0,54 0-1,-18 0 1,-18 0 0,18 0-1,-18-18 1,1 18-1,-19 0 1,124 0 0,-70 0-1,-18 18 1,35 0-16,-53-18 0,18 17 16,71-17-1,-71 18 1,17-18-1,-52 0 1,-1 0 15,1 0 16,0 0-31,17 0 62,-17 0-62,17 0-1,35 0 1,-52 0-1,106 0 1,34-18 0,-69 18-1,-1 0 1,-71 0 0,1 0-1,17 0 1,-17 0 15,17 0-31,-17 0 16,-1 0-1,19 0-15,-19 0 16,1 0 0,0 0-1,17 0 32,-17 0-31,-1 0 31,1 0-32,-1 0 1,19 0 15,-19 0-31,19 0 63,-19 0-63,19 0 31,-19 0-16,-17-17 1,53 17 31,-18 0-31,-35 17 15,18-17 297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8:42:09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4322 10001 0,'17'0'172,"1"0"-157,-1 0 32,1 0-16,-18 18 16,18-18-31,-1 0 78,19 0 281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9:03:12.6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1235 2275 0,'53'0'250,"-18"0"-250,0 0 16,53 0-1,-35 0 1,-35 0 0,0 0-1,-1 0 1,71-17-1,1 17-15,-54 0 32,35 0-17,-34 0 1,17 0 0,35 0-1,-18 0 1,-34 0-16,17 0 15,-36 0-15,1 0 16,-1 0 15,54 0 1,-53 0-17,70 0 1,-70 0-16,17 0 15,-18 0-15,1 0 16,0 0-16,17 0 16,0 0-1,1 0 17,-19 0-17,18 0 1,1 0-1,-1 0 1,-17 0 0,-1 0-1,19 0 1,-19 0 0,18 0-1,-17 0 1,17 0-16,1 0 15,-19 0-15,36 0 16,-35 0-16,0 0 16,34 0-1,1 0 1,18 0 15,-1 0-15,-17 0-1,0 0 1,-35 0 0,0 0-16,17 0 15,-18 0-15,19 0 16,34 0 0,-17 0-1,0 0 1,18 0 15,-36 0-31,0 0 0,1 0 16,-19 0 15,1-18-31,17 18 16,0 0-1,-17 0 1,53 0-1,-1-18 1,1 18 0,-18 0-1,-36 0 1,1-17-16,35 17 0,-36 0 16,36 0-1,71 0 1,-71 0-1,17 0 1,-17-18 0,-18 18-1,-17 0 1,88 0 0,17 0-1,-70 0 1,-17 0-1,17 0 1,-36 0 0,18 0-1,-17 0 1,35 0-16,-35 0 0,-1 0 16,1 0-1,35 0 1,-35 0-1,34-17 1,1 17 0,36 0-1,-54 0 1,0 0-16,-17 0 16,35 0-16,-36 0 15,36 0-15,-18-18 16,36 18-1,88 0 1,-71 0 0,-53 0-1,-17 0 1,17-18 0,18 18-16,-35 0 0,-1 0 15,19 0 1,-19 0-1,19 0 1,-1 0 0,0 0-1,18 0 1,18 0 0,-54 0-16,18 0 15,-17 0 1,17 0-16,54 0 15,-19 0 1,36 0 0,0 0-1,-89 0 17,19 0-1,17 0-16,17 0 1,-35 0 0,18 0-1,-17 0 17,52 0-17,-53 0 1,18 0-16,-35 0 15,-1 0 1,1 0 31,0 0-31,-1 0-1,1 0 32,0 0-16,-1 0 1,1 0-17,17 0 1,-17 0-1,17 0-15,-17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9:03:16.4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 2522 0,'18'0'79,"17"0"-48,18 0-31,-35 18 15,52 0-15,-17-18 16,-18 0-16,18 17 16,-17-17-16,52 0 15,-53 0 17,89 0-17,-1 0 1,18 0-1,-53 0-15,18 0 16,-53 0-16,-35 0 16,17 0-1,-17 0 1,52 0 0,-35 0-1,107 0 1,-19 0-1,-52 0-15,-19 0 16,-34 0 0,0 0-16,17 0 15,53 0 17,-35 18-17,35-18 1,-35 0-1,-17 0 1,-1 0 0,0 0-1,18 0 1,35 0 0,-17-18-1,17 18 1,18-17-1,-53 17-15,-36 0 16,36 0-16,0 0 16,0-18-16,18 18 15,-1 0 17,1 0-17,17 0 1,0 0-1,-17 0 1,-36 0 0,0 0-16,-17-18 15,17 18 1,18 0-16,-18 0 16,1 0-1,-1 0 1,18-17-1,0 17 1,106 0 0,-89 0-16,18 0 15,-35 0 1,-35 0 0,-1 0-1,1 0 1,35 0-1,106 17 1,-71-17 0,-17 0-1,-54 0 1,1 0 0,35 0-1,-18 0 1,0 0-1,-17 0 1,35 0 15,35 0-31,71 0 16,-71 0 15,0 0-15,-53 0-1,18 0 1,18 0 0,52 0-1,-17 0 1,-53 0-16,-18 0 16,71 0-1,-88 0-15,70 0 16,18 18-1,-53-18 1,35 18 0,-17-18-1,-54 0 1,1 0 15,-1 0-15,19 0-1,17 0 1,-36 0 0,1 0-1,53 0 17,-36 0-17,0 0 1,-17 0-1,-1 0-15,1 0 16,53 0 31,-54 0-31,18 0-1,-17 0 16,35 0 16,-35 0-47,-1 0 32,1 0 171,0 0-156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9:03:17.7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7849 2346 0,'-17'0'62,"-54"0"-46,53 0-1,-34 0-15,-19 0 16,36 0 15,-53 0-15,52 0-1,-17 0 1,18 0 0,-18 0-1,0 0-15,0 0 16,36 0-16,-36 0 16,53 18-1,-18-18 1,0 0-1,-17 0 1,0 0 0,17 17-16,1-17 15,-1 0 1,-17 0 62,17 0-62,0 0 93,-34 18-62,16-18-16,19 0 0,-19 0-15,-17 0-16,0 18 16,-17-18-1,52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11:08:25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15452 0,'0'17'203,"35"-17"-172,0 0-15,-17 0 0,35 0-16,35 18 15,35-18 1,-52 0-1,-53 0 1,-1 0 0,1 0-16,17 0 187,-17 0-171,17 0-16,0 0 15,-17 0-15,105 0 16,-87 0 0,87 0-1,-70 0 1,-35 0-16,-1 0 141,36 0-126,53 0 1,-71 0-1,18 0-15,-17 0 16,17 0 0,-36 0-1,1 0-15,-1 0 16,1 0 15,0 0 0,-1 0-15,36 0 0,0 0-1,-17 0 1,-1 0-16,0 0 16,-17 0-1,-1 0 1,1 0-1,17 0 95,18 0-110,-35 0 15,52 0 1,-17 0-16,-35 0 16,35 0-1,-36 0-15,36 0 0,-17 0 16,-19 0 0,1 0-16,0 0 31,-1 0 16,18-18-32,-17 18 1,17 0 0,1 0-16,-1 0 15,-17 0 1,-1 0-1,1 0 1,0 0 93,-1 0-93,18 0 0,18 0 15,-35 0-15,0 0-1,-1 0 79,1 0-78,17 0 15,-17 0-31,-1 0 15,1 0 1,17 18 15,-17-18-15,0 0 15,-1 0-15,36 0-1,0 0 1,35 0 0,-70 0-16,17 0 15,1 0-15,-19 0 16,1 0 0,-1 0 15,1 0 0,17 0-15,36 0 15,-36 0-31,-17 0 31,-1 0-31,1 0 16,17 0 31,-17 0-16,105 0-15,-87 0-16,17 0 15,17 0 1,-17 0-1,-35 0-15,17 0 16,-17 0 0,17 0 77,0 0-77,1 0 0,-19 0-1,1 0-15,-1 0 16,1 0-16,0 0 16,35 0-1,-36 0 1,19 0-16,-19 0 15,1 0 1,-1 0-16,1 0 47,0 0-16,-1 0-15,19 0-1,17 0 1,-18 0 0,0 0-1,-17 0-15,-1 18 16,19-18-16,-19 0 31,19 0-31,-19 0 16,1 0-1,0 0 1,17 0 0,0 0-16,-17 0 0,17 0 15,0 0 1,1 0 0,-1 0-1,-18 0-15,1 0 16,17 0-16,-17 0 31,0 0 16,17 0 0,36 0-32,-54 0 1,36 0-16,0 0 16,0 0-16,0 0 15,0-18-15,-36 18 16,19 0-16,-19 0 94,1-18-63,17 18-15,36 0-1,-18 0-15,0 0 16,0 0-16,-36 0 15,1 0-15,-1 0 16</inkml:trace>
  <inkml:trace contextRef="#ctx0" brushRef="#br0" timeOffset="56452.3975">547 14605 0,'0'18'93,"0"17"-77,0-17 0,0-1-1,-18 1 16,18 35-15,0-36 0,0 1 31,0 0 15,0-1 16,0 1-62</inkml:trace>
  <inkml:trace contextRef="#ctx0" brushRef="#br0" timeOffset="57296.0447">529 14781 0,'18'0'234,"-1"0"-171,1 0-32,0 0 31</inkml:trace>
  <inkml:trace contextRef="#ctx0" brushRef="#br0" timeOffset="58014.7445">670 14587 0,'18'0'78,"-18"36"-62,0 17 15,0-18-31,0-18 16,0 19-16,0-19 15,0 1 1</inkml:trace>
  <inkml:trace contextRef="#ctx0" brushRef="#br0" timeOffset="58718.2586">688 14728 0,'18'0'110,"-1"0"-79,1 0 16</inkml:trace>
  <inkml:trace contextRef="#ctx0" brushRef="#br0" timeOffset="59499.681">758 14552 0,'18'0'47,"-18"18"0,0 17-32,0-17 1,18 35 0,-18-36-1,0 18 1,0-17-16,0 0 31,0-1 0,0 19 47,0-19-46,0 1 15</inkml:trace>
  <inkml:trace contextRef="#ctx0" brushRef="#br0" timeOffset="60968.2613">723 14958 0,'-17'0'63,"17"17"62,0 1-110,0 0 1,0-1 15,0 19-15,0-19 15,0 1 0,17-18 173,1 0-158,-18-18-14,17 18-1,-17-17 0,18 17 0,-18-18 16,18 0 47,-18 1-78,0-1-1,0 0 32,0 1 94</inkml:trace>
  <inkml:trace contextRef="#ctx0" brushRef="#br0" timeOffset="65150.9576">741 14993 0,'0'-18'125,"17"18"-109,-17-17-1,0-1 1</inkml:trace>
  <inkml:trace contextRef="#ctx0" brushRef="#br0" timeOffset="78706.6236">1023 14517 0,'18'0'110,"-1"0"-110,1 0 15,0 0 1,17 0-1,-17 0 1,-1 0 62,1 0-62,-18 17 234,0 1-203,0 0 0,0-1-16,-18 1 281,1-18-280,-1 18-17,0-18 1,1 0 15,-1 0-15,18 17 452,0 1-436,0 0-1,0-1 0,0 1-15,0-1 31,18-17 234,17 0-265,0 0-1,-17 0 16,-1 0-15,1 0 47,0-17-48,-1-1 16</inkml:trace>
  <inkml:trace contextRef="#ctx0" brushRef="#br0" timeOffset="79425.3259">1270 14446 0,'0'36'78,"0"-19"-78,18 18 15,-18-17 1,0 53-16,0-18 16,17 35-1,-17-71 1,0 1 15,0 0-15,18-1-1,-18 1 1</inkml:trace>
  <inkml:trace contextRef="#ctx0" brushRef="#br0" timeOffset="79988.0488">1305 14587 0,'0'-17'47,"18"-1"-31,-18 0 0,35 1-1,0 17 1,-17 0 31</inkml:trace>
  <inkml:trace contextRef="#ctx0" brushRef="#br0" timeOffset="81238.2358">1323 14658 0,'0'18'78,"35"-18"31,0 0-109,-17 0 16,0 0 296,-1 0-249,1 0-48,0 0 17</inkml:trace>
  <inkml:trace contextRef="#ctx0" brushRef="#br0" timeOffset="82482.9428">1199 14905 0,'36'0'63,"-19"0"-48,1 0-15,17 0 16,1 0 15,-19 0-15,1 0-16,-1 0 93,-17 17 142,0 36-220,18-17 1,-18-19-16,0 1 31,0 17-15,18-35 0,-18 18 15</inkml:trace>
  <inkml:trace contextRef="#ctx0" brushRef="#br0" timeOffset="84628.1933">1764 14570 0,'0'-18'125,"18"0"-109,17 1-1,-18 17 1,-17 35 187,0 0-187,0-17-16,0 17 15,-17 1 1,-1-1 0,1 0-1,17-17 1</inkml:trace>
  <inkml:trace contextRef="#ctx0" brushRef="#br0" timeOffset="85815.9909">1940 14358 0,'0'35'93,"0"-17"-77,0 17 0,0 1-1,18-1 1,-18 0 0,0 0-1,18 18 1,-18-35-1,0 17 17,0-17-17,0-1 1,17 1 0,1 17 15,-18-17-16</inkml:trace>
  <inkml:trace contextRef="#ctx0" brushRef="#br0" timeOffset="86457.036">1976 14658 0,'0'-18'94,"35"1"-63,0-1-16,-17 18 1</inkml:trace>
  <inkml:trace contextRef="#ctx0" brushRef="#br0" timeOffset="88165.0169">2152 14358 0,'0'18'109,"18"-1"-78,-18 1-15,17 0 0,-17-1 30,0 1-30,18-18 109,17 0-109,-17-18-1,-1 1 1,19-1 0,-19-17-1</inkml:trace>
  <inkml:trace contextRef="#ctx0" brushRef="#br0" timeOffset="88868.092">2222 14570 0,'18'0'94,"0"0"-78,17-18-1,18-17 1,-35 35 0,-1 0-1,1-18 16</inkml:trace>
  <inkml:trace contextRef="#ctx0" brushRef="#br0" timeOffset="89904.2888">2399 14640 0,'-18'0'47,"18"18"-31,-17-18 46,-1 35-15,18 0-31,0-17 15,0 17-15,18 1-1,-18-19 1,17 19 0,1-36 15,0 0-15,-1 0 15,1 0-16,-1 0 17,-17-18-17,0-17 1,0 17 0,0-17 15,0-1 0,0 19-15,-35-1 62,35 1-63,-17 17 32,-1 0-31</inkml:trace>
  <inkml:trace contextRef="#ctx0" brushRef="#br0" timeOffset="90951.4882">2769 14217 0,'18'0'0,"0"0"31,-1 0 1,-17 18-17,18 17 16,35-18-15,-53 19-16,17-1 16,1-17-1,-18 17-15,0 36 16,0-36 0,0 18-16,0-36 31,0 1-31,0 0 47,0-1-16,0 1 0</inkml:trace>
  <inkml:trace contextRef="#ctx0" brushRef="#br0" timeOffset="92367.6585">247 14693 0,'0'18'31,"-18"-1"-16,1 19 1,-1-1 0,0 0-1,1 18 1,17 0 0,0-18-1,0-17 1,17 35-1,19-18 1,-1-17 0,-17 0-1,-1-18 1,1 0 15,17 17-15,0 1 15,1-1-15,-19 1-16,19-18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11:10:51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7267 7091 0,'35'0'344,"-17"0"-156,0 0-173,17 0 1,-17 0 31,17 0-32,-17 0 1,35 0 15,-1 0-31,-34 0 16,53 0 0,-1 0-1,-52 0-15,70 0 16,-53 0-1,-17 17 17,0-17-17,-1 0 1,1 0 31,17 0-32,0 0 1,54 0 0,-1 0-1,-53 0 1,36 0 0,-54 0-1,1 0 1,0 0-1,-1 0 17,18 0-17,54 0 1,-72 0-16,1 0 31,0 0-15,34 0 93,-34 0-109,70 0 16,-70 0-1,70 0 1,-35 0 0,18 0-16,-36 0 15,18 0 1,-18 0 0,36 0-1,-54 0-15,71 0 16,1 0-1,-36 0 17,-18 0-32,-17 0 15,17 0-15,18 0 16,35 0 0,-35 0-1,17 0 1,-17 0-1,-17 0 1,52 0 0,-71 0-16,1 0 15,70 0 1,-52 0-16,-19 0 16,1 0-1,17 0 48,0 0-48,1 0 1,-1 0 0,0 0-1,-17 0 1,-1 0-1,1 0 251,0 0-266</inkml:trace>
  <inkml:trace contextRef="#ctx0" brushRef="#br0" timeOffset="12578.1311">13864 8714 0,'18'0'141,"52"-18"-126,-52 18 1,17-18 0,106 18-1,-52 0 1,-1 0-1,-35 0 1,-36 0 0,1 0-1,0 0 17,17 0-32,35 0 15,-52 0 1,35 0-1,53 0 1,-36 0 15,-52 0-31,35 0 16,-18 0-16,0 0 16,1 0-1,-1 0 1,18 0-1,-35 0 1,17 0 0,-17 0-16,17 0 31,0 0-31,-17 0 16,17 0 15,-17 0-16,-1 0 1,36 0 0,0 0-1,-35 0-15,17 0 16,71 0 0,-71 0-1,-17 0 1,17 0-1,0 0 1,1 0 0,-19 0-1,1 0 1,35 0 0,-18 0-16,-17 0 15,35 0 1,-18 0-1,0 0 1,18 0 0,-35 0-1,35 0 1,-18 0-16,35 0 16,-52 0-1,0 0-15,17 0 16,18 0-1,-18 0 17,-17 0-32,0 0 15,34 0 17,54 0-17,-35 0 1,-1 0-1,19 0 1,-54 0 0,0 0-1,0 0 1,1 0 0,34 0-1,18 0 1,18 0-1,0 0 1,-35 0 0,-54 0-1,19 0 1,-19 0 0,18 0-16,18 0 15,18 0 1,-36 0-1,36 0 1,-36 0 0,18 0-1,18 0 1,-36 0 0,-18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8:32:45.7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7197 14376 0,'105'0'234,"-69"0"-218,-1 0-16,0 0 15,36 0 1,-36 0-1,-17 0 1,-1 0 0,1 0 46,17 0-15,18 0-31,-35 0-1,17 0-15,0 0 16,18 0 0,-17 0 15,-1 0-16,-17 0 1,-1 0 0,1 0 15,-1 0-15,-17-18 15,36 18 0,-19 0-15,1 0-1,17 0 1,1 0 31,-1 0-16,-17 0 0,-1 0-15,1 0 0,-1 0 15,19 0-16,-1 0 1,0 0 0,18 0-1,-18 0 1,-17 0 0,0 0 62,-1 0-47,1 0 31,0 0-46,17 0 0,0 0-1,0 0 1,-17 0 0,17 0-16,-17 0 15,0 0-15,-1 0 16,1 0-1,0 0 17,-1 0 15,1 18-16,0-18-16,-1 0 1,18 0 15,-17 0-15,0 0 0,17 0-16,0 0 46,1 17-30,-19-17 0,1 0-1,-1 0 1,19 0 0,-19 0-1,1 0 1,17 0-1,-17 0 1,35 0 0,-18 0-1,-17 0 17,-1 0-32,1 0 15,0 0 16,-1 0 32,19 0-63,-19 18 16,19-18-1,-19 0 1,36 18-1,-35-18 1,-1 0-16,1 0 16,0 0-1,-1 0 1,1 0 0,17 0-1,-17 0-15,35 0 16,-18 0 15,53 0-15,-53 0-1,18 0 1,-35 0 0,0 0-1,-1 0 32,19 0-31,-19 0-1,19 0 17,-19-18-17,1 18 1,-1 0-1,1 0 32,0 0-31,-1 0 0,1 0 30,17-18-30,1 18 0,-19 0 140,1 0-140,-18-17-1,17 17 32,1 0-31,0-18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8:32:52.7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7832 15222 0,'35'0'141,"-17"0"-125,-1 0-16,1-17 15,-1 17 1,1 0-16,35-18 15,-18 18 1,36 0-16,17 0 16,53 0-1,18 0 17,-71-18-17,-53 18 1,1 0 46,-19 0-46,19-17 31,-1 17-32,-17 0-15,34 0 16,37 0 0,-72 0-1,36 0 17,-18 0-17,18 0 1,-35 0-1,0 0 1,-1 0 0,1 0 15,0 0-15,-1 0 15,18 0-16,1 0 1,-19 0-16,19 0 31,34 0-15,-34 0 0,-1 0-1,0 0 1,18 0-1,-18 0 1,-17 0-16,0 0 16,17 0-16,-18 0 15,19 0 1,-19 0 0,19 0 15,-1 0-16,-17 0 1,17 0 0,0 0-1,-17 0 1,17 0 0,0 0-1,-17 0 1,35 0-1,17 0 1,-34 0 0,-1 0-1,-17 0 1,17 0 0,-17 0 15,-1 0-16,36 0 1,0 0 0,-35 0-1,17 0 1,0 0-16,18 0 16,0 0-16,-18 0 15,-17 0 1,0 0-1,-1 0 1,1 0 0,17 0 15,0 17-15,1-17-1,-1 0 1,18 0-1,35 0 1,-53 0 0,36 0-1,-53 0 1,-1 0 0,1 0 15,-1 0 0,19 0-15,-19 0-16,1 0 15,70 0 1,-17 18 0,-1-18-1,-52 0 1,17 0-1,-17 0 1,17 0 0,-17 0 31,35 0-32,-36 0 1,1 0-1,0 0 1,-1 0 15,19 18-15,-19-18 15,1 0-31,17 0 31,-17 0-15,-1 0 0,1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2019-09-16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2019-09-16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9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dirty="0" smtClean="0"/>
              <a:t>4. DDL </a:t>
            </a:r>
            <a:r>
              <a:rPr lang="ko-KR" altLang="en-US" sz="5400" b="1" dirty="0" smtClean="0"/>
              <a:t>테이블 생성하고 데이터 추가하기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AutoShape 191"/>
          <p:cNvSpPr>
            <a:spLocks noChangeArrowheads="1"/>
          </p:cNvSpPr>
          <p:nvPr/>
        </p:nvSpPr>
        <p:spPr bwMode="auto">
          <a:xfrm>
            <a:off x="1802605" y="1957599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 dirty="0"/>
              <a:t>   </a:t>
            </a:r>
            <a:r>
              <a:rPr lang="ko-KR" altLang="en-US" sz="1400" b="1" dirty="0">
                <a:solidFill>
                  <a:srgbClr val="000000"/>
                </a:solidFill>
              </a:rPr>
              <a:t>정확한 숫자</a:t>
            </a:r>
          </a:p>
        </p:txBody>
      </p:sp>
      <p:sp>
        <p:nvSpPr>
          <p:cNvPr id="6" name="Line 84"/>
          <p:cNvSpPr>
            <a:spLocks noChangeShapeType="1"/>
          </p:cNvSpPr>
          <p:nvPr/>
        </p:nvSpPr>
        <p:spPr bwMode="auto">
          <a:xfrm>
            <a:off x="3352005" y="1855999"/>
            <a:ext cx="2301875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7" name="Line 85"/>
          <p:cNvSpPr>
            <a:spLocks noChangeShapeType="1"/>
          </p:cNvSpPr>
          <p:nvPr/>
        </p:nvSpPr>
        <p:spPr bwMode="auto">
          <a:xfrm>
            <a:off x="3352005" y="2467186"/>
            <a:ext cx="2374900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8" name="AutoShape 194"/>
          <p:cNvSpPr>
            <a:spLocks noChangeArrowheads="1"/>
          </p:cNvSpPr>
          <p:nvPr/>
        </p:nvSpPr>
        <p:spPr bwMode="auto">
          <a:xfrm>
            <a:off x="1805780" y="2671974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 </a:t>
            </a:r>
            <a:r>
              <a:rPr lang="ko-KR" altLang="en-US" sz="1400" b="1">
                <a:solidFill>
                  <a:srgbClr val="000000"/>
                </a:solidFill>
              </a:rPr>
              <a:t>근사치 숫자</a:t>
            </a:r>
          </a:p>
        </p:txBody>
      </p:sp>
      <p:sp>
        <p:nvSpPr>
          <p:cNvPr id="9" name="AutoShape 195"/>
          <p:cNvSpPr>
            <a:spLocks noChangeArrowheads="1"/>
          </p:cNvSpPr>
          <p:nvPr/>
        </p:nvSpPr>
        <p:spPr bwMode="auto">
          <a:xfrm>
            <a:off x="1786730" y="3443499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 </a:t>
            </a:r>
            <a:r>
              <a:rPr lang="ko-KR" altLang="en-US" sz="1400" b="1">
                <a:solidFill>
                  <a:srgbClr val="000000"/>
                </a:solidFill>
              </a:rPr>
              <a:t>정 수</a:t>
            </a:r>
          </a:p>
        </p:txBody>
      </p:sp>
      <p:sp>
        <p:nvSpPr>
          <p:cNvPr id="10" name="Line 84"/>
          <p:cNvSpPr>
            <a:spLocks noChangeShapeType="1"/>
          </p:cNvSpPr>
          <p:nvPr/>
        </p:nvSpPr>
        <p:spPr bwMode="auto">
          <a:xfrm>
            <a:off x="3380580" y="3099011"/>
            <a:ext cx="2301875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11" name="Line 85"/>
          <p:cNvSpPr>
            <a:spLocks noChangeShapeType="1"/>
          </p:cNvSpPr>
          <p:nvPr/>
        </p:nvSpPr>
        <p:spPr bwMode="auto">
          <a:xfrm>
            <a:off x="3399630" y="3967374"/>
            <a:ext cx="2374900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12" name="Rectangle 200"/>
          <p:cNvSpPr>
            <a:spLocks noChangeArrowheads="1"/>
          </p:cNvSpPr>
          <p:nvPr/>
        </p:nvSpPr>
        <p:spPr bwMode="auto">
          <a:xfrm>
            <a:off x="3653630" y="1444836"/>
            <a:ext cx="2033227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시스템제공 데이터타입</a:t>
            </a:r>
          </a:p>
        </p:txBody>
      </p:sp>
      <p:sp>
        <p:nvSpPr>
          <p:cNvPr id="13" name="Text Box 213"/>
          <p:cNvSpPr txBox="1">
            <a:spLocks noChangeArrowheads="1"/>
          </p:cNvSpPr>
          <p:nvPr/>
        </p:nvSpPr>
        <p:spPr bwMode="auto">
          <a:xfrm>
            <a:off x="3344068" y="1887749"/>
            <a:ext cx="151866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000000"/>
                </a:solidFill>
              </a:rPr>
              <a:t>decimal[(p[,s])]</a:t>
            </a:r>
          </a:p>
          <a:p>
            <a:pPr eaLnBrk="1" hangingPunct="1"/>
            <a:r>
              <a:rPr lang="en-US" altLang="ko-KR" sz="1400" dirty="0">
                <a:solidFill>
                  <a:srgbClr val="000000"/>
                </a:solidFill>
              </a:rPr>
              <a:t>numeric[(p[,s])] 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Text Box 214"/>
          <p:cNvSpPr txBox="1">
            <a:spLocks noChangeArrowheads="1"/>
          </p:cNvSpPr>
          <p:nvPr/>
        </p:nvSpPr>
        <p:spPr bwMode="auto">
          <a:xfrm>
            <a:off x="3423443" y="2529099"/>
            <a:ext cx="9640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real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float[(n)] 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5" name="Text Box 215"/>
          <p:cNvSpPr txBox="1">
            <a:spLocks noChangeArrowheads="1"/>
          </p:cNvSpPr>
          <p:nvPr/>
        </p:nvSpPr>
        <p:spPr bwMode="auto">
          <a:xfrm>
            <a:off x="3413918" y="3148224"/>
            <a:ext cx="791605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int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smallint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tinyint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" name="Rectangle 232"/>
          <p:cNvSpPr>
            <a:spLocks noChangeArrowheads="1"/>
          </p:cNvSpPr>
          <p:nvPr/>
        </p:nvSpPr>
        <p:spPr bwMode="auto">
          <a:xfrm>
            <a:off x="6341268" y="1459124"/>
            <a:ext cx="119165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데이터 크기</a:t>
            </a:r>
            <a:r>
              <a:rPr lang="ko-KR" altLang="en-US" sz="1400"/>
              <a:t> </a:t>
            </a:r>
          </a:p>
        </p:txBody>
      </p:sp>
      <p:sp>
        <p:nvSpPr>
          <p:cNvPr id="17" name="Rectangle 233"/>
          <p:cNvSpPr>
            <a:spLocks noChangeArrowheads="1"/>
          </p:cNvSpPr>
          <p:nvPr/>
        </p:nvSpPr>
        <p:spPr bwMode="auto">
          <a:xfrm>
            <a:off x="6338093" y="2017924"/>
            <a:ext cx="59693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2-17</a:t>
            </a:r>
            <a:r>
              <a:rPr lang="en-US" altLang="ko-KR" sz="1400"/>
              <a:t> </a:t>
            </a:r>
          </a:p>
        </p:txBody>
      </p:sp>
      <p:sp>
        <p:nvSpPr>
          <p:cNvPr id="18" name="Rectangle 246"/>
          <p:cNvSpPr>
            <a:spLocks noChangeArrowheads="1"/>
          </p:cNvSpPr>
          <p:nvPr/>
        </p:nvSpPr>
        <p:spPr bwMode="auto">
          <a:xfrm>
            <a:off x="6338093" y="2532274"/>
            <a:ext cx="33564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4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8</a:t>
            </a:r>
            <a:r>
              <a:rPr lang="en-US" altLang="ko-KR" sz="1400"/>
              <a:t> </a:t>
            </a:r>
          </a:p>
        </p:txBody>
      </p:sp>
      <p:sp>
        <p:nvSpPr>
          <p:cNvPr id="19" name="Rectangle 247"/>
          <p:cNvSpPr>
            <a:spLocks noChangeArrowheads="1"/>
          </p:cNvSpPr>
          <p:nvPr/>
        </p:nvSpPr>
        <p:spPr bwMode="auto">
          <a:xfrm>
            <a:off x="6338093" y="3194261"/>
            <a:ext cx="335646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4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2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3902" y="4214521"/>
            <a:ext cx="7498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ko-KR" altLang="en-US" dirty="0"/>
              <a:t> 소수점을 포함해 회계 업무처럼 </a:t>
            </a:r>
            <a:r>
              <a:rPr lang="en-US" altLang="ko-KR" dirty="0"/>
              <a:t>1</a:t>
            </a:r>
            <a:r>
              <a:rPr lang="ko-KR" altLang="en-US" dirty="0"/>
              <a:t>원이라도 틀리면 안 되는 곳에서 사용</a:t>
            </a:r>
          </a:p>
          <a:p>
            <a:pPr>
              <a:buFontTx/>
              <a:buChar char="•"/>
            </a:pPr>
            <a:r>
              <a:rPr lang="ko-KR" altLang="en-US" dirty="0"/>
              <a:t> 내부적으로 오차 없이 지정된 범위 내에서 정확하게 저장하기 위해 </a:t>
            </a:r>
            <a:r>
              <a:rPr lang="en-US" altLang="ko-KR" dirty="0"/>
              <a:t>17</a:t>
            </a:r>
            <a:r>
              <a:rPr lang="ko-KR" altLang="en-US" dirty="0"/>
              <a:t>바이트까지 사용</a:t>
            </a:r>
            <a:r>
              <a:rPr lang="en-US" altLang="ko-KR" dirty="0"/>
              <a:t>  </a:t>
            </a:r>
          </a:p>
          <a:p>
            <a:pPr>
              <a:buFontTx/>
              <a:buChar char="•"/>
            </a:pPr>
            <a:r>
              <a:rPr lang="ko-KR" altLang="en-US" dirty="0"/>
              <a:t> 사용법 </a:t>
            </a:r>
            <a:r>
              <a:rPr lang="en-US" altLang="ko-KR" dirty="0"/>
              <a:t>: decimal[(p[,s])], numeric[(p[,s])]</a:t>
            </a:r>
            <a:r>
              <a:rPr lang="ko-KR" altLang="en-US" dirty="0"/>
              <a:t>이 있을 때 </a:t>
            </a:r>
            <a:br>
              <a:rPr lang="ko-KR" altLang="en-US" dirty="0"/>
            </a:br>
            <a:r>
              <a:rPr lang="ko-KR" altLang="en-US" dirty="0"/>
              <a:t>               </a:t>
            </a:r>
            <a:r>
              <a:rPr lang="en-US" altLang="ko-KR" dirty="0"/>
              <a:t>p(precision)</a:t>
            </a:r>
            <a:r>
              <a:rPr lang="ko-KR" altLang="en-US" dirty="0"/>
              <a:t>와 </a:t>
            </a:r>
            <a:r>
              <a:rPr lang="en-US" altLang="ko-KR" dirty="0"/>
              <a:t>s(scale)</a:t>
            </a:r>
            <a:r>
              <a:rPr lang="ko-KR" altLang="en-US" dirty="0"/>
              <a:t>은 각각 자릿수 의미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Ex) decimal(5,2) :</a:t>
            </a:r>
            <a:r>
              <a:rPr lang="ko-KR" altLang="en-US" dirty="0"/>
              <a:t> </a:t>
            </a:r>
            <a:r>
              <a:rPr lang="en-US" altLang="ko-KR" dirty="0"/>
              <a:t>123.45 </a:t>
            </a:r>
            <a:r>
              <a:rPr lang="ko-KR" altLang="en-US" dirty="0"/>
              <a:t>같은 숫자 저장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6897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AutoShape 191"/>
          <p:cNvSpPr>
            <a:spLocks noChangeArrowheads="1"/>
          </p:cNvSpPr>
          <p:nvPr/>
        </p:nvSpPr>
        <p:spPr bwMode="auto">
          <a:xfrm>
            <a:off x="1802605" y="1957599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 dirty="0"/>
              <a:t>   </a:t>
            </a:r>
            <a:r>
              <a:rPr lang="ko-KR" altLang="en-US" sz="1400" b="1" dirty="0">
                <a:solidFill>
                  <a:srgbClr val="000000"/>
                </a:solidFill>
              </a:rPr>
              <a:t>정확한 숫자</a:t>
            </a:r>
          </a:p>
        </p:txBody>
      </p:sp>
      <p:sp>
        <p:nvSpPr>
          <p:cNvPr id="6" name="Line 84"/>
          <p:cNvSpPr>
            <a:spLocks noChangeShapeType="1"/>
          </p:cNvSpPr>
          <p:nvPr/>
        </p:nvSpPr>
        <p:spPr bwMode="auto">
          <a:xfrm>
            <a:off x="3352005" y="1855999"/>
            <a:ext cx="2301875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7" name="Line 85"/>
          <p:cNvSpPr>
            <a:spLocks noChangeShapeType="1"/>
          </p:cNvSpPr>
          <p:nvPr/>
        </p:nvSpPr>
        <p:spPr bwMode="auto">
          <a:xfrm>
            <a:off x="3352005" y="2467186"/>
            <a:ext cx="2374900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8" name="AutoShape 194"/>
          <p:cNvSpPr>
            <a:spLocks noChangeArrowheads="1"/>
          </p:cNvSpPr>
          <p:nvPr/>
        </p:nvSpPr>
        <p:spPr bwMode="auto">
          <a:xfrm>
            <a:off x="1805780" y="2671974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0000"/>
                </a:solidFill>
              </a:rPr>
              <a:t>근사치 숫자</a:t>
            </a:r>
          </a:p>
        </p:txBody>
      </p:sp>
      <p:sp>
        <p:nvSpPr>
          <p:cNvPr id="9" name="AutoShape 195"/>
          <p:cNvSpPr>
            <a:spLocks noChangeArrowheads="1"/>
          </p:cNvSpPr>
          <p:nvPr/>
        </p:nvSpPr>
        <p:spPr bwMode="auto">
          <a:xfrm>
            <a:off x="1786730" y="3443499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 </a:t>
            </a:r>
            <a:r>
              <a:rPr lang="ko-KR" altLang="en-US" sz="1400" b="1">
                <a:solidFill>
                  <a:srgbClr val="000000"/>
                </a:solidFill>
              </a:rPr>
              <a:t>정 수</a:t>
            </a:r>
          </a:p>
        </p:txBody>
      </p:sp>
      <p:sp>
        <p:nvSpPr>
          <p:cNvPr id="10" name="Line 84"/>
          <p:cNvSpPr>
            <a:spLocks noChangeShapeType="1"/>
          </p:cNvSpPr>
          <p:nvPr/>
        </p:nvSpPr>
        <p:spPr bwMode="auto">
          <a:xfrm>
            <a:off x="3380580" y="3099011"/>
            <a:ext cx="2301875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11" name="Line 85"/>
          <p:cNvSpPr>
            <a:spLocks noChangeShapeType="1"/>
          </p:cNvSpPr>
          <p:nvPr/>
        </p:nvSpPr>
        <p:spPr bwMode="auto">
          <a:xfrm>
            <a:off x="3399630" y="3967374"/>
            <a:ext cx="2374900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12" name="Rectangle 200"/>
          <p:cNvSpPr>
            <a:spLocks noChangeArrowheads="1"/>
          </p:cNvSpPr>
          <p:nvPr/>
        </p:nvSpPr>
        <p:spPr bwMode="auto">
          <a:xfrm>
            <a:off x="3653630" y="1444836"/>
            <a:ext cx="2033227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시스템제공 데이터타입</a:t>
            </a:r>
          </a:p>
        </p:txBody>
      </p:sp>
      <p:sp>
        <p:nvSpPr>
          <p:cNvPr id="13" name="Text Box 213"/>
          <p:cNvSpPr txBox="1">
            <a:spLocks noChangeArrowheads="1"/>
          </p:cNvSpPr>
          <p:nvPr/>
        </p:nvSpPr>
        <p:spPr bwMode="auto">
          <a:xfrm>
            <a:off x="3344068" y="1887749"/>
            <a:ext cx="151866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000000"/>
                </a:solidFill>
              </a:rPr>
              <a:t>decimal[(p[,s])]</a:t>
            </a:r>
          </a:p>
          <a:p>
            <a:pPr eaLnBrk="1" hangingPunct="1"/>
            <a:r>
              <a:rPr lang="en-US" altLang="ko-KR" sz="1400" dirty="0">
                <a:solidFill>
                  <a:srgbClr val="000000"/>
                </a:solidFill>
              </a:rPr>
              <a:t>numeric[(p[,s])] 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Text Box 214"/>
          <p:cNvSpPr txBox="1">
            <a:spLocks noChangeArrowheads="1"/>
          </p:cNvSpPr>
          <p:nvPr/>
        </p:nvSpPr>
        <p:spPr bwMode="auto">
          <a:xfrm>
            <a:off x="3423443" y="2529099"/>
            <a:ext cx="9640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real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float[(n)] 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5" name="Text Box 215"/>
          <p:cNvSpPr txBox="1">
            <a:spLocks noChangeArrowheads="1"/>
          </p:cNvSpPr>
          <p:nvPr/>
        </p:nvSpPr>
        <p:spPr bwMode="auto">
          <a:xfrm>
            <a:off x="3413918" y="3148224"/>
            <a:ext cx="791605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int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smallint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tinyint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" name="Rectangle 232"/>
          <p:cNvSpPr>
            <a:spLocks noChangeArrowheads="1"/>
          </p:cNvSpPr>
          <p:nvPr/>
        </p:nvSpPr>
        <p:spPr bwMode="auto">
          <a:xfrm>
            <a:off x="6341268" y="1459124"/>
            <a:ext cx="119165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데이터 크기</a:t>
            </a:r>
            <a:r>
              <a:rPr lang="ko-KR" altLang="en-US" sz="1400"/>
              <a:t> </a:t>
            </a:r>
          </a:p>
        </p:txBody>
      </p:sp>
      <p:sp>
        <p:nvSpPr>
          <p:cNvPr id="17" name="Rectangle 233"/>
          <p:cNvSpPr>
            <a:spLocks noChangeArrowheads="1"/>
          </p:cNvSpPr>
          <p:nvPr/>
        </p:nvSpPr>
        <p:spPr bwMode="auto">
          <a:xfrm>
            <a:off x="6338093" y="2017924"/>
            <a:ext cx="59693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2-17</a:t>
            </a:r>
            <a:r>
              <a:rPr lang="en-US" altLang="ko-KR" sz="1400"/>
              <a:t> </a:t>
            </a:r>
          </a:p>
        </p:txBody>
      </p:sp>
      <p:sp>
        <p:nvSpPr>
          <p:cNvPr id="18" name="Rectangle 246"/>
          <p:cNvSpPr>
            <a:spLocks noChangeArrowheads="1"/>
          </p:cNvSpPr>
          <p:nvPr/>
        </p:nvSpPr>
        <p:spPr bwMode="auto">
          <a:xfrm>
            <a:off x="6338093" y="2532274"/>
            <a:ext cx="33564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4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8</a:t>
            </a:r>
            <a:r>
              <a:rPr lang="en-US" altLang="ko-KR" sz="1400"/>
              <a:t> </a:t>
            </a:r>
          </a:p>
        </p:txBody>
      </p:sp>
      <p:sp>
        <p:nvSpPr>
          <p:cNvPr id="19" name="Rectangle 247"/>
          <p:cNvSpPr>
            <a:spLocks noChangeArrowheads="1"/>
          </p:cNvSpPr>
          <p:nvPr/>
        </p:nvSpPr>
        <p:spPr bwMode="auto">
          <a:xfrm>
            <a:off x="6338093" y="3194261"/>
            <a:ext cx="335646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4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2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3902" y="4214521"/>
            <a:ext cx="7498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ko-KR" altLang="en-US" dirty="0"/>
              <a:t> 천문학처럼 아주 큰 숫자를 다루면서 약간의 오차를 허용할 때 사용</a:t>
            </a:r>
          </a:p>
          <a:p>
            <a:pPr>
              <a:buFontTx/>
              <a:buChar char="•"/>
            </a:pPr>
            <a:r>
              <a:rPr lang="ko-KR" altLang="en-US" dirty="0"/>
              <a:t> 작은 저장 공간을 사용하면서 </a:t>
            </a:r>
            <a:r>
              <a:rPr lang="en-US" altLang="ko-KR" dirty="0"/>
              <a:t>decimal, numeric </a:t>
            </a:r>
            <a:r>
              <a:rPr lang="ko-KR" altLang="en-US" dirty="0"/>
              <a:t>타입보다 더 큰 숫자를</a:t>
            </a:r>
            <a:br>
              <a:rPr lang="ko-KR" altLang="en-US" dirty="0"/>
            </a:br>
            <a:r>
              <a:rPr lang="ko-KR" altLang="en-US" dirty="0"/>
              <a:t>  저장할 수 있음</a:t>
            </a:r>
          </a:p>
          <a:p>
            <a:r>
              <a:rPr lang="en-US" altLang="ko-KR" dirty="0"/>
              <a:t>- WHERE</a:t>
            </a:r>
            <a:r>
              <a:rPr lang="ko-KR" altLang="en-US" dirty="0"/>
              <a:t>문에서 조건을 줄 때 사용하면 비교 처리 속도가 떨어지므로 피하는 것이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9842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AutoShape 191"/>
          <p:cNvSpPr>
            <a:spLocks noChangeArrowheads="1"/>
          </p:cNvSpPr>
          <p:nvPr/>
        </p:nvSpPr>
        <p:spPr bwMode="auto">
          <a:xfrm>
            <a:off x="1802605" y="1957599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 dirty="0"/>
              <a:t>   </a:t>
            </a:r>
            <a:r>
              <a:rPr lang="ko-KR" altLang="en-US" sz="1400" b="1" dirty="0">
                <a:solidFill>
                  <a:srgbClr val="000000"/>
                </a:solidFill>
              </a:rPr>
              <a:t>정확한 숫자</a:t>
            </a:r>
          </a:p>
        </p:txBody>
      </p:sp>
      <p:sp>
        <p:nvSpPr>
          <p:cNvPr id="6" name="Line 84"/>
          <p:cNvSpPr>
            <a:spLocks noChangeShapeType="1"/>
          </p:cNvSpPr>
          <p:nvPr/>
        </p:nvSpPr>
        <p:spPr bwMode="auto">
          <a:xfrm>
            <a:off x="3352005" y="1855999"/>
            <a:ext cx="2301875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7" name="Line 85"/>
          <p:cNvSpPr>
            <a:spLocks noChangeShapeType="1"/>
          </p:cNvSpPr>
          <p:nvPr/>
        </p:nvSpPr>
        <p:spPr bwMode="auto">
          <a:xfrm>
            <a:off x="3352005" y="2467186"/>
            <a:ext cx="2374900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8" name="AutoShape 194"/>
          <p:cNvSpPr>
            <a:spLocks noChangeArrowheads="1"/>
          </p:cNvSpPr>
          <p:nvPr/>
        </p:nvSpPr>
        <p:spPr bwMode="auto">
          <a:xfrm>
            <a:off x="1805780" y="2671974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0000"/>
                </a:solidFill>
              </a:rPr>
              <a:t>근사치 숫자</a:t>
            </a:r>
          </a:p>
        </p:txBody>
      </p:sp>
      <p:sp>
        <p:nvSpPr>
          <p:cNvPr id="9" name="AutoShape 195"/>
          <p:cNvSpPr>
            <a:spLocks noChangeArrowheads="1"/>
          </p:cNvSpPr>
          <p:nvPr/>
        </p:nvSpPr>
        <p:spPr bwMode="auto">
          <a:xfrm>
            <a:off x="1786730" y="3443499"/>
            <a:ext cx="1300163" cy="396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 </a:t>
            </a:r>
            <a:r>
              <a:rPr lang="ko-KR" altLang="en-US" sz="1400" b="1">
                <a:solidFill>
                  <a:srgbClr val="000000"/>
                </a:solidFill>
              </a:rPr>
              <a:t>정 수</a:t>
            </a:r>
          </a:p>
        </p:txBody>
      </p:sp>
      <p:sp>
        <p:nvSpPr>
          <p:cNvPr id="10" name="Line 84"/>
          <p:cNvSpPr>
            <a:spLocks noChangeShapeType="1"/>
          </p:cNvSpPr>
          <p:nvPr/>
        </p:nvSpPr>
        <p:spPr bwMode="auto">
          <a:xfrm>
            <a:off x="3380580" y="3099011"/>
            <a:ext cx="2301875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11" name="Line 85"/>
          <p:cNvSpPr>
            <a:spLocks noChangeShapeType="1"/>
          </p:cNvSpPr>
          <p:nvPr/>
        </p:nvSpPr>
        <p:spPr bwMode="auto">
          <a:xfrm>
            <a:off x="3399630" y="3967374"/>
            <a:ext cx="2374900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3200"/>
          </a:p>
        </p:txBody>
      </p:sp>
      <p:sp>
        <p:nvSpPr>
          <p:cNvPr id="12" name="Rectangle 200"/>
          <p:cNvSpPr>
            <a:spLocks noChangeArrowheads="1"/>
          </p:cNvSpPr>
          <p:nvPr/>
        </p:nvSpPr>
        <p:spPr bwMode="auto">
          <a:xfrm>
            <a:off x="3653630" y="1444836"/>
            <a:ext cx="2033227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시스템제공 데이터타입</a:t>
            </a:r>
          </a:p>
        </p:txBody>
      </p:sp>
      <p:sp>
        <p:nvSpPr>
          <p:cNvPr id="13" name="Text Box 213"/>
          <p:cNvSpPr txBox="1">
            <a:spLocks noChangeArrowheads="1"/>
          </p:cNvSpPr>
          <p:nvPr/>
        </p:nvSpPr>
        <p:spPr bwMode="auto">
          <a:xfrm>
            <a:off x="3344068" y="1887749"/>
            <a:ext cx="151866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000000"/>
                </a:solidFill>
              </a:rPr>
              <a:t>decimal[(p[,s])]</a:t>
            </a:r>
          </a:p>
          <a:p>
            <a:pPr eaLnBrk="1" hangingPunct="1"/>
            <a:r>
              <a:rPr lang="en-US" altLang="ko-KR" sz="1400" dirty="0">
                <a:solidFill>
                  <a:srgbClr val="000000"/>
                </a:solidFill>
              </a:rPr>
              <a:t>numeric[(p[,s])] 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Text Box 214"/>
          <p:cNvSpPr txBox="1">
            <a:spLocks noChangeArrowheads="1"/>
          </p:cNvSpPr>
          <p:nvPr/>
        </p:nvSpPr>
        <p:spPr bwMode="auto">
          <a:xfrm>
            <a:off x="3423443" y="2529099"/>
            <a:ext cx="9640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real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float[(n)] 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5" name="Text Box 215"/>
          <p:cNvSpPr txBox="1">
            <a:spLocks noChangeArrowheads="1"/>
          </p:cNvSpPr>
          <p:nvPr/>
        </p:nvSpPr>
        <p:spPr bwMode="auto">
          <a:xfrm>
            <a:off x="3413918" y="3148224"/>
            <a:ext cx="791605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int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smallint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tinyint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" name="Rectangle 232"/>
          <p:cNvSpPr>
            <a:spLocks noChangeArrowheads="1"/>
          </p:cNvSpPr>
          <p:nvPr/>
        </p:nvSpPr>
        <p:spPr bwMode="auto">
          <a:xfrm>
            <a:off x="6341268" y="1459124"/>
            <a:ext cx="119165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000000"/>
                </a:solidFill>
              </a:rPr>
              <a:t>데이터 크기</a:t>
            </a:r>
            <a:r>
              <a:rPr lang="ko-KR" altLang="en-US" sz="1400"/>
              <a:t> </a:t>
            </a:r>
          </a:p>
        </p:txBody>
      </p:sp>
      <p:sp>
        <p:nvSpPr>
          <p:cNvPr id="17" name="Rectangle 233"/>
          <p:cNvSpPr>
            <a:spLocks noChangeArrowheads="1"/>
          </p:cNvSpPr>
          <p:nvPr/>
        </p:nvSpPr>
        <p:spPr bwMode="auto">
          <a:xfrm>
            <a:off x="6338093" y="2017924"/>
            <a:ext cx="59693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2-17</a:t>
            </a:r>
            <a:r>
              <a:rPr lang="en-US" altLang="ko-KR" sz="1400"/>
              <a:t> </a:t>
            </a:r>
          </a:p>
        </p:txBody>
      </p:sp>
      <p:sp>
        <p:nvSpPr>
          <p:cNvPr id="18" name="Rectangle 246"/>
          <p:cNvSpPr>
            <a:spLocks noChangeArrowheads="1"/>
          </p:cNvSpPr>
          <p:nvPr/>
        </p:nvSpPr>
        <p:spPr bwMode="auto">
          <a:xfrm>
            <a:off x="6338093" y="2532274"/>
            <a:ext cx="33564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4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8</a:t>
            </a:r>
            <a:r>
              <a:rPr lang="en-US" altLang="ko-KR" sz="1400"/>
              <a:t> </a:t>
            </a:r>
          </a:p>
        </p:txBody>
      </p:sp>
      <p:sp>
        <p:nvSpPr>
          <p:cNvPr id="19" name="Rectangle 247"/>
          <p:cNvSpPr>
            <a:spLocks noChangeArrowheads="1"/>
          </p:cNvSpPr>
          <p:nvPr/>
        </p:nvSpPr>
        <p:spPr bwMode="auto">
          <a:xfrm>
            <a:off x="6338093" y="3194261"/>
            <a:ext cx="335646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4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2 </a:t>
            </a:r>
          </a:p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3902" y="4214521"/>
            <a:ext cx="7498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1, 2, 3</a:t>
            </a:r>
            <a:r>
              <a:rPr lang="ko-KR" altLang="en-US" dirty="0"/>
              <a:t>처럼 순서를 나타내기 위해서 사용하는 수 의미</a:t>
            </a:r>
          </a:p>
          <a:p>
            <a:pPr>
              <a:buFontTx/>
              <a:buChar char="•"/>
            </a:pPr>
            <a:r>
              <a:rPr lang="ko-KR" altLang="en-US" dirty="0"/>
              <a:t> 나타내어야 할 최대 자리수의 크기와 음수 값의 사용여부에 따라</a:t>
            </a:r>
            <a:r>
              <a:rPr lang="ko-KR" altLang="en-US" b="1" u="sng" dirty="0">
                <a:solidFill>
                  <a:srgbClr val="0000CC"/>
                </a:solidFill>
              </a:rPr>
              <a:t> </a:t>
            </a:r>
          </a:p>
          <a:p>
            <a:r>
              <a:rPr lang="en-US" altLang="ko-KR" b="1" dirty="0">
                <a:solidFill>
                  <a:srgbClr val="0000CC"/>
                </a:solidFill>
              </a:rPr>
              <a:t> -</a:t>
            </a:r>
            <a:r>
              <a:rPr lang="en-US" altLang="ko-KR" b="1" u="sng" dirty="0">
                <a:solidFill>
                  <a:srgbClr val="0000CC"/>
                </a:solidFill>
              </a:rPr>
              <a:t> </a:t>
            </a:r>
            <a:r>
              <a:rPr lang="en-US" altLang="ko-KR" b="1" u="sng" dirty="0" err="1">
                <a:solidFill>
                  <a:srgbClr val="0000CC"/>
                </a:solidFill>
              </a:rPr>
              <a:t>tinyint</a:t>
            </a:r>
            <a:r>
              <a:rPr lang="en-US" altLang="ko-KR" dirty="0"/>
              <a:t>, </a:t>
            </a:r>
            <a:r>
              <a:rPr lang="en-US" altLang="ko-KR" b="1" u="sng" dirty="0" err="1">
                <a:solidFill>
                  <a:srgbClr val="0000CC"/>
                </a:solidFill>
              </a:rPr>
              <a:t>smallint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  <a:r>
              <a:rPr lang="en-US" altLang="ko-KR" b="1" u="sng" dirty="0" err="1">
                <a:solidFill>
                  <a:srgbClr val="0000CC"/>
                </a:solidFill>
              </a:rPr>
              <a:t>int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  <a:r>
              <a:rPr lang="ko-KR" altLang="en-US" dirty="0"/>
              <a:t>등 세 가지 타입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858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11756"/>
              </p:ext>
            </p:extLst>
          </p:nvPr>
        </p:nvGraphicFramePr>
        <p:xfrm>
          <a:off x="868911" y="1709405"/>
          <a:ext cx="2266950" cy="461964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98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시스템제공 데이터타입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크기 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8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Datetime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05098"/>
              </p:ext>
            </p:extLst>
          </p:nvPr>
        </p:nvGraphicFramePr>
        <p:xfrm>
          <a:off x="852113" y="3600867"/>
          <a:ext cx="2289175" cy="461962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시스템제공 데이터타입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크기 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8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smalldatetime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45" marB="4684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98270" y="2355966"/>
            <a:ext cx="8038408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dirty="0"/>
              <a:t> 1753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9999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일까지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3.33ms</a:t>
            </a:r>
            <a:r>
              <a:rPr lang="ko-KR" altLang="en-US" dirty="0"/>
              <a:t>간격으로 표현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10000"/>
              </a:lnSpc>
              <a:buFontTx/>
              <a:buChar char="•"/>
            </a:pPr>
            <a:endParaRPr lang="en-US" altLang="ko-KR" dirty="0" smtClean="0"/>
          </a:p>
          <a:p>
            <a:pPr>
              <a:lnSpc>
                <a:spcPct val="110000"/>
              </a:lnSpc>
              <a:buFontTx/>
              <a:buChar char="•"/>
            </a:pPr>
            <a:endParaRPr lang="en-US" altLang="ko-KR" dirty="0"/>
          </a:p>
          <a:p>
            <a:pPr>
              <a:lnSpc>
                <a:spcPct val="110000"/>
              </a:lnSpc>
              <a:buFontTx/>
              <a:buChar char="•"/>
            </a:pPr>
            <a:endParaRPr lang="en-US" altLang="ko-KR" dirty="0" smtClean="0"/>
          </a:p>
          <a:p>
            <a:pPr>
              <a:lnSpc>
                <a:spcPct val="110000"/>
              </a:lnSpc>
              <a:buFontTx/>
              <a:buChar char="•"/>
            </a:pPr>
            <a:endParaRPr lang="en-US" altLang="ko-KR" dirty="0"/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dirty="0" smtClean="0"/>
              <a:t>1900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 2079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일까지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dirty="0"/>
              <a:t> 1</a:t>
            </a:r>
            <a:r>
              <a:rPr lang="ko-KR" altLang="en-US" dirty="0"/>
              <a:t>분 간격으로 표현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dirty="0"/>
              <a:t> 대부분 개발자들은 </a:t>
            </a:r>
            <a:r>
              <a:rPr lang="en-US" altLang="ko-KR" dirty="0" err="1"/>
              <a:t>Datetime</a:t>
            </a:r>
            <a:r>
              <a:rPr lang="ko-KR" altLang="en-US" dirty="0"/>
              <a:t> 사용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데이터 크기의 차이가 있으므로 쓸데없이 공간만 낭비하는 경우가 있음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  -&gt;  </a:t>
            </a:r>
            <a:r>
              <a:rPr lang="ko-KR" altLang="en-US" dirty="0"/>
              <a:t>정확히 안다면 자원을 절약하는 데 일조할 수 있음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77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IDENTITY  </a:t>
            </a:r>
            <a:r>
              <a:rPr lang="ko-KR" altLang="en-US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2451"/>
              </p:ext>
            </p:extLst>
          </p:nvPr>
        </p:nvGraphicFramePr>
        <p:xfrm>
          <a:off x="2514600" y="2608753"/>
          <a:ext cx="4090988" cy="352500"/>
        </p:xfrm>
        <a:graphic>
          <a:graphicData uri="http://schemas.openxmlformats.org/drawingml/2006/table">
            <a:tbl>
              <a:tblPr/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구문</a:t>
                      </a:r>
                    </a:p>
                  </a:txBody>
                  <a:tcPr marL="90000" marR="90000" marT="46710" marB="46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IDENTITY [( </a:t>
                      </a:r>
                      <a:r>
                        <a:rPr kumimoji="1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seed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increment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)]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710" marB="46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84"/>
          <p:cNvSpPr>
            <a:spLocks noChangeShapeType="1"/>
          </p:cNvSpPr>
          <p:nvPr/>
        </p:nvSpPr>
        <p:spPr bwMode="auto">
          <a:xfrm>
            <a:off x="1677988" y="1759441"/>
            <a:ext cx="5564187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2400"/>
          </a:p>
        </p:txBody>
      </p:sp>
      <p:sp>
        <p:nvSpPr>
          <p:cNvPr id="7" name="Line 85"/>
          <p:cNvSpPr>
            <a:spLocks noChangeShapeType="1"/>
          </p:cNvSpPr>
          <p:nvPr/>
        </p:nvSpPr>
        <p:spPr bwMode="auto">
          <a:xfrm>
            <a:off x="1673225" y="2389678"/>
            <a:ext cx="5576888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2400"/>
          </a:p>
        </p:txBody>
      </p:sp>
      <p:sp>
        <p:nvSpPr>
          <p:cNvPr id="8" name="Rectangle 79"/>
          <p:cNvSpPr>
            <a:spLocks noChangeArrowheads="1"/>
          </p:cNvSpPr>
          <p:nvPr/>
        </p:nvSpPr>
        <p:spPr bwMode="auto">
          <a:xfrm>
            <a:off x="1866900" y="1816591"/>
            <a:ext cx="5441950" cy="46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ko-KR" altLang="en-US" sz="1100" dirty="0"/>
              <a:t>새로운 레코드가 추가될 때 해당 칼럼에는 자동으로 연속적인 숫자</a:t>
            </a:r>
            <a:r>
              <a:rPr lang="en-US" altLang="ko-KR" sz="1100" dirty="0"/>
              <a:t>, </a:t>
            </a:r>
            <a:r>
              <a:rPr lang="ko-KR" altLang="en-US" sz="1100" dirty="0"/>
              <a:t>즉 일련번호가 </a:t>
            </a:r>
            <a:r>
              <a:rPr lang="ko-KR" altLang="en-US" sz="1100" dirty="0" smtClean="0"/>
              <a:t>들어감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항상 </a:t>
            </a:r>
            <a:r>
              <a:rPr lang="ko-KR" altLang="en-US" sz="1100" dirty="0"/>
              <a:t>유일한 숫자를 만들어주므로 주로 프라이머리 키로 많이 사용</a:t>
            </a:r>
            <a:r>
              <a:rPr lang="en-US" altLang="ko-KR" sz="1100" dirty="0"/>
              <a:t> </a:t>
            </a:r>
          </a:p>
        </p:txBody>
      </p:sp>
      <p:sp>
        <p:nvSpPr>
          <p:cNvPr id="9" name="AutoShape 80"/>
          <p:cNvSpPr>
            <a:spLocks noChangeArrowheads="1"/>
          </p:cNvSpPr>
          <p:nvPr/>
        </p:nvSpPr>
        <p:spPr bwMode="auto">
          <a:xfrm>
            <a:off x="2447925" y="3176736"/>
            <a:ext cx="1738313" cy="487363"/>
          </a:xfrm>
          <a:prstGeom prst="wedgeRectCallout">
            <a:avLst>
              <a:gd name="adj1" fmla="val 44519"/>
              <a:gd name="adj2" fmla="val -91370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just" eaLnBrk="1" hangingPunct="1"/>
            <a:r>
              <a:rPr lang="ko-KR" altLang="en-US" sz="1100" dirty="0"/>
              <a:t>테이블에 </a:t>
            </a:r>
            <a:r>
              <a:rPr lang="ko-KR" altLang="en-US" sz="1100" dirty="0" err="1" smtClean="0"/>
              <a:t>첫번째로</a:t>
            </a:r>
            <a:r>
              <a:rPr lang="ko-KR" altLang="en-US" sz="1100" dirty="0" smtClean="0"/>
              <a:t> 추가되는 </a:t>
            </a:r>
            <a:r>
              <a:rPr lang="ko-KR" altLang="en-US" sz="1100" dirty="0"/>
              <a:t>레코드에서 해당 칼럼이 가지는 값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0" name="AutoShape 81"/>
          <p:cNvSpPr>
            <a:spLocks noChangeArrowheads="1"/>
          </p:cNvSpPr>
          <p:nvPr/>
        </p:nvSpPr>
        <p:spPr bwMode="auto">
          <a:xfrm>
            <a:off x="4357688" y="3195786"/>
            <a:ext cx="1738312" cy="487363"/>
          </a:xfrm>
          <a:prstGeom prst="wedgeRectCallout">
            <a:avLst>
              <a:gd name="adj1" fmla="val -34931"/>
              <a:gd name="adj2" fmla="val -99185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algn="just" eaLnBrk="1" hangingPunct="1"/>
            <a:r>
              <a:rPr lang="ko-KR" altLang="en-US" sz="1100" dirty="0" err="1"/>
              <a:t>두번째</a:t>
            </a:r>
            <a:r>
              <a:rPr lang="ko-KR" altLang="en-US" sz="1100" dirty="0"/>
              <a:t> 레코드부터 증가치 의미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1" name="Rectangle 82"/>
          <p:cNvSpPr>
            <a:spLocks noChangeArrowheads="1"/>
          </p:cNvSpPr>
          <p:nvPr/>
        </p:nvSpPr>
        <p:spPr bwMode="auto">
          <a:xfrm>
            <a:off x="1620838" y="3841899"/>
            <a:ext cx="5516562" cy="433068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100" dirty="0"/>
              <a:t>숫자 타입을 가지는 칼럼에 추가적으로 부여되는 속성으로 </a:t>
            </a:r>
            <a:r>
              <a:rPr lang="en-US" altLang="ko-KR" sz="1100" dirty="0"/>
              <a:t>seed</a:t>
            </a:r>
            <a:r>
              <a:rPr lang="ko-KR" altLang="en-US" sz="1100" dirty="0"/>
              <a:t>값을 시작으로 </a:t>
            </a:r>
          </a:p>
          <a:p>
            <a:pPr eaLnBrk="1" hangingPunct="1"/>
            <a:r>
              <a:rPr lang="en-US" altLang="ko-KR" sz="1100" dirty="0"/>
              <a:t>increment</a:t>
            </a:r>
            <a:r>
              <a:rPr lang="ko-KR" altLang="en-US" sz="1100" dirty="0"/>
              <a:t>값 만큼 계속 증가되는 일련의 숫자가 해당 칼럼 값으로 자동으로 추가됨</a:t>
            </a:r>
          </a:p>
        </p:txBody>
      </p:sp>
      <p:pic>
        <p:nvPicPr>
          <p:cNvPr id="12" name="Picture 83" descr="MCj034002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/>
          <a:stretch>
            <a:fillRect/>
          </a:stretch>
        </p:blipFill>
        <p:spPr bwMode="auto">
          <a:xfrm>
            <a:off x="6938963" y="3822849"/>
            <a:ext cx="6191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87"/>
          <p:cNvSpPr>
            <a:spLocks noChangeArrowheads="1"/>
          </p:cNvSpPr>
          <p:nvPr/>
        </p:nvSpPr>
        <p:spPr bwMode="auto">
          <a:xfrm>
            <a:off x="2644775" y="4443613"/>
            <a:ext cx="1558925" cy="696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ko-KR" sz="1100" b="1">
                <a:latin typeface="돋움" pitchFamily="50" charset="-127"/>
              </a:rPr>
              <a:t>IDENTITY 속성</a:t>
            </a:r>
            <a:r>
              <a:rPr lang="ko-KR" altLang="en-US" sz="1100" b="1">
                <a:latin typeface="돋움" pitchFamily="50" charset="-127"/>
              </a:rPr>
              <a:t>의 </a:t>
            </a:r>
          </a:p>
          <a:p>
            <a:pPr eaLnBrk="1" hangingPunct="1"/>
            <a:r>
              <a:rPr lang="ko-KR" altLang="en-US" sz="1100" b="1">
                <a:latin typeface="돋움" pitchFamily="50" charset="-127"/>
              </a:rPr>
              <a:t>기본값</a:t>
            </a:r>
          </a:p>
        </p:txBody>
      </p:sp>
      <p:sp>
        <p:nvSpPr>
          <p:cNvPr id="14" name="AutoShape 88"/>
          <p:cNvSpPr>
            <a:spLocks noChangeArrowheads="1"/>
          </p:cNvSpPr>
          <p:nvPr/>
        </p:nvSpPr>
        <p:spPr bwMode="auto">
          <a:xfrm>
            <a:off x="4737100" y="4430913"/>
            <a:ext cx="1558925" cy="696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100"/>
              <a:t>IDENTITY(1,1)</a:t>
            </a:r>
            <a:endParaRPr lang="ko-KR" altLang="en-US" sz="1100"/>
          </a:p>
        </p:txBody>
      </p:sp>
      <p:cxnSp>
        <p:nvCxnSpPr>
          <p:cNvPr id="15" name="AutoShape 89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4203700" y="4780163"/>
            <a:ext cx="533400" cy="12700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직사각형 15"/>
          <p:cNvSpPr/>
          <p:nvPr/>
        </p:nvSpPr>
        <p:spPr>
          <a:xfrm>
            <a:off x="528161" y="5308845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IDENTITY </a:t>
            </a:r>
            <a:r>
              <a:rPr lang="ko-KR" altLang="en-US" sz="1600" dirty="0"/>
              <a:t>속성은 하나의 테이블에서 하나의 칼럼에만 적용할 수 있음</a:t>
            </a:r>
            <a:r>
              <a:rPr lang="en-US" altLang="ko-KR" sz="1600" dirty="0"/>
              <a:t>  </a:t>
            </a:r>
          </a:p>
          <a:p>
            <a:pPr>
              <a:buFontTx/>
              <a:buChar char="•"/>
            </a:pPr>
            <a:r>
              <a:rPr lang="ko-KR" altLang="en-US" sz="1600" dirty="0"/>
              <a:t> 특정 테이블의 </a:t>
            </a:r>
            <a:r>
              <a:rPr lang="en-US" altLang="ko-KR" sz="1600" dirty="0"/>
              <a:t>IDENTITY </a:t>
            </a:r>
            <a:r>
              <a:rPr lang="ko-KR" altLang="en-US" sz="1600" dirty="0"/>
              <a:t>칼럼 속성을 보려면 </a:t>
            </a:r>
            <a:r>
              <a:rPr lang="en-US" altLang="ko-KR" sz="1600" dirty="0"/>
              <a:t>IDENT_INCR(), IDENT_SEED( ) </a:t>
            </a:r>
            <a:r>
              <a:rPr lang="ko-KR" altLang="en-US" sz="1600" dirty="0" smtClean="0"/>
              <a:t>함수를 사용하면 </a:t>
            </a:r>
            <a:r>
              <a:rPr lang="ko-KR" altLang="en-US" sz="1600" dirty="0"/>
              <a:t>됨</a:t>
            </a:r>
            <a:r>
              <a:rPr lang="en-US" altLang="ko-KR" sz="1600" dirty="0"/>
              <a:t> 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44600" y="768240"/>
              <a:ext cx="2375280" cy="511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60" y="704880"/>
                <a:ext cx="2406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잉크 16"/>
              <p14:cNvContentPartPr/>
              <p14:nvPr/>
            </p14:nvContentPartPr>
            <p14:xfrm>
              <a:off x="419040" y="901800"/>
              <a:ext cx="2419920" cy="3204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200" y="838080"/>
                <a:ext cx="24516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/>
              <p14:cNvContentPartPr/>
              <p14:nvPr/>
            </p14:nvContentPartPr>
            <p14:xfrm>
              <a:off x="2368440" y="844560"/>
              <a:ext cx="457560" cy="2592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2600" y="781200"/>
                <a:ext cx="48924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77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Page. 186</a:t>
            </a:r>
          </a:p>
          <a:p>
            <a:pPr lvl="1"/>
            <a:r>
              <a:rPr lang="en-US" altLang="ko-KR" dirty="0"/>
              <a:t>IDENTITY  </a:t>
            </a:r>
            <a:r>
              <a:rPr lang="ko-KR" altLang="en-US" dirty="0"/>
              <a:t>속성 </a:t>
            </a:r>
            <a:r>
              <a:rPr lang="ko-KR" altLang="en-US" dirty="0" smtClean="0"/>
              <a:t>사용하여 테이블 구현</a:t>
            </a:r>
            <a:endParaRPr lang="en-US" altLang="ko-KR" dirty="0"/>
          </a:p>
          <a:p>
            <a:pPr lvl="1"/>
            <a:r>
              <a:rPr lang="ko-KR" altLang="en-US" dirty="0" smtClean="0"/>
              <a:t>간단한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문이 나옵니다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mtClean="0"/>
              <a:t>다음시간에 배우는 내용이니 간단하게 받아 적으면 됩니다</a:t>
            </a:r>
            <a:r>
              <a:rPr lang="en-US" altLang="ko-KR" smtClean="0"/>
              <a:t>.</a:t>
            </a:r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Insert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테이블에 </a:t>
            </a:r>
            <a:r>
              <a:rPr lang="ko-KR" altLang="en-US" smtClean="0"/>
              <a:t>데이터 삽입</a:t>
            </a:r>
            <a:endParaRPr lang="en-US" altLang="ko-KR" smtClean="0"/>
          </a:p>
          <a:p>
            <a:pPr lvl="2"/>
            <a:r>
              <a:rPr lang="en-US" altLang="ko-KR" smtClean="0"/>
              <a:t>Select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</a:t>
            </a:r>
            <a:r>
              <a:rPr lang="ko-KR" altLang="en-US" smtClean="0"/>
              <a:t>데이터 가져오기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719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IDENTITY  </a:t>
            </a:r>
            <a:r>
              <a:rPr lang="ko-KR" altLang="en-US" dirty="0"/>
              <a:t>속성 사용하여 테이블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64" descr="UNI000009e40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485679"/>
            <a:ext cx="476885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8"/>
          <p:cNvSpPr>
            <a:spLocks noChangeArrowheads="1"/>
          </p:cNvSpPr>
          <p:nvPr/>
        </p:nvSpPr>
        <p:spPr bwMode="auto">
          <a:xfrm>
            <a:off x="3290888" y="3323879"/>
            <a:ext cx="3005137" cy="552450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AutoShape 71"/>
          <p:cNvSpPr>
            <a:spLocks noChangeArrowheads="1"/>
          </p:cNvSpPr>
          <p:nvPr/>
        </p:nvSpPr>
        <p:spPr bwMode="auto">
          <a:xfrm>
            <a:off x="6046788" y="3192117"/>
            <a:ext cx="1752600" cy="463550"/>
          </a:xfrm>
          <a:prstGeom prst="wedgeRectCallout">
            <a:avLst>
              <a:gd name="adj1" fmla="val -61773"/>
              <a:gd name="adj2" fmla="val 33903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/>
              <a:t>id </a:t>
            </a:r>
            <a:r>
              <a:rPr lang="ko-KR" altLang="en-US"/>
              <a:t>칼럼에 </a:t>
            </a:r>
            <a:r>
              <a:rPr lang="en-US" altLang="ko-KR"/>
              <a:t>IDENTITY </a:t>
            </a:r>
            <a:r>
              <a:rPr lang="ko-KR" altLang="en-US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858055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IDENTITY  </a:t>
            </a:r>
            <a:r>
              <a:rPr lang="ko-KR" altLang="en-US" dirty="0"/>
              <a:t>속성 사용하여 테이블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31" descr="UNI000009e403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60" y="2462992"/>
            <a:ext cx="47625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154248" y="3244042"/>
            <a:ext cx="3005137" cy="387350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5386273" y="4077480"/>
            <a:ext cx="2316162" cy="498475"/>
          </a:xfrm>
          <a:prstGeom prst="wedgeRectCallout">
            <a:avLst>
              <a:gd name="adj1" fmla="val -49042"/>
              <a:gd name="adj2" fmla="val -142676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/>
              <a:t>id </a:t>
            </a:r>
            <a:r>
              <a:rPr lang="ko-KR" altLang="en-US"/>
              <a:t>칼럼에 대하여 구체적으로 어떤 값을 저장하라고 지정하지 않음</a:t>
            </a:r>
          </a:p>
        </p:txBody>
      </p:sp>
    </p:spTree>
    <p:extLst>
      <p:ext uri="{BB962C8B-B14F-4D97-AF65-F5344CB8AC3E}">
        <p14:creationId xmlns:p14="http://schemas.microsoft.com/office/powerpoint/2010/main" val="1171184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IDENTITY  </a:t>
            </a:r>
            <a:r>
              <a:rPr lang="ko-KR" altLang="en-US" dirty="0"/>
              <a:t>속성 사용하여 테이블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31" descr="UNI000009e40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84" y="2569369"/>
            <a:ext cx="45085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266671" y="3921919"/>
            <a:ext cx="1784350" cy="561975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5344709" y="4145757"/>
            <a:ext cx="2316162" cy="498475"/>
          </a:xfrm>
          <a:prstGeom prst="wedgeRectCallout">
            <a:avLst>
              <a:gd name="adj1" fmla="val -61380"/>
              <a:gd name="adj2" fmla="val -47134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/>
              <a:t>id </a:t>
            </a:r>
            <a:r>
              <a:rPr lang="ko-KR" altLang="en-US"/>
              <a:t>칼럼에는 </a:t>
            </a:r>
            <a:r>
              <a:rPr lang="en-US" altLang="ko-KR"/>
              <a:t>1, 2, 3</a:t>
            </a:r>
            <a:r>
              <a:rPr lang="ko-KR" altLang="en-US"/>
              <a:t>식으로 </a:t>
            </a:r>
            <a:br>
              <a:rPr lang="ko-KR" altLang="en-US"/>
            </a:br>
            <a:r>
              <a:rPr lang="ko-KR" altLang="en-US"/>
              <a:t>연속되는 숫자가 들어가 있음</a:t>
            </a:r>
          </a:p>
        </p:txBody>
      </p:sp>
    </p:spTree>
    <p:extLst>
      <p:ext uri="{BB962C8B-B14F-4D97-AF65-F5344CB8AC3E}">
        <p14:creationId xmlns:p14="http://schemas.microsoft.com/office/powerpoint/2010/main" val="90614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테이블 생성 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188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디폴트값</a:t>
            </a:r>
            <a:r>
              <a:rPr lang="en-US" altLang="ko-KR" dirty="0" smtClean="0"/>
              <a:t>: default ‘0’</a:t>
            </a:r>
          </a:p>
          <a:p>
            <a:pPr lvl="1"/>
            <a:r>
              <a:rPr lang="en-US" altLang="ko-KR" dirty="0" smtClean="0"/>
              <a:t>Constraint </a:t>
            </a:r>
            <a:r>
              <a:rPr lang="en-US" altLang="ko-KR" dirty="0" err="1" smtClean="0"/>
              <a:t>pk_code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제약조건 이름 만들어주기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안써주면</a:t>
            </a:r>
            <a:r>
              <a:rPr lang="ko-KR" altLang="en-US" dirty="0" smtClean="0"/>
              <a:t> 알아서 이름이 붙지만</a:t>
            </a:r>
            <a:r>
              <a:rPr lang="en-US" altLang="ko-KR" dirty="0"/>
              <a:t> </a:t>
            </a:r>
            <a:r>
              <a:rPr lang="ko-KR" altLang="en-US" dirty="0" smtClean="0"/>
              <a:t>매우 복잡한 값이 들어감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66788" y="2451894"/>
            <a:ext cx="7210425" cy="2324100"/>
            <a:chOff x="966788" y="2451894"/>
            <a:chExt cx="7210425" cy="23241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" y="2451894"/>
              <a:ext cx="7210425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936348" y="3178627"/>
              <a:ext cx="3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Y</a:t>
              </a:r>
              <a:endParaRPr lang="ko-KR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57240" y="5118120"/>
              <a:ext cx="2889360" cy="4640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0" y="5108760"/>
                <a:ext cx="2908080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666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180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75937"/>
              </p:ext>
            </p:extLst>
          </p:nvPr>
        </p:nvGraphicFramePr>
        <p:xfrm>
          <a:off x="1905952" y="2655888"/>
          <a:ext cx="5561647" cy="697104"/>
        </p:xfrm>
        <a:graphic>
          <a:graphicData uri="http://schemas.openxmlformats.org/drawingml/2006/table">
            <a:tbl>
              <a:tblPr/>
              <a:tblGrid>
                <a:gridCol w="81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형식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CREATE TABLE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table_name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column_name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data_type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expr, …);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99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Alter 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04269"/>
            <a:ext cx="74199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39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Alter table add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13681"/>
            <a:ext cx="81248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616120" y="2552760"/>
              <a:ext cx="3829320" cy="5846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6760" y="2543400"/>
                <a:ext cx="384804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Alter table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323068"/>
            <a:ext cx="77438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590920" y="5168880"/>
              <a:ext cx="1124280" cy="259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5080" y="5105520"/>
                <a:ext cx="1155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2819520" y="5454720"/>
              <a:ext cx="1435320" cy="255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3680" y="5391000"/>
                <a:ext cx="1467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/>
              <p14:cNvContentPartPr/>
              <p14:nvPr/>
            </p14:nvContentPartPr>
            <p14:xfrm>
              <a:off x="5911920" y="5727600"/>
              <a:ext cx="1841760" cy="259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6080" y="5664240"/>
                <a:ext cx="187344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Alter table drop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447131"/>
            <a:ext cx="75914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Alter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endParaRPr lang="en-US" altLang="ko-KR" smtClean="0"/>
          </a:p>
          <a:p>
            <a:pPr lvl="1"/>
            <a:r>
              <a:rPr lang="en-US" altLang="ko-KR" smtClean="0"/>
              <a:t>Page. 191~193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Truncate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기존에 사용하던 테이블의 모든 행을 제거하기 위한 명령어</a:t>
            </a:r>
            <a:endParaRPr lang="en-US" altLang="ko-KR" smtClean="0"/>
          </a:p>
          <a:p>
            <a:pPr lvl="1"/>
            <a:r>
              <a:rPr lang="ko-KR" altLang="en-US" smtClean="0"/>
              <a:t>테이블의 구조는 남기고</a:t>
            </a:r>
            <a:r>
              <a:rPr lang="en-US" altLang="ko-KR" smtClean="0"/>
              <a:t>, </a:t>
            </a:r>
            <a:r>
              <a:rPr lang="ko-KR" altLang="en-US" smtClean="0"/>
              <a:t>안의 데이터를 모두 제거</a:t>
            </a:r>
            <a:endParaRPr lang="en-US" altLang="ko-KR" smtClean="0"/>
          </a:p>
          <a:p>
            <a:pPr lvl="1"/>
            <a:r>
              <a:rPr lang="en-US" altLang="ko-KR" smtClean="0"/>
              <a:t>TRUNCATE TABLE </a:t>
            </a:r>
            <a:r>
              <a:rPr lang="en-US" altLang="ko-KR" i="1" smtClean="0"/>
              <a:t> table_name</a:t>
            </a:r>
          </a:p>
          <a:p>
            <a:pPr lvl="1"/>
            <a:r>
              <a:rPr lang="en-US" altLang="ko-KR" smtClean="0"/>
              <a:t>Page. 194</a:t>
            </a:r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Drop 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870869"/>
            <a:ext cx="76104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Drop </a:t>
            </a:r>
            <a:r>
              <a:rPr lang="en-US" altLang="ko-KR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Page. 196</a:t>
            </a:r>
          </a:p>
          <a:p>
            <a:endParaRPr lang="en-US" altLang="ko-KR" smtClean="0"/>
          </a:p>
          <a:p>
            <a:r>
              <a:rPr lang="ko-KR" altLang="en-US" smtClean="0"/>
              <a:t>테이블 삭제와 무결성 제약조건</a:t>
            </a:r>
            <a:endParaRPr lang="en-US" altLang="ko-KR" smtClean="0"/>
          </a:p>
          <a:p>
            <a:pPr lvl="1"/>
            <a:r>
              <a:rPr lang="ko-KR" altLang="en-US" smtClean="0"/>
              <a:t>삭제하고자 하는 테이블의 기본 키나 고유키를 다른 테이블에서 참조해서 사용하는 경우에는 해당 테이블을 삭제할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SSMS </a:t>
            </a:r>
            <a:r>
              <a:rPr lang="ko-KR" altLang="en-US" smtClean="0"/>
              <a:t>사용하여 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Page. 198 </a:t>
            </a:r>
            <a:r>
              <a:rPr lang="ko-KR" altLang="en-US"/>
              <a:t>참조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en-US" smtClean="0"/>
              <a:t>개체탐색기</a:t>
            </a:r>
            <a:r>
              <a:rPr lang="en-US" altLang="ko-KR" smtClean="0"/>
              <a:t>]</a:t>
            </a:r>
            <a:r>
              <a:rPr lang="ko-KR" altLang="en-US" smtClean="0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데이터베이스 선택 </a:t>
            </a:r>
            <a:r>
              <a:rPr lang="en-US" altLang="ko-KR" smtClean="0"/>
              <a:t>-&gt; [</a:t>
            </a:r>
            <a:r>
              <a:rPr lang="ko-KR" altLang="en-US" smtClean="0"/>
              <a:t>테이블</a:t>
            </a:r>
            <a:r>
              <a:rPr lang="en-US" altLang="ko-KR" smtClean="0"/>
              <a:t>]</a:t>
            </a:r>
          </a:p>
          <a:p>
            <a:pPr lvl="1"/>
            <a:r>
              <a:rPr lang="ko-KR" altLang="en-US" smtClean="0"/>
              <a:t>새 테이블 클릭</a:t>
            </a:r>
            <a:endParaRPr lang="en-US" altLang="ko-KR" smtClean="0"/>
          </a:p>
          <a:p>
            <a:pPr lvl="1"/>
            <a:r>
              <a:rPr lang="ko-KR" altLang="en-US" smtClean="0"/>
              <a:t>추가할 열의 이름을 입력하고 속성을 설정함</a:t>
            </a:r>
            <a:endParaRPr lang="en-US" altLang="ko-KR" smtClean="0"/>
          </a:p>
          <a:p>
            <a:pPr lvl="2"/>
            <a:r>
              <a:rPr lang="ko-KR" altLang="en-US" smtClean="0"/>
              <a:t>그에 대한 속성이 테이블 디자이너 아래쪽 창에 나타남</a:t>
            </a:r>
            <a:endParaRPr lang="en-US" altLang="ko-KR" smtClean="0"/>
          </a:p>
          <a:p>
            <a:pPr lvl="2"/>
            <a:r>
              <a:rPr lang="ko-KR" altLang="en-US" smtClean="0"/>
              <a:t>속성창에서 속성값을 편집할 수 있음</a:t>
            </a:r>
            <a:endParaRPr lang="en-US" altLang="ko-KR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4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SSMS </a:t>
            </a:r>
            <a:r>
              <a:rPr lang="ko-KR" altLang="en-US" smtClean="0"/>
              <a:t>사용하여 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Picture 29" descr="UNI000009e40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46" y="1852613"/>
            <a:ext cx="3352800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764971" y="2343151"/>
            <a:ext cx="661988" cy="300037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2764971" y="2686051"/>
            <a:ext cx="2114550" cy="2714625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5070021" y="1655366"/>
            <a:ext cx="2970893" cy="1675606"/>
          </a:xfrm>
          <a:prstGeom prst="wedgeRectCallout">
            <a:avLst>
              <a:gd name="adj1" fmla="val -64245"/>
              <a:gd name="adj2" fmla="val 51065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ko-KR" altLang="en-US" sz="1200"/>
              <a:t> 열을 추가할 때마다 그에 대한 속성이 디자이너의 아래쪽 창에 나타남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ko-KR" altLang="en-US" sz="1200"/>
              <a:t> 추가된 열을 선택하면 </a:t>
            </a:r>
            <a:br>
              <a:rPr lang="ko-KR" altLang="en-US" sz="1200"/>
            </a:br>
            <a:r>
              <a:rPr lang="ko-KR" altLang="en-US" sz="1200"/>
              <a:t>속성 창에서 열에 대한 속성 값을 편집할 수 있음</a:t>
            </a:r>
            <a:r>
              <a:rPr lang="en-US" altLang="ko-KR" sz="1200"/>
              <a:t>  </a:t>
            </a:r>
            <a:endParaRPr lang="ko-KR" altLang="en-US" sz="1200"/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3314246" y="2227263"/>
            <a:ext cx="352425" cy="254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2184729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SQL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Server에서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제공되는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j-ea"/>
              </a:rPr>
              <a:t>타입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6" name="Group 6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3637"/>
              </p:ext>
            </p:extLst>
          </p:nvPr>
        </p:nvGraphicFramePr>
        <p:xfrm>
          <a:off x="415636" y="1355584"/>
          <a:ext cx="8166793" cy="4924530"/>
        </p:xfrm>
        <a:graphic>
          <a:graphicData uri="http://schemas.openxmlformats.org/drawingml/2006/table">
            <a:tbl>
              <a:tblPr/>
              <a:tblGrid>
                <a:gridCol w="12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77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분 류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형식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 및 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저장소 크기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46">
                <a:tc rowSpan="5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정확한 수치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bigint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-2</a:t>
                      </a:r>
                      <a:r>
                        <a:rPr kumimoji="1" lang="en-US" altLang="ko-KR" sz="11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63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(-9,223,372,036,854,775,808) ~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1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63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-1(9,223,372,036,854,775,807)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-2</a:t>
                      </a:r>
                      <a:r>
                        <a:rPr kumimoji="1" lang="en-US" altLang="ko-KR" sz="11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31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(-2,147,483,648) ~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1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31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-1(2,147,483,647)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smallint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-2</a:t>
                      </a:r>
                      <a:r>
                        <a:rPr kumimoji="1" lang="en-US" altLang="ko-KR" sz="11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(-32,768) ~ 2</a:t>
                      </a:r>
                      <a:r>
                        <a:rPr kumimoji="1" lang="en-US" altLang="ko-KR" sz="11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-1(32,767)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tinyint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~ 255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0,1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76">
                <a:tc row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고정 실수형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decimal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- 10</a:t>
                      </a:r>
                      <a:r>
                        <a:rPr kumimoji="1" lang="en-US" altLang="ko-KR" sz="11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38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+1 ~ 10</a:t>
                      </a:r>
                      <a:r>
                        <a:rPr kumimoji="1" lang="en-US" altLang="ko-KR" sz="11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38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numeric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- 10</a:t>
                      </a:r>
                      <a:r>
                        <a:rPr kumimoji="1" lang="en-US" altLang="ko-KR" sz="11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38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+1 ~ 10</a:t>
                      </a:r>
                      <a:r>
                        <a:rPr kumimoji="1" lang="en-US" altLang="ko-KR" sz="11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38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6">
                <a:tc row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통화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money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-922,337,203,685,477.5808 ~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922,337,203,685,477.00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smallmoney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- 214,748.3648 ~ 214,748.3647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46">
                <a:tc rowSpan="3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근사치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float[n]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- 1.79E+308 ~ -2.23E-308,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2.23E-308 ~ 1.79E+308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n=1~24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n=25~53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real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- 3.40E+38 ~ 1.18E - 38,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1.18E-38 ~ 3.40E + 38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776">
                <a:tc row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날짜 및 시간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datetime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1753/1/1~9999/12/31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smalldatetime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1900/1/1~2079/6/6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03" marB="468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38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 속성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65537"/>
            <a:ext cx="8410575" cy="469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073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 속성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467394"/>
            <a:ext cx="8410575" cy="42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621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SQL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Server에서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제공되는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j-ea"/>
              </a:rPr>
              <a:t>타입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7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5640"/>
              </p:ext>
            </p:extLst>
          </p:nvPr>
        </p:nvGraphicFramePr>
        <p:xfrm>
          <a:off x="669608" y="1819275"/>
          <a:ext cx="7377112" cy="2780995"/>
        </p:xfrm>
        <a:graphic>
          <a:graphicData uri="http://schemas.openxmlformats.org/drawingml/2006/table">
            <a:tbl>
              <a:tblPr/>
              <a:tblGrid>
                <a:gridCol w="114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81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분 류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형식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 및 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저장소 크기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12">
                <a:tc rowSpan="3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char[n]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n=1~8000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varchar[n]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n=1~8000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실제 데이터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231 - 1(2,147,483,647)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2,147,483,647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12">
                <a:tc rowSpan="3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유니코드 문자열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nchar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n=1~4000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바이트*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nvarchar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n=1~4000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실제 데이터 값*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ntext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230 - 1(1,073,741,823)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입력된 문자 수의 두 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812">
                <a:tc rowSpan="3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이진 문자열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binary[n]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n=1~8000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varbinary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부터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8,000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실제 데이터 값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image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231-1(2,147,483,647)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811" marB="46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808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SQL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Server에서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제공되는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j-ea"/>
              </a:rPr>
              <a:t>타입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7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76797"/>
              </p:ext>
            </p:extLst>
          </p:nvPr>
        </p:nvGraphicFramePr>
        <p:xfrm>
          <a:off x="907168" y="1747606"/>
          <a:ext cx="7214412" cy="260788"/>
        </p:xfrm>
        <a:graphic>
          <a:graphicData uri="http://schemas.openxmlformats.org/drawingml/2006/table">
            <a:tbl>
              <a:tblPr/>
              <a:tblGrid>
                <a:gridCol w="111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18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분 류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574" marB="4657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형식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574" marB="4657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 및 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574" marB="4657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저장소 크기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574" marB="4657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47394"/>
              </p:ext>
            </p:extLst>
          </p:nvPr>
        </p:nvGraphicFramePr>
        <p:xfrm>
          <a:off x="906089" y="2007870"/>
          <a:ext cx="7207047" cy="2975929"/>
        </p:xfrm>
        <a:graphic>
          <a:graphicData uri="http://schemas.openxmlformats.org/drawingml/2006/table">
            <a:tbl>
              <a:tblPr/>
              <a:tblGrid>
                <a:gridCol w="111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13">
                <a:tc rowSpan="6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형식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cursor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커서에 대한 참조가 들어 있는 변수 또는 저장 프로시저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매개 변수의 데이터 형식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sql_variant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text,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ntext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image, timestamp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</a:t>
                      </a:r>
                      <a:b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sql_variant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제외한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SQL Server 2008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지원하는 여러 가지 데이터 형식의 값을 저장하는 데이터 형식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table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결과 집합을 저장할 수 있는 특별한 데이터 형식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timestamp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데이터베이스 내에서 자동으로 생성된 고유 이진 숫자를 표시하는 데이터 형식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 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uniqueidentifier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GUID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XML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XML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데이터를 저장하는 데이터 형식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0000" marR="90000" marT="46797" marB="467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808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문자열과 유니코드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문자열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dirty="0"/>
              <a:t>사람의 이름</a:t>
            </a:r>
            <a:r>
              <a:rPr lang="en-US" altLang="ko-KR" dirty="0"/>
              <a:t>, </a:t>
            </a:r>
            <a:r>
              <a:rPr lang="ko-KR" altLang="en-US" dirty="0"/>
              <a:t>주소처럼 일반적인 문장을 나타내기 위해 사용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1501776" y="2693771"/>
            <a:ext cx="2033587" cy="358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400" b="1">
                <a:latin typeface="HY견고딕" pitchFamily="18" charset="-127"/>
                <a:ea typeface="HY견고딕" pitchFamily="18" charset="-127"/>
              </a:rPr>
              <a:t>일반 문자열</a:t>
            </a:r>
            <a:r>
              <a:rPr lang="en-US" altLang="ko-KR" sz="1400" b="1">
                <a:latin typeface="HY견고딕" pitchFamily="18" charset="-127"/>
                <a:ea typeface="HY견고딕" pitchFamily="18" charset="-127"/>
              </a:rPr>
              <a:t>(ascii </a:t>
            </a:r>
            <a:r>
              <a:rPr lang="ko-KR" altLang="en-US" sz="1400" b="1">
                <a:latin typeface="HY견고딕" pitchFamily="18" charset="-127"/>
                <a:ea typeface="HY견고딕" pitchFamily="18" charset="-127"/>
              </a:rPr>
              <a:t>코드</a:t>
            </a:r>
            <a:r>
              <a:rPr lang="en-US" altLang="ko-KR" sz="1400" b="1"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pic>
        <p:nvPicPr>
          <p:cNvPr id="8" name="Picture 28" descr="MCj043260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1" y="2549309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65582"/>
              </p:ext>
            </p:extLst>
          </p:nvPr>
        </p:nvGraphicFramePr>
        <p:xfrm>
          <a:off x="1455738" y="3122396"/>
          <a:ext cx="2332038" cy="696913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시스템제공 데이터타입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크기 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char[(n)]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0-8000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varchar[(n)]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66"/>
          <p:cNvSpPr>
            <a:spLocks noChangeArrowheads="1"/>
          </p:cNvSpPr>
          <p:nvPr/>
        </p:nvSpPr>
        <p:spPr bwMode="auto">
          <a:xfrm>
            <a:off x="1474788" y="3131921"/>
            <a:ext cx="1408113" cy="665163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2894013" y="3112871"/>
            <a:ext cx="873125" cy="676275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1195388" y="3946309"/>
            <a:ext cx="6651625" cy="20812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ko-KR" sz="1050">
              <a:solidFill>
                <a:srgbClr val="660066"/>
              </a:solidFill>
            </a:endParaRPr>
          </a:p>
        </p:txBody>
      </p:sp>
      <p:sp>
        <p:nvSpPr>
          <p:cNvPr id="18" name="Text Box 84"/>
          <p:cNvSpPr txBox="1">
            <a:spLocks noChangeArrowheads="1"/>
          </p:cNvSpPr>
          <p:nvPr/>
        </p:nvSpPr>
        <p:spPr bwMode="auto">
          <a:xfrm>
            <a:off x="1195388" y="3978059"/>
            <a:ext cx="5109645" cy="203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400" dirty="0"/>
              <a:t> char, varchar, text </a:t>
            </a:r>
            <a:r>
              <a:rPr lang="ko-KR" altLang="en-US" sz="1400" dirty="0"/>
              <a:t>같은 문자열을 저장하기 위한 데이터 타입</a:t>
            </a:r>
          </a:p>
          <a:p>
            <a:pPr eaLnBrk="1" hangingPunct="1"/>
            <a:r>
              <a:rPr lang="en-US" altLang="ko-KR" sz="1400" dirty="0"/>
              <a:t>- </a:t>
            </a:r>
            <a:r>
              <a:rPr lang="ko-KR" altLang="en-US" sz="1400" dirty="0"/>
              <a:t>숫자</a:t>
            </a:r>
            <a:r>
              <a:rPr lang="en-US" altLang="ko-KR" sz="1400" dirty="0"/>
              <a:t> : 0~9</a:t>
            </a:r>
            <a:endParaRPr lang="ko-KR" altLang="en-US" sz="1400" dirty="0"/>
          </a:p>
          <a:p>
            <a:pPr eaLnBrk="1" hangingPunct="1"/>
            <a:r>
              <a:rPr lang="en-US" altLang="ko-KR" sz="1400" dirty="0"/>
              <a:t>- </a:t>
            </a:r>
            <a:r>
              <a:rPr lang="ko-KR" altLang="en-US" sz="1400" dirty="0"/>
              <a:t>알파벳 </a:t>
            </a:r>
            <a:r>
              <a:rPr lang="en-US" altLang="ko-KR" sz="1400" dirty="0"/>
              <a:t>: 'A' ~'Z',</a:t>
            </a:r>
          </a:p>
          <a:p>
            <a:pPr eaLnBrk="1" hangingPunct="1"/>
            <a:r>
              <a:rPr lang="en-US" altLang="ko-KR" sz="1400" dirty="0"/>
              <a:t>- ASCII</a:t>
            </a:r>
            <a:r>
              <a:rPr lang="ko-KR" altLang="en-US" sz="1400" dirty="0"/>
              <a:t>문자 </a:t>
            </a:r>
            <a:r>
              <a:rPr lang="en-US" altLang="ko-KR" sz="1400" dirty="0"/>
              <a:t>: </a:t>
            </a:r>
            <a:r>
              <a:rPr lang="ko-KR" altLang="en-US" sz="1400" dirty="0"/>
              <a:t>키보드에서 입력할 수 있는 일반적인 기호</a:t>
            </a:r>
          </a:p>
          <a:p>
            <a:pPr eaLnBrk="1" hangingPunct="1">
              <a:buFontTx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표준 </a:t>
            </a:r>
            <a:r>
              <a:rPr lang="en-US" altLang="ko-KR" sz="1400" dirty="0"/>
              <a:t>ASCII</a:t>
            </a:r>
            <a:r>
              <a:rPr lang="ko-KR" altLang="en-US" sz="1400" dirty="0"/>
              <a:t>코드 </a:t>
            </a:r>
            <a:r>
              <a:rPr lang="en-US" altLang="ko-KR" sz="1400" dirty="0"/>
              <a:t>: 1</a:t>
            </a:r>
            <a:r>
              <a:rPr lang="ko-KR" altLang="en-US" sz="1400" dirty="0"/>
              <a:t>바이트 </a:t>
            </a:r>
            <a:r>
              <a:rPr lang="en-US" altLang="ko-KR" sz="1400" dirty="0"/>
              <a:t>- </a:t>
            </a:r>
            <a:r>
              <a:rPr lang="ko-KR" altLang="en-US" sz="1400" dirty="0"/>
              <a:t>한 개의 글자 의미</a:t>
            </a:r>
          </a:p>
          <a:p>
            <a:pPr eaLnBrk="1" hangingPunct="1">
              <a:buFontTx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한글 </a:t>
            </a:r>
            <a:r>
              <a:rPr lang="en-US" altLang="ko-KR" sz="1400" dirty="0"/>
              <a:t>:  2</a:t>
            </a:r>
            <a:r>
              <a:rPr lang="ko-KR" altLang="en-US" sz="1400" dirty="0"/>
              <a:t>바이트 </a:t>
            </a:r>
            <a:r>
              <a:rPr lang="en-US" altLang="ko-KR" sz="1400" dirty="0"/>
              <a:t>- </a:t>
            </a:r>
            <a:r>
              <a:rPr lang="ko-KR" altLang="en-US" sz="1400" dirty="0"/>
              <a:t>한 개의 글자 의미</a:t>
            </a:r>
          </a:p>
          <a:p>
            <a:pPr eaLnBrk="1" hangingPunct="1"/>
            <a:r>
              <a:rPr lang="en-US" altLang="ko-KR" sz="1400" dirty="0"/>
              <a:t>Ex) char(100) : </a:t>
            </a:r>
            <a:r>
              <a:rPr lang="ko-KR" altLang="en-US" sz="1400" dirty="0"/>
              <a:t>내부적으로 </a:t>
            </a:r>
            <a:r>
              <a:rPr lang="en-US" altLang="ko-KR" sz="1400" dirty="0"/>
              <a:t>100</a:t>
            </a:r>
            <a:r>
              <a:rPr lang="ko-KR" altLang="en-US" sz="1400" dirty="0"/>
              <a:t>바이트의 저장 영역 사용</a:t>
            </a:r>
            <a:endParaRPr lang="en-US" altLang="ko-KR" sz="1400" dirty="0"/>
          </a:p>
          <a:p>
            <a:pPr eaLnBrk="1" hangingPunct="1"/>
            <a:r>
              <a:rPr lang="en-US" altLang="ko-KR" sz="1400" dirty="0"/>
              <a:t>      - </a:t>
            </a:r>
            <a:r>
              <a:rPr lang="ko-KR" altLang="en-US" sz="1400" dirty="0"/>
              <a:t>영어의 경우 </a:t>
            </a:r>
            <a:r>
              <a:rPr lang="en-US" altLang="ko-KR" sz="1400" dirty="0"/>
              <a:t>: 100</a:t>
            </a:r>
            <a:r>
              <a:rPr lang="ko-KR" altLang="en-US" sz="1400" dirty="0"/>
              <a:t>글자 저장</a:t>
            </a:r>
          </a:p>
          <a:p>
            <a:pPr eaLnBrk="1" hangingPunct="1"/>
            <a:r>
              <a:rPr lang="en-US" altLang="ko-KR" sz="1400" dirty="0"/>
              <a:t>      - </a:t>
            </a:r>
            <a:r>
              <a:rPr lang="ko-KR" altLang="en-US" sz="1400" dirty="0"/>
              <a:t>한글의 경우 </a:t>
            </a:r>
            <a:r>
              <a:rPr lang="en-US" altLang="ko-KR" sz="1400" dirty="0"/>
              <a:t>: 50</a:t>
            </a:r>
            <a:r>
              <a:rPr lang="ko-KR" altLang="en-US" sz="1400" dirty="0"/>
              <a:t>글자 저장</a:t>
            </a:r>
          </a:p>
        </p:txBody>
      </p:sp>
    </p:spTree>
    <p:extLst>
      <p:ext uri="{BB962C8B-B14F-4D97-AF65-F5344CB8AC3E}">
        <p14:creationId xmlns:p14="http://schemas.microsoft.com/office/powerpoint/2010/main" val="100004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문자열과 유니코드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문자열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dirty="0"/>
              <a:t>사람의 이름</a:t>
            </a:r>
            <a:r>
              <a:rPr lang="en-US" altLang="ko-KR" dirty="0"/>
              <a:t>, </a:t>
            </a:r>
            <a:r>
              <a:rPr lang="ko-KR" altLang="en-US" dirty="0"/>
              <a:t>주소처럼 일반적인 문장을 나타내기 위해 사용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1623521" y="2610644"/>
            <a:ext cx="2033587" cy="358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유니코드 문자열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Picture 30" descr="MCj043260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6" y="2466182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74183"/>
              </p:ext>
            </p:extLst>
          </p:nvPr>
        </p:nvGraphicFramePr>
        <p:xfrm>
          <a:off x="1460008" y="3029744"/>
          <a:ext cx="2332038" cy="696913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시스템제공 데이터타입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크기 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nchar[(n)]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0-8000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nvarchar[(n)]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68"/>
          <p:cNvSpPr>
            <a:spLocks noChangeArrowheads="1"/>
          </p:cNvSpPr>
          <p:nvPr/>
        </p:nvSpPr>
        <p:spPr bwMode="auto">
          <a:xfrm>
            <a:off x="2930033" y="3058319"/>
            <a:ext cx="873125" cy="676275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1472708" y="3058319"/>
            <a:ext cx="1408113" cy="665163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1195388" y="3946309"/>
            <a:ext cx="6651625" cy="20812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ko-KR" sz="1050">
              <a:solidFill>
                <a:srgbClr val="660066"/>
              </a:solidFill>
            </a:endParaRPr>
          </a:p>
        </p:txBody>
      </p:sp>
      <p:sp>
        <p:nvSpPr>
          <p:cNvPr id="18" name="Text Box 84"/>
          <p:cNvSpPr txBox="1">
            <a:spLocks noChangeArrowheads="1"/>
          </p:cNvSpPr>
          <p:nvPr/>
        </p:nvSpPr>
        <p:spPr bwMode="auto">
          <a:xfrm>
            <a:off x="1195388" y="3978059"/>
            <a:ext cx="4923440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유니코드 </a:t>
            </a:r>
            <a:r>
              <a:rPr lang="en-US" altLang="ko-KR" sz="1400"/>
              <a:t>: </a:t>
            </a:r>
            <a:r>
              <a:rPr lang="en-US" altLang="ko-KR" sz="1400" smtClean="0"/>
              <a:t>nchar, </a:t>
            </a:r>
            <a:r>
              <a:rPr lang="en-US" altLang="ko-KR" sz="1400" dirty="0" err="1"/>
              <a:t>nvarchar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ntext</a:t>
            </a:r>
            <a:endParaRPr lang="en-US" altLang="ko-KR" sz="1400" dirty="0"/>
          </a:p>
          <a:p>
            <a:pPr eaLnBrk="1" hangingPunct="1"/>
            <a:r>
              <a:rPr lang="en-US" altLang="ko-KR" sz="1400" dirty="0"/>
              <a:t>-  2</a:t>
            </a:r>
            <a:r>
              <a:rPr lang="ko-KR" altLang="en-US" sz="1400" dirty="0"/>
              <a:t>바이트 사용 </a:t>
            </a:r>
            <a:r>
              <a:rPr lang="en-US" altLang="ko-KR" sz="1400" dirty="0"/>
              <a:t>: </a:t>
            </a:r>
            <a:r>
              <a:rPr lang="ko-KR" altLang="en-US" sz="1400" dirty="0"/>
              <a:t>전 세계 문자 표현함</a:t>
            </a:r>
          </a:p>
          <a:p>
            <a:pPr eaLnBrk="1" hangingPunct="1"/>
            <a:endParaRPr lang="en-US" altLang="ko-KR" sz="1400" dirty="0"/>
          </a:p>
          <a:p>
            <a:pPr eaLnBrk="1" hangingPunct="1"/>
            <a:r>
              <a:rPr lang="ko-KR" altLang="en-US" sz="1400" dirty="0"/>
              <a:t>  </a:t>
            </a:r>
            <a:r>
              <a:rPr lang="en-US" altLang="ko-KR" sz="1400" dirty="0"/>
              <a:t>Ex) </a:t>
            </a:r>
            <a:r>
              <a:rPr lang="en-US" altLang="ko-KR" sz="1400" dirty="0" err="1"/>
              <a:t>nchar</a:t>
            </a:r>
            <a:r>
              <a:rPr lang="en-US" altLang="ko-KR" sz="1400" dirty="0"/>
              <a:t>(100)  : </a:t>
            </a:r>
            <a:r>
              <a:rPr lang="ko-KR" altLang="en-US" sz="1400" dirty="0"/>
              <a:t>내부적으로 </a:t>
            </a:r>
            <a:r>
              <a:rPr lang="en-US" altLang="ko-KR" sz="1400" dirty="0"/>
              <a:t>200</a:t>
            </a:r>
            <a:r>
              <a:rPr lang="ko-KR" altLang="en-US" sz="1400" dirty="0"/>
              <a:t>바이트의 저장 영역 사용</a:t>
            </a:r>
          </a:p>
          <a:p>
            <a:pPr eaLnBrk="1" hangingPunct="1"/>
            <a:r>
              <a:rPr lang="en-US" altLang="ko-KR" sz="1400" dirty="0"/>
              <a:t>        - </a:t>
            </a:r>
            <a:r>
              <a:rPr lang="ko-KR" altLang="en-US" sz="1400" dirty="0"/>
              <a:t>영어</a:t>
            </a:r>
            <a:r>
              <a:rPr lang="en-US" altLang="ko-KR" sz="1400" dirty="0"/>
              <a:t>, </a:t>
            </a:r>
            <a:r>
              <a:rPr lang="ko-KR" altLang="en-US" sz="1400" dirty="0"/>
              <a:t>한글에 관계없이 </a:t>
            </a:r>
            <a:r>
              <a:rPr lang="en-US" altLang="ko-KR" sz="1400" dirty="0"/>
              <a:t>: 100</a:t>
            </a:r>
            <a:r>
              <a:rPr lang="ko-KR" altLang="en-US" sz="1400" dirty="0"/>
              <a:t>글자 저장</a:t>
            </a:r>
            <a:endParaRPr lang="en-US" altLang="ko-KR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536840" y="3390840"/>
              <a:ext cx="6372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000" y="3327480"/>
                <a:ext cx="95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1555920" y="3600360"/>
              <a:ext cx="51120" cy="68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9720" y="3537000"/>
                <a:ext cx="8316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3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 문자열과 가변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1196975" y="2787651"/>
            <a:ext cx="2940050" cy="20812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ko-KR" sz="1200">
              <a:solidFill>
                <a:srgbClr val="660066"/>
              </a:solidFill>
            </a:endParaRPr>
          </a:p>
        </p:txBody>
      </p:sp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4835525" y="2784476"/>
            <a:ext cx="2940050" cy="20812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ko-KR" sz="1200">
              <a:solidFill>
                <a:srgbClr val="660066"/>
              </a:solidFill>
            </a:endParaRPr>
          </a:p>
        </p:txBody>
      </p:sp>
      <p:pic>
        <p:nvPicPr>
          <p:cNvPr id="7" name="Picture 79" descr="UNI000009e403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28"/>
          <a:stretch>
            <a:fillRect/>
          </a:stretch>
        </p:blipFill>
        <p:spPr bwMode="auto">
          <a:xfrm>
            <a:off x="1773238" y="2997201"/>
            <a:ext cx="1657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0" descr="UNI000009e403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1"/>
          <a:stretch>
            <a:fillRect/>
          </a:stretch>
        </p:blipFill>
        <p:spPr bwMode="auto">
          <a:xfrm>
            <a:off x="5302250" y="3068638"/>
            <a:ext cx="18303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1"/>
          <p:cNvSpPr>
            <a:spLocks noChangeArrowheads="1"/>
          </p:cNvSpPr>
          <p:nvPr/>
        </p:nvSpPr>
        <p:spPr bwMode="auto">
          <a:xfrm>
            <a:off x="6958013" y="4005263"/>
            <a:ext cx="1189037" cy="385763"/>
          </a:xfrm>
          <a:prstGeom prst="wedgeRectCallout">
            <a:avLst>
              <a:gd name="adj1" fmla="val -65620"/>
              <a:gd name="adj2" fmla="val -5781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200"/>
              <a:t>저장공간 절약</a:t>
            </a:r>
          </a:p>
        </p:txBody>
      </p:sp>
      <p:sp>
        <p:nvSpPr>
          <p:cNvPr id="10" name="Rectangle 82"/>
          <p:cNvSpPr>
            <a:spLocks noChangeArrowheads="1"/>
          </p:cNvSpPr>
          <p:nvPr/>
        </p:nvSpPr>
        <p:spPr bwMode="auto">
          <a:xfrm>
            <a:off x="1196975" y="5165033"/>
            <a:ext cx="6712392" cy="279180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200"/>
              <a:t>늘 동일한 데이터 크기를 저장하는 우편번호나 주민 번호를 제외하고는 가변문자열이 훨씬 좋음</a:t>
            </a:r>
          </a:p>
        </p:txBody>
      </p:sp>
      <p:sp>
        <p:nvSpPr>
          <p:cNvPr id="12" name="Rectangle 84"/>
          <p:cNvSpPr>
            <a:spLocks noChangeArrowheads="1"/>
          </p:cNvSpPr>
          <p:nvPr/>
        </p:nvSpPr>
        <p:spPr bwMode="auto">
          <a:xfrm>
            <a:off x="3429000" y="2420938"/>
            <a:ext cx="2445198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1200"/>
              <a:t>각각 </a:t>
            </a:r>
            <a:r>
              <a:rPr lang="en-US" altLang="ko-KR" sz="1200"/>
              <a:t>'aa'</a:t>
            </a:r>
            <a:r>
              <a:rPr lang="ko-KR" altLang="en-US" sz="1200"/>
              <a:t>라는 데이터를 넣게 되면</a:t>
            </a:r>
          </a:p>
        </p:txBody>
      </p:sp>
    </p:spTree>
    <p:extLst>
      <p:ext uri="{BB962C8B-B14F-4D97-AF65-F5344CB8AC3E}">
        <p14:creationId xmlns:p14="http://schemas.microsoft.com/office/powerpoint/2010/main" val="265561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CHAR? VARCHAR?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 </a:t>
            </a:r>
            <a:endParaRPr lang="en-US" altLang="ko-KR" dirty="0"/>
          </a:p>
          <a:p>
            <a:pPr lvl="1"/>
            <a:r>
              <a:rPr lang="ko-KR" altLang="en-US" dirty="0" smtClean="0"/>
              <a:t>길이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고정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후 남은 공간은 공백으로 채운다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공백까지 읽어 들일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남는 공간은 스페이스로 채워지므로 </a:t>
            </a:r>
            <a:r>
              <a:rPr lang="ko-KR" altLang="en-US" b="1" dirty="0" smtClean="0"/>
              <a:t>공간의 낭비</a:t>
            </a:r>
            <a:r>
              <a:rPr lang="ko-KR" altLang="en-US" dirty="0" smtClean="0"/>
              <a:t>가 발생</a:t>
            </a:r>
            <a:endParaRPr lang="en-US" altLang="ko-KR" dirty="0"/>
          </a:p>
          <a:p>
            <a:pPr lvl="2"/>
            <a:r>
              <a:rPr lang="ko-KR" altLang="en-US" dirty="0" smtClean="0"/>
              <a:t>반드시 고정길이에 해당하는 데이터만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로 할 것</a:t>
            </a:r>
            <a:endParaRPr lang="en-US" altLang="ko-KR" dirty="0" smtClean="0"/>
          </a:p>
          <a:p>
            <a:r>
              <a:rPr lang="en-US" altLang="ko-KR" dirty="0" smtClean="0"/>
              <a:t>VARCHAR</a:t>
            </a:r>
          </a:p>
          <a:p>
            <a:pPr lvl="1"/>
            <a:r>
              <a:rPr lang="ko-KR" altLang="en-US" dirty="0" smtClean="0"/>
              <a:t>데이터를 할당한 후 데이터와 같이 길이정보도 관리 </a:t>
            </a:r>
            <a:r>
              <a:rPr lang="en-US" altLang="ko-KR" dirty="0" smtClean="0"/>
              <a:t>(+1byte)</a:t>
            </a:r>
          </a:p>
          <a:p>
            <a:pPr lvl="2"/>
            <a:r>
              <a:rPr lang="ko-KR" altLang="en-US" dirty="0" smtClean="0"/>
              <a:t>처리 시 추가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현실적으로 큰 차이는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용량도 절감되고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개발자들의 수고가 많이 </a:t>
            </a:r>
            <a:r>
              <a:rPr lang="ko-KR" altLang="en-US" dirty="0" err="1" smtClean="0"/>
              <a:t>줄어듬</a:t>
            </a:r>
            <a:r>
              <a:rPr lang="ko-KR" altLang="en-US" dirty="0" smtClean="0"/>
              <a:t>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사용 권장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708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84755</TotalTime>
  <Words>1233</Words>
  <Application>Microsoft Office PowerPoint</Application>
  <PresentationFormat>화면 슬라이드 쇼(4:3)</PresentationFormat>
  <Paragraphs>381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HY견고딕</vt:lpstr>
      <vt:lpstr>굴림</vt:lpstr>
      <vt:lpstr>돋움</vt:lpstr>
      <vt:lpstr>맑은 고딕</vt:lpstr>
      <vt:lpstr>한컴바탕</vt:lpstr>
      <vt:lpstr>Arial</vt:lpstr>
      <vt:lpstr>Calibri</vt:lpstr>
      <vt:lpstr>Tahoma</vt:lpstr>
      <vt:lpstr>Wingdings</vt:lpstr>
      <vt:lpstr>추억</vt:lpstr>
      <vt:lpstr>4. DDL 테이블 생성하고 데이터 추가하기</vt:lpstr>
      <vt:lpstr>CREATE TABLE</vt:lpstr>
      <vt:lpstr>SQL Server에서 제공되는 데이터 타입</vt:lpstr>
      <vt:lpstr>SQL Server에서 제공되는 데이터 타입</vt:lpstr>
      <vt:lpstr>SQL Server에서 제공되는 데이터 타입</vt:lpstr>
      <vt:lpstr>일반 문자열과 유니코드 문자열</vt:lpstr>
      <vt:lpstr>일반 문자열과 유니코드 문자열</vt:lpstr>
      <vt:lpstr>고정 문자열과 가변 문자열</vt:lpstr>
      <vt:lpstr>CHAR? VARCHAR?</vt:lpstr>
      <vt:lpstr>숫자</vt:lpstr>
      <vt:lpstr>숫자</vt:lpstr>
      <vt:lpstr>숫자</vt:lpstr>
      <vt:lpstr>날짜</vt:lpstr>
      <vt:lpstr>IDENTITY  속성</vt:lpstr>
      <vt:lpstr>Create table</vt:lpstr>
      <vt:lpstr>IDENTITY  속성 사용하여 테이블 구현</vt:lpstr>
      <vt:lpstr>IDENTITY  속성 사용하여 테이블 구현</vt:lpstr>
      <vt:lpstr>IDENTITY  속성 사용하여 테이블 구현</vt:lpstr>
      <vt:lpstr>Create table</vt:lpstr>
      <vt:lpstr>Alter table</vt:lpstr>
      <vt:lpstr>Alter table add</vt:lpstr>
      <vt:lpstr>Alter table alter</vt:lpstr>
      <vt:lpstr>Alter table drop</vt:lpstr>
      <vt:lpstr>Alter table</vt:lpstr>
      <vt:lpstr>Truncate table</vt:lpstr>
      <vt:lpstr>Drop table</vt:lpstr>
      <vt:lpstr>Drop table</vt:lpstr>
      <vt:lpstr>SSMS 사용하여 테이블 생성</vt:lpstr>
      <vt:lpstr>SSMS 사용하여 테이블 생성</vt:lpstr>
      <vt:lpstr>열 속성</vt:lpstr>
      <vt:lpstr>열 속성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Lee kabsung</cp:lastModifiedBy>
  <cp:revision>793</cp:revision>
  <cp:lastPrinted>2019-05-27T14:48:44Z</cp:lastPrinted>
  <dcterms:created xsi:type="dcterms:W3CDTF">2015-03-12T06:09:39Z</dcterms:created>
  <dcterms:modified xsi:type="dcterms:W3CDTF">2019-09-16T12:09:03Z</dcterms:modified>
</cp:coreProperties>
</file>