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26"/>
  </p:notesMasterIdLst>
  <p:handoutMasterIdLst>
    <p:handoutMasterId r:id="rId27"/>
  </p:handoutMasterIdLst>
  <p:sldIdLst>
    <p:sldId id="428" r:id="rId2"/>
    <p:sldId id="478" r:id="rId3"/>
    <p:sldId id="479" r:id="rId4"/>
    <p:sldId id="480" r:id="rId5"/>
    <p:sldId id="501" r:id="rId6"/>
    <p:sldId id="509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10" r:id="rId15"/>
    <p:sldId id="515" r:id="rId16"/>
    <p:sldId id="514" r:id="rId17"/>
    <p:sldId id="494" r:id="rId18"/>
    <p:sldId id="495" r:id="rId19"/>
    <p:sldId id="496" r:id="rId20"/>
    <p:sldId id="511" r:id="rId21"/>
    <p:sldId id="513" r:id="rId22"/>
    <p:sldId id="497" r:id="rId23"/>
    <p:sldId id="500" r:id="rId24"/>
    <p:sldId id="484" r:id="rId2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78"/>
            <p14:sldId id="479"/>
            <p14:sldId id="480"/>
            <p14:sldId id="501"/>
            <p14:sldId id="509"/>
            <p14:sldId id="502"/>
            <p14:sldId id="503"/>
            <p14:sldId id="504"/>
            <p14:sldId id="505"/>
            <p14:sldId id="506"/>
            <p14:sldId id="507"/>
            <p14:sldId id="508"/>
            <p14:sldId id="510"/>
            <p14:sldId id="515"/>
            <p14:sldId id="514"/>
            <p14:sldId id="494"/>
            <p14:sldId id="495"/>
            <p14:sldId id="496"/>
            <p14:sldId id="511"/>
            <p14:sldId id="513"/>
            <p14:sldId id="497"/>
            <p14:sldId id="500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3366CC"/>
    <a:srgbClr val="000000"/>
    <a:srgbClr val="FFFFFF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46" autoAdjust="0"/>
  </p:normalViewPr>
  <p:slideViewPr>
    <p:cSldViewPr snapToGrid="0">
      <p:cViewPr varScale="1">
        <p:scale>
          <a:sx n="87" d="100"/>
          <a:sy n="87" d="100"/>
        </p:scale>
        <p:origin x="1027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18830" cy="495029"/>
          </a:xfrm>
          <a:prstGeom prst="rect">
            <a:avLst/>
          </a:prstGeom>
        </p:spPr>
        <p:txBody>
          <a:bodyPr vert="horz" lIns="94851" tIns="47426" rIns="94851" bIns="4742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7" y="3"/>
            <a:ext cx="2918830" cy="495029"/>
          </a:xfrm>
          <a:prstGeom prst="rect">
            <a:avLst/>
          </a:prstGeom>
        </p:spPr>
        <p:txBody>
          <a:bodyPr vert="horz" lIns="94851" tIns="47426" rIns="94851" bIns="47426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371286"/>
            <a:ext cx="2918830" cy="495028"/>
          </a:xfrm>
          <a:prstGeom prst="rect">
            <a:avLst/>
          </a:prstGeom>
        </p:spPr>
        <p:txBody>
          <a:bodyPr vert="horz" lIns="94851" tIns="47426" rIns="94851" bIns="4742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7" y="9371286"/>
            <a:ext cx="2918830" cy="495028"/>
          </a:xfrm>
          <a:prstGeom prst="rect">
            <a:avLst/>
          </a:prstGeom>
        </p:spPr>
        <p:txBody>
          <a:bodyPr vert="horz" lIns="94851" tIns="47426" rIns="94851" bIns="47426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13T23:00:4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 10142 0,'0'18'110,"0"17"-95,35 36-15,-17-18 16,17 53 0,-35-89-16,18 18 15,-1 1-15,1 17 16,-18-18-16,17 0 15,1 1 1,0-1 0,-18-18-1,0 19 1,0-1 15,17 18-15,1-35-1,-18-1 1,53-193 62,-18 88-62,1-18-16,34-141 15,18-35 1,-35 123 0,-18 106-1,-17 18 1,17-18 31,-35 17-32,18 19 1,0 17-16,-18-18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18830" cy="495029"/>
          </a:xfrm>
          <a:prstGeom prst="rect">
            <a:avLst/>
          </a:prstGeom>
        </p:spPr>
        <p:txBody>
          <a:bodyPr vert="horz" lIns="94851" tIns="47426" rIns="94851" bIns="4742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3"/>
            <a:ext cx="2918830" cy="495029"/>
          </a:xfrm>
          <a:prstGeom prst="rect">
            <a:avLst/>
          </a:prstGeom>
        </p:spPr>
        <p:txBody>
          <a:bodyPr vert="horz" lIns="94851" tIns="47426" rIns="94851" bIns="47426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752475"/>
            <a:ext cx="5722937" cy="429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6" rIns="94851" bIns="474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38745" y="5226822"/>
            <a:ext cx="5658274" cy="3934522"/>
          </a:xfrm>
          <a:prstGeom prst="rect">
            <a:avLst/>
          </a:prstGeom>
        </p:spPr>
        <p:txBody>
          <a:bodyPr vert="horz" lIns="94851" tIns="47426" rIns="94851" bIns="47426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371286"/>
            <a:ext cx="2918830" cy="495028"/>
          </a:xfrm>
          <a:prstGeom prst="rect">
            <a:avLst/>
          </a:prstGeom>
        </p:spPr>
        <p:txBody>
          <a:bodyPr vert="horz" lIns="94851" tIns="47426" rIns="94851" bIns="4742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6"/>
            <a:ext cx="2918830" cy="495028"/>
          </a:xfrm>
          <a:prstGeom prst="rect">
            <a:avLst/>
          </a:prstGeom>
        </p:spPr>
        <p:txBody>
          <a:bodyPr vert="horz" lIns="94851" tIns="47426" rIns="94851" bIns="47426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06413" y="752475"/>
            <a:ext cx="5722937" cy="4292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2019-10-14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2019-10-14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ghetti-code.tistory.com/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en-US" altLang="ko-KR" sz="5400" b="1" dirty="0" smtClean="0"/>
              <a:t>7-2. </a:t>
            </a:r>
            <a:r>
              <a:rPr lang="ko-KR" altLang="en-US" sz="5400" b="1" dirty="0" smtClean="0"/>
              <a:t>중간고사 대비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집계 함수 </a:t>
            </a:r>
            <a:r>
              <a:rPr lang="ko-KR" altLang="en-US" dirty="0" err="1"/>
              <a:t>쿼리문</a:t>
            </a:r>
            <a:r>
              <a:rPr lang="ko-KR" altLang="en-US" dirty="0"/>
              <a:t> 해석하기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는 항상 집계 함수와 쓰인다</a:t>
            </a:r>
            <a:endParaRPr lang="en-US" altLang="ko-KR" dirty="0"/>
          </a:p>
          <a:p>
            <a:pPr lvl="1"/>
            <a:r>
              <a:rPr lang="en-US" altLang="ko-KR" dirty="0" smtClean="0"/>
              <a:t>HAVING</a:t>
            </a:r>
            <a:r>
              <a:rPr lang="ko-KR" altLang="en-US" dirty="0" smtClean="0"/>
              <a:t>절의 조건은 집계 함수를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GROUP BY</a:t>
            </a:r>
            <a:r>
              <a:rPr lang="ko-KR" altLang="en-US" dirty="0" smtClean="0"/>
              <a:t>절의 결과는 가급적 정렬해서 보는게 좋음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4473" y="1547698"/>
            <a:ext cx="5234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SELECT 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[DISTINCT] 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컬럼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집계 함수</a:t>
            </a:r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컬럼</a:t>
            </a:r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)</a:t>
            </a:r>
          </a:p>
          <a:p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FROM </a:t>
            </a:r>
            <a:r>
              <a:rPr lang="ko-KR" altLang="en-US" dirty="0" err="1" smtClean="0">
                <a:solidFill>
                  <a:srgbClr val="000000"/>
                </a:solidFill>
                <a:latin typeface="Ubuntu Condensed"/>
              </a:rPr>
              <a:t>테이블명</a:t>
            </a:r>
            <a:endParaRPr lang="ko-KR" altLang="en-US" dirty="0" smtClean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WHERE 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]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GROUP BY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 Group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대상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>
                <a:solidFill>
                  <a:srgbClr val="0900FF"/>
                </a:solidFill>
                <a:latin typeface="Ubuntu Condensed"/>
              </a:rPr>
              <a:t>HAVING 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 집계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함수 포함 조건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]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ORDER BY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ko-KR" altLang="en-US" dirty="0" err="1" smtClean="0">
                <a:solidFill>
                  <a:srgbClr val="000000"/>
                </a:solidFill>
                <a:latin typeface="Ubuntu Condensed"/>
              </a:rPr>
              <a:t>정렬대상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ASC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/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DESC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]]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407598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집계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다차원 집계 함수를 쓸 때는 </a:t>
            </a:r>
            <a:r>
              <a:rPr lang="ko-KR" altLang="en-US" dirty="0" err="1" smtClean="0"/>
              <a:t>햇깔리지</a:t>
            </a:r>
            <a:r>
              <a:rPr lang="ko-KR" altLang="en-US" dirty="0" smtClean="0"/>
              <a:t> 않게 주의하자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GROUP BY</a:t>
            </a:r>
            <a:r>
              <a:rPr lang="ko-KR" altLang="en-US" dirty="0"/>
              <a:t> </a:t>
            </a:r>
            <a:r>
              <a:rPr lang="en-US" altLang="ko-KR" dirty="0" err="1" smtClean="0"/>
              <a:t>dno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같은 부서 </a:t>
            </a:r>
            <a:r>
              <a:rPr lang="ko-KR" altLang="en-US" dirty="0" err="1" smtClean="0"/>
              <a:t>번호끼리</a:t>
            </a:r>
            <a:r>
              <a:rPr lang="ko-KR" altLang="en-US" dirty="0" smtClean="0"/>
              <a:t> 그룹화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부서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2,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3…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GROUP BY </a:t>
            </a:r>
            <a:r>
              <a:rPr lang="en-US" altLang="ko-KR" dirty="0" err="1" smtClean="0"/>
              <a:t>dno</a:t>
            </a:r>
            <a:r>
              <a:rPr lang="en-US" altLang="ko-KR" dirty="0" smtClean="0"/>
              <a:t>, job : </a:t>
            </a:r>
            <a:r>
              <a:rPr lang="ko-KR" altLang="en-US" dirty="0" smtClean="0"/>
              <a:t>같은 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직책끼리</a:t>
            </a:r>
            <a:r>
              <a:rPr lang="ko-KR" altLang="en-US" dirty="0" smtClean="0"/>
              <a:t> 그룹화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) , 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부장</a:t>
            </a:r>
            <a:r>
              <a:rPr lang="en-US" altLang="ko-KR" dirty="0" smtClean="0"/>
              <a:t>) , 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사장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, …</a:t>
            </a:r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2, </a:t>
            </a:r>
            <a:r>
              <a:rPr lang="ko-KR" altLang="en-US" dirty="0"/>
              <a:t>사원</a:t>
            </a:r>
            <a:r>
              <a:rPr lang="en-US" altLang="ko-KR" dirty="0"/>
              <a:t>) , 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2, </a:t>
            </a:r>
            <a:r>
              <a:rPr lang="ko-KR" altLang="en-US" dirty="0"/>
              <a:t>부장</a:t>
            </a:r>
            <a:r>
              <a:rPr lang="en-US" altLang="ko-KR" dirty="0"/>
              <a:t>) , 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2, </a:t>
            </a:r>
            <a:r>
              <a:rPr lang="ko-KR" altLang="en-US" dirty="0"/>
              <a:t>사장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3, </a:t>
            </a:r>
            <a:r>
              <a:rPr lang="ko-KR" altLang="en-US" dirty="0"/>
              <a:t>사원</a:t>
            </a:r>
            <a:r>
              <a:rPr lang="en-US" altLang="ko-KR" dirty="0"/>
              <a:t>) , 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3, </a:t>
            </a:r>
            <a:r>
              <a:rPr lang="ko-KR" altLang="en-US" dirty="0"/>
              <a:t>부장</a:t>
            </a:r>
            <a:r>
              <a:rPr lang="en-US" altLang="ko-KR" dirty="0"/>
              <a:t>) , (</a:t>
            </a:r>
            <a:r>
              <a:rPr lang="ko-KR" altLang="en-US" dirty="0" smtClean="0"/>
              <a:t>부서</a:t>
            </a:r>
            <a:r>
              <a:rPr lang="en-US" altLang="ko-KR" dirty="0"/>
              <a:t>3</a:t>
            </a:r>
            <a:r>
              <a:rPr lang="en-US" altLang="ko-KR" dirty="0" smtClean="0"/>
              <a:t>, </a:t>
            </a:r>
            <a:r>
              <a:rPr lang="ko-KR" altLang="en-US" dirty="0"/>
              <a:t>사장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, …</a:t>
            </a:r>
          </a:p>
          <a:p>
            <a:pPr lvl="2"/>
            <a:r>
              <a:rPr lang="en-US" altLang="ko-KR" dirty="0" smtClean="0"/>
              <a:t>…</a:t>
            </a:r>
          </a:p>
          <a:p>
            <a:pPr marL="35712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472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여러가지 조건이 있는 경우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집계 함수를 이용한 조건인지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컬럼 조건인지 꼭</a:t>
            </a:r>
            <a:r>
              <a:rPr lang="en-US" altLang="ko-KR" dirty="0" smtClean="0"/>
              <a:t>!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직원 평균 급여가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이상인 부서의 번호를 구하라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급여가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이상인 직원의 번호를 구하라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집계 결과 출력 시 주의 사항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50" y="4033662"/>
            <a:ext cx="6974664" cy="22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546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집계 결과 출력 시 주의 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507498"/>
            <a:ext cx="8410575" cy="42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70217" y="5736380"/>
            <a:ext cx="5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나중에 서브쿼리문을 배워야 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64828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4800" dirty="0" smtClean="0"/>
          </a:p>
          <a:p>
            <a:pPr algn="ctr"/>
            <a:r>
              <a:rPr lang="ko-KR" altLang="en-US" sz="4800" dirty="0" smtClean="0"/>
              <a:t>테이블 조인</a:t>
            </a:r>
            <a:endParaRPr lang="ko-KR" altLang="en-US" sz="4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7067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INNER JOIN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LEFT OUTER JOIN</a:t>
            </a:r>
          </a:p>
          <a:p>
            <a:pPr lvl="1"/>
            <a:r>
              <a:rPr lang="en-US" altLang="ko-KR" dirty="0" smtClean="0"/>
              <a:t>INNER JOIN</a:t>
            </a:r>
          </a:p>
          <a:p>
            <a:pPr lvl="2"/>
            <a:r>
              <a:rPr lang="ko-KR" altLang="en-US" dirty="0" smtClean="0"/>
              <a:t>젤 많이 쓰임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테이블의 교집합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일치하는 데이터만 보인다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LEFT [OUTER] JOIN</a:t>
            </a:r>
          </a:p>
          <a:p>
            <a:pPr lvl="2"/>
            <a:r>
              <a:rPr lang="ko-KR" altLang="en-US" dirty="0" smtClean="0"/>
              <a:t>왼쪽 테이블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</a:t>
            </a:r>
            <a:r>
              <a:rPr lang="ko-KR" altLang="en-US" dirty="0" smtClean="0"/>
              <a:t>에 데이터가 없으면 </a:t>
            </a:r>
            <a:r>
              <a:rPr lang="en-US" altLang="ko-KR" dirty="0" smtClean="0"/>
              <a:t>NULL</a:t>
            </a:r>
          </a:p>
          <a:p>
            <a:pPr lvl="2"/>
            <a:r>
              <a:rPr lang="en-US" altLang="ko-KR" dirty="0" smtClean="0"/>
              <a:t>INNER JOIN</a:t>
            </a:r>
            <a:r>
              <a:rPr lang="ko-KR" altLang="en-US" dirty="0" smtClean="0"/>
              <a:t>의 결과를 포함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[OUTER] </a:t>
            </a:r>
            <a:r>
              <a:rPr lang="ko-KR" altLang="en-US" dirty="0" smtClean="0"/>
              <a:t>생략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 t="75158"/>
          <a:stretch/>
        </p:blipFill>
        <p:spPr bwMode="auto">
          <a:xfrm>
            <a:off x="3997279" y="2118887"/>
            <a:ext cx="4482248" cy="16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6" b="75312"/>
          <a:stretch/>
        </p:blipFill>
        <p:spPr bwMode="auto">
          <a:xfrm>
            <a:off x="3997279" y="4056229"/>
            <a:ext cx="4469262" cy="166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178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조인의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098" name="Picture 2" descr="관련 이미지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30" y="1246188"/>
            <a:ext cx="6399340" cy="47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372330" y="1246188"/>
            <a:ext cx="3096347" cy="1169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1999" y="4812611"/>
            <a:ext cx="3096347" cy="1169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174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간의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경우 원하는 데이터가 한 테이블에 없을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테이블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이 필요함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직책이</a:t>
            </a:r>
            <a:r>
              <a:rPr lang="en-US" altLang="ko-KR" dirty="0" smtClean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사원</a:t>
            </a:r>
            <a:r>
              <a:rPr lang="en-US" altLang="ko-KR" dirty="0"/>
              <a:t>’</a:t>
            </a:r>
            <a:r>
              <a:rPr lang="ko-KR" altLang="en-US" dirty="0"/>
              <a:t>인 사람의 이름과 급여에 따른 등급을 보여주자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48" y="3052004"/>
            <a:ext cx="4635062" cy="30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62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조인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직책이</a:t>
            </a:r>
            <a:r>
              <a:rPr lang="en-US" altLang="ko-KR" dirty="0" smtClean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사원</a:t>
            </a:r>
            <a:r>
              <a:rPr lang="en-US" altLang="ko-KR" dirty="0"/>
              <a:t>’</a:t>
            </a:r>
            <a:r>
              <a:rPr lang="ko-KR" altLang="en-US" dirty="0"/>
              <a:t>인 사람의 </a:t>
            </a:r>
            <a:r>
              <a:rPr lang="ko-KR" altLang="en-US" dirty="0" smtClean="0"/>
              <a:t>부서 이름과 급여 등급을 </a:t>
            </a:r>
            <a:r>
              <a:rPr lang="ko-KR" altLang="en-US" dirty="0"/>
              <a:t>보여주자 </a:t>
            </a:r>
            <a:endParaRPr lang="en-US" altLang="ko-KR" dirty="0"/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일단 찾아낼 정보를 파악해보자</a:t>
            </a:r>
            <a:endParaRPr lang="en-US" altLang="ko-KR" dirty="0"/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문으로 얻어내야 할 정보들을 체크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salary, grade)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2. SELECT </a:t>
            </a:r>
            <a:r>
              <a:rPr lang="ko-KR" altLang="en-US" dirty="0" smtClean="0"/>
              <a:t>할 대상의 조건을 파악하자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Job = ‘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’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/>
              <a:t>해당 정보를 가진 테이블을 파악한다</a:t>
            </a:r>
            <a:endParaRPr lang="en-US" altLang="ko-KR" dirty="0"/>
          </a:p>
          <a:p>
            <a:pPr lvl="2"/>
            <a:r>
              <a:rPr lang="en-US" altLang="ko-KR" dirty="0" smtClean="0"/>
              <a:t>EMPLOYEE, SALGRADE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737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조인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직책이</a:t>
            </a:r>
            <a:r>
              <a:rPr lang="en-US" altLang="ko-KR" dirty="0"/>
              <a:t> ‘</a:t>
            </a:r>
            <a:r>
              <a:rPr lang="ko-KR" altLang="en-US" dirty="0"/>
              <a:t>사원</a:t>
            </a:r>
            <a:r>
              <a:rPr lang="en-US" altLang="ko-KR" dirty="0"/>
              <a:t>’</a:t>
            </a:r>
            <a:r>
              <a:rPr lang="ko-KR" altLang="en-US" dirty="0"/>
              <a:t>인 사람의 </a:t>
            </a:r>
            <a:r>
              <a:rPr lang="ko-KR" altLang="en-US" dirty="0" smtClean="0"/>
              <a:t>이름과 </a:t>
            </a:r>
            <a:r>
              <a:rPr lang="ko-KR" altLang="en-US" dirty="0"/>
              <a:t>급여 등급을 보여주자 </a:t>
            </a:r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테이블 간의 관계를 파악하여 기술하자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의 공통 사항을 체크해보자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직접적인 관계가 없으면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한단계 건너 중간 테이블을 추가로 기술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e.dno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d.dno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e.salary</a:t>
            </a:r>
            <a:r>
              <a:rPr lang="en-US" altLang="ko-KR" dirty="0" smtClean="0"/>
              <a:t> between </a:t>
            </a:r>
            <a:r>
              <a:rPr lang="en-US" altLang="ko-KR" dirty="0" err="1" smtClean="0"/>
              <a:t>s.lowsal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s.highsal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3. </a:t>
            </a:r>
            <a:r>
              <a:rPr lang="en-US" altLang="ko-KR" dirty="0" err="1" smtClean="0"/>
              <a:t>e.dno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d.dno</a:t>
            </a:r>
            <a:r>
              <a:rPr lang="en-US" altLang="ko-KR" dirty="0"/>
              <a:t>  </a:t>
            </a:r>
            <a:r>
              <a:rPr lang="en-US" altLang="ko-KR" dirty="0" smtClean="0"/>
              <a:t>and  </a:t>
            </a:r>
            <a:r>
              <a:rPr lang="en-US" altLang="ko-KR" dirty="0" err="1"/>
              <a:t>e.salary</a:t>
            </a:r>
            <a:r>
              <a:rPr lang="en-US" altLang="ko-KR" dirty="0"/>
              <a:t> between </a:t>
            </a:r>
            <a:r>
              <a:rPr lang="en-US" altLang="ko-KR" dirty="0" err="1"/>
              <a:t>s.lowsal</a:t>
            </a:r>
            <a:r>
              <a:rPr lang="en-US" altLang="ko-KR" dirty="0"/>
              <a:t> and </a:t>
            </a:r>
            <a:r>
              <a:rPr lang="en-US" altLang="ko-KR" dirty="0" err="1"/>
              <a:t>s.highsal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smtClean="0"/>
              <a:t>5. </a:t>
            </a:r>
            <a:r>
              <a:rPr lang="ko-KR" altLang="en-US" dirty="0" smtClean="0"/>
              <a:t>내용을 </a:t>
            </a:r>
            <a:r>
              <a:rPr lang="ko-KR" altLang="en-US" dirty="0" err="1" smtClean="0"/>
              <a:t>쿼리문으로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pPr lvl="2"/>
            <a:r>
              <a:rPr lang="en-US" altLang="ko-KR" sz="1800" b="1" dirty="0" smtClean="0">
                <a:solidFill>
                  <a:srgbClr val="FF0000"/>
                </a:solidFill>
              </a:rPr>
              <a:t>Select</a:t>
            </a:r>
            <a:r>
              <a:rPr lang="en-US" altLang="ko-KR" sz="1800" b="1" dirty="0" smtClean="0"/>
              <a:t> (1</a:t>
            </a:r>
            <a:r>
              <a:rPr lang="ko-KR" altLang="en-US" sz="1800" b="1" dirty="0" err="1" smtClean="0"/>
              <a:t>번내용</a:t>
            </a:r>
            <a:r>
              <a:rPr lang="en-US" altLang="ko-KR" sz="1800" b="1" dirty="0" smtClean="0"/>
              <a:t>)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from</a:t>
            </a:r>
            <a:r>
              <a:rPr lang="en-US" altLang="ko-KR" sz="1800" b="1" dirty="0" smtClean="0"/>
              <a:t> (3</a:t>
            </a:r>
            <a:r>
              <a:rPr lang="ko-KR" altLang="en-US" sz="1800" b="1" dirty="0" err="1" smtClean="0"/>
              <a:t>번내용</a:t>
            </a:r>
            <a:r>
              <a:rPr lang="en-US" altLang="ko-KR" sz="1800" b="1" dirty="0" smtClean="0"/>
              <a:t>)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where</a:t>
            </a:r>
            <a:r>
              <a:rPr lang="en-US" altLang="ko-KR" sz="1800" b="1" dirty="0" smtClean="0"/>
              <a:t> (2</a:t>
            </a:r>
            <a:r>
              <a:rPr lang="ko-KR" altLang="en-US" sz="1800" b="1" dirty="0" err="1" smtClean="0"/>
              <a:t>번내용</a:t>
            </a:r>
            <a:r>
              <a:rPr lang="en-US" altLang="ko-KR" sz="1800" b="1" dirty="0" smtClean="0"/>
              <a:t>)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and</a:t>
            </a:r>
            <a:r>
              <a:rPr lang="en-US" altLang="ko-KR" sz="1800" b="1" dirty="0" smtClean="0"/>
              <a:t> (4</a:t>
            </a:r>
            <a:r>
              <a:rPr lang="ko-KR" altLang="en-US" sz="1800" b="1" dirty="0" err="1" smtClean="0"/>
              <a:t>번내용</a:t>
            </a:r>
            <a:r>
              <a:rPr lang="en-US" altLang="ko-KR" sz="1800" b="1" dirty="0" smtClean="0"/>
              <a:t>)</a:t>
            </a:r>
          </a:p>
          <a:p>
            <a:pPr lvl="2"/>
            <a:endParaRPr lang="en-US" altLang="ko-KR" sz="1800" b="1" dirty="0" smtClean="0"/>
          </a:p>
          <a:p>
            <a:pPr lvl="2"/>
            <a:r>
              <a:rPr lang="en-US" altLang="ko-KR" sz="1800" b="1" dirty="0" smtClean="0"/>
              <a:t>Select e.name, </a:t>
            </a:r>
            <a:r>
              <a:rPr lang="en-US" altLang="ko-KR" sz="1800" b="1" dirty="0" err="1" smtClean="0"/>
              <a:t>e.salary</a:t>
            </a:r>
            <a:r>
              <a:rPr lang="en-US" altLang="ko-KR" sz="1800" b="1" dirty="0" smtClean="0"/>
              <a:t>, </a:t>
            </a:r>
            <a:r>
              <a:rPr lang="en-US" altLang="ko-KR" sz="1800" b="1" dirty="0" err="1" smtClean="0"/>
              <a:t>s.grade</a:t>
            </a:r>
            <a:r>
              <a:rPr lang="en-US" altLang="ko-KR" sz="1800" b="1" dirty="0" smtClean="0"/>
              <a:t> from employee e, </a:t>
            </a:r>
            <a:r>
              <a:rPr lang="en-US" altLang="ko-KR" sz="1800" b="1" dirty="0" err="1" smtClean="0"/>
              <a:t>salgrade</a:t>
            </a:r>
            <a:r>
              <a:rPr lang="en-US" altLang="ko-KR" sz="1800" b="1" dirty="0" smtClean="0"/>
              <a:t> s</a:t>
            </a:r>
          </a:p>
          <a:p>
            <a:pPr marL="609120" lvl="2" indent="0">
              <a:buNone/>
            </a:pPr>
            <a:r>
              <a:rPr lang="en-US" altLang="ko-KR" sz="1800" b="1" dirty="0" smtClean="0"/>
              <a:t>	where e.name = ‘</a:t>
            </a:r>
            <a:r>
              <a:rPr lang="ko-KR" altLang="en-US" sz="1800" b="1" dirty="0" smtClean="0"/>
              <a:t>사원</a:t>
            </a:r>
            <a:r>
              <a:rPr lang="en-US" altLang="ko-KR" sz="1800" b="1" dirty="0" smtClean="0"/>
              <a:t>’ and </a:t>
            </a:r>
            <a:r>
              <a:rPr lang="en-US" altLang="ko-KR" sz="1800" b="1" dirty="0" err="1" smtClean="0"/>
              <a:t>e.salary</a:t>
            </a:r>
            <a:r>
              <a:rPr lang="en-US" altLang="ko-KR" sz="1800" b="1" dirty="0" smtClean="0"/>
              <a:t> between </a:t>
            </a:r>
            <a:r>
              <a:rPr lang="en-US" altLang="ko-KR" sz="1800" b="1" dirty="0" err="1" smtClean="0"/>
              <a:t>lowsal</a:t>
            </a:r>
            <a:r>
              <a:rPr lang="en-US" altLang="ko-KR" sz="1800" b="1" dirty="0" smtClean="0"/>
              <a:t> and </a:t>
            </a:r>
            <a:r>
              <a:rPr lang="en-US" altLang="ko-KR" sz="1800" b="1" dirty="0" err="1" smtClean="0"/>
              <a:t>highsal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842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현장에서 </a:t>
            </a:r>
            <a:r>
              <a:rPr lang="en-US" altLang="ko-KR" dirty="0" smtClean="0"/>
              <a:t>SQL</a:t>
            </a:r>
            <a:r>
              <a:rPr lang="ko-KR" altLang="en-US" dirty="0"/>
              <a:t> </a:t>
            </a:r>
            <a:r>
              <a:rPr lang="ko-KR" altLang="en-US" dirty="0" smtClean="0"/>
              <a:t>쿼리를 </a:t>
            </a:r>
            <a:r>
              <a:rPr lang="ko-KR" altLang="en-US" dirty="0" err="1" smtClean="0"/>
              <a:t>만드려면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맨땅에서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만드는 것은 매우 어렵다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대해 </a:t>
            </a:r>
            <a:r>
              <a:rPr lang="ko-KR" altLang="en-US" dirty="0"/>
              <a:t>파악이 안되면 쿼리를 만드는게 불가능</a:t>
            </a:r>
            <a:endParaRPr lang="en-US" altLang="ko-KR" dirty="0"/>
          </a:p>
          <a:p>
            <a:pPr lvl="2"/>
            <a:r>
              <a:rPr lang="ko-KR" altLang="en-US" dirty="0"/>
              <a:t>테이블은 무슨 역할을 하고있나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어떤 데이터가 어디에 있나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테이블 간의 관계는</a:t>
            </a:r>
            <a:r>
              <a:rPr lang="en-US" altLang="ko-KR" dirty="0"/>
              <a:t>…?</a:t>
            </a:r>
          </a:p>
          <a:p>
            <a:pPr lvl="2"/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pPr lvl="1" algn="l"/>
            <a:endParaRPr lang="en-US" altLang="ko-KR" sz="32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8" name="Picture 4" descr="좌절금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76" y="4036204"/>
            <a:ext cx="1498844" cy="14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346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4800" dirty="0" smtClean="0"/>
          </a:p>
          <a:p>
            <a:pPr algn="ctr"/>
            <a:r>
              <a:rPr lang="ko-KR" altLang="en-US" sz="4800" dirty="0" smtClean="0"/>
              <a:t>그 외</a:t>
            </a:r>
            <a:endParaRPr lang="ko-KR" altLang="en-US" sz="4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76960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복잡한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836" y="1340781"/>
            <a:ext cx="3268251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2838" y="2501847"/>
            <a:ext cx="2899902" cy="241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610" tIns="158700" rIns="4761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SELECT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emp.years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emp.employee_id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emp2.emp_name,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emp.amount_sold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FROM ( SELECT SUBSTR(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a.sales_month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1, 4)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years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a.employee_id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SUM(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a.amount_sold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) AS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amount_sold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FROM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sales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customers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countries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c WHERE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a.cust_id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b.CUST_ID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AND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b.country_id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c.COUNTRY_ID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AND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c.country_name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'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Italy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' GROUP BY SUBSTR(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a.sales_month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1, 4),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a.employee_id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)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emp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( SELECT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years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MAX(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amount_sold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) AS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max_sold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FROM ( SELECT SUBSTR(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a.sales_month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1, 4)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years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a.employee_id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SUM(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a.amount_sold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) AS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amount_sold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FROM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sales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customers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countries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c WHERE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a.cust_id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b.CUST_ID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AND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b.country_id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c.COUNTRY_ID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AND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c.country_name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'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Italy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' GROUP BY SUBSTR(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a.sales_month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1, 4),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a.employee_id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) K GROUP BY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years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)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sale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employees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emp2 WHERE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emp.years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sale.years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AND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emp.amount_sold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sale.max_sold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AND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emp.employee_id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 = emp2.employee_id ORDER BY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years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de"/>
              </a:rPr>
              <a:t>;</a:t>
            </a:r>
            <a:r>
              <a:rPr kumimoji="0" lang="ko-KR" altLang="ko-KR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8497" y="3446927"/>
            <a:ext cx="79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VS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78907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코딩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위해 코드의 스타일을 일정하게 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생산성 측면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Coding standard </a:t>
            </a:r>
            <a:r>
              <a:rPr lang="ko-KR" altLang="en-US" dirty="0" smtClean="0"/>
              <a:t>혹은</a:t>
            </a:r>
            <a:r>
              <a:rPr lang="en-US" altLang="ko-KR" dirty="0" smtClean="0"/>
              <a:t> Coding convention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문법적으로 차이는 없으나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크게 높일 수 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그룹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회사마다 스타일이 조금씩 다를 수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MSSQL SSMS</a:t>
            </a:r>
            <a:r>
              <a:rPr lang="ko-KR" altLang="en-US" dirty="0" smtClean="0"/>
              <a:t>의 기본 스타일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8"/>
            <a:r>
              <a:rPr lang="ko-KR" altLang="en-US" dirty="0" smtClean="0"/>
              <a:t>실무에서는 대괄호를 굳이 안씀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90" y="4028253"/>
            <a:ext cx="25908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28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코딩 스타일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코딩 스타일 예시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en-US" altLang="ko-KR" dirty="0"/>
              <a:t>. SELECT, FROM, WHERE</a:t>
            </a:r>
            <a:r>
              <a:rPr lang="ko-KR" altLang="en-US" dirty="0"/>
              <a:t>등의 </a:t>
            </a:r>
            <a:r>
              <a:rPr lang="ko-KR" altLang="en-US" dirty="0" err="1"/>
              <a:t>예약어는</a:t>
            </a:r>
            <a:r>
              <a:rPr lang="ko-KR" altLang="en-US" dirty="0"/>
              <a:t> 대문자를 사용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 err="1" smtClean="0"/>
              <a:t>필드명은</a:t>
            </a:r>
            <a:r>
              <a:rPr lang="ko-KR" altLang="en-US" dirty="0" smtClean="0"/>
              <a:t> 대문자로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3. SQL </a:t>
            </a:r>
            <a:r>
              <a:rPr lang="ko-KR" altLang="en-US" dirty="0" smtClean="0"/>
              <a:t>함수는 대문자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4. </a:t>
            </a:r>
            <a:r>
              <a:rPr lang="ko-KR" altLang="en-US" dirty="0" smtClean="0"/>
              <a:t>쿼리 작성은 툴을 이용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툴의 </a:t>
            </a:r>
            <a:r>
              <a:rPr lang="ko-KR" altLang="en-US" dirty="0" err="1" smtClean="0"/>
              <a:t>자동정렬을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5.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사이의 콤마는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앞에 붙인다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6. </a:t>
            </a:r>
            <a:r>
              <a:rPr lang="ko-KR" altLang="en-US" dirty="0" smtClean="0"/>
              <a:t>들여쓰기는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35" y="1898417"/>
            <a:ext cx="4355387" cy="20095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98242" y="5985116"/>
            <a:ext cx="329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hlinkClick r:id="rId3"/>
              </a:rPr>
              <a:t>참조</a:t>
            </a:r>
            <a:r>
              <a:rPr lang="en-US" altLang="ko-KR" sz="1400" dirty="0" smtClean="0">
                <a:hlinkClick r:id="rId3"/>
              </a:rPr>
              <a:t>: https</a:t>
            </a:r>
            <a:r>
              <a:rPr lang="en-US" altLang="ko-KR" sz="1400" dirty="0">
                <a:hlinkClick r:id="rId3"/>
              </a:rPr>
              <a:t>://spaghetti-code.tistory.com/2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25017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별칭을 적절히 이용하자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내용이 복잡하거나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길어질 경우 별칭을 이용해서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. EMPLOYEE AS</a:t>
            </a:r>
            <a:r>
              <a:rPr lang="ko-KR" altLang="en-US" dirty="0" smtClean="0"/>
              <a:t> </a:t>
            </a:r>
            <a:r>
              <a:rPr lang="en-US" altLang="ko-KR" dirty="0" smtClean="0"/>
              <a:t>e, DEPARTMENT </a:t>
            </a:r>
            <a:r>
              <a:rPr lang="en-US" altLang="ko-KR" dirty="0"/>
              <a:t>AS</a:t>
            </a:r>
            <a:r>
              <a:rPr lang="en-US" altLang="ko-KR" dirty="0" smtClean="0"/>
              <a:t> d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테이블 조인을 사용하는 경우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별칭 사용이 유용함</a:t>
            </a:r>
            <a:endParaRPr lang="en-US" altLang="ko-KR" dirty="0"/>
          </a:p>
          <a:p>
            <a:pPr lvl="2"/>
            <a:r>
              <a:rPr lang="en-US" altLang="ko-KR" dirty="0" smtClean="0"/>
              <a:t>FROM </a:t>
            </a:r>
            <a:r>
              <a:rPr lang="ko-KR" altLang="en-US" dirty="0" smtClean="0"/>
              <a:t>절의 테이블에 별칭을 사용할 경우</a:t>
            </a:r>
            <a:r>
              <a:rPr lang="en-US" altLang="ko-KR" dirty="0" smtClean="0"/>
              <a:t>, SQL</a:t>
            </a:r>
            <a:r>
              <a:rPr lang="ko-KR" altLang="en-US" dirty="0" smtClean="0"/>
              <a:t>문 전체에서 별칭으로 통일해서 사용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9064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현장에서 </a:t>
            </a:r>
            <a:r>
              <a:rPr lang="en-US" altLang="ko-KR" dirty="0" smtClean="0"/>
              <a:t>SQL</a:t>
            </a:r>
            <a:r>
              <a:rPr lang="ko-KR" altLang="en-US" dirty="0"/>
              <a:t> </a:t>
            </a:r>
            <a:r>
              <a:rPr lang="ko-KR" altLang="en-US" dirty="0" smtClean="0"/>
              <a:t>쿼리를 </a:t>
            </a:r>
            <a:r>
              <a:rPr lang="ko-KR" altLang="en-US" dirty="0" err="1" smtClean="0"/>
              <a:t>만드려면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smtClean="0"/>
              <a:t>데이터베이스의 구조 파악 및 분석이 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 등을 개략적으로 파악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15" y="4517936"/>
            <a:ext cx="1688716" cy="985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54" y="2793649"/>
            <a:ext cx="5776484" cy="28949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15" y="3017267"/>
            <a:ext cx="2218116" cy="11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29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구조를 그려보자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ER Diagram </a:t>
            </a:r>
            <a:r>
              <a:rPr lang="ko-KR" altLang="en-US" dirty="0" smtClean="0"/>
              <a:t>혹은 테이블 </a:t>
            </a:r>
            <a:r>
              <a:rPr lang="ko-KR" altLang="en-US" dirty="0" err="1" smtClean="0"/>
              <a:t>구조도를</a:t>
            </a:r>
            <a:r>
              <a:rPr lang="ko-KR" altLang="en-US" dirty="0" smtClean="0"/>
              <a:t> 그려보자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59" y="1967767"/>
            <a:ext cx="6438639" cy="41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702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쿼리 작성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문제를 분석하여 쿼리를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최종 조회되는 결과 항목을 파악하기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필요한 테이블과 컬럼을 파악하기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항목 단위로 조건을 분석하여 작성</a:t>
            </a:r>
            <a:endParaRPr lang="en-US" altLang="ko-KR" dirty="0" smtClean="0"/>
          </a:p>
          <a:p>
            <a:pPr lvl="2"/>
            <a:r>
              <a:rPr lang="ko-KR" altLang="en-US" dirty="0"/>
              <a:t>조건이 있는지</a:t>
            </a:r>
            <a:r>
              <a:rPr lang="en-US" altLang="ko-KR" dirty="0"/>
              <a:t>, </a:t>
            </a:r>
            <a:r>
              <a:rPr lang="ko-KR" altLang="en-US" dirty="0"/>
              <a:t>집계 함수가 필요한지 파악</a:t>
            </a:r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쿼리를 하나로 종합 및 정리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각자만의 노하우가 있어도 좋습니다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1" dirty="0" smtClean="0"/>
              <a:t>예</a:t>
            </a:r>
            <a:r>
              <a:rPr lang="en-US" altLang="ko-KR" b="1" dirty="0" smtClean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사원들의 </a:t>
            </a:r>
            <a:r>
              <a:rPr lang="ko-KR" altLang="en-US" b="1" dirty="0">
                <a:solidFill>
                  <a:srgbClr val="FF0000"/>
                </a:solidFill>
              </a:rPr>
              <a:t>급여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총액</a:t>
            </a:r>
            <a:r>
              <a:rPr lang="ko-KR" altLang="en-US" b="1" dirty="0"/>
              <a:t>을 구해보자</a:t>
            </a:r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0832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4800" dirty="0" smtClean="0"/>
          </a:p>
          <a:p>
            <a:pPr algn="ctr"/>
            <a:r>
              <a:rPr lang="ko-KR" altLang="en-US" sz="4800" dirty="0" smtClean="0"/>
              <a:t>집계 </a:t>
            </a:r>
            <a:r>
              <a:rPr lang="ko-KR" altLang="en-US" sz="4800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05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집계 함수가 필요한지 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데이터를 기반으로 </a:t>
            </a:r>
            <a:r>
              <a:rPr lang="ko-KR" altLang="en-US" dirty="0" smtClean="0">
                <a:solidFill>
                  <a:srgbClr val="FF0000"/>
                </a:solidFill>
              </a:rPr>
              <a:t>통계적인 결과가 </a:t>
            </a:r>
            <a:r>
              <a:rPr lang="ko-KR" altLang="en-US" dirty="0" smtClean="0"/>
              <a:t>필요한지 보자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사원들의 </a:t>
            </a:r>
            <a:r>
              <a:rPr lang="ko-KR" altLang="en-US" dirty="0" smtClean="0">
                <a:solidFill>
                  <a:srgbClr val="FF0000"/>
                </a:solidFill>
              </a:rPr>
              <a:t>급여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총액</a:t>
            </a:r>
            <a:r>
              <a:rPr lang="ko-KR" altLang="en-US" dirty="0" smtClean="0"/>
              <a:t>을 구해보자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2 : </a:t>
            </a:r>
            <a:r>
              <a:rPr lang="ko-KR" altLang="en-US" dirty="0" smtClean="0">
                <a:solidFill>
                  <a:srgbClr val="FF0000"/>
                </a:solidFill>
              </a:rPr>
              <a:t>전체 사원들의 수</a:t>
            </a:r>
            <a:r>
              <a:rPr lang="ko-KR" altLang="en-US" dirty="0" smtClean="0"/>
              <a:t>와 커미션 받는 </a:t>
            </a:r>
            <a:r>
              <a:rPr lang="ko-KR" altLang="en-US" dirty="0" smtClean="0">
                <a:solidFill>
                  <a:srgbClr val="FF0000"/>
                </a:solidFill>
              </a:rPr>
              <a:t>사원의 수</a:t>
            </a:r>
            <a:r>
              <a:rPr lang="ko-KR" altLang="en-US" dirty="0" smtClean="0"/>
              <a:t>를 구해보자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3 : </a:t>
            </a:r>
            <a:r>
              <a:rPr lang="ko-KR" altLang="en-US" dirty="0" smtClean="0">
                <a:solidFill>
                  <a:srgbClr val="FF0000"/>
                </a:solidFill>
              </a:rPr>
              <a:t>소속 부서별 평균</a:t>
            </a:r>
            <a:r>
              <a:rPr lang="ko-KR" altLang="en-US" dirty="0" smtClean="0"/>
              <a:t> 급여를 구해보자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4 : </a:t>
            </a:r>
            <a:r>
              <a:rPr lang="ko-KR" altLang="en-US" dirty="0" smtClean="0">
                <a:solidFill>
                  <a:srgbClr val="FF0000"/>
                </a:solidFill>
              </a:rPr>
              <a:t>평균 급여 </a:t>
            </a:r>
            <a:r>
              <a:rPr lang="en-US" altLang="ko-KR" dirty="0" smtClean="0"/>
              <a:t>500 </a:t>
            </a:r>
            <a:r>
              <a:rPr lang="ko-KR" altLang="en-US" dirty="0" smtClean="0"/>
              <a:t>이상인 부서에 대한 </a:t>
            </a:r>
            <a:r>
              <a:rPr lang="ko-KR" altLang="en-US" dirty="0" smtClean="0">
                <a:solidFill>
                  <a:srgbClr val="FF0000"/>
                </a:solidFill>
              </a:rPr>
              <a:t>최대 급여</a:t>
            </a:r>
            <a:r>
              <a:rPr lang="ko-KR" altLang="en-US" dirty="0" smtClean="0"/>
              <a:t>를 구해보자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444600" y="3460680"/>
              <a:ext cx="248040" cy="457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3451320"/>
                <a:ext cx="26676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581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집계 함수가 필요한지 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그룹화된 데이터가 필요한지 구분하자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1 : (</a:t>
            </a:r>
            <a:r>
              <a:rPr lang="ko-KR" altLang="en-US" dirty="0" smtClean="0"/>
              <a:t>사원들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급여 총액을 구해보자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2 : (</a:t>
            </a:r>
            <a:r>
              <a:rPr lang="ko-KR" altLang="en-US" dirty="0" smtClean="0"/>
              <a:t>전체 사원들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수와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커미션 받는 사원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수를 구해보자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3 :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소속 부서별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평균 급여를 구해보자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4 :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평균 급여 </a:t>
            </a:r>
            <a:r>
              <a:rPr lang="en-US" altLang="ko-KR" dirty="0" smtClean="0">
                <a:solidFill>
                  <a:srgbClr val="FF0000"/>
                </a:solidFill>
              </a:rPr>
              <a:t>500 </a:t>
            </a:r>
            <a:r>
              <a:rPr lang="ko-KR" altLang="en-US" dirty="0" smtClean="0">
                <a:solidFill>
                  <a:srgbClr val="FF0000"/>
                </a:solidFill>
              </a:rPr>
              <a:t>이상인 부서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대한 최대 급여를 구해보자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77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집계 함수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해석하기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 FROM</a:t>
            </a:r>
            <a:r>
              <a:rPr lang="ko-KR" altLang="en-US" dirty="0" smtClean="0"/>
              <a:t>의 테이블 선택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WHERE </a:t>
            </a:r>
            <a:r>
              <a:rPr lang="ko-KR" altLang="en-US" dirty="0" smtClean="0"/>
              <a:t>조건에 해당하는 테이블 내용을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/>
              <a:t>3</a:t>
            </a:r>
            <a:r>
              <a:rPr lang="en-US" altLang="ko-KR" dirty="0" smtClean="0"/>
              <a:t>. GROUP BY </a:t>
            </a:r>
            <a:r>
              <a:rPr lang="ko-KR" altLang="en-US" dirty="0" smtClean="0"/>
              <a:t>의 대상으로 그룹을 만든다</a:t>
            </a:r>
            <a:endParaRPr lang="en-US" altLang="ko-KR" dirty="0" smtClean="0"/>
          </a:p>
          <a:p>
            <a:pPr lvl="1"/>
            <a:r>
              <a:rPr lang="en-US" altLang="ko-KR" dirty="0"/>
              <a:t>4</a:t>
            </a:r>
            <a:r>
              <a:rPr lang="en-US" altLang="ko-KR" dirty="0" smtClean="0"/>
              <a:t>. HAVING </a:t>
            </a:r>
            <a:r>
              <a:rPr lang="ko-KR" altLang="en-US" dirty="0" smtClean="0"/>
              <a:t>조건으로 그룹을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 ORDER BY </a:t>
            </a:r>
            <a:r>
              <a:rPr lang="ko-KR" altLang="en-US" dirty="0" smtClean="0"/>
              <a:t>대상으로 그룹을 정렬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54923" y="1371124"/>
            <a:ext cx="5234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SELECT 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[DISTINCT] 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컬럼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집계 함수</a:t>
            </a:r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컬럼</a:t>
            </a:r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)</a:t>
            </a:r>
          </a:p>
          <a:p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FROM </a:t>
            </a:r>
            <a:r>
              <a:rPr lang="ko-KR" altLang="en-US" dirty="0" err="1" smtClean="0">
                <a:solidFill>
                  <a:srgbClr val="000000"/>
                </a:solidFill>
                <a:latin typeface="Ubuntu Condensed"/>
              </a:rPr>
              <a:t>테이블명</a:t>
            </a:r>
            <a:endParaRPr lang="ko-KR" altLang="en-US" dirty="0" smtClean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WHERE 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]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GROUP BY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 Group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대상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>
                <a:solidFill>
                  <a:srgbClr val="0900FF"/>
                </a:solidFill>
                <a:latin typeface="Ubuntu Condensed"/>
              </a:rPr>
              <a:t>HAVING 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 집계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함수 포함 조건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]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ORDER BY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ko-KR" altLang="en-US" dirty="0" err="1" smtClean="0">
                <a:solidFill>
                  <a:srgbClr val="000000"/>
                </a:solidFill>
                <a:latin typeface="Ubuntu Condensed"/>
              </a:rPr>
              <a:t>정렬대상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[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ASC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/</a:t>
            </a:r>
            <a:r>
              <a:rPr lang="en-US" altLang="ko-KR" dirty="0" smtClean="0">
                <a:solidFill>
                  <a:srgbClr val="0900FF"/>
                </a:solidFill>
                <a:latin typeface="Ubuntu Condensed"/>
              </a:rPr>
              <a:t>DESC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]]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19911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86291</TotalTime>
  <Words>983</Words>
  <Application>Microsoft Office PowerPoint</Application>
  <PresentationFormat>화면 슬라이드 쇼(4:3)</PresentationFormat>
  <Paragraphs>199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Arial Unicode MS</vt:lpstr>
      <vt:lpstr>code</vt:lpstr>
      <vt:lpstr>Ubuntu Condensed</vt:lpstr>
      <vt:lpstr>맑은 고딕</vt:lpstr>
      <vt:lpstr>Arial</vt:lpstr>
      <vt:lpstr>Calibri</vt:lpstr>
      <vt:lpstr>Wingdings</vt:lpstr>
      <vt:lpstr>추억</vt:lpstr>
      <vt:lpstr>7-2. 중간고사 대비</vt:lpstr>
      <vt:lpstr>실제 현장에서 SQL 쿼리를 만드려면?</vt:lpstr>
      <vt:lpstr>실제 현장에서 SQL 쿼리를 만드려면?</vt:lpstr>
      <vt:lpstr>데이터 구조를 그려보자</vt:lpstr>
      <vt:lpstr>쿼리 작성 단계</vt:lpstr>
      <vt:lpstr>PowerPoint 프레젠테이션</vt:lpstr>
      <vt:lpstr>집계 함수가 필요한지 보자</vt:lpstr>
      <vt:lpstr>집계 함수가 필요한지 보자</vt:lpstr>
      <vt:lpstr>집계 함수 쿼리문 해석하기</vt:lpstr>
      <vt:lpstr>집계 함수 쿼리문 해석하기</vt:lpstr>
      <vt:lpstr>다차원 집계 함수</vt:lpstr>
      <vt:lpstr>집계 함수</vt:lpstr>
      <vt:lpstr>집계 결과 출력 시 주의 사항</vt:lpstr>
      <vt:lpstr>PowerPoint 프레젠테이션</vt:lpstr>
      <vt:lpstr>테이블 조인</vt:lpstr>
      <vt:lpstr>조인의 종류</vt:lpstr>
      <vt:lpstr>테이블 간의 관계(연결) 파악</vt:lpstr>
      <vt:lpstr>테이블 조인 예제</vt:lpstr>
      <vt:lpstr>테이블 조인 예제</vt:lpstr>
      <vt:lpstr>PowerPoint 프레젠테이션</vt:lpstr>
      <vt:lpstr>복잡한  SQL 코드</vt:lpstr>
      <vt:lpstr>SQL 코딩 스타일</vt:lpstr>
      <vt:lpstr>SQL 코딩 스타일</vt:lpstr>
      <vt:lpstr>별칭을 적절히 이용하자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Lee kabsung</cp:lastModifiedBy>
  <cp:revision>836</cp:revision>
  <cp:lastPrinted>2019-10-10T03:44:40Z</cp:lastPrinted>
  <dcterms:created xsi:type="dcterms:W3CDTF">2015-03-12T06:09:39Z</dcterms:created>
  <dcterms:modified xsi:type="dcterms:W3CDTF">2019-10-13T23:00:43Z</dcterms:modified>
</cp:coreProperties>
</file>