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2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3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1"/>
  </p:notesMasterIdLst>
  <p:sldIdLst>
    <p:sldId id="306" r:id="rId2"/>
    <p:sldId id="386" r:id="rId3"/>
    <p:sldId id="324" r:id="rId4"/>
    <p:sldId id="387" r:id="rId5"/>
    <p:sldId id="388" r:id="rId6"/>
    <p:sldId id="357" r:id="rId7"/>
    <p:sldId id="359" r:id="rId8"/>
    <p:sldId id="389" r:id="rId9"/>
    <p:sldId id="361" r:id="rId10"/>
    <p:sldId id="390" r:id="rId11"/>
    <p:sldId id="391" r:id="rId12"/>
    <p:sldId id="394" r:id="rId13"/>
    <p:sldId id="406" r:id="rId14"/>
    <p:sldId id="325" r:id="rId15"/>
    <p:sldId id="364" r:id="rId16"/>
    <p:sldId id="395" r:id="rId17"/>
    <p:sldId id="396" r:id="rId18"/>
    <p:sldId id="397" r:id="rId19"/>
    <p:sldId id="398" r:id="rId20"/>
    <p:sldId id="369" r:id="rId21"/>
    <p:sldId id="370" r:id="rId22"/>
    <p:sldId id="371" r:id="rId23"/>
    <p:sldId id="372" r:id="rId24"/>
    <p:sldId id="413" r:id="rId25"/>
    <p:sldId id="415" r:id="rId26"/>
    <p:sldId id="414" r:id="rId27"/>
    <p:sldId id="420" r:id="rId28"/>
    <p:sldId id="419" r:id="rId29"/>
    <p:sldId id="418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06"/>
            <p14:sldId id="386"/>
            <p14:sldId id="324"/>
            <p14:sldId id="387"/>
            <p14:sldId id="388"/>
            <p14:sldId id="357"/>
            <p14:sldId id="359"/>
            <p14:sldId id="389"/>
            <p14:sldId id="361"/>
            <p14:sldId id="390"/>
            <p14:sldId id="391"/>
            <p14:sldId id="394"/>
            <p14:sldId id="406"/>
            <p14:sldId id="325"/>
            <p14:sldId id="364"/>
            <p14:sldId id="395"/>
            <p14:sldId id="396"/>
            <p14:sldId id="397"/>
            <p14:sldId id="398"/>
            <p14:sldId id="369"/>
            <p14:sldId id="370"/>
            <p14:sldId id="371"/>
            <p14:sldId id="372"/>
            <p14:sldId id="413"/>
            <p14:sldId id="415"/>
            <p14:sldId id="414"/>
            <p14:sldId id="420"/>
            <p14:sldId id="419"/>
            <p14:sldId id="418"/>
          </p14:sldIdLst>
        </p14:section>
        <p14:section name="제목 없는 구역" id="{4AD41F91-AE94-48D3-B1BB-2C0D5B7EA2E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D2FF"/>
    <a:srgbClr val="F5FAF4"/>
    <a:srgbClr val="DDF0C8"/>
    <a:srgbClr val="FFD653"/>
    <a:srgbClr val="EBF4E8"/>
    <a:srgbClr val="ADCFA1"/>
    <a:srgbClr val="EDECE5"/>
    <a:srgbClr val="BAE18F"/>
    <a:srgbClr val="F1F5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5696" autoAdjust="0"/>
  </p:normalViewPr>
  <p:slideViewPr>
    <p:cSldViewPr>
      <p:cViewPr varScale="1">
        <p:scale>
          <a:sx n="83" d="100"/>
          <a:sy n="83" d="100"/>
        </p:scale>
        <p:origin x="173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7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3T08:31:00.2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9754 5027 0,'18'0'172,"17"0"-156,-17 18-16,-1-18 15,19 0 1,-1 0 0,-35 17-1,35-17 1,54 0 0,122 18-1,-17-18 1,-106 0-16,18 0 15,18 0 1,-54 0-16,-17 0 16,-35 0-1,-1 0 1,54 0 93,-36 0-93,18 18-16,18-18 16,52 0-1,-17 0-15,-71 0 16,106 17-1,-88-17-15,-17 0 16,17 18-16,-18-18 16,-18 0-16,1 0 31,0 0 16,-1 18-16,19-18-15,-19 0-1,54 0-15,-36 0 0,18 0 16,71 0 0,-36 0-16,-35 0 15,-18 0-15,18 0 16,0 0-16,-18 0 15,0 0-15,-17 0 16,17 0-16,-17 0 31,35 0 141,-36 0-156,36 0-1,-35 0 17,0 0-17,-1 0 423,36 0-407,-35 0-31,-1 0 16,1 0-1,0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3T08:50:30.6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11924 12594 0,'35'0'172,"-17"0"-157,17 0 1,18 0-1,0 0 1,17 0 0,-34 0-1,-1-17 1,-17 17 0,35 0-1,-18 0-15,0 0 16,-35-18-16,35 18 15,-17 0-15,70-18 16,-52 1 0,-1 17-16,0 0 31,0 0-15,18-18-1,0 18 1,-35 0-1,-1 0-15,19 0 16,-19 0 62,19 0-62,-19 0-1,1 0 1,0 0 0,17 0 15,-18 0-15,1 0-1,17 0 1,1 0-1,-19-18 1,1 18 109,0 0-78,-1 0-16,1 0-15,0 0-1,-1 0 17,1 0-17,-1 0 17,1 0 61,0 0-61,-36 0 389,0 18-389,-17-18-17,0 18-15,17-18 16,1 0 0,-19 0-1,1 0 1,17 0-1,-52 0 1,35 17 0,-54-17-1,19 0 1,-36 0 0,53 0-1,35 0 1,-17 0 15,18 0-15,-1 0-16,-17 0 15,17 0 1,-17 0 0,17 0-1,0 0-15,-17 0 16,0 0-1,0 0 1,-1 0 0,-52-17-1,35 17 1,0 0 0,36 0-1,-1 0 157,0 0-63,1 0-93,-1 0 15,0 0 516,18 35-500,-17-17 187,17-1-171,35 18 93,0-17-140,18-18-1,-17 0 1,-19 0-16,1 0 16,-1 0-16,-17 18 31,53-18-15,-35 0-16,0 0 15,17 0 1,-17 0-16,-1 0 15,18 0-15,36 17 16,-18-17-16,0 0 16,0 0-1,-36 0-15,19 18 0,34-18 16,-52 0-16,17 0 16,-17 0-16,-1 0 15,1 0 16,0 0-15,-1 0 31,19 0-47,-1 0 16,0 0-1,-17 0-15,-1 0 16,1 0 15,0 0-15,17 0 15,-17 0-31,-1 0 16,1 0-16,0 0 15,17 0 32,0 0 31,0 0-62,-17 0 312,0 0-297,17 0 16,-17 0-31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3T08:53:52.3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9931 5539 0,'35'0'140,"-17"0"-140,52 0 16,1 0-1,70 0 1,-71-18 0,-17 18-1,18 0 1,-1-18 0,-52 18-1,0 0 1,-1 0-1,1 0 48,0 0-47,17-17-1,0 17 1,0 0 15,-17 0-15,17 0-1,1 0 1,-1 0 0,-17 0-1,-1 0 1,1 0 15,-1 0-15,19 0-1,-19 0 1,1 0 0,0 0-1,-1 0 298,1 0-298,0 0 32,-1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3T08:53:54.2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17762 5521 0,'0'-18'78,"18"18"-62,0 0-1,-1 0 63,1 0-62,52 0 15,19 0-15,-54 0 0,88-17-1,-34 17 1,-1-18-1,-35 18 1,-36 0-16,1 0 16,0 0-16,-1 0 47,107 0-32,-54 0 1,36 0-1,0 0 1,-88 0 0,-1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3T08:54:01.8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13370 7602 0,'36'0'109,"-1"0"-93,0 0-1,0-17 1,-17 17 0,17 0-16,36 0 15,-18 0-15,53-18 16,-53 18 0,17 0-1,-17 0 1,18 0-1,-19 0 1,-16 0 0,-1 0-1,18 0 1,0 0 0,-18 0-16,-17 0 15,17 0 1,-17 0-1,-1 0-15,36 0 32,0 0-17,-35 0-15,70 0 16,-35 0 0,17 0-1,-17 0-15,-35 0 16,53 0-1,-19 0 1,1 0 0,-17 0-1,52-18 1,-35 18-16,53 0 16,-53 0-1,17 0-15,18 0 16,53 0-1,-70 0 1,0 0 0,17 0-1,-18 0 1,1 0 0,35 0 15,-53 0-31,88 0 15,-88 0-15,0 0 16,35 0 0,-18 0-1,18 0 1,-70 0 0,35 0-1,18 0 1,-36 0-1,18 0 1,0 0 0,-18 0-1,18 0 1,17 0 0,-34 0-1,17 0 1,-36 0-16,36 0 0,-35 0 15,70 0 1,-17 0 0,34 0-1,1 0 1,-35 0 0,-1 0-1,54 0 1,-54 0-1,-17 0-15,71 0 16,-36 0 0,0 0-16,71 0 15,-18 0 1,-35 0 0,-18 0-1,-17 0 16,-18 0-31,17 0 16,-17 0-16,-18 0 16,36 0-1,35 0 1,17 0 0,-35 0-1,-17 0 1,17 0-1,18 0 1,-53 0-16,-18 0 16,89 0-1,-89 0 1,18 0-16,35 0 16,53 0-1,-35 0 16,-18-17-15,141 17 0,-87 0-1,-54 0 1,0 0 0,-70 0 46,-1 0-46,1-18 15,17 18-15,-17 0-1,-1 0 1,19 0-1,-19 0 1,36 0 0,-35 0 31,-1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4T02:42:21.9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7691 12100 0,'35'0'156,"0"0"-156,0 0 16,36 0 0,17 0-1,53 0 1,0 0-1,142 0 17,52 0-17,-71 0 1,-52 0 0,-106 0-1,-53 0-15,-18 0 16,-17 0 421,35 0-405,-36 0-32,1 0 15,-1 0 1,1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4T02:42:28.8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10089 11783 0,'-17'35'31,"-1"-17"-15,1-18 0,-1 35-16,-17-17 15,-1 17 1,1 0 0,-18 18-1,35-18 1,1-17 15,-1 0-15,18 17-1,0 35 1,0-34 0,0-1-1,0 0 1,0-17-1,18-18 1,-1 53 0,1-53-1,-18 17 1,0 19 0,18-36-1,-1 0 63,-17 17-62,18-17 15,-18 18-15,18 0-1,-1-18 17,-17 17-17,18 1 1,0-18 0,-1 0 46,-17 18-31,18-18 1,17 17-1,-17 1-16,-1-18 1</inkml:trace>
  <inkml:trace contextRef="#ctx0" brushRef="#br0" timeOffset="1586.2365">10231 11906 0,'17'0'218,"1"0"-186,-1 0-17,1 0 16,35 0-15,18 0 0,-54 0-1,1 0 1,-1 0-16,19 0 16,-1 0-1,-17 0 1,-1 0-1,1 0 1,0 0 0,-1 0 15,19 0-15,-19 0 46,1 0-46,-18-17-1,17 17 1,1 0 0</inkml:trace>
  <inkml:trace contextRef="#ctx0" brushRef="#br0" timeOffset="2668.5436">10530 11942 0,'0'17'110,"-17"18"-95,17-17 1,0 17-1,0 36 1,0-53-16,0 17 16,0 0-1,0-17 1,0 17 0,0 0 62,0-17-63,0 0-15,0-1 16,0 1 0,0-1-1,0 19 16,0-19-15</inkml:trace>
  <inkml:trace contextRef="#ctx0" brushRef="#br0" timeOffset="4809.5398">10901 12118 0,'0'18'140,"-18"-1"-124,18 18-1,0-17 1,0 17 0,0-17-1,0 35 17,0-35-17,0-1 1,0 1-1,0-1 17,0 1-17,0 0 1,18-18 15,-1 0 16,1 0-16,17 0-15,-17 0 31,0 0-32,-1 0 17,19 0-17,-19 0 1,1 0 0,-1 0-1,1-18 1,0 0-1,-1 18 1,-17-35 15,18 18-15,-18-19 46,0 19-46,0-1 0,0-17 15,-18 35-15,18-18 30,-17 18-30,17-35 15,-18 35-15,18-18 0,-18 18-1,18-17 48,-17 17-1,-1 0 126,1 0-173,-1 0 48,0 0-48</inkml:trace>
  <inkml:trace contextRef="#ctx0" brushRef="#br0" timeOffset="6081.7417">11024 12136 0,'-17'0'109,"-19"0"-62,1 0-31,17 0-1,1 0 1,-1 0-1</inkml:trace>
  <inkml:trace contextRef="#ctx0" brushRef="#br0" timeOffset="10017.8748">11307 12118 0,'17'0'31,"-17"106"110,0-89-141,0 36 15,0-17-15,0 34 16,0-17 15,0-35-15,0-54 140,0 19-140,0-19-16,18 1 15,-18-18 1,17 0 15,-17 18-15,18 17 46,-18 1-46,0-1 0,18 18 46,-1 0 79,1 0-48,0 0-77,-1 18 47,1-1-48,-18 1 1,18 17 15,-1-17-15,-17 0-1,18 17 1,-18-17 62,0-1-47,0-52 63,0 0-78,0 17-1,17-53 1,-17 54-16,0-1 16,0 1-1,18-1 1,-18 0-1,18 1 1,-1-19 0,1 19-1,0-1 1,-1 18 93,1 0-62,0 0-31,-18 18-1,17-1 17,1-17-17,-1 18 1,-17 0 15,0-1-15,18 19-1,-18-1 1,18-18 0,-18 1-1,0 0-15,0-1 16,0 1 46,17 0 32,-17 17 16,0-17-32,18-1-31,-18 18 499,0-17-530,0 0 15</inkml:trace>
  <inkml:trace contextRef="#ctx0" brushRef="#br0" timeOffset="11698.5973">12400 11994 0,'-18'0'110,"-34"0"-95,16 0-15,1 0 16,17 18 0,1 0-1,-19-1-15,36 1 16,-17 0 15,17 17 0,0-17 1,0 17-1,0 18 0,0-18-15,0-17-1,0 17 32,0-17-31,17 17-1,1-18 1,0 1 0,-1 0 62,1-1-63,0-17 17,-1 18-17,19-18-15,-19 0 32,1 0-32,17 0 46,-17 0-30,-1 0 31,-17-18-31,18 18-1,-18-17 188</inkml:trace>
  <inkml:trace contextRef="#ctx0" brushRef="#br0" timeOffset="13542.7188">12788 12136 0,'0'0'0,"0"-18"15,-17 0 48,17 1-48,-18-1 1,0 18 15,1 0-15,-1 0 31,0 0-32,1 0 1,-1 18 0,-17 17 15,17 0-15,18-17-1,0-1-15,0 19 16,0-19-16,0 19 15,0-1 1,0-17 0,0-1-1,0 18 1,0-17 0,0 0-1,18-1 48,-1-17-1,1 0-46,17 0-1,-17 0 17,0-35-17,-18 0 1,17 35 0,1-35-1,-18 17 16,0 0-15,0-17 0,0 0 15,0 17 0,0 0 16,0 36 156,0 0-203,18-1 16,-18 19-1,0-19 1,17-17 15,1 18-15,-1 17 0,1-17 46,0-1-46,-1 1 15</inkml:trace>
  <inkml:trace contextRef="#ctx0" brushRef="#br0" timeOffset="14870.9448">12982 12136 0,'18'0'156,"-1"0"-140,19 0-1,-1 0-15,-17 0 32,-1 0-1,1 0-16,0 0 1,-1 0 15,1 0-15,0 0 0,-1 0 30,1 0-14,-1 0 15,1 0-32</inkml:trace>
  <inkml:trace contextRef="#ctx0" brushRef="#br0" timeOffset="15938.1536">13106 11889 0,'0'35'141,"0"0"-141,0-17 15,0-1-15,0 1 16,0 17 0,0-17 15,0 17-16,0 1 1,0-1 0,0-18-1,0 1 1,0 17 0,0-17-1,0 35 1,0-35-1,0 17 17,0 0-32,0 0 0,0-17 31,0 0-15,0-1 46</inkml:trace>
  <inkml:trace contextRef="#ctx0" brushRef="#br0" timeOffset="17735.3294">13476 11800 0,'18'0'62,"-1"0"-30,1 0-17,-18 36 1,18-19 0,-1 19 30,1-1-30,0-17 15,-18-1-15,0 1 0,17 17-1,-17 0 1,0-17-1,0 17 1,0-17 0,0 0-1,0 17 17,0-18-17,0 19 1,0-19-1,0 1-15,0 17 16,0-17 15,0 17 1,0-17-1,0-1-16,-17 19 1,-1-36 0,-17 35-1,35-17 17,-18-1-17,-17 1 1,17 17-1,0-17 1,1 0 0,-18 17 15,17-18-15,0 1 30,1-18-30,17 18 15,-18-18-15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3T11:12:29.4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3669 8555 0,'35'0'109,"-17"0"-93,17 0 0,-17 0-1,-1 0 1,36 0 0,-35 0-1,88 0 1,88 17-1,-106-17-15,106 18 16,-106-18-16,0 18 16,106-18-1,-141 35 1,-35-35 0,0 0 46,-1 0-31,1 0 1,105 0-32,-87 0 15,87 0 1,-52 0-1,17 18 1,-70-18-16,17 0 16,-18 0 15,1 0-15,88 0 46,-36 17-46,-34-17-16,105 0 15,-18 18 1,1-18 0,-54 0 15,-34 0-16,-19 0 1,1 0 0,35 0-1,53 0 1,-53 18 0,-18-18-1,18 0 1,17 0-1,1 17 1,35-17 0,-18 0-1,-70 0-15,52 0 16,-52 0 0,-1 0-16,1 0 31,17 0-16,-17 0 17,0 0-17,17 0 1,106 0 0,-35 0 15,35 0-16,-88 0 1,-18 0 0,0 0-1,-17 0 1,0-17 0,52 17-1,-35 0 1,54-18-1,16 18 1,-34 0 0,35 0-1,0 0 1,52-18 0,-140 18-1,0 0 1,-1 0 15,72-17-15,-19-1-1,18 0 1,-17 18 0,-53 0-16,70 0 15,-35 0-15,0-17 16,35 17-1,0 0 1,18 0 0,-53 0-1,0 0 1,17-18 0,-35 18-1,-17 0 1,0-18 15,123 18-15,-35-17-1,35 17 1,35 0 0,-70 0-1,-88 0-15,52 0 16,-35 0-1,-17 0 1,0 0 15,-1 0-15,54 0 0,35-18-1,-53 18-15,35 0 16,0 0-1,0 0-15,-35 0 16,35 0 0,36 0-1,-71 0 1,-36 0 0,19 0 15,52 0-16,-18 0 1,89-17 0,-71 17-1,53 0 1,-52 0 0,-1 0-1,-53 0 1,-17 0-16,-1 0 15,54 0-15,-36 0 16,18 0 0,-18 0-1,18 0 1,18 0 0,17 0-1,0 0 1,-17 0-1,-1 0 1,-34 0-16,52 0 16,-53 0-16,18 0 15,18 0 1,-36 0 0,-17 0-1,17 0 1,-18 0-1,125 0 1,-54 0 0,18 0-1,17 0 1,-17 0 0,-53 0-1,0 0 1,-36 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3T11:12:47.0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11359 1552 0,'106'0'110,"-88"0"-95,35 0 1,-18 0 0,71 0-1,0-17 1,88-1-1,-53 18-15,-71 0 16,1-18-16,-18 18 16,35 0-16,36-17 15,-36 17 1,-35-18 0,-36 18 109,1 0-110,35 18 1,-18-18-1,18 0 1,-18 0 0,-17 0 15,0 0-15,-1 0-1,19 0-15,-36 17 16,35-17 218,-18 0-218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3T11:12:48.5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11377 1834 0,'35'0'125,"1"0"-125,17 0 15,105 0 1,177-17-1,195-36 1,-195 35 0,-229 1-1,-36 17 17,18 0 155,-52 0-171,-19 0-1,54 0-15,35 0 32,-89 0-17,1 0 48,0 0-48,-1 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3T11:12:50.1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11377 1252 0,'35'0'125,"-17"0"-125,70 0 15,-53 0 1,36 0 0,17 0-1,0 0 1,195 0 0,-19 0 15,-105 0-31,-53 0 15,-18 0-15,-17 0 0,-19 0 16,-34 0 0,0 0-1,-1 0 1,1 0 93,0 0-93,-1 0 46,36 0-46,-35 0 0,17 0-1,-17 0 1,35 0 0,-36 0-1,19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3T08:32:54.4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3775 6015 0,'17'0'156,"19"-18"-140,52 18-1,35 0 1,-34 0-16,87 0 16,18 0-1,-18 0 16,-35 0-15,-52 0 0,-36 0-1,-1 0 1,-34 0 0,-18 18-1,18-18 16,105 0-15,-52 0 0,17 0-1,35 0 1,1 0-16,35 0 16,-71 0-1,0 0-15,53 0 16,-53 0 15,-17 17-15,-36-17-1,0 0 1,1 0 0,-19 0-1,1 0 1,70 0-1,36 0 1,17 0 0,18 0-1,-36 18 1,18-18 0,35 0-1,-70 0 1,-35 0 15,-1 0-15,19 0-1,-54 0 1,-17 0 0,17 0-1,-18 0 1,36 0-1,36 0 1,34 0 0,-17 0-1,-53 0 1,35 18 0,-17-18-1,-54 0 1,1 0-16,-1 0 15,1 0 1,0 0 15,-1 0 16,1 0-31,0 0 15,-1 0-15,36 0 359,-35 0-360,-1 0-15,1 0 47,0 0-16,-1 0-15,1 0 78,0 0-79,17 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3T11:12:51.4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13511 1782 0,'-35'17'31,"0"1"1,0-18-32,-1 0 15,19 0 1,-107 17 0,18-17-1,18 18-15,18-18 16,17 0-16,-36 0 0,54 0 15,-35 0 1,-1 0 0,1 0-1,-1 18 1,36-18 0,17 0-16,0 0 15,-35 0 16,-141 0-15,36 17 0,-19-17-1,-17 18 1,36-18 0,140 0-1,0 18-15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3T11:12:52.4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13335 1517 0,'-35'-18'78,"17"1"-78,0 17 16,-70 0 0,35-18-1,-17 18-15,52 0 16,0-18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3T11:12:53.31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13511 1270 0,'-17'-18'16,"-1"1"15,-17 17-31,-18 0 16,0 0-1,0 0-15,-17 0 16,52 0-16,-17 0 15,-1 0 1,1 17 0,17-17-1,1 0 17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3T11:12:53.9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13511 1411 0,'-17'0'62,"-19"0"-62,-34 0 16,52 0-16,-52 0 16,52 0-1,-17 0 16,17 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3T11:21:00.4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13229 14940 0,'18'0'375,"-1"0"-359,1 0 0,0 0-1,-1 0 266,107 0-218,-107 0-47,72 0-16,-72 0 15,54 0 1,-36 0-1,18 0 1,0 0 187,-35 0-187,-1 0-1,1 0-15,17 0 16,18 0 0,-18 0-16,-17 0 15,0 0-15,17 0 16,0 0 0,-17 0-1,-1 0 79,1 0-63,17 0 32,18 0-48,-17 0 17,-1 0-1,0 0-16,-17 0 142,17 0-79,0 0-63,1 0 1,-1 0 0,35 18-1,-34-18 1,17 0 0,-36 0-1,1 0-15,0 0 235,34 0-220,-34 0-15,0 0 16,-1 0-16,19 0 15,-19 0 17,1 0-1,0 0 16,17 0-16,-18 0-15,19 0-1,-19 0 1,19 0 0,-19 0-1,1-18 1,17 18 15,1 0-15,-19 0-1,1 0 1,17 0 0,0 0-1,-17 0 16,0 0 391,-1 0-406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3T11:32:35.4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18468 11889 0,'53'0'187,"-18"0"-187,-17 0 16,17 0-16,36 0 15,-36 0 1,18 0 0,17 0-16,36 0 15,18 0 1,70 0 0,17 0-1,-17 0 1,18 0-1,-18 0 1,-70 0 0,-19 0-1,-16 0-15,-1 0 16,-35 0 0,0 0-16,17 0 15,-35 0 1,1 0-1,-19 0 17,1 0-32,0 0 15,17 0 1,35 0 0,1 0-16,17 0 15,-53 0-15,18 0 16,53 0-1,-35 0 1,52 0 0,-35 0-1,-35 0-15,-35 0 16,17 0 0,18 0-1,88 0 1,-35 0-1,35 0 1,-17 0 0,-1-18-1,-17 18 17,-35 0-17,-19 0 1,-34 0 62,53 0-62,52 0-1,-35 0 1,18 0-1,-53 0 1,-18 0 0,-17 0 77,0 0-77,-1 0-16,1 0 16,52-18 31,142 18-32,-106-17 1,-88 17-1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3T11:32:37.3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3687 12629 0,'17'0'125,"18"0"-110,1 0 1,34 0-1,-34 0-15,69 0 16,160 0 0,211 0-1,-123 0 1,-53 0 0,-36 0-1,-140 0 16,-36 0-15,-17 0 0,34 0-1,-16 0-15,-54 0 16,18 0-16,0 0 0,-36 0 16,54 0-1,17 0 1,-17 0-1,-18 0 1,17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3T11:32:44.5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3863 11007 0,'35'0'187,"36"0"-187,35 0 16,158 0-1,124 0 1,0 0 0,-70-18-1,35 18 1,-71-35 0,-212 35-1,-52 0 1,0 0 78,52 0-79,18-18 1,1 18-16,246-18 31,-88 1-15,-89 17-1,-105 0 1,-17 0 0,16 0 93,-34 0-93,17 0-16,36 0 15,-36 0 1,53 0 15,18 0-15,-35 0-1,-54 0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4T02:56:51.8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12382 9754 0,'18'0'141,"70"0"-141,142 0 16,69 0-1,-34 0 1,-89 0 0,-123 0-1,0 0-15,-17 0 16,16 0-16,-34 0 15,0 0 251,35 18-266,-18-18 16,18 0-1,-35 0 1,34 18 0,-34-18-1,0 0 16,-18 17 141,17-17-156,1 0 0,0 0-1,35 0 32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4T02:56:53.8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17533 15240 0,'18'0'94,"-1"0"-79,72 0 16,175 35-31,-87-35 16,211 36 0,-89-36-1,-87 0 1,-36 0 0,-123 17-1,-35-17-15,0 0 16,35 0 374,-36 0-374,1 0-16,0 0 16,-1 0 46,1 0-46,-1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3T08:32:55.6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9807 6068 0,'18'0'110,"211"0"-63,-141 0-47,1 0 15,263 0 1,1 0 0,-106 0-1,-141 0 1,-71 0-1,0-18 110,54 18-125,-36 0 16,88 0 0,-36 0-1,-87 0 1,0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4T02:56:19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12453 10037 0,'18'0'281,"-1"0"-265,1 0-1,0 0 95,-1 0-95,1 0 95,0 0-95,-1 0 1,1 0 0,17 0 15,-17 0-16,-1 0 17,1 0 15,17 0-16,-17 0 94,0 0-94,-1 0-15,1 0 31,-1 0-32,19 0 1,-1 0-1,18 0 1,-35 0 0,17 0-1,-18 0 1,1 17 0,0-17-16,-1 0 953,1 0-938,0 0 1,17 18 375,0-18-376,-17 0 32,17 0-16,-17 0-15,-1 17 0,1-17-1,0 0 32,-1 0 0,1 0-16,0 0-15,-1 0-1,19 0 1,-1 0 0,-18 0-1,1 0 17,0 0 546,-1 0-563,19 0 1,-1 0 15,0 0-15,0 0 15,-17 0 125,0 0-124,-1 0-17,19 0 1,-1 0-1,-17 0 1,-1 0-16,1 0 16,0 0 124,17 0-124,-18 0 0,1 0-16,17 0 15,-17 0 16,0 0 1,-1 0 30,19 0-46,-1 0 31,-18 0-32,1 0 63,0 0-62,-1 0 0,1 0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3T11:42:34.0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10760 11836 0,'35'0'265,"0"0"-249,-17 0-1,35 0 17,-36 0-17,19 0 1,-19 0 0,1 0-1,0 0 1,-1 0 46,1 0-15,0 0-31,-1 0-16,1 0 15,-1 0 32,1 0-31,0 0 156,35 0-141,-18 0-15,36 0-1,-36 0 1,-18 0 109,1 0-94,35 0-15,-35 0-16,17 0 15,18 0 1,-36 0 0,1 0-1,0 0-15,-1 0 47,1 0 16,0 0-1,-1 0-46,19 0 31,-19 0-32,1 0 17,17 0-17,-17 0 1,-1 0-1,1 0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3T11:42:37.6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12594 13388 0,'18'0'157,"35"0"-142,-18 0 1,-17 0 0,-1 0-1,19-18 1,-19 18 46,36 0-46,-35 0 0,17 0-1,0-17 1,-17 17-1,0 0 17,-1 0-17,1 0 1,35 0 31,-36 0-32,19 0 1,-19 0 15,1 0-15,0 0 31,17 0-32,-17 0 1,-1 0 78,1 0-79,-1 0 17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3T11:42:44.04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16951 13335 0,'18'0'313,"17"0"-251,0-18-46,-17 18 0,-1 0 15,1 0 16,17 0-32,1 0 1,-19 0 0,19 0-1,-19 0 1,18 0 0,-17 0-1,0 0 1,-1 0-1,1 0 1,0 0 0,-1 0-1,1 0 17,0 0-32,-1 0 15,1 0 32,-1 0-31,19 0 46,-19 0-46,1 0 15,17 0 0,1 0 16,-19 0 16,1 0-48,0 0 1,-1 0 31,1 0-32,-1 0 48,1 0-32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3T11:42:46.7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15505 11765 0,'17'0'125,"18"18"-94,1-18-15,-19 0-16,19 0 15,-1 0 1,-17 0 15,70 0-31,159 0 16,-89 17-1,19-17 1,-36 0 0,0 18-1,-106-18 1,-17 0-1,17 0 79,-17 0-78,0 0 31,35 0-32,-18 0 1,0 0-16,36 18 16,-36-18-1,0 0 1,-17 0-1,-1 17 1,1-17 0,17 0 15,-17 0 0,17 0-15,1 0-1,-19 0 17,1 0-17,-18 18 1,53-18 0,-18 0 15,-17 0-16,-1 0 1,19 0 0,-19 0-1,18 0-15,-17 0 16,0 0 15,17 0 47,-17 0-46,17 0 14,0 0-30,-17 0-16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3T11:42:49.6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12030 11818 0,'17'0'250,"19"-18"-235,-19 18-15,19 0 16,-19 0 0,1 0-1,17 0 1,-17 0 15,17 0-15,141 0-1,1 0 1,-1 0 0,-35 0-1,-70 0 1,-36 0-1,-17 0 1,-1 0 15,1 0-15,53 0 62,-36 0-62,0 0-16,0 0 15,54 0 1,-36 0 0,-36 0 437,1 0-438,-1 0 1,1 18 15,35 0-15,-35-18-1,35 0 204,-36 0-203,1 0 15,-1 0-15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3T11:42:54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13794 11853 0,'0'18'94,"0"0"-63,35 17 0,-17-35-15,-18 18-1,0-1 1,35-17 15,-18 18-15,1 17 0,0 0 15,17-35-16,-17 36 1,-18-19 0,17-17 15,1 36-15,-18-1-1,18-18 16,-18 1-15,0 17 0,0-17-1,0 17 1,0-17 0,0 35-1,0-18 1,0 0-1,0-17 1,0 17 0,-18-17-1,0 0-15,1-1 16,-1 1 0,-17 17-16,17-17 15,0-1 1,-17 1 15,0 17-15,17 1-1,1-36 1,-1 17 0,0 1-1,-17 17 1,0-17-1,-18-1 1,35 1 0,1 0-1,-1-18-15,18 17 16,-35 1 31,17 0 15,0 17 16,1-35-62,17 18 31,-18-1-16,0 1 0</inkml:trace>
  <inkml:trace contextRef="#ctx0" brushRef="#br0" timeOffset="1453.5293">13458 12771 0,'0'17'78,"0"1"-62,0-1-16,0 1 16,0 17-1,0-17 1,0 0 0,0-1 155,0 1-155,0 0 62,0-1-31,0 1 0,0-1-31,0 1-1,18-18 173,17 0-173,1-18-15,-19 18 16,36 0 0,-18-17 15,1-1-16,-19 18 17,1 0-17,0 0 1,17 0 0,-17 0 46</inkml:trace>
  <inkml:trace contextRef="#ctx0" brushRef="#br0" timeOffset="3291.5194">17851 11977 0,'35'0'125,"0"0"-125,-17 0 15,-1 0 1,19 0 0,-19 0 15,36 35 0,-17-17-15,52 17-1,-53-17 1,-17-18 0,-18 17-1,0 1 1,35 0-1,-17-1 1,-1 1 0,1-1-1,-1 19 1,-17-19 0,18-17-1,0 36 1,-1-1-1,-17 0 1,18 0 15,-18 1-15,18-1 0,-18-17-1,0 17 1,0 0-1,0 18 1,0 0-16,0-35 16,-18 17-16,0 0 15,1-17 1,-1 0 0,-17 17-1,-36 35 16,18-34-15,-17-1 0,35 0-1,-1-35-15,19 18 16,-1-18 15,0 17-15,1 1 31,-1-18-16</inkml:trace>
  <inkml:trace contextRef="#ctx0" brushRef="#br0" timeOffset="4322.7213">18027 12806 0,'0'35'62,"0"18"-46,0-18-16,0 18 31,0-18-15,0 18-1,35-53 313,1 0-312,-19 0 0,1 0-1,-1 0 32,19 0-16,-19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3T08:33:03.4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9825 5944 0,'17'-17'140,"72"17"-124,-89-18-16,35 18 15,194-18 1,18 1 0,-70 17-1,34 0 1,-34 0 0,-124 0-16,-1 0 15,-34 0 1,0 0-1,-1 0 95,1 0-95,0 0 32,17 0-31,-17-18 0,-1 18-1,1 0 1,17 0 15,0 0 0,-17 0-15,0-18 0,-1 18-1,1 0 1,17 0-1,-35-17 1,18 17 0,0 0 15,-1 0 110,18 0-126,-17 0 79,0 0-63,-1 0 110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3T08:33:06.0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11642 5838 0,'17'0'78,"1"0"219,0 0-156,-1 0-63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3T08:33:17.8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17921 7814 0,'53'0'219,"0"0"-204,-18 0-15,71 0 16,159 0 0,17 0-1,-106 0 1,-17 0 0,17 0-1,-34 0 1,-107 0-16,18 0 15,-18 0 1,-17 0-16,17 0 31,-17 0-31,-1 0 16,1 0 0,-1 0 30,1 0-30,35 0 15,0 0-31,-35 0 16,17 0 0,35 0-1,1 0 1,17 0-1,-70 0-15,17 0 16,53 0 0,-35 0-16,35 0 15,1 0 1,-54 0 0,0 0-1,0 0 16,1 0-31,-1 0 16,36 0 0,-1 0-1,1 0 1,-1 0 0,-17 0-1,-18 0 1,-17 0-1,53 0 1,-54 0-16,107 0 16,-89 0-1,-17 0-15,34 0 16,1 0 0,53 0-1,-18 0 16,-17 0-15,0 0 0,-1 0-1,18 0 1,-35 0 0,-17 0-1,-19 0 1,1 0-1,17 0 1,-17-18 0,-1 18-1,19 0 1,-1 0 0,-17 0-1,-1 0 1,18 0 15,1 0-15,34 0 46,-34 0-62,-19 0 16,18 0-1,-17 0 1,0 0 0,-1-17-1,1 17 1,0 0 46,-1 0-30,1 0 108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3T08:44:55.7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3881 15258 0,'35'0'141,"-18"0"-126,19 0 1,-19 0 0,1 0-1,0 0 1,17 0 0,0 0-1,1 0 1,-19 0-1,36 0 1,0 0 0,18 0-1,34 0 1,-34 0 0,-18 0-16,70 0 15,-87 0 1,-1 0-16,18 0 15,17 0 1,-17-18 0,-35 18-1,17 0 1,36 0 0,-36 0 15,0 0-16,-17 0 1,52 0 0,-34 0-1,34 0 1,-52 0 0,17 0-1,1 0 1,16 0-1,1 0 1,53 0 0,-35 0-1,-18 0 1,0 0 0,-36 0 15,1 0-16,-1 0 17,54 0-17,-18 0 1,17 0 0,19 0-1,-19 0 1,18 0-1,-17 0 1,-36 0 0,18 0-1,0 0 1,-18 0 0,1 0-1,34 0 16,-52 0-31,35 0 16,-36 0-16,1 0 0,35 0 16,-18 0-1,1 0 1,-1 0 0,53 18-1,-53-18 1,1 0-1,34 0 1,-17 0-16,-35 0 16,35 17-16,-1-17 15,1 0-15,0 0 16,-35 0 0,0 0-1,-1 0 16,1 0-15,17 0 0,18 0-16,18 0 15,-54 0-15,1 0 16,123 0 0,-53 0-1,0 0 1,54 18-1,-1 0 1,-36-18 0,-52 0-1,-35 0-15,35 0 16,-35 0 0,17 0-16,0 0 31,0 0-16,1 0 1,-1 0 0,36 0-1,17 0 1,-53 0 0,18 0-1,17 0 1,1 0-1,0 0 1,-19 0 0,-34 0-16,35 0 15,-35 0-15,-1 0 16,54 0-16,-36 0 16,18 0-1,0 0 1,18 0 15,-1 0-15,1 0-1,-1 0 1,-17 0-16,-35 0 16,35 0-16,-36 0 0,1 0 15,53 0 1,34 0-1,-34 0 1,17 0 0,0 0-1,-35 0 1,0 0-16,-18 0 16,1 0-1,-1 0-15,71 0 16,-18 0 15,35 0-15,-34 17-1,-19-17 1,-35 0 0,18 0-16,-17 0 15,-19 0-15,19 0 16,-1 0 15,-17 0-15,17 0 249,141 0-249,-105 0-16,70 0 16,123 0-1,-122 0 1,-72 18-16,18-18 15,0 0-15,18 0 16,-17 0 0,-1 0-1,-53 0 1,18 0 0,-18 0-1,0 0 1,36 0-1,-36 0 1,1 0 0,105 0-1,-71 0 1,1 0 0,52 0-1,-70 0 1,-18 0-1,18 0 1,18 0-16,-36 0 16,0 0-1,-17 0 1,0 0 0,-1 0-1,1 0 16,0 0-15,17 0 0,-17 0-1,-1 0 1,19 0 0,-19 0 77,1 0-61,17 0-1,0-18-31,-17 18 15,35 0 1,-35 0-16,-1 0 16,1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3T08:45:14.06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9278 17357 0,'18'0'172,"-1"0"-141,19 0-16,-19 0 1,19 0 0,-1 0-1,-18 0-15,72 0 16,-36 0 15,-1 0-15,54 0-1,-35 0 1,-18 0 0,-36 0-1,1 0 1,0 0 0,17 0 30,-17 0-30,-1 0 0,19 17 15,-1-17 0,-18 0-15,1 18-1,0 0 1,17-1 15,-17-17 1,-18 18-1,17-18-16,1 35 1,0-17 0,-1-18 15,1 35-15,-18-17-1,17-1 16,1 1-15,-18 0 0,18-1-1,-18 1 1,0 0 0,0 17 15,0 0 0,0 0-15,0 1 31,0-1-16,-18-17-16,0-1 17,-17 18-17,35-17 1,-35 0 0,0-1-1,17 1 1,-17 0-1,17-1 1,0-17 0,-34 18-1,-1 0 1,35-18 0,-35 17-1,0-17 16,18 18-15,0-18 0,-1 0-1,1 17 1,17-17-16,1 0 16,-19 0-16,19 0 15,-36 0 1,35 0-1,1 0 1,-19 0 0,19 0-1,-1 0 1,0 0 15,1 0 219,-1 0-219,1 0-15,-1 0 203,0 0-172,1 0 234,-1 0-172,0 0-15,18-17-63,-17 17 1,-1 0-1,0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04T02:36:17.7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13335 4798 0,'18'0'453,"-1"17"-421,1-17-32,0 0 15,-1 0 1,18 0-1,1 0 1,-1 0 0,-17 0-1,17 0-15,0 0 16,-17 0-16,17 0 16,18 0-16,18 0 15,87 18 1,-34-18-1,35 0 1,-18 18 0,-53-18-1,-35 0 17,-18 0-32,-17 0 15,-1 0-15,1 0 0,0 0 16,-1 0-1,36 0 1,-35 0 0,35 0 15,35 0-15,0 17-1,-35-17-15,18 0 16,-36 0-1,18 0-15,17 18 16,-17-18 0,-17 0-1,-19 0 1,36 18 0,-35-18-1,-1 0 1,19 0-1,-19 0-15,19 0 16,34 0 0,-52 0-1,17 0 1,0 17 0,1-17-1,-19 0 1,54 0-1,17 0 1,-53 0 0,1 0-1,52 18 1,18 0 0,-36-18-1,-17 0 1,-18 0-1,-17 17 1,17-17 0,1 0-1,52 0 1,-18 0 0,1 0-1,-54 0 1,54 0-1,-53 0 1,17 0 0,0 0-16,18 0 15,-35 0 1,-1 0-16,36 0 16,71 0-1,17 0 1,-18 0 15,36 0-15,-35 0-1,52 0 1,71 0 0,-141 0-1,-53 0 1,-36 0-1,1 0 1,17 0 0,-17 0-1,0 0 1,-1 0 15,18 0-15,18 0-1,-35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95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488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78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514350" indent="-514350">
              <a:buSzPct val="100000"/>
              <a:buFont typeface="+mj-lt"/>
              <a:buAutoNum type="arabicPeriod"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eaLnBrk="1" latinLnBrk="0" hangingPunct="1">
              <a:defRPr sz="2000"/>
            </a:lvl1pPr>
            <a:lvl2pPr eaLnBrk="1" latinLnBrk="0" hangingPunct="1">
              <a:defRPr sz="1800"/>
            </a:lvl2pPr>
            <a:lvl3pPr eaLnBrk="1" latinLnBrk="0" hangingPunct="1">
              <a:defRPr sz="1600"/>
            </a:lvl3pPr>
            <a:lvl4pPr eaLnBrk="1" latinLnBrk="0" hangingPunct="1">
              <a:defRPr sz="1400"/>
            </a:lvl4pPr>
            <a:lvl5pPr eaLnBrk="1" latinLnBrk="0" hangingPunct="1">
              <a:defRPr sz="12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altLang="ko-KR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 eaLnBrk="1" latinLnBrk="0" hangingPunct="1">
              <a:defRPr sz="2000"/>
            </a:lvl1pPr>
            <a:lvl2pPr eaLnBrk="1" latinLnBrk="0" hangingPunct="1">
              <a:defRPr sz="1800"/>
            </a:lvl2pPr>
            <a:lvl3pPr eaLnBrk="1" latinLnBrk="0" hangingPunct="1">
              <a:defRPr sz="1600"/>
            </a:lvl3pPr>
            <a:lvl4pPr eaLnBrk="1" latinLnBrk="0" hangingPunct="1">
              <a:defRPr sz="1400"/>
            </a:lvl4pPr>
            <a:lvl5pPr eaLnBrk="1" latinLnBrk="0" hangingPunct="1">
              <a:defRPr sz="12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altLang="ko-KR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34.emf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customXml" Target="../ink/ink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31.emf"/><Relationship Id="rId3" Type="http://schemas.openxmlformats.org/officeDocument/2006/relationships/image" Target="../media/image260.emf"/><Relationship Id="rId7" Type="http://schemas.openxmlformats.org/officeDocument/2006/relationships/image" Target="../media/image28.emf"/><Relationship Id="rId12" Type="http://schemas.openxmlformats.org/officeDocument/2006/relationships/customXml" Target="../ink/ink22.xml"/><Relationship Id="rId17" Type="http://schemas.openxmlformats.org/officeDocument/2006/relationships/image" Target="../media/image37.emf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30.emf"/><Relationship Id="rId5" Type="http://schemas.openxmlformats.org/officeDocument/2006/relationships/image" Target="../media/image270.emf"/><Relationship Id="rId15" Type="http://schemas.openxmlformats.org/officeDocument/2006/relationships/image" Target="../media/image36.emf"/><Relationship Id="rId10" Type="http://schemas.openxmlformats.org/officeDocument/2006/relationships/customXml" Target="../ink/ink21.xml"/><Relationship Id="rId4" Type="http://schemas.openxmlformats.org/officeDocument/2006/relationships/customXml" Target="../ink/ink18.xml"/><Relationship Id="rId9" Type="http://schemas.openxmlformats.org/officeDocument/2006/relationships/image" Target="../media/image29.emf"/><Relationship Id="rId14" Type="http://schemas.openxmlformats.org/officeDocument/2006/relationships/customXml" Target="../ink/ink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7" Type="http://schemas.openxmlformats.org/officeDocument/2006/relationships/image" Target="../media/image42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5" Type="http://schemas.openxmlformats.org/officeDocument/2006/relationships/image" Target="../media/image41.emf"/><Relationship Id="rId4" Type="http://schemas.openxmlformats.org/officeDocument/2006/relationships/customXml" Target="../ink/ink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customXml" Target="../ink/ink29.xml"/><Relationship Id="rId4" Type="http://schemas.openxmlformats.org/officeDocument/2006/relationships/image" Target="../media/image44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customXml" Target="../ink/ink36.xml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12" Type="http://schemas.openxmlformats.org/officeDocument/2006/relationships/image" Target="../media/image62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emf"/><Relationship Id="rId11" Type="http://schemas.openxmlformats.org/officeDocument/2006/relationships/customXml" Target="../ink/ink35.xml"/><Relationship Id="rId5" Type="http://schemas.openxmlformats.org/officeDocument/2006/relationships/customXml" Target="../ink/ink32.xml"/><Relationship Id="rId10" Type="http://schemas.openxmlformats.org/officeDocument/2006/relationships/image" Target="../media/image61.emf"/><Relationship Id="rId4" Type="http://schemas.openxmlformats.org/officeDocument/2006/relationships/image" Target="../media/image58.emf"/><Relationship Id="rId9" Type="http://schemas.openxmlformats.org/officeDocument/2006/relationships/customXml" Target="../ink/ink34.xml"/><Relationship Id="rId14" Type="http://schemas.openxmlformats.org/officeDocument/2006/relationships/image" Target="../media/image63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15.emf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34198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웹의 기본 개념과 구조</a:t>
            </a:r>
            <a:endParaRPr lang="en-US" altLang="ko-KR" dirty="0" smtClean="0"/>
          </a:p>
          <a:p>
            <a:r>
              <a:rPr lang="ko-KR" altLang="en-US" dirty="0" smtClean="0"/>
              <a:t>웹 서버와 웹 브라우저의 상호 관계</a:t>
            </a:r>
            <a:endParaRPr lang="en-US" altLang="ko-KR" dirty="0" smtClean="0"/>
          </a:p>
          <a:p>
            <a:r>
              <a:rPr lang="ko-KR" altLang="en-US" dirty="0" smtClean="0"/>
              <a:t>웹 문서와 기존 전자 문서와의 차이점</a:t>
            </a:r>
            <a:endParaRPr lang="en-US" altLang="ko-KR" dirty="0" smtClean="0"/>
          </a:p>
          <a:p>
            <a:r>
              <a:rPr lang="ko-KR" altLang="en-US" dirty="0" smtClean="0"/>
              <a:t>웹 페이지를 구성하는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- HTML, CSS, </a:t>
            </a:r>
            <a:r>
              <a:rPr lang="ko-KR" altLang="en-US" dirty="0" smtClean="0"/>
              <a:t>자바스크립트</a:t>
            </a:r>
            <a:r>
              <a:rPr lang="en-US" altLang="ko-KR" dirty="0" smtClean="0"/>
              <a:t> 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장 웹의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1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웹 서버 소프트웨어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 서버 소프트웨어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브라우저로부터 요청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문서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검색</a:t>
            </a:r>
            <a:r>
              <a:rPr lang="en-US" altLang="ko-KR" dirty="0" smtClean="0"/>
              <a:t>)</a:t>
            </a:r>
            <a:r>
              <a:rPr lang="ko-KR" altLang="en-US" dirty="0" smtClean="0"/>
              <a:t> 해석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필요한 웹 서버 응용프로그램 작동시키기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 응용프로그램의 실행 결과를 웹 브라우저로 전송</a:t>
            </a:r>
            <a:endParaRPr lang="en-US" altLang="ko-KR" dirty="0" smtClean="0"/>
          </a:p>
          <a:p>
            <a:r>
              <a:rPr lang="ko-KR" altLang="en-US" dirty="0" smtClean="0"/>
              <a:t>웹 서버 소프트웨어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Apache </a:t>
            </a:r>
            <a:r>
              <a:rPr lang="ko-KR" altLang="en-US" dirty="0" smtClean="0"/>
              <a:t>사에서 만든 </a:t>
            </a:r>
            <a:r>
              <a:rPr lang="en-US" altLang="ko-KR" dirty="0" smtClean="0"/>
              <a:t>Apache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마이크로소프트 사에서 만들고 </a:t>
            </a:r>
            <a:r>
              <a:rPr lang="en-US" altLang="ko-KR" dirty="0" smtClean="0"/>
              <a:t>Windows NT</a:t>
            </a:r>
            <a:r>
              <a:rPr lang="ko-KR" altLang="en-US" dirty="0" smtClean="0"/>
              <a:t>에서만 실행되는 </a:t>
            </a:r>
            <a:r>
              <a:rPr lang="en-US" altLang="ko-KR" dirty="0" smtClean="0"/>
              <a:t>IIS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구글에서 만들고 구글 사이트에서 실행되는 </a:t>
            </a:r>
            <a:r>
              <a:rPr lang="en-US" altLang="ko-KR" dirty="0" smtClean="0"/>
              <a:t>GWS(Google Web Server)</a:t>
            </a:r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3575160" y="1974960"/>
              <a:ext cx="412920" cy="1944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9320" y="1911240"/>
                <a:ext cx="4446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6394320" y="1968480"/>
              <a:ext cx="406800" cy="1944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8480" y="1905120"/>
                <a:ext cx="4384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/>
              <p14:cNvContentPartPr/>
              <p14:nvPr/>
            </p14:nvContentPartPr>
            <p14:xfrm>
              <a:off x="4813200" y="2705040"/>
              <a:ext cx="2845080" cy="3204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97360" y="2641680"/>
                <a:ext cx="2877120" cy="1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83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서버 응용프로그램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 사이트의 목적을 이행하는 서버 측 소프트웨어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검색 사이트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검색 웹 서버 응용프로그램 필요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smtClean="0"/>
              <a:t>번역 </a:t>
            </a:r>
            <a:r>
              <a:rPr lang="ko-KR" altLang="en-US" dirty="0"/>
              <a:t>사이트 </a:t>
            </a:r>
            <a:r>
              <a:rPr lang="en-US" altLang="ko-KR" dirty="0"/>
              <a:t>– </a:t>
            </a:r>
            <a:r>
              <a:rPr lang="ko-KR" altLang="en-US" dirty="0" smtClean="0"/>
              <a:t>번역 </a:t>
            </a:r>
            <a:r>
              <a:rPr lang="ko-KR" altLang="en-US" dirty="0"/>
              <a:t>웹 서버 응용프로그램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smtClean="0"/>
              <a:t>회원 관리 </a:t>
            </a:r>
            <a:r>
              <a:rPr lang="ko-KR" altLang="en-US" dirty="0"/>
              <a:t>사이트 </a:t>
            </a:r>
            <a:r>
              <a:rPr lang="en-US" altLang="ko-KR" dirty="0"/>
              <a:t>– </a:t>
            </a:r>
            <a:r>
              <a:rPr lang="ko-KR" altLang="en-US" dirty="0" smtClean="0"/>
              <a:t>회원 관리 웹 </a:t>
            </a:r>
            <a:r>
              <a:rPr lang="ko-KR" altLang="en-US" dirty="0"/>
              <a:t>서버 응용프로그램 필요</a:t>
            </a:r>
          </a:p>
          <a:p>
            <a:r>
              <a:rPr lang="ko-KR" altLang="en-US" dirty="0" smtClean="0"/>
              <a:t>웹 </a:t>
            </a:r>
            <a:r>
              <a:rPr lang="ko-KR" altLang="en-US" dirty="0"/>
              <a:t>서버 응용프로그램 </a:t>
            </a:r>
            <a:r>
              <a:rPr lang="ko-KR" altLang="en-US" dirty="0" smtClean="0"/>
              <a:t>개발 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서버용 자바스크립트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JSP(Java Server Page) – Java</a:t>
            </a:r>
            <a:r>
              <a:rPr lang="ko-KR" altLang="en-US" dirty="0" smtClean="0"/>
              <a:t>의 스크립트 언어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– 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서블릿</a:t>
            </a:r>
            <a:endParaRPr lang="en-US" altLang="ko-KR" dirty="0"/>
          </a:p>
          <a:p>
            <a:pPr lvl="1"/>
            <a:r>
              <a:rPr lang="en-US" altLang="ko-KR" dirty="0" smtClean="0"/>
              <a:t>C/C++</a:t>
            </a:r>
          </a:p>
          <a:p>
            <a:pPr lvl="1"/>
            <a:r>
              <a:rPr lang="en-US" altLang="ko-KR" dirty="0" smtClean="0"/>
              <a:t>PHP, Perl, Python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2768760" y="4356000"/>
              <a:ext cx="711360" cy="3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2560" y="4292640"/>
                <a:ext cx="7434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3530520" y="4241880"/>
              <a:ext cx="1371960" cy="31788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1160" y="4232520"/>
                <a:ext cx="1390680" cy="33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746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문서와 전자 문서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전자 문서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워드나 한글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메모장 등으로 작성하고 볼 수 있는 문서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문서는 보통 하나의 파일로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페이지 별로 파일에 저장하지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텍스트 본문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오디오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비디오 등을 모두 문서 내에 직접 저장</a:t>
            </a:r>
            <a:endParaRPr lang="en-US" altLang="ko-KR" dirty="0" smtClean="0"/>
          </a:p>
          <a:p>
            <a:r>
              <a:rPr lang="ko-KR" altLang="en-US" dirty="0" smtClean="0"/>
              <a:t>웹 문서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언어로 작성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웹 브라우저로 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문서는 페이지 단위로 파일에 분할하여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페이지 마다 하나의 파일에 나누어 작성되고 저장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웹 페이지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페이지는 하이퍼링크로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페이지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텍스트</a:t>
            </a:r>
            <a:r>
              <a:rPr lang="en-US" altLang="ko-KR" dirty="0"/>
              <a:t> </a:t>
            </a:r>
            <a:r>
              <a:rPr lang="ko-KR" altLang="en-US" dirty="0" smtClean="0"/>
              <a:t>만 저장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 등은 별도의 파일로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페이지에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 파일의 이름으로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페이지들의 연결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하이퍼링크</a:t>
            </a:r>
            <a:r>
              <a:rPr lang="en-US" altLang="ko-KR" dirty="0" smtClean="0"/>
              <a:t>(hyperlink) – </a:t>
            </a:r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웹 페이지의 주소를 가진 텍스트 정보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페이지들은 하이퍼링크로 상호 연결됨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문서를 읽는 순서는 사용자가 결정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웹 </a:t>
            </a:r>
            <a:r>
              <a:rPr lang="ko-KR" altLang="en-US" dirty="0"/>
              <a:t>문서는 사용자가 하이퍼링크를 따라 </a:t>
            </a:r>
            <a:r>
              <a:rPr lang="ko-KR" altLang="en-US" dirty="0" smtClean="0"/>
              <a:t>웹 페이지 선택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내비게이션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전자 문서는 문서를 만드는 사람이 결정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320840" y="3067200"/>
              <a:ext cx="3613320" cy="7632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5000" y="3003480"/>
                <a:ext cx="3645360" cy="2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181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57935" y="9807515"/>
            <a:ext cx="1678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한글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파일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전자 문서 사례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485541" y="980751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웹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문서</a:t>
            </a:r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-66427"/>
            <a:ext cx="5355295" cy="692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페이지의 주소</a:t>
            </a:r>
            <a:r>
              <a:rPr lang="en-US" altLang="ko-KR" dirty="0" smtClean="0"/>
              <a:t>, URL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683568" y="1698160"/>
            <a:ext cx="7654801" cy="1600200"/>
            <a:chOff x="733622" y="1713242"/>
            <a:chExt cx="7654801" cy="16002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33622" y="1713242"/>
              <a:ext cx="7654801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0148" y="2796010"/>
              <a:ext cx="7286377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2400" b="1" dirty="0">
                  <a:solidFill>
                    <a:srgbClr val="0070C0"/>
                  </a:solidFill>
                  <a:latin typeface="Times New Roman" pitchFamily="18" charset="0"/>
                </a:rPr>
                <a:t>http://</a:t>
              </a:r>
              <a:r>
                <a:rPr lang="en-US" altLang="ko-KR" sz="2400" b="1" dirty="0" smtClean="0">
                  <a:solidFill>
                    <a:srgbClr val="C00000"/>
                  </a:solidFill>
                  <a:latin typeface="Times New Roman" pitchFamily="18" charset="0"/>
                </a:rPr>
                <a:t>www.oracle.com</a:t>
              </a:r>
              <a:r>
                <a:rPr lang="en-US" altLang="ko-KR" sz="2400" b="1" dirty="0" smtClean="0">
                  <a:solidFill>
                    <a:srgbClr val="00B050"/>
                  </a:solidFill>
                  <a:latin typeface="Times New Roman" pitchFamily="18" charset="0"/>
                </a:rPr>
                <a:t>:80</a:t>
              </a:r>
              <a:r>
                <a:rPr lang="en-US" altLang="ko-KR" sz="2400" b="1" dirty="0" smtClean="0">
                  <a:solidFill>
                    <a:srgbClr val="7030A0"/>
                  </a:solidFill>
                  <a:latin typeface="Times New Roman" pitchFamily="18" charset="0"/>
                </a:rPr>
                <a:t>/technetwork/java/</a:t>
              </a:r>
              <a:r>
                <a:rPr lang="en-US" altLang="ko-KR" sz="2400" b="1" dirty="0" smtClean="0">
                  <a:solidFill>
                    <a:srgbClr val="00B0F0"/>
                  </a:solidFill>
                  <a:latin typeface="Times New Roman" pitchFamily="18" charset="0"/>
                </a:rPr>
                <a:t>index.html</a:t>
              </a:r>
              <a:endParaRPr lang="en-US" altLang="ko-KR" sz="2400" b="1" dirty="0">
                <a:solidFill>
                  <a:srgbClr val="00B0F0"/>
                </a:solidFill>
                <a:latin typeface="Times New Roman" pitchFamily="18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870148" y="1981797"/>
              <a:ext cx="9028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400" b="1" dirty="0">
                  <a:latin typeface="+mj-lt"/>
                </a:rPr>
                <a:t>프로토콜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453917" y="1981797"/>
              <a:ext cx="9028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latin typeface="+mj-lt"/>
                </a:rPr>
                <a:t>서버주소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743568" y="1874075"/>
              <a:ext cx="9028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latin typeface="+mj-lt"/>
                </a:rPr>
                <a:t>TCP/IP</a:t>
              </a:r>
            </a:p>
            <a:p>
              <a:pPr algn="ctr"/>
              <a:r>
                <a:rPr lang="ko-KR" altLang="en-US" sz="1400" b="1">
                  <a:latin typeface="+mj-lt"/>
                </a:rPr>
                <a:t>포트번호</a:t>
              </a:r>
            </a:p>
          </p:txBody>
        </p:sp>
        <p:sp>
          <p:nvSpPr>
            <p:cNvPr id="11" name="AutoShape 10"/>
            <p:cNvSpPr>
              <a:spLocks/>
            </p:cNvSpPr>
            <p:nvPr/>
          </p:nvSpPr>
          <p:spPr bwMode="auto">
            <a:xfrm rot="5400000">
              <a:off x="1179989" y="2554090"/>
              <a:ext cx="152400" cy="457200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j-lt"/>
              </a:endParaRPr>
            </a:p>
          </p:txBody>
        </p:sp>
        <p:sp>
          <p:nvSpPr>
            <p:cNvPr id="12" name="AutoShape 11"/>
            <p:cNvSpPr>
              <a:spLocks/>
            </p:cNvSpPr>
            <p:nvPr/>
          </p:nvSpPr>
          <p:spPr bwMode="auto">
            <a:xfrm rot="5400000">
              <a:off x="2829123" y="1753990"/>
              <a:ext cx="152400" cy="2057400"/>
            </a:xfrm>
            <a:prstGeom prst="leftBracket">
              <a:avLst>
                <a:gd name="adj" fmla="val 1125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j-lt"/>
              </a:endParaRPr>
            </a:p>
          </p:txBody>
        </p:sp>
        <p:sp>
          <p:nvSpPr>
            <p:cNvPr id="13" name="AutoShape 12"/>
            <p:cNvSpPr>
              <a:spLocks/>
            </p:cNvSpPr>
            <p:nvPr/>
          </p:nvSpPr>
          <p:spPr bwMode="auto">
            <a:xfrm rot="5400000">
              <a:off x="4106044" y="2668390"/>
              <a:ext cx="152400" cy="228600"/>
            </a:xfrm>
            <a:prstGeom prst="leftBracket">
              <a:avLst>
                <a:gd name="adj" fmla="val 125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j-lt"/>
              </a:endParaRPr>
            </a:p>
          </p:txBody>
        </p:sp>
        <p:sp>
          <p:nvSpPr>
            <p:cNvPr id="14" name="AutoShape 13"/>
            <p:cNvSpPr>
              <a:spLocks/>
            </p:cNvSpPr>
            <p:nvPr/>
          </p:nvSpPr>
          <p:spPr bwMode="auto">
            <a:xfrm rot="5400000">
              <a:off x="5482257" y="1571571"/>
              <a:ext cx="153744" cy="2397759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j-lt"/>
              </a:endParaRPr>
            </a:p>
          </p:txBody>
        </p:sp>
        <p:sp>
          <p:nvSpPr>
            <p:cNvPr id="15" name="AutoShape 14"/>
            <p:cNvSpPr>
              <a:spLocks/>
            </p:cNvSpPr>
            <p:nvPr/>
          </p:nvSpPr>
          <p:spPr bwMode="auto">
            <a:xfrm rot="5400000">
              <a:off x="7375407" y="2135330"/>
              <a:ext cx="140835" cy="1283153"/>
            </a:xfrm>
            <a:prstGeom prst="leftBracket">
              <a:avLst>
                <a:gd name="adj" fmla="val 133333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j-lt"/>
              </a:endParaRPr>
            </a:p>
          </p:txBody>
        </p:sp>
        <p:cxnSp>
          <p:nvCxnSpPr>
            <p:cNvPr id="16" name="AutoShape 15"/>
            <p:cNvCxnSpPr>
              <a:cxnSpLocks noChangeShapeType="1"/>
              <a:stCxn id="8" idx="2"/>
              <a:endCxn id="11" idx="1"/>
            </p:cNvCxnSpPr>
            <p:nvPr/>
          </p:nvCxnSpPr>
          <p:spPr bwMode="auto">
            <a:xfrm rot="5400000">
              <a:off x="1080414" y="2465350"/>
              <a:ext cx="416916" cy="6536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6"/>
            <p:cNvCxnSpPr>
              <a:cxnSpLocks noChangeShapeType="1"/>
              <a:stCxn id="9" idx="2"/>
              <a:endCxn id="12" idx="1"/>
            </p:cNvCxnSpPr>
            <p:nvPr/>
          </p:nvCxnSpPr>
          <p:spPr bwMode="auto">
            <a:xfrm rot="5400000">
              <a:off x="2696865" y="2498032"/>
              <a:ext cx="416916" cy="12700"/>
            </a:xfrm>
            <a:prstGeom prst="curvedConnector5">
              <a:avLst>
                <a:gd name="adj1" fmla="val 54831"/>
                <a:gd name="adj2" fmla="val 54370"/>
                <a:gd name="adj3" fmla="val 45169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7"/>
            <p:cNvCxnSpPr>
              <a:cxnSpLocks noChangeShapeType="1"/>
              <a:stCxn id="10" idx="2"/>
              <a:endCxn id="13" idx="1"/>
            </p:cNvCxnSpPr>
            <p:nvPr/>
          </p:nvCxnSpPr>
          <p:spPr bwMode="auto">
            <a:xfrm rot="5400000">
              <a:off x="4034012" y="2545527"/>
              <a:ext cx="309195" cy="1273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5224625" y="198179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400" b="1" dirty="0" smtClean="0">
                  <a:latin typeface="+mj-lt"/>
                </a:rPr>
                <a:t>경로명</a:t>
              </a:r>
              <a:endParaRPr lang="ko-KR" altLang="en-US" sz="1400" b="1" dirty="0">
                <a:latin typeface="+mj-lt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6994418" y="1859906"/>
              <a:ext cx="9028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400" b="1" dirty="0" err="1" smtClean="0">
                  <a:latin typeface="+mj-lt"/>
                </a:rPr>
                <a:t>웹페이지</a:t>
              </a:r>
              <a:endParaRPr lang="en-US" altLang="ko-KR" sz="1400" b="1" dirty="0" smtClean="0">
                <a:latin typeface="+mj-lt"/>
              </a:endParaRPr>
            </a:p>
            <a:p>
              <a:r>
                <a:rPr lang="ko-KR" altLang="en-US" sz="1400" b="1" dirty="0" smtClean="0">
                  <a:latin typeface="+mj-lt"/>
                </a:rPr>
                <a:t>파일이름</a:t>
              </a:r>
              <a:endParaRPr lang="ko-KR" altLang="en-US" sz="1400" b="1" dirty="0">
                <a:latin typeface="+mj-lt"/>
              </a:endParaRPr>
            </a:p>
          </p:txBody>
        </p:sp>
        <p:cxnSp>
          <p:nvCxnSpPr>
            <p:cNvPr id="21" name="AutoShape 20"/>
            <p:cNvCxnSpPr>
              <a:cxnSpLocks noChangeShapeType="1"/>
              <a:stCxn id="19" idx="2"/>
              <a:endCxn id="14" idx="1"/>
            </p:cNvCxnSpPr>
            <p:nvPr/>
          </p:nvCxnSpPr>
          <p:spPr bwMode="auto">
            <a:xfrm rot="5400000">
              <a:off x="5370694" y="2478009"/>
              <a:ext cx="404005" cy="27134"/>
            </a:xfrm>
            <a:prstGeom prst="curvedConnector5">
              <a:avLst>
                <a:gd name="adj1" fmla="val 56583"/>
                <a:gd name="adj2" fmla="val 22245"/>
                <a:gd name="adj3" fmla="val 43417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1"/>
            <p:cNvCxnSpPr>
              <a:cxnSpLocks noChangeShapeType="1"/>
              <a:stCxn id="20" idx="2"/>
              <a:endCxn id="15" idx="1"/>
            </p:cNvCxnSpPr>
            <p:nvPr/>
          </p:nvCxnSpPr>
          <p:spPr bwMode="auto">
            <a:xfrm rot="5400000">
              <a:off x="7284143" y="2544807"/>
              <a:ext cx="323363" cy="12700"/>
            </a:xfrm>
            <a:prstGeom prst="curvedConnector5">
              <a:avLst>
                <a:gd name="adj1" fmla="val 70695"/>
                <a:gd name="adj2" fmla="val -295646"/>
                <a:gd name="adj3" fmla="val 29305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직사각형 2"/>
          <p:cNvSpPr/>
          <p:nvPr/>
        </p:nvSpPr>
        <p:spPr>
          <a:xfrm>
            <a:off x="1274726" y="3647325"/>
            <a:ext cx="6737717" cy="216059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400" b="1" kern="0" dirty="0">
                <a:solidFill>
                  <a:srgbClr val="000000"/>
                </a:solidFill>
                <a:latin typeface="+mn-ea"/>
              </a:rPr>
              <a:t>프로토콜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HTTP,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https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, file, ftp, telnet, mailto, news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등 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400" b="1" kern="0" dirty="0">
                <a:solidFill>
                  <a:srgbClr val="000000"/>
                </a:solidFill>
                <a:latin typeface="+mn-ea"/>
              </a:rPr>
              <a:t>서버주소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웹 페이지를 가진 컴퓨터의 인터넷 주소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, IP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주소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b="1" kern="0" dirty="0">
                <a:solidFill>
                  <a:srgbClr val="000000"/>
                </a:solidFill>
                <a:latin typeface="+mn-ea"/>
              </a:rPr>
              <a:t>TCP/IP 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</a:rPr>
              <a:t>포트 번호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서버가 브라우저로부터 접속을 기다리는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TCP/IP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포트 번호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. </a:t>
            </a:r>
            <a:endParaRPr lang="en-US" altLang="ko-KR" sz="1400" kern="0" dirty="0" smtClean="0">
              <a:solidFill>
                <a:srgbClr val="000000"/>
              </a:solidFill>
              <a:latin typeface="+mn-ea"/>
            </a:endParaRPr>
          </a:p>
          <a:p>
            <a:pPr lvl="4" algn="just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프로토콜마다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다르며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, HTTP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의 경우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80, telnet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23</a:t>
            </a:r>
            <a:endParaRPr lang="ko-KR" altLang="en-US" sz="1400" kern="0" dirty="0">
              <a:solidFill>
                <a:srgbClr val="000000"/>
              </a:solidFill>
              <a:latin typeface="+mn-ea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400" b="1" kern="0" dirty="0">
                <a:solidFill>
                  <a:srgbClr val="000000"/>
                </a:solidFill>
                <a:latin typeface="+mn-ea"/>
              </a:rPr>
              <a:t>경로명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웹 서버 내 웹 페이지 파일의 폴더 경로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400" b="1" kern="0" dirty="0">
                <a:solidFill>
                  <a:srgbClr val="000000"/>
                </a:solidFill>
                <a:latin typeface="+mn-ea"/>
              </a:rPr>
              <a:t>파일이름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웹 페이지의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HTML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파일 이름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4089240" y="527040"/>
              <a:ext cx="597240" cy="3204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3400" y="463680"/>
                <a:ext cx="6292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잉크 23"/>
              <p14:cNvContentPartPr/>
              <p14:nvPr/>
            </p14:nvContentPartPr>
            <p14:xfrm>
              <a:off x="4095720" y="622440"/>
              <a:ext cx="736920" cy="38160"/>
            </p14:xfrm>
          </p:contentPart>
        </mc:Choice>
        <mc:Fallback xmlns="">
          <p:pic>
            <p:nvPicPr>
              <p:cNvPr id="24" name="잉크 2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9880" y="558720"/>
                <a:ext cx="7686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잉크 24"/>
              <p14:cNvContentPartPr/>
              <p14:nvPr/>
            </p14:nvContentPartPr>
            <p14:xfrm>
              <a:off x="4095720" y="450720"/>
              <a:ext cx="641880" cy="360"/>
            </p14:xfrm>
          </p:contentPart>
        </mc:Choice>
        <mc:Fallback xmlns="">
          <p:pic>
            <p:nvPicPr>
              <p:cNvPr id="25" name="잉크 2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79880" y="387360"/>
                <a:ext cx="6735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잉크 25"/>
              <p14:cNvContentPartPr/>
              <p14:nvPr/>
            </p14:nvContentPartPr>
            <p14:xfrm>
              <a:off x="4127400" y="641520"/>
              <a:ext cx="736920" cy="51120"/>
            </p14:xfrm>
          </p:contentPart>
        </mc:Choice>
        <mc:Fallback xmlns="">
          <p:pic>
            <p:nvPicPr>
              <p:cNvPr id="26" name="잉크 2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11560" y="577800"/>
                <a:ext cx="7686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잉크 26"/>
              <p14:cNvContentPartPr/>
              <p14:nvPr/>
            </p14:nvContentPartPr>
            <p14:xfrm>
              <a:off x="4686120" y="520560"/>
              <a:ext cx="114840" cy="2592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70280" y="457200"/>
                <a:ext cx="1465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잉크 27"/>
              <p14:cNvContentPartPr/>
              <p14:nvPr/>
            </p14:nvContentPartPr>
            <p14:xfrm>
              <a:off x="4699080" y="444600"/>
              <a:ext cx="165240" cy="12960"/>
            </p14:xfrm>
          </p:contentPart>
        </mc:Choice>
        <mc:Fallback xmlns="">
          <p:pic>
            <p:nvPicPr>
              <p:cNvPr id="28" name="잉크 2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83240" y="380880"/>
                <a:ext cx="1969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잉크 28"/>
              <p14:cNvContentPartPr/>
              <p14:nvPr/>
            </p14:nvContentPartPr>
            <p14:xfrm>
              <a:off x="4762440" y="507960"/>
              <a:ext cx="101880" cy="360"/>
            </p14:xfrm>
          </p:contentPart>
        </mc:Choice>
        <mc:Fallback xmlns="">
          <p:pic>
            <p:nvPicPr>
              <p:cNvPr id="29" name="잉크 2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46600" y="444600"/>
                <a:ext cx="1335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잉크 29"/>
              <p14:cNvContentPartPr/>
              <p14:nvPr/>
            </p14:nvContentPartPr>
            <p14:xfrm>
              <a:off x="4762440" y="5378400"/>
              <a:ext cx="736920" cy="6840"/>
            </p14:xfrm>
          </p:contentPart>
        </mc:Choice>
        <mc:Fallback xmlns="">
          <p:pic>
            <p:nvPicPr>
              <p:cNvPr id="30" name="잉크 2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53080" y="5369040"/>
                <a:ext cx="755640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21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제목 308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웹 브라우저와 웹 서버 사이의 </a:t>
            </a:r>
            <a:r>
              <a:rPr lang="ko-KR" altLang="en-US" dirty="0" smtClean="0"/>
              <a:t>통신</a:t>
            </a:r>
            <a:r>
              <a:rPr lang="en-US" altLang="ko-KR" dirty="0" smtClean="0"/>
              <a:t>, HTTP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24126" y="1829465"/>
            <a:ext cx="7133373" cy="3609357"/>
            <a:chOff x="724126" y="1829465"/>
            <a:chExt cx="7133373" cy="360935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0016" y="3283147"/>
              <a:ext cx="1816494" cy="1735866"/>
            </a:xfrm>
            <a:prstGeom prst="rect">
              <a:avLst/>
            </a:prstGeom>
          </p:spPr>
        </p:pic>
        <p:sp>
          <p:nvSpPr>
            <p:cNvPr id="3091" name="자유형 3090"/>
            <p:cNvSpPr/>
            <p:nvPr/>
          </p:nvSpPr>
          <p:spPr>
            <a:xfrm>
              <a:off x="5843029" y="1829465"/>
              <a:ext cx="2014470" cy="3455469"/>
            </a:xfrm>
            <a:custGeom>
              <a:avLst/>
              <a:gdLst>
                <a:gd name="connsiteX0" fmla="*/ 866274 w 2014470"/>
                <a:gd name="connsiteY0" fmla="*/ 28876 h 3455469"/>
                <a:gd name="connsiteX1" fmla="*/ 798897 w 2014470"/>
                <a:gd name="connsiteY1" fmla="*/ 38501 h 3455469"/>
                <a:gd name="connsiteX2" fmla="*/ 644893 w 2014470"/>
                <a:gd name="connsiteY2" fmla="*/ 77002 h 3455469"/>
                <a:gd name="connsiteX3" fmla="*/ 404262 w 2014470"/>
                <a:gd name="connsiteY3" fmla="*/ 86627 h 3455469"/>
                <a:gd name="connsiteX4" fmla="*/ 317634 w 2014470"/>
                <a:gd name="connsiteY4" fmla="*/ 125128 h 3455469"/>
                <a:gd name="connsiteX5" fmla="*/ 259883 w 2014470"/>
                <a:gd name="connsiteY5" fmla="*/ 154004 h 3455469"/>
                <a:gd name="connsiteX6" fmla="*/ 202131 w 2014470"/>
                <a:gd name="connsiteY6" fmla="*/ 211756 h 3455469"/>
                <a:gd name="connsiteX7" fmla="*/ 173255 w 2014470"/>
                <a:gd name="connsiteY7" fmla="*/ 240632 h 3455469"/>
                <a:gd name="connsiteX8" fmla="*/ 144379 w 2014470"/>
                <a:gd name="connsiteY8" fmla="*/ 259882 h 3455469"/>
                <a:gd name="connsiteX9" fmla="*/ 77003 w 2014470"/>
                <a:gd name="connsiteY9" fmla="*/ 346509 h 3455469"/>
                <a:gd name="connsiteX10" fmla="*/ 67377 w 2014470"/>
                <a:gd name="connsiteY10" fmla="*/ 375385 h 3455469"/>
                <a:gd name="connsiteX11" fmla="*/ 57752 w 2014470"/>
                <a:gd name="connsiteY11" fmla="*/ 433137 h 3455469"/>
                <a:gd name="connsiteX12" fmla="*/ 48127 w 2014470"/>
                <a:gd name="connsiteY12" fmla="*/ 481263 h 3455469"/>
                <a:gd name="connsiteX13" fmla="*/ 38502 w 2014470"/>
                <a:gd name="connsiteY13" fmla="*/ 798897 h 3455469"/>
                <a:gd name="connsiteX14" fmla="*/ 19251 w 2014470"/>
                <a:gd name="connsiteY14" fmla="*/ 1097280 h 3455469"/>
                <a:gd name="connsiteX15" fmla="*/ 9626 w 2014470"/>
                <a:gd name="connsiteY15" fmla="*/ 1232034 h 3455469"/>
                <a:gd name="connsiteX16" fmla="*/ 0 w 2014470"/>
                <a:gd name="connsiteY16" fmla="*/ 1328286 h 3455469"/>
                <a:gd name="connsiteX17" fmla="*/ 9626 w 2014470"/>
                <a:gd name="connsiteY17" fmla="*/ 2396690 h 3455469"/>
                <a:gd name="connsiteX18" fmla="*/ 19251 w 2014470"/>
                <a:gd name="connsiteY18" fmla="*/ 2589196 h 3455469"/>
                <a:gd name="connsiteX19" fmla="*/ 28876 w 2014470"/>
                <a:gd name="connsiteY19" fmla="*/ 2704699 h 3455469"/>
                <a:gd name="connsiteX20" fmla="*/ 48127 w 2014470"/>
                <a:gd name="connsiteY20" fmla="*/ 2762450 h 3455469"/>
                <a:gd name="connsiteX21" fmla="*/ 57752 w 2014470"/>
                <a:gd name="connsiteY21" fmla="*/ 2839453 h 3455469"/>
                <a:gd name="connsiteX22" fmla="*/ 77003 w 2014470"/>
                <a:gd name="connsiteY22" fmla="*/ 2897204 h 3455469"/>
                <a:gd name="connsiteX23" fmla="*/ 86628 w 2014470"/>
                <a:gd name="connsiteY23" fmla="*/ 2926080 h 3455469"/>
                <a:gd name="connsiteX24" fmla="*/ 96253 w 2014470"/>
                <a:gd name="connsiteY24" fmla="*/ 2964581 h 3455469"/>
                <a:gd name="connsiteX25" fmla="*/ 115504 w 2014470"/>
                <a:gd name="connsiteY25" fmla="*/ 3022333 h 3455469"/>
                <a:gd name="connsiteX26" fmla="*/ 125129 w 2014470"/>
                <a:gd name="connsiteY26" fmla="*/ 3051208 h 3455469"/>
                <a:gd name="connsiteX27" fmla="*/ 134754 w 2014470"/>
                <a:gd name="connsiteY27" fmla="*/ 3089709 h 3455469"/>
                <a:gd name="connsiteX28" fmla="*/ 211756 w 2014470"/>
                <a:gd name="connsiteY28" fmla="*/ 3176337 h 3455469"/>
                <a:gd name="connsiteX29" fmla="*/ 240632 w 2014470"/>
                <a:gd name="connsiteY29" fmla="*/ 3205213 h 3455469"/>
                <a:gd name="connsiteX30" fmla="*/ 269508 w 2014470"/>
                <a:gd name="connsiteY30" fmla="*/ 3243714 h 3455469"/>
                <a:gd name="connsiteX31" fmla="*/ 298384 w 2014470"/>
                <a:gd name="connsiteY31" fmla="*/ 3253339 h 3455469"/>
                <a:gd name="connsiteX32" fmla="*/ 385011 w 2014470"/>
                <a:gd name="connsiteY32" fmla="*/ 3320716 h 3455469"/>
                <a:gd name="connsiteX33" fmla="*/ 413887 w 2014470"/>
                <a:gd name="connsiteY33" fmla="*/ 3349592 h 3455469"/>
                <a:gd name="connsiteX34" fmla="*/ 452388 w 2014470"/>
                <a:gd name="connsiteY34" fmla="*/ 3359217 h 3455469"/>
                <a:gd name="connsiteX35" fmla="*/ 481264 w 2014470"/>
                <a:gd name="connsiteY35" fmla="*/ 3368842 h 3455469"/>
                <a:gd name="connsiteX36" fmla="*/ 519765 w 2014470"/>
                <a:gd name="connsiteY36" fmla="*/ 3378467 h 3455469"/>
                <a:gd name="connsiteX37" fmla="*/ 587142 w 2014470"/>
                <a:gd name="connsiteY37" fmla="*/ 3407343 h 3455469"/>
                <a:gd name="connsiteX38" fmla="*/ 635268 w 2014470"/>
                <a:gd name="connsiteY38" fmla="*/ 3416968 h 3455469"/>
                <a:gd name="connsiteX39" fmla="*/ 673769 w 2014470"/>
                <a:gd name="connsiteY39" fmla="*/ 3426594 h 3455469"/>
                <a:gd name="connsiteX40" fmla="*/ 885525 w 2014470"/>
                <a:gd name="connsiteY40" fmla="*/ 3445844 h 3455469"/>
                <a:gd name="connsiteX41" fmla="*/ 962527 w 2014470"/>
                <a:gd name="connsiteY41" fmla="*/ 3455469 h 3455469"/>
                <a:gd name="connsiteX42" fmla="*/ 1270535 w 2014470"/>
                <a:gd name="connsiteY42" fmla="*/ 3445844 h 3455469"/>
                <a:gd name="connsiteX43" fmla="*/ 1309036 w 2014470"/>
                <a:gd name="connsiteY43" fmla="*/ 3426594 h 3455469"/>
                <a:gd name="connsiteX44" fmla="*/ 1366788 w 2014470"/>
                <a:gd name="connsiteY44" fmla="*/ 3407343 h 3455469"/>
                <a:gd name="connsiteX45" fmla="*/ 1395664 w 2014470"/>
                <a:gd name="connsiteY45" fmla="*/ 3388093 h 3455469"/>
                <a:gd name="connsiteX46" fmla="*/ 1424539 w 2014470"/>
                <a:gd name="connsiteY46" fmla="*/ 3359217 h 3455469"/>
                <a:gd name="connsiteX47" fmla="*/ 1453415 w 2014470"/>
                <a:gd name="connsiteY47" fmla="*/ 3349592 h 3455469"/>
                <a:gd name="connsiteX48" fmla="*/ 1540043 w 2014470"/>
                <a:gd name="connsiteY48" fmla="*/ 3301465 h 3455469"/>
                <a:gd name="connsiteX49" fmla="*/ 1568918 w 2014470"/>
                <a:gd name="connsiteY49" fmla="*/ 3282215 h 3455469"/>
                <a:gd name="connsiteX50" fmla="*/ 1597794 w 2014470"/>
                <a:gd name="connsiteY50" fmla="*/ 3272589 h 3455469"/>
                <a:gd name="connsiteX51" fmla="*/ 1684422 w 2014470"/>
                <a:gd name="connsiteY51" fmla="*/ 3205213 h 3455469"/>
                <a:gd name="connsiteX52" fmla="*/ 1732548 w 2014470"/>
                <a:gd name="connsiteY52" fmla="*/ 3118585 h 3455469"/>
                <a:gd name="connsiteX53" fmla="*/ 1751798 w 2014470"/>
                <a:gd name="connsiteY53" fmla="*/ 3089709 h 3455469"/>
                <a:gd name="connsiteX54" fmla="*/ 1771049 w 2014470"/>
                <a:gd name="connsiteY54" fmla="*/ 3060834 h 3455469"/>
                <a:gd name="connsiteX55" fmla="*/ 1809550 w 2014470"/>
                <a:gd name="connsiteY55" fmla="*/ 2974206 h 3455469"/>
                <a:gd name="connsiteX56" fmla="*/ 1819175 w 2014470"/>
                <a:gd name="connsiteY56" fmla="*/ 2945330 h 3455469"/>
                <a:gd name="connsiteX57" fmla="*/ 1838426 w 2014470"/>
                <a:gd name="connsiteY57" fmla="*/ 2916455 h 3455469"/>
                <a:gd name="connsiteX58" fmla="*/ 1848051 w 2014470"/>
                <a:gd name="connsiteY58" fmla="*/ 2829827 h 3455469"/>
                <a:gd name="connsiteX59" fmla="*/ 1867302 w 2014470"/>
                <a:gd name="connsiteY59" fmla="*/ 2762450 h 3455469"/>
                <a:gd name="connsiteX60" fmla="*/ 1886552 w 2014470"/>
                <a:gd name="connsiteY60" fmla="*/ 2675823 h 3455469"/>
                <a:gd name="connsiteX61" fmla="*/ 1896177 w 2014470"/>
                <a:gd name="connsiteY61" fmla="*/ 2646947 h 3455469"/>
                <a:gd name="connsiteX62" fmla="*/ 1905803 w 2014470"/>
                <a:gd name="connsiteY62" fmla="*/ 2569945 h 3455469"/>
                <a:gd name="connsiteX63" fmla="*/ 1925053 w 2014470"/>
                <a:gd name="connsiteY63" fmla="*/ 2512194 h 3455469"/>
                <a:gd name="connsiteX64" fmla="*/ 1934678 w 2014470"/>
                <a:gd name="connsiteY64" fmla="*/ 2415941 h 3455469"/>
                <a:gd name="connsiteX65" fmla="*/ 1953929 w 2014470"/>
                <a:gd name="connsiteY65" fmla="*/ 2338939 h 3455469"/>
                <a:gd name="connsiteX66" fmla="*/ 1963554 w 2014470"/>
                <a:gd name="connsiteY66" fmla="*/ 2242686 h 3455469"/>
                <a:gd name="connsiteX67" fmla="*/ 1973179 w 2014470"/>
                <a:gd name="connsiteY67" fmla="*/ 2213810 h 3455469"/>
                <a:gd name="connsiteX68" fmla="*/ 1982805 w 2014470"/>
                <a:gd name="connsiteY68" fmla="*/ 2069432 h 3455469"/>
                <a:gd name="connsiteX69" fmla="*/ 1992430 w 2014470"/>
                <a:gd name="connsiteY69" fmla="*/ 2040556 h 3455469"/>
                <a:gd name="connsiteX70" fmla="*/ 2011680 w 2014470"/>
                <a:gd name="connsiteY70" fmla="*/ 1944303 h 3455469"/>
                <a:gd name="connsiteX71" fmla="*/ 1982805 w 2014470"/>
                <a:gd name="connsiteY71" fmla="*/ 1540042 h 3455469"/>
                <a:gd name="connsiteX72" fmla="*/ 1963554 w 2014470"/>
                <a:gd name="connsiteY72" fmla="*/ 1463040 h 3455469"/>
                <a:gd name="connsiteX73" fmla="*/ 1944304 w 2014470"/>
                <a:gd name="connsiteY73" fmla="*/ 1434164 h 3455469"/>
                <a:gd name="connsiteX74" fmla="*/ 1925053 w 2014470"/>
                <a:gd name="connsiteY74" fmla="*/ 1309036 h 3455469"/>
                <a:gd name="connsiteX75" fmla="*/ 1915428 w 2014470"/>
                <a:gd name="connsiteY75" fmla="*/ 1280160 h 3455469"/>
                <a:gd name="connsiteX76" fmla="*/ 1905803 w 2014470"/>
                <a:gd name="connsiteY76" fmla="*/ 1232034 h 3455469"/>
                <a:gd name="connsiteX77" fmla="*/ 1896177 w 2014470"/>
                <a:gd name="connsiteY77" fmla="*/ 1126156 h 3455469"/>
                <a:gd name="connsiteX78" fmla="*/ 1886552 w 2014470"/>
                <a:gd name="connsiteY78" fmla="*/ 1097280 h 3455469"/>
                <a:gd name="connsiteX79" fmla="*/ 1876927 w 2014470"/>
                <a:gd name="connsiteY79" fmla="*/ 1020278 h 3455469"/>
                <a:gd name="connsiteX80" fmla="*/ 1867302 w 2014470"/>
                <a:gd name="connsiteY80" fmla="*/ 952901 h 3455469"/>
                <a:gd name="connsiteX81" fmla="*/ 1848051 w 2014470"/>
                <a:gd name="connsiteY81" fmla="*/ 885524 h 3455469"/>
                <a:gd name="connsiteX82" fmla="*/ 1838426 w 2014470"/>
                <a:gd name="connsiteY82" fmla="*/ 827773 h 3455469"/>
                <a:gd name="connsiteX83" fmla="*/ 1819175 w 2014470"/>
                <a:gd name="connsiteY83" fmla="*/ 789272 h 3455469"/>
                <a:gd name="connsiteX84" fmla="*/ 1790299 w 2014470"/>
                <a:gd name="connsiteY84" fmla="*/ 731520 h 3455469"/>
                <a:gd name="connsiteX85" fmla="*/ 1771049 w 2014470"/>
                <a:gd name="connsiteY85" fmla="*/ 644893 h 3455469"/>
                <a:gd name="connsiteX86" fmla="*/ 1761424 w 2014470"/>
                <a:gd name="connsiteY86" fmla="*/ 616017 h 3455469"/>
                <a:gd name="connsiteX87" fmla="*/ 1742173 w 2014470"/>
                <a:gd name="connsiteY87" fmla="*/ 587141 h 3455469"/>
                <a:gd name="connsiteX88" fmla="*/ 1713297 w 2014470"/>
                <a:gd name="connsiteY88" fmla="*/ 529389 h 3455469"/>
                <a:gd name="connsiteX89" fmla="*/ 1684422 w 2014470"/>
                <a:gd name="connsiteY89" fmla="*/ 471638 h 3455469"/>
                <a:gd name="connsiteX90" fmla="*/ 1674796 w 2014470"/>
                <a:gd name="connsiteY90" fmla="*/ 423512 h 3455469"/>
                <a:gd name="connsiteX91" fmla="*/ 1645920 w 2014470"/>
                <a:gd name="connsiteY91" fmla="*/ 336884 h 3455469"/>
                <a:gd name="connsiteX92" fmla="*/ 1626670 w 2014470"/>
                <a:gd name="connsiteY92" fmla="*/ 308008 h 3455469"/>
                <a:gd name="connsiteX93" fmla="*/ 1607419 w 2014470"/>
                <a:gd name="connsiteY93" fmla="*/ 250257 h 3455469"/>
                <a:gd name="connsiteX94" fmla="*/ 1578544 w 2014470"/>
                <a:gd name="connsiteY94" fmla="*/ 221381 h 3455469"/>
                <a:gd name="connsiteX95" fmla="*/ 1491916 w 2014470"/>
                <a:gd name="connsiteY95" fmla="*/ 125128 h 3455469"/>
                <a:gd name="connsiteX96" fmla="*/ 1424539 w 2014470"/>
                <a:gd name="connsiteY96" fmla="*/ 86627 h 3455469"/>
                <a:gd name="connsiteX97" fmla="*/ 1386038 w 2014470"/>
                <a:gd name="connsiteY97" fmla="*/ 67377 h 3455469"/>
                <a:gd name="connsiteX98" fmla="*/ 1357163 w 2014470"/>
                <a:gd name="connsiteY98" fmla="*/ 48126 h 3455469"/>
                <a:gd name="connsiteX99" fmla="*/ 1241659 w 2014470"/>
                <a:gd name="connsiteY99" fmla="*/ 19250 h 3455469"/>
                <a:gd name="connsiteX100" fmla="*/ 1212784 w 2014470"/>
                <a:gd name="connsiteY100" fmla="*/ 9625 h 3455469"/>
                <a:gd name="connsiteX101" fmla="*/ 1087655 w 2014470"/>
                <a:gd name="connsiteY101" fmla="*/ 0 h 3455469"/>
                <a:gd name="connsiteX102" fmla="*/ 875899 w 2014470"/>
                <a:gd name="connsiteY102" fmla="*/ 9625 h 3455469"/>
                <a:gd name="connsiteX103" fmla="*/ 866274 w 2014470"/>
                <a:gd name="connsiteY103" fmla="*/ 28876 h 3455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2014470" h="3455469">
                  <a:moveTo>
                    <a:pt x="866274" y="28876"/>
                  </a:moveTo>
                  <a:cubicBezTo>
                    <a:pt x="853440" y="33689"/>
                    <a:pt x="821003" y="33400"/>
                    <a:pt x="798897" y="38501"/>
                  </a:cubicBezTo>
                  <a:cubicBezTo>
                    <a:pt x="722776" y="56067"/>
                    <a:pt x="740612" y="73173"/>
                    <a:pt x="644893" y="77002"/>
                  </a:cubicBezTo>
                  <a:lnTo>
                    <a:pt x="404262" y="86627"/>
                  </a:lnTo>
                  <a:cubicBezTo>
                    <a:pt x="255274" y="136290"/>
                    <a:pt x="409150" y="79370"/>
                    <a:pt x="317634" y="125128"/>
                  </a:cubicBezTo>
                  <a:cubicBezTo>
                    <a:pt x="279411" y="144239"/>
                    <a:pt x="295345" y="122482"/>
                    <a:pt x="259883" y="154004"/>
                  </a:cubicBezTo>
                  <a:cubicBezTo>
                    <a:pt x="239535" y="172091"/>
                    <a:pt x="221382" y="192505"/>
                    <a:pt x="202131" y="211756"/>
                  </a:cubicBezTo>
                  <a:cubicBezTo>
                    <a:pt x="192506" y="221381"/>
                    <a:pt x="184581" y="233081"/>
                    <a:pt x="173255" y="240632"/>
                  </a:cubicBezTo>
                  <a:cubicBezTo>
                    <a:pt x="163630" y="247049"/>
                    <a:pt x="153266" y="252476"/>
                    <a:pt x="144379" y="259882"/>
                  </a:cubicBezTo>
                  <a:cubicBezTo>
                    <a:pt x="110456" y="288152"/>
                    <a:pt x="103830" y="306270"/>
                    <a:pt x="77003" y="346509"/>
                  </a:cubicBezTo>
                  <a:cubicBezTo>
                    <a:pt x="71375" y="354951"/>
                    <a:pt x="70586" y="365760"/>
                    <a:pt x="67377" y="375385"/>
                  </a:cubicBezTo>
                  <a:cubicBezTo>
                    <a:pt x="64169" y="394636"/>
                    <a:pt x="61243" y="413936"/>
                    <a:pt x="57752" y="433137"/>
                  </a:cubicBezTo>
                  <a:cubicBezTo>
                    <a:pt x="54826" y="449233"/>
                    <a:pt x="48987" y="464926"/>
                    <a:pt x="48127" y="481263"/>
                  </a:cubicBezTo>
                  <a:cubicBezTo>
                    <a:pt x="42560" y="587043"/>
                    <a:pt x="42031" y="693029"/>
                    <a:pt x="38502" y="798897"/>
                  </a:cubicBezTo>
                  <a:cubicBezTo>
                    <a:pt x="29554" y="1067327"/>
                    <a:pt x="49722" y="975393"/>
                    <a:pt x="19251" y="1097280"/>
                  </a:cubicBezTo>
                  <a:cubicBezTo>
                    <a:pt x="16043" y="1142198"/>
                    <a:pt x="13366" y="1187157"/>
                    <a:pt x="9626" y="1232034"/>
                  </a:cubicBezTo>
                  <a:cubicBezTo>
                    <a:pt x="6948" y="1264167"/>
                    <a:pt x="0" y="1296042"/>
                    <a:pt x="0" y="1328286"/>
                  </a:cubicBezTo>
                  <a:cubicBezTo>
                    <a:pt x="0" y="1684435"/>
                    <a:pt x="4189" y="2040582"/>
                    <a:pt x="9626" y="2396690"/>
                  </a:cubicBezTo>
                  <a:cubicBezTo>
                    <a:pt x="10607" y="2460931"/>
                    <a:pt x="15243" y="2525072"/>
                    <a:pt x="19251" y="2589196"/>
                  </a:cubicBezTo>
                  <a:cubicBezTo>
                    <a:pt x="21661" y="2627755"/>
                    <a:pt x="22524" y="2666590"/>
                    <a:pt x="28876" y="2704699"/>
                  </a:cubicBezTo>
                  <a:cubicBezTo>
                    <a:pt x="32212" y="2724715"/>
                    <a:pt x="48127" y="2762450"/>
                    <a:pt x="48127" y="2762450"/>
                  </a:cubicBezTo>
                  <a:cubicBezTo>
                    <a:pt x="51335" y="2788118"/>
                    <a:pt x="52332" y="2814160"/>
                    <a:pt x="57752" y="2839453"/>
                  </a:cubicBezTo>
                  <a:cubicBezTo>
                    <a:pt x="62004" y="2859294"/>
                    <a:pt x="70586" y="2877954"/>
                    <a:pt x="77003" y="2897204"/>
                  </a:cubicBezTo>
                  <a:lnTo>
                    <a:pt x="86628" y="2926080"/>
                  </a:lnTo>
                  <a:cubicBezTo>
                    <a:pt x="90811" y="2938630"/>
                    <a:pt x="92452" y="2951910"/>
                    <a:pt x="96253" y="2964581"/>
                  </a:cubicBezTo>
                  <a:cubicBezTo>
                    <a:pt x="102084" y="2984017"/>
                    <a:pt x="109087" y="3003082"/>
                    <a:pt x="115504" y="3022333"/>
                  </a:cubicBezTo>
                  <a:lnTo>
                    <a:pt x="125129" y="3051208"/>
                  </a:lnTo>
                  <a:cubicBezTo>
                    <a:pt x="129312" y="3063758"/>
                    <a:pt x="129543" y="3077550"/>
                    <a:pt x="134754" y="3089709"/>
                  </a:cubicBezTo>
                  <a:cubicBezTo>
                    <a:pt x="147635" y="3119765"/>
                    <a:pt x="196355" y="3160935"/>
                    <a:pt x="211756" y="3176337"/>
                  </a:cubicBezTo>
                  <a:lnTo>
                    <a:pt x="240632" y="3205213"/>
                  </a:lnTo>
                  <a:cubicBezTo>
                    <a:pt x="251976" y="3216557"/>
                    <a:pt x="257184" y="3233444"/>
                    <a:pt x="269508" y="3243714"/>
                  </a:cubicBezTo>
                  <a:cubicBezTo>
                    <a:pt x="277302" y="3250209"/>
                    <a:pt x="288759" y="3250131"/>
                    <a:pt x="298384" y="3253339"/>
                  </a:cubicBezTo>
                  <a:cubicBezTo>
                    <a:pt x="363309" y="3318264"/>
                    <a:pt x="330308" y="3302480"/>
                    <a:pt x="385011" y="3320716"/>
                  </a:cubicBezTo>
                  <a:cubicBezTo>
                    <a:pt x="394636" y="3330341"/>
                    <a:pt x="402068" y="3342838"/>
                    <a:pt x="413887" y="3349592"/>
                  </a:cubicBezTo>
                  <a:cubicBezTo>
                    <a:pt x="425373" y="3356155"/>
                    <a:pt x="439668" y="3355583"/>
                    <a:pt x="452388" y="3359217"/>
                  </a:cubicBezTo>
                  <a:cubicBezTo>
                    <a:pt x="462144" y="3362004"/>
                    <a:pt x="471508" y="3366055"/>
                    <a:pt x="481264" y="3368842"/>
                  </a:cubicBezTo>
                  <a:cubicBezTo>
                    <a:pt x="493984" y="3372476"/>
                    <a:pt x="507045" y="3374833"/>
                    <a:pt x="519765" y="3378467"/>
                  </a:cubicBezTo>
                  <a:cubicBezTo>
                    <a:pt x="637511" y="3412110"/>
                    <a:pt x="433130" y="3356007"/>
                    <a:pt x="587142" y="3407343"/>
                  </a:cubicBezTo>
                  <a:cubicBezTo>
                    <a:pt x="602662" y="3412516"/>
                    <a:pt x="619298" y="3413419"/>
                    <a:pt x="635268" y="3416968"/>
                  </a:cubicBezTo>
                  <a:cubicBezTo>
                    <a:pt x="648182" y="3419838"/>
                    <a:pt x="660673" y="3424723"/>
                    <a:pt x="673769" y="3426594"/>
                  </a:cubicBezTo>
                  <a:cubicBezTo>
                    <a:pt x="721677" y="3433438"/>
                    <a:pt x="841876" y="3441479"/>
                    <a:pt x="885525" y="3445844"/>
                  </a:cubicBezTo>
                  <a:cubicBezTo>
                    <a:pt x="911264" y="3448418"/>
                    <a:pt x="936860" y="3452261"/>
                    <a:pt x="962527" y="3455469"/>
                  </a:cubicBezTo>
                  <a:cubicBezTo>
                    <a:pt x="1065196" y="3452261"/>
                    <a:pt x="1168170" y="3454374"/>
                    <a:pt x="1270535" y="3445844"/>
                  </a:cubicBezTo>
                  <a:cubicBezTo>
                    <a:pt x="1284834" y="3444652"/>
                    <a:pt x="1295714" y="3431923"/>
                    <a:pt x="1309036" y="3426594"/>
                  </a:cubicBezTo>
                  <a:cubicBezTo>
                    <a:pt x="1327877" y="3419058"/>
                    <a:pt x="1366788" y="3407343"/>
                    <a:pt x="1366788" y="3407343"/>
                  </a:cubicBezTo>
                  <a:cubicBezTo>
                    <a:pt x="1376413" y="3400926"/>
                    <a:pt x="1386777" y="3395499"/>
                    <a:pt x="1395664" y="3388093"/>
                  </a:cubicBezTo>
                  <a:cubicBezTo>
                    <a:pt x="1406121" y="3379379"/>
                    <a:pt x="1413213" y="3366768"/>
                    <a:pt x="1424539" y="3359217"/>
                  </a:cubicBezTo>
                  <a:cubicBezTo>
                    <a:pt x="1432981" y="3353589"/>
                    <a:pt x="1443790" y="3352800"/>
                    <a:pt x="1453415" y="3349592"/>
                  </a:cubicBezTo>
                  <a:cubicBezTo>
                    <a:pt x="1519609" y="3305462"/>
                    <a:pt x="1489218" y="3318406"/>
                    <a:pt x="1540043" y="3301465"/>
                  </a:cubicBezTo>
                  <a:cubicBezTo>
                    <a:pt x="1549668" y="3295048"/>
                    <a:pt x="1558571" y="3287388"/>
                    <a:pt x="1568918" y="3282215"/>
                  </a:cubicBezTo>
                  <a:cubicBezTo>
                    <a:pt x="1577993" y="3277677"/>
                    <a:pt x="1589785" y="3278818"/>
                    <a:pt x="1597794" y="3272589"/>
                  </a:cubicBezTo>
                  <a:cubicBezTo>
                    <a:pt x="1695181" y="3196844"/>
                    <a:pt x="1617621" y="3227479"/>
                    <a:pt x="1684422" y="3205213"/>
                  </a:cubicBezTo>
                  <a:cubicBezTo>
                    <a:pt x="1701363" y="3154387"/>
                    <a:pt x="1688419" y="3184780"/>
                    <a:pt x="1732548" y="3118585"/>
                  </a:cubicBezTo>
                  <a:lnTo>
                    <a:pt x="1751798" y="3089709"/>
                  </a:lnTo>
                  <a:lnTo>
                    <a:pt x="1771049" y="3060834"/>
                  </a:lnTo>
                  <a:cubicBezTo>
                    <a:pt x="1793957" y="2992107"/>
                    <a:pt x="1779043" y="3019966"/>
                    <a:pt x="1809550" y="2974206"/>
                  </a:cubicBezTo>
                  <a:cubicBezTo>
                    <a:pt x="1812758" y="2964581"/>
                    <a:pt x="1814638" y="2954405"/>
                    <a:pt x="1819175" y="2945330"/>
                  </a:cubicBezTo>
                  <a:cubicBezTo>
                    <a:pt x="1824348" y="2934983"/>
                    <a:pt x="1835620" y="2927678"/>
                    <a:pt x="1838426" y="2916455"/>
                  </a:cubicBezTo>
                  <a:cubicBezTo>
                    <a:pt x="1845473" y="2888269"/>
                    <a:pt x="1843633" y="2858543"/>
                    <a:pt x="1848051" y="2829827"/>
                  </a:cubicBezTo>
                  <a:cubicBezTo>
                    <a:pt x="1853067" y="2797221"/>
                    <a:pt x="1858915" y="2791805"/>
                    <a:pt x="1867302" y="2762450"/>
                  </a:cubicBezTo>
                  <a:cubicBezTo>
                    <a:pt x="1887056" y="2693312"/>
                    <a:pt x="1866713" y="2755181"/>
                    <a:pt x="1886552" y="2675823"/>
                  </a:cubicBezTo>
                  <a:cubicBezTo>
                    <a:pt x="1889013" y="2665980"/>
                    <a:pt x="1892969" y="2656572"/>
                    <a:pt x="1896177" y="2646947"/>
                  </a:cubicBezTo>
                  <a:cubicBezTo>
                    <a:pt x="1899386" y="2621280"/>
                    <a:pt x="1900383" y="2595238"/>
                    <a:pt x="1905803" y="2569945"/>
                  </a:cubicBezTo>
                  <a:cubicBezTo>
                    <a:pt x="1910055" y="2550104"/>
                    <a:pt x="1925053" y="2512194"/>
                    <a:pt x="1925053" y="2512194"/>
                  </a:cubicBezTo>
                  <a:cubicBezTo>
                    <a:pt x="1928261" y="2480110"/>
                    <a:pt x="1929377" y="2447747"/>
                    <a:pt x="1934678" y="2415941"/>
                  </a:cubicBezTo>
                  <a:cubicBezTo>
                    <a:pt x="1939028" y="2389844"/>
                    <a:pt x="1953929" y="2338939"/>
                    <a:pt x="1953929" y="2338939"/>
                  </a:cubicBezTo>
                  <a:cubicBezTo>
                    <a:pt x="1957137" y="2306855"/>
                    <a:pt x="1958651" y="2274555"/>
                    <a:pt x="1963554" y="2242686"/>
                  </a:cubicBezTo>
                  <a:cubicBezTo>
                    <a:pt x="1965097" y="2232658"/>
                    <a:pt x="1972059" y="2223894"/>
                    <a:pt x="1973179" y="2213810"/>
                  </a:cubicBezTo>
                  <a:cubicBezTo>
                    <a:pt x="1978506" y="2165872"/>
                    <a:pt x="1977478" y="2117370"/>
                    <a:pt x="1982805" y="2069432"/>
                  </a:cubicBezTo>
                  <a:cubicBezTo>
                    <a:pt x="1983925" y="2059348"/>
                    <a:pt x="1990149" y="2050442"/>
                    <a:pt x="1992430" y="2040556"/>
                  </a:cubicBezTo>
                  <a:cubicBezTo>
                    <a:pt x="1999787" y="2008674"/>
                    <a:pt x="2011680" y="1944303"/>
                    <a:pt x="2011680" y="1944303"/>
                  </a:cubicBezTo>
                  <a:cubicBezTo>
                    <a:pt x="2001492" y="1577510"/>
                    <a:pt x="2038593" y="1707412"/>
                    <a:pt x="1982805" y="1540042"/>
                  </a:cubicBezTo>
                  <a:cubicBezTo>
                    <a:pt x="1971825" y="1507102"/>
                    <a:pt x="1977958" y="1491848"/>
                    <a:pt x="1963554" y="1463040"/>
                  </a:cubicBezTo>
                  <a:cubicBezTo>
                    <a:pt x="1958381" y="1452693"/>
                    <a:pt x="1950721" y="1443789"/>
                    <a:pt x="1944304" y="1434164"/>
                  </a:cubicBezTo>
                  <a:cubicBezTo>
                    <a:pt x="1920061" y="1337200"/>
                    <a:pt x="1952764" y="1475306"/>
                    <a:pt x="1925053" y="1309036"/>
                  </a:cubicBezTo>
                  <a:cubicBezTo>
                    <a:pt x="1923385" y="1299028"/>
                    <a:pt x="1917889" y="1290003"/>
                    <a:pt x="1915428" y="1280160"/>
                  </a:cubicBezTo>
                  <a:cubicBezTo>
                    <a:pt x="1911460" y="1264289"/>
                    <a:pt x="1909011" y="1248076"/>
                    <a:pt x="1905803" y="1232034"/>
                  </a:cubicBezTo>
                  <a:cubicBezTo>
                    <a:pt x="1902594" y="1196741"/>
                    <a:pt x="1901189" y="1161238"/>
                    <a:pt x="1896177" y="1126156"/>
                  </a:cubicBezTo>
                  <a:cubicBezTo>
                    <a:pt x="1894742" y="1116112"/>
                    <a:pt x="1888367" y="1107262"/>
                    <a:pt x="1886552" y="1097280"/>
                  </a:cubicBezTo>
                  <a:cubicBezTo>
                    <a:pt x="1881925" y="1071830"/>
                    <a:pt x="1880346" y="1045918"/>
                    <a:pt x="1876927" y="1020278"/>
                  </a:cubicBezTo>
                  <a:cubicBezTo>
                    <a:pt x="1873929" y="997790"/>
                    <a:pt x="1871360" y="975222"/>
                    <a:pt x="1867302" y="952901"/>
                  </a:cubicBezTo>
                  <a:cubicBezTo>
                    <a:pt x="1846340" y="837614"/>
                    <a:pt x="1868666" y="978293"/>
                    <a:pt x="1848051" y="885524"/>
                  </a:cubicBezTo>
                  <a:cubicBezTo>
                    <a:pt x="1843818" y="866473"/>
                    <a:pt x="1844034" y="846466"/>
                    <a:pt x="1838426" y="827773"/>
                  </a:cubicBezTo>
                  <a:cubicBezTo>
                    <a:pt x="1834303" y="814030"/>
                    <a:pt x="1824827" y="802460"/>
                    <a:pt x="1819175" y="789272"/>
                  </a:cubicBezTo>
                  <a:cubicBezTo>
                    <a:pt x="1795264" y="733479"/>
                    <a:pt x="1827296" y="787015"/>
                    <a:pt x="1790299" y="731520"/>
                  </a:cubicBezTo>
                  <a:cubicBezTo>
                    <a:pt x="1783683" y="698439"/>
                    <a:pt x="1780111" y="676610"/>
                    <a:pt x="1771049" y="644893"/>
                  </a:cubicBezTo>
                  <a:cubicBezTo>
                    <a:pt x="1768262" y="635137"/>
                    <a:pt x="1765961" y="625092"/>
                    <a:pt x="1761424" y="616017"/>
                  </a:cubicBezTo>
                  <a:cubicBezTo>
                    <a:pt x="1756251" y="605670"/>
                    <a:pt x="1748590" y="596766"/>
                    <a:pt x="1742173" y="587141"/>
                  </a:cubicBezTo>
                  <a:cubicBezTo>
                    <a:pt x="1717982" y="514564"/>
                    <a:pt x="1750614" y="604021"/>
                    <a:pt x="1713297" y="529389"/>
                  </a:cubicBezTo>
                  <a:cubicBezTo>
                    <a:pt x="1673442" y="449680"/>
                    <a:pt x="1739597" y="554403"/>
                    <a:pt x="1684422" y="471638"/>
                  </a:cubicBezTo>
                  <a:cubicBezTo>
                    <a:pt x="1681213" y="455596"/>
                    <a:pt x="1679101" y="439295"/>
                    <a:pt x="1674796" y="423512"/>
                  </a:cubicBezTo>
                  <a:cubicBezTo>
                    <a:pt x="1674786" y="423474"/>
                    <a:pt x="1650739" y="351341"/>
                    <a:pt x="1645920" y="336884"/>
                  </a:cubicBezTo>
                  <a:cubicBezTo>
                    <a:pt x="1642262" y="325910"/>
                    <a:pt x="1631368" y="318579"/>
                    <a:pt x="1626670" y="308008"/>
                  </a:cubicBezTo>
                  <a:cubicBezTo>
                    <a:pt x="1618429" y="289465"/>
                    <a:pt x="1621767" y="264606"/>
                    <a:pt x="1607419" y="250257"/>
                  </a:cubicBezTo>
                  <a:cubicBezTo>
                    <a:pt x="1597794" y="240632"/>
                    <a:pt x="1587258" y="231838"/>
                    <a:pt x="1578544" y="221381"/>
                  </a:cubicBezTo>
                  <a:cubicBezTo>
                    <a:pt x="1545533" y="181767"/>
                    <a:pt x="1556880" y="157609"/>
                    <a:pt x="1491916" y="125128"/>
                  </a:cubicBezTo>
                  <a:cubicBezTo>
                    <a:pt x="1375571" y="66957"/>
                    <a:pt x="1519772" y="141046"/>
                    <a:pt x="1424539" y="86627"/>
                  </a:cubicBezTo>
                  <a:cubicBezTo>
                    <a:pt x="1412081" y="79508"/>
                    <a:pt x="1398496" y="74496"/>
                    <a:pt x="1386038" y="67377"/>
                  </a:cubicBezTo>
                  <a:cubicBezTo>
                    <a:pt x="1375994" y="61638"/>
                    <a:pt x="1367734" y="52824"/>
                    <a:pt x="1357163" y="48126"/>
                  </a:cubicBezTo>
                  <a:cubicBezTo>
                    <a:pt x="1298822" y="22196"/>
                    <a:pt x="1302187" y="32701"/>
                    <a:pt x="1241659" y="19250"/>
                  </a:cubicBezTo>
                  <a:cubicBezTo>
                    <a:pt x="1231755" y="17049"/>
                    <a:pt x="1222851" y="10883"/>
                    <a:pt x="1212784" y="9625"/>
                  </a:cubicBezTo>
                  <a:cubicBezTo>
                    <a:pt x="1171274" y="4436"/>
                    <a:pt x="1129365" y="3208"/>
                    <a:pt x="1087655" y="0"/>
                  </a:cubicBezTo>
                  <a:cubicBezTo>
                    <a:pt x="1017070" y="3208"/>
                    <a:pt x="946332" y="3990"/>
                    <a:pt x="875899" y="9625"/>
                  </a:cubicBezTo>
                  <a:cubicBezTo>
                    <a:pt x="843980" y="12178"/>
                    <a:pt x="879108" y="24063"/>
                    <a:pt x="866274" y="288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4" name="Picture 2" descr="C:\Users\com\AppData\Local\Microsoft\Windows\Temporary Internet Files\Content.IE5\U5C8W4ON\Adium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281" y="2001418"/>
              <a:ext cx="1204869" cy="1204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모서리가 둥근 사각형 설명선 8"/>
            <p:cNvSpPr/>
            <p:nvPr/>
          </p:nvSpPr>
          <p:spPr>
            <a:xfrm>
              <a:off x="724126" y="2966173"/>
              <a:ext cx="2366580" cy="289441"/>
            </a:xfrm>
            <a:prstGeom prst="wedgeRoundRectCallout">
              <a:avLst>
                <a:gd name="adj1" fmla="val -17579"/>
                <a:gd name="adj2" fmla="val 5252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http://www.oracle.com/index.html</a:t>
              </a:r>
              <a:endParaRPr lang="ko-KR" altLang="en-US" sz="1100" dirty="0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1767684" y="3250690"/>
              <a:ext cx="73860" cy="259943"/>
            </a:xfrm>
            <a:custGeom>
              <a:avLst/>
              <a:gdLst>
                <a:gd name="connsiteX0" fmla="*/ 6483 w 73860"/>
                <a:gd name="connsiteY0" fmla="*/ 0 h 259943"/>
                <a:gd name="connsiteX1" fmla="*/ 6483 w 73860"/>
                <a:gd name="connsiteY1" fmla="*/ 259882 h 259943"/>
                <a:gd name="connsiteX2" fmla="*/ 73860 w 73860"/>
                <a:gd name="connsiteY2" fmla="*/ 19250 h 25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60" h="259943">
                  <a:moveTo>
                    <a:pt x="6483" y="0"/>
                  </a:moveTo>
                  <a:cubicBezTo>
                    <a:pt x="868" y="128337"/>
                    <a:pt x="-4747" y="256674"/>
                    <a:pt x="6483" y="259882"/>
                  </a:cubicBezTo>
                  <a:cubicBezTo>
                    <a:pt x="17713" y="263090"/>
                    <a:pt x="45786" y="141170"/>
                    <a:pt x="73860" y="1925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자기 디스크 11"/>
            <p:cNvSpPr/>
            <p:nvPr/>
          </p:nvSpPr>
          <p:spPr>
            <a:xfrm>
              <a:off x="6034208" y="2001418"/>
              <a:ext cx="1377164" cy="876445"/>
            </a:xfrm>
            <a:prstGeom prst="flowChartMagneticDisk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AutoShape 52"/>
            <p:cNvSpPr>
              <a:spLocks noChangeArrowheads="1"/>
            </p:cNvSpPr>
            <p:nvPr/>
          </p:nvSpPr>
          <p:spPr bwMode="auto">
            <a:xfrm>
              <a:off x="6109553" y="2191212"/>
              <a:ext cx="1218177" cy="628525"/>
            </a:xfrm>
            <a:prstGeom prst="flowChartMultidocument">
              <a:avLst/>
            </a:prstGeom>
            <a:noFill/>
            <a:ln w="952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200" dirty="0" smtClean="0">
                  <a:latin typeface="+mj-lt"/>
                </a:rPr>
                <a:t>HTML </a:t>
              </a:r>
              <a:r>
                <a:rPr lang="ko-KR" altLang="en-US" sz="1200" dirty="0" smtClean="0">
                  <a:latin typeface="+mj-lt"/>
                </a:rPr>
                <a:t> 페이지</a:t>
              </a:r>
              <a:r>
                <a:rPr lang="en-US" altLang="ko-KR" sz="1200" dirty="0" smtClean="0">
                  <a:latin typeface="+mj-lt"/>
                </a:rPr>
                <a:t>, </a:t>
              </a:r>
            </a:p>
            <a:p>
              <a:pPr algn="ctr"/>
              <a:r>
                <a:rPr lang="ko-KR" altLang="en-US" sz="1200" dirty="0" smtClean="0">
                  <a:latin typeface="+mj-lt"/>
                </a:rPr>
                <a:t>이미지</a:t>
              </a:r>
              <a:r>
                <a:rPr lang="en-US" altLang="ko-KR" sz="1200" dirty="0" smtClean="0">
                  <a:latin typeface="+mj-lt"/>
                </a:rPr>
                <a:t>, </a:t>
              </a:r>
              <a:r>
                <a:rPr lang="ko-KR" altLang="en-US" sz="1200" dirty="0" smtClean="0">
                  <a:latin typeface="+mj-lt"/>
                </a:rPr>
                <a:t>동영상</a:t>
              </a:r>
              <a:endParaRPr lang="en-US" altLang="ko-KR" sz="1200" dirty="0">
                <a:latin typeface="+mj-lt"/>
              </a:endParaRPr>
            </a:p>
          </p:txBody>
        </p:sp>
        <p:sp>
          <p:nvSpPr>
            <p:cNvPr id="15" name="Rectangle 54"/>
            <p:cNvSpPr>
              <a:spLocks noChangeArrowheads="1"/>
            </p:cNvSpPr>
            <p:nvPr/>
          </p:nvSpPr>
          <p:spPr bwMode="auto">
            <a:xfrm>
              <a:off x="6108814" y="3371081"/>
              <a:ext cx="1339850" cy="15700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1400" dirty="0">
                  <a:latin typeface="+mj-lt"/>
                </a:rPr>
                <a:t>웹 </a:t>
              </a:r>
              <a:r>
                <a:rPr lang="ko-KR" altLang="en-US" sz="1400" dirty="0" smtClean="0">
                  <a:latin typeface="+mj-lt"/>
                </a:rPr>
                <a:t>서버</a:t>
              </a:r>
              <a:endParaRPr lang="ko-KR" altLang="en-US" sz="1400" dirty="0">
                <a:latin typeface="+mj-lt"/>
              </a:endParaRPr>
            </a:p>
          </p:txBody>
        </p:sp>
        <p:sp>
          <p:nvSpPr>
            <p:cNvPr id="16" name="Text Box 57"/>
            <p:cNvSpPr txBox="1">
              <a:spLocks noChangeArrowheads="1"/>
            </p:cNvSpPr>
            <p:nvPr/>
          </p:nvSpPr>
          <p:spPr bwMode="auto">
            <a:xfrm>
              <a:off x="3177404" y="4089742"/>
              <a:ext cx="2462534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3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. </a:t>
              </a:r>
              <a:r>
                <a:rPr lang="en-US" altLang="ko-KR" sz="1200" dirty="0">
                  <a:latin typeface="+mj-lt"/>
                  <a:ea typeface="돋움체" pitchFamily="49" charset="-127"/>
                </a:rPr>
                <a:t>HTML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페이지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(index.html)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 요청</a:t>
              </a:r>
              <a:endParaRPr lang="ko-KR" altLang="en-US" sz="1200" dirty="0">
                <a:latin typeface="+mj-lt"/>
                <a:ea typeface="돋움체" pitchFamily="49" charset="-127"/>
              </a:endParaRPr>
            </a:p>
          </p:txBody>
        </p:sp>
        <p:sp>
          <p:nvSpPr>
            <p:cNvPr id="17" name="Text Box 58"/>
            <p:cNvSpPr txBox="1">
              <a:spLocks noChangeArrowheads="1"/>
            </p:cNvSpPr>
            <p:nvPr/>
          </p:nvSpPr>
          <p:spPr bwMode="auto">
            <a:xfrm>
              <a:off x="6259746" y="2874127"/>
              <a:ext cx="152959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marL="98425" indent="-98425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4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. </a:t>
              </a:r>
              <a:r>
                <a:rPr lang="en-US" altLang="ko-KR" sz="1200" dirty="0">
                  <a:latin typeface="+mj-lt"/>
                  <a:ea typeface="돋움체" pitchFamily="49" charset="-127"/>
                </a:rPr>
                <a:t>HTML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페이지</a:t>
              </a:r>
              <a:endParaRPr lang="en-US" altLang="ko-KR" sz="1200" dirty="0" smtClean="0">
                <a:latin typeface="+mj-lt"/>
                <a:ea typeface="돋움체" pitchFamily="49" charset="-127"/>
              </a:endParaRPr>
            </a:p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 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  (index.html)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 읽기</a:t>
              </a:r>
              <a:endParaRPr lang="ko-KR" altLang="en-US" sz="1200" dirty="0">
                <a:latin typeface="+mj-lt"/>
                <a:ea typeface="돋움체" pitchFamily="49" charset="-127"/>
              </a:endParaRPr>
            </a:p>
          </p:txBody>
        </p:sp>
        <p:sp>
          <p:nvSpPr>
            <p:cNvPr id="18" name="Text Box 59"/>
            <p:cNvSpPr txBox="1">
              <a:spLocks noChangeArrowheads="1"/>
            </p:cNvSpPr>
            <p:nvPr/>
          </p:nvSpPr>
          <p:spPr bwMode="auto">
            <a:xfrm>
              <a:off x="3177404" y="4393125"/>
              <a:ext cx="2462534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5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. </a:t>
              </a:r>
              <a:r>
                <a:rPr lang="en-US" altLang="ko-KR" sz="1200" dirty="0">
                  <a:latin typeface="+mj-lt"/>
                  <a:ea typeface="돋움체" pitchFamily="49" charset="-127"/>
                </a:rPr>
                <a:t>HTML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페이지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(index.html)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 전송</a:t>
              </a:r>
              <a:endParaRPr lang="ko-KR" altLang="en-US" sz="1200" dirty="0">
                <a:latin typeface="+mj-lt"/>
                <a:ea typeface="돋움체" pitchFamily="49" charset="-127"/>
              </a:endParaRPr>
            </a:p>
          </p:txBody>
        </p:sp>
        <p:sp>
          <p:nvSpPr>
            <p:cNvPr id="19" name="Text Box 60"/>
            <p:cNvSpPr txBox="1">
              <a:spLocks noChangeArrowheads="1"/>
            </p:cNvSpPr>
            <p:nvPr/>
          </p:nvSpPr>
          <p:spPr bwMode="auto">
            <a:xfrm>
              <a:off x="2871815" y="4863739"/>
              <a:ext cx="165100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marL="98425" indent="-98425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6. </a:t>
              </a:r>
              <a:r>
                <a:rPr lang="en-US" altLang="ko-KR" sz="1200" dirty="0">
                  <a:latin typeface="+mj-lt"/>
                  <a:ea typeface="돋움체" pitchFamily="49" charset="-127"/>
                </a:rPr>
                <a:t>HTML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페이지</a:t>
              </a:r>
              <a:endParaRPr lang="en-US" altLang="ko-KR" sz="1200" dirty="0" smtClean="0">
                <a:latin typeface="+mj-lt"/>
                <a:ea typeface="돋움체" pitchFamily="49" charset="-127"/>
              </a:endParaRPr>
            </a:p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 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 </a:t>
              </a:r>
              <a:r>
                <a:rPr lang="ko-KR" altLang="en-US" sz="1200" dirty="0">
                  <a:latin typeface="+mj-lt"/>
                  <a:ea typeface="돋움체" pitchFamily="49" charset="-127"/>
                </a:rPr>
                <a:t>해독 및 출력</a:t>
              </a:r>
            </a:p>
          </p:txBody>
        </p:sp>
        <p:sp>
          <p:nvSpPr>
            <p:cNvPr id="21" name="Text Box 57"/>
            <p:cNvSpPr txBox="1">
              <a:spLocks noChangeArrowheads="1"/>
            </p:cNvSpPr>
            <p:nvPr/>
          </p:nvSpPr>
          <p:spPr bwMode="auto">
            <a:xfrm>
              <a:off x="3177404" y="3255614"/>
              <a:ext cx="2811732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1.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웹 서버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(www.oracle.com)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 연결 요청</a:t>
              </a:r>
              <a:endParaRPr lang="ko-KR" altLang="en-US" sz="1200" dirty="0">
                <a:latin typeface="+mj-lt"/>
                <a:ea typeface="돋움체" pitchFamily="49" charset="-127"/>
              </a:endParaRPr>
            </a:p>
          </p:txBody>
        </p:sp>
        <p:sp>
          <p:nvSpPr>
            <p:cNvPr id="25" name="Text Box 57"/>
            <p:cNvSpPr txBox="1">
              <a:spLocks noChangeArrowheads="1"/>
            </p:cNvSpPr>
            <p:nvPr/>
          </p:nvSpPr>
          <p:spPr bwMode="auto">
            <a:xfrm>
              <a:off x="3177404" y="3510633"/>
              <a:ext cx="175240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2.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웹 서버에 연결 수</a:t>
              </a:r>
              <a:r>
                <a:rPr lang="ko-KR" altLang="en-US" sz="1200" dirty="0">
                  <a:latin typeface="+mj-lt"/>
                  <a:ea typeface="돋움체" pitchFamily="49" charset="-127"/>
                </a:rPr>
                <a:t>락</a:t>
              </a:r>
            </a:p>
          </p:txBody>
        </p:sp>
        <p:cxnSp>
          <p:nvCxnSpPr>
            <p:cNvPr id="3075" name="직선 화살표 연결선 3074"/>
            <p:cNvCxnSpPr/>
            <p:nvPr/>
          </p:nvCxnSpPr>
          <p:spPr>
            <a:xfrm>
              <a:off x="2771800" y="3501008"/>
              <a:ext cx="3337753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2775161" y="3767032"/>
              <a:ext cx="3334392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2771800" y="4365104"/>
              <a:ext cx="3337753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2771800" y="4648144"/>
              <a:ext cx="3337753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8" name="직선 화살표 연결선 3077"/>
            <p:cNvCxnSpPr/>
            <p:nvPr/>
          </p:nvCxnSpPr>
          <p:spPr>
            <a:xfrm flipV="1">
              <a:off x="6278996" y="2861610"/>
              <a:ext cx="0" cy="509472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1" name="자유형 3080"/>
            <p:cNvSpPr/>
            <p:nvPr/>
          </p:nvSpPr>
          <p:spPr>
            <a:xfrm>
              <a:off x="2231829" y="4755968"/>
              <a:ext cx="695992" cy="473231"/>
            </a:xfrm>
            <a:custGeom>
              <a:avLst/>
              <a:gdLst>
                <a:gd name="connsiteX0" fmla="*/ 529390 w 695992"/>
                <a:gd name="connsiteY0" fmla="*/ 125128 h 358412"/>
                <a:gd name="connsiteX1" fmla="*/ 664143 w 695992"/>
                <a:gd name="connsiteY1" fmla="*/ 356135 h 358412"/>
                <a:gd name="connsiteX2" fmla="*/ 0 w 695992"/>
                <a:gd name="connsiteY2" fmla="*/ 0 h 35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5992" h="358412">
                  <a:moveTo>
                    <a:pt x="529390" y="125128"/>
                  </a:moveTo>
                  <a:cubicBezTo>
                    <a:pt x="640882" y="251059"/>
                    <a:pt x="752375" y="376990"/>
                    <a:pt x="664143" y="356135"/>
                  </a:cubicBezTo>
                  <a:cubicBezTo>
                    <a:pt x="575911" y="335280"/>
                    <a:pt x="287955" y="167640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5" name="TextBox 3084"/>
            <p:cNvSpPr txBox="1"/>
            <p:nvPr/>
          </p:nvSpPr>
          <p:spPr>
            <a:xfrm>
              <a:off x="6180850" y="5131045"/>
              <a:ext cx="1338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oracle </a:t>
              </a:r>
              <a:r>
                <a:rPr lang="ko-KR" altLang="en-US" sz="1400" dirty="0" smtClean="0"/>
                <a:t>웹 서버</a:t>
              </a:r>
              <a:endParaRPr lang="ko-KR" altLang="en-US" sz="1400" dirty="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007695" y="5925083"/>
            <a:ext cx="2542684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1~5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사이의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과정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: HTTP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세션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419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웹의 시작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Tim Berners-Lee</a:t>
            </a:r>
            <a:r>
              <a:rPr lang="ko-KR" altLang="en-US" dirty="0"/>
              <a:t>의 아이디어에서 시작</a:t>
            </a:r>
          </a:p>
          <a:p>
            <a:pPr lvl="1"/>
            <a:r>
              <a:rPr lang="en-US" altLang="ko-KR" dirty="0" smtClean="0"/>
              <a:t>1989</a:t>
            </a:r>
            <a:r>
              <a:rPr lang="ko-KR" altLang="en-US" dirty="0" smtClean="0"/>
              <a:t>년 웹 개념 제안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1990</a:t>
            </a:r>
            <a:r>
              <a:rPr lang="ko-KR" altLang="en-US" dirty="0" smtClean="0"/>
              <a:t>년 </a:t>
            </a:r>
            <a:r>
              <a:rPr lang="en-US" altLang="ko-KR" dirty="0" err="1" smtClean="0"/>
              <a:t>WorldWideWeb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시작</a:t>
            </a:r>
            <a:endParaRPr lang="en-US" altLang="ko-KR" dirty="0" smtClean="0"/>
          </a:p>
          <a:p>
            <a:pPr lvl="2"/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클라이언트로 동작하는 </a:t>
            </a:r>
            <a:r>
              <a:rPr lang="en-US" altLang="ko-KR" dirty="0"/>
              <a:t>HTTP </a:t>
            </a:r>
            <a:r>
              <a:rPr lang="ko-KR" altLang="en-US" dirty="0" smtClean="0"/>
              <a:t>모델 창시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 </a:t>
            </a:r>
            <a:r>
              <a:rPr lang="ko-KR" altLang="en-US" dirty="0" smtClean="0"/>
              <a:t>언어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하이퍼링크 개념 구현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세계 </a:t>
            </a:r>
            <a:r>
              <a:rPr lang="ko-KR" altLang="en-US" dirty="0"/>
              <a:t>최초의 웹 서버와 웹 </a:t>
            </a:r>
            <a:r>
              <a:rPr lang="ko-KR" altLang="en-US" dirty="0" smtClean="0"/>
              <a:t>브라우저 </a:t>
            </a:r>
            <a:r>
              <a:rPr lang="ko-KR" altLang="en-US" dirty="0"/>
              <a:t>개발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웹의 성공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만들기 쉬운 웹 문서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사용하기 쉬운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단순하고 직관적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태그의 웹 페이지는 텍스트 문서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아무 텍스트 편집기로 편집 가능</a:t>
            </a:r>
            <a:endParaRPr lang="en-US" altLang="ko-KR" dirty="0" smtClean="0"/>
          </a:p>
          <a:p>
            <a:r>
              <a:rPr lang="ko-KR" altLang="en-US" dirty="0" smtClean="0"/>
              <a:t>효율적인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통신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브라우저가 웹 페이지를 모두 전송 받고 나면 웹 서버와의 접속을 끊는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서버에 많은 웹 브라우저의 동시 접속에 따른 낮은 부담</a:t>
            </a:r>
            <a:endParaRPr lang="en-US" altLang="ko-KR" dirty="0" smtClean="0"/>
          </a:p>
          <a:p>
            <a:r>
              <a:rPr lang="ko-KR" altLang="en-US" dirty="0" smtClean="0"/>
              <a:t>웹 서버와 웹 브라우저의 작업 분담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서버는 웹 브라우저로부터 요청 받은 자원 전송 담당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문서를 출력하는 것은 브라우저의 몫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서버의 낮은 부하로 많은 동시 </a:t>
            </a:r>
            <a:r>
              <a:rPr lang="ko-KR" altLang="en-US" dirty="0" err="1" smtClean="0"/>
              <a:t>접속자</a:t>
            </a:r>
            <a:r>
              <a:rPr lang="ko-KR" altLang="en-US" dirty="0" smtClean="0"/>
              <a:t> 지원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7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모든 곳에 웹이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웹은 오늘날 정보 통신의 기본 플랫폼</a:t>
            </a:r>
            <a:endParaRPr lang="en-US" altLang="ko-KR" dirty="0" smtClean="0"/>
          </a:p>
          <a:p>
            <a:r>
              <a:rPr lang="ko-KR" altLang="en-US" dirty="0" smtClean="0"/>
              <a:t>다양한 기기에 웹 서버 설치</a:t>
            </a:r>
            <a:endParaRPr lang="en-US" altLang="ko-KR" dirty="0" smtClean="0"/>
          </a:p>
          <a:p>
            <a:pPr lvl="1"/>
            <a:r>
              <a:rPr lang="en-US" altLang="ko-KR" dirty="0"/>
              <a:t>TV, </a:t>
            </a:r>
            <a:r>
              <a:rPr lang="ko-KR" altLang="en-US" dirty="0" err="1" smtClean="0"/>
              <a:t>셋톱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로봇</a:t>
            </a:r>
            <a:r>
              <a:rPr lang="en-US" altLang="ko-KR" dirty="0" smtClean="0"/>
              <a:t>, </a:t>
            </a:r>
            <a:r>
              <a:rPr lang="ko-KR" altLang="en-US" dirty="0"/>
              <a:t>장난감</a:t>
            </a:r>
            <a:r>
              <a:rPr lang="en-US" altLang="ko-KR" dirty="0"/>
              <a:t>, </a:t>
            </a:r>
            <a:r>
              <a:rPr lang="ko-KR" altLang="en-US" dirty="0"/>
              <a:t>무선 공유기 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r>
              <a:rPr lang="ko-KR" altLang="en-US" dirty="0" smtClean="0"/>
              <a:t>웹은 장치를 제어하는 쉬운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무선 공유기 사례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무선 공유기에는 키보드와 스크린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무선 공유기에 웹 서버 설치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아무 브라우저를 이용하여 무선 공유기의 웹 서버와 접속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브라우저를 이용하여 무선 공유기 내의 설정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8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클라이언트 프로그램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 클라이언트 프로그램의 페이지 구성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페이지의 구조와 내용 </a:t>
            </a:r>
            <a:r>
              <a:rPr lang="en-US" altLang="ko-KR" dirty="0" smtClean="0"/>
              <a:t>- HTML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웹 페이지의 모양 </a:t>
            </a:r>
            <a:r>
              <a:rPr lang="en-US" altLang="ko-KR" dirty="0" smtClean="0"/>
              <a:t>- CSS(Cascading Style Sheet)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웹 페이지의 행동 및 응용 프로그램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클라이언트 스크립트 언어</a:t>
            </a:r>
            <a:endParaRPr lang="en-US" altLang="ko-KR" dirty="0"/>
          </a:p>
          <a:p>
            <a:pPr lvl="1"/>
            <a:r>
              <a:rPr lang="ko-KR" altLang="en-US" dirty="0"/>
              <a:t>컴파일 없이 웹 브라우저 상에서 직접 수행이 가능한 스크립트 언어로 </a:t>
            </a:r>
            <a:r>
              <a:rPr lang="en-US" altLang="ko-KR" dirty="0"/>
              <a:t>HTML</a:t>
            </a:r>
            <a:r>
              <a:rPr lang="ko-KR" altLang="en-US" dirty="0"/>
              <a:t>문서에서 태그로 표현할 수 없는 </a:t>
            </a:r>
            <a:r>
              <a:rPr lang="ko-KR" altLang="en-US" dirty="0" err="1"/>
              <a:t>로직</a:t>
            </a:r>
            <a:r>
              <a:rPr lang="ko-KR" altLang="en-US" dirty="0"/>
              <a:t> 처리를 담당하기 위해 개발된 </a:t>
            </a:r>
            <a:r>
              <a:rPr lang="ko-KR" altLang="en-US" dirty="0" smtClean="0"/>
              <a:t>언어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r>
              <a:rPr lang="ko-KR" altLang="en-US" dirty="0" smtClean="0"/>
              <a:t>웹 페이지는 </a:t>
            </a:r>
            <a:r>
              <a:rPr lang="en-US" altLang="ko-KR" dirty="0"/>
              <a:t>3 </a:t>
            </a:r>
            <a:r>
              <a:rPr lang="ko-KR" altLang="en-US" dirty="0"/>
              <a:t>요소를 분리하여 </a:t>
            </a:r>
            <a:r>
              <a:rPr lang="ko-KR" altLang="en-US" dirty="0" smtClean="0"/>
              <a:t>개발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6648480" y="4260960"/>
              <a:ext cx="1816560" cy="1944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32640" y="4197240"/>
                <a:ext cx="18482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1327320" y="4546440"/>
              <a:ext cx="1060560" cy="36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1120" y="4483080"/>
                <a:ext cx="10926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/>
              <p14:cNvContentPartPr/>
              <p14:nvPr/>
            </p14:nvContentPartPr>
            <p14:xfrm>
              <a:off x="1390680" y="3924360"/>
              <a:ext cx="1397160" cy="3852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4840" y="3860640"/>
                <a:ext cx="1429200" cy="1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82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웹의 기본 목적과 구성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웹의 기본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여러 컴퓨터에서 문서를 공유하거나 보는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웹에서 다루는 문서를 웹 문서라고 부름</a:t>
            </a:r>
            <a:endParaRPr lang="en-US" altLang="ko-KR" dirty="0" smtClean="0"/>
          </a:p>
          <a:p>
            <a:r>
              <a:rPr lang="ko-KR" altLang="en-US" dirty="0" smtClean="0"/>
              <a:t>웹의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인터넷을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활용하여 거미줄처럼 연결된 정보 소통 망</a:t>
            </a:r>
            <a:r>
              <a:rPr lang="en-US" altLang="ko-KR" dirty="0" smtClean="0"/>
              <a:t>, World Wide Web</a:t>
            </a:r>
          </a:p>
          <a:p>
            <a:pPr lvl="2"/>
            <a:r>
              <a:rPr lang="ko-KR" altLang="en-US" dirty="0" smtClean="0"/>
              <a:t>웹 문서를 인터넷 상의 컴퓨터들끼리 주고 받는 네트워크 시스템</a:t>
            </a:r>
            <a:endParaRPr lang="en-US" altLang="ko-KR" dirty="0" smtClean="0"/>
          </a:p>
          <a:p>
            <a:r>
              <a:rPr lang="ko-KR" altLang="en-US" dirty="0" smtClean="0"/>
              <a:t>웹의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서버와 웹 클라이언트 컴퓨터들로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사이트를 탑재하는 컴퓨터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구글</a:t>
            </a:r>
            <a:r>
              <a:rPr lang="en-US" altLang="ko-KR" dirty="0" smtClean="0"/>
              <a:t>(www.google.com), 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(www.naver.com)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ko-KR" altLang="en-US" dirty="0"/>
              <a:t>웹 문서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. </a:t>
            </a:r>
            <a:r>
              <a:rPr lang="ko-KR" altLang="en-US" dirty="0"/>
              <a:t>동영상 등의 데이터 저장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클라이언트의 요청을 받아 웹 문서 전송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서버로 작동하도록 하는 소프트웨어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클라이언트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인터페이스 담당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서버에 웹 문서를 요청하고 받아 사용자에게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3511440" y="1809720"/>
              <a:ext cx="1118160" cy="4500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5600" y="1746360"/>
                <a:ext cx="11498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1359000" y="2158920"/>
              <a:ext cx="1771920" cy="2592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3160" y="2095560"/>
                <a:ext cx="18036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3530520" y="2178000"/>
              <a:ext cx="711720" cy="684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4680" y="2114640"/>
                <a:ext cx="7434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/>
              <p14:cNvContentPartPr/>
              <p14:nvPr/>
            </p14:nvContentPartPr>
            <p14:xfrm>
              <a:off x="3537000" y="2095560"/>
              <a:ext cx="641520" cy="4464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21160" y="2031840"/>
                <a:ext cx="6732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/>
              <p14:cNvContentPartPr/>
              <p14:nvPr/>
            </p14:nvContentPartPr>
            <p14:xfrm>
              <a:off x="4191120" y="2101680"/>
              <a:ext cx="25560" cy="36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75280" y="2038320"/>
                <a:ext cx="572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/>
              <p14:cNvContentPartPr/>
              <p14:nvPr/>
            </p14:nvContentPartPr>
            <p14:xfrm>
              <a:off x="6451560" y="2800440"/>
              <a:ext cx="1638720" cy="1296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5720" y="2736720"/>
                <a:ext cx="1670400" cy="14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24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28600"/>
            <a:ext cx="8442520" cy="68012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HTML, CSS, </a:t>
            </a:r>
            <a:r>
              <a:rPr lang="en-US" altLang="ko-KR" dirty="0" err="1" smtClean="0"/>
              <a:t>Javascript</a:t>
            </a:r>
            <a:r>
              <a:rPr lang="ko-KR" altLang="en-US" dirty="0"/>
              <a:t>로 분리된 </a:t>
            </a:r>
            <a:r>
              <a:rPr lang="ko-KR" altLang="en-US" dirty="0" smtClean="0"/>
              <a:t>웹 페이지 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37551" y="2636912"/>
            <a:ext cx="4248472" cy="289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300" dirty="0"/>
              <a:t>&lt;!DOCTYPE html&gt;</a:t>
            </a:r>
          </a:p>
          <a:p>
            <a:pPr defTabSz="180000"/>
            <a:r>
              <a:rPr lang="en-US" altLang="ko-KR" sz="1300" dirty="0"/>
              <a:t>&lt;html&gt;</a:t>
            </a:r>
          </a:p>
          <a:p>
            <a:pPr defTabSz="180000"/>
            <a:r>
              <a:rPr lang="en-US" altLang="ko-KR" sz="1300" dirty="0"/>
              <a:t>&lt;head&gt;</a:t>
            </a:r>
          </a:p>
          <a:p>
            <a:pPr defTabSz="180000"/>
            <a:r>
              <a:rPr lang="en-US" altLang="ko-KR" sz="1300" dirty="0"/>
              <a:t>&lt;title&gt;</a:t>
            </a:r>
            <a:r>
              <a:rPr lang="ko-KR" altLang="en-US" sz="1300" dirty="0"/>
              <a:t>웹 페이지의 구성 요소</a:t>
            </a:r>
            <a:r>
              <a:rPr lang="en-US" altLang="ko-KR" sz="1300" dirty="0"/>
              <a:t>&lt;/title&gt;</a:t>
            </a:r>
          </a:p>
          <a:p>
            <a:pPr defTabSz="180000"/>
            <a:r>
              <a:rPr lang="en-US" altLang="ko-KR" sz="1300" dirty="0" smtClean="0"/>
              <a:t>&lt;/</a:t>
            </a:r>
            <a:r>
              <a:rPr lang="en-US" altLang="ko-KR" sz="1300" dirty="0"/>
              <a:t>head&gt;</a:t>
            </a:r>
          </a:p>
          <a:p>
            <a:pPr defTabSz="180000"/>
            <a:r>
              <a:rPr lang="en-US" altLang="ko-KR" sz="1300" dirty="0"/>
              <a:t>&lt;body&gt;</a:t>
            </a:r>
          </a:p>
          <a:p>
            <a:pPr defTabSz="180000"/>
            <a:r>
              <a:rPr lang="en-US" altLang="ko-KR" sz="1300" dirty="0"/>
              <a:t>&lt;h3&gt;Elvis Presley&lt;/h3&gt;</a:t>
            </a:r>
          </a:p>
          <a:p>
            <a:pPr defTabSz="180000"/>
            <a:r>
              <a:rPr lang="en-US" altLang="ko-KR" sz="1300" dirty="0"/>
              <a:t>&lt;</a:t>
            </a:r>
            <a:r>
              <a:rPr lang="en-US" altLang="ko-KR" sz="1300" dirty="0" err="1"/>
              <a:t>hr</a:t>
            </a:r>
            <a:r>
              <a:rPr lang="en-US" altLang="ko-KR" sz="1300" dirty="0" smtClean="0"/>
              <a:t>&gt;</a:t>
            </a:r>
          </a:p>
          <a:p>
            <a:pPr defTabSz="180000"/>
            <a:r>
              <a:rPr lang="en-US" altLang="ko-KR" sz="1300" dirty="0" smtClean="0"/>
              <a:t>He </a:t>
            </a:r>
            <a:r>
              <a:rPr lang="en-US" altLang="ko-KR" sz="1300" dirty="0"/>
              <a:t>was an American singer and actor. In November</a:t>
            </a:r>
          </a:p>
          <a:p>
            <a:pPr defTabSz="180000"/>
            <a:r>
              <a:rPr lang="en-US" altLang="ko-KR" sz="1300" dirty="0"/>
              <a:t>1956, he made his film debut in &lt;span&gt;Love Me </a:t>
            </a:r>
          </a:p>
          <a:p>
            <a:pPr defTabSz="180000"/>
            <a:r>
              <a:rPr lang="en-US" altLang="ko-KR" sz="1300" dirty="0"/>
              <a:t>Tender&lt;/span&gt;. He is often referred to as </a:t>
            </a:r>
          </a:p>
          <a:p>
            <a:pPr defTabSz="180000"/>
            <a:r>
              <a:rPr lang="en-US" altLang="ko-KR" sz="1300" dirty="0"/>
              <a:t>"&lt;span&gt;the King of Rock and Roll&lt;/span&gt;".</a:t>
            </a:r>
          </a:p>
          <a:p>
            <a:pPr defTabSz="180000"/>
            <a:r>
              <a:rPr lang="en-US" altLang="ko-KR" sz="1300" dirty="0" smtClean="0"/>
              <a:t>&lt;/</a:t>
            </a:r>
            <a:r>
              <a:rPr lang="en-US" altLang="ko-KR" sz="1300" dirty="0"/>
              <a:t>body&gt;</a:t>
            </a:r>
          </a:p>
          <a:p>
            <a:pPr defTabSz="180000"/>
            <a:r>
              <a:rPr lang="en-US" altLang="ko-KR" sz="1300" dirty="0"/>
              <a:t>&lt;/html&gt;</a:t>
            </a:r>
            <a:endParaRPr lang="ko-KR" altLang="en-US" sz="1300" dirty="0"/>
          </a:p>
        </p:txBody>
      </p:sp>
      <p:sp>
        <p:nvSpPr>
          <p:cNvPr id="6" name="TextBox 5"/>
          <p:cNvSpPr txBox="1"/>
          <p:nvPr/>
        </p:nvSpPr>
        <p:spPr>
          <a:xfrm>
            <a:off x="5174878" y="5360140"/>
            <a:ext cx="2850460" cy="280928"/>
          </a:xfrm>
          <a:prstGeom prst="wedgeRoundRectCallout">
            <a:avLst>
              <a:gd name="adj1" fmla="val -62857"/>
              <a:gd name="adj2" fmla="val 59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HTML </a:t>
            </a:r>
            <a:r>
              <a:rPr lang="ko-KR" altLang="en-US" sz="1050" dirty="0" smtClean="0"/>
              <a:t>태그로 구조와 내용만 있는 웹 페이지</a:t>
            </a:r>
            <a:endParaRPr lang="ko-KR" altLang="en-US" sz="1050" dirty="0"/>
          </a:p>
        </p:txBody>
      </p:sp>
      <p:sp>
        <p:nvSpPr>
          <p:cNvPr id="10" name="직사각형 9"/>
          <p:cNvSpPr/>
          <p:nvPr/>
        </p:nvSpPr>
        <p:spPr>
          <a:xfrm>
            <a:off x="1331640" y="1728292"/>
            <a:ext cx="6200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/>
            <a:r>
              <a:rPr lang="en-US" altLang="ko-KR" sz="2400" dirty="0" smtClean="0">
                <a:solidFill>
                  <a:srgbClr val="C00000"/>
                </a:solidFill>
              </a:rPr>
              <a:t>1. HTML </a:t>
            </a:r>
            <a:r>
              <a:rPr lang="ko-KR" altLang="en-US" sz="2400" dirty="0">
                <a:solidFill>
                  <a:srgbClr val="C00000"/>
                </a:solidFill>
              </a:rPr>
              <a:t>태그로 문서의 구조와 내용 만들기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636912"/>
            <a:ext cx="3375505" cy="262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6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HTML,CSS,Javascript</a:t>
            </a:r>
            <a:r>
              <a:rPr lang="ko-KR" altLang="en-US" dirty="0" smtClean="0"/>
              <a:t>로 분리된 웹 페이지 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9600" y="1988840"/>
            <a:ext cx="4248472" cy="4493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300" dirty="0"/>
              <a:t>&lt;!DOCTYPE html&gt;</a:t>
            </a:r>
          </a:p>
          <a:p>
            <a:pPr defTabSz="180000"/>
            <a:r>
              <a:rPr lang="en-US" altLang="ko-KR" sz="1300" dirty="0"/>
              <a:t>&lt;html&gt;</a:t>
            </a:r>
          </a:p>
          <a:p>
            <a:pPr defTabSz="180000"/>
            <a:r>
              <a:rPr lang="en-US" altLang="ko-KR" sz="1300" dirty="0"/>
              <a:t>&lt;head&gt;</a:t>
            </a:r>
          </a:p>
          <a:p>
            <a:pPr defTabSz="180000"/>
            <a:r>
              <a:rPr lang="en-US" altLang="ko-KR" sz="1300" dirty="0"/>
              <a:t>&lt;title&gt;</a:t>
            </a:r>
            <a:r>
              <a:rPr lang="ko-KR" altLang="en-US" sz="1300" dirty="0"/>
              <a:t>웹 페이지의 구성 요소</a:t>
            </a:r>
            <a:r>
              <a:rPr lang="en-US" altLang="ko-KR" sz="1300" dirty="0"/>
              <a:t>&lt;/title&gt;</a:t>
            </a:r>
          </a:p>
          <a:p>
            <a:pPr defTabSz="180000"/>
            <a:r>
              <a:rPr lang="en-US" altLang="ko-KR" sz="1300" b="1" dirty="0" smtClean="0">
                <a:solidFill>
                  <a:srgbClr val="C00000"/>
                </a:solidFill>
              </a:rPr>
              <a:t>&lt;</a:t>
            </a:r>
            <a:r>
              <a:rPr lang="en-US" altLang="ko-KR" sz="1300" b="1" dirty="0">
                <a:solidFill>
                  <a:srgbClr val="C00000"/>
                </a:solidFill>
              </a:rPr>
              <a:t>style&gt;</a:t>
            </a:r>
          </a:p>
          <a:p>
            <a:pPr defTabSz="180000"/>
            <a:r>
              <a:rPr lang="en-US" altLang="ko-KR" sz="1300" dirty="0" smtClean="0">
                <a:solidFill>
                  <a:srgbClr val="C00000"/>
                </a:solidFill>
              </a:rPr>
              <a:t>	body { background-color : linen</a:t>
            </a:r>
            <a:r>
              <a:rPr lang="en-US" altLang="ko-KR" sz="1300" dirty="0">
                <a:solidFill>
                  <a:srgbClr val="C00000"/>
                </a:solidFill>
              </a:rPr>
              <a:t>; </a:t>
            </a:r>
            <a:r>
              <a:rPr lang="en-US" altLang="ko-KR" sz="1300" dirty="0" smtClean="0">
                <a:solidFill>
                  <a:srgbClr val="C00000"/>
                </a:solidFill>
              </a:rPr>
              <a:t>color : green</a:t>
            </a:r>
            <a:r>
              <a:rPr lang="en-US" altLang="ko-KR" sz="1300" dirty="0">
                <a:solidFill>
                  <a:srgbClr val="C00000"/>
                </a:solidFill>
              </a:rPr>
              <a:t>;</a:t>
            </a:r>
          </a:p>
          <a:p>
            <a:pPr defTabSz="180000"/>
            <a:r>
              <a:rPr lang="en-US" altLang="ko-KR" sz="1300" dirty="0" smtClean="0">
                <a:solidFill>
                  <a:srgbClr val="C00000"/>
                </a:solidFill>
              </a:rPr>
              <a:t>				margin-left : 40px</a:t>
            </a:r>
            <a:r>
              <a:rPr lang="en-US" altLang="ko-KR" sz="1300" dirty="0">
                <a:solidFill>
                  <a:srgbClr val="C00000"/>
                </a:solidFill>
              </a:rPr>
              <a:t>; </a:t>
            </a:r>
            <a:r>
              <a:rPr lang="en-US" altLang="ko-KR" sz="1300" dirty="0" smtClean="0">
                <a:solidFill>
                  <a:srgbClr val="C00000"/>
                </a:solidFill>
              </a:rPr>
              <a:t>margin-right : 40px</a:t>
            </a:r>
            <a:r>
              <a:rPr lang="en-US" altLang="ko-KR" sz="1300" dirty="0">
                <a:solidFill>
                  <a:srgbClr val="C00000"/>
                </a:solidFill>
              </a:rPr>
              <a:t>;}</a:t>
            </a:r>
          </a:p>
          <a:p>
            <a:pPr defTabSz="180000"/>
            <a:r>
              <a:rPr lang="en-US" altLang="ko-KR" sz="1300" dirty="0" smtClean="0">
                <a:solidFill>
                  <a:srgbClr val="C00000"/>
                </a:solidFill>
              </a:rPr>
              <a:t>	h3 { text-align : center</a:t>
            </a:r>
            <a:r>
              <a:rPr lang="en-US" altLang="ko-KR" sz="1300" dirty="0">
                <a:solidFill>
                  <a:srgbClr val="C00000"/>
                </a:solidFill>
              </a:rPr>
              <a:t>; </a:t>
            </a:r>
            <a:r>
              <a:rPr lang="en-US" altLang="ko-KR" sz="1300" dirty="0" smtClean="0">
                <a:solidFill>
                  <a:srgbClr val="C00000"/>
                </a:solidFill>
              </a:rPr>
              <a:t>color : </a:t>
            </a:r>
            <a:r>
              <a:rPr lang="en-US" altLang="ko-KR" sz="1300" dirty="0" err="1" smtClean="0">
                <a:solidFill>
                  <a:srgbClr val="C00000"/>
                </a:solidFill>
              </a:rPr>
              <a:t>darkred</a:t>
            </a:r>
            <a:r>
              <a:rPr lang="en-US" altLang="ko-KR" sz="1300" dirty="0">
                <a:solidFill>
                  <a:srgbClr val="C00000"/>
                </a:solidFill>
              </a:rPr>
              <a:t>;}</a:t>
            </a:r>
          </a:p>
          <a:p>
            <a:pPr defTabSz="180000"/>
            <a:r>
              <a:rPr lang="en-US" altLang="ko-KR" sz="1300" dirty="0" smtClean="0">
                <a:solidFill>
                  <a:srgbClr val="C00000"/>
                </a:solidFill>
              </a:rPr>
              <a:t>	</a:t>
            </a:r>
            <a:r>
              <a:rPr lang="en-US" altLang="ko-KR" sz="1300" dirty="0" err="1" smtClean="0">
                <a:solidFill>
                  <a:srgbClr val="C00000"/>
                </a:solidFill>
              </a:rPr>
              <a:t>hr</a:t>
            </a:r>
            <a:r>
              <a:rPr lang="en-US" altLang="ko-KR" sz="1300" dirty="0" smtClean="0">
                <a:solidFill>
                  <a:srgbClr val="C00000"/>
                </a:solidFill>
              </a:rPr>
              <a:t> { height : </a:t>
            </a:r>
            <a:r>
              <a:rPr lang="en-US" altLang="ko-KR" sz="1300" dirty="0">
                <a:solidFill>
                  <a:srgbClr val="C00000"/>
                </a:solidFill>
              </a:rPr>
              <a:t>5px; </a:t>
            </a:r>
            <a:r>
              <a:rPr lang="en-US" altLang="ko-KR" sz="1300" dirty="0" smtClean="0">
                <a:solidFill>
                  <a:srgbClr val="C00000"/>
                </a:solidFill>
              </a:rPr>
              <a:t>border : solid </a:t>
            </a:r>
            <a:r>
              <a:rPr lang="en-US" altLang="ko-KR" sz="1300" dirty="0">
                <a:solidFill>
                  <a:srgbClr val="C00000"/>
                </a:solidFill>
              </a:rPr>
              <a:t>grey; </a:t>
            </a:r>
            <a:endParaRPr lang="en-US" altLang="ko-KR" sz="1300" dirty="0" smtClean="0">
              <a:solidFill>
                <a:srgbClr val="C00000"/>
              </a:solidFill>
            </a:endParaRPr>
          </a:p>
          <a:p>
            <a:pPr defTabSz="180000"/>
            <a:r>
              <a:rPr lang="en-US" altLang="ko-KR" sz="1300" dirty="0" smtClean="0">
                <a:solidFill>
                  <a:srgbClr val="C00000"/>
                </a:solidFill>
              </a:rPr>
              <a:t>	</a:t>
            </a:r>
            <a:r>
              <a:rPr lang="en-US" altLang="ko-KR" sz="1300" dirty="0">
                <a:solidFill>
                  <a:srgbClr val="C00000"/>
                </a:solidFill>
              </a:rPr>
              <a:t>	</a:t>
            </a:r>
            <a:r>
              <a:rPr lang="en-US" altLang="ko-KR" sz="1300" dirty="0" smtClean="0">
                <a:solidFill>
                  <a:srgbClr val="C00000"/>
                </a:solidFill>
              </a:rPr>
              <a:t>		background-color : </a:t>
            </a:r>
            <a:r>
              <a:rPr lang="en-US" altLang="ko-KR" sz="1300" dirty="0">
                <a:solidFill>
                  <a:srgbClr val="C00000"/>
                </a:solidFill>
              </a:rPr>
              <a:t>grey }</a:t>
            </a:r>
          </a:p>
          <a:p>
            <a:pPr defTabSz="180000"/>
            <a:r>
              <a:rPr lang="en-US" altLang="ko-KR" sz="1300" dirty="0" smtClean="0">
                <a:solidFill>
                  <a:srgbClr val="C00000"/>
                </a:solidFill>
              </a:rPr>
              <a:t>	span { color</a:t>
            </a:r>
            <a:r>
              <a:rPr lang="en-US" altLang="ko-KR" sz="1300" dirty="0">
                <a:solidFill>
                  <a:srgbClr val="C00000"/>
                </a:solidFill>
              </a:rPr>
              <a:t>: blue; font-size: 20px; }</a:t>
            </a:r>
          </a:p>
          <a:p>
            <a:pPr defTabSz="180000"/>
            <a:r>
              <a:rPr lang="en-US" altLang="ko-KR" sz="1300" b="1" dirty="0">
                <a:solidFill>
                  <a:srgbClr val="C00000"/>
                </a:solidFill>
              </a:rPr>
              <a:t>&lt;/style</a:t>
            </a:r>
            <a:r>
              <a:rPr lang="en-US" altLang="ko-KR" sz="1300" b="1" dirty="0" smtClean="0">
                <a:solidFill>
                  <a:srgbClr val="C00000"/>
                </a:solidFill>
              </a:rPr>
              <a:t>&gt;</a:t>
            </a:r>
            <a:endParaRPr lang="en-US" altLang="ko-KR" sz="1300" b="1" dirty="0">
              <a:solidFill>
                <a:srgbClr val="C00000"/>
              </a:solidFill>
            </a:endParaRPr>
          </a:p>
          <a:p>
            <a:pPr defTabSz="180000"/>
            <a:r>
              <a:rPr lang="en-US" altLang="ko-KR" sz="1300" dirty="0"/>
              <a:t>&lt;/head&gt;</a:t>
            </a:r>
          </a:p>
          <a:p>
            <a:pPr defTabSz="180000"/>
            <a:r>
              <a:rPr lang="en-US" altLang="ko-KR" sz="1300" dirty="0"/>
              <a:t>&lt;body&gt;</a:t>
            </a:r>
          </a:p>
          <a:p>
            <a:pPr defTabSz="180000"/>
            <a:r>
              <a:rPr lang="en-US" altLang="ko-KR" sz="1300" dirty="0"/>
              <a:t>&lt;h3&gt;Elvis Presley&lt;/h3&gt;</a:t>
            </a:r>
          </a:p>
          <a:p>
            <a:pPr defTabSz="180000"/>
            <a:r>
              <a:rPr lang="en-US" altLang="ko-KR" sz="1300" dirty="0"/>
              <a:t>&lt;</a:t>
            </a:r>
            <a:r>
              <a:rPr lang="en-US" altLang="ko-KR" sz="1300" dirty="0" err="1"/>
              <a:t>hr</a:t>
            </a:r>
            <a:r>
              <a:rPr lang="en-US" altLang="ko-KR" sz="1300" dirty="0" smtClean="0"/>
              <a:t>&gt;</a:t>
            </a:r>
          </a:p>
          <a:p>
            <a:pPr defTabSz="180000"/>
            <a:r>
              <a:rPr lang="en-US" altLang="ko-KR" sz="1300" dirty="0" smtClean="0"/>
              <a:t>He was an American singer and actor. In November</a:t>
            </a:r>
          </a:p>
          <a:p>
            <a:pPr defTabSz="180000"/>
            <a:r>
              <a:rPr lang="en-US" altLang="ko-KR" sz="1300" dirty="0" smtClean="0"/>
              <a:t>1956, he made his film debut in &lt;span&gt;Love Me </a:t>
            </a:r>
          </a:p>
          <a:p>
            <a:pPr defTabSz="180000"/>
            <a:r>
              <a:rPr lang="en-US" altLang="ko-KR" sz="1300" dirty="0" smtClean="0"/>
              <a:t>Tender&lt;/span&gt;. He is often referred to as </a:t>
            </a:r>
          </a:p>
          <a:p>
            <a:pPr defTabSz="180000"/>
            <a:r>
              <a:rPr lang="en-US" altLang="ko-KR" sz="1300" dirty="0" smtClean="0"/>
              <a:t>"&lt;span&gt;the King of Rock and Roll&lt;/span&gt;".</a:t>
            </a:r>
          </a:p>
          <a:p>
            <a:pPr defTabSz="180000"/>
            <a:r>
              <a:rPr lang="en-US" altLang="ko-KR" sz="1300" dirty="0" smtClean="0"/>
              <a:t>&lt;/</a:t>
            </a:r>
            <a:r>
              <a:rPr lang="en-US" altLang="ko-KR" sz="1300" dirty="0"/>
              <a:t>body&gt;</a:t>
            </a:r>
          </a:p>
          <a:p>
            <a:pPr defTabSz="180000"/>
            <a:r>
              <a:rPr lang="en-US" altLang="ko-KR" sz="1300" dirty="0"/>
              <a:t>&lt;/html&gt;</a:t>
            </a:r>
            <a:endParaRPr lang="ko-KR" alt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1763688" y="4297903"/>
            <a:ext cx="2146463" cy="280928"/>
          </a:xfrm>
          <a:prstGeom prst="wedgeRoundRectCallout">
            <a:avLst>
              <a:gd name="adj1" fmla="val -67660"/>
              <a:gd name="adj2" fmla="val -489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CSS</a:t>
            </a:r>
            <a:r>
              <a:rPr lang="ko-KR" altLang="en-US" sz="1050" dirty="0" smtClean="0"/>
              <a:t>로 문서의 모양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스타일</a:t>
            </a:r>
            <a:r>
              <a:rPr lang="en-US" altLang="ko-KR" sz="1050" dirty="0" smtClean="0"/>
              <a:t>)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코딩</a:t>
            </a:r>
            <a:endParaRPr lang="ko-KR" altLang="en-US" sz="1050" dirty="0"/>
          </a:p>
        </p:txBody>
      </p:sp>
      <p:sp>
        <p:nvSpPr>
          <p:cNvPr id="10" name="직사각형 9"/>
          <p:cNvSpPr/>
          <p:nvPr/>
        </p:nvSpPr>
        <p:spPr>
          <a:xfrm>
            <a:off x="2123728" y="1389769"/>
            <a:ext cx="4554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r>
              <a:rPr lang="en-US" altLang="ko-KR" sz="2400" dirty="0" smtClean="0">
                <a:solidFill>
                  <a:srgbClr val="C00000"/>
                </a:solidFill>
              </a:rPr>
              <a:t>. CSS </a:t>
            </a:r>
            <a:r>
              <a:rPr lang="ko-KR" altLang="en-US" sz="2400" kern="0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코드로 </a:t>
            </a:r>
            <a:r>
              <a:rPr lang="ko-KR" altLang="en-US" sz="2400" kern="0" dirty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문서 모양 만들기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2636912"/>
            <a:ext cx="3054052" cy="280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6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34734" y="61511"/>
            <a:ext cx="8153400" cy="752475"/>
          </a:xfrm>
        </p:spPr>
        <p:txBody>
          <a:bodyPr>
            <a:normAutofit/>
          </a:bodyPr>
          <a:lstStyle/>
          <a:p>
            <a:pPr lvl="0"/>
            <a:r>
              <a:rPr lang="en-US" altLang="ko-KR" sz="2400" dirty="0">
                <a:solidFill>
                  <a:srgbClr val="C00000"/>
                </a:solidFill>
              </a:rPr>
              <a:t>3. </a:t>
            </a:r>
            <a:r>
              <a:rPr lang="en-US" altLang="ko-KR" sz="2400" dirty="0" err="1">
                <a:solidFill>
                  <a:srgbClr val="C00000"/>
                </a:solidFill>
              </a:rPr>
              <a:t>Javascript</a:t>
            </a:r>
            <a:r>
              <a:rPr lang="en-US" altLang="ko-KR" sz="2400" dirty="0">
                <a:solidFill>
                  <a:srgbClr val="C00000"/>
                </a:solidFill>
              </a:rPr>
              <a:t> </a:t>
            </a:r>
            <a:r>
              <a:rPr lang="ko-KR" altLang="en-US" sz="2400" dirty="0">
                <a:solidFill>
                  <a:srgbClr val="C00000"/>
                </a:solidFill>
              </a:rPr>
              <a:t>코드로 사용자 인터페이스 </a:t>
            </a:r>
            <a:r>
              <a:rPr lang="ko-KR" altLang="en-US" sz="2400" dirty="0" smtClean="0">
                <a:solidFill>
                  <a:srgbClr val="C00000"/>
                </a:solidFill>
              </a:rPr>
              <a:t>처리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4669" y="770032"/>
            <a:ext cx="4573745" cy="6001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웹 페이지의 구성 요소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b="1" dirty="0" smtClean="0">
                <a:solidFill>
                  <a:srgbClr val="C00000"/>
                </a:solidFill>
              </a:rPr>
              <a:t>&lt;</a:t>
            </a:r>
            <a:r>
              <a:rPr lang="en-US" altLang="ko-KR" sz="1200" b="1" dirty="0">
                <a:solidFill>
                  <a:srgbClr val="C00000"/>
                </a:solidFill>
              </a:rPr>
              <a:t>style&gt;</a:t>
            </a:r>
          </a:p>
          <a:p>
            <a:pPr defTabSz="180000"/>
            <a:r>
              <a:rPr lang="en-US" altLang="ko-KR" sz="1200" dirty="0">
                <a:solidFill>
                  <a:srgbClr val="C00000"/>
                </a:solidFill>
              </a:rPr>
              <a:t>	body { background-color : linen; color : green;</a:t>
            </a:r>
          </a:p>
          <a:p>
            <a:pPr defTabSz="180000"/>
            <a:r>
              <a:rPr lang="en-US" altLang="ko-KR" sz="1200" dirty="0">
                <a:solidFill>
                  <a:srgbClr val="C00000"/>
                </a:solidFill>
              </a:rPr>
              <a:t>				margin-left : 40px; margin-right : 40px;}</a:t>
            </a:r>
          </a:p>
          <a:p>
            <a:pPr defTabSz="180000"/>
            <a:r>
              <a:rPr lang="en-US" altLang="ko-KR" sz="1200" dirty="0">
                <a:solidFill>
                  <a:srgbClr val="C00000"/>
                </a:solidFill>
              </a:rPr>
              <a:t>	h3 { text-align : center; color : </a:t>
            </a:r>
            <a:r>
              <a:rPr lang="en-US" altLang="ko-KR" sz="1200" dirty="0" err="1">
                <a:solidFill>
                  <a:srgbClr val="C00000"/>
                </a:solidFill>
              </a:rPr>
              <a:t>darkred</a:t>
            </a:r>
            <a:r>
              <a:rPr lang="en-US" altLang="ko-KR" sz="1200" dirty="0">
                <a:solidFill>
                  <a:srgbClr val="C00000"/>
                </a:solidFill>
              </a:rPr>
              <a:t>;}</a:t>
            </a:r>
          </a:p>
          <a:p>
            <a:pPr defTabSz="180000"/>
            <a:r>
              <a:rPr lang="en-US" altLang="ko-KR" sz="1200" dirty="0">
                <a:solidFill>
                  <a:srgbClr val="C00000"/>
                </a:solidFill>
              </a:rPr>
              <a:t>	</a:t>
            </a:r>
            <a:r>
              <a:rPr lang="en-US" altLang="ko-KR" sz="1200" dirty="0" err="1">
                <a:solidFill>
                  <a:srgbClr val="C00000"/>
                </a:solidFill>
              </a:rPr>
              <a:t>hr</a:t>
            </a:r>
            <a:r>
              <a:rPr lang="en-US" altLang="ko-KR" sz="1200" dirty="0">
                <a:solidFill>
                  <a:srgbClr val="C00000"/>
                </a:solidFill>
              </a:rPr>
              <a:t> { height : 5px; border : solid grey; </a:t>
            </a:r>
          </a:p>
          <a:p>
            <a:pPr defTabSz="180000"/>
            <a:r>
              <a:rPr lang="en-US" altLang="ko-KR" sz="1200" dirty="0">
                <a:solidFill>
                  <a:srgbClr val="C00000"/>
                </a:solidFill>
              </a:rPr>
              <a:t>				background-color : grey }</a:t>
            </a:r>
          </a:p>
          <a:p>
            <a:pPr defTabSz="180000"/>
            <a:r>
              <a:rPr lang="en-US" altLang="ko-KR" sz="1200" dirty="0">
                <a:solidFill>
                  <a:srgbClr val="C00000"/>
                </a:solidFill>
              </a:rPr>
              <a:t>	span { color: blue; font-size: 20px; }</a:t>
            </a:r>
          </a:p>
          <a:p>
            <a:pPr defTabSz="180000"/>
            <a:r>
              <a:rPr lang="en-US" altLang="ko-KR" sz="1200" b="1" dirty="0" smtClean="0">
                <a:solidFill>
                  <a:srgbClr val="C00000"/>
                </a:solidFill>
              </a:rPr>
              <a:t>&lt;/</a:t>
            </a:r>
            <a:r>
              <a:rPr lang="en-US" altLang="ko-KR" sz="1200" b="1" dirty="0">
                <a:solidFill>
                  <a:srgbClr val="C00000"/>
                </a:solidFill>
              </a:rPr>
              <a:t>style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&gt;</a:t>
            </a:r>
          </a:p>
          <a:p>
            <a:pPr defTabSz="180000"/>
            <a:r>
              <a:rPr lang="en-US" altLang="ko-KR" sz="1200" b="1" dirty="0">
                <a:solidFill>
                  <a:srgbClr val="0070C0"/>
                </a:solidFill>
              </a:rPr>
              <a:t>&lt;script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&gt;</a:t>
            </a:r>
          </a:p>
          <a:p>
            <a:pPr defTabSz="180000"/>
            <a:r>
              <a:rPr lang="en-US" altLang="ko-KR" sz="1200" dirty="0" smtClean="0">
                <a:solidFill>
                  <a:srgbClr val="0070C0"/>
                </a:solidFill>
              </a:rPr>
              <a:t>	function </a:t>
            </a:r>
            <a:r>
              <a:rPr lang="en-US" altLang="ko-KR" sz="1200" dirty="0">
                <a:solidFill>
                  <a:srgbClr val="0070C0"/>
                </a:solidFill>
              </a:rPr>
              <a:t>show() { // &lt;</a:t>
            </a:r>
            <a:r>
              <a:rPr lang="en-US" altLang="ko-KR" sz="1200" dirty="0" err="1">
                <a:solidFill>
                  <a:srgbClr val="0070C0"/>
                </a:solidFill>
              </a:rPr>
              <a:t>img</a:t>
            </a:r>
            <a:r>
              <a:rPr lang="en-US" altLang="ko-KR" sz="1200" dirty="0">
                <a:solidFill>
                  <a:srgbClr val="0070C0"/>
                </a:solidFill>
              </a:rPr>
              <a:t>&gt;</a:t>
            </a:r>
            <a:r>
              <a:rPr lang="ko-KR" altLang="en-US" sz="1200" dirty="0">
                <a:solidFill>
                  <a:srgbClr val="0070C0"/>
                </a:solidFill>
              </a:rPr>
              <a:t>에 이미지 달기</a:t>
            </a:r>
          </a:p>
          <a:p>
            <a:pPr defTabSz="180000"/>
            <a:r>
              <a:rPr lang="en-US" altLang="ko-KR" sz="1200" dirty="0" smtClean="0">
                <a:solidFill>
                  <a:srgbClr val="0070C0"/>
                </a:solidFill>
              </a:rPr>
              <a:t>		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document.getElementById</a:t>
            </a:r>
            <a:r>
              <a:rPr lang="en-US" altLang="ko-KR" sz="1200" dirty="0">
                <a:solidFill>
                  <a:srgbClr val="0070C0"/>
                </a:solidFill>
              </a:rPr>
              <a:t>("fig").</a:t>
            </a:r>
            <a:r>
              <a:rPr lang="en-US" altLang="ko-KR" sz="1200" dirty="0" err="1">
                <a:solidFill>
                  <a:srgbClr val="0070C0"/>
                </a:solidFill>
              </a:rPr>
              <a:t>src</a:t>
            </a:r>
            <a:r>
              <a:rPr lang="en-US" altLang="ko-KR" sz="1200" dirty="0">
                <a:solidFill>
                  <a:srgbClr val="0070C0"/>
                </a:solidFill>
              </a:rPr>
              <a:t> = "ElvisPresley.png"</a:t>
            </a:r>
          </a:p>
          <a:p>
            <a:pPr defTabSz="180000"/>
            <a:r>
              <a:rPr lang="en-US" altLang="ko-KR" sz="1200" dirty="0" smtClean="0">
                <a:solidFill>
                  <a:srgbClr val="0070C0"/>
                </a:solidFill>
              </a:rPr>
              <a:t>	}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rgbClr val="0070C0"/>
                </a:solidFill>
              </a:rPr>
              <a:t>	function </a:t>
            </a:r>
            <a:r>
              <a:rPr lang="en-US" altLang="ko-KR" sz="1200" dirty="0">
                <a:solidFill>
                  <a:srgbClr val="0070C0"/>
                </a:solidFill>
              </a:rPr>
              <a:t>hide() { // &lt;</a:t>
            </a:r>
            <a:r>
              <a:rPr lang="en-US" altLang="ko-KR" sz="1200" dirty="0" err="1">
                <a:solidFill>
                  <a:srgbClr val="0070C0"/>
                </a:solidFill>
              </a:rPr>
              <a:t>img</a:t>
            </a:r>
            <a:r>
              <a:rPr lang="en-US" altLang="ko-KR" sz="1200" dirty="0">
                <a:solidFill>
                  <a:srgbClr val="0070C0"/>
                </a:solidFill>
              </a:rPr>
              <a:t>&gt;</a:t>
            </a:r>
            <a:r>
              <a:rPr lang="ko-KR" altLang="en-US" sz="1200" dirty="0">
                <a:solidFill>
                  <a:srgbClr val="0070C0"/>
                </a:solidFill>
              </a:rPr>
              <a:t>에 이미지 제거</a:t>
            </a:r>
          </a:p>
          <a:p>
            <a:pPr defTabSz="180000"/>
            <a:r>
              <a:rPr lang="en-US" altLang="ko-KR" sz="1200" dirty="0" smtClean="0">
                <a:solidFill>
                  <a:srgbClr val="0070C0"/>
                </a:solidFill>
              </a:rPr>
              <a:t>		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document.getElementById</a:t>
            </a:r>
            <a:r>
              <a:rPr lang="en-US" altLang="ko-KR" sz="1200" dirty="0">
                <a:solidFill>
                  <a:srgbClr val="0070C0"/>
                </a:solidFill>
              </a:rPr>
              <a:t>("fig").</a:t>
            </a:r>
            <a:r>
              <a:rPr lang="en-US" altLang="ko-KR" sz="1200" dirty="0" err="1">
                <a:solidFill>
                  <a:srgbClr val="0070C0"/>
                </a:solidFill>
              </a:rPr>
              <a:t>src</a:t>
            </a:r>
            <a:r>
              <a:rPr lang="en-US" altLang="ko-KR" sz="1200" dirty="0">
                <a:solidFill>
                  <a:srgbClr val="0070C0"/>
                </a:solidFill>
              </a:rPr>
              <a:t>= "";</a:t>
            </a:r>
          </a:p>
          <a:p>
            <a:pPr defTabSz="180000"/>
            <a:r>
              <a:rPr lang="en-US" altLang="ko-KR" sz="1200" dirty="0" smtClean="0">
                <a:solidFill>
                  <a:srgbClr val="0070C0"/>
                </a:solidFill>
              </a:rPr>
              <a:t>	}</a:t>
            </a:r>
          </a:p>
          <a:p>
            <a:pPr defTabSz="180000"/>
            <a:r>
              <a:rPr lang="en-US" altLang="ko-KR" sz="1200" b="1" dirty="0" smtClean="0">
                <a:solidFill>
                  <a:srgbClr val="0070C0"/>
                </a:solidFill>
              </a:rPr>
              <a:t>&lt;/</a:t>
            </a:r>
            <a:r>
              <a:rPr lang="en-US" altLang="ko-KR" sz="1200" b="1" dirty="0">
                <a:solidFill>
                  <a:srgbClr val="0070C0"/>
                </a:solidFill>
              </a:rPr>
              <a:t>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 </a:t>
            </a:r>
            <a:r>
              <a:rPr lang="en-US" altLang="ko-KR" sz="1200" b="1" dirty="0" err="1"/>
              <a:t>onmouseover</a:t>
            </a:r>
            <a:r>
              <a:rPr lang="en-US" altLang="ko-KR" sz="1200" b="1" dirty="0"/>
              <a:t>="show()" </a:t>
            </a:r>
            <a:r>
              <a:rPr lang="en-US" altLang="ko-KR" sz="1200" b="1" dirty="0" err="1"/>
              <a:t>onmouseout</a:t>
            </a:r>
            <a:r>
              <a:rPr lang="en-US" altLang="ko-KR" sz="1200" b="1" dirty="0"/>
              <a:t>="hide</a:t>
            </a:r>
            <a:r>
              <a:rPr lang="en-US" altLang="ko-KR" sz="1200" b="1" dirty="0" smtClean="0"/>
              <a:t>()"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		Elvis </a:t>
            </a:r>
            <a:r>
              <a:rPr lang="en-US" altLang="ko-KR" sz="1200" dirty="0"/>
              <a:t>Presley&lt;/h3&gt;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smtClean="0"/>
              <a:t>div&gt;</a:t>
            </a:r>
            <a:r>
              <a:rPr lang="en-US" altLang="ko-KR" sz="1200" b="1" dirty="0" smtClean="0"/>
              <a:t>&lt;</a:t>
            </a:r>
            <a:r>
              <a:rPr lang="en-US" altLang="ko-KR" sz="1200" b="1" dirty="0" err="1" smtClean="0"/>
              <a:t>img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id="fig"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=""&gt;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div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He was an American singer and actor. In November</a:t>
            </a:r>
          </a:p>
          <a:p>
            <a:pPr defTabSz="180000"/>
            <a:r>
              <a:rPr lang="en-US" altLang="ko-KR" sz="1200" dirty="0" smtClean="0"/>
              <a:t>1956, he made his film debut in &lt;span&gt;Love Me </a:t>
            </a:r>
          </a:p>
          <a:p>
            <a:pPr defTabSz="180000"/>
            <a:r>
              <a:rPr lang="en-US" altLang="ko-KR" sz="1200" dirty="0" smtClean="0"/>
              <a:t>Tender&lt;/span&gt;. He is often referred to as </a:t>
            </a:r>
          </a:p>
          <a:p>
            <a:pPr defTabSz="180000"/>
            <a:r>
              <a:rPr lang="en-US" altLang="ko-KR" sz="1200" dirty="0" smtClean="0"/>
              <a:t>"&lt;span&gt;the King of Rock and Roll&lt;/span&gt;".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body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html</a:t>
            </a:r>
            <a:r>
              <a:rPr lang="en-US" altLang="ko-KR" sz="1200" dirty="0" smtClean="0"/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7704" y="4437112"/>
            <a:ext cx="2844048" cy="280928"/>
          </a:xfrm>
          <a:prstGeom prst="wedgeRoundRectCallout">
            <a:avLst>
              <a:gd name="adj1" fmla="val -47662"/>
              <a:gd name="adj2" fmla="val 996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텍스트에 마우스를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올리면 </a:t>
            </a:r>
            <a:r>
              <a:rPr lang="en-US" altLang="ko-KR" sz="1000" dirty="0" smtClean="0"/>
              <a:t>show() </a:t>
            </a:r>
            <a:r>
              <a:rPr lang="ko-KR" altLang="en-US" sz="1000" dirty="0" smtClean="0"/>
              <a:t>함수 호출</a:t>
            </a:r>
            <a:endParaRPr lang="en-US" altLang="ko-KR" sz="1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195736" y="2852936"/>
            <a:ext cx="1643107" cy="280928"/>
          </a:xfrm>
          <a:prstGeom prst="wedgeRoundRectCallout">
            <a:avLst>
              <a:gd name="adj1" fmla="val -84891"/>
              <a:gd name="adj2" fmla="val 4352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자바스크립크</a:t>
            </a:r>
            <a:r>
              <a:rPr lang="ko-KR" altLang="en-US" sz="1050" dirty="0" smtClean="0"/>
              <a:t> 코드 추가</a:t>
            </a:r>
            <a:endParaRPr lang="ko-KR" altLang="en-US" sz="105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636" y="787276"/>
            <a:ext cx="2858406" cy="262995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636" y="3501008"/>
            <a:ext cx="2858406" cy="32150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46194" y="4789276"/>
            <a:ext cx="1914456" cy="638473"/>
          </a:xfrm>
          <a:prstGeom prst="wedgeRoundRectCallout">
            <a:avLst>
              <a:gd name="adj1" fmla="val -54073"/>
              <a:gd name="adj2" fmla="val -801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텍스트에 마우스를</a:t>
            </a:r>
            <a:r>
              <a:rPr lang="en-US" altLang="ko-KR" sz="1050" dirty="0" smtClean="0"/>
              <a:t> </a:t>
            </a:r>
          </a:p>
          <a:p>
            <a:r>
              <a:rPr lang="ko-KR" altLang="en-US" sz="1050" dirty="0" smtClean="0"/>
              <a:t>올리면 </a:t>
            </a:r>
            <a:r>
              <a:rPr lang="ko-KR" altLang="en-US" sz="1050" dirty="0" err="1" smtClean="0"/>
              <a:t>엘비스</a:t>
            </a:r>
            <a:r>
              <a:rPr lang="ko-KR" altLang="en-US" sz="1050" dirty="0" smtClean="0"/>
              <a:t> 이미지 출력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내리면 없어짐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0280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11205" y="28193"/>
            <a:ext cx="7549227" cy="6860229"/>
            <a:chOff x="911205" y="28193"/>
            <a:chExt cx="7549227" cy="6860229"/>
          </a:xfrm>
        </p:grpSpPr>
        <p:cxnSp>
          <p:nvCxnSpPr>
            <p:cNvPr id="14" name="직선 화살표 연결선 13"/>
            <p:cNvCxnSpPr/>
            <p:nvPr/>
          </p:nvCxnSpPr>
          <p:spPr>
            <a:xfrm flipH="1">
              <a:off x="1398911" y="451633"/>
              <a:ext cx="4737" cy="643678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1400574" y="6323537"/>
              <a:ext cx="7059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>
              <a:stCxn id="36" idx="3"/>
            </p:cNvCxnSpPr>
            <p:nvPr/>
          </p:nvCxnSpPr>
          <p:spPr>
            <a:xfrm flipV="1">
              <a:off x="1407920" y="5125065"/>
              <a:ext cx="7052512" cy="105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>
              <a:stCxn id="34" idx="3"/>
            </p:cNvCxnSpPr>
            <p:nvPr/>
          </p:nvCxnSpPr>
          <p:spPr>
            <a:xfrm flipV="1">
              <a:off x="1407920" y="3870972"/>
              <a:ext cx="7052512" cy="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31" idx="3"/>
            </p:cNvCxnSpPr>
            <p:nvPr/>
          </p:nvCxnSpPr>
          <p:spPr>
            <a:xfrm flipV="1">
              <a:off x="1407920" y="3552171"/>
              <a:ext cx="7052512" cy="3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28" idx="3"/>
            </p:cNvCxnSpPr>
            <p:nvPr/>
          </p:nvCxnSpPr>
          <p:spPr>
            <a:xfrm flipV="1">
              <a:off x="1407920" y="2751315"/>
              <a:ext cx="7052512" cy="2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26" idx="3"/>
            </p:cNvCxnSpPr>
            <p:nvPr/>
          </p:nvCxnSpPr>
          <p:spPr>
            <a:xfrm flipV="1">
              <a:off x="1407920" y="2127851"/>
              <a:ext cx="7043061" cy="14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24" idx="3"/>
            </p:cNvCxnSpPr>
            <p:nvPr/>
          </p:nvCxnSpPr>
          <p:spPr>
            <a:xfrm flipV="1">
              <a:off x="1407920" y="1824069"/>
              <a:ext cx="7043061" cy="17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21" idx="3"/>
            </p:cNvCxnSpPr>
            <p:nvPr/>
          </p:nvCxnSpPr>
          <p:spPr>
            <a:xfrm>
              <a:off x="1407920" y="1513332"/>
              <a:ext cx="7043061" cy="2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19" idx="3"/>
            </p:cNvCxnSpPr>
            <p:nvPr/>
          </p:nvCxnSpPr>
          <p:spPr>
            <a:xfrm>
              <a:off x="1407920" y="1180111"/>
              <a:ext cx="7043061" cy="4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15477" y="404664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1990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28877" y="422758"/>
              <a:ext cx="543143" cy="1797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HTTP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92029" y="1431961"/>
              <a:ext cx="816839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HTML 2.0</a:t>
              </a:r>
              <a:endParaRPr lang="ko-KR" altLang="en-US" sz="1100" dirty="0"/>
            </a:p>
          </p:txBody>
        </p:sp>
        <p:cxnSp>
          <p:nvCxnSpPr>
            <p:cNvPr id="18" name="직선 화살표 연결선 17"/>
            <p:cNvCxnSpPr>
              <a:endCxn id="17" idx="0"/>
            </p:cNvCxnSpPr>
            <p:nvPr/>
          </p:nvCxnSpPr>
          <p:spPr>
            <a:xfrm flipH="1">
              <a:off x="2300449" y="814371"/>
              <a:ext cx="1" cy="617590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915477" y="1049306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1993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15477" y="1382527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1994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56942" y="1418071"/>
              <a:ext cx="1027084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Netscape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15477" y="1710342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1995</a:t>
              </a:r>
              <a:endParaRPr lang="ko-KR" altLang="en-US" sz="11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32240" y="1731853"/>
              <a:ext cx="1276488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Internet Explorer</a:t>
              </a:r>
              <a:endParaRPr lang="ko-KR" altLang="en-US" sz="11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15477" y="2011990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1996</a:t>
              </a:r>
              <a:endParaRPr lang="ko-KR" altLang="en-US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67823" y="2049611"/>
              <a:ext cx="605323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Opera</a:t>
              </a:r>
              <a:endParaRPr lang="ko-KR" altLang="en-US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15477" y="2640568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1998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15477" y="3425212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2002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71593" y="3462962"/>
              <a:ext cx="1197782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Mozilla Firefox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15477" y="3749891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2003</a:t>
              </a:r>
              <a:endParaRPr lang="ko-KR" altLang="en-US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87989" y="3781850"/>
              <a:ext cx="564991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Safari</a:t>
              </a:r>
              <a:endParaRPr lang="ko-KR" alt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15477" y="5004850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2008</a:t>
              </a:r>
              <a:endParaRPr lang="ko-KR" altLang="en-US" sz="11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12339" y="5032833"/>
              <a:ext cx="716290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Chrome</a:t>
              </a:r>
              <a:endParaRPr lang="ko-KR" altLang="en-US" sz="11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15477" y="6182852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2015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79627" y="6225865"/>
              <a:ext cx="1181715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Microsoft Edge</a:t>
              </a:r>
              <a:endParaRPr lang="ko-KR" altLang="en-US" sz="1100" dirty="0"/>
            </a:p>
          </p:txBody>
        </p:sp>
        <p:pic>
          <p:nvPicPr>
            <p:cNvPr id="45" name="Picture 2" descr="C:\Users\com\Desktop\icon175x17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1317" y="5024165"/>
              <a:ext cx="177485" cy="177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C:\Users\com\Desktop\opera-15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6883" y="2058163"/>
              <a:ext cx="177485" cy="177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5" descr="C:\Users\com\Desktop\539-safari-box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6891" y="3781850"/>
              <a:ext cx="177477" cy="177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6" descr="C:\Users\com\Desktop\ie9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923" y="1743003"/>
              <a:ext cx="177485" cy="177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7" descr="C:\Users\com\Desktop\unname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384" y="3466078"/>
              <a:ext cx="177485" cy="177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8" descr="C:\Users\com\Desktop\netscape_navigator_by_onlyouniverse-d4s0fhu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6376" y="1421463"/>
              <a:ext cx="177485" cy="177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9" descr="C:\Users\com\Desktop\Microsoft-Edge-Browser-logo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794" y="6192898"/>
              <a:ext cx="366609" cy="27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1892029" y="1725221"/>
              <a:ext cx="816839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HTML 3.0</a:t>
              </a:r>
              <a:endParaRPr lang="ko-KR" altLang="en-US" sz="1100" dirty="0"/>
            </a:p>
          </p:txBody>
        </p:sp>
        <p:cxnSp>
          <p:nvCxnSpPr>
            <p:cNvPr id="60" name="직선 연결선 59"/>
            <p:cNvCxnSpPr/>
            <p:nvPr/>
          </p:nvCxnSpPr>
          <p:spPr>
            <a:xfrm flipV="1">
              <a:off x="1418989" y="2440600"/>
              <a:ext cx="7021684" cy="14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915477" y="2309795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1997</a:t>
              </a:r>
              <a:endParaRPr lang="ko-KR" altLang="en-US" sz="11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892029" y="2329901"/>
              <a:ext cx="816839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HTML 3.2</a:t>
              </a:r>
              <a:endParaRPr lang="ko-KR" altLang="en-US" sz="11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892029" y="2611873"/>
              <a:ext cx="816839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HTML 4.0</a:t>
              </a:r>
              <a:endParaRPr lang="ko-KR" altLang="en-US" sz="1100" dirty="0"/>
            </a:p>
          </p:txBody>
        </p:sp>
        <p:cxnSp>
          <p:nvCxnSpPr>
            <p:cNvPr id="63" name="직선 연결선 62"/>
            <p:cNvCxnSpPr/>
            <p:nvPr/>
          </p:nvCxnSpPr>
          <p:spPr>
            <a:xfrm flipV="1">
              <a:off x="1417581" y="4860834"/>
              <a:ext cx="7031135" cy="10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781487" y="4724776"/>
              <a:ext cx="1037922" cy="19769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HTML 5 </a:t>
              </a:r>
              <a:r>
                <a:rPr lang="ko-KR" altLang="en-US" sz="1100" dirty="0" smtClean="0"/>
                <a:t>시작</a:t>
              </a:r>
              <a:endParaRPr lang="ko-KR" altLang="en-US" sz="11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15477" y="4715654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2007</a:t>
              </a:r>
              <a:endParaRPr lang="ko-KR" altLang="en-US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15477" y="5933712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2014</a:t>
              </a:r>
              <a:endParaRPr lang="ko-KR" altLang="en-US" sz="1100" dirty="0"/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1380815" y="6075880"/>
              <a:ext cx="7059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43968" y="5951755"/>
              <a:ext cx="712960" cy="19769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HTML 5</a:t>
              </a:r>
              <a:endParaRPr lang="ko-KR" altLang="en-US" sz="1100" dirty="0"/>
            </a:p>
          </p:txBody>
        </p:sp>
        <p:cxnSp>
          <p:nvCxnSpPr>
            <p:cNvPr id="69" name="직선 화살표 연결선 68"/>
            <p:cNvCxnSpPr>
              <a:stCxn id="17" idx="2"/>
              <a:endCxn id="58" idx="0"/>
            </p:cNvCxnSpPr>
            <p:nvPr/>
          </p:nvCxnSpPr>
          <p:spPr>
            <a:xfrm>
              <a:off x="2300449" y="1629653"/>
              <a:ext cx="0" cy="95568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58" idx="2"/>
              <a:endCxn id="59" idx="0"/>
            </p:cNvCxnSpPr>
            <p:nvPr/>
          </p:nvCxnSpPr>
          <p:spPr>
            <a:xfrm>
              <a:off x="2300449" y="1922913"/>
              <a:ext cx="0" cy="406988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>
              <a:stCxn id="59" idx="2"/>
            </p:cNvCxnSpPr>
            <p:nvPr/>
          </p:nvCxnSpPr>
          <p:spPr>
            <a:xfrm flipH="1">
              <a:off x="2299046" y="2527593"/>
              <a:ext cx="1403" cy="158499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>
              <a:stCxn id="62" idx="2"/>
              <a:endCxn id="64" idx="0"/>
            </p:cNvCxnSpPr>
            <p:nvPr/>
          </p:nvCxnSpPr>
          <p:spPr>
            <a:xfrm flipH="1">
              <a:off x="2300448" y="2809565"/>
              <a:ext cx="1" cy="1915211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>
              <a:stCxn id="64" idx="2"/>
              <a:endCxn id="68" idx="0"/>
            </p:cNvCxnSpPr>
            <p:nvPr/>
          </p:nvCxnSpPr>
          <p:spPr>
            <a:xfrm>
              <a:off x="2300448" y="4922468"/>
              <a:ext cx="0" cy="1029287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486148" y="2022878"/>
              <a:ext cx="581796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CSS 1</a:t>
              </a:r>
              <a:endParaRPr lang="ko-KR" altLang="en-US" sz="11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486148" y="2694500"/>
              <a:ext cx="581796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CSS 2</a:t>
              </a:r>
              <a:endParaRPr lang="ko-KR" altLang="en-US" sz="1100" dirty="0"/>
            </a:p>
          </p:txBody>
        </p:sp>
        <p:cxnSp>
          <p:nvCxnSpPr>
            <p:cNvPr id="86" name="직선 화살표 연결선 85"/>
            <p:cNvCxnSpPr>
              <a:endCxn id="85" idx="0"/>
            </p:cNvCxnSpPr>
            <p:nvPr/>
          </p:nvCxnSpPr>
          <p:spPr>
            <a:xfrm>
              <a:off x="3762127" y="2242503"/>
              <a:ext cx="14919" cy="451997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915477" y="5607450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2012</a:t>
              </a:r>
              <a:endParaRPr lang="ko-KR" altLang="en-US" sz="1100" dirty="0"/>
            </a:p>
          </p:txBody>
        </p:sp>
        <p:cxnSp>
          <p:nvCxnSpPr>
            <p:cNvPr id="93" name="직선 연결선 92"/>
            <p:cNvCxnSpPr/>
            <p:nvPr/>
          </p:nvCxnSpPr>
          <p:spPr>
            <a:xfrm flipV="1">
              <a:off x="1428811" y="5738255"/>
              <a:ext cx="7031135" cy="10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3486148" y="5653324"/>
              <a:ext cx="581796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CSS 3</a:t>
              </a:r>
              <a:endParaRPr lang="ko-KR" altLang="en-US" sz="1100" dirty="0"/>
            </a:p>
          </p:txBody>
        </p:sp>
        <p:cxnSp>
          <p:nvCxnSpPr>
            <p:cNvPr id="95" name="직선 화살표 연결선 94"/>
            <p:cNvCxnSpPr>
              <a:stCxn id="85" idx="2"/>
              <a:endCxn id="94" idx="0"/>
            </p:cNvCxnSpPr>
            <p:nvPr/>
          </p:nvCxnSpPr>
          <p:spPr>
            <a:xfrm>
              <a:off x="3777046" y="2892192"/>
              <a:ext cx="0" cy="2761132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801045" y="2036475"/>
              <a:ext cx="1297730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err="1" smtClean="0"/>
                <a:t>Javascript</a:t>
              </a:r>
              <a:r>
                <a:rPr lang="en-US" altLang="ko-KR" sz="1100" dirty="0" smtClean="0"/>
                <a:t> 1.0/1.1</a:t>
              </a:r>
              <a:endParaRPr lang="ko-KR" altLang="en-US" sz="11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923595" y="2373227"/>
              <a:ext cx="1052629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err="1" smtClean="0"/>
                <a:t>Javascript</a:t>
              </a:r>
              <a:r>
                <a:rPr lang="en-US" altLang="ko-KR" sz="1100" dirty="0" smtClean="0"/>
                <a:t> 1.2</a:t>
              </a:r>
              <a:endParaRPr lang="ko-KR" altLang="en-US" sz="11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801045" y="2686442"/>
              <a:ext cx="1297730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err="1" smtClean="0"/>
                <a:t>Javascript</a:t>
              </a:r>
              <a:r>
                <a:rPr lang="en-US" altLang="ko-KR" sz="1100" dirty="0" smtClean="0"/>
                <a:t> 1.3/1.4</a:t>
              </a:r>
              <a:endParaRPr lang="ko-KR" altLang="en-US" sz="1100" dirty="0"/>
            </a:p>
          </p:txBody>
        </p:sp>
        <p:cxnSp>
          <p:nvCxnSpPr>
            <p:cNvPr id="103" name="직선 연결선 102"/>
            <p:cNvCxnSpPr/>
            <p:nvPr/>
          </p:nvCxnSpPr>
          <p:spPr>
            <a:xfrm flipV="1">
              <a:off x="1378509" y="3179425"/>
              <a:ext cx="7031135" cy="3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915477" y="3068960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2000</a:t>
              </a:r>
              <a:endParaRPr lang="ko-KR" altLang="en-US" sz="11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923595" y="3090375"/>
              <a:ext cx="1052629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err="1" smtClean="0"/>
                <a:t>Javascript</a:t>
              </a:r>
              <a:r>
                <a:rPr lang="en-US" altLang="ko-KR" sz="1100" dirty="0" smtClean="0"/>
                <a:t> 1.5</a:t>
              </a:r>
              <a:endParaRPr lang="ko-KR" altLang="en-US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15477" y="4074488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2005</a:t>
              </a:r>
              <a:endParaRPr lang="ko-KR" altLang="en-US" sz="1100" dirty="0"/>
            </a:p>
          </p:txBody>
        </p:sp>
        <p:cxnSp>
          <p:nvCxnSpPr>
            <p:cNvPr id="106" name="직선 연결선 105"/>
            <p:cNvCxnSpPr/>
            <p:nvPr/>
          </p:nvCxnSpPr>
          <p:spPr>
            <a:xfrm flipV="1">
              <a:off x="1398911" y="4205293"/>
              <a:ext cx="7031135" cy="9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923594" y="4148659"/>
              <a:ext cx="1052629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err="1" smtClean="0"/>
                <a:t>Javascript</a:t>
              </a:r>
              <a:r>
                <a:rPr lang="en-US" altLang="ko-KR" sz="1100" dirty="0" smtClean="0"/>
                <a:t> 1.6</a:t>
              </a:r>
              <a:endParaRPr lang="ko-KR" altLang="en-US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915477" y="4414083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2006</a:t>
              </a:r>
              <a:endParaRPr lang="ko-KR" altLang="en-US" sz="1100" dirty="0"/>
            </a:p>
          </p:txBody>
        </p:sp>
        <p:cxnSp>
          <p:nvCxnSpPr>
            <p:cNvPr id="109" name="직선 연결선 108"/>
            <p:cNvCxnSpPr/>
            <p:nvPr/>
          </p:nvCxnSpPr>
          <p:spPr>
            <a:xfrm flipV="1">
              <a:off x="1417580" y="4557064"/>
              <a:ext cx="7031135" cy="9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4934223" y="4485569"/>
              <a:ext cx="1052629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err="1" smtClean="0"/>
                <a:t>Javascript</a:t>
              </a:r>
              <a:r>
                <a:rPr lang="en-US" altLang="ko-KR" sz="1100" dirty="0" smtClean="0"/>
                <a:t> 1.7</a:t>
              </a:r>
              <a:endParaRPr lang="ko-KR" altLang="en-US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934222" y="4832933"/>
              <a:ext cx="1052629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err="1" smtClean="0"/>
                <a:t>Javascript</a:t>
              </a:r>
              <a:r>
                <a:rPr lang="en-US" altLang="ko-KR" sz="1100" dirty="0" smtClean="0"/>
                <a:t> 1.8</a:t>
              </a:r>
              <a:endParaRPr lang="ko-KR" altLang="en-US" sz="1100" dirty="0"/>
            </a:p>
          </p:txBody>
        </p:sp>
        <p:cxnSp>
          <p:nvCxnSpPr>
            <p:cNvPr id="122" name="직선 화살표 연결선 121"/>
            <p:cNvCxnSpPr>
              <a:stCxn id="99" idx="2"/>
              <a:endCxn id="100" idx="0"/>
            </p:cNvCxnSpPr>
            <p:nvPr/>
          </p:nvCxnSpPr>
          <p:spPr>
            <a:xfrm>
              <a:off x="5449910" y="2234167"/>
              <a:ext cx="0" cy="139060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>
              <a:stCxn id="100" idx="2"/>
              <a:endCxn id="101" idx="0"/>
            </p:cNvCxnSpPr>
            <p:nvPr/>
          </p:nvCxnSpPr>
          <p:spPr>
            <a:xfrm>
              <a:off x="5449910" y="2570919"/>
              <a:ext cx="0" cy="115523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>
              <a:stCxn id="101" idx="2"/>
              <a:endCxn id="102" idx="0"/>
            </p:cNvCxnSpPr>
            <p:nvPr/>
          </p:nvCxnSpPr>
          <p:spPr>
            <a:xfrm>
              <a:off x="5449910" y="2884134"/>
              <a:ext cx="0" cy="206241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>
              <a:stCxn id="102" idx="2"/>
              <a:endCxn id="107" idx="0"/>
            </p:cNvCxnSpPr>
            <p:nvPr/>
          </p:nvCxnSpPr>
          <p:spPr>
            <a:xfrm flipH="1">
              <a:off x="5449909" y="3288067"/>
              <a:ext cx="1" cy="860592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>
              <a:stCxn id="107" idx="2"/>
              <a:endCxn id="110" idx="0"/>
            </p:cNvCxnSpPr>
            <p:nvPr/>
          </p:nvCxnSpPr>
          <p:spPr>
            <a:xfrm>
              <a:off x="5449909" y="4346351"/>
              <a:ext cx="10629" cy="139218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>
              <a:stCxn id="110" idx="2"/>
              <a:endCxn id="112" idx="0"/>
            </p:cNvCxnSpPr>
            <p:nvPr/>
          </p:nvCxnSpPr>
          <p:spPr>
            <a:xfrm flipH="1">
              <a:off x="5460537" y="4683261"/>
              <a:ext cx="1" cy="149672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/>
            <p:cNvCxnSpPr>
              <a:stCxn id="22" idx="2"/>
              <a:endCxn id="25" idx="0"/>
            </p:cNvCxnSpPr>
            <p:nvPr/>
          </p:nvCxnSpPr>
          <p:spPr>
            <a:xfrm>
              <a:off x="7370484" y="1615763"/>
              <a:ext cx="0" cy="116090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>
              <a:stCxn id="25" idx="2"/>
              <a:endCxn id="27" idx="0"/>
            </p:cNvCxnSpPr>
            <p:nvPr/>
          </p:nvCxnSpPr>
          <p:spPr>
            <a:xfrm>
              <a:off x="7370484" y="1929545"/>
              <a:ext cx="1" cy="120066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/>
            <p:cNvCxnSpPr>
              <a:stCxn id="27" idx="2"/>
              <a:endCxn id="32" idx="0"/>
            </p:cNvCxnSpPr>
            <p:nvPr/>
          </p:nvCxnSpPr>
          <p:spPr>
            <a:xfrm flipH="1">
              <a:off x="7370484" y="2247303"/>
              <a:ext cx="1" cy="1215659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/>
            <p:cNvCxnSpPr>
              <a:stCxn id="32" idx="2"/>
              <a:endCxn id="35" idx="0"/>
            </p:cNvCxnSpPr>
            <p:nvPr/>
          </p:nvCxnSpPr>
          <p:spPr>
            <a:xfrm>
              <a:off x="7370484" y="3660654"/>
              <a:ext cx="1" cy="121196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/>
            <p:cNvCxnSpPr>
              <a:stCxn id="35" idx="2"/>
              <a:endCxn id="37" idx="0"/>
            </p:cNvCxnSpPr>
            <p:nvPr/>
          </p:nvCxnSpPr>
          <p:spPr>
            <a:xfrm flipH="1">
              <a:off x="7370484" y="3979542"/>
              <a:ext cx="1" cy="1053291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/>
            <p:cNvCxnSpPr>
              <a:stCxn id="37" idx="2"/>
              <a:endCxn id="39" idx="0"/>
            </p:cNvCxnSpPr>
            <p:nvPr/>
          </p:nvCxnSpPr>
          <p:spPr>
            <a:xfrm>
              <a:off x="7370484" y="5230525"/>
              <a:ext cx="1" cy="995340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1941601" y="28193"/>
              <a:ext cx="714892" cy="374571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rial Narrow" panose="020B0606020202030204" pitchFamily="34" charset="0"/>
                </a:rPr>
                <a:t>HTML </a:t>
              </a:r>
              <a:endParaRPr lang="ko-KR" altLang="en-US" sz="1600" dirty="0">
                <a:latin typeface="Arial Narrow" panose="020B0606020202030204" pitchFamily="34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417254" y="28193"/>
              <a:ext cx="578682" cy="374571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rial Narrow" panose="020B0606020202030204" pitchFamily="34" charset="0"/>
                </a:rPr>
                <a:t>CSS</a:t>
              </a:r>
              <a:endParaRPr lang="ko-KR" altLang="en-US" sz="1600" dirty="0">
                <a:latin typeface="Arial Narrow" panose="020B0606020202030204" pitchFamily="34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970859" y="28193"/>
              <a:ext cx="979362" cy="374571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600" dirty="0" err="1" smtClean="0">
                  <a:latin typeface="Arial Narrow" panose="020B0606020202030204" pitchFamily="34" charset="0"/>
                </a:rPr>
                <a:t>Javascript</a:t>
              </a:r>
              <a:endParaRPr lang="ko-KR" altLang="en-US" sz="1600" dirty="0">
                <a:latin typeface="Arial Narrow" panose="020B0606020202030204" pitchFamily="34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717684" y="28193"/>
              <a:ext cx="1224598" cy="374571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rial Narrow" panose="020B0606020202030204" pitchFamily="34" charset="0"/>
                </a:rPr>
                <a:t>Web Browser</a:t>
              </a:r>
              <a:endParaRPr lang="ko-KR" altLang="en-US" sz="1600" dirty="0">
                <a:latin typeface="Arial Narrow" panose="020B0606020202030204" pitchFamily="34" charset="0"/>
              </a:endParaRPr>
            </a:p>
          </p:txBody>
        </p:sp>
        <p:cxnSp>
          <p:nvCxnSpPr>
            <p:cNvPr id="96" name="직선 화살표 연결선 95"/>
            <p:cNvCxnSpPr>
              <a:stCxn id="68" idx="2"/>
            </p:cNvCxnSpPr>
            <p:nvPr/>
          </p:nvCxnSpPr>
          <p:spPr>
            <a:xfrm flipH="1">
              <a:off x="2299046" y="6149447"/>
              <a:ext cx="1402" cy="579391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>
              <a:stCxn id="94" idx="2"/>
            </p:cNvCxnSpPr>
            <p:nvPr/>
          </p:nvCxnSpPr>
          <p:spPr>
            <a:xfrm>
              <a:off x="3777046" y="5851016"/>
              <a:ext cx="0" cy="877822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>
              <a:stCxn id="112" idx="2"/>
            </p:cNvCxnSpPr>
            <p:nvPr/>
          </p:nvCxnSpPr>
          <p:spPr>
            <a:xfrm>
              <a:off x="5460537" y="5030625"/>
              <a:ext cx="3" cy="1698213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stCxn id="39" idx="2"/>
            </p:cNvCxnSpPr>
            <p:nvPr/>
          </p:nvCxnSpPr>
          <p:spPr>
            <a:xfrm>
              <a:off x="7370485" y="6423557"/>
              <a:ext cx="0" cy="305281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920830" y="686193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1991</a:t>
              </a:r>
              <a:endParaRPr lang="ko-KR" altLang="en-US" sz="1100" dirty="0"/>
            </a:p>
          </p:txBody>
        </p:sp>
        <p:cxnSp>
          <p:nvCxnSpPr>
            <p:cNvPr id="116" name="직선 연결선 115"/>
            <p:cNvCxnSpPr/>
            <p:nvPr/>
          </p:nvCxnSpPr>
          <p:spPr>
            <a:xfrm>
              <a:off x="1403648" y="806838"/>
              <a:ext cx="7043061" cy="4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>
              <a:stCxn id="16" idx="2"/>
              <a:endCxn id="114" idx="0"/>
            </p:cNvCxnSpPr>
            <p:nvPr/>
          </p:nvCxnSpPr>
          <p:spPr>
            <a:xfrm flipH="1">
              <a:off x="2299046" y="602478"/>
              <a:ext cx="1403" cy="109468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1890627" y="711946"/>
              <a:ext cx="816838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HTML 1.0</a:t>
              </a:r>
              <a:endParaRPr lang="ko-KR" altLang="en-US" sz="11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11205" y="6535637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2018</a:t>
              </a:r>
              <a:endParaRPr lang="ko-KR" altLang="en-US" sz="1100" dirty="0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1400574" y="6669360"/>
              <a:ext cx="7059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303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인터넷 서버 프로그램</a:t>
            </a:r>
            <a:r>
              <a:rPr lang="en-US" altLang="ko-KR" dirty="0" smtClean="0"/>
              <a:t>(1) - ASP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MS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endParaRPr lang="en-US" altLang="ko-KR" dirty="0"/>
          </a:p>
          <a:p>
            <a:pPr lvl="1"/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</a:rPr>
              <a:t>마이크로소프트사가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</a:rPr>
              <a:t>1995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</a:rPr>
              <a:t>년도에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</a:rPr>
              <a:t>IIS 3.0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</a:rPr>
              <a:t>을 발표하면서 함께 발표한 기술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1"/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</a:rPr>
              <a:t>비주얼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</a:rPr>
              <a:t> 베이직을 기본으로 개발된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</a:rPr>
              <a:t>VBScript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</a:rPr>
              <a:t>를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</a:rPr>
              <a:t>HTML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</a:rPr>
              <a:t>문서에 직접 코딩하여 동적인 웹 페이지를 구현하는 기술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5" name="Picture 6" descr="today 소스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1441" y="3356992"/>
            <a:ext cx="4595813" cy="2214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922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 서버 프로그램</a:t>
            </a:r>
            <a:r>
              <a:rPr lang="en-US" altLang="ko-KR" dirty="0" smtClean="0"/>
              <a:t>(2) - 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Sun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endParaRPr lang="en-US" altLang="ko-KR" dirty="0"/>
          </a:p>
          <a:p>
            <a:pPr lvl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</a:rPr>
              <a:t>HTML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</a:rPr>
              <a:t>코드 내에 직접 비즈니스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</a:rPr>
              <a:t>로직을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</a:rPr>
              <a:t> 자바 언어를 삽입할 수 있는 개발 방식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672" y="2636912"/>
            <a:ext cx="5910263" cy="3071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4457520" y="3511440"/>
              <a:ext cx="597600" cy="1944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1680" y="3448080"/>
                <a:ext cx="6292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6311880" y="5486400"/>
              <a:ext cx="679680" cy="3204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96040" y="5423040"/>
                <a:ext cx="7117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잉크 7"/>
              <p14:cNvContentPartPr/>
              <p14:nvPr/>
            </p14:nvContentPartPr>
            <p14:xfrm>
              <a:off x="4483080" y="3613320"/>
              <a:ext cx="616320" cy="1908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3720" y="3603960"/>
                <a:ext cx="635040" cy="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218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서블릿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확장된 </a:t>
            </a:r>
            <a:r>
              <a:rPr lang="en-US" altLang="ko-KR" dirty="0"/>
              <a:t>CGI</a:t>
            </a:r>
          </a:p>
          <a:p>
            <a:pPr lvl="1">
              <a:lnSpc>
                <a:spcPct val="90000"/>
              </a:lnSpc>
            </a:pP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</a:rPr>
              <a:t>서블릿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</a:rPr>
              <a:t>(servlet)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</a:rPr>
              <a:t>은 자바를 이용한 확장된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</a:rPr>
              <a:t>CGI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</a:rPr>
              <a:t>의 방식의 서버 프로그래밍 방식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</a:rPr>
              <a:t>자바 프로그램에 표현 부분인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</a:rPr>
              <a:t>HTML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</a:rPr>
              <a:t>코드를 모두 포함해야 하므로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</a:rPr>
              <a:t>로직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</a:rPr>
              <a:t> 처리와 디자인 처리를 분리하기 어려운 단점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688" y="3068960"/>
            <a:ext cx="5414963" cy="3233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18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엔진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컨테이너</a:t>
            </a:r>
            <a:endParaRPr lang="en-US" altLang="ko-KR" dirty="0"/>
          </a:p>
          <a:p>
            <a:pPr lvl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</a:rPr>
              <a:t>JSP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</a:rPr>
              <a:t>프로그램은 하나의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</a:rPr>
              <a:t>서블릿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</a:rPr>
              <a:t> 프로그램으로 변환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696" y="2327636"/>
            <a:ext cx="5037137" cy="4071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3873600" y="4260960"/>
              <a:ext cx="381240" cy="36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7760" y="4197240"/>
                <a:ext cx="4129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4533840" y="4807080"/>
              <a:ext cx="241560" cy="1296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18000" y="4743360"/>
                <a:ext cx="2736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/>
              <p14:cNvContentPartPr/>
              <p14:nvPr/>
            </p14:nvContentPartPr>
            <p14:xfrm>
              <a:off x="6102360" y="4794120"/>
              <a:ext cx="279720" cy="684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86520" y="4730760"/>
                <a:ext cx="3114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잉크 8"/>
              <p14:cNvContentPartPr/>
              <p14:nvPr/>
            </p14:nvContentPartPr>
            <p14:xfrm>
              <a:off x="5581800" y="4235400"/>
              <a:ext cx="768600" cy="3852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65600" y="4172040"/>
                <a:ext cx="8006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/>
              <p14:cNvContentPartPr/>
              <p14:nvPr/>
            </p14:nvContentPartPr>
            <p14:xfrm>
              <a:off x="4330800" y="4248000"/>
              <a:ext cx="584280" cy="1332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14960" y="4184640"/>
                <a:ext cx="6163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잉크 10"/>
              <p14:cNvContentPartPr/>
              <p14:nvPr/>
            </p14:nvContentPartPr>
            <p14:xfrm>
              <a:off x="4844880" y="4267080"/>
              <a:ext cx="1791360" cy="43848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35520" y="4257720"/>
                <a:ext cx="1810080" cy="4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692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엔진</a:t>
            </a:r>
            <a:r>
              <a:rPr lang="en-US" altLang="ko-KR" dirty="0"/>
              <a:t> </a:t>
            </a:r>
            <a:r>
              <a:rPr lang="ko-KR" altLang="en-US" dirty="0"/>
              <a:t>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Tomcat, Resin, </a:t>
            </a:r>
            <a:r>
              <a:rPr lang="en-US" altLang="ko-KR" dirty="0" err="1"/>
              <a:t>JRun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712" y="2060848"/>
            <a:ext cx="4802857" cy="4094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85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 err="1"/>
              <a:t>서블릿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프로그램의 실행 순서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680" y="1988840"/>
            <a:ext cx="5846762" cy="4214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14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" descr="C:\Users\Kitae\AppData\Local\Microsoft\Windows\Temporary Internet Files\Content.IE5\PNJNQ2BA\lego-imac-led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060848"/>
            <a:ext cx="963830" cy="62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타원 93"/>
          <p:cNvSpPr/>
          <p:nvPr/>
        </p:nvSpPr>
        <p:spPr>
          <a:xfrm>
            <a:off x="1766962" y="2001277"/>
            <a:ext cx="838095" cy="8576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4177513" y="2546995"/>
            <a:ext cx="1" cy="4353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08855" y="160068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아마존 웹 서버</a:t>
            </a:r>
            <a:endParaRPr lang="ko-KR" altLang="en-US" sz="1000" dirty="0"/>
          </a:p>
        </p:txBody>
      </p:sp>
      <p:sp>
        <p:nvSpPr>
          <p:cNvPr id="100" name="tower"/>
          <p:cNvSpPr>
            <a:spLocks noEditPoints="1" noChangeArrowheads="1"/>
          </p:cNvSpPr>
          <p:nvPr/>
        </p:nvSpPr>
        <p:spPr bwMode="auto">
          <a:xfrm>
            <a:off x="4022280" y="1897592"/>
            <a:ext cx="385033" cy="680261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41" name="그룹 140"/>
          <p:cNvGrpSpPr/>
          <p:nvPr/>
        </p:nvGrpSpPr>
        <p:grpSpPr>
          <a:xfrm>
            <a:off x="3006665" y="1916312"/>
            <a:ext cx="1006545" cy="630682"/>
            <a:chOff x="2195736" y="1987967"/>
            <a:chExt cx="801735" cy="630682"/>
          </a:xfrm>
        </p:grpSpPr>
        <p:sp>
          <p:nvSpPr>
            <p:cNvPr id="142" name="순서도: 다중 문서 141"/>
            <p:cNvSpPr/>
            <p:nvPr/>
          </p:nvSpPr>
          <p:spPr>
            <a:xfrm>
              <a:off x="2285576" y="2090017"/>
              <a:ext cx="711895" cy="466145"/>
            </a:xfrm>
            <a:prstGeom prst="flowChartMultidocument">
              <a:avLst/>
            </a:pr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HTML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문서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 동영상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3" name="순서도: 자기 디스크 142"/>
            <p:cNvSpPr/>
            <p:nvPr/>
          </p:nvSpPr>
          <p:spPr>
            <a:xfrm>
              <a:off x="2195736" y="1987967"/>
              <a:ext cx="801735" cy="630682"/>
            </a:xfrm>
            <a:prstGeom prst="flowChartMagneticDisk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4" name="Picture 2" descr="C:\Users\com\AppData\Local\Microsoft\Windows\Temporary Internet Files\Content.IE5\U5C8W4ON\SHV-E300S_Nova-Black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69" y="3779790"/>
            <a:ext cx="1518040" cy="101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웹 서버와 웹 클라이언트로 이루어진 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9" name="Picture 5" descr="C:\Users\Kitae\AppData\Local\Microsoft\Windows\Temporary Internet Files\Content.IE5\PNJNQ2BA\lego-imac-led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44" y="4830735"/>
            <a:ext cx="963830" cy="62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구름 모양 설명선 13"/>
          <p:cNvSpPr/>
          <p:nvPr/>
        </p:nvSpPr>
        <p:spPr>
          <a:xfrm>
            <a:off x="2461041" y="2899230"/>
            <a:ext cx="4032208" cy="1780525"/>
          </a:xfrm>
          <a:prstGeom prst="cloudCallout">
            <a:avLst>
              <a:gd name="adj1" fmla="val -18864"/>
              <a:gd name="adj2" fmla="val 33027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인터넷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endCxn id="83" idx="7"/>
          </p:cNvCxnSpPr>
          <p:nvPr/>
        </p:nvCxnSpPr>
        <p:spPr>
          <a:xfrm flipH="1" flipV="1">
            <a:off x="2261341" y="2784363"/>
            <a:ext cx="687432" cy="40257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5404952" y="2489870"/>
            <a:ext cx="591647" cy="49249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455780" y="4474442"/>
            <a:ext cx="244995" cy="5319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6355878" y="2982363"/>
            <a:ext cx="636563" cy="40914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30796" y="1805525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웹 서버</a:t>
            </a:r>
            <a:endParaRPr lang="ko-KR" altLang="en-US" sz="1000" dirty="0"/>
          </a:p>
        </p:txBody>
      </p:sp>
      <p:pic>
        <p:nvPicPr>
          <p:cNvPr id="5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498" y="4846971"/>
            <a:ext cx="360928" cy="37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3" name="직선 연결선 62"/>
          <p:cNvCxnSpPr/>
          <p:nvPr/>
        </p:nvCxnSpPr>
        <p:spPr>
          <a:xfrm flipH="1">
            <a:off x="2135569" y="3979351"/>
            <a:ext cx="372176" cy="10808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2507745" y="4474442"/>
            <a:ext cx="657052" cy="34269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4487919" y="4679755"/>
            <a:ext cx="1" cy="31546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6332962" y="4087435"/>
            <a:ext cx="659479" cy="29908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41765" y="4797256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웹 클라이언트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1531797" y="5357939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웹 클라이언트</a:t>
            </a:r>
            <a:endParaRPr lang="ko-KR" altLang="en-US" sz="1000" dirty="0"/>
          </a:p>
        </p:txBody>
      </p:sp>
      <p:sp>
        <p:nvSpPr>
          <p:cNvPr id="70" name="자유형 69"/>
          <p:cNvSpPr/>
          <p:nvPr/>
        </p:nvSpPr>
        <p:spPr>
          <a:xfrm>
            <a:off x="2396866" y="2404484"/>
            <a:ext cx="1669183" cy="2367815"/>
          </a:xfrm>
          <a:custGeom>
            <a:avLst/>
            <a:gdLst>
              <a:gd name="connsiteX0" fmla="*/ 0 w 1792161"/>
              <a:gd name="connsiteY0" fmla="*/ 2367815 h 2367815"/>
              <a:gd name="connsiteX1" fmla="*/ 1126156 w 1792161"/>
              <a:gd name="connsiteY1" fmla="*/ 1722923 h 2367815"/>
              <a:gd name="connsiteX2" fmla="*/ 1703672 w 1792161"/>
              <a:gd name="connsiteY2" fmla="*/ 895150 h 2367815"/>
              <a:gd name="connsiteX3" fmla="*/ 1780674 w 1792161"/>
              <a:gd name="connsiteY3" fmla="*/ 0 h 2367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2161" h="2367815">
                <a:moveTo>
                  <a:pt x="0" y="2367815"/>
                </a:moveTo>
                <a:cubicBezTo>
                  <a:pt x="421105" y="2168091"/>
                  <a:pt x="842211" y="1968367"/>
                  <a:pt x="1126156" y="1722923"/>
                </a:cubicBezTo>
                <a:cubicBezTo>
                  <a:pt x="1410101" y="1477479"/>
                  <a:pt x="1594586" y="1182304"/>
                  <a:pt x="1703672" y="895150"/>
                </a:cubicBezTo>
                <a:cubicBezTo>
                  <a:pt x="1812758" y="607996"/>
                  <a:pt x="1796716" y="303998"/>
                  <a:pt x="1780674" y="0"/>
                </a:cubicBezTo>
              </a:path>
            </a:pathLst>
          </a:custGeom>
          <a:noFill/>
          <a:ln w="28575"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자유형 70"/>
          <p:cNvSpPr/>
          <p:nvPr/>
        </p:nvSpPr>
        <p:spPr>
          <a:xfrm>
            <a:off x="4487920" y="3886738"/>
            <a:ext cx="2490572" cy="1231593"/>
          </a:xfrm>
          <a:custGeom>
            <a:avLst/>
            <a:gdLst>
              <a:gd name="connsiteX0" fmla="*/ 2608447 w 2608447"/>
              <a:gd name="connsiteY0" fmla="*/ 481300 h 1289822"/>
              <a:gd name="connsiteX1" fmla="*/ 1559293 w 2608447"/>
              <a:gd name="connsiteY1" fmla="*/ 28913 h 1289822"/>
              <a:gd name="connsiteX2" fmla="*/ 721895 w 2608447"/>
              <a:gd name="connsiteY2" fmla="*/ 115540 h 1289822"/>
              <a:gd name="connsiteX3" fmla="*/ 173255 w 2608447"/>
              <a:gd name="connsiteY3" fmla="*/ 683431 h 1289822"/>
              <a:gd name="connsiteX4" fmla="*/ 0 w 2608447"/>
              <a:gd name="connsiteY4" fmla="*/ 1289822 h 128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8447" h="1289822">
                <a:moveTo>
                  <a:pt x="2608447" y="481300"/>
                </a:moveTo>
                <a:cubicBezTo>
                  <a:pt x="2241082" y="285586"/>
                  <a:pt x="1873718" y="89873"/>
                  <a:pt x="1559293" y="28913"/>
                </a:cubicBezTo>
                <a:cubicBezTo>
                  <a:pt x="1244868" y="-32047"/>
                  <a:pt x="952901" y="6454"/>
                  <a:pt x="721895" y="115540"/>
                </a:cubicBezTo>
                <a:cubicBezTo>
                  <a:pt x="490889" y="224626"/>
                  <a:pt x="293571" y="487717"/>
                  <a:pt x="173255" y="683431"/>
                </a:cubicBezTo>
                <a:cubicBezTo>
                  <a:pt x="52939" y="879145"/>
                  <a:pt x="25667" y="1188757"/>
                  <a:pt x="0" y="1289822"/>
                </a:cubicBezTo>
              </a:path>
            </a:pathLst>
          </a:custGeom>
          <a:noFill/>
          <a:ln w="28575"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4225667" y="2399843"/>
            <a:ext cx="1694362" cy="1006827"/>
          </a:xfrm>
          <a:custGeom>
            <a:avLst/>
            <a:gdLst>
              <a:gd name="connsiteX0" fmla="*/ 1713297 w 1713297"/>
              <a:gd name="connsiteY0" fmla="*/ 163629 h 733261"/>
              <a:gd name="connsiteX1" fmla="*/ 933651 w 1713297"/>
              <a:gd name="connsiteY1" fmla="*/ 731520 h 733261"/>
              <a:gd name="connsiteX2" fmla="*/ 0 w 1713297"/>
              <a:gd name="connsiteY2" fmla="*/ 0 h 73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3297" h="733261">
                <a:moveTo>
                  <a:pt x="1713297" y="163629"/>
                </a:moveTo>
                <a:cubicBezTo>
                  <a:pt x="1466248" y="461210"/>
                  <a:pt x="1219200" y="758791"/>
                  <a:pt x="933651" y="731520"/>
                </a:cubicBezTo>
                <a:cubicBezTo>
                  <a:pt x="648102" y="704249"/>
                  <a:pt x="324051" y="352124"/>
                  <a:pt x="0" y="0"/>
                </a:cubicBezTo>
              </a:path>
            </a:pathLst>
          </a:custGeom>
          <a:noFill/>
          <a:ln w="28575"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097" y="2120338"/>
            <a:ext cx="360928" cy="37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5379667" y="1832834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웹 클라이언트</a:t>
            </a:r>
            <a:endParaRPr lang="ko-KR" altLang="en-US" sz="1000" dirty="0"/>
          </a:p>
        </p:txBody>
      </p:sp>
      <p:sp>
        <p:nvSpPr>
          <p:cNvPr id="83" name="tower"/>
          <p:cNvSpPr>
            <a:spLocks noEditPoints="1" noChangeArrowheads="1"/>
          </p:cNvSpPr>
          <p:nvPr/>
        </p:nvSpPr>
        <p:spPr bwMode="auto">
          <a:xfrm>
            <a:off x="2072924" y="2104102"/>
            <a:ext cx="385033" cy="680261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8" name="그룹 87"/>
          <p:cNvGrpSpPr/>
          <p:nvPr/>
        </p:nvGrpSpPr>
        <p:grpSpPr>
          <a:xfrm>
            <a:off x="1035783" y="2188634"/>
            <a:ext cx="1006545" cy="630682"/>
            <a:chOff x="2195736" y="1987967"/>
            <a:chExt cx="801735" cy="630682"/>
          </a:xfrm>
        </p:grpSpPr>
        <p:sp>
          <p:nvSpPr>
            <p:cNvPr id="76" name="순서도: 다중 문서 75"/>
            <p:cNvSpPr/>
            <p:nvPr/>
          </p:nvSpPr>
          <p:spPr>
            <a:xfrm>
              <a:off x="2285576" y="2090017"/>
              <a:ext cx="711895" cy="466145"/>
            </a:xfrm>
            <a:prstGeom prst="flowChartMultidocument">
              <a:avLst/>
            </a:pr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HTML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문서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 동영상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순서도: 자기 디스크 83"/>
            <p:cNvSpPr/>
            <p:nvPr/>
          </p:nvSpPr>
          <p:spPr>
            <a:xfrm>
              <a:off x="2195736" y="1987967"/>
              <a:ext cx="801735" cy="630682"/>
            </a:xfrm>
            <a:prstGeom prst="flowChartMagneticDisk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7391864" y="2198011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웹 서버</a:t>
            </a:r>
            <a:endParaRPr lang="ko-KR" altLang="en-US" sz="1000" dirty="0"/>
          </a:p>
        </p:txBody>
      </p:sp>
      <p:sp>
        <p:nvSpPr>
          <p:cNvPr id="110" name="tower"/>
          <p:cNvSpPr>
            <a:spLocks noEditPoints="1" noChangeArrowheads="1"/>
          </p:cNvSpPr>
          <p:nvPr/>
        </p:nvSpPr>
        <p:spPr bwMode="auto">
          <a:xfrm>
            <a:off x="6978492" y="2433091"/>
            <a:ext cx="385033" cy="680261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1603086" y="3465344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웹 서버</a:t>
            </a:r>
            <a:endParaRPr lang="ko-KR" altLang="en-US" sz="1000" dirty="0"/>
          </a:p>
        </p:txBody>
      </p:sp>
      <p:sp>
        <p:nvSpPr>
          <p:cNvPr id="115" name="tower"/>
          <p:cNvSpPr>
            <a:spLocks noEditPoints="1" noChangeArrowheads="1"/>
          </p:cNvSpPr>
          <p:nvPr/>
        </p:nvSpPr>
        <p:spPr bwMode="auto">
          <a:xfrm>
            <a:off x="1745214" y="3763921"/>
            <a:ext cx="385033" cy="680261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3555393" y="4883326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구글</a:t>
            </a:r>
            <a:r>
              <a:rPr lang="ko-KR" altLang="en-US" sz="1000" dirty="0" smtClean="0"/>
              <a:t> 웹 서버</a:t>
            </a:r>
            <a:endParaRPr lang="ko-KR" altLang="en-US" sz="1000" dirty="0"/>
          </a:p>
        </p:txBody>
      </p:sp>
      <p:sp>
        <p:nvSpPr>
          <p:cNvPr id="120" name="tower"/>
          <p:cNvSpPr>
            <a:spLocks noEditPoints="1" noChangeArrowheads="1"/>
          </p:cNvSpPr>
          <p:nvPr/>
        </p:nvSpPr>
        <p:spPr bwMode="auto">
          <a:xfrm>
            <a:off x="4295402" y="5218673"/>
            <a:ext cx="385033" cy="680261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5816732" y="4872110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웹 서버</a:t>
            </a:r>
            <a:endParaRPr lang="ko-KR" altLang="en-US" sz="1000" dirty="0"/>
          </a:p>
        </p:txBody>
      </p:sp>
      <p:sp>
        <p:nvSpPr>
          <p:cNvPr id="125" name="tower"/>
          <p:cNvSpPr>
            <a:spLocks noEditPoints="1" noChangeArrowheads="1"/>
          </p:cNvSpPr>
          <p:nvPr/>
        </p:nvSpPr>
        <p:spPr bwMode="auto">
          <a:xfrm>
            <a:off x="5507095" y="5043477"/>
            <a:ext cx="385033" cy="680261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29" name="그룹 128"/>
          <p:cNvGrpSpPr/>
          <p:nvPr/>
        </p:nvGrpSpPr>
        <p:grpSpPr>
          <a:xfrm>
            <a:off x="753420" y="3793329"/>
            <a:ext cx="1006545" cy="630682"/>
            <a:chOff x="2195736" y="1987967"/>
            <a:chExt cx="801735" cy="630682"/>
          </a:xfrm>
        </p:grpSpPr>
        <p:sp>
          <p:nvSpPr>
            <p:cNvPr id="130" name="순서도: 다중 문서 129"/>
            <p:cNvSpPr/>
            <p:nvPr/>
          </p:nvSpPr>
          <p:spPr>
            <a:xfrm>
              <a:off x="2285576" y="2090017"/>
              <a:ext cx="711895" cy="466145"/>
            </a:xfrm>
            <a:prstGeom prst="flowChartMultidocument">
              <a:avLst/>
            </a:pr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HTML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문서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 동영상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순서도: 자기 디스크 130"/>
            <p:cNvSpPr/>
            <p:nvPr/>
          </p:nvSpPr>
          <p:spPr>
            <a:xfrm>
              <a:off x="2195736" y="1987967"/>
              <a:ext cx="801735" cy="630682"/>
            </a:xfrm>
            <a:prstGeom prst="flowChartMagneticDisk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3288857" y="5268252"/>
            <a:ext cx="1006545" cy="630682"/>
            <a:chOff x="2195736" y="1987967"/>
            <a:chExt cx="801735" cy="630682"/>
          </a:xfrm>
        </p:grpSpPr>
        <p:sp>
          <p:nvSpPr>
            <p:cNvPr id="133" name="순서도: 다중 문서 132"/>
            <p:cNvSpPr/>
            <p:nvPr/>
          </p:nvSpPr>
          <p:spPr>
            <a:xfrm>
              <a:off x="2285576" y="2090017"/>
              <a:ext cx="711895" cy="466145"/>
            </a:xfrm>
            <a:prstGeom prst="flowChartMultidocument">
              <a:avLst/>
            </a:pr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HTML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문서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 동영상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순서도: 자기 디스크 133"/>
            <p:cNvSpPr/>
            <p:nvPr/>
          </p:nvSpPr>
          <p:spPr>
            <a:xfrm>
              <a:off x="2195736" y="1987967"/>
              <a:ext cx="801735" cy="630682"/>
            </a:xfrm>
            <a:prstGeom prst="flowChartMagneticDisk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5927730" y="5068266"/>
            <a:ext cx="1006545" cy="630682"/>
            <a:chOff x="2195736" y="1987967"/>
            <a:chExt cx="801735" cy="630682"/>
          </a:xfrm>
        </p:grpSpPr>
        <p:sp>
          <p:nvSpPr>
            <p:cNvPr id="136" name="순서도: 다중 문서 135"/>
            <p:cNvSpPr/>
            <p:nvPr/>
          </p:nvSpPr>
          <p:spPr>
            <a:xfrm>
              <a:off x="2285576" y="2090017"/>
              <a:ext cx="711895" cy="466145"/>
            </a:xfrm>
            <a:prstGeom prst="flowChartMultidocument">
              <a:avLst/>
            </a:pr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HTML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문서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 동영상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7" name="순서도: 자기 디스크 136"/>
            <p:cNvSpPr/>
            <p:nvPr/>
          </p:nvSpPr>
          <p:spPr>
            <a:xfrm>
              <a:off x="2195736" y="1987967"/>
              <a:ext cx="801735" cy="630682"/>
            </a:xfrm>
            <a:prstGeom prst="flowChartMagneticDisk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7385327" y="2523756"/>
            <a:ext cx="1006545" cy="630682"/>
            <a:chOff x="2195736" y="1987967"/>
            <a:chExt cx="801735" cy="630682"/>
          </a:xfrm>
        </p:grpSpPr>
        <p:sp>
          <p:nvSpPr>
            <p:cNvPr id="139" name="순서도: 다중 문서 138"/>
            <p:cNvSpPr/>
            <p:nvPr/>
          </p:nvSpPr>
          <p:spPr>
            <a:xfrm>
              <a:off x="2285576" y="2090017"/>
              <a:ext cx="711895" cy="466145"/>
            </a:xfrm>
            <a:prstGeom prst="flowChartMultidocument">
              <a:avLst/>
            </a:pr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HTML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문서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 동영상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순서도: 자기 디스크 139"/>
            <p:cNvSpPr/>
            <p:nvPr/>
          </p:nvSpPr>
          <p:spPr>
            <a:xfrm>
              <a:off x="2195736" y="1987967"/>
              <a:ext cx="801735" cy="630682"/>
            </a:xfrm>
            <a:prstGeom prst="flowChartMagneticDisk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2328" y="4831189"/>
            <a:ext cx="695256" cy="4655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7938" y="3889971"/>
            <a:ext cx="457879" cy="737452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052" y="2069960"/>
            <a:ext cx="695256" cy="46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서버와 웹 클라이언트의 작동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5696" y="5013176"/>
            <a:ext cx="1172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웹 클라이언트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068960"/>
            <a:ext cx="2633248" cy="1800200"/>
          </a:xfrm>
          <a:prstGeom prst="rect">
            <a:avLst/>
          </a:prstGeom>
        </p:spPr>
      </p:pic>
      <p:sp>
        <p:nvSpPr>
          <p:cNvPr id="8" name="tower"/>
          <p:cNvSpPr>
            <a:spLocks noEditPoints="1" noChangeArrowheads="1"/>
          </p:cNvSpPr>
          <p:nvPr/>
        </p:nvSpPr>
        <p:spPr bwMode="auto">
          <a:xfrm>
            <a:off x="5677426" y="3022276"/>
            <a:ext cx="1105872" cy="1548862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6608168" y="3140969"/>
            <a:ext cx="1348208" cy="1311476"/>
            <a:chOff x="2195736" y="1987967"/>
            <a:chExt cx="801735" cy="630682"/>
          </a:xfrm>
        </p:grpSpPr>
        <p:sp>
          <p:nvSpPr>
            <p:cNvPr id="10" name="순서도: 다중 문서 9"/>
            <p:cNvSpPr/>
            <p:nvPr/>
          </p:nvSpPr>
          <p:spPr>
            <a:xfrm>
              <a:off x="2285576" y="2090017"/>
              <a:ext cx="711895" cy="466145"/>
            </a:xfrm>
            <a:prstGeom prst="flowChartMultidocument">
              <a:avLst/>
            </a:pr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HTML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문서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이미지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 동영상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순서도: 자기 디스크 10"/>
            <p:cNvSpPr/>
            <p:nvPr/>
          </p:nvSpPr>
          <p:spPr>
            <a:xfrm>
              <a:off x="2195736" y="1987967"/>
              <a:ext cx="801735" cy="630682"/>
            </a:xfrm>
            <a:prstGeom prst="flowChartMagneticDisk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</p:grpSp>
      <p:sp>
        <p:nvSpPr>
          <p:cNvPr id="12" name="자유형 11"/>
          <p:cNvSpPr/>
          <p:nvPr/>
        </p:nvSpPr>
        <p:spPr>
          <a:xfrm>
            <a:off x="2480209" y="2908816"/>
            <a:ext cx="3180170" cy="473655"/>
          </a:xfrm>
          <a:custGeom>
            <a:avLst/>
            <a:gdLst>
              <a:gd name="connsiteX0" fmla="*/ 0 w 3180170"/>
              <a:gd name="connsiteY0" fmla="*/ 473655 h 473655"/>
              <a:gd name="connsiteX1" fmla="*/ 1537487 w 3180170"/>
              <a:gd name="connsiteY1" fmla="*/ 271 h 473655"/>
              <a:gd name="connsiteX2" fmla="*/ 3180170 w 3180170"/>
              <a:gd name="connsiteY2" fmla="*/ 404872 h 47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170" h="473655">
                <a:moveTo>
                  <a:pt x="0" y="473655"/>
                </a:moveTo>
                <a:cubicBezTo>
                  <a:pt x="503729" y="242695"/>
                  <a:pt x="1007459" y="11735"/>
                  <a:pt x="1537487" y="271"/>
                </a:cubicBezTo>
                <a:cubicBezTo>
                  <a:pt x="2067515" y="-11193"/>
                  <a:pt x="3017655" y="343507"/>
                  <a:pt x="3180170" y="404872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19127" y="2550126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</a:t>
            </a:r>
            <a:r>
              <a:rPr lang="ko-KR" altLang="en-US" sz="1400" dirty="0" smtClean="0"/>
              <a:t>웹 문서 요청</a:t>
            </a:r>
            <a:endParaRPr lang="ko-KR" altLang="en-US" sz="1400" dirty="0"/>
          </a:p>
        </p:txBody>
      </p:sp>
      <p:sp>
        <p:nvSpPr>
          <p:cNvPr id="14" name="자유형 13"/>
          <p:cNvSpPr/>
          <p:nvPr/>
        </p:nvSpPr>
        <p:spPr>
          <a:xfrm>
            <a:off x="3609048" y="3200280"/>
            <a:ext cx="2091791" cy="380446"/>
          </a:xfrm>
          <a:custGeom>
            <a:avLst/>
            <a:gdLst>
              <a:gd name="connsiteX0" fmla="*/ 2091791 w 2091791"/>
              <a:gd name="connsiteY0" fmla="*/ 380446 h 380446"/>
              <a:gd name="connsiteX1" fmla="*/ 849664 w 2091791"/>
              <a:gd name="connsiteY1" fmla="*/ 120 h 380446"/>
              <a:gd name="connsiteX2" fmla="*/ 0 w 2091791"/>
              <a:gd name="connsiteY2" fmla="*/ 348078 h 38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1791" h="380446">
                <a:moveTo>
                  <a:pt x="2091791" y="380446"/>
                </a:moveTo>
                <a:cubicBezTo>
                  <a:pt x="1645043" y="192980"/>
                  <a:pt x="1198296" y="5515"/>
                  <a:pt x="849664" y="120"/>
                </a:cubicBezTo>
                <a:cubicBezTo>
                  <a:pt x="501032" y="-5275"/>
                  <a:pt x="250516" y="171401"/>
                  <a:pt x="0" y="348078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05162" y="3481263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</a:t>
            </a:r>
            <a:r>
              <a:rPr lang="ko-KR" altLang="en-US" sz="1400" dirty="0" smtClean="0"/>
              <a:t>웹 문서 전송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724128" y="5013176"/>
            <a:ext cx="1172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웹 서버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598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인터넷과 웹은 다르다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인터넷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웹의 개념이 나오기 </a:t>
            </a:r>
            <a:r>
              <a:rPr lang="ko-KR" altLang="en-US" dirty="0"/>
              <a:t>전부터 </a:t>
            </a:r>
            <a:r>
              <a:rPr lang="ko-KR" altLang="en-US" dirty="0" smtClean="0"/>
              <a:t>만들어진 컴퓨터 연결 네트워크</a:t>
            </a:r>
            <a:endParaRPr lang="en-US" altLang="ko-KR" dirty="0" smtClean="0"/>
          </a:p>
          <a:p>
            <a:pPr lvl="2"/>
            <a:r>
              <a:rPr lang="en-US" altLang="ko-KR" dirty="0"/>
              <a:t>1969</a:t>
            </a:r>
            <a:r>
              <a:rPr lang="ko-KR" altLang="en-US" dirty="0"/>
              <a:t>년 미 국방성 고등 연구 계획국</a:t>
            </a:r>
            <a:r>
              <a:rPr lang="en-US" altLang="ko-KR" dirty="0"/>
              <a:t>(ARPA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여러 </a:t>
            </a:r>
            <a:r>
              <a:rPr lang="ko-KR" altLang="en-US" dirty="0"/>
              <a:t>대학들과 계약 업체 사이의 </a:t>
            </a:r>
            <a:r>
              <a:rPr lang="ko-KR" altLang="en-US" dirty="0" smtClean="0"/>
              <a:t>컴퓨터 연결</a:t>
            </a:r>
            <a:endParaRPr lang="en-US" altLang="ko-KR" dirty="0"/>
          </a:p>
          <a:p>
            <a:pPr lvl="1"/>
            <a:r>
              <a:rPr lang="ko-KR" altLang="en-US" dirty="0" smtClean="0"/>
              <a:t>컴퓨터마다 고유한 주소</a:t>
            </a:r>
            <a:r>
              <a:rPr lang="en-US" altLang="ko-KR" dirty="0" smtClean="0"/>
              <a:t>(IP </a:t>
            </a:r>
            <a:r>
              <a:rPr lang="ko-KR" altLang="en-US" dirty="0" smtClean="0"/>
              <a:t>주소</a:t>
            </a:r>
            <a:r>
              <a:rPr lang="en-US" altLang="ko-KR" dirty="0"/>
              <a:t>, 113.198.80.208)</a:t>
            </a:r>
            <a:r>
              <a:rPr lang="ko-KR" altLang="en-US" dirty="0" smtClean="0"/>
              <a:t>를 부여하여 컴퓨터 구분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인터넷을 활용하는 응용 서비스 사례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전자우편</a:t>
            </a:r>
            <a:r>
              <a:rPr lang="en-US" altLang="ko-KR" dirty="0" smtClean="0"/>
              <a:t>(e-mail) </a:t>
            </a:r>
          </a:p>
          <a:p>
            <a:pPr lvl="2"/>
            <a:r>
              <a:rPr lang="ko-KR" altLang="en-US" dirty="0" smtClean="0"/>
              <a:t>뉴스</a:t>
            </a:r>
            <a:r>
              <a:rPr lang="en-US" altLang="ko-KR" dirty="0" smtClean="0"/>
              <a:t>(news)</a:t>
            </a:r>
          </a:p>
          <a:p>
            <a:pPr lvl="2"/>
            <a:r>
              <a:rPr lang="ko-KR" altLang="en-US" dirty="0" smtClean="0"/>
              <a:t>파일 전송</a:t>
            </a:r>
            <a:r>
              <a:rPr lang="en-US" altLang="ko-KR" dirty="0" smtClean="0"/>
              <a:t>(ftp)</a:t>
            </a:r>
          </a:p>
          <a:p>
            <a:pPr lvl="2"/>
            <a:r>
              <a:rPr lang="ko-KR" altLang="en-US" dirty="0" smtClean="0"/>
              <a:t>채팅</a:t>
            </a:r>
            <a:r>
              <a:rPr lang="en-US" altLang="ko-KR" dirty="0" smtClean="0"/>
              <a:t>(Internet Relay Chat)</a:t>
            </a:r>
          </a:p>
          <a:p>
            <a:pPr lvl="2"/>
            <a:r>
              <a:rPr lang="ko-KR" altLang="en-US" dirty="0" smtClean="0"/>
              <a:t>메신저</a:t>
            </a:r>
            <a:r>
              <a:rPr lang="en-US" altLang="ko-KR" dirty="0" smtClean="0"/>
              <a:t>(Messenger)</a:t>
            </a:r>
          </a:p>
          <a:p>
            <a:pPr lvl="2"/>
            <a:r>
              <a:rPr lang="en-US" altLang="ko-KR" dirty="0" smtClean="0"/>
              <a:t>P2P(Peer to Peer)</a:t>
            </a:r>
          </a:p>
          <a:p>
            <a:pPr lvl="2"/>
            <a:r>
              <a:rPr lang="ko-KR" altLang="en-US" dirty="0" err="1" smtClean="0"/>
              <a:t>스트리밍</a:t>
            </a:r>
            <a:r>
              <a:rPr lang="ko-KR" altLang="en-US" dirty="0" smtClean="0"/>
              <a:t> 서비스</a:t>
            </a:r>
            <a:r>
              <a:rPr lang="en-US" altLang="ko-KR" dirty="0" smtClean="0"/>
              <a:t>(Streaming Service)</a:t>
            </a:r>
          </a:p>
          <a:p>
            <a:pPr lvl="2"/>
            <a:r>
              <a:rPr lang="ko-KR" altLang="en-US" dirty="0" smtClean="0"/>
              <a:t>인터넷 전화기</a:t>
            </a:r>
            <a:r>
              <a:rPr lang="en-US" altLang="ko-KR" dirty="0" smtClean="0"/>
              <a:t>(Internet Phone)</a:t>
            </a:r>
          </a:p>
          <a:p>
            <a:pPr lvl="2"/>
            <a:r>
              <a:rPr lang="ko-KR" altLang="en-US" dirty="0" smtClean="0"/>
              <a:t>월드 </a:t>
            </a:r>
            <a:r>
              <a:rPr lang="ko-KR" altLang="en-US" dirty="0" err="1" smtClean="0"/>
              <a:t>와이드</a:t>
            </a:r>
            <a:r>
              <a:rPr lang="ko-KR" altLang="en-US" dirty="0" smtClean="0"/>
              <a:t> 웹</a:t>
            </a:r>
            <a:r>
              <a:rPr lang="en-US" altLang="ko-KR" dirty="0" smtClean="0"/>
              <a:t>(World Wide Web)</a:t>
            </a:r>
          </a:p>
          <a:p>
            <a:r>
              <a:rPr lang="ko-KR" altLang="en-US" dirty="0" smtClean="0"/>
              <a:t>월드 </a:t>
            </a:r>
            <a:r>
              <a:rPr lang="ko-KR" altLang="en-US" dirty="0" err="1" smtClean="0"/>
              <a:t>와이드</a:t>
            </a:r>
            <a:r>
              <a:rPr lang="ko-KR" altLang="en-US" dirty="0" smtClean="0"/>
              <a:t> 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(WWW)</a:t>
            </a:r>
          </a:p>
          <a:p>
            <a:pPr lvl="1"/>
            <a:r>
              <a:rPr lang="ko-KR" altLang="en-US" dirty="0" smtClean="0"/>
              <a:t>인터넷을 활용하는 응용 서비스 중의 하나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서버와 웹 브라우저로 구성되는 정보 전달 및 공유 서비스</a:t>
            </a:r>
            <a:endParaRPr lang="en-US" altLang="ko-KR" dirty="0" smtClean="0"/>
          </a:p>
          <a:p>
            <a:r>
              <a:rPr lang="ko-KR" altLang="en-US" dirty="0" smtClean="0"/>
              <a:t>인터넷이 고속도로라면 웹은 고속도로 망을 이용한 물류 산업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397160" y="5486400"/>
              <a:ext cx="3670560" cy="3852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0960" y="5423040"/>
                <a:ext cx="37026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3333600" y="6248520"/>
              <a:ext cx="381600" cy="26676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17760" y="6184800"/>
                <a:ext cx="41328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/>
              <p14:cNvContentPartPr/>
              <p14:nvPr/>
            </p14:nvContentPartPr>
            <p14:xfrm>
              <a:off x="4800600" y="1727280"/>
              <a:ext cx="1829160" cy="6372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84760" y="1663560"/>
                <a:ext cx="1860840" cy="1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354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브라우저의 종류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78651" y="1484106"/>
            <a:ext cx="7722338" cy="5109609"/>
            <a:chOff x="478651" y="1484106"/>
            <a:chExt cx="7722338" cy="510960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3580" y="1484106"/>
              <a:ext cx="2684829" cy="244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149080"/>
              <a:ext cx="2684829" cy="244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6020" y="4154208"/>
              <a:ext cx="2636789" cy="239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1484106"/>
              <a:ext cx="2764893" cy="2364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570" y="4154208"/>
              <a:ext cx="624847" cy="711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7193" y="1485423"/>
              <a:ext cx="624847" cy="578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7092" y="4168835"/>
              <a:ext cx="624847" cy="578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925" y="1485423"/>
              <a:ext cx="624847" cy="711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78651" y="2287896"/>
              <a:ext cx="8258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인터넷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익스플로러</a:t>
              </a:r>
              <a:endParaRPr lang="ko-KR" alt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41477" y="2073574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오페라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2993" y="490170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파이어폭스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8942" y="474972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크</a:t>
              </a:r>
              <a:r>
                <a:rPr lang="ko-KR" altLang="en-US" sz="1000"/>
                <a:t>롬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174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2" name="제목 1"/>
          <p:cNvSpPr txBox="1">
            <a:spLocks/>
          </p:cNvSpPr>
          <p:nvPr/>
        </p:nvSpPr>
        <p:spPr>
          <a:xfrm>
            <a:off x="4420969" y="212071"/>
            <a:ext cx="3818384" cy="752128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웹 브라우저의 역사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611560" y="476672"/>
            <a:ext cx="7534565" cy="6050252"/>
            <a:chOff x="611560" y="476672"/>
            <a:chExt cx="7534565" cy="6050252"/>
          </a:xfrm>
        </p:grpSpPr>
        <p:cxnSp>
          <p:nvCxnSpPr>
            <p:cNvPr id="99" name="직선 연결선 98"/>
            <p:cNvCxnSpPr/>
            <p:nvPr/>
          </p:nvCxnSpPr>
          <p:spPr>
            <a:xfrm>
              <a:off x="1075280" y="6040518"/>
              <a:ext cx="7059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>
              <a:stCxn id="45" idx="3"/>
            </p:cNvCxnSpPr>
            <p:nvPr/>
          </p:nvCxnSpPr>
          <p:spPr>
            <a:xfrm flipV="1">
              <a:off x="1104003" y="5421422"/>
              <a:ext cx="7031135" cy="10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>
              <a:stCxn id="42" idx="3"/>
            </p:cNvCxnSpPr>
            <p:nvPr/>
          </p:nvCxnSpPr>
          <p:spPr>
            <a:xfrm flipV="1">
              <a:off x="1104003" y="4711318"/>
              <a:ext cx="7031135" cy="9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>
              <a:stCxn id="38" idx="3"/>
            </p:cNvCxnSpPr>
            <p:nvPr/>
          </p:nvCxnSpPr>
          <p:spPr>
            <a:xfrm flipV="1">
              <a:off x="1104003" y="4276038"/>
              <a:ext cx="7031135" cy="3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34" idx="3"/>
            </p:cNvCxnSpPr>
            <p:nvPr/>
          </p:nvCxnSpPr>
          <p:spPr>
            <a:xfrm flipV="1">
              <a:off x="1104003" y="3467738"/>
              <a:ext cx="7031135" cy="20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>
              <a:stCxn id="32" idx="3"/>
            </p:cNvCxnSpPr>
            <p:nvPr/>
          </p:nvCxnSpPr>
          <p:spPr>
            <a:xfrm flipV="1">
              <a:off x="1104003" y="2757820"/>
              <a:ext cx="7021684" cy="14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27" idx="3"/>
            </p:cNvCxnSpPr>
            <p:nvPr/>
          </p:nvCxnSpPr>
          <p:spPr>
            <a:xfrm flipV="1">
              <a:off x="1104003" y="2358506"/>
              <a:ext cx="7021684" cy="17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stCxn id="21" idx="3"/>
            </p:cNvCxnSpPr>
            <p:nvPr/>
          </p:nvCxnSpPr>
          <p:spPr>
            <a:xfrm>
              <a:off x="1104003" y="1956379"/>
              <a:ext cx="7021684" cy="2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13" idx="3"/>
            </p:cNvCxnSpPr>
            <p:nvPr/>
          </p:nvCxnSpPr>
          <p:spPr>
            <a:xfrm>
              <a:off x="1104003" y="1540201"/>
              <a:ext cx="7021684" cy="4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/>
            <p:cNvCxnSpPr/>
            <p:nvPr/>
          </p:nvCxnSpPr>
          <p:spPr>
            <a:xfrm>
              <a:off x="1075280" y="494198"/>
              <a:ext cx="3074" cy="603114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11560" y="476672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1990</a:t>
              </a:r>
              <a:endParaRPr lang="ko-KR" alt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21767" y="508572"/>
              <a:ext cx="1346751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WORLDWIDEWEB</a:t>
              </a:r>
              <a:endParaRPr lang="ko-KR" alt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91917" y="980728"/>
              <a:ext cx="603642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Nexus</a:t>
              </a:r>
              <a:endParaRPr lang="ko-KR" altLang="en-US" sz="1100" dirty="0"/>
            </a:p>
          </p:txBody>
        </p:sp>
        <p:cxnSp>
          <p:nvCxnSpPr>
            <p:cNvPr id="12" name="직선 화살표 연결선 11"/>
            <p:cNvCxnSpPr>
              <a:stCxn id="8" idx="2"/>
              <a:endCxn id="10" idx="0"/>
            </p:cNvCxnSpPr>
            <p:nvPr/>
          </p:nvCxnSpPr>
          <p:spPr>
            <a:xfrm flipH="1">
              <a:off x="1793738" y="798013"/>
              <a:ext cx="1405" cy="182715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1560" y="1409396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1993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92536" y="1356385"/>
              <a:ext cx="702196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Mosaic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1560" y="1825574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1994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05716" y="1830231"/>
              <a:ext cx="1479922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Netscape Navigator</a:t>
              </a:r>
              <a:endParaRPr lang="ko-KR" altLang="en-US" sz="1100" dirty="0"/>
            </a:p>
          </p:txBody>
        </p:sp>
        <p:cxnSp>
          <p:nvCxnSpPr>
            <p:cNvPr id="24" name="직선 화살표 연결선 23"/>
            <p:cNvCxnSpPr>
              <a:stCxn id="14" idx="2"/>
              <a:endCxn id="22" idx="0"/>
            </p:cNvCxnSpPr>
            <p:nvPr/>
          </p:nvCxnSpPr>
          <p:spPr>
            <a:xfrm>
              <a:off x="2843634" y="1645826"/>
              <a:ext cx="2043" cy="184405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11560" y="2244780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1995</a:t>
              </a:r>
              <a:endParaRPr lang="ko-KR" altLang="en-US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82725" y="2226181"/>
              <a:ext cx="1276488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Internet Explorer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1560" y="2641960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1996</a:t>
              </a:r>
              <a:endParaRPr lang="ko-KR" altLang="en-US" sz="11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56774" y="2592027"/>
              <a:ext cx="605323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Opera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1560" y="3356992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1998</a:t>
              </a:r>
              <a:endParaRPr lang="ko-KR" altLang="en-US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70442" y="3356992"/>
              <a:ext cx="1944215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Netscape Communicator</a:t>
              </a:r>
              <a:endParaRPr lang="ko-KR" altLang="en-US" sz="1100" dirty="0"/>
            </a:p>
          </p:txBody>
        </p:sp>
        <p:cxnSp>
          <p:nvCxnSpPr>
            <p:cNvPr id="37" name="직선 화살표 연결선 36"/>
            <p:cNvCxnSpPr>
              <a:stCxn id="22" idx="2"/>
              <a:endCxn id="35" idx="0"/>
            </p:cNvCxnSpPr>
            <p:nvPr/>
          </p:nvCxnSpPr>
          <p:spPr>
            <a:xfrm flipH="1">
              <a:off x="2842550" y="2119672"/>
              <a:ext cx="3127" cy="1237320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11560" y="4149080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2002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70838" y="4155472"/>
              <a:ext cx="1143352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Mozilla Firefox</a:t>
              </a:r>
              <a:endParaRPr lang="ko-KR" altLang="en-US" sz="1100" dirty="0"/>
            </a:p>
          </p:txBody>
        </p:sp>
        <p:cxnSp>
          <p:nvCxnSpPr>
            <p:cNvPr id="41" name="직선 화살표 연결선 40"/>
            <p:cNvCxnSpPr>
              <a:stCxn id="35" idx="2"/>
              <a:endCxn id="39" idx="0"/>
            </p:cNvCxnSpPr>
            <p:nvPr/>
          </p:nvCxnSpPr>
          <p:spPr>
            <a:xfrm flipH="1">
              <a:off x="2842514" y="3646433"/>
              <a:ext cx="36" cy="509039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11560" y="4590238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2003</a:t>
              </a:r>
              <a:endParaRPr lang="ko-KR" altLang="en-US" sz="11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27376" y="4564044"/>
              <a:ext cx="564991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Safari</a:t>
              </a:r>
              <a:endParaRPr lang="ko-KR" altLang="en-US" sz="11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560" y="5301208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2008</a:t>
              </a:r>
              <a:endParaRPr lang="ko-KR" altLang="en-US" sz="11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28991" y="5254442"/>
              <a:ext cx="716290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Chrome</a:t>
              </a:r>
              <a:endParaRPr lang="ko-KR" altLang="en-US" sz="11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1560" y="5899833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2015</a:t>
              </a:r>
              <a:endParaRPr lang="ko-KR" altLang="en-US" sz="11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30112" y="5896972"/>
              <a:ext cx="1181715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Microsoft Edge</a:t>
              </a:r>
              <a:endParaRPr lang="ko-KR" altLang="en-US" sz="1100" dirty="0"/>
            </a:p>
          </p:txBody>
        </p:sp>
        <p:cxnSp>
          <p:nvCxnSpPr>
            <p:cNvPr id="51" name="직선 화살표 연결선 50"/>
            <p:cNvCxnSpPr>
              <a:stCxn id="28" idx="2"/>
              <a:endCxn id="49" idx="0"/>
            </p:cNvCxnSpPr>
            <p:nvPr/>
          </p:nvCxnSpPr>
          <p:spPr>
            <a:xfrm>
              <a:off x="4420969" y="2515622"/>
              <a:ext cx="1" cy="3381350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39" idx="2"/>
            </p:cNvCxnSpPr>
            <p:nvPr/>
          </p:nvCxnSpPr>
          <p:spPr>
            <a:xfrm>
              <a:off x="2842514" y="4444913"/>
              <a:ext cx="0" cy="2080431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33" idx="2"/>
            </p:cNvCxnSpPr>
            <p:nvPr/>
          </p:nvCxnSpPr>
          <p:spPr>
            <a:xfrm flipH="1">
              <a:off x="5554717" y="2881468"/>
              <a:ext cx="4719" cy="3645456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44" idx="2"/>
            </p:cNvCxnSpPr>
            <p:nvPr/>
          </p:nvCxnSpPr>
          <p:spPr>
            <a:xfrm flipH="1">
              <a:off x="6591552" y="4853485"/>
              <a:ext cx="18320" cy="1645437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46" idx="2"/>
            </p:cNvCxnSpPr>
            <p:nvPr/>
          </p:nvCxnSpPr>
          <p:spPr>
            <a:xfrm>
              <a:off x="7687136" y="5543883"/>
              <a:ext cx="0" cy="981461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98" name="Picture 2" descr="C:\Users\com\Desktop\icon175x17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8909" y="4941168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C:\Users\com\Desktop\opera-15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4818" y="2358505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1" name="Picture 5" descr="C:\Users\com\Desktop\539-safari-box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9552" y="4293096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C:\Users\com\Desktop\ie9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104" y="1988840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3" name="Picture 7" descr="C:\Users\com\Desktop\unname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398" y="3897080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C:\Users\com\Desktop\netscape_navigator_by_onlyouniverse-d4s0fhu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120" y="1556792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5" name="Picture 9" descr="C:\Users\com\Desktop\Microsoft-Edge-Browser-logo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650" y="5589240"/>
              <a:ext cx="521960" cy="391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3" name="직선 화살표 연결선 122"/>
            <p:cNvCxnSpPr>
              <a:stCxn id="49" idx="2"/>
            </p:cNvCxnSpPr>
            <p:nvPr/>
          </p:nvCxnSpPr>
          <p:spPr>
            <a:xfrm flipH="1">
              <a:off x="4420969" y="6186413"/>
              <a:ext cx="1" cy="33893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11560" y="6237312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2018</a:t>
              </a:r>
              <a:endParaRPr lang="ko-KR" altLang="en-US" sz="1100" dirty="0"/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1086267" y="6381328"/>
              <a:ext cx="7059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169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여러 웹 브라우저의 특징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Netscape Navigator</a:t>
            </a:r>
          </a:p>
          <a:p>
            <a:pPr lvl="1"/>
            <a:r>
              <a:rPr lang="ko-KR" altLang="en-US" dirty="0" smtClean="0"/>
              <a:t>일반인도 쉽게 사용하도록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를 갖춘 최초의 브라우저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1993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Marc Andreessen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. Netscape </a:t>
            </a:r>
            <a:r>
              <a:rPr lang="ko-KR" altLang="en-US" dirty="0" smtClean="0"/>
              <a:t>사 창업</a:t>
            </a:r>
            <a:endParaRPr lang="en-US" altLang="ko-KR" dirty="0" smtClean="0"/>
          </a:p>
          <a:p>
            <a:r>
              <a:rPr lang="en-US" altLang="ko-KR" dirty="0" smtClean="0"/>
              <a:t>Internet Explorer</a:t>
            </a:r>
          </a:p>
          <a:p>
            <a:pPr lvl="1"/>
            <a:r>
              <a:rPr lang="en-US" altLang="ko-KR" dirty="0" smtClean="0"/>
              <a:t>1995</a:t>
            </a:r>
            <a:r>
              <a:rPr lang="ko-KR" altLang="en-US" dirty="0" smtClean="0"/>
              <a:t>년 마이크로소프트에서 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윈도우 운영체제에 끼워 배포하여 순식간에 </a:t>
            </a:r>
            <a:r>
              <a:rPr lang="en-US" altLang="ko-KR" dirty="0" smtClean="0"/>
              <a:t>Netscape </a:t>
            </a:r>
            <a:r>
              <a:rPr lang="ko-KR" altLang="en-US" dirty="0" smtClean="0"/>
              <a:t>잠식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Opera</a:t>
            </a:r>
          </a:p>
          <a:p>
            <a:pPr lvl="1"/>
            <a:r>
              <a:rPr lang="en-US" altLang="ko-KR" dirty="0" smtClean="0"/>
              <a:t>1994</a:t>
            </a:r>
            <a:r>
              <a:rPr lang="ko-KR" altLang="en-US" dirty="0" smtClean="0"/>
              <a:t>년 오페라 소프트웨어에서  개발</a:t>
            </a:r>
            <a:r>
              <a:rPr lang="en-US" altLang="ko-KR" dirty="0" smtClean="0"/>
              <a:t>. 1996</a:t>
            </a:r>
            <a:r>
              <a:rPr lang="ko-KR" altLang="en-US" dirty="0" smtClean="0"/>
              <a:t>년에 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크기 작고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렌더링</a:t>
            </a:r>
            <a:r>
              <a:rPr lang="ko-KR" altLang="en-US" dirty="0" smtClean="0"/>
              <a:t> 속도 빠름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 미미</a:t>
            </a:r>
            <a:endParaRPr lang="en-US" altLang="ko-KR" dirty="0" smtClean="0"/>
          </a:p>
          <a:p>
            <a:r>
              <a:rPr lang="en-US" altLang="ko-KR" dirty="0" smtClean="0"/>
              <a:t>Safari</a:t>
            </a:r>
          </a:p>
          <a:p>
            <a:pPr lvl="1"/>
            <a:r>
              <a:rPr lang="en-US" altLang="ko-KR" dirty="0" smtClean="0"/>
              <a:t>2003</a:t>
            </a:r>
            <a:r>
              <a:rPr lang="ko-KR" altLang="en-US" dirty="0" smtClean="0"/>
              <a:t>년 애플에서 개발</a:t>
            </a:r>
            <a:r>
              <a:rPr lang="en-US" altLang="ko-KR" dirty="0" smtClean="0"/>
              <a:t>. Mac </a:t>
            </a:r>
            <a:r>
              <a:rPr lang="ko-KR" altLang="en-US" dirty="0" smtClean="0"/>
              <a:t>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iOS</a:t>
            </a:r>
            <a:r>
              <a:rPr lang="ko-KR" altLang="en-US" dirty="0" smtClean="0"/>
              <a:t>에서 실행</a:t>
            </a:r>
            <a:endParaRPr lang="en-US" altLang="ko-KR" dirty="0" smtClean="0"/>
          </a:p>
          <a:p>
            <a:r>
              <a:rPr lang="en-US" altLang="ko-KR" dirty="0" smtClean="0"/>
              <a:t>Mozilla Firefox</a:t>
            </a:r>
          </a:p>
          <a:p>
            <a:pPr lvl="1"/>
            <a:r>
              <a:rPr lang="en-US" altLang="ko-KR" dirty="0" smtClean="0"/>
              <a:t>2002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Mozilla  </a:t>
            </a:r>
            <a:r>
              <a:rPr lang="ko-KR" altLang="en-US" dirty="0" smtClean="0"/>
              <a:t>재단에서 개발</a:t>
            </a:r>
            <a:r>
              <a:rPr lang="en-US" altLang="ko-KR" dirty="0" smtClean="0"/>
              <a:t>. W3C</a:t>
            </a:r>
            <a:r>
              <a:rPr lang="ko-KR" altLang="en-US" dirty="0" smtClean="0"/>
              <a:t>의 표준안에 가장 충실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Mozilla </a:t>
            </a:r>
            <a:r>
              <a:rPr lang="ko-KR" altLang="en-US" dirty="0" smtClean="0"/>
              <a:t>재단은 </a:t>
            </a:r>
            <a:r>
              <a:rPr lang="en-US" altLang="ko-KR" dirty="0" smtClean="0"/>
              <a:t>Netscape </a:t>
            </a:r>
            <a:r>
              <a:rPr lang="ko-KR" altLang="en-US" dirty="0" smtClean="0"/>
              <a:t>사가 브라우저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소스를 공개하고 만든 재단</a:t>
            </a:r>
            <a:endParaRPr lang="en-US" altLang="ko-KR" dirty="0" smtClean="0"/>
          </a:p>
          <a:p>
            <a:r>
              <a:rPr lang="en-US" altLang="ko-KR" dirty="0" smtClean="0"/>
              <a:t>Google Chrome</a:t>
            </a:r>
          </a:p>
          <a:p>
            <a:pPr lvl="1"/>
            <a:r>
              <a:rPr lang="en-US" altLang="ko-KR" dirty="0" smtClean="0"/>
              <a:t>2008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구글에서</a:t>
            </a:r>
            <a:r>
              <a:rPr lang="ko-KR" altLang="en-US" dirty="0" smtClean="0"/>
              <a:t> 개발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새로운 강자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가장 많이 사용되고 있음</a:t>
            </a:r>
            <a:endParaRPr lang="en-US" altLang="ko-KR" dirty="0" smtClean="0"/>
          </a:p>
          <a:p>
            <a:r>
              <a:rPr lang="en-US" altLang="ko-KR" dirty="0" smtClean="0"/>
              <a:t>Microsoft Edge</a:t>
            </a:r>
          </a:p>
          <a:p>
            <a:pPr lvl="1"/>
            <a:r>
              <a:rPr lang="en-US" altLang="ko-KR" dirty="0" smtClean="0"/>
              <a:t>2015</a:t>
            </a:r>
            <a:r>
              <a:rPr lang="ko-KR" altLang="en-US" dirty="0" smtClean="0"/>
              <a:t>년 마이크로소프트에서 개발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Internet Explorer </a:t>
            </a:r>
            <a:r>
              <a:rPr lang="ko-KR" altLang="en-US" dirty="0" smtClean="0"/>
              <a:t>업그레이드 중단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8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사이트 구축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 사이트 구축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서버로 사용할 컴퓨터에 웹 서버 소프트웨어 설치</a:t>
            </a:r>
            <a:endParaRPr lang="en-US" altLang="ko-KR" dirty="0"/>
          </a:p>
          <a:p>
            <a:pPr lvl="1"/>
            <a:r>
              <a:rPr lang="ko-KR" altLang="en-US" dirty="0" smtClean="0"/>
              <a:t>웹 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 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 응용프로그램 개발 및 설치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1115616" y="3027090"/>
            <a:ext cx="6984777" cy="3786286"/>
            <a:chOff x="755576" y="1844824"/>
            <a:chExt cx="7704857" cy="4002310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851921" y="1844824"/>
              <a:ext cx="4608512" cy="3705242"/>
            </a:xfrm>
            <a:prstGeom prst="roundRect">
              <a:avLst>
                <a:gd name="adj" fmla="val 1547"/>
              </a:avLst>
            </a:prstGeom>
            <a:solidFill>
              <a:srgbClr val="F5FA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4067945" y="3002771"/>
              <a:ext cx="936104" cy="1296144"/>
            </a:xfrm>
            <a:prstGeom prst="roundRect">
              <a:avLst/>
            </a:prstGeom>
            <a:solidFill>
              <a:srgbClr val="FFD653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웹 서버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소프트웨어</a:t>
              </a:r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HTTPd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5580113" y="2849719"/>
              <a:ext cx="880352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검색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AutoShape 52"/>
            <p:cNvSpPr>
              <a:spLocks noChangeArrowheads="1"/>
            </p:cNvSpPr>
            <p:nvPr/>
          </p:nvSpPr>
          <p:spPr bwMode="auto">
            <a:xfrm>
              <a:off x="7141801" y="4357894"/>
              <a:ext cx="936104" cy="735326"/>
            </a:xfrm>
            <a:prstGeom prst="flowChartMultidocument">
              <a:avLst/>
            </a:prstGeom>
            <a:noFill/>
            <a:ln w="952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100" dirty="0" smtClean="0">
                  <a:latin typeface="+mj-lt"/>
                </a:rPr>
                <a:t>HTML </a:t>
              </a:r>
              <a:r>
                <a:rPr lang="ko-KR" altLang="en-US" sz="1100" dirty="0" smtClean="0">
                  <a:latin typeface="+mj-lt"/>
                </a:rPr>
                <a:t>문서</a:t>
              </a:r>
              <a:r>
                <a:rPr lang="en-US" altLang="ko-KR" sz="1100" dirty="0" smtClean="0">
                  <a:latin typeface="+mj-lt"/>
                </a:rPr>
                <a:t>, </a:t>
              </a:r>
            </a:p>
            <a:p>
              <a:pPr algn="ctr"/>
              <a:r>
                <a:rPr lang="ko-KR" altLang="en-US" sz="1100" dirty="0" smtClean="0">
                  <a:latin typeface="+mj-lt"/>
                </a:rPr>
                <a:t>이미지</a:t>
              </a:r>
              <a:r>
                <a:rPr lang="en-US" altLang="ko-KR" sz="1100" dirty="0" smtClean="0">
                  <a:latin typeface="+mj-lt"/>
                </a:rPr>
                <a:t>,</a:t>
              </a:r>
            </a:p>
            <a:p>
              <a:pPr algn="ctr"/>
              <a:r>
                <a:rPr lang="ko-KR" altLang="en-US" sz="1100" dirty="0" smtClean="0">
                  <a:latin typeface="+mj-lt"/>
                </a:rPr>
                <a:t>동영상 </a:t>
              </a:r>
              <a:r>
                <a:rPr lang="ko-KR" altLang="en-US" sz="1100" dirty="0">
                  <a:latin typeface="+mj-lt"/>
                </a:rPr>
                <a:t>등</a:t>
              </a:r>
            </a:p>
          </p:txBody>
        </p:sp>
        <p:sp>
          <p:nvSpPr>
            <p:cNvPr id="46" name="순서도: 자기 디스크 45"/>
            <p:cNvSpPr/>
            <p:nvPr/>
          </p:nvSpPr>
          <p:spPr>
            <a:xfrm>
              <a:off x="7141801" y="3101747"/>
              <a:ext cx="1098499" cy="972155"/>
            </a:xfrm>
            <a:prstGeom prst="flowChartMagneticDisk">
              <a:avLst/>
            </a:prstGeom>
            <a:solidFill>
              <a:srgbClr val="53D2FF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DATABASE</a:t>
              </a:r>
              <a:endParaRPr lang="ko-KR" altLang="en-US" sz="1200" dirty="0"/>
            </a:p>
          </p:txBody>
        </p:sp>
        <p:sp>
          <p:nvSpPr>
            <p:cNvPr id="49" name="타원 48"/>
            <p:cNvSpPr/>
            <p:nvPr/>
          </p:nvSpPr>
          <p:spPr>
            <a:xfrm>
              <a:off x="5580113" y="3461834"/>
              <a:ext cx="880352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회원관리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5580113" y="4109906"/>
              <a:ext cx="880352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주문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5580113" y="4757978"/>
              <a:ext cx="880352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지도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004050" y="1913638"/>
              <a:ext cx="1920492" cy="2928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/>
                <a:t>웹 </a:t>
              </a:r>
              <a:r>
                <a:rPr lang="ko-KR" altLang="en-US" sz="1200" dirty="0" smtClean="0"/>
                <a:t>서버 응용프로그램</a:t>
              </a:r>
              <a:endParaRPr lang="ko-KR" altLang="en-US" sz="1200" dirty="0"/>
            </a:p>
          </p:txBody>
        </p:sp>
        <p:cxnSp>
          <p:nvCxnSpPr>
            <p:cNvPr id="59" name="직선 화살표 연결선 58"/>
            <p:cNvCxnSpPr>
              <a:stCxn id="42" idx="3"/>
              <a:endCxn id="43" idx="2"/>
            </p:cNvCxnSpPr>
            <p:nvPr/>
          </p:nvCxnSpPr>
          <p:spPr>
            <a:xfrm flipV="1">
              <a:off x="5004049" y="3101747"/>
              <a:ext cx="576064" cy="54909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42" idx="3"/>
              <a:endCxn id="49" idx="2"/>
            </p:cNvCxnSpPr>
            <p:nvPr/>
          </p:nvCxnSpPr>
          <p:spPr>
            <a:xfrm>
              <a:off x="5004049" y="3650843"/>
              <a:ext cx="576064" cy="6301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42" idx="3"/>
              <a:endCxn id="51" idx="2"/>
            </p:cNvCxnSpPr>
            <p:nvPr/>
          </p:nvCxnSpPr>
          <p:spPr>
            <a:xfrm>
              <a:off x="5004049" y="3650843"/>
              <a:ext cx="576064" cy="71109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42" idx="3"/>
              <a:endCxn id="52" idx="2"/>
            </p:cNvCxnSpPr>
            <p:nvPr/>
          </p:nvCxnSpPr>
          <p:spPr>
            <a:xfrm>
              <a:off x="5004049" y="3650843"/>
              <a:ext cx="576064" cy="135916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endCxn id="46" idx="2"/>
            </p:cNvCxnSpPr>
            <p:nvPr/>
          </p:nvCxnSpPr>
          <p:spPr>
            <a:xfrm>
              <a:off x="6460465" y="3101747"/>
              <a:ext cx="681336" cy="4860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51" idx="6"/>
              <a:endCxn id="44" idx="1"/>
            </p:cNvCxnSpPr>
            <p:nvPr/>
          </p:nvCxnSpPr>
          <p:spPr>
            <a:xfrm>
              <a:off x="6460465" y="4361934"/>
              <a:ext cx="681336" cy="3636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52" idx="6"/>
              <a:endCxn id="46" idx="2"/>
            </p:cNvCxnSpPr>
            <p:nvPr/>
          </p:nvCxnSpPr>
          <p:spPr>
            <a:xfrm flipV="1">
              <a:off x="6460465" y="3587825"/>
              <a:ext cx="681336" cy="14221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49" idx="6"/>
              <a:endCxn id="44" idx="1"/>
            </p:cNvCxnSpPr>
            <p:nvPr/>
          </p:nvCxnSpPr>
          <p:spPr>
            <a:xfrm>
              <a:off x="6460465" y="3713862"/>
              <a:ext cx="681336" cy="10116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stCxn id="49" idx="6"/>
              <a:endCxn id="46" idx="2"/>
            </p:cNvCxnSpPr>
            <p:nvPr/>
          </p:nvCxnSpPr>
          <p:spPr>
            <a:xfrm flipV="1">
              <a:off x="6460465" y="3587825"/>
              <a:ext cx="681336" cy="1260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2" descr="http://files.idg.co.kr/itworld/image/2014/08/surface-pro-3-stock-100268912-primary_idg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5576" y="3183093"/>
              <a:ext cx="1734353" cy="143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모서리가 둥근 직사각형 70"/>
            <p:cNvSpPr/>
            <p:nvPr/>
          </p:nvSpPr>
          <p:spPr>
            <a:xfrm>
              <a:off x="1994057" y="3183093"/>
              <a:ext cx="921760" cy="826430"/>
            </a:xfrm>
            <a:prstGeom prst="roundRect">
              <a:avLst/>
            </a:prstGeom>
            <a:solidFill>
              <a:srgbClr val="FFD653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웹 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브라우저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직선 화살표 연결선 71"/>
            <p:cNvCxnSpPr>
              <a:stCxn id="71" idx="3"/>
            </p:cNvCxnSpPr>
            <p:nvPr/>
          </p:nvCxnSpPr>
          <p:spPr>
            <a:xfrm flipV="1">
              <a:off x="2915817" y="3398390"/>
              <a:ext cx="1152129" cy="19791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71" idx="3"/>
            </p:cNvCxnSpPr>
            <p:nvPr/>
          </p:nvCxnSpPr>
          <p:spPr>
            <a:xfrm>
              <a:off x="2915817" y="3596308"/>
              <a:ext cx="1152129" cy="211708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2992906" y="3237795"/>
              <a:ext cx="6551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smtClean="0"/>
                <a:t>요청</a:t>
              </a:r>
              <a:endParaRPr lang="ko-KR" altLang="en-US" sz="1200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992906" y="3721059"/>
              <a:ext cx="6551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smtClean="0"/>
                <a:t>전</a:t>
              </a:r>
              <a:r>
                <a:rPr lang="ko-KR" altLang="en-US" sz="1200" dirty="0"/>
                <a:t>송</a:t>
              </a: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851920" y="5229589"/>
              <a:ext cx="1431252" cy="2928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/>
                <a:t>웹 </a:t>
              </a:r>
              <a:r>
                <a:rPr lang="ko-KR" altLang="en-US" sz="1200" dirty="0" smtClean="0"/>
                <a:t>서버 컴퓨터</a:t>
              </a:r>
              <a:endParaRPr lang="ko-KR" altLang="en-US" sz="12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259633" y="4739416"/>
              <a:ext cx="1656183" cy="2928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/>
                <a:t>웹 </a:t>
              </a:r>
              <a:r>
                <a:rPr lang="ko-KR" altLang="en-US" sz="1200" dirty="0" smtClean="0"/>
                <a:t>클라이언트</a:t>
              </a:r>
              <a:endParaRPr lang="ko-KR" altLang="en-US" sz="1200" dirty="0"/>
            </a:p>
          </p:txBody>
        </p:sp>
        <p:sp>
          <p:nvSpPr>
            <p:cNvPr id="78" name="타원 77"/>
            <p:cNvSpPr/>
            <p:nvPr/>
          </p:nvSpPr>
          <p:spPr>
            <a:xfrm>
              <a:off x="5554958" y="2237698"/>
              <a:ext cx="880352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로그인</a:t>
              </a:r>
            </a:p>
          </p:txBody>
        </p:sp>
        <p:cxnSp>
          <p:nvCxnSpPr>
            <p:cNvPr id="79" name="직선 화살표 연결선 78"/>
            <p:cNvCxnSpPr>
              <a:endCxn id="78" idx="2"/>
            </p:cNvCxnSpPr>
            <p:nvPr/>
          </p:nvCxnSpPr>
          <p:spPr>
            <a:xfrm flipV="1">
              <a:off x="5004049" y="2489726"/>
              <a:ext cx="550909" cy="113095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>
              <a:stCxn id="78" idx="6"/>
              <a:endCxn id="46" idx="2"/>
            </p:cNvCxnSpPr>
            <p:nvPr/>
          </p:nvCxnSpPr>
          <p:spPr>
            <a:xfrm>
              <a:off x="6435310" y="2489726"/>
              <a:ext cx="706491" cy="1098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5554958" y="5570135"/>
              <a:ext cx="12302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/>
                <a:t>웹 </a:t>
              </a:r>
              <a:r>
                <a:rPr lang="ko-KR" altLang="en-US" sz="1200" dirty="0" smtClean="0"/>
                <a:t>사이트</a:t>
              </a:r>
              <a:endParaRPr lang="ko-KR" altLang="en-US" sz="12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/>
              <p14:cNvContentPartPr/>
              <p14:nvPr/>
            </p14:nvContentPartPr>
            <p14:xfrm>
              <a:off x="4292640" y="4495680"/>
              <a:ext cx="514800" cy="7668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6800" y="4432320"/>
                <a:ext cx="546480" cy="2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63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15585</TotalTime>
  <Words>1657</Words>
  <Application>Microsoft Office PowerPoint</Application>
  <PresentationFormat>화면 슬라이드 쇼(4:3)</PresentationFormat>
  <Paragraphs>434</Paragraphs>
  <Slides>29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1" baseType="lpstr">
      <vt:lpstr>HY나무L</vt:lpstr>
      <vt:lpstr>굴림</vt:lpstr>
      <vt:lpstr>돋움</vt:lpstr>
      <vt:lpstr>돋움체</vt:lpstr>
      <vt:lpstr>맑은 고딕</vt:lpstr>
      <vt:lpstr>휴먼편지체</vt:lpstr>
      <vt:lpstr>Arial</vt:lpstr>
      <vt:lpstr>Arial Narrow</vt:lpstr>
      <vt:lpstr>Times New Roman</vt:lpstr>
      <vt:lpstr>Wingdings</vt:lpstr>
      <vt:lpstr>Wingdings 2</vt:lpstr>
      <vt:lpstr>가을</vt:lpstr>
      <vt:lpstr>제1장 웹의 개요</vt:lpstr>
      <vt:lpstr>웹의 기본 목적과 구성</vt:lpstr>
      <vt:lpstr>웹 서버와 웹 클라이언트로 이루어진 웹</vt:lpstr>
      <vt:lpstr>웹 서버와 웹 클라이언트의 작동</vt:lpstr>
      <vt:lpstr>인터넷과 웹은 다르다</vt:lpstr>
      <vt:lpstr>웹 브라우저의 종류</vt:lpstr>
      <vt:lpstr>PowerPoint 프레젠테이션</vt:lpstr>
      <vt:lpstr>여러 웹 브라우저의 특징</vt:lpstr>
      <vt:lpstr>웹 사이트 구축</vt:lpstr>
      <vt:lpstr>웹 서버 소프트웨어</vt:lpstr>
      <vt:lpstr>웹 서버 응용프로그램</vt:lpstr>
      <vt:lpstr>웹 문서와 전자 문서</vt:lpstr>
      <vt:lpstr>PowerPoint 프레젠테이션</vt:lpstr>
      <vt:lpstr>웹 페이지의 주소, URL</vt:lpstr>
      <vt:lpstr>웹 브라우저와 웹 서버 사이의 통신, HTTP</vt:lpstr>
      <vt:lpstr>웹의 시작</vt:lpstr>
      <vt:lpstr>웹의 성공</vt:lpstr>
      <vt:lpstr>모든 곳에 웹이 있다.</vt:lpstr>
      <vt:lpstr>웹 클라이언트 프로그램 구성</vt:lpstr>
      <vt:lpstr>HTML, CSS, Javascript로 분리된 웹 페이지 만들기</vt:lpstr>
      <vt:lpstr>HTML,CSS,Javascript로 분리된 웹 페이지 만들기</vt:lpstr>
      <vt:lpstr>3. Javascript 코드로 사용자 인터페이스 처리</vt:lpstr>
      <vt:lpstr>PowerPoint 프레젠테이션</vt:lpstr>
      <vt:lpstr>인터넷 서버 프로그램(1) - ASP</vt:lpstr>
      <vt:lpstr>인터넷 서버 프로그램(2) - JSP</vt:lpstr>
      <vt:lpstr>서블릿</vt:lpstr>
      <vt:lpstr>JSP 엔진</vt:lpstr>
      <vt:lpstr>JSP 엔진 종류</vt:lpstr>
      <vt:lpstr>JSP 서블릿 실행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user</cp:lastModifiedBy>
  <cp:revision>483</cp:revision>
  <dcterms:created xsi:type="dcterms:W3CDTF">2011-08-27T14:53:28Z</dcterms:created>
  <dcterms:modified xsi:type="dcterms:W3CDTF">2019-09-04T02:57:48Z</dcterms:modified>
</cp:coreProperties>
</file>