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3"/>
  </p:notesMasterIdLst>
  <p:sldIdLst>
    <p:sldId id="362" r:id="rId2"/>
    <p:sldId id="363" r:id="rId3"/>
    <p:sldId id="345" r:id="rId4"/>
    <p:sldId id="364" r:id="rId5"/>
    <p:sldId id="346" r:id="rId6"/>
    <p:sldId id="365" r:id="rId7"/>
    <p:sldId id="350" r:id="rId8"/>
    <p:sldId id="366" r:id="rId9"/>
    <p:sldId id="347" r:id="rId10"/>
    <p:sldId id="367" r:id="rId11"/>
    <p:sldId id="348" r:id="rId12"/>
    <p:sldId id="349" r:id="rId13"/>
    <p:sldId id="359" r:id="rId14"/>
    <p:sldId id="368" r:id="rId15"/>
    <p:sldId id="351" r:id="rId16"/>
    <p:sldId id="369" r:id="rId17"/>
    <p:sldId id="358" r:id="rId18"/>
    <p:sldId id="370" r:id="rId19"/>
    <p:sldId id="352" r:id="rId20"/>
    <p:sldId id="371" r:id="rId21"/>
    <p:sldId id="353" r:id="rId22"/>
    <p:sldId id="354" r:id="rId23"/>
    <p:sldId id="372" r:id="rId24"/>
    <p:sldId id="355" r:id="rId25"/>
    <p:sldId id="360" r:id="rId26"/>
    <p:sldId id="385" r:id="rId27"/>
    <p:sldId id="373" r:id="rId28"/>
    <p:sldId id="334" r:id="rId29"/>
    <p:sldId id="374" r:id="rId30"/>
    <p:sldId id="336" r:id="rId31"/>
    <p:sldId id="335" r:id="rId32"/>
    <p:sldId id="337" r:id="rId33"/>
    <p:sldId id="375" r:id="rId34"/>
    <p:sldId id="338" r:id="rId35"/>
    <p:sldId id="376" r:id="rId36"/>
    <p:sldId id="340" r:id="rId37"/>
    <p:sldId id="377" r:id="rId38"/>
    <p:sldId id="378" r:id="rId39"/>
    <p:sldId id="341" r:id="rId40"/>
    <p:sldId id="379" r:id="rId41"/>
    <p:sldId id="343" r:id="rId42"/>
    <p:sldId id="380" r:id="rId43"/>
    <p:sldId id="356" r:id="rId44"/>
    <p:sldId id="381" r:id="rId45"/>
    <p:sldId id="330" r:id="rId46"/>
    <p:sldId id="331" r:id="rId47"/>
    <p:sldId id="382" r:id="rId48"/>
    <p:sldId id="332" r:id="rId49"/>
    <p:sldId id="383" r:id="rId50"/>
    <p:sldId id="357" r:id="rId51"/>
    <p:sldId id="384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62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58"/>
            <p14:sldId id="370"/>
            <p14:sldId id="352"/>
            <p14:sldId id="371"/>
            <p14:sldId id="353"/>
            <p14:sldId id="354"/>
            <p14:sldId id="372"/>
            <p14:sldId id="355"/>
            <p14:sldId id="360"/>
            <p14:sldId id="385"/>
            <p14:sldId id="373"/>
            <p14:sldId id="334"/>
            <p14:sldId id="374"/>
            <p14:sldId id="336"/>
            <p14:sldId id="335"/>
            <p14:sldId id="337"/>
            <p14:sldId id="375"/>
            <p14:sldId id="338"/>
            <p14:sldId id="376"/>
            <p14:sldId id="340"/>
            <p14:sldId id="377"/>
            <p14:sldId id="378"/>
            <p14:sldId id="341"/>
            <p14:sldId id="379"/>
            <p14:sldId id="343"/>
            <p14:sldId id="380"/>
            <p14:sldId id="356"/>
            <p14:sldId id="381"/>
            <p14:sldId id="330"/>
            <p14:sldId id="331"/>
            <p14:sldId id="382"/>
            <p14:sldId id="332"/>
            <p14:sldId id="383"/>
            <p14:sldId id="357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B22"/>
    <a:srgbClr val="C9E7A7"/>
    <a:srgbClr val="8BB0CF"/>
    <a:srgbClr val="7AA5C8"/>
    <a:srgbClr val="42739C"/>
    <a:srgbClr val="FF5B5B"/>
    <a:srgbClr val="FFFF66"/>
    <a:srgbClr val="669900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12" autoAdjust="0"/>
    <p:restoredTop sz="99346" autoAdjust="0"/>
  </p:normalViewPr>
  <p:slideViewPr>
    <p:cSldViewPr>
      <p:cViewPr varScale="1">
        <p:scale>
          <a:sx n="87" d="100"/>
          <a:sy n="87" d="100"/>
        </p:scale>
        <p:origin x="163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30T00:48:28.7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12488 11359 0,'71'0'187,"-18"0"-171,0 0-16,17 0 15,-52 0 1,0 0 15,-1 0 16,18 0-31,1 0-1,-1 0 1,0 0-16,-17 0 16,0 0 15,17 0-15,-18 0-1,1 0 1,0 0 15,-1 0 0,36 0 1,-35 0-17,0 0 1,-1 0 15,1 0-15,0 0-1,-1 0 79,1 0-78,17 0 62,-17 0 0,-1 0-47,1 0-15,0 0 171,-1 0-171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30T00:48:30.5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13388 11871 0,'35'0'172,"0"0"-157,1 0 1,-1 0-16,53 0 31,-17 18-15,-1-18 0,89 35-1,-18 0 1,-88-35-16,-35 18 15,-1-18-15,1 0 0,0 0 16,-18 17 31,53-17-31,17 18-1,-52-18 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30T00:48:32.2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14464 11236 0,'88'0'110,"-53"0"-95,18 0-15,88 0 32,-52 0-32,-1 0 15,-53 0 1,36 18-1,52-1 1,-105-17 0,105 0-1,-88 0-15,18 18 16,53-18 0,-88 0-1,-1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30T00:48:33.2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15522 11994 0,'71'0'62,"-36"0"-46,36 0-1,-36 0-15,0 0 16,71 0 0,-53 0-1,-18 0 1,-17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30T00:48:33.4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15981 11994 0,'17'0'62,"1"0"-15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09-30T00:48:34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16263 12012 0,'18'0'312,"-1"18"-296,-52-18 187,0 0-203,-1 0 15,-69 17 1,-19 1 0,36 0-1,53-1 1,17-17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명품 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이벤트의 개념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r>
              <a:rPr lang="ko-KR" altLang="en-US" dirty="0" smtClean="0"/>
              <a:t>이벤트 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트리 경로</a:t>
            </a:r>
            <a:endParaRPr lang="en-US" altLang="ko-KR" dirty="0" smtClean="0"/>
          </a:p>
          <a:p>
            <a:r>
              <a:rPr lang="ko-KR" altLang="en-US" dirty="0" smtClean="0"/>
              <a:t>문서와 이미지의 로딩 완료 시 호출되는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r>
              <a:rPr lang="ko-KR" altLang="en-US" dirty="0" smtClean="0"/>
              <a:t>폼에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r>
              <a:rPr lang="ko-KR" altLang="en-US" dirty="0" smtClean="0"/>
              <a:t>마우스 관련 이벤트</a:t>
            </a:r>
            <a:endParaRPr lang="en-US" altLang="ko-KR" dirty="0" smtClean="0"/>
          </a:p>
          <a:p>
            <a:r>
              <a:rPr lang="ko-KR" altLang="en-US" dirty="0" smtClean="0"/>
              <a:t>키 관련 이벤트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8</a:t>
            </a:r>
            <a:r>
              <a:rPr lang="ko-KR" altLang="en-US" dirty="0"/>
              <a:t>장 이벤트와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익명 함수로 이벤트 리스너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 smtClean="0"/>
              <a:t>함수 </a:t>
            </a:r>
            <a:r>
              <a:rPr lang="ko-KR" altLang="en-US" dirty="0"/>
              <a:t>이름 없이 필요한 곳에 함수의 코드를 바로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코드가 짧거나 한 곳에서만 사용하는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익명 </a:t>
            </a:r>
            <a:r>
              <a:rPr lang="ko-KR" altLang="en-US" dirty="0" smtClean="0"/>
              <a:t>함수 </a:t>
            </a:r>
            <a:r>
              <a:rPr lang="ko-KR" altLang="en-US" dirty="0"/>
              <a:t>편리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익명 </a:t>
            </a:r>
            <a:r>
              <a:rPr lang="ko-KR" altLang="en-US" dirty="0"/>
              <a:t>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head&gt;</a:t>
            </a:r>
          </a:p>
          <a:p>
            <a:pPr defTabSz="180000"/>
            <a:r>
              <a:rPr lang="en-US" altLang="ko-KR" sz="1200" dirty="0" smtClean="0"/>
              <a:t>&lt;title</a:t>
            </a:r>
            <a:r>
              <a:rPr lang="en-US" altLang="ko-KR" sz="1200" dirty="0"/>
              <a:t>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</a:t>
            </a:r>
            <a:r>
              <a:rPr lang="ko-KR" altLang="en-US" sz="1200" dirty="0" smtClean="0"/>
              <a:t>함수</a:t>
            </a:r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		</a:t>
            </a:r>
            <a:r>
              <a:rPr lang="en-US" altLang="ko-KR" sz="1200" b="1" dirty="0" err="1" smtClean="0"/>
              <a:t>this.style.backgroundColor</a:t>
            </a:r>
            <a:r>
              <a:rPr lang="en-US" altLang="ko-KR" sz="1200" b="1" dirty="0" smtClean="0"/>
              <a:t> = "orchid";</a:t>
            </a:r>
          </a:p>
          <a:p>
            <a:pPr defTabSz="180000"/>
            <a:r>
              <a:rPr lang="en-US" altLang="ko-KR" sz="1200" b="1" dirty="0" smtClean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 smtClean="0"/>
              <a:t>		function </a:t>
            </a:r>
            <a:r>
              <a:rPr lang="en-US" altLang="ko-KR" sz="1200" b="1" dirty="0"/>
              <a:t>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 smtClean="0"/>
              <a:t>	);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 비교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</a:t>
            </a:r>
            <a:r>
              <a:rPr lang="en-US" altLang="ko-KR" sz="1200" dirty="0" smtClean="0"/>
              <a:t>p id=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p"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</a:t>
            </a:r>
            <a:r>
              <a:rPr lang="ko-KR" altLang="en-US" sz="1200" dirty="0" smtClean="0"/>
              <a:t>변경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&lt;/</a:t>
            </a:r>
            <a:r>
              <a:rPr lang="en-US" altLang="ko-KR" sz="1200" dirty="0"/>
              <a:t>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over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p.onmouseover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(1) HTML </a:t>
            </a:r>
            <a:r>
              <a:rPr lang="ko-KR" altLang="en-US" sz="1200" dirty="0" smtClean="0"/>
              <a:t>태그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endParaRPr lang="en-US" altLang="ko-KR" sz="1200" dirty="0" smtClean="0"/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(3) 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 smtClean="0"/>
              <a:t>()</a:t>
            </a:r>
          </a:p>
          <a:p>
            <a:r>
              <a:rPr lang="ko-KR" altLang="en-US" sz="1200" dirty="0" smtClean="0"/>
              <a:t>    </a:t>
            </a:r>
            <a:r>
              <a:rPr lang="ko-KR" altLang="en-US" sz="1200" dirty="0" err="1" smtClean="0"/>
              <a:t>메소드</a:t>
            </a:r>
            <a:r>
              <a:rPr lang="ko-KR" altLang="en-US" sz="1200" dirty="0" smtClean="0"/>
              <a:t> 이용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(4)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 smtClean="0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function </a:t>
            </a:r>
            <a:r>
              <a:rPr lang="en-US" altLang="ko-KR" sz="1200" dirty="0"/>
              <a:t>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</a:t>
            </a:r>
            <a:r>
              <a:rPr lang="en-US" altLang="ko-KR" sz="1200" dirty="0" smtClean="0"/>
              <a:t>} </a:t>
            </a:r>
          </a:p>
          <a:p>
            <a:pPr defTabSz="180000"/>
            <a:r>
              <a:rPr lang="en-US" altLang="ko-KR" sz="1200" dirty="0" smtClean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(5) </a:t>
            </a:r>
            <a:r>
              <a:rPr lang="ko-KR" altLang="en-US" sz="1200" dirty="0" smtClean="0"/>
              <a:t>익명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 이용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</a:t>
            </a:r>
            <a:r>
              <a:rPr lang="ko-KR" altLang="en-US" dirty="0" smtClean="0"/>
              <a:t>담은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keydown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</a:t>
            </a:r>
            <a:r>
              <a:rPr lang="en-US" altLang="ko-KR" dirty="0" err="1" smtClean="0"/>
              <a:t>코드</a:t>
            </a:r>
            <a:r>
              <a:rPr lang="en-US" altLang="ko-KR" dirty="0" smtClean="0"/>
              <a:t> 값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이벤트가 처리되고 나면 이벤트 </a:t>
            </a:r>
            <a:r>
              <a:rPr lang="ko-KR" altLang="en-US" dirty="0" smtClean="0"/>
              <a:t>객체 </a:t>
            </a:r>
            <a:r>
              <a:rPr lang="ko-KR" altLang="en-US" dirty="0"/>
              <a:t>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 smtClean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리스너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 smtClean="0">
                  <a:solidFill>
                    <a:schemeClr val="tx1"/>
                  </a:solidFill>
                </a:rPr>
                <a:t>mousedown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이벤트발생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구른 값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이벤트 객체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객체 전달받기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이벤트 객체는 이벤트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이름을 가진 이벤트 </a:t>
            </a:r>
            <a:r>
              <a:rPr lang="ko-KR" altLang="en-US" sz="1800" dirty="0" err="1" smtClean="0"/>
              <a:t>리스너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익명 함수의 경우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marL="365760" lvl="1" indent="0">
              <a:buNone/>
            </a:pPr>
            <a:r>
              <a:rPr lang="en-US" altLang="ko-KR" sz="1800" dirty="0" smtClean="0"/>
              <a:t>3. HTML </a:t>
            </a:r>
            <a:r>
              <a:rPr lang="ko-KR" altLang="en-US" sz="1800" dirty="0" smtClean="0"/>
              <a:t>태그에 이벤트 </a:t>
            </a:r>
            <a:r>
              <a:rPr lang="ko-KR" altLang="en-US" sz="1800" dirty="0" err="1" smtClean="0"/>
              <a:t>리스너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en-US" altLang="ko-KR" sz="1600" b="1" dirty="0" smtClean="0"/>
              <a:t>event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라는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이름으로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전달</a:t>
            </a:r>
            <a:endParaRPr lang="en-US" altLang="ko-KR" sz="1600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객체 전달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f(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 smtClean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라는 이름으로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이벤트 </a:t>
            </a:r>
            <a:r>
              <a:rPr lang="ko-KR" altLang="en-US" dirty="0"/>
              <a:t>객체 전달 </a:t>
            </a:r>
            <a:r>
              <a:rPr lang="ko-KR" altLang="en-US" dirty="0" smtClean="0"/>
              <a:t>받기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</a:t>
            </a:r>
            <a:r>
              <a:rPr lang="en-US" altLang="ko-KR" sz="1400" dirty="0" smtClean="0"/>
              <a:t>="p</a:t>
            </a:r>
            <a:r>
              <a:rPr lang="en-US" altLang="ko-KR" sz="1400" dirty="0"/>
              <a:t>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 smtClean="0"/>
              <a:t>	alert(</a:t>
            </a:r>
            <a:r>
              <a:rPr lang="en-US" altLang="ko-KR" sz="1400" b="1" dirty="0" err="1" smtClean="0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 smtClean="0"/>
              <a:t>("p</a:t>
            </a:r>
            <a:r>
              <a:rPr lang="en-US" altLang="ko-KR" sz="1400" b="1" dirty="0"/>
              <a:t>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 smtClean="0">
                <a:solidFill>
                  <a:srgbClr val="000000"/>
                </a:solidFill>
                <a:latin typeface="+mj-ea"/>
              </a:rPr>
              <a:t>마우스를 올릴 때</a:t>
            </a:r>
            <a:endParaRPr lang="ko-KR" altLang="en-US" sz="11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발생한 </a:t>
            </a:r>
            <a:r>
              <a:rPr lang="ko-KR" altLang="en-US" dirty="0"/>
              <a:t>이벤트에 관한 </a:t>
            </a:r>
            <a:r>
              <a:rPr lang="ko-KR" altLang="en-US" dirty="0" smtClean="0"/>
              <a:t>다양한 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객체의 </a:t>
            </a:r>
            <a:r>
              <a:rPr lang="ko-KR" altLang="en-US" dirty="0" err="1" smtClean="0"/>
              <a:t>프로퍼티와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이벤트의 종류마다 조금씩 다름</a:t>
            </a:r>
            <a:endParaRPr lang="ko-KR" altLang="en-US" dirty="0"/>
          </a:p>
          <a:p>
            <a:pPr lvl="2"/>
            <a:r>
              <a:rPr lang="ko-KR" altLang="en-US" dirty="0" smtClean="0"/>
              <a:t>이벤트 객체의 공통 멤버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target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객체 가리킴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이벤트 </a:t>
            </a:r>
            <a:r>
              <a:rPr lang="ko-KR" altLang="en-US" dirty="0" err="1" smtClean="0"/>
              <a:t>타겟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유발시킨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&lt;button&gt; </a:t>
            </a:r>
            <a:r>
              <a:rPr lang="ko-KR" altLang="en-US" dirty="0" smtClean="0"/>
              <a:t>태그의 버튼을 클릭하였으면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이때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이벤트의 이벤트 </a:t>
            </a:r>
            <a:r>
              <a:rPr lang="ko-KR" altLang="en-US" dirty="0" err="1" smtClean="0"/>
              <a:t>타겟은</a:t>
            </a:r>
            <a:r>
              <a:rPr lang="ko-KR" altLang="en-US" dirty="0" smtClean="0"/>
              <a:t> 버튼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760929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</a:t>
            </a:r>
            <a:r>
              <a:rPr lang="en-US" altLang="ko-KR" sz="1400" dirty="0" smtClean="0">
                <a:latin typeface="+mj-lt"/>
              </a:rPr>
              <a:t>="p</a:t>
            </a:r>
            <a:r>
              <a:rPr lang="en-US" altLang="ko-KR" sz="1400" dirty="0">
                <a:latin typeface="+mj-lt"/>
              </a:rPr>
              <a:t>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var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				+ </a:t>
            </a:r>
            <a:r>
              <a:rPr lang="en-US" altLang="ko-KR" sz="1400" dirty="0">
                <a:latin typeface="+mj-lt"/>
              </a:rPr>
              <a:t>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 smtClean="0">
                <a:latin typeface="+mj-lt"/>
              </a:rPr>
              <a:t>e.defaultPrevented</a:t>
            </a:r>
            <a:r>
              <a:rPr lang="en-US" altLang="ko-KR" sz="1400" dirty="0" smtClean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var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 smtClean="0">
                <a:latin typeface="+mj-lt"/>
              </a:rPr>
              <a:t>("p</a:t>
            </a:r>
            <a:r>
              <a:rPr lang="en-US" altLang="ko-KR" sz="1400" dirty="0">
                <a:latin typeface="+mj-lt"/>
              </a:rPr>
              <a:t>");</a:t>
            </a:r>
          </a:p>
          <a:p>
            <a:pPr defTabSz="180000"/>
            <a:r>
              <a:rPr lang="en-US" altLang="ko-KR" sz="1400" dirty="0" smtClean="0">
                <a:latin typeface="+mj-lt"/>
              </a:rPr>
              <a:t>	</a:t>
            </a:r>
            <a:r>
              <a:rPr lang="en-US" altLang="ko-KR" sz="1400" dirty="0" err="1" smtClean="0">
                <a:latin typeface="+mj-lt"/>
              </a:rPr>
              <a:t>p.innerHTML</a:t>
            </a:r>
            <a:r>
              <a:rPr lang="en-US" altLang="ko-KR" sz="1400" dirty="0" smtClean="0"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8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버튼을 클릭하면 </a:t>
            </a:r>
            <a:r>
              <a:rPr lang="en-US" altLang="ko-KR" sz="1000" dirty="0" smtClean="0"/>
              <a:t>click </a:t>
            </a:r>
            <a:r>
              <a:rPr lang="ko-KR" altLang="en-US" sz="1000" dirty="0" smtClean="0"/>
              <a:t>이벤트 객체의 </a:t>
            </a:r>
            <a:r>
              <a:rPr lang="ko-KR" altLang="en-US" sz="1000" dirty="0" err="1" smtClean="0"/>
              <a:t>프로퍼티</a:t>
            </a:r>
            <a:r>
              <a:rPr lang="ko-KR" altLang="en-US" sz="1000" dirty="0" smtClean="0"/>
              <a:t> 출력</a:t>
            </a:r>
            <a:endParaRPr lang="ko-KR" altLang="en-US" sz="1000" dirty="0"/>
          </a:p>
        </p:txBody>
      </p:sp>
      <p:sp>
        <p:nvSpPr>
          <p:cNvPr id="8" name="자유형 7"/>
          <p:cNvSpPr/>
          <p:nvPr/>
        </p:nvSpPr>
        <p:spPr>
          <a:xfrm flipH="1">
            <a:off x="5327862" y="5689833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2549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preventDefault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 smtClean="0"/>
              <a:t>이벤트의 디폴트 행동이란</a:t>
            </a:r>
            <a:r>
              <a:rPr lang="en-US" altLang="ko-KR" sz="2000" dirty="0" smtClean="0"/>
              <a:t>?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특정 이벤트에 대한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태그의 기본 행동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사례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&lt;a&gt;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click </a:t>
            </a:r>
            <a:r>
              <a:rPr lang="ko-KR" altLang="en-US" sz="1600" dirty="0" smtClean="0"/>
              <a:t>이벤트의 디폴트 행동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웹 페이지 이동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Submit </a:t>
            </a:r>
            <a:r>
              <a:rPr lang="ko-KR" altLang="en-US" sz="1600" dirty="0" smtClean="0"/>
              <a:t>버튼의 </a:t>
            </a:r>
            <a:r>
              <a:rPr lang="en-US" altLang="ko-KR" sz="1600" dirty="0" smtClean="0"/>
              <a:t>click </a:t>
            </a:r>
            <a:r>
              <a:rPr lang="ko-KR" altLang="en-US" sz="1600" dirty="0" smtClean="0"/>
              <a:t>이벤트의 </a:t>
            </a:r>
            <a:r>
              <a:rPr lang="ko-KR" altLang="en-US" sz="1600" dirty="0"/>
              <a:t>디폴트 행동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&lt;input type=“checkbox”&gt;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체크박스선택</a:t>
            </a:r>
            <a:endParaRPr lang="en-US" altLang="ko-KR" sz="1600" dirty="0"/>
          </a:p>
          <a:p>
            <a:r>
              <a:rPr lang="ko-KR" altLang="en-US" sz="2000" dirty="0" smtClean="0"/>
              <a:t>이벤트의 디폴트 행동을 막는 방법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1. </a:t>
            </a:r>
            <a:r>
              <a:rPr lang="ko-KR" altLang="en-US" sz="1800" dirty="0" smtClean="0"/>
              <a:t>이벤트 </a:t>
            </a:r>
            <a:r>
              <a:rPr lang="ko-KR" altLang="en-US" sz="1800" dirty="0" err="1" smtClean="0"/>
              <a:t>리스너에서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false </a:t>
            </a:r>
            <a:r>
              <a:rPr lang="ko-KR" altLang="en-US" sz="1800" dirty="0" smtClean="0"/>
              <a:t>리턴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2. </a:t>
            </a:r>
            <a:r>
              <a:rPr lang="ko-KR" altLang="en-US" sz="1800" dirty="0" smtClean="0"/>
              <a:t>이벤트 객체의 </a:t>
            </a:r>
            <a:r>
              <a:rPr lang="en-US" altLang="ko-KR" sz="1800" dirty="0" err="1" smtClean="0"/>
              <a:t>preventDefault</a:t>
            </a:r>
            <a:r>
              <a:rPr lang="en-US" altLang="ko-KR" sz="1800" dirty="0" smtClean="0"/>
              <a:t>() </a:t>
            </a:r>
            <a:r>
              <a:rPr lang="ko-KR" altLang="en-US" sz="1800" dirty="0" err="1" smtClean="0"/>
              <a:t>메소드</a:t>
            </a:r>
            <a:r>
              <a:rPr lang="ko-KR" altLang="en-US" sz="1800" dirty="0" smtClean="0"/>
              <a:t> 호출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링크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이벤트의 </a:t>
            </a:r>
            <a:r>
              <a:rPr lang="ko-KR" altLang="en-US" dirty="0"/>
              <a:t>디폴트 행동 </a:t>
            </a:r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ko-KR" altLang="en-US" sz="1200" b="1" dirty="0" smtClean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/>
              <a:t>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 err="1" smtClean="0"/>
              <a:t>네이버로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type="checkbox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type="checkbox"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 smtClean="0"/>
              <a:t>noAction</a:t>
            </a:r>
            <a:r>
              <a:rPr lang="en-US" altLang="ko-KR" sz="1200" b="1" dirty="0" smtClean="0"/>
              <a:t>(event)"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7164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취소 버튼을 누르면</a:t>
            </a:r>
            <a:endParaRPr lang="en-US" altLang="ko-KR" sz="1000" dirty="0" smtClean="0"/>
          </a:p>
          <a:p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네이버로</a:t>
            </a:r>
            <a:r>
              <a:rPr lang="ko-KR" altLang="en-US" sz="1000" dirty="0" smtClean="0"/>
              <a:t> 이동하지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개요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타이머의 </a:t>
            </a:r>
            <a:r>
              <a:rPr lang="ko-KR" altLang="en-US" dirty="0"/>
              <a:t>타임아웃 등 사용자의 입력 </a:t>
            </a:r>
            <a:r>
              <a:rPr lang="ko-KR" altLang="en-US" dirty="0" smtClean="0"/>
              <a:t>행위나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문서나 </a:t>
            </a:r>
            <a:r>
              <a:rPr lang="ko-KR" altLang="en-US" dirty="0"/>
              <a:t>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1"/>
            <a:r>
              <a:rPr lang="ko-KR" altLang="en-US" dirty="0"/>
              <a:t>발생한 이벤트에 </a:t>
            </a:r>
            <a:r>
              <a:rPr lang="ko-KR" altLang="en-US" dirty="0" smtClean="0"/>
              <a:t>대처하기 </a:t>
            </a:r>
            <a:r>
              <a:rPr lang="ko-KR" altLang="en-US" dirty="0"/>
              <a:t>위해 작성된 자바스크립트 코드</a:t>
            </a:r>
          </a:p>
          <a:p>
            <a:r>
              <a:rPr lang="ko-KR" altLang="en-US" dirty="0" smtClean="0"/>
              <a:t>이벤트 종류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</a:t>
            </a:r>
            <a:r>
              <a:rPr lang="ko-KR" altLang="en-US" dirty="0" smtClean="0"/>
              <a:t>에서 이벤트 종류는 </a:t>
            </a:r>
            <a:r>
              <a:rPr lang="en-US" altLang="ko-KR" dirty="0" smtClean="0"/>
              <a:t>70</a:t>
            </a:r>
            <a:r>
              <a:rPr lang="ko-KR" altLang="en-US" dirty="0" smtClean="0"/>
              <a:t>여가지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이름은 이벤트 이름 앞에 </a:t>
            </a:r>
            <a:r>
              <a:rPr lang="en-US" altLang="ko-KR" dirty="0" smtClean="0"/>
              <a:t>on</a:t>
            </a:r>
            <a:r>
              <a:rPr lang="ko-KR" altLang="en-US" dirty="0" smtClean="0"/>
              <a:t>을 덧붙임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onmousedown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mousedown</a:t>
            </a:r>
            <a:r>
              <a:rPr lang="en-US" altLang="ko-KR" dirty="0" smtClean="0"/>
              <a:t> </a:t>
            </a:r>
            <a:r>
              <a:rPr lang="ko-KR" altLang="en-US" dirty="0"/>
              <a:t>이벤트의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en-US" altLang="ko-KR" dirty="0" err="1" smtClean="0"/>
              <a:t>onkeydown</a:t>
            </a:r>
            <a:r>
              <a:rPr lang="en-US" altLang="ko-KR" dirty="0" smtClean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 smtClean="0"/>
              <a:t>이벤트 흐름이란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이벤트가 발생하면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</a:t>
            </a:r>
            <a:r>
              <a:rPr lang="ko-KR" altLang="en-US" sz="1800" dirty="0"/>
              <a:t>먼저 도달하고</a:t>
            </a:r>
            <a:r>
              <a:rPr lang="en-US" altLang="ko-KR" sz="1800" dirty="0" smtClean="0"/>
              <a:t>, DOM </a:t>
            </a:r>
            <a:r>
              <a:rPr lang="ko-KR" altLang="en-US" sz="1800" dirty="0" err="1" smtClean="0"/>
              <a:t>트리를</a:t>
            </a:r>
            <a:r>
              <a:rPr lang="ko-KR" altLang="en-US" sz="1800" dirty="0" smtClean="0"/>
              <a:t> 따라 이벤트 </a:t>
            </a:r>
            <a:r>
              <a:rPr lang="ko-KR" altLang="en-US" sz="1800" dirty="0" err="1" smtClean="0"/>
              <a:t>타겟에</a:t>
            </a:r>
            <a:r>
              <a:rPr lang="ko-KR" altLang="en-US" sz="1800" dirty="0" smtClean="0"/>
              <a:t> 도착하고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다시 반대 방향으로 흘러 </a:t>
            </a:r>
            <a:r>
              <a:rPr lang="en-US" altLang="ko-KR" sz="1800" dirty="0" smtClean="0"/>
              <a:t>window </a:t>
            </a:r>
            <a:r>
              <a:rPr lang="ko-KR" altLang="en-US" sz="1800" dirty="0" smtClean="0"/>
              <a:t>객체에 도달한 다음 사라지는 과정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이벤트가 흘러가는 과정</a:t>
            </a:r>
            <a:endParaRPr lang="en-US" altLang="ko-KR" sz="2000" dirty="0" smtClean="0"/>
          </a:p>
          <a:p>
            <a:pPr lvl="1"/>
            <a:r>
              <a:rPr lang="ko-KR" altLang="en-US" sz="1800" dirty="0" err="1" smtClean="0"/>
              <a:t>캡쳐</a:t>
            </a:r>
            <a:r>
              <a:rPr lang="ko-KR" altLang="en-US" sz="1800" dirty="0" smtClean="0"/>
              <a:t> 단계</a:t>
            </a:r>
            <a:r>
              <a:rPr lang="en-US" altLang="ko-KR" sz="1800" dirty="0" smtClean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 smtClean="0"/>
              <a:t>window </a:t>
            </a:r>
            <a:r>
              <a:rPr lang="ko-KR" altLang="en-US" sz="1600" dirty="0" smtClean="0"/>
              <a:t>객체에서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객체에 전달되는 과정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이벤트가 거쳐가는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</a:t>
            </a:r>
            <a:r>
              <a:rPr lang="en-US" altLang="ko-KR" sz="1600" dirty="0" smtClean="0"/>
              <a:t>(window</a:t>
            </a:r>
            <a:r>
              <a:rPr lang="ko-KR" altLang="en-US" sz="1600" dirty="0" smtClean="0"/>
              <a:t>포함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버블 단계</a:t>
            </a:r>
            <a:r>
              <a:rPr lang="en-US" altLang="ko-KR" sz="1800" dirty="0" smtClean="0"/>
              <a:t>(bubbling phase) </a:t>
            </a:r>
          </a:p>
          <a:p>
            <a:pPr lvl="2"/>
            <a:r>
              <a:rPr lang="ko-KR" altLang="en-US" sz="1600" dirty="0" smtClean="0"/>
              <a:t>이벤트가 </a:t>
            </a:r>
            <a:r>
              <a:rPr lang="ko-KR" altLang="en-US" sz="1600" dirty="0" err="1" smtClean="0"/>
              <a:t>타겟에서</a:t>
            </a:r>
            <a:r>
              <a:rPr lang="ko-KR" altLang="en-US" sz="1600" dirty="0" smtClean="0"/>
              <a:t> 중간의 모든 </a:t>
            </a:r>
            <a:r>
              <a:rPr lang="en-US" altLang="ko-KR" sz="1600" dirty="0" smtClean="0"/>
              <a:t>DOM </a:t>
            </a:r>
            <a:r>
              <a:rPr lang="ko-KR" altLang="en-US" sz="1600" dirty="0" smtClean="0"/>
              <a:t>객체를 거쳐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window </a:t>
            </a:r>
            <a:r>
              <a:rPr lang="ko-KR" altLang="en-US" sz="1600" dirty="0" smtClean="0"/>
              <a:t>객체에 전달되는 과정 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ko-KR" altLang="en-US" sz="1600" dirty="0" smtClean="0"/>
              <a:t>이벤트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실행 </a:t>
            </a:r>
            <a:endParaRPr lang="en-US" altLang="ko-KR" sz="16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DOM </a:t>
            </a:r>
            <a:r>
              <a:rPr lang="ko-KR" altLang="en-US" sz="2000" dirty="0" smtClean="0"/>
              <a:t>객체에는 </a:t>
            </a:r>
            <a:r>
              <a:rPr lang="ko-KR" altLang="en-US" sz="2000" dirty="0" err="1" smtClean="0"/>
              <a:t>캡쳐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리스너와</a:t>
            </a:r>
            <a:r>
              <a:rPr lang="ko-KR" altLang="en-US" sz="2000" dirty="0" smtClean="0"/>
              <a:t> 버블 </a:t>
            </a:r>
            <a:r>
              <a:rPr lang="ko-KR" altLang="en-US" sz="2000" dirty="0" err="1" smtClean="0"/>
              <a:t>리스너</a:t>
            </a:r>
            <a:r>
              <a:rPr lang="ko-KR" altLang="en-US" sz="2000" dirty="0" smtClean="0"/>
              <a:t> 두 개 모두 작성할 수 있음</a:t>
            </a:r>
            <a:endParaRPr lang="en-US" altLang="ko-KR" sz="2000" dirty="0" smtClean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흐름 사례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샘플 웹 페이지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head</a:t>
            </a:r>
            <a:r>
              <a:rPr lang="en-US" altLang="ko-KR" sz="1100" dirty="0" smtClean="0"/>
              <a:t>&gt;&lt;</a:t>
            </a:r>
            <a:r>
              <a:rPr lang="en-US" altLang="ko-KR" sz="1100" dirty="0"/>
              <a:t>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 smtClean="0"/>
              <a:t>&lt;p style="</a:t>
            </a:r>
            <a:r>
              <a:rPr lang="en-US" altLang="ko-KR" sz="1100" dirty="0" err="1" smtClean="0"/>
              <a:t>color:blue</a:t>
            </a:r>
            <a:r>
              <a:rPr lang="en-US" altLang="ko-KR" sz="1100" dirty="0" smtClean="0"/>
              <a:t>" &gt;</a:t>
            </a:r>
            <a:r>
              <a:rPr lang="ko-KR" altLang="en-US" sz="1100" dirty="0" smtClean="0"/>
              <a:t>이것은 </a:t>
            </a:r>
          </a:p>
          <a:p>
            <a:pPr defTabSz="180000"/>
            <a:r>
              <a:rPr lang="en-US" altLang="ko-KR" sz="1100" dirty="0" smtClean="0"/>
              <a:t>    &lt;span style="</a:t>
            </a:r>
            <a:r>
              <a:rPr lang="en-US" altLang="ko-KR" sz="1100" dirty="0" err="1" smtClean="0"/>
              <a:t>color:red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문장입니다</a:t>
            </a:r>
            <a:r>
              <a:rPr lang="en-US" altLang="ko-KR" sz="1100" dirty="0" smtClean="0"/>
              <a:t>.&lt;/span&gt;</a:t>
            </a:r>
          </a:p>
          <a:p>
            <a:pPr defTabSz="180000"/>
            <a:r>
              <a:rPr lang="en-US" altLang="ko-KR" sz="1100" dirty="0" smtClean="0"/>
              <a:t>&lt;/p&gt;</a:t>
            </a:r>
          </a:p>
          <a:p>
            <a:pPr defTabSz="180000"/>
            <a:r>
              <a:rPr lang="en-US" altLang="ko-KR" sz="1100" dirty="0" smtClean="0"/>
              <a:t>&lt;form&gt;</a:t>
            </a:r>
          </a:p>
          <a:p>
            <a:pPr defTabSz="180000"/>
            <a:r>
              <a:rPr lang="en-US" altLang="ko-KR" sz="1100" dirty="0" smtClean="0"/>
              <a:t>    &lt;input type="text"&gt;</a:t>
            </a:r>
          </a:p>
          <a:p>
            <a:pPr defTabSz="180000"/>
            <a:r>
              <a:rPr lang="en-US" altLang="ko-KR" sz="1100" dirty="0" smtClean="0"/>
              <a:t>    </a:t>
            </a:r>
            <a:r>
              <a:rPr lang="en-US" altLang="ko-KR" sz="1100" b="1" dirty="0" smtClean="0"/>
              <a:t>&lt;input type="button" value="</a:t>
            </a:r>
            <a:r>
              <a:rPr lang="ko-KR" altLang="en-US" sz="1100" b="1" dirty="0" smtClean="0"/>
              <a:t>테스트</a:t>
            </a:r>
            <a:r>
              <a:rPr lang="en-US" altLang="ko-KR" sz="1100" b="1" dirty="0" smtClean="0"/>
              <a:t>" id="button"&gt;</a:t>
            </a:r>
            <a:endParaRPr lang="ko-KR" altLang="en-US" sz="1100" b="1" dirty="0" smtClean="0"/>
          </a:p>
          <a:p>
            <a:pPr defTabSz="180000"/>
            <a:r>
              <a:rPr lang="en-US" altLang="ko-KR" sz="1100" dirty="0" smtClean="0"/>
              <a:t>    &lt;</a:t>
            </a:r>
            <a:r>
              <a:rPr lang="en-US" altLang="ko-KR" sz="1100" dirty="0" err="1" smtClean="0"/>
              <a:t>hr</a:t>
            </a:r>
            <a:r>
              <a:rPr lang="en-US" altLang="ko-KR" sz="1100" dirty="0" smtClean="0"/>
              <a:t>&gt;</a:t>
            </a:r>
          </a:p>
          <a:p>
            <a:pPr defTabSz="180000"/>
            <a:r>
              <a:rPr lang="en-US" altLang="ko-KR" sz="1100" dirty="0" smtClean="0"/>
              <a:t>&lt;/form&gt;</a:t>
            </a:r>
          </a:p>
          <a:p>
            <a:pPr defTabSz="180000"/>
            <a:r>
              <a:rPr lang="en-US" altLang="ko-KR" sz="1100" dirty="0" smtClean="0"/>
              <a:t>&lt;/</a:t>
            </a:r>
            <a:r>
              <a:rPr lang="en-US" altLang="ko-KR" sz="1100" dirty="0"/>
              <a:t>body</a:t>
            </a:r>
            <a:r>
              <a:rPr lang="en-US" altLang="ko-KR" sz="1100" dirty="0" smtClean="0"/>
              <a:t>&gt;&lt;/</a:t>
            </a:r>
            <a:r>
              <a:rPr lang="en-US" altLang="ko-KR" sz="1100" dirty="0"/>
              <a:t>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버튼 클릭</a:t>
            </a:r>
            <a:r>
              <a:rPr lang="en-US" altLang="ko-KR" sz="1000" dirty="0" smtClean="0"/>
              <a:t>, 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캡쳐</a:t>
            </a:r>
            <a:r>
              <a:rPr lang="ko-KR" altLang="en-US" sz="1100" dirty="0" smtClean="0"/>
              <a:t> 단계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smtClean="0"/>
              <a:t>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이벤트 </a:t>
            </a:r>
            <a:r>
              <a:rPr lang="ko-KR" altLang="en-US" sz="1100" dirty="0" err="1" smtClean="0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</a:t>
            </a:r>
            <a:r>
              <a:rPr lang="ko-KR" altLang="en-US" dirty="0" smtClean="0"/>
              <a:t>소유 가능</a:t>
            </a:r>
            <a:endParaRPr lang="en-US" altLang="ko-KR" dirty="0" smtClean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시</a:t>
            </a:r>
            <a:r>
              <a:rPr lang="en-US" altLang="ko-KR" dirty="0" smtClean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en-US" altLang="ko-KR" dirty="0" smtClean="0"/>
          </a:p>
          <a:p>
            <a:r>
              <a:rPr lang="ko-KR" altLang="en-US" dirty="0" err="1" smtClean="0"/>
              <a:t>캡쳐</a:t>
            </a:r>
            <a:r>
              <a:rPr lang="ko-KR" altLang="en-US" dirty="0" smtClean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</a:t>
            </a:r>
            <a:r>
              <a:rPr lang="ko-KR" altLang="en-US" dirty="0" smtClean="0"/>
              <a:t>변수 이용</a:t>
            </a:r>
            <a:endParaRPr lang="en-US" altLang="ko-KR" dirty="0" smtClean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등록의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버블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자동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잉크 6"/>
              <p14:cNvContentPartPr/>
              <p14:nvPr/>
            </p14:nvContentPartPr>
            <p14:xfrm>
              <a:off x="4495680" y="4089240"/>
              <a:ext cx="317880" cy="36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9840" y="4025880"/>
                <a:ext cx="3495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4819680" y="4273560"/>
              <a:ext cx="336960" cy="5112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3840" y="4210200"/>
                <a:ext cx="368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잉크 8"/>
              <p14:cNvContentPartPr/>
              <p14:nvPr/>
            </p14:nvContentPartPr>
            <p14:xfrm>
              <a:off x="5207040" y="4044960"/>
              <a:ext cx="393840" cy="194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91200" y="3981600"/>
                <a:ext cx="425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5587920" y="4317840"/>
              <a:ext cx="165600" cy="3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2080" y="4254480"/>
                <a:ext cx="197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잉크 10"/>
              <p14:cNvContentPartPr/>
              <p14:nvPr/>
            </p14:nvContentPartPr>
            <p14:xfrm>
              <a:off x="5753160" y="4317840"/>
              <a:ext cx="12960" cy="36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7320" y="4254480"/>
                <a:ext cx="446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잉크 11"/>
              <p14:cNvContentPartPr/>
              <p14:nvPr/>
            </p14:nvContentPartPr>
            <p14:xfrm>
              <a:off x="5695920" y="4324320"/>
              <a:ext cx="171720" cy="3204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0080" y="4260960"/>
                <a:ext cx="20340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811128"/>
            <a:ext cx="2520280" cy="23783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 흐름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534" y="1331205"/>
            <a:ext cx="534346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/>
              <a:t>이벤트 흐름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"&gt;</a:t>
            </a:r>
            <a:r>
              <a:rPr lang="ko-KR" altLang="en-US" sz="900" dirty="0"/>
              <a:t>이것은 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 id="span"&gt;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/>
              <a:t>    &lt;/span&gt;</a:t>
            </a:r>
          </a:p>
          <a:p>
            <a:pPr defTabSz="180000"/>
            <a:r>
              <a:rPr lang="en-US" altLang="ko-KR" sz="900" dirty="0"/>
              <a:t>&lt;/p&gt;</a:t>
            </a:r>
          </a:p>
          <a:p>
            <a:pPr defTabSz="180000"/>
            <a:r>
              <a:rPr lang="en-US" altLang="ko-KR" sz="900" dirty="0"/>
              <a:t>&lt;form&gt;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input type="text" name="s"&gt;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/>
              <a:t>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 id="button"&gt;</a:t>
            </a:r>
          </a:p>
          <a:p>
            <a:pPr defTabSz="180000"/>
            <a:r>
              <a:rPr lang="en-US" altLang="ko-KR" sz="900" dirty="0" smtClean="0"/>
              <a:t>	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&lt;/form&gt;</a:t>
            </a:r>
          </a:p>
          <a:p>
            <a:pPr defTabSz="180000"/>
            <a:r>
              <a:rPr lang="en-US" altLang="ko-KR" sz="900" dirty="0"/>
              <a:t>&lt;div id="div" style="</a:t>
            </a:r>
            <a:r>
              <a:rPr lang="en-US" altLang="ko-KR" sz="900" dirty="0" err="1"/>
              <a:t>color:green</a:t>
            </a:r>
            <a:r>
              <a:rPr lang="en-US" altLang="ko-KR" sz="900" dirty="0"/>
              <a:t>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div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("div"); // </a:t>
            </a:r>
            <a:r>
              <a:rPr lang="ko-KR" altLang="en-US" sz="900" dirty="0"/>
              <a:t>이벤트 메시지 출력 공간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en-US" altLang="ko-KR" sz="900" dirty="0"/>
              <a:t> button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("button");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</a:t>
            </a:r>
            <a:r>
              <a:rPr lang="ko-KR" altLang="en-US" sz="900" dirty="0" err="1"/>
              <a:t>캡쳐</a:t>
            </a:r>
            <a:r>
              <a:rPr lang="ko-KR" altLang="en-US" sz="900" dirty="0"/>
              <a:t>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capture, true);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켭쳐</a:t>
            </a:r>
            <a:r>
              <a:rPr lang="ko-KR" altLang="en-US" sz="900" dirty="0"/>
              <a:t> 단계</a:t>
            </a:r>
            <a:r>
              <a:rPr lang="en-US" altLang="ko-KR" sz="900" dirty="0"/>
              <a:t>(1) 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 err="1"/>
              <a:t>타겟</a:t>
            </a:r>
            <a:r>
              <a:rPr lang="ko-KR" altLang="en-US" sz="900" dirty="0"/>
              <a:t> 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button.addEventListener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(2)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(3)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capture(e)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div.innerHTML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&gt;capture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bubble(e)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 smtClean="0"/>
              <a:t>	</a:t>
            </a:r>
            <a:r>
              <a:rPr lang="en-US" altLang="ko-KR" sz="900" dirty="0" err="1" smtClean="0"/>
              <a:t>div.innerHTML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&gt;bubble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</a:t>
            </a:r>
            <a:r>
              <a:rPr lang="en-US" altLang="ko-KR" sz="900" dirty="0" smtClean="0"/>
              <a:t>&gt;</a:t>
            </a:r>
          </a:p>
          <a:p>
            <a:pPr defTabSz="180000"/>
            <a:r>
              <a:rPr lang="en-US" altLang="ko-KR" sz="900" dirty="0" smtClean="0"/>
              <a:t>&lt;/</a:t>
            </a:r>
            <a:r>
              <a:rPr lang="en-US" altLang="ko-KR" sz="900" dirty="0"/>
              <a:t>body</a:t>
            </a:r>
            <a:r>
              <a:rPr lang="en-US" altLang="ko-KR" sz="900" dirty="0" smtClean="0"/>
              <a:t>&gt;&lt;/</a:t>
            </a:r>
            <a:r>
              <a:rPr lang="en-US" altLang="ko-KR" sz="900" dirty="0"/>
              <a:t>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484784"/>
            <a:ext cx="2501413" cy="216569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42471" y="494910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5792" y="4727767"/>
            <a:ext cx="1199525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click </a:t>
            </a:r>
            <a:r>
              <a:rPr lang="ko-KR" altLang="en-US" sz="1000" dirty="0" smtClean="0"/>
              <a:t>이벤트 발생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버튼 클릭으로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input </a:t>
            </a:r>
            <a:r>
              <a:rPr lang="ko-KR" altLang="en-US" sz="1100" dirty="0" smtClean="0">
                <a:solidFill>
                  <a:srgbClr val="C00000"/>
                </a:solidFill>
              </a:rPr>
              <a:t>객체에</a:t>
            </a:r>
            <a:endParaRPr lang="en-US" altLang="ko-KR" sz="1100" dirty="0" smtClean="0">
              <a:solidFill>
                <a:srgbClr val="C00000"/>
              </a:solidFill>
            </a:endParaRPr>
          </a:p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발생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C00000"/>
                </a:solidFill>
              </a:rPr>
              <a:t>click </a:t>
            </a:r>
            <a:r>
              <a:rPr lang="ko-KR" altLang="en-US" sz="1100" dirty="0" smtClean="0">
                <a:solidFill>
                  <a:srgbClr val="C00000"/>
                </a:solidFill>
              </a:rPr>
              <a:t>이벤트 소</a:t>
            </a:r>
            <a:r>
              <a:rPr lang="ko-KR" altLang="en-US" sz="1100" dirty="0">
                <a:solidFill>
                  <a:srgbClr val="C00000"/>
                </a:solidFill>
              </a:rPr>
              <a:t>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 smtClean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>
                <a:solidFill>
                  <a:srgbClr val="C00000"/>
                </a:solidFill>
              </a:rPr>
              <a:t>캡쳐</a:t>
            </a:r>
            <a:r>
              <a:rPr lang="ko-KR" altLang="en-US" sz="900" dirty="0" smtClean="0">
                <a:solidFill>
                  <a:srgbClr val="C00000"/>
                </a:solidFill>
              </a:rPr>
              <a:t>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</a:t>
            </a:r>
            <a:r>
              <a:rPr lang="en-US" altLang="ko-KR" sz="1200" dirty="0" smtClean="0">
                <a:latin typeface="+mj-ea"/>
                <a:ea typeface="+mj-ea"/>
              </a:rPr>
              <a:t>-8</a:t>
            </a:r>
            <a:r>
              <a:rPr lang="ko-KR" altLang="en-US" sz="1200" dirty="0" smtClean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1. &lt;body&gt; </a:t>
            </a:r>
            <a:r>
              <a:rPr lang="ko-KR" altLang="en-US" sz="1200" dirty="0" smtClean="0">
                <a:latin typeface="+mj-ea"/>
                <a:ea typeface="+mj-ea"/>
              </a:rPr>
              <a:t>태그의 </a:t>
            </a:r>
            <a:r>
              <a:rPr lang="ko-KR" altLang="en-US" sz="1200" dirty="0" err="1" smtClean="0">
                <a:latin typeface="+mj-ea"/>
                <a:ea typeface="+mj-ea"/>
              </a:rPr>
              <a:t>캡처</a:t>
            </a:r>
            <a:r>
              <a:rPr lang="ko-KR" altLang="en-US" sz="1200" dirty="0" smtClean="0">
                <a:latin typeface="+mj-ea"/>
                <a:ea typeface="+mj-ea"/>
              </a:rPr>
              <a:t> </a:t>
            </a:r>
            <a:r>
              <a:rPr lang="ko-KR" altLang="en-US" sz="1200" dirty="0" err="1" smtClean="0">
                <a:latin typeface="+mj-ea"/>
                <a:ea typeface="+mj-ea"/>
              </a:rPr>
              <a:t>리스너</a:t>
            </a:r>
            <a:r>
              <a:rPr lang="ko-KR" altLang="en-US" sz="1200" dirty="0" smtClean="0">
                <a:latin typeface="+mj-ea"/>
                <a:ea typeface="+mj-ea"/>
              </a:rPr>
              <a:t> 실행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 smtClean="0">
                <a:latin typeface="+mj-ea"/>
              </a:rPr>
              <a:t>리스너</a:t>
            </a:r>
            <a:r>
              <a:rPr lang="ko-KR" altLang="en-US" sz="1200" dirty="0" smtClean="0">
                <a:latin typeface="+mj-ea"/>
              </a:rPr>
              <a:t> 실행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 smtClean="0">
                <a:latin typeface="+mj-ea"/>
              </a:rPr>
              <a:t>3. </a:t>
            </a:r>
            <a:r>
              <a:rPr lang="en-US" altLang="ko-KR" sz="1200" dirty="0">
                <a:latin typeface="+mj-ea"/>
              </a:rPr>
              <a:t>&lt;body&gt; </a:t>
            </a:r>
            <a:r>
              <a:rPr lang="ko-KR" altLang="en-US" sz="1200" dirty="0">
                <a:latin typeface="+mj-ea"/>
              </a:rPr>
              <a:t>태그의 </a:t>
            </a:r>
            <a:r>
              <a:rPr lang="ko-KR" altLang="en-US" sz="1200" dirty="0" smtClean="0">
                <a:latin typeface="+mj-ea"/>
              </a:rPr>
              <a:t>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 smtClean="0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흐름을 중단시킬 수 있는가</a:t>
            </a:r>
            <a:r>
              <a:rPr lang="en-US" altLang="ko-KR" dirty="0" smtClean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stopPropagation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마우스 핸들링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마우스 이벤트 객체의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 smtClean="0"/>
              <a:t>onclick</a:t>
            </a:r>
            <a:endParaRPr lang="ko-KR" altLang="en-US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클릭될 때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 smtClean="0"/>
              <a:t>HTML </a:t>
            </a:r>
            <a:r>
              <a:rPr lang="ko-KR" altLang="en-US" dirty="0" smtClean="0"/>
              <a:t>태그가 </a:t>
            </a:r>
            <a:r>
              <a:rPr lang="ko-KR" altLang="en-US" dirty="0" err="1" smtClean="0"/>
              <a:t>더블클릭될</a:t>
            </a:r>
            <a:r>
              <a:rPr lang="ko-KR" altLang="en-US" dirty="0" smtClean="0"/>
              <a:t> 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976664" cy="324036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리스너로</a:t>
            </a:r>
            <a:r>
              <a:rPr lang="ko-KR" altLang="en-US" dirty="0" smtClean="0"/>
              <a:t> 계산기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2776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var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result.value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 smtClean="0"/>
              <a:t>hr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 smtClean="0"/>
              <a:t>.’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/>
              <a:t>&gt;&lt;</a:t>
            </a:r>
            <a:r>
              <a:rPr lang="en-US" altLang="ko-KR" sz="1400" dirty="0" err="1"/>
              <a:t>br</a:t>
            </a:r>
            <a:r>
              <a:rPr lang="en-US" altLang="ko-KR" sz="1400" smtClean="0"/>
              <a:t>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</a:t>
            </a:r>
            <a:r>
              <a:rPr lang="en-US" altLang="ko-KR" sz="1400" dirty="0" smtClean="0"/>
              <a:t>=""&gt;&lt;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b="1" dirty="0" err="1" smtClean="0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916832"/>
            <a:ext cx="3004187" cy="32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여러 마우스 관련 이벤트 </a:t>
            </a:r>
            <a:r>
              <a:rPr lang="ko-KR" altLang="en-US" sz="2400" dirty="0" err="1" smtClean="0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마우스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호출 경우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onmousedown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 버튼을 누르는 순간 </a:t>
            </a:r>
          </a:p>
          <a:p>
            <a:pPr lvl="2"/>
            <a:r>
              <a:rPr lang="en-US" altLang="ko-KR" dirty="0" err="1" smtClean="0"/>
              <a:t>onmouseup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눌러진 버튼이 놓여지는 순간</a:t>
            </a:r>
          </a:p>
          <a:p>
            <a:pPr lvl="2"/>
            <a:r>
              <a:rPr lang="en-US" altLang="ko-KR" dirty="0" err="1" smtClean="0"/>
              <a:t>onmouseover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onmouseout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영역 포함</a:t>
            </a:r>
          </a:p>
          <a:p>
            <a:pPr lvl="2"/>
            <a:r>
              <a:rPr lang="en-US" altLang="ko-KR" dirty="0" err="1" smtClean="0"/>
              <a:t>onmouseenter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버블 단계 없음</a:t>
            </a:r>
          </a:p>
          <a:p>
            <a:pPr lvl="2"/>
            <a:r>
              <a:rPr lang="en-US" altLang="ko-KR" dirty="0" err="1" smtClean="0"/>
              <a:t>onmouseleave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마우스가 태그 위로 올라오는 순간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버블 단계 없음</a:t>
            </a:r>
          </a:p>
          <a:p>
            <a:pPr lvl="2"/>
            <a:r>
              <a:rPr lang="en-US" altLang="ko-KR" dirty="0" err="1" smtClean="0"/>
              <a:t>onwheel</a:t>
            </a:r>
            <a:r>
              <a:rPr lang="en-US" altLang="ko-KR" dirty="0" smtClean="0"/>
              <a:t> : HTML </a:t>
            </a:r>
            <a:r>
              <a:rPr lang="ko-KR" altLang="en-US" dirty="0" smtClean="0"/>
              <a:t>태그에 마우스 </a:t>
            </a:r>
            <a:r>
              <a:rPr lang="ko-KR" altLang="en-US" dirty="0" err="1" smtClean="0"/>
              <a:t>휠이</a:t>
            </a:r>
            <a:r>
              <a:rPr lang="ko-KR" altLang="en-US" dirty="0" smtClean="0"/>
              <a:t> 구르는 동안 계속 호출</a:t>
            </a:r>
          </a:p>
          <a:p>
            <a:pPr lvl="3"/>
            <a:r>
              <a:rPr lang="ko-KR" altLang="en-US" dirty="0" smtClean="0"/>
              <a:t>위쪽으로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(120)</a:t>
            </a:r>
          </a:p>
          <a:p>
            <a:pPr lvl="3"/>
            <a:r>
              <a:rPr lang="ko-KR" altLang="en-US" dirty="0" smtClean="0"/>
              <a:t>아래쪽으로 굴린 경우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wheelDelta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양수</a:t>
            </a:r>
            <a:r>
              <a:rPr lang="en-US" altLang="ko-KR" dirty="0" smtClean="0"/>
              <a:t>(-120)</a:t>
            </a:r>
            <a:endParaRPr lang="ko-KR" altLang="en-US" dirty="0" smtClean="0"/>
          </a:p>
          <a:p>
            <a:pPr lvl="2"/>
            <a:endParaRPr lang="ko-KR" altLang="en-US" dirty="0" smtClean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브라우저에 발생하는 다양한 이벤트들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dblclick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마우스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키를 </a:t>
            </a:r>
            <a:r>
              <a:rPr lang="ko-KR" altLang="en-US" sz="1200" dirty="0">
                <a:solidFill>
                  <a:srgbClr val="C00000"/>
                </a:solidFill>
              </a:rPr>
              <a:t>누를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rgbClr val="C00000"/>
                </a:solidFill>
              </a:rPr>
              <a:t>keyup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</a:t>
            </a:r>
            <a:r>
              <a:rPr lang="ko-KR" altLang="en-US" sz="1200" dirty="0" smtClean="0">
                <a:solidFill>
                  <a:srgbClr val="C00000"/>
                </a:solidFill>
              </a:rPr>
              <a:t>때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</a:t>
            </a:r>
            <a:r>
              <a:rPr lang="ko-KR" altLang="en-US" sz="1200" dirty="0" smtClean="0">
                <a:solidFill>
                  <a:srgbClr val="C00000"/>
                </a:solidFill>
              </a:rPr>
              <a:t>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change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라디오버튼 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선택 </a:t>
            </a:r>
            <a:r>
              <a:rPr lang="ko-KR" altLang="en-US" sz="1200" dirty="0">
                <a:solidFill>
                  <a:srgbClr val="C00000"/>
                </a:solidFill>
              </a:rPr>
              <a:t>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윈도우 크기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변경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submit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(submit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reset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(reset </a:t>
            </a:r>
            <a:r>
              <a:rPr lang="ko-KR" altLang="en-US" sz="1200" dirty="0" smtClean="0">
                <a:solidFill>
                  <a:srgbClr val="C00000"/>
                </a:solidFill>
              </a:rPr>
              <a:t>버튼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click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</a:t>
            </a:r>
            <a:r>
              <a:rPr lang="ko-KR" altLang="en-US" sz="1200" dirty="0" smtClean="0">
                <a:solidFill>
                  <a:srgbClr val="C00000"/>
                </a:solidFill>
              </a:rPr>
              <a:t>마우</a:t>
            </a:r>
            <a:r>
              <a:rPr lang="ko-KR" altLang="en-US" sz="1200" dirty="0">
                <a:solidFill>
                  <a:srgbClr val="C00000"/>
                </a:solidFill>
              </a:rPr>
              <a:t>스</a:t>
            </a:r>
            <a:r>
              <a:rPr lang="ko-KR" altLang="en-US" sz="1200" dirty="0" smtClean="0">
                <a:solidFill>
                  <a:srgbClr val="C00000"/>
                </a:solidFill>
              </a:rPr>
              <a:t> 클릭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C00000"/>
                </a:solidFill>
              </a:rPr>
              <a:t>load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이벤트</a:t>
            </a:r>
            <a:endParaRPr lang="en-US" altLang="ko-KR" sz="12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(HTML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문서 전체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 smtClean="0">
                <a:solidFill>
                  <a:srgbClr val="C00000"/>
                </a:solidFill>
              </a:rPr>
              <a:t>)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마우스 </a:t>
            </a:r>
            <a:r>
              <a:rPr lang="ko-KR" altLang="en-US" dirty="0"/>
              <a:t>관련 이벤트 </a:t>
            </a:r>
            <a:r>
              <a:rPr lang="ko-KR" altLang="en-US" dirty="0" err="1" smtClean="0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8292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</a:t>
            </a:r>
            <a:r>
              <a:rPr lang="ko-KR" altLang="en-US" sz="1200" dirty="0" smtClean="0"/>
              <a:t>두께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obj.style.fontStyle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obj.style.fontStyle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"violet";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obj.style.borderColor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b="1" dirty="0" err="1" smtClean="0"/>
              <a:t>e.wheelDelta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 smtClean="0"/>
              <a:t>		width-</a:t>
            </a:r>
            <a:r>
              <a:rPr lang="en-US" altLang="ko-KR" sz="1200" dirty="0"/>
              <a:t>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 smtClean="0"/>
              <a:t>		if(width </a:t>
            </a:r>
            <a:r>
              <a:rPr lang="en-US" altLang="ko-KR" sz="1200" dirty="0"/>
              <a:t>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else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 smtClean="0"/>
              <a:t>		width</a:t>
            </a:r>
            <a:r>
              <a:rPr lang="en-US" altLang="ko-KR" sz="1200" dirty="0"/>
              <a:t>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obj.style.borderStyle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"ridge";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obj.style.borderWidth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&gt;&lt;/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</p:txBody>
      </p:sp>
      <p:sp>
        <p:nvSpPr>
          <p:cNvPr id="5" name="직사각형 4"/>
          <p:cNvSpPr/>
          <p:nvPr/>
        </p:nvSpPr>
        <p:spPr>
          <a:xfrm>
            <a:off x="5075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2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151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152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97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위로 굴릴 때 두께가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식 두꺼워진다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onwheel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64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텍스트위로 올릴 때 </a:t>
            </a:r>
            <a:r>
              <a:rPr lang="en-US" altLang="ko-KR" sz="1000" dirty="0" smtClean="0"/>
              <a:t>violet </a:t>
            </a:r>
            <a:r>
              <a:rPr lang="ko-KR" altLang="en-US" sz="1000" dirty="0" smtClean="0"/>
              <a:t>색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onmouseover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948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텍스트에서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내릴 때 회색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onmouseout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39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마우스를 눌렀을 때</a:t>
            </a:r>
            <a:endParaRPr lang="en-US" altLang="ko-KR" sz="1000" dirty="0" smtClean="0"/>
          </a:p>
          <a:p>
            <a:r>
              <a:rPr lang="en-US" altLang="ko-KR" sz="1000" dirty="0" smtClean="0"/>
              <a:t>Italic</a:t>
            </a:r>
            <a:r>
              <a:rPr lang="ko-KR" altLang="en-US" sz="1000" dirty="0" smtClean="0"/>
              <a:t>체 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onmousedown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08048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771131" y="2876352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smtClean="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4888" cy="752128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onmousemove</a:t>
            </a:r>
            <a:r>
              <a:rPr lang="ko-KR" altLang="en-US" dirty="0" smtClean="0"/>
              <a:t>와 마우스 </a:t>
            </a:r>
            <a:r>
              <a:rPr lang="ko-KR" altLang="en-US" dirty="0"/>
              <a:t>위치 및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047280" y="1325389"/>
            <a:ext cx="4026652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</a:t>
            </a:r>
            <a:r>
              <a:rPr lang="en-US" altLang="ko-KR" sz="1000" dirty="0" smtClean="0"/>
              <a:t>&gt;&lt;</a:t>
            </a:r>
            <a:r>
              <a:rPr lang="en-US" altLang="ko-KR" sz="1000" dirty="0"/>
              <a:t>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 smtClean="0"/>
              <a:t>	background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	width </a:t>
            </a:r>
            <a:r>
              <a:rPr lang="en-US" altLang="ko-KR" sz="1000" dirty="0"/>
              <a:t>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 smtClean="0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onmousemove</a:t>
            </a:r>
            <a:r>
              <a:rPr lang="en-US" altLang="ko-KR" sz="1000" dirty="0" smtClean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 smtClean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&gt;&lt;</a:t>
            </a:r>
            <a:r>
              <a:rPr lang="en-US" altLang="ko-KR" sz="1000" dirty="0" err="1"/>
              <a:t>br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 smtClean="0"/>
              <a:t>="media/beach.png</a:t>
            </a:r>
            <a:r>
              <a:rPr lang="en-US" altLang="ko-KR" sz="1000" dirty="0"/>
              <a:t>"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</a:t>
            </a:r>
            <a:r>
              <a:rPr lang="en-US" altLang="ko-KR" sz="1000" b="1" dirty="0" err="1" smtClean="0"/>
              <a:t>onmousemove</a:t>
            </a:r>
            <a:r>
              <a:rPr lang="en-US" altLang="ko-KR" sz="1000" b="1" dirty="0"/>
              <a:t>="where(event</a:t>
            </a:r>
            <a:r>
              <a:rPr lang="en-US" altLang="ko-KR" sz="1000" b="1" dirty="0" smtClean="0"/>
              <a:t>)"</a:t>
            </a:r>
            <a:r>
              <a:rPr lang="en-US" altLang="ko-KR" sz="1000" dirty="0" smtClean="0"/>
              <a:t>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&gt;&lt;</a:t>
            </a:r>
            <a:r>
              <a:rPr lang="en-US" altLang="ko-KR" sz="1000" dirty="0" err="1" smtClean="0"/>
              <a:t>br</a:t>
            </a:r>
            <a:r>
              <a:rPr lang="en-US" altLang="ko-KR" sz="1000" dirty="0" smtClean="0"/>
              <a:t>&gt;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var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e.screenX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",“ + </a:t>
            </a:r>
            <a:r>
              <a:rPr lang="en-US" altLang="ko-KR" sz="1000" dirty="0" err="1"/>
              <a:t>e.screenY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clientX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clientY</a:t>
            </a:r>
            <a:r>
              <a:rPr lang="en-US" altLang="ko-KR" sz="1000" dirty="0" smtClean="0"/>
              <a:t>)=</a:t>
            </a:r>
            <a:r>
              <a:rPr lang="en-US" altLang="ko-KR" sz="1000" dirty="0"/>
              <a:t>"</a:t>
            </a:r>
            <a:r>
              <a:rPr lang="en-US" altLang="ko-KR" sz="1000" dirty="0" smtClean="0"/>
              <a:t> + 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e.clientX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"," </a:t>
            </a:r>
            <a:r>
              <a:rPr lang="en-US" altLang="ko-KR" sz="1000" dirty="0" smtClean="0"/>
              <a:t>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 smtClean="0"/>
              <a:t>	text </a:t>
            </a:r>
            <a:r>
              <a:rPr lang="en-US" altLang="ko-KR" sz="1000" dirty="0"/>
              <a:t>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smtClean="0"/>
              <a:t>		</a:t>
            </a:r>
            <a:r>
              <a:rPr lang="en-US" altLang="ko-KR" sz="1000" dirty="0" err="1" smtClean="0"/>
              <a:t>e.offsetX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 smtClean="0"/>
              <a:t>	text </a:t>
            </a:r>
            <a:r>
              <a:rPr lang="es-ES" altLang="ko-KR" sz="1000" dirty="0"/>
              <a:t>+= "(x, y)=" + e.x + "," + e.y + "\n";</a:t>
            </a:r>
          </a:p>
          <a:p>
            <a:pPr defTabSz="180000"/>
            <a:r>
              <a:rPr lang="en-US" altLang="ko-KR" sz="1000" dirty="0" smtClean="0"/>
              <a:t>	</a:t>
            </a:r>
            <a:r>
              <a:rPr lang="en-US" altLang="ko-KR" sz="1000" dirty="0" err="1" smtClean="0"/>
              <a:t>div.innerHTML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76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 smtClean="0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브라우저 윈도우이기 때문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oncontextmenu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</a:t>
            </a:r>
            <a:r>
              <a:rPr lang="ko-KR" altLang="en-US" dirty="0" smtClean="0"/>
              <a:t>버튼 클릭 </a:t>
            </a:r>
            <a:endParaRPr lang="ko-KR" altLang="en-US" dirty="0"/>
          </a:p>
          <a:p>
            <a:pPr lvl="1"/>
            <a:r>
              <a:rPr lang="ko-KR" altLang="en-US" dirty="0" smtClean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 smtClean="0"/>
              <a:t>메뉴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oncontextmenu</a:t>
            </a:r>
            <a:r>
              <a:rPr lang="en-US" altLang="ko-KR" dirty="0" smtClean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smtClean="0"/>
              <a:t>메뉴를 출력하는 </a:t>
            </a:r>
            <a:r>
              <a:rPr lang="ko-KR" altLang="en-US" dirty="0"/>
              <a:t>디폴트 </a:t>
            </a:r>
            <a:r>
              <a:rPr lang="ko-KR" altLang="en-US" dirty="0" smtClean="0"/>
              <a:t>행동 </a:t>
            </a:r>
            <a:r>
              <a:rPr lang="ko-KR" altLang="en-US" dirty="0"/>
              <a:t>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 smtClean="0"/>
              <a:t>oncontextmenu</a:t>
            </a:r>
            <a:r>
              <a:rPr lang="ko-KR" altLang="en-US" sz="2800" dirty="0"/>
              <a:t>로 소스 보기나 이미지 다운로드 </a:t>
            </a:r>
            <a:r>
              <a:rPr lang="ko-KR" altLang="en-US" sz="2800" dirty="0" smtClean="0"/>
              <a:t>금지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 err="1" smtClean="0"/>
              <a:t>hideMenu</a:t>
            </a:r>
            <a:r>
              <a:rPr lang="en-US" altLang="ko-KR" sz="1200" b="1" dirty="0" smtClean="0"/>
              <a:t>() </a:t>
            </a:r>
            <a:r>
              <a:rPr lang="en-US" altLang="ko-KR" sz="1200" b="1" dirty="0"/>
              <a:t>{</a:t>
            </a:r>
          </a:p>
          <a:p>
            <a:pPr defTabSz="180000"/>
            <a:r>
              <a:rPr lang="en-US" altLang="ko-KR" sz="1200" dirty="0" smtClean="0"/>
              <a:t>	alert</a:t>
            </a:r>
            <a:r>
              <a:rPr lang="en-US" altLang="ko-KR" sz="1200" dirty="0"/>
              <a:t>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 smtClean="0"/>
              <a:t>	return </a:t>
            </a:r>
            <a:r>
              <a:rPr lang="en-US" altLang="ko-KR" sz="1200" b="1" dirty="0"/>
              <a:t>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 smtClean="0"/>
              <a:t>document.oncontextmenu</a:t>
            </a:r>
            <a:r>
              <a:rPr lang="en-US" altLang="ko-KR" sz="1200" b="1" dirty="0" smtClean="0"/>
              <a:t>=</a:t>
            </a:r>
            <a:r>
              <a:rPr lang="en-US" altLang="ko-KR" sz="1200" b="1" dirty="0" err="1" smtClean="0"/>
              <a:t>hideMenu</a:t>
            </a:r>
            <a:r>
              <a:rPr lang="en-US" altLang="ko-KR" sz="1200" b="1" dirty="0" smtClean="0"/>
              <a:t>;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 smtClean="0"/>
              <a:t>.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="media/beach2.png" alt="</a:t>
            </a:r>
            <a:r>
              <a:rPr lang="en-US" altLang="ko-KR" sz="1200" dirty="0" err="1"/>
              <a:t>miami</a:t>
            </a:r>
            <a:r>
              <a:rPr lang="en-US" altLang="ko-KR" sz="1200" dirty="0" smtClean="0"/>
              <a:t>"&gt;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아무곳이나</a:t>
            </a:r>
            <a:r>
              <a:rPr lang="ko-KR" altLang="en-US" sz="1000" dirty="0" smtClean="0"/>
              <a:t> 마우스 오른쪽  클릭</a:t>
            </a:r>
            <a:endParaRPr lang="ko-KR" altLang="en-US" sz="1000" dirty="0"/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문서의 로딩 완료와 </a:t>
            </a:r>
            <a:r>
              <a:rPr lang="en-US" altLang="ko-KR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window </a:t>
            </a:r>
            <a:r>
              <a:rPr lang="ko-KR" altLang="en-US" dirty="0" smtClean="0"/>
              <a:t>객체에 발생</a:t>
            </a:r>
            <a:endParaRPr lang="en-US" altLang="ko-KR" dirty="0" smtClean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 방법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en-US" altLang="ko-KR" dirty="0" smtClean="0"/>
              <a:t>1. </a:t>
            </a:r>
            <a:r>
              <a:rPr lang="en-US" altLang="ko-KR" b="1" dirty="0" err="1" smtClean="0"/>
              <a:t>window.onload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');";</a:t>
            </a:r>
          </a:p>
          <a:p>
            <a:pPr marL="685800" lvl="2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&lt;</a:t>
            </a:r>
            <a:r>
              <a:rPr lang="en-US" altLang="ko-KR" b="1" dirty="0" smtClean="0"/>
              <a:t>body </a:t>
            </a:r>
            <a:r>
              <a:rPr lang="en-US" altLang="ko-KR" b="1" dirty="0" err="1" smtClean="0"/>
              <a:t>onload</a:t>
            </a:r>
            <a:r>
              <a:rPr lang="en-US" altLang="ko-KR" dirty="0" smtClean="0"/>
              <a:t>="alert('</a:t>
            </a:r>
            <a:r>
              <a:rPr lang="en-US" altLang="ko-KR" dirty="0" err="1" smtClean="0"/>
              <a:t>onload</a:t>
            </a:r>
            <a:r>
              <a:rPr lang="en-US" altLang="ko-KR" dirty="0" smtClean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 smtClean="0"/>
              <a:t>이 둘은 같은 표현임</a:t>
            </a:r>
            <a:r>
              <a:rPr lang="en-US" altLang="ko-KR" dirty="0" smtClean="0"/>
              <a:t>.</a:t>
            </a:r>
          </a:p>
          <a:p>
            <a:pPr marL="685800" lvl="2" indent="0">
              <a:buNone/>
            </a:pPr>
            <a:r>
              <a:rPr lang="en-US" altLang="ko-KR" dirty="0" smtClean="0"/>
              <a:t>&lt;body&gt;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onload</a:t>
            </a:r>
            <a:r>
              <a:rPr lang="ko-KR" altLang="en-US" dirty="0" smtClean="0"/>
              <a:t>를 달인 </a:t>
            </a:r>
            <a:r>
              <a:rPr lang="en-US" altLang="ko-KR" dirty="0" smtClean="0"/>
              <a:t>window </a:t>
            </a:r>
            <a:r>
              <a:rPr lang="ko-KR" altLang="en-US" dirty="0" smtClean="0"/>
              <a:t>객체에 </a:t>
            </a:r>
            <a:r>
              <a:rPr lang="en-US" altLang="ko-KR" dirty="0" smtClean="0"/>
              <a:t>load </a:t>
            </a:r>
            <a:r>
              <a:rPr lang="ko-KR" altLang="en-US" dirty="0" smtClean="0"/>
              <a:t>이벤트가 전달됨</a:t>
            </a:r>
            <a:endParaRPr lang="en-US" altLang="ko-KR" dirty="0" smtClean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 smtClean="0"/>
              <a:t>* </a:t>
            </a:r>
            <a:r>
              <a:rPr lang="en-US" altLang="ko-KR" u="sng" dirty="0" err="1" smtClean="0"/>
              <a:t>document.onload</a:t>
            </a:r>
            <a:r>
              <a:rPr lang="ko-KR" altLang="en-US" u="sng" dirty="0" smtClean="0"/>
              <a:t>는 최근에 와서 많은 브라우저에서 작동하지 않음</a:t>
            </a:r>
            <a:endParaRPr lang="en-US" altLang="ko-KR" u="sng" dirty="0" smtClean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 smtClean="0"/>
              <a:t>="</a:t>
            </a:r>
            <a:r>
              <a:rPr lang="en-US" altLang="ko-KR" sz="1200" b="1" dirty="0"/>
              <a:t>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 smtClean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 smtClean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pPr defTabSz="180000"/>
            <a:r>
              <a:rPr lang="ko-KR" altLang="en-US" sz="1200" dirty="0" smtClean="0"/>
              <a:t>사용 </a:t>
            </a:r>
            <a:r>
              <a:rPr lang="ko-KR" altLang="en-US" sz="1200" dirty="0"/>
              <a:t>예를 보여줍니다</a:t>
            </a:r>
          </a:p>
          <a:p>
            <a:pPr defTabSz="180000"/>
            <a:r>
              <a:rPr lang="ko-KR" altLang="en-US" sz="1200" dirty="0"/>
              <a:t>이 페이지가 출력되고 난 바로 </a:t>
            </a:r>
            <a:r>
              <a:rPr lang="ko-KR" altLang="en-US" sz="1200" dirty="0" smtClean="0"/>
              <a:t>직후</a:t>
            </a:r>
            <a:endParaRPr lang="en-US" altLang="ko-KR" sz="1200" dirty="0" smtClean="0"/>
          </a:p>
          <a:p>
            <a:pPr defTabSz="180000"/>
            <a:r>
              <a:rPr lang="en-US" altLang="ko-KR" sz="1200" dirty="0" err="1" smtClean="0"/>
              <a:t>onload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340292" y="21367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14354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\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뒤에 </a:t>
            </a:r>
            <a:r>
              <a:rPr lang="en-US" altLang="ko-KR" sz="1000" dirty="0" smtClean="0"/>
              <a:t>&lt;enter&gt; </a:t>
            </a:r>
            <a:r>
              <a:rPr lang="ko-KR" altLang="en-US" sz="1000" dirty="0" smtClean="0"/>
              <a:t>키를 무시하게 만듦</a:t>
            </a:r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395010"/>
            <a:ext cx="4671560" cy="14993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5111159"/>
            <a:ext cx="2340260" cy="783193"/>
          </a:xfrm>
          <a:prstGeom prst="wedgeRoundRectCallout">
            <a:avLst>
              <a:gd name="adj1" fmla="val 56381"/>
              <a:gd name="adj2" fmla="val 22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예제는 인터넷 </a:t>
            </a:r>
            <a:r>
              <a:rPr lang="ko-KR" altLang="en-US" sz="1000" dirty="0" err="1" smtClean="0"/>
              <a:t>익스플로러에서는</a:t>
            </a:r>
            <a:r>
              <a:rPr lang="ko-KR" altLang="en-US" sz="1000" dirty="0" smtClean="0"/>
              <a:t> 잘 작동하지만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크롬에서는 </a:t>
            </a:r>
            <a:r>
              <a:rPr lang="en-US" altLang="ko-KR" sz="1000" dirty="0" smtClean="0"/>
              <a:t>alert()</a:t>
            </a:r>
            <a:r>
              <a:rPr lang="ko-KR" altLang="en-US" sz="1000" dirty="0" smtClean="0"/>
              <a:t>에 출력되는 경고 창이 반복해서 출력되는 문제가 있으므로 주의할 것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 smtClean="0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Image</a:t>
            </a:r>
            <a:r>
              <a:rPr lang="ko-KR" altLang="en-US" sz="2000" dirty="0" smtClean="0"/>
              <a:t> 객체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&lt;</a:t>
            </a:r>
            <a:r>
              <a:rPr lang="en-US" altLang="ko-KR" sz="1800" dirty="0" err="1" smtClean="0"/>
              <a:t>img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태그에 의해 생성되는 </a:t>
            </a:r>
            <a:r>
              <a:rPr lang="en-US" altLang="ko-KR" sz="1800" dirty="0" smtClean="0"/>
              <a:t>DOM </a:t>
            </a:r>
            <a:r>
              <a:rPr lang="ko-KR" altLang="en-US" sz="1800" dirty="0" smtClean="0"/>
              <a:t>객체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new Image(); </a:t>
            </a:r>
            <a:r>
              <a:rPr lang="ko-KR" altLang="en-US" sz="1800" dirty="0" smtClean="0"/>
              <a:t>자바스크립트 코드에 의해 생성되는 객체</a:t>
            </a:r>
            <a:endParaRPr lang="en-US" altLang="ko-KR" sz="1800" dirty="0" smtClean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새로운 이미지를 로딩하는 방법</a:t>
            </a:r>
            <a:endParaRPr lang="en-US" altLang="ko-KR" sz="20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</a:t>
            </a:r>
            <a:r>
              <a:rPr lang="en-US" altLang="ko-KR" sz="1400" dirty="0" smtClean="0"/>
              <a:t>anana.png </a:t>
            </a:r>
            <a:r>
              <a:rPr lang="ko-KR" altLang="en-US" sz="1400" dirty="0" smtClean="0"/>
              <a:t>이미지의 로딩이 완료된 </a:t>
            </a:r>
            <a:r>
              <a:rPr lang="en-US" altLang="ko-KR" sz="1400" dirty="0" err="1" smtClean="0"/>
              <a:t>myImg</a:t>
            </a:r>
            <a:r>
              <a:rPr lang="ko-KR" altLang="en-US" sz="1400" dirty="0" smtClean="0"/>
              <a:t>의 </a:t>
            </a:r>
            <a:r>
              <a:rPr lang="en-US" altLang="ko-KR" sz="1400" dirty="0" err="1" smtClean="0"/>
              <a:t>onload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실행 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로딩시 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잘못된 이미지 로딩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이미지를 로딩하여 이미지 폭을 알아내는 코드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문제점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sz="1600" dirty="0" err="1" smtClean="0"/>
              <a:t>myImg.src</a:t>
            </a:r>
            <a:r>
              <a:rPr lang="en-US" altLang="ko-KR" sz="1600" dirty="0" smtClean="0"/>
              <a:t> = "banana.png"; </a:t>
            </a:r>
            <a:r>
              <a:rPr lang="ko-KR" altLang="en-US" sz="1600" dirty="0" smtClean="0"/>
              <a:t>실행 직후 이미지 로딩 완료되지 않음</a:t>
            </a:r>
            <a:endParaRPr lang="en-US" altLang="ko-KR" sz="1600" dirty="0" smtClean="0"/>
          </a:p>
          <a:p>
            <a:pPr lvl="2"/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 width = </a:t>
            </a:r>
            <a:r>
              <a:rPr lang="en-US" altLang="ko-KR" sz="1600" dirty="0" err="1" smtClean="0"/>
              <a:t>myImg.width</a:t>
            </a:r>
            <a:r>
              <a:rPr lang="en-US" altLang="ko-KR" sz="1600" dirty="0" smtClean="0"/>
              <a:t>; </a:t>
            </a:r>
            <a:r>
              <a:rPr lang="ko-KR" altLang="en-US" sz="1600" dirty="0" smtClean="0"/>
              <a:t>이미지 로딩 완료전이면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myImg.width</a:t>
            </a:r>
            <a:r>
              <a:rPr lang="en-US" altLang="ko-KR" sz="1600" dirty="0" smtClean="0"/>
              <a:t>=0</a:t>
            </a:r>
          </a:p>
          <a:p>
            <a:r>
              <a:rPr lang="ko-KR" altLang="en-US" dirty="0" smtClean="0"/>
              <a:t>코드 수정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onload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리스너에서</a:t>
            </a:r>
            <a:r>
              <a:rPr lang="ko-KR" altLang="en-US" dirty="0" smtClean="0"/>
              <a:t> 이미지 폭을 알아내는 코드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013176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 smtClean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“banana.png"; 			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지시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84784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onload</a:t>
            </a:r>
            <a:r>
              <a:rPr lang="ko-KR" altLang="en-US" dirty="0"/>
              <a:t>로 이미지의 크기 </a:t>
            </a:r>
            <a:r>
              <a:rPr lang="ko-KR" altLang="en-US" dirty="0" smtClean="0"/>
              <a:t>알아내기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699" y="1412776"/>
            <a:ext cx="4407365" cy="53399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function </a:t>
            </a:r>
            <a:r>
              <a:rPr lang="en-US" altLang="ko-KR" sz="1100" dirty="0" err="1"/>
              <a:t>changeImage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myImg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b="1" dirty="0" err="1" smtClean="0"/>
              <a:t>img.onload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function () </a:t>
            </a:r>
            <a:r>
              <a:rPr lang="en-US" altLang="ko-KR" sz="1100" b="1" dirty="0" smtClean="0"/>
              <a:t>{ </a:t>
            </a:r>
            <a:r>
              <a:rPr lang="ko-KR" altLang="en-US" sz="1100" dirty="0" smtClean="0"/>
              <a:t> </a:t>
            </a:r>
            <a:r>
              <a:rPr lang="en-US" altLang="ko-KR" sz="1100" dirty="0"/>
              <a:t>// </a:t>
            </a:r>
            <a:r>
              <a:rPr lang="ko-KR" altLang="en-US" sz="1100" dirty="0"/>
              <a:t>이미지 크기 출력</a:t>
            </a:r>
          </a:p>
          <a:p>
            <a:pPr defTabSz="180000"/>
            <a:r>
              <a:rPr lang="en-US" altLang="ko-KR" sz="1100" b="1" dirty="0" smtClean="0"/>
              <a:t>		 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document.getElementById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 smtClean="0"/>
              <a:t>		</a:t>
            </a:r>
            <a:r>
              <a:rPr lang="en-US" altLang="ko-KR" sz="1100" b="1" dirty="0" err="1" smtClean="0"/>
              <a:t>mySpan.innerHTML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= </a:t>
            </a:r>
            <a:r>
              <a:rPr lang="en-US" altLang="ko-KR" sz="1100" b="1" dirty="0" err="1"/>
              <a:t>img.width</a:t>
            </a:r>
            <a:r>
              <a:rPr lang="en-US" altLang="ko-KR" sz="1100" b="1" dirty="0"/>
              <a:t> + "x" + </a:t>
            </a:r>
            <a:r>
              <a:rPr lang="en-US" altLang="ko-KR" sz="1100" b="1" dirty="0" err="1"/>
              <a:t>img.height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 smtClean="0"/>
              <a:t>	}</a:t>
            </a:r>
            <a:endParaRPr lang="en-US" altLang="ko-KR" sz="1100" b="1" dirty="0"/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var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index= </a:t>
            </a:r>
            <a:r>
              <a:rPr lang="en-US" altLang="ko-KR" sz="1100" dirty="0" err="1"/>
              <a:t>sel.selectedIndex</a:t>
            </a:r>
            <a:r>
              <a:rPr lang="en-US" altLang="ko-KR" sz="1100" dirty="0"/>
              <a:t>; // </a:t>
            </a:r>
            <a:r>
              <a:rPr lang="ko-KR" altLang="en-US" sz="1100" dirty="0"/>
              <a:t>선택된 옵션 인덱스</a:t>
            </a:r>
          </a:p>
          <a:p>
            <a:pPr defTabSz="180000"/>
            <a:r>
              <a:rPr lang="en-US" altLang="ko-KR" sz="1100" dirty="0" smtClean="0"/>
              <a:t>	</a:t>
            </a:r>
            <a:r>
              <a:rPr lang="en-US" altLang="ko-KR" sz="1100" dirty="0" err="1" smtClean="0"/>
              <a:t>img.src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= </a:t>
            </a:r>
            <a:r>
              <a:rPr lang="en-US" altLang="ko-KR" sz="1100" dirty="0" err="1"/>
              <a:t>sel.options</a:t>
            </a:r>
            <a:r>
              <a:rPr lang="en-US" altLang="ko-KR" sz="1100" dirty="0"/>
              <a:t>[index].value; // &lt;option&gt;</a:t>
            </a:r>
            <a:r>
              <a:rPr lang="ko-KR" altLang="en-US" sz="1100" dirty="0"/>
              <a:t>의 </a:t>
            </a:r>
            <a:r>
              <a:rPr lang="en-US" altLang="ko-KR" sz="1100" dirty="0"/>
              <a:t>value </a:t>
            </a:r>
            <a:r>
              <a:rPr lang="ko-KR" altLang="en-US" sz="1100" dirty="0"/>
              <a:t>속성</a:t>
            </a:r>
          </a:p>
          <a:p>
            <a:pPr defTabSz="180000"/>
            <a:r>
              <a:rPr lang="en-US" altLang="ko-KR" sz="1100" dirty="0" smtClean="0"/>
              <a:t>}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 </a:t>
            </a:r>
            <a:r>
              <a:rPr lang="en-US" altLang="ko-KR" sz="1100" b="1" dirty="0" err="1" smtClean="0"/>
              <a:t>onload</a:t>
            </a:r>
            <a:r>
              <a:rPr lang="en-US" altLang="ko-KR" sz="1100" b="1" dirty="0" smtClean="0"/>
              <a:t>=</a:t>
            </a:r>
            <a:r>
              <a:rPr lang="en-US" altLang="ko-KR" sz="1100" b="1" dirty="0"/>
              <a:t>"</a:t>
            </a:r>
            <a:r>
              <a:rPr lang="en-US" altLang="ko-KR" sz="1100" b="1" dirty="0" err="1" smtClean="0"/>
              <a:t>changeImage</a:t>
            </a:r>
            <a:r>
              <a:rPr lang="en-US" altLang="ko-KR" sz="1100" b="1" dirty="0" smtClean="0"/>
              <a:t>()"</a:t>
            </a:r>
            <a:r>
              <a:rPr lang="en-US" altLang="ko-KR" sz="1100" dirty="0" smtClean="0"/>
              <a:t>&gt;</a:t>
            </a:r>
            <a:endParaRPr lang="en-US" altLang="ko-KR" sz="1100" dirty="0"/>
          </a:p>
          <a:p>
            <a:pPr defTabSz="180000"/>
            <a:r>
              <a:rPr lang="en-US" altLang="ko-KR" sz="1100" dirty="0"/>
              <a:t>&lt;h3&gt;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&lt;select id="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 </a:t>
            </a:r>
            <a:r>
              <a:rPr lang="en-US" altLang="ko-KR" sz="1100" b="1" dirty="0" err="1"/>
              <a:t>onchange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value="images/apple.png"&gt;</a:t>
            </a:r>
            <a:r>
              <a:rPr lang="ko-KR" altLang="en-US" sz="1100" dirty="0"/>
              <a:t>사과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value="images/banana.png</a:t>
            </a:r>
            <a:r>
              <a:rPr lang="en-US" altLang="ko-KR" sz="1100" dirty="0" smtClean="0"/>
              <a:t>"&gt;</a:t>
            </a:r>
            <a:r>
              <a:rPr lang="ko-KR" altLang="en-US" sz="1100" dirty="0" smtClean="0"/>
              <a:t>바나</a:t>
            </a:r>
            <a:r>
              <a:rPr lang="ko-KR" altLang="en-US" sz="1100" dirty="0"/>
              <a:t>나</a:t>
            </a:r>
          </a:p>
          <a:p>
            <a:pPr defTabSz="180000"/>
            <a:r>
              <a:rPr lang="en-US" altLang="ko-KR" sz="1100" dirty="0" smtClean="0"/>
              <a:t>	&lt;</a:t>
            </a:r>
            <a:r>
              <a:rPr lang="en-US" altLang="ko-KR" sz="1100" dirty="0"/>
              <a:t>option value="images/mango.png"&gt;</a:t>
            </a:r>
            <a:r>
              <a:rPr lang="ko-KR" altLang="en-US" sz="1100" dirty="0"/>
              <a:t>망고</a:t>
            </a:r>
          </a:p>
          <a:p>
            <a:pPr defTabSz="180000"/>
            <a:r>
              <a:rPr lang="en-US" altLang="ko-KR" sz="1100" dirty="0"/>
              <a:t>&lt;/select&gt;</a:t>
            </a:r>
          </a:p>
          <a:p>
            <a:pPr defTabSz="180000"/>
            <a:r>
              <a:rPr lang="en-US" altLang="ko-KR" sz="1100" dirty="0"/>
              <a:t>&lt;span id="</a:t>
            </a:r>
            <a:r>
              <a:rPr lang="en-US" altLang="ko-KR" sz="1100" dirty="0" err="1"/>
              <a:t>mySpan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이미지 크기</a:t>
            </a:r>
            <a:r>
              <a:rPr lang="en-US" altLang="ko-KR" sz="1100" dirty="0"/>
              <a:t>&lt;/span&gt;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&lt;p&gt;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img</a:t>
            </a:r>
            <a:r>
              <a:rPr lang="en-US" altLang="ko-KR" sz="1100" b="1" dirty="0"/>
              <a:t> id="</a:t>
            </a:r>
            <a:r>
              <a:rPr lang="en-US" altLang="ko-KR" sz="1100" b="1" dirty="0" err="1"/>
              <a:t>myImg</a:t>
            </a:r>
            <a:r>
              <a:rPr lang="en-US" altLang="ko-KR" sz="1100" b="1" dirty="0"/>
              <a:t>" </a:t>
            </a:r>
            <a:r>
              <a:rPr lang="en-US" altLang="ko-KR" sz="1100" b="1" dirty="0" err="1"/>
              <a:t>src</a:t>
            </a:r>
            <a:r>
              <a:rPr lang="en-US" altLang="ko-KR" sz="1100" b="1" dirty="0" smtClean="0"/>
              <a:t>="media/apple.png</a:t>
            </a:r>
            <a:r>
              <a:rPr lang="en-US" altLang="ko-KR" sz="1100" b="1" dirty="0"/>
              <a:t>" alt="."&gt;</a:t>
            </a:r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49988" y="3429001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banana.png</a:t>
            </a:r>
            <a:r>
              <a:rPr lang="ko-KR" altLang="en-US" sz="1000" dirty="0" smtClean="0"/>
              <a:t>의 이미지 크기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태그 내에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작성</a:t>
            </a: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addEventListener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이용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태그 내에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smtClean="0"/>
              <a:t>코드 </a:t>
            </a:r>
            <a:r>
              <a:rPr lang="ko-KR" altLang="en-US" dirty="0"/>
              <a:t>직접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마우스 </a:t>
            </a:r>
            <a:r>
              <a:rPr lang="ko-KR" altLang="en-US" dirty="0"/>
              <a:t>올리면 </a:t>
            </a:r>
            <a:r>
              <a:rPr lang="en-US" altLang="ko-KR" dirty="0" smtClean="0"/>
              <a:t>orchid, </a:t>
            </a:r>
            <a:r>
              <a:rPr lang="ko-KR" altLang="en-US" dirty="0"/>
              <a:t>내리면 흰색으로 </a:t>
            </a:r>
            <a:r>
              <a:rPr lang="ko-KR" altLang="en-US" dirty="0" smtClean="0"/>
              <a:t>배경변경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4706560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'"&gt;</a:t>
            </a:r>
          </a:p>
          <a:p>
            <a:pPr marL="190500" defTabSz="180000" fontAlgn="base" latinLnBrk="0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마우스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동적으로 이미지 객체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Image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이미지 객체가 생겼지만 화면에 출력되지 않음</a:t>
            </a:r>
            <a:endParaRPr lang="en-US" altLang="ko-KR" dirty="0" smtClean="0"/>
          </a:p>
          <a:p>
            <a:r>
              <a:rPr lang="en-US" altLang="ko-KR" dirty="0"/>
              <a:t>n</a:t>
            </a:r>
            <a:r>
              <a:rPr lang="en-US" altLang="ko-KR" dirty="0" smtClean="0"/>
              <a:t>ew Image()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객체에 이미지 로딩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로딩된 이미지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할당된 브라우저 공간에 이미지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			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new </a:t>
            </a:r>
            <a:r>
              <a:rPr lang="en-US" altLang="ko-KR" dirty="0"/>
              <a:t>Image()</a:t>
            </a:r>
            <a:r>
              <a:rPr lang="ko-KR" altLang="en-US" dirty="0"/>
              <a:t>로 이미지 </a:t>
            </a:r>
            <a:r>
              <a:rPr lang="ko-KR" altLang="en-US" dirty="0" smtClean="0"/>
              <a:t>로딩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59098"/>
            <a:ext cx="4572000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</a:t>
            </a:r>
            <a:r>
              <a:rPr lang="en-US" altLang="ko-KR" sz="1050" dirty="0" smtClean="0"/>
              <a:t>&gt;&lt;</a:t>
            </a:r>
            <a:r>
              <a:rPr lang="en-US" altLang="ko-KR" sz="1050" dirty="0"/>
              <a:t>head&gt;&lt;title&gt;new Image()</a:t>
            </a:r>
            <a:r>
              <a:rPr lang="ko-KR" altLang="en-US" sz="1050" dirty="0"/>
              <a:t>로 이미지 </a:t>
            </a:r>
            <a:r>
              <a:rPr lang="ko-KR" altLang="en-US" sz="1050" dirty="0" smtClean="0"/>
              <a:t>로딩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미리 로딩해둘 이미지 이름 </a:t>
            </a:r>
            <a:r>
              <a:rPr lang="ko-KR" altLang="en-US" sz="1050" dirty="0" smtClean="0"/>
              <a:t>배열</a:t>
            </a:r>
            <a:endParaRPr lang="en-US" altLang="ko-KR" sz="1050" dirty="0" smtClean="0"/>
          </a:p>
          <a:p>
            <a:pPr defTabSz="180000"/>
            <a:r>
              <a:rPr lang="en-US" altLang="ko-KR" sz="1050" b="1" dirty="0" err="1" smtClean="0"/>
              <a:t>var</a:t>
            </a:r>
            <a:r>
              <a:rPr lang="en-US" altLang="ko-KR" sz="1050" b="1" dirty="0" smtClean="0"/>
              <a:t> </a:t>
            </a:r>
            <a:r>
              <a:rPr lang="en-US" altLang="ko-KR" sz="1050" b="1" dirty="0"/>
              <a:t>files </a:t>
            </a:r>
            <a:r>
              <a:rPr lang="en-US" altLang="ko-KR" sz="1050" dirty="0"/>
              <a:t>= ["media/penguins.jpg", </a:t>
            </a:r>
          </a:p>
          <a:p>
            <a:pPr defTabSz="180000"/>
            <a:r>
              <a:rPr lang="en-US" altLang="ko-KR" sz="1050" dirty="0"/>
              <a:t>             "media/lighthouse.jpg",</a:t>
            </a:r>
          </a:p>
          <a:p>
            <a:pPr defTabSz="180000"/>
            <a:r>
              <a:rPr lang="en-US" altLang="ko-KR" sz="1050" dirty="0"/>
              <a:t>             "</a:t>
            </a:r>
            <a:r>
              <a:rPr lang="en-US" altLang="ko-KR" sz="1050" dirty="0" smtClean="0"/>
              <a:t>media/Chrysanthemum.jpg</a:t>
            </a:r>
            <a:r>
              <a:rPr lang="en-US" altLang="ko-KR" sz="1050" dirty="0"/>
              <a:t>",</a:t>
            </a:r>
          </a:p>
          <a:p>
            <a:pPr defTabSz="180000"/>
            <a:r>
              <a:rPr lang="en-US" altLang="ko-KR" sz="1050" dirty="0"/>
              <a:t>             "</a:t>
            </a:r>
            <a:r>
              <a:rPr lang="en-US" altLang="ko-KR" sz="1050" dirty="0" smtClean="0"/>
              <a:t>media/Desert.jpg</a:t>
            </a:r>
            <a:r>
              <a:rPr lang="en-US" altLang="ko-KR" sz="1050" dirty="0"/>
              <a:t>",</a:t>
            </a:r>
          </a:p>
          <a:p>
            <a:pPr defTabSz="180000"/>
            <a:r>
              <a:rPr lang="en-US" altLang="ko-KR" sz="1050" dirty="0"/>
              <a:t>             "media/Hydrangeas.jpg",</a:t>
            </a:r>
          </a:p>
          <a:p>
            <a:pPr defTabSz="180000"/>
            <a:r>
              <a:rPr lang="en-US" altLang="ko-KR" sz="1050" dirty="0"/>
              <a:t>             "media/Jellyfish.jpg",</a:t>
            </a:r>
          </a:p>
          <a:p>
            <a:pPr defTabSz="180000"/>
            <a:r>
              <a:rPr lang="en-US" altLang="ko-KR" sz="1050" dirty="0"/>
              <a:t>             "media/Koala.jpg",</a:t>
            </a:r>
          </a:p>
          <a:p>
            <a:pPr defTabSz="180000"/>
            <a:r>
              <a:rPr lang="en-US" altLang="ko-KR" sz="1050" dirty="0"/>
              <a:t>             "media/Tulips.jpg"];</a:t>
            </a:r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 = new Array();</a:t>
            </a:r>
          </a:p>
          <a:p>
            <a:pPr defTabSz="180000"/>
            <a:r>
              <a:rPr lang="en-US" altLang="ko-KR" sz="1050" b="1" dirty="0"/>
              <a:t>for(</a:t>
            </a:r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=0;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&lt;</a:t>
            </a:r>
            <a:r>
              <a:rPr lang="en-US" altLang="ko-KR" sz="1050" b="1" dirty="0" err="1"/>
              <a:t>files.length</a:t>
            </a:r>
            <a:r>
              <a:rPr lang="en-US" altLang="ko-KR" sz="1050" b="1" dirty="0"/>
              <a:t>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++)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imgs</a:t>
            </a:r>
            <a:r>
              <a:rPr lang="en-US" altLang="ko-KR" sz="1050" b="1" dirty="0" smtClean="0"/>
              <a:t>[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/>
              <a:t>] = new Image(); </a:t>
            </a:r>
            <a:r>
              <a:rPr lang="en-US" altLang="ko-KR" sz="1050" dirty="0"/>
              <a:t>// </a:t>
            </a:r>
            <a:r>
              <a:rPr lang="ko-KR" altLang="en-US" sz="1050" dirty="0"/>
              <a:t>이미지 객체 생성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b="1" dirty="0" err="1" smtClean="0"/>
              <a:t>imgs</a:t>
            </a:r>
            <a:r>
              <a:rPr lang="en-US" altLang="ko-KR" sz="1050" b="1" dirty="0" smtClean="0"/>
              <a:t>[</a:t>
            </a:r>
            <a:r>
              <a:rPr lang="en-US" altLang="ko-KR" sz="1050" b="1" dirty="0" err="1" smtClean="0"/>
              <a:t>i</a:t>
            </a:r>
            <a:r>
              <a:rPr lang="en-US" altLang="ko-KR" sz="1050" b="1" dirty="0"/>
              <a:t>].</a:t>
            </a:r>
            <a:r>
              <a:rPr lang="en-US" altLang="ko-KR" sz="1050" b="1" dirty="0" err="1"/>
              <a:t>src</a:t>
            </a:r>
            <a:r>
              <a:rPr lang="en-US" altLang="ko-KR" sz="1050" b="1" dirty="0"/>
              <a:t> = files[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];</a:t>
            </a:r>
            <a:r>
              <a:rPr lang="en-US" altLang="ko-KR" sz="1050" dirty="0"/>
              <a:t> // </a:t>
            </a:r>
            <a:r>
              <a:rPr lang="ko-KR" altLang="en-US" sz="1050" dirty="0"/>
              <a:t>이미지 로딩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 smtClean="0"/>
              <a:t>다음 이미지 출력</a:t>
            </a:r>
            <a:endParaRPr lang="ko-KR" altLang="en-US" sz="1050" dirty="0"/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next = 1;</a:t>
            </a:r>
          </a:p>
          <a:p>
            <a:pPr defTabSz="180000"/>
            <a:r>
              <a:rPr lang="en-US" altLang="ko-KR" sz="1050" b="1" dirty="0"/>
              <a:t>function change(</a:t>
            </a:r>
            <a:r>
              <a:rPr lang="en-US" altLang="ko-KR" sz="1050" b="1" dirty="0" err="1"/>
              <a:t>img</a:t>
            </a:r>
            <a:r>
              <a:rPr lang="en-US" altLang="ko-KR" sz="1050" b="1" dirty="0"/>
              <a:t>) {</a:t>
            </a:r>
          </a:p>
          <a:p>
            <a:pPr defTabSz="180000"/>
            <a:r>
              <a:rPr lang="en-US" altLang="ko-KR" sz="1050" dirty="0" smtClean="0"/>
              <a:t>	</a:t>
            </a:r>
            <a:r>
              <a:rPr lang="en-US" altLang="ko-KR" sz="1050" dirty="0" err="1" smtClean="0"/>
              <a:t>img.src</a:t>
            </a:r>
            <a:r>
              <a:rPr lang="en-US" altLang="ko-KR" sz="1050" dirty="0" smtClean="0"/>
              <a:t> </a:t>
            </a:r>
            <a:r>
              <a:rPr lang="en-US" altLang="ko-KR" sz="1050" dirty="0"/>
              <a:t>= </a:t>
            </a:r>
            <a:r>
              <a:rPr lang="en-US" altLang="ko-KR" sz="1050" dirty="0" err="1"/>
              <a:t>imgs</a:t>
            </a:r>
            <a:r>
              <a:rPr lang="en-US" altLang="ko-KR" sz="1050" dirty="0"/>
              <a:t>[next].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; // </a:t>
            </a:r>
            <a:r>
              <a:rPr lang="ko-KR" altLang="en-US" sz="1050" dirty="0"/>
              <a:t>이미지 변경</a:t>
            </a:r>
          </a:p>
          <a:p>
            <a:pPr defTabSz="180000"/>
            <a:r>
              <a:rPr lang="en-US" altLang="ko-KR" sz="1050" dirty="0" smtClean="0"/>
              <a:t>	next</a:t>
            </a:r>
            <a:r>
              <a:rPr lang="en-US" altLang="ko-KR" sz="1050" dirty="0"/>
              <a:t>++; // </a:t>
            </a:r>
            <a:r>
              <a:rPr lang="ko-KR" altLang="en-US" sz="1050" dirty="0"/>
              <a:t>다음 이미지</a:t>
            </a:r>
          </a:p>
          <a:p>
            <a:pPr defTabSz="180000"/>
            <a:r>
              <a:rPr lang="en-US" altLang="ko-KR" sz="1050" dirty="0" smtClean="0"/>
              <a:t>	next </a:t>
            </a:r>
            <a:r>
              <a:rPr lang="en-US" altLang="ko-KR" sz="1050" dirty="0"/>
              <a:t>%= </a:t>
            </a:r>
            <a:r>
              <a:rPr lang="en-US" altLang="ko-KR" sz="1050" dirty="0" err="1"/>
              <a:t>imgs.length</a:t>
            </a:r>
            <a:r>
              <a:rPr lang="en-US" altLang="ko-KR" sz="1050" dirty="0"/>
              <a:t>; // </a:t>
            </a:r>
            <a:r>
              <a:rPr lang="ko-KR" altLang="en-US" sz="1050" dirty="0"/>
              <a:t>개수를 넘으면 </a:t>
            </a:r>
            <a:r>
              <a:rPr lang="ko-KR" altLang="en-US" sz="1050" dirty="0" smtClean="0"/>
              <a:t>처음으로</a:t>
            </a:r>
            <a:endParaRPr lang="ko-KR" altLang="en-US" sz="1050" dirty="0"/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Image()</a:t>
            </a:r>
            <a:r>
              <a:rPr lang="ko-KR" altLang="en-US" sz="1050" dirty="0"/>
              <a:t>로 </a:t>
            </a:r>
            <a:r>
              <a:rPr lang="ko-KR" altLang="en-US" sz="1050" dirty="0" smtClean="0"/>
              <a:t>이미지 </a:t>
            </a:r>
            <a:r>
              <a:rPr lang="ko-KR" altLang="en-US" sz="1050" dirty="0"/>
              <a:t>로딩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ko-KR" altLang="en-US" sz="1050" dirty="0" smtClean="0"/>
              <a:t>이미지를 </a:t>
            </a:r>
            <a:r>
              <a:rPr lang="ko-KR" altLang="en-US" sz="1050" dirty="0"/>
              <a:t>클릭하면 </a:t>
            </a:r>
            <a:r>
              <a:rPr lang="ko-KR" altLang="en-US" sz="1050" dirty="0" smtClean="0"/>
              <a:t>다음 </a:t>
            </a:r>
            <a:r>
              <a:rPr lang="ko-KR" altLang="en-US" sz="1050" dirty="0"/>
              <a:t>이미지를 보여줍니다</a:t>
            </a:r>
            <a:r>
              <a:rPr lang="en-US" altLang="ko-KR" sz="1050" dirty="0"/>
              <a:t>.&lt;p&gt;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style="border:20px ridge wheat" </a:t>
            </a:r>
          </a:p>
          <a:p>
            <a:pPr defTabSz="180000"/>
            <a:r>
              <a:rPr lang="en-US" altLang="ko-KR" sz="1050" dirty="0" smtClean="0"/>
              <a:t>		 </a:t>
            </a:r>
            <a:r>
              <a:rPr lang="en-US" altLang="ko-KR" sz="1050" dirty="0" err="1" smtClean="0"/>
              <a:t>src</a:t>
            </a:r>
            <a:r>
              <a:rPr lang="en-US" altLang="ko-KR" sz="1050" dirty="0"/>
              <a:t>="media/penguins.jpg" alt</a:t>
            </a:r>
            <a:r>
              <a:rPr lang="en-US" altLang="ko-KR" sz="1050" dirty="0" smtClean="0"/>
              <a:t>="."  width</a:t>
            </a:r>
            <a:r>
              <a:rPr lang="en-US" altLang="ko-KR" sz="1050" dirty="0"/>
              <a:t>="200" height="200" </a:t>
            </a:r>
            <a:endParaRPr lang="en-US" altLang="ko-KR" sz="1050" dirty="0" smtClean="0"/>
          </a:p>
          <a:p>
            <a:pPr defTabSz="180000"/>
            <a:r>
              <a:rPr lang="en-US" altLang="ko-KR" sz="1050" dirty="0" smtClean="0"/>
              <a:t> 		 </a:t>
            </a:r>
            <a:r>
              <a:rPr lang="en-US" altLang="ko-KR" sz="1050" b="1" dirty="0" err="1" smtClean="0"/>
              <a:t>onclick</a:t>
            </a:r>
            <a:r>
              <a:rPr lang="en-US" altLang="ko-KR" sz="1050" b="1" dirty="0"/>
              <a:t>="change(this</a:t>
            </a:r>
            <a:r>
              <a:rPr lang="en-US" altLang="ko-KR" sz="1050" b="1" dirty="0" smtClean="0"/>
              <a:t>)"</a:t>
            </a:r>
            <a:r>
              <a:rPr lang="en-US" altLang="ko-KR" sz="1050" dirty="0" smtClean="0"/>
              <a:t>&gt;</a:t>
            </a:r>
          </a:p>
          <a:p>
            <a:pPr defTabSz="180000"/>
            <a:r>
              <a:rPr lang="en-US" altLang="ko-KR" sz="1050" dirty="0" smtClean="0"/>
              <a:t>&lt;/</a:t>
            </a:r>
            <a:r>
              <a:rPr lang="en-US" altLang="ko-KR" sz="1050" dirty="0"/>
              <a:t>body</a:t>
            </a:r>
            <a:r>
              <a:rPr lang="en-US" altLang="ko-KR" sz="1050" dirty="0" smtClean="0"/>
              <a:t>&gt;&lt;/</a:t>
            </a:r>
            <a:r>
              <a:rPr lang="en-US" altLang="ko-KR" sz="1050" dirty="0"/>
              <a:t>html&gt;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클릭하면 다음 이미지를 보여준다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 smtClean="0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포커스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포커스는 현재 키 입력에 대한 독점권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브라우저는 포커스를 가지고 있는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요소에 키 공급</a:t>
            </a:r>
            <a:endParaRPr lang="en-US" altLang="ko-KR" dirty="0" smtClean="0"/>
          </a:p>
          <a:p>
            <a:r>
              <a:rPr lang="en-US" altLang="ko-KR" dirty="0" err="1" smtClean="0"/>
              <a:t>onblur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포커스를 잃을 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요소는 포커스를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잃는다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onfocus</a:t>
            </a:r>
            <a:endParaRPr lang="en-US" altLang="ko-KR" dirty="0" smtClean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 smtClean="0"/>
              <a:t>리스너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 smtClean="0"/>
              <a:t>요소가 </a:t>
            </a:r>
            <a:r>
              <a:rPr lang="ko-KR" altLang="en-US" dirty="0"/>
              <a:t>포커스를</a:t>
            </a:r>
            <a:r>
              <a:rPr lang="en-US" altLang="ko-KR" dirty="0"/>
              <a:t> </a:t>
            </a:r>
            <a:r>
              <a:rPr lang="ko-KR" altLang="en-US" dirty="0" smtClean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3" y="1328462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onfocus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en-US" altLang="ko-KR" dirty="0"/>
              <a:t>, </a:t>
            </a:r>
            <a:r>
              <a:rPr lang="ko-KR" altLang="en-US" dirty="0" smtClean="0"/>
              <a:t>입력 없이 다른 </a:t>
            </a:r>
            <a:r>
              <a:rPr lang="ko-KR" altLang="en-US" dirty="0"/>
              <a:t>창으로 갈 수 </a:t>
            </a:r>
            <a:r>
              <a:rPr lang="ko-KR" altLang="en-US" dirty="0" smtClean="0"/>
              <a:t>없음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 smtClean="0"/>
              <a:t>	if(</a:t>
            </a:r>
            <a:r>
              <a:rPr lang="en-US" altLang="ko-KR" sz="1400" b="1" dirty="0" err="1" smtClean="0"/>
              <a:t>obj.value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== "") {</a:t>
            </a:r>
          </a:p>
          <a:p>
            <a:pPr defTabSz="180000"/>
            <a:r>
              <a:rPr lang="en-US" altLang="ko-KR" sz="1400" dirty="0" smtClean="0"/>
              <a:t>		alert</a:t>
            </a:r>
            <a:r>
              <a:rPr lang="en-US" altLang="ko-KR" sz="1400" dirty="0"/>
              <a:t>("enter name!");</a:t>
            </a:r>
          </a:p>
          <a:p>
            <a:pPr defTabSz="180000"/>
            <a:r>
              <a:rPr lang="en-US" altLang="ko-KR" sz="1400" dirty="0" smtClean="0"/>
              <a:t>		</a:t>
            </a:r>
            <a:r>
              <a:rPr lang="en-US" altLang="ko-KR" sz="1400" dirty="0" err="1" smtClean="0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 smtClean="0"/>
              <a:t>	}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 smtClean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</a:t>
            </a:r>
            <a:r>
              <a:rPr lang="en-US" altLang="ko-KR" sz="1400" dirty="0" smtClean="0"/>
              <a:t>name" 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					</a:t>
            </a:r>
            <a:r>
              <a:rPr lang="en-US" altLang="ko-KR" sz="1400" b="1" dirty="0" err="1" smtClean="0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960275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5796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1573" y="3969797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이름을 입력하지 않은 상태에서 다른 곳을 클릭하면 아래의 경고 창 출력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라디오버튼과 체크박스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라디오버튼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type="radio"&gt;</a:t>
            </a:r>
            <a:r>
              <a:rPr lang="ko-KR" altLang="en-US" smtClean="0"/>
              <a:t>로 만들어진 라디오 버튼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라디오 버튼 객체들 알아내기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체크박스 객체</a:t>
            </a:r>
            <a:endParaRPr lang="en-US" altLang="ko-KR" smtClean="0"/>
          </a:p>
          <a:p>
            <a:pPr lvl="1"/>
            <a:r>
              <a:rPr lang="en-US" altLang="ko-KR" smtClean="0"/>
              <a:t>&lt;input type="checkbox"&gt;</a:t>
            </a:r>
            <a:r>
              <a:rPr lang="ko-KR" altLang="en-US" smtClean="0"/>
              <a:t>로 만들어진 체크박스 </a:t>
            </a:r>
            <a:r>
              <a:rPr lang="en-US" altLang="ko-KR" smtClean="0"/>
              <a:t>DOM </a:t>
            </a:r>
            <a:r>
              <a:rPr lang="ko-KR" altLang="en-US" smtClean="0"/>
              <a:t>객체</a:t>
            </a:r>
          </a:p>
          <a:p>
            <a:endParaRPr lang="ko-KR" altLang="en-US" smtClean="0"/>
          </a:p>
          <a:p>
            <a:pPr lvl="1"/>
            <a:endParaRPr lang="ko-KR" altLang="en-US" smtClean="0"/>
          </a:p>
          <a:p>
            <a:pPr lvl="1"/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288936" y="4221088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 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9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선택된 </a:t>
            </a:r>
            <a:r>
              <a:rPr lang="ko-KR" altLang="en-US" dirty="0"/>
              <a:t>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36817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found = null;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 smtClean="0"/>
              <a:t>	for(</a:t>
            </a:r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 smtClean="0"/>
              <a:t>		if(</a:t>
            </a:r>
            <a:r>
              <a:rPr lang="en-US" altLang="ko-KR" sz="1200" b="1" dirty="0" err="1" smtClean="0"/>
              <a:t>kcity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i</a:t>
            </a:r>
            <a:r>
              <a:rPr lang="en-US" altLang="ko-KR" sz="1200" b="1" dirty="0"/>
              <a:t>].</a:t>
            </a:r>
            <a:r>
              <a:rPr lang="en-US" altLang="ko-KR" sz="1200" b="1" dirty="0" smtClean="0"/>
              <a:t>checked == true)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	found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	if(found != null) 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alert(</a:t>
            </a:r>
            <a:r>
              <a:rPr lang="en-US" altLang="ko-KR" sz="1200" b="1" dirty="0" err="1" smtClean="0"/>
              <a:t>found.value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 smtClean="0"/>
              <a:t>	else</a:t>
            </a:r>
            <a:r>
              <a:rPr lang="ko-KR" altLang="en-US" sz="1200" b="1" dirty="0" smtClean="0"/>
              <a:t>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smtClean="0"/>
              <a:t>	alert</a:t>
            </a:r>
            <a:r>
              <a:rPr lang="en-US" altLang="ko-KR" sz="1200" b="1" dirty="0"/>
              <a:t>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661160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084168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체크박스로 </a:t>
            </a:r>
            <a:r>
              <a:rPr lang="ko-KR" altLang="en-US" dirty="0"/>
              <a:t>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340768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 smtClean="0"/>
              <a:t>	if(</a:t>
            </a:r>
            <a:r>
              <a:rPr lang="en-US" altLang="ko-KR" sz="1200" dirty="0" err="1" smtClean="0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 smtClean="0"/>
              <a:t>		sum </a:t>
            </a:r>
            <a:r>
              <a:rPr lang="en-US" altLang="ko-KR" sz="1200" dirty="0"/>
              <a:t>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else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	sum </a:t>
            </a:r>
            <a:r>
              <a:rPr lang="en-US" altLang="ko-KR" sz="1200" dirty="0"/>
              <a:t>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form&gt;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&lt;input type="checkbox" name="hap" value="10000"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만원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b="1" dirty="0" err="1" smtClean="0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28800"/>
            <a:ext cx="3712277" cy="222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select </a:t>
            </a:r>
            <a:r>
              <a:rPr lang="ko-KR" altLang="en-US" smtClean="0"/>
              <a:t>객체와 </a:t>
            </a:r>
            <a:r>
              <a:rPr lang="en-US" altLang="ko-KR" smtClean="0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select </a:t>
            </a:r>
            <a:r>
              <a:rPr lang="ko-KR" altLang="en-US" sz="1800" dirty="0" smtClean="0"/>
              <a:t>객체는 </a:t>
            </a:r>
            <a:r>
              <a:rPr lang="en-US" altLang="ko-KR" sz="1800" dirty="0" smtClean="0"/>
              <a:t>&lt;select&gt; </a:t>
            </a:r>
            <a:r>
              <a:rPr lang="ko-KR" altLang="en-US" sz="1800" dirty="0" smtClean="0"/>
              <a:t>태그로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만들어진 </a:t>
            </a:r>
            <a:r>
              <a:rPr lang="ko-KR" altLang="en-US" sz="1800" dirty="0" err="1" smtClean="0"/>
              <a:t>콤보박스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option </a:t>
            </a:r>
            <a:r>
              <a:rPr lang="ko-KR" altLang="en-US" sz="1600" dirty="0" smtClean="0"/>
              <a:t>객체는 </a:t>
            </a:r>
            <a:r>
              <a:rPr lang="en-US" altLang="ko-KR" sz="1600" dirty="0" smtClean="0"/>
              <a:t>&lt;option&gt;</a:t>
            </a:r>
            <a:r>
              <a:rPr lang="ko-KR" altLang="en-US" sz="1600" dirty="0" smtClean="0"/>
              <a:t>태그로 표현되는 옵션 아이템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선택된 옵션 알아내기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옵션 선택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select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onchange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리스너</a:t>
            </a:r>
            <a:endParaRPr lang="en-US" altLang="ko-KR" sz="1600" dirty="0" smtClean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/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호출</a:t>
            </a:r>
          </a:p>
          <a:p>
            <a:pPr lvl="2"/>
            <a:endParaRPr lang="ko-KR" altLang="en-US" sz="1600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index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는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31640" y="4616631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09576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var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img.src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value="media/strawberry.png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 smtClean="0"/>
              <a:t>	&lt;</a:t>
            </a:r>
            <a:r>
              <a:rPr lang="en-US" altLang="ko-KR" sz="1200" dirty="0"/>
              <a:t>option value="media/apple.png</a:t>
            </a:r>
            <a:r>
              <a:rPr lang="en-US" altLang="ko-KR" sz="1200" dirty="0" smtClean="0"/>
              <a:t>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="media/banana.gif</a:t>
            </a:r>
            <a:r>
              <a:rPr lang="en-US" altLang="ko-KR" sz="1200" dirty="0" smtClean="0"/>
              <a:t>" </a:t>
            </a:r>
            <a:r>
              <a:rPr lang="en-US" altLang="ko-KR" sz="1200" dirty="0"/>
              <a:t>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키 이벤트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onkeydown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onkeypress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onkeydown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키가 눌러지는 순간 호출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키에 대해 작동</a:t>
            </a:r>
          </a:p>
          <a:p>
            <a:pPr lvl="1"/>
            <a:r>
              <a:rPr lang="en-US" altLang="ko-KR" dirty="0" err="1" smtClean="0"/>
              <a:t>onkeypress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 키와</a:t>
            </a:r>
            <a:r>
              <a:rPr lang="en-US" altLang="ko-KR" dirty="0" smtClean="0"/>
              <a:t> &lt;Enter&gt;, &lt;Space&gt;, &lt;Esc&gt; </a:t>
            </a:r>
            <a:r>
              <a:rPr lang="ko-KR" altLang="en-US" dirty="0" smtClean="0"/>
              <a:t>키에 대해서만 눌러지는 순간에 추가 호출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문자 키가 아닌 경우</a:t>
            </a:r>
            <a:r>
              <a:rPr lang="en-US" altLang="ko-KR" dirty="0" smtClean="0"/>
              <a:t>(&lt;F1&gt;, &lt;Shift&gt;, &lt;</a:t>
            </a:r>
            <a:r>
              <a:rPr lang="en-US" altLang="ko-KR" dirty="0" err="1" smtClean="0"/>
              <a:t>PgDn</a:t>
            </a:r>
            <a:r>
              <a:rPr lang="en-US" altLang="ko-KR" dirty="0" smtClean="0"/>
              <a:t>&gt;, &lt;Del&gt;, &lt;Ins&gt;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호출되지 않음 </a:t>
            </a:r>
          </a:p>
          <a:p>
            <a:pPr lvl="1"/>
            <a:r>
              <a:rPr lang="en-US" altLang="ko-KR" dirty="0" err="1" smtClean="0"/>
              <a:t>onkeyup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head</a:t>
            </a:r>
            <a:r>
              <a:rPr lang="en-US" altLang="ko-KR" sz="1400" dirty="0" smtClean="0"/>
              <a:t>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작성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</a:t>
            </a:r>
            <a:r>
              <a:rPr lang="en-US" altLang="ko-KR" sz="1400" b="1" dirty="0" smtClean="0"/>
              <a:t>  </a:t>
            </a:r>
            <a:r>
              <a:rPr lang="en-US" altLang="ko-KR" sz="1400" b="1" dirty="0" err="1" smtClean="0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ko-KR" altLang="en-US" sz="1400" dirty="0" smtClean="0"/>
              <a:t>마우스 </a:t>
            </a:r>
            <a:r>
              <a:rPr lang="ko-KR" altLang="en-US" sz="1400" dirty="0"/>
              <a:t>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</a:t>
            </a:r>
            <a:r>
              <a:rPr lang="ko-KR" altLang="en-US" sz="1400" dirty="0" smtClean="0"/>
              <a:t>변경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p&gt;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 smtClean="0"/>
              <a:t>키 </a:t>
            </a:r>
            <a:r>
              <a:rPr lang="ko-KR" altLang="en-US" dirty="0"/>
              <a:t>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</a:t>
            </a:r>
            <a:r>
              <a:rPr lang="ko-KR" altLang="en-US" dirty="0" err="1" smtClean="0"/>
              <a:t>프로퍼</a:t>
            </a:r>
            <a:r>
              <a:rPr lang="ko-KR" altLang="en-US" dirty="0" err="1"/>
              <a:t>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56323"/>
            <a:ext cx="547260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&lt;meta charset="UTF-8"&gt;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키 이벤트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whatKeyDown</a:t>
            </a:r>
            <a:r>
              <a:rPr lang="en-US" altLang="ko-KR" sz="1200" b="1" dirty="0"/>
              <a:t>(e)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= "";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div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("div");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""; // div </a:t>
            </a:r>
            <a:r>
              <a:rPr lang="ko-KR" altLang="en-US" sz="1200" dirty="0"/>
              <a:t>객체 내용 초기화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+= "</a:t>
            </a:r>
            <a:r>
              <a:rPr lang="en-US" altLang="ko-KR" sz="1200" dirty="0" err="1"/>
              <a:t>e.key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e.key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 += "</a:t>
            </a:r>
            <a:r>
              <a:rPr lang="en-US" altLang="ko-KR" sz="1200" dirty="0" err="1"/>
              <a:t>e.code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e.code</a:t>
            </a:r>
            <a:r>
              <a:rPr lang="en-US" altLang="ko-KR" sz="1200" dirty="0"/>
              <a:t> + "&lt;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div.innerHTML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str</a:t>
            </a:r>
            <a:r>
              <a:rPr lang="en-US" altLang="ko-KR" sz="1200" dirty="0"/>
              <a:t>; // div </a:t>
            </a:r>
            <a:r>
              <a:rPr lang="ko-KR" altLang="en-US" sz="1200" dirty="0"/>
              <a:t>객체에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문자열 출력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키 </a:t>
            </a:r>
            <a:r>
              <a:rPr lang="ko-KR" altLang="en-US" sz="1200" dirty="0" err="1"/>
              <a:t>리스너와</a:t>
            </a:r>
            <a:r>
              <a:rPr lang="ko-KR" altLang="en-US" sz="1200" dirty="0"/>
              <a:t> 키 이벤트 객체의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텍스트 창에 키를 눌러 보세요</a:t>
            </a:r>
            <a:r>
              <a:rPr lang="en-US" altLang="ko-KR" sz="1200" dirty="0"/>
              <a:t>. Alt, Shift, Ctrl </a:t>
            </a:r>
            <a:r>
              <a:rPr lang="ko-KR" altLang="en-US" sz="1200" dirty="0"/>
              <a:t>키도 가능합니다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&lt;input type="text" id="text" </a:t>
            </a:r>
            <a:r>
              <a:rPr lang="en-US" altLang="ko-KR" sz="1200" b="1" dirty="0" err="1"/>
              <a:t>onkeydown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whatKeyDown</a:t>
            </a:r>
            <a:r>
              <a:rPr lang="en-US" altLang="ko-KR" sz="1200" b="1" dirty="0"/>
              <a:t>(event)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&lt;div id="div" style="</a:t>
            </a:r>
            <a:r>
              <a:rPr lang="en-US" altLang="ko-KR" sz="1200" dirty="0" err="1"/>
              <a:t>background-color:skyblue</a:t>
            </a:r>
            <a:r>
              <a:rPr lang="en-US" altLang="ko-KR" sz="1200" dirty="0"/>
              <a:t>; width:250px; height:50px"&gt;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672347"/>
            <a:ext cx="4080759" cy="222883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 smtClean="0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</a:t>
            </a:r>
            <a:r>
              <a:rPr lang="en-US" altLang="ko-KR" dirty="0" smtClean="0"/>
              <a:t>reset"&gt;)</a:t>
            </a:r>
            <a:r>
              <a:rPr lang="ko-KR" altLang="en-US" dirty="0" smtClean="0"/>
              <a:t> 클릭 시</a:t>
            </a:r>
            <a:endParaRPr lang="en-US" altLang="ko-KR" dirty="0" smtClean="0"/>
          </a:p>
          <a:p>
            <a:pPr lvl="1"/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</a:t>
            </a:r>
            <a:r>
              <a:rPr lang="ko-KR" altLang="en-US" dirty="0" smtClean="0"/>
              <a:t>않음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</a:t>
            </a:r>
            <a:r>
              <a:rPr lang="en-US" altLang="ko-KR" dirty="0" smtClean="0"/>
              <a:t>="submit</a:t>
            </a:r>
            <a:r>
              <a:rPr lang="en-US" altLang="ko-KR" dirty="0"/>
              <a:t>"&gt;) </a:t>
            </a:r>
            <a:r>
              <a:rPr lang="ko-KR" altLang="en-US" dirty="0" smtClean="0"/>
              <a:t>버튼 클릭 시</a:t>
            </a:r>
            <a:endParaRPr lang="en-US" altLang="ko-KR" dirty="0" smtClean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smtClean="0"/>
              <a:t>폼 전송하지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작성</a:t>
            </a:r>
            <a:endParaRPr lang="ko-KR" altLang="en-US" dirty="0"/>
          </a:p>
          <a:p>
            <a:pPr lvl="2"/>
            <a:r>
              <a:rPr lang="en-US" altLang="ko-KR" dirty="0" err="1" smtClean="0"/>
              <a:t>onreset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onsubmit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리스너는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&lt;form&gt; </a:t>
            </a:r>
            <a:r>
              <a:rPr lang="ko-KR" altLang="en-US" dirty="0" smtClean="0"/>
              <a:t>태그에 달아야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551723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smtClean="0"/>
              <a:t>DOM </a:t>
            </a:r>
            <a:r>
              <a:rPr lang="ko-KR" altLang="en-US" smtClean="0"/>
              <a:t>객체의 이벤트 리스너 프로퍼티에 작성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코드 작성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사용할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함수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&lt;head&gt;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</a:t>
            </a:r>
            <a:r>
              <a:rPr lang="ko-KR" altLang="en-US" sz="1200" dirty="0" smtClean="0"/>
              <a:t>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= over; </a:t>
            </a:r>
            <a:r>
              <a:rPr lang="en-US" altLang="ko-KR" sz="1200" dirty="0"/>
              <a:t>// over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onmouseover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= out; </a:t>
            </a:r>
            <a:r>
              <a:rPr lang="en-US" altLang="ko-KR" sz="1200" dirty="0"/>
              <a:t>// out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</a:t>
            </a:r>
            <a:r>
              <a:rPr lang="en-US" altLang="ko-KR" sz="1200" dirty="0" err="1" smtClean="0"/>
              <a:t>onmouseout</a:t>
            </a:r>
            <a:r>
              <a:rPr lang="en-US" altLang="ko-KR" sz="1200" dirty="0" smtClean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  <a:p>
            <a:pPr defTabSz="180000"/>
            <a:r>
              <a:rPr lang="en-US" altLang="ko-KR" sz="1200" b="1" dirty="0" smtClean="0"/>
              <a:t>function </a:t>
            </a:r>
            <a:r>
              <a:rPr lang="en-US" altLang="ko-KR" sz="1200" b="1" dirty="0"/>
              <a:t>over()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 smtClean="0"/>
              <a:t>리스너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함수 </a:t>
            </a:r>
            <a:r>
              <a:rPr lang="ko-KR" altLang="en-US" sz="1200" dirty="0"/>
              <a:t>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DOM </a:t>
            </a:r>
            <a:r>
              <a:rPr lang="ko-KR" altLang="en-US" smtClean="0"/>
              <a:t>객체의 </a:t>
            </a:r>
            <a:r>
              <a:rPr lang="en-US" altLang="ko-KR" smtClean="0"/>
              <a:t>addEventListener() </a:t>
            </a:r>
            <a:r>
              <a:rPr lang="ko-KR" altLang="en-US" smtClean="0"/>
              <a:t>메소드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640080" lvl="2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5" y="1937132"/>
            <a:ext cx="7835265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addEventListener</a:t>
            </a:r>
            <a:r>
              <a:rPr lang="en-US" altLang="ko-KR" dirty="0"/>
              <a:t>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50199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&lt;title&gt;</a:t>
            </a:r>
            <a:r>
              <a:rPr lang="en-US" altLang="ko-KR" sz="1200" dirty="0" err="1" smtClean="0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var</a:t>
            </a:r>
            <a:r>
              <a:rPr lang="en-US" altLang="ko-KR" sz="1200" b="1" dirty="0" smtClean="0"/>
              <a:t> p;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 smtClean="0"/>
              <a:t>	p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p");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</a:t>
            </a:r>
            <a:r>
              <a:rPr lang="en-US" altLang="ko-KR" sz="1200" b="1" dirty="0" smtClean="0"/>
              <a:t>p"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&lt;/</a:t>
            </a:r>
            <a:r>
              <a:rPr lang="en-US" altLang="ko-KR" sz="1200" dirty="0"/>
              <a:t>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이곳에 마우스를 올리면 배경색 변함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17918</TotalTime>
  <Words>3023</Words>
  <Application>Microsoft Office PowerPoint</Application>
  <PresentationFormat>화면 슬라이드 쇼(4:3)</PresentationFormat>
  <Paragraphs>1122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HY나무L</vt:lpstr>
      <vt:lpstr>돋움</vt:lpstr>
      <vt:lpstr>맑은 고딕</vt:lpstr>
      <vt:lpstr>휴먼편지체</vt:lpstr>
      <vt:lpstr>Helvetica</vt:lpstr>
      <vt:lpstr>Wingdings</vt:lpstr>
      <vt:lpstr>Wingdings 2</vt:lpstr>
      <vt:lpstr>가을</vt:lpstr>
      <vt:lpstr>제8장 이벤트와 리스너</vt:lpstr>
      <vt:lpstr>이벤트 개요</vt:lpstr>
      <vt:lpstr>브라우저에 발생하는 다양한 이벤트들</vt:lpstr>
      <vt:lpstr>이벤트 리스너 만들기</vt:lpstr>
      <vt:lpstr>HTML 태그 내에 이벤트 리스너 작성</vt:lpstr>
      <vt:lpstr>DOM 객체의 이벤트 리스너 프로퍼티에 작성</vt:lpstr>
      <vt:lpstr>DOM 객체의 이벤트 리스너 프로퍼티에 리스너 등록</vt:lpstr>
      <vt:lpstr>DOM 객체의 addEventListener() 메소드 활용</vt:lpstr>
      <vt:lpstr>addEventListener() 사용</vt:lpstr>
      <vt:lpstr>익명 함수로 이벤트 리스너 작성</vt:lpstr>
      <vt:lpstr>익명 함수로 이벤트 리스너 작성</vt:lpstr>
      <vt:lpstr>이벤트 리스너 작성 방법 4 가지 비교</vt:lpstr>
      <vt:lpstr>이벤트 객체</vt:lpstr>
      <vt:lpstr>이벤트 객체 전달받기</vt:lpstr>
      <vt:lpstr>이벤트 리스너에서 이벤트 객체 전달 받기</vt:lpstr>
      <vt:lpstr>이벤트 객체에 들어 있는 정보</vt:lpstr>
      <vt:lpstr>이벤트 객체의 프로퍼티 출력</vt:lpstr>
      <vt:lpstr>이벤트의 디폴트 행동 취소, preventDefault()</vt:lpstr>
      <vt:lpstr>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이벤트 흐름</vt:lpstr>
      <vt:lpstr>PowerPoint 프레젠테이션</vt:lpstr>
      <vt:lpstr>이벤트 흐름을 중단시킬 수 있는가? YES</vt:lpstr>
      <vt:lpstr>마우스 핸들링</vt:lpstr>
      <vt:lpstr>onclick 리스너로 계산기 만들기</vt:lpstr>
      <vt:lpstr>여러 마우스 관련 이벤트 리스너</vt:lpstr>
      <vt:lpstr>마우스 관련 이벤트 리스너</vt:lpstr>
      <vt:lpstr>PowerPoint 프레젠테이션</vt:lpstr>
      <vt:lpstr>onmousemove와 마우스 위치 및 버튼</vt:lpstr>
      <vt:lpstr>oncontextmenu</vt:lpstr>
      <vt:lpstr>oncontextmenu로 소스 보기나 이미지 다운로드 금지</vt:lpstr>
      <vt:lpstr>문서의 로딩 완료와 onload</vt:lpstr>
      <vt:lpstr>onload에서 사이트 이전을 알리는 공고창 출력</vt:lpstr>
      <vt:lpstr>이미지 로딩 완료와 onload</vt:lpstr>
      <vt:lpstr>이미지 로딩시 주의할 점</vt:lpstr>
      <vt:lpstr>onload로 이미지의 크기 알아내기</vt:lpstr>
      <vt:lpstr>new Image()로 이미지 로딩과 출력</vt:lpstr>
      <vt:lpstr>new Image()로 이미지 로딩</vt:lpstr>
      <vt:lpstr>onblur와 onfocus</vt:lpstr>
      <vt:lpstr>onfocus와 onblur, 입력 없이 다른 창으로 갈 수 없음</vt:lpstr>
      <vt:lpstr>라디오버튼과 체크박스</vt:lpstr>
      <vt:lpstr>선택된 라디오버튼 알아내기</vt:lpstr>
      <vt:lpstr>체크박스로 선택한 물품 계산</vt:lpstr>
      <vt:lpstr>select 객체와 onchange</vt:lpstr>
      <vt:lpstr>select 객체에서 선택한 과일 출력</vt:lpstr>
      <vt:lpstr>키 이벤트</vt:lpstr>
      <vt:lpstr>키 이벤트 리스너와 이벤트 객체의 프로퍼티</vt:lpstr>
      <vt:lpstr>onreset과 onsubmit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Lee kabsung</cp:lastModifiedBy>
  <cp:revision>539</cp:revision>
  <dcterms:created xsi:type="dcterms:W3CDTF">2011-08-27T14:53:28Z</dcterms:created>
  <dcterms:modified xsi:type="dcterms:W3CDTF">2019-09-30T00:49:02Z</dcterms:modified>
</cp:coreProperties>
</file>