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3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54"/>
  </p:notesMasterIdLst>
  <p:sldIdLst>
    <p:sldId id="257" r:id="rId2"/>
    <p:sldId id="265" r:id="rId3"/>
    <p:sldId id="266" r:id="rId4"/>
    <p:sldId id="267" r:id="rId5"/>
    <p:sldId id="268" r:id="rId6"/>
    <p:sldId id="269" r:id="rId7"/>
    <p:sldId id="275" r:id="rId8"/>
    <p:sldId id="277" r:id="rId9"/>
    <p:sldId id="276" r:id="rId10"/>
    <p:sldId id="320" r:id="rId11"/>
    <p:sldId id="321" r:id="rId12"/>
    <p:sldId id="322" r:id="rId13"/>
    <p:sldId id="323" r:id="rId14"/>
    <p:sldId id="278" r:id="rId15"/>
    <p:sldId id="279" r:id="rId16"/>
    <p:sldId id="280" r:id="rId17"/>
    <p:sldId id="281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4" r:id="rId28"/>
    <p:sldId id="295" r:id="rId29"/>
    <p:sldId id="296" r:id="rId30"/>
    <p:sldId id="297" r:id="rId31"/>
    <p:sldId id="324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3:21:05.1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19138 14905 0,'18'0'110,"-1"0"-110,19-18 15,17 18 1,52-35 0,90 17-1,69 18 1,-70-17 0,53 17-1,-18 0 1,-17 0-1,0 0 1,-124 0 0,18 0-1,-36 0 1,-52 0-16,35 0 16,-18 0-16,0 0 15,1 0-15,122-18 16,-52 18-1,35 0 1,0 0 15,-17 0-15,35-18 0,-53 18-1,52 0 1,-70 0-1,36 0 1,-53-17 0,34 17-1,19 0 1,-1 0 0,-70 0-16,35 0 15,-52 0 1,17 0-16,52 0 15,19 0 1,-36 0 0,18 0-1,0 0 1,-36 0 15,1 0-31,17 0 16,-53 0-16,54 0 0,-37 0 15,54 0 17,0 0-17,0-18 1,17 18 0,-34 0-1,-19 0 1,54 0-1,70 0 1,-53 0 0,35 0-1,1 0 1,-72 0 0,19 0-1,-1 0 1,-87 0-16,52 0 15,-18 0-15,1 0 16,-18 0-16,53 0 16,-53 0-1,0 0 1,-18 0 0,-18 0-1,107 0 16,-71 0-31,-18 0 16,-17 0-16,-1 0 16,36 0-16,0 0 15,18 0-15,17 18 16,106-1 0,-141 1-1,-35-18 1,-1 0 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24:30.1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13458 2946 0,'-35'0'94,"18"0"-79,-1 0 1,0 0-1,-17 0 1,0 0-16,-1 0 16,19 0 15,-1 0 0,1 0 0,-1 0-15,0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24:30.7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13441 2734 0,'-35'0'79,"17"-18"-64,0 18-15,1 0 16,-1 0-1,0 0 1,1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24:32.2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5680 3193 0,'17'0'125,"54"0"-109,17 0 0,-35 0-16,88 0 31,-70 0-15,-36 0-1,0 0 1,-17 0-1,35 0 1,-18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24:37.6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15505 16175 0,'35'0'78,"0"-18"-62,-17 18-1,17 0-15,-17 0 16,35-17-1,17 17 1,18 0 0,-17 0-16,17-18 15,-17 18 1,-36 0-16,35 0 16,-34 0 15,-19 0-16,1 0 17,53 0-17,-1-18 1,36 18 0,35-17-1,0 17 1,-88 0-1,-35 0 1,-1 0 15,72-18 1,-36 18-32,35 0 15,-18 0 16,-34 0-15,34-18 0,89 18-1,35 0 1,-35 0-16,-36 0 16,-17 0-16,53 0 0,-71 0 15,71 0 1,-71 0-1,0-17 1,18 17 0,-53 0-1,35 0 1,-53 0 0,1-18-1,52 18 16,-53 0-15,36 0 0,-19-18-1,-16 18 1,52 0 0,-35 0-16,17 0 15,-34 0-15,34 0 0,-17 0 16,35-17-1,36 17 1,-54 0 0,19 0-1,16 0 1,54 0 0,-71 0-1,-35 0 1,-35 0-1,17-18-15,18 18 16,88 0 0,36 0-1,70 0 1,-106 0 0,53 0-1,35 0 1,-176-17-1,35 17 1,36 0 0,-1 0-1,53 17 1,1-17 0,34 0-1,-34 0 1,-89 0-1,53 0 1,-88-17-16,-18 17 16,1-18-1,17 18 17,70 0-17,124 0 1,0 0-1,18 18 1,-107-18 0,-140 0-1,0 0 1,34 0 187,1 0-156,18 0-47,-18 17 16,17 1-16,-34-18 15,-19 0 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24:43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 2417 0,'-18'17'78,"-17"1"-62,17 17-16,-17-17 16,-18 70-1,35-53-15,-17 36 16,-18 17-16,18-35 15,-18 53-15,-18 0 16,1-1 15,-1 19-15,-17-1 0,-18-17-1,106-88 1,-18-1-1,124-17 79,-18-17-78,-17-19-1,88-16-15,88-19 16,-18 18 0,-17 18-16,-1-18 0,-87 18 15,105-36 1,-211 71 0,-1 0-1,-34-18 95,-18 18-95,-71-52-15,-88-19 16,-89-53-1,-34-34 1,17 17 15,177 70-31,-19 18 16,107 36-16,18 17 31,17-18 16,17 18 94,18 53-126,54 53 1,34 52-16,18 72 16,-105-124-16,34-1 15,36 72 1,-36-36-1,19 18 1,-54-89 0,18 1-1,-53-36 1,18-35 0,-18 18-1,0-71 173,0-71-188,0 1 15,0-212 1,0 70 0,-18 106-1,18 106-15,0 0 16,-18 18-1,1-18 1,17 36-16,0-36 16,-18 0-1,18 35 17,-18 18-17,18-35 1,-17 0-1,17 17 48,-18 0-47,0 18 234,-17 18-235,17 17 1,-17-17-1,-35 35 1,52-18 0,-17-17-1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25:02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4269 5715 0,'17'0'218,"1"0"-171,0 0-16,-1 0 1,71 0-17,-52 0-15,87 0 16,1 0 0,-1 0 15,-105 0-31,-1 0 15,1 0-15,0 0 16,52 0 62,1 0-62,-36 0-1,0 0-15,36 0 16,-36 0 0,-17 0-1,17 0 1,-17 0 0,-1 0 15,1 0-16,70 0 17,0 0-17,-35 18 1,0-18 0,0 0-1,-18 0 1,-17 0-1,0 0 1,17 0 0,-17 0-1,34 0 1,-16 0 0,-1 0-1,0 0 1,-17 17 15,35-17-15,-36 0 31,1 0-47,17 0 15,-17 0 1,53 18-1,-36-18 1,0 0-16,-17 0 16,-1 0-1,19 0 79,-19 0-78,1 0 62,0 0-63,-1 0 17,1-18-17,17 18 1,-17-17 46,-1 17-30,1 0-17,0 0 1</inkml:trace>
  <inkml:trace contextRef="#ctx0" brushRef="#br0" timeOffset="54935.3056">18891 14358 0,'0'-18'406,"36"18"-343,-19 0-32,1 0-15,-1 0-1,1 0 1,0 0 0,-1 0 15,1 0 47,0 0-62,-1 0 31,19 0-32,-19 0 32,1 0 0,-1 0 0,1 0 172,0 0-188,17 0 0,-17 0-15,-1 0 46,1 0-15,0 0 0,17 0-31,-18 0-1,1 0 32,17 0-31,-17 0-1,0 18 1,-1-18 0,19 0-1,-19 0 1,1 0-1,17 18 1,-17-18-16,-1 0 16,19 17-1,-19-17 1,19 0 15,-19 0-15,1 0 15,0 0-15,-1 0-1,1 0 1,-1 0 31,1 0 0,0 0-32,-1 0 32,1 0-31,17 0-1,-17 0 1,0 0 0,-1 0-1,1 0 17,-1 0-1,19 0-16,-1 0 1,0 0 0,-17 0-1,0 0 1,-1 0 0,1 0-1,0 0 32,-1 0-31,1 0-1,-1 0 17,19 0-17,-19 0 16,1 0 16,0 0-31,17 0 46,18 0-46,-36 0 0,19 0-16,-19 0 15,19 0 1,-1 0 0,-17 0-1,-1 0 48,1 0-32,-1 0 0,1 0 16,0 0-16,17-17 1,-17 17-1,-1 0 47,1 0-16,0 0-15,17 0-31,0 0 15,-17 0 0,-1 0 16,1 0-47,0 0 47,-1 0-16,1 0 32</inkml:trace>
  <inkml:trace contextRef="#ctx0" brushRef="#br0" timeOffset="79052.2141">19156 11853 0,'0'18'109,"0"0"-93,0 17 0,0 0-1,-18 0 1,1 1 0,17-19-1,-36 36 1,36-35-1,0 0-15,-17-1 16,-1 1-16,18-1 47,0 1-31,-18-18 62,18 18-47,0-1 47,-17 1 47,-1 0-94,18-1 16,0 1-31,-18 0-1,18-1 17,0 18 30,0-17-46</inkml:trace>
  <inkml:trace contextRef="#ctx0" brushRef="#br0" timeOffset="80646.8795">19385 11906 0,'-18'0'156,"1"18"-141,17 0 1,-18-1 0,18 36-1,-17-18 1,-1 1 0,18-19-1,-18 19 1,1-19 15,17 1-15,-18 17-1,0-17 17,18-1-1,0 1-16,0 0 1,-17 17 15,-1-35-15,18 35 0,-18 0-1,18-17 1,-17 0-1,17 17 1,0-17 31,0 17-31,0-17-1,0-1 1</inkml:trace>
  <inkml:trace contextRef="#ctx0" brushRef="#br0" timeOffset="81897.1969">19579 12065 0,'18'0'78,"-1"0"-62,1-18-16,0 1 16,17 17-1,-17 0 1,-1 0 0,1 0 15,0 0 16,-18 17 0,0 1-16,0 17-16,0-17 17,0 17-32,0-17 15,0-1 1,-18 19 0,0-19-1,18 1 1,-17 0-1,-1 17 1,0-17 15,1-1-15,17 1 31,-18-18 0</inkml:trace>
  <inkml:trace contextRef="#ctx0" brushRef="#br0" timeOffset="82569.2152">19738 12241 0,'0'0'0,"18"0"94,-1 0-78,1 0-1,17 0 1,-17 0 0,-1 0-1,19 0 1,-36 18-1,35 0 1,-17-18 0</inkml:trace>
  <inkml:trace contextRef="#ctx0" brushRef="#br0" timeOffset="83459.8799">19950 11906 0,'17'36'78,"1"-19"-62,-1 1 15,1 17-15,-18 0-1,0-17 1,18 35-1,-18-18 1,35 0 0,-35-17-1,0 35 1,18-35 15,-18-1-15,0 1-1,0 17 17,17 0-17,-17-17-15,0 0 16,18-1-16,-18 1 16,0 0 30,18-1-30</inkml:trace>
  <inkml:trace contextRef="#ctx0" brushRef="#br0" timeOffset="84178.9219">20038 12224 0,'0'-18'94,"17"0"-78,1 1-1,0 17 1,17 0-1,-35-18 32,18 18-31,-1 0 62</inkml:trace>
  <inkml:trace contextRef="#ctx0" brushRef="#br0" timeOffset="85745.8762">20285 11942 0,'17'0'109,"19"0"-93,-1 0-1,-17 0 1,-1 0 15,1-18-15,-1 18 0</inkml:trace>
  <inkml:trace contextRef="#ctx0" brushRef="#br0" timeOffset="86980.6291">20302 11994 0,'0'18'94,"0"0"-78,0 17-1,0-17 1,0-1-1,0 1 1,0 0 0,0 17-1,18-35 110,17-18-109,1 1 0,-19 17 15,1 0-16,17 0 235,-17 0-234</inkml:trace>
  <inkml:trace contextRef="#ctx0" brushRef="#br0" timeOffset="87589.9588">20461 12153 0,'0'18'78,"0"-1"-62,0 1 15,0 0-15,0-1 15,0 1-31</inkml:trace>
  <inkml:trace contextRef="#ctx0" brushRef="#br0" timeOffset="88355.8047">20285 12312 0,'53'-18'156,"-36"18"-156,1 0 16,0 0-1,-1 0 1,1-17 0,-1 17-1,1 0 1,0 0 0,17-18 15,-17 18-16,17 0 1,-17 0 0,-1 0-1,1 0 1</inkml:trace>
  <inkml:trace contextRef="#ctx0" brushRef="#br0" timeOffset="90231.4875">20496 12365 0,'-17'0'0,"-1"17"63,-17 1-48,17-18 1,1 18 46,-1-1-46,18 1 31,-18 0-32,18-1 17,0 1-17,0 0 1,0-1 31,0 1-16,18-18 0,-18 35-15,35-17 15,0-1-15,-17 1-1,0 0 17,-1-18-1,19 0 0,-1-18 0,-17 0 16,-1 18-31,1 0 0,-18-17 15,17-1-16,-17 1 1,18-1 0,-18 0 15,0 1-15,0-1 46,0 0-31,-18 18 63,18-17-31,-17-1-32,-1 0-16,1 18 48,-1 0-16,0 0 0,-17 0 46,17 0-77,1 0 62</inkml:trace>
  <inkml:trace contextRef="#ctx0" brushRef="#br0" timeOffset="98287.321">20867 12118 0,'0'18'235,"17"-18"-220,1 17 17,17-17-17,-17 18 16,0-18 1,-18 17-17,17-17 1,1 18 15,0-18-15,-1 18 31,1-1-32,17 1 17,-17 0-1,-18-1-16,17 1 1,1 0 15,0-1-15,-1 18 15,1-17 0,0 17-15,-18-17 0,0 0-1,17 17 1,1-17 0,-18-1-1,17 1 1,-17 0-1,0 17 1,0-18 0,0 19 31,0-1-32,0-17 1,0 17-1,0-17 1,0 17 15,0-18-15,0 19 0,0-19-1,0 1 1,0 17-1,0 1 1,0-1 0,0 0 15,0-17-15,0 17 15,-17-35 0,-1 18-15,18-1-1,-17 1 1,-1 17 15,0-17-15,1 0-1,-1 17 1,0 0 0,1-17-1,17-1 1,-18 1 0,0 0-1,18 17 1,-17-17-1,17-1 48,0 1-16,0-1-16,-18-17 0,18 18-15,-17-18 0,-1 0 171,18-18-156,-18-17-15,1 0-16,17 17 16,0 1-1,0-1 1,0 0 31,0 1-32,0-1 1,0 0 46,0 36 188,0 17-234,17 1-16,-17-1 47,0-17-31,0-1-1,0 1 16,0-1 1,0 1-1,18-18 281,0 0-296,-1-18 0,1 18-1,-1-17 1,1-1 31,0 18-32,-1 0 64,1-17 124,0-1-110,-1 18 32,1 0-93,0 0 249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28:23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3722 11906 0,'-18'0'156,"1"0"-109,-1 0-32,0 0 1,1 0 31,-1 0-31,-17 0 30,17 0-30,0 18 0,-17-18 31,0 18-32,17-18 32,-17 17-31,0-17-1,17 0 1,0 0-16,-17 0 16,35 18 280,0 52-280,0-34 0,18 34-1,-18-35 1,17 36 0,-17 0-1,0-19 1,18-52-16,-18 53 15,0-35-15,0 17 16,0 1 0,0 17-1,0-18 1,0 18 0,0 17-1,0-17 1,0 18-1,0-54 1,0 1 0,0 53-16,0-36 15,0 0 1,-18 18 0,18-18-1,0-17 1,0 0-1,0 17 1,0 18 0,0 17-1,0-34 1,0-1 0,0-17-1,0 34 1,-17 1-1,17 0 1,0-17 0,-18-36-16,18 35 0,0 0 15,0 0 1,0 1 0,0 34-1,0-34 1,0 34-1,0-52 1,0-1-16,0 1 16,0 0 15,0 17-31,0 18 16,0 17-1,-18 1 1,18-36-1,0 18 1,0 0 0,0 0-1,0 35 17,0-35-17,0 18 1,0-18-1,0 17 1,0 18 0,0-52-1,0 34 1,0-35-16,0-17 16,0 35-16,0 0 15,0-35-15,0 52 16,0 36-1,0-36 1,0-34 0,0 34-1,0 18 1,0-35-16,0-35 16,0 35-16,0-35 15,0-1 1,0 1-1,0 0 1,0-1 0,0 1-1,0-1 1,0 1 0,0 0-1,0-1 32,18 19-31,0-19-1,-18 1 17,17 0-1,-17-1 16,18-17 109,0 0-125,-1 0-15,1 0-1,17 0 1,-17 0 0,-1 0-1,-17 18 1,18-18 0,17 0 15,-17 0-16,17 0 17,1 0-17,-19 0 1,19 0 0,-19 17 171,1-17-124,-1 0-1,1 0-46,0 0 77,-1 0-61,-17 18-17,18-18 32,0 0 63</inkml:trace>
  <inkml:trace contextRef="#ctx0" brushRef="#br0" timeOffset="1711.8106">864 12682 0,'36'0'140,"-19"0"-124,18 0 0,-17 0-1,0 0 17,-1 0-1,1 0-16,0 18 1,-1-18 0,-17 18 31,18-18-32,-18 17 63,0 1-46,0 17-17,0 0 1,0 1-1,0-1 1,-18-17 0,1 17-1,-1 0 32,18-17-31,-18-1-1,18 1 32,0 0-15,-17 17-1,17-17 0</inkml:trace>
  <inkml:trace contextRef="#ctx0" brushRef="#br0" timeOffset="2727.3659">864 12894 0,'36'0'93,"-19"0"-77,1 0 15,17 0-31,-17 0 16,17 0-1,-17 0 1,17 0 0,-17 0-1,-1 0 17,1 0-17,0 0 1,-1 0 15,1 0-15,-18 18 140,17-18-125,1 0 63</inkml:trace>
  <inkml:trace contextRef="#ctx0" brushRef="#br0" timeOffset="3321.074">1217 12700 0,'18'0'62,"-18"18"-46,0 17 0,0 0-1,17-17 1,1 35-1,-18-36 1,18 19 0,-18-19-1,0 19 1,0 16 0,17-34-1</inkml:trace>
  <inkml:trace contextRef="#ctx0" brushRef="#br0" timeOffset="5542.5665">1094 13159 0,'17'0'156,"1"0"-141,17 0-15,-17 0 32,-1 0-17,1 0 17,0 0 14,-1 0 1,1 0-31,0 0 78,-18 17-32,0 36-46,0-35-1,0-1 1,0 1 0,0 0-1,0-1 32,-36-17 109,1 0-140,17 0 0,1-17-1,-18-1 17,17 18-1,0 0 16,1 0 31,-1 0-47,18 53 94,18-53-109,-18 35-1,17-17 1,-17 0 0,0 17-1,18 0 1,-18-17-1,18-18 32,17 0 141,0 0-173,-17 0-15</inkml:trace>
  <inkml:trace contextRef="#ctx0" brushRef="#br0" timeOffset="9285.5988">1217 13511 0,'18'0'281,"-1"0"-203,1 18-31,0-18-16,-1 0 94</inkml:trace>
  <inkml:trace contextRef="#ctx0" brushRef="#br0" timeOffset="12572.0234">1482 12841 0,'17'0'93,"1"0"-77,17 0 0,0 0-1,-17 0 1,0 0-16,-1 0 16,1 0-1,0 0 16,-1 0-15,1 18 62,-18-1-62,0 19 15,0-19-31,0 1 16,0 0 15,-18-18 188,1 0-188,-1 0-31,-17 0 31,17 0 0,0 0 282,1 0-282,-1 0-15,1 0-1,17 17 17,-18-17-17,18 18 251,0-1-250,0 19-1,0-19 1,0 1-1,0 0 1,0-1 0,18-17 46,-1 0 79,1 0-110,-1 0 0,1 0-15,0 0 203,-1 0-188,1 0-15,0 0-1</inkml:trace>
  <inkml:trace contextRef="#ctx0" brushRef="#br0" timeOffset="13290.6514">1764 12982 0,'18'0'78,"-1"0"-62,1 0 31,-1 0-32,1 0 32,0 0 0</inkml:trace>
  <inkml:trace contextRef="#ctx0" brushRef="#br0" timeOffset="13947.2861">1870 12806 0,'17'17'62,"-17"36"-30,0-35-17,0 0 1,18 17 0,0 0 15,-18-17-16,17-1 1,-17 1 15,0 0-15</inkml:trace>
  <inkml:trace contextRef="#ctx0" brushRef="#br0" timeOffset="14587.8094">1940 12771 0,'0'17'47,"18"18"-32,0 1 1,-18-19-1,0 1 1,17 0-16,-17-1 16,0 19-1,0-19 17,0 1 30,18 17-31</inkml:trace>
  <inkml:trace contextRef="#ctx0" brushRef="#br0" timeOffset="16184.5934">1676 13317 0,'17'0'110,"19"0"-110,-1 0 15,0 0 1,-17 0-1,-1 0-15,1-17 16,0 17 0,-1 0-1,1 0 1,17 0 0,-17 0 30,0 0-30,-1 0 78,1 0-63,-18 35 125,0 0-140,17 18 0,-17-35-1,0 17 1,0-17 15</inkml:trace>
  <inkml:trace contextRef="#ctx0" brushRef="#br0" timeOffset="17923.5117">2258 12823 0,'0'18'63,"0"17"-32,0 1-31,0-1 31,0 0-15,0-17 0,0-1-1,0 1 1,0 0 0,0-1 93,0 1-62,0 17-32,0 1 1,0-19 0</inkml:trace>
  <inkml:trace contextRef="#ctx0" brushRef="#br0" timeOffset="18595.4047">2240 12965 0,'18'0'47,"-1"0"-32,1 0 1,0 35 0,-1-18 15,1 1-16,0 0 1,-18-1 0,17-17-1,1 0 1,-18 18 31,18 0 0,-1-18-32,-17 17 32</inkml:trace>
  <inkml:trace contextRef="#ctx0" brushRef="#br0" timeOffset="19173.8861">2364 12912 0,'35'0'94,"-17"0"-78,-1 0-1,1 0 32,-1 0 31</inkml:trace>
  <inkml:trace contextRef="#ctx0" brushRef="#br0" timeOffset="20236.5546">2417 13000 0,'17'0'156,"1"0"-140,-1 0 46,1 0 16</inkml:trace>
  <inkml:trace contextRef="#ctx0" brushRef="#br0" timeOffset="21131.6761">2540 12771 0,'0'35'125,"18"-18"-109,-18 19-16,0-1 31,0 0-15,0-17 0,0 17-1,17-17 1,-17-1-1,0 19 1,0-19 0,0 19-1,18-19 17,-18 1 14,0 0-14,18-1-17,-18 1 1,0 0 0</inkml:trace>
  <inkml:trace contextRef="#ctx0" brushRef="#br0" timeOffset="22604.5301">2399 13353 0,'0'-18'47,"-18"18"-16,18 35 109,0-17-140,0 17 16,0-17 0,0 17-1,18-17 1,0-1 15,-1-17 172,1 0-187,-1-17 15,1 17-15,0 0-1,-1 0 17,1-18-17,0 18 48,-1 0-32,1 0 0,-18 0-15</inkml:trace>
  <inkml:trace contextRef="#ctx0" brushRef="#br0" timeOffset="28753.8307">4092 8096 0,'35'0'234,"-17"0"-218,35 0-16,-35 0 15,35 0-15,-18 0 16,18 0 0,-36 0-16,36 0 31,-17 0 0,-19 0-31,1 0 47,17 0-31,-17 0-1,17 0 1,-17 0-16,-1 0 15,19 0 1,-1 0 15,-17 0-15,17 0 0,0 0-1,36 0 1,-36 0-1,-17 0 1,35 0 0,-18 0-1,0 0 1,-17 0 0,17 0-1,-17 0-15,17 0 16,53 0-1,0 0 1,-52 0 15,-19 0-15,18 0 0,1 0-1,-1 0 1,18 0-1,-35 0-15,35 0 16,-36 0-16,1 0 0,-1 0 16,19 0-1,-1 0 17,0 0-17,-17 0-15,0 0 16,17 0-1,-18 0 1,19 0 0,-19 0 31,1 0-32,35 0 32,-35 0-31,-1 0-16,18 0 15,-17 0 32,17 0-31,-17 0 15,0 0-15,17-17-1,-17 17 1,17 0 0,0 0-1,0 0 1,-17 0-1,35 0 1,0 0 0,-35 0 15,-1 0 0,1 0-15,-1 0 31,1 0 15,0 0-31</inkml:trace>
  <inkml:trace contextRef="#ctx0" brushRef="#br0" timeOffset="30913.7011">4039 10283 0,'18'0'15,"0"0"48,-1 0-1,1 0 1,-1 0-48,1 0 17,0 0-17,35 0 1,105 18-1,-69-18 1,-72 0 0,36 0-1,-35 0 32,-1 0-16,72 0-15,-72 0 0,19 0-1,-1 0 1,18 0 0,0 0-1,-36 0 1,107 0-1,-54 0 1,1 18 0,-18-18-1,-36 0 1,1 0-16,0 0 16,-1 0 46,54 0-31,-1 0-15,1 0 0,0 0-1,17 0 1,-35 0-1,-36 0 1,1 0 0,0 0 31,35 0-16,-18 0-31,0 0 15,-17 0 17,52 0-17,-17 0 1,18 0 0,-18 0-1,0 0 1,-36 0 46,1 0-15</inkml:trace>
  <inkml:trace contextRef="#ctx0" brushRef="#br0" timeOffset="35831.5823">7038 10336 0,'18'0'172,"17"-17"-172,-18 17 16,1 0 0,17 0-1,54 0 1,34 0-1,18 0 1,18 0 0,-89 0-1,-34 0 1,-19 0 0,1 0-1,53 0 16,-54 0-31,36 0 16,-18-18 15,-17 18-15,0 0-16,-1 0 16,1 0-16,17 0 15,-17 0 1,0 0-1,34 0 1,-34 0 0,0 0-1,52 0 1,1 0 0,-36 0-16,18 0 15,-18 0 1,1 0-1,16 0 1,-34 0 0,53 0-16,-1 0 31,36 0-15,-71 0-1,18 0 1,0 0-1,-18 0 1,36-18 0,-18 18-1,-18 0 1,-17 0 0,17 0-16,-17 0 15,-1 0 1,19 0-16,-1 0 15,0 0 1,1 0 15,-19 0-15,54 0 0,17 0-1,0 0 1,-53 0-16,18 0 15,-17 0-15,-1 0 0,-18 0 16,19 0 0,-19 0-1,19 0 1,34 0 0,-17 0-1,71 0 1,-54 0-1,-35 0 1,-17 0 0,0 0 15,17 0-15,18 0-1,35 0 1,-35 0-1,-18 0 1,36 0 0,35 0-1,0 0 1,17 0 0,-35 0-1,-17 0 1,-36 0-1,-17 0 1,17 18 0,0-18-1,18 0-15,-35 0 16,35 0 0,0 0-1,17 0 1,36 0-1,0 0 1,88 18 0,-141-18-1,-36 0 1,-17 17 0,18-17 46,0 0-31,17 0 16,-17 0-31,17 0-1,0 0 1,-35 0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31:10.8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7179 7161 0,'18'0'110,"-1"0"-95,36 0 17,-18 0-32,-17 0 15,123 0 1,0 0-1,-17 0 1,35 0 0,-1 0-1,-17 18 1,-88-18-16,53 0 16,-35 0-1,-36 0 1,18 0-1,-35 0 1,17 0 0,0 0-1,0 0-15,-17 0 16,106 0 0,-89 0-16,88 0 15,-35 18 1,-17-18-1,0 0 1,34 17 0,-69-17-1,-1 0 1,18 0 0,-35 0-16,70 0 15,-71 0 1,19 0-16,34 0 31,36 18-15,-18-18-1,18 0 1,0 18 0,0-18-1,105 17 16,-87-17-15,17 18 0,-70-18-1,-36 17 1,0-17 0,53 0-1,-35 0-15,-35 0 16,105 0-16,-105 18 15,88-18 1,53 0 0,-36 0-1,18 0 1,-17 0 0,-54 0-1,1 0 1,-18 0-1,0 0-15,52 0 16,-34 0 0,-36 0-16,89 0 31,-36-18-15,88 18-1,-35 0 1,-52 0-1,-1 0 1,-53 0 0,0 0-1,18 0 1,88 0 0,-52 0-1,34 0 1,0 0-1,1 0-15,-36 0 16,-35 0 0,-18 0-16,89 0 15,-1 0 17,1 0-17,17 0 1,53 0-1,18 0 1,-89 0 0,-35 0-16,-35 0 15,0 0-15,-35 0 0,35 0 16,17 0 0,1 0-1,52 0 1,-17-17-1,35 17 1,-35 0 0,70 0-1,-87 0 17,-19 0-17,36 0 1,-18 0-1,0-18 1,-17 18 0,17 0-1,-53 0-15,71 0 16,-18-17 0,18 17-1,18 0 1,52 0-1,-35-18 1,36 18 0,-1 0-1,71 0 1,-159-18-16,-17 18 16,105 0-1,-88 0 1,106 0-1,-70-17 1,-1 17 0,-35 0-1,36-18 1,-36 18 0,159-18-1,-71 18 1,36 0-1,-71 0 17,-53 0-17,-52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31:15.3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15346 9966 0,'17'0'172,"36"0"-157,0 0-15,-17 0 16,87 0 0,-35 0-1,-17 0 1,52 0-1,-70 0 1,0 0 0,0 0-1,-35 0 1,-1 0 0,1 0 15,0 0-16,34-18 1,-16 1 0,17 17-1,-36 0-15,54 0 32,-18 0-32,-36 0 0,36 0 15,18 0 1,-1 0-1,-17 0 17,-17 0-17,34 0 1,-17 0 0,0 0-16,-35 0 15,35 0 1,-18 0-16,18 0 15,17 0 1,-17 0 0,0 0-1,35 0 17,-70 0-32,35 0 15,-35 0-15,-1 0 16,18 0-1,18 0 1,18 0 0,0 0-1,17 0 1,0 17 0,-35-17-16,-36 0 15,19 0-15,70 0 16,-18 0-1,18 0 1,-53 0 0,17 0-1,1 0 1,-18 0 15,-1 0-15,-34 0-1,0 0-15,52 18 16,1-18-16,-36 0 16,89 18-1,17-18 1,0 17 0,-35-17-1,-1 0 1,-34 18-1,-18-18 1,18 0 0,52 0-1,-17 18 1,0-18 0,-36 0-1,-17 0 1,0 0-16,0 0 15,-18 0 1,1 0-16,-1 0 16,53 17-1,-17-17 1,-36 0 0,0 0 15,18 0-16,35 0 1,-53 0-16,18 0 16,0 0-16,-35 0 15,70 0 1,-53 0 0,54 0-1,-19 0 1,36 0-1,-53 0-15,17 0 32,-52 0-32,17 0 15,36 0 1,-36 0 0,1 0-1,-1 0 1,35 0-1,1 0 1,-53 0 0,-1 0-16,18 0 15,-17 0 1,0 0-16,52 0 16,54-17-1,-18 17 1,-18 0-1,0 0 17,-35 0-17,35 0 1,-35 0-16,18 0 16,-1 0-16,-17 0 15,0 0 1,-18-18-1,-17 18 1,35 0 0,-18 0-16,-17 0 15,17-18-15,18 18 16,-35 0-16,52 0 16,1 0-1,-54 0 16,19 0-15,87 0 0,-88 0-1,106 0 1,-35 0 0,-53 0-16,-18 0 15,-17 0 63,0 0-62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31:23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21043 10407 0,'18'0'125,"70"0"-109,-17 0-16,17 0 16,-35 0-16,141 0 15,-88 35 1,17-35-16,0 0 15,-52 0 1,-53 0 31,35 0 15,-36 0-46,1 0-16,0 0 16</inkml:trace>
  <inkml:trace contextRef="#ctx0" brushRef="#br0" timeOffset="1281.5001">22966 10336 0,'17'0'63,"1"0"-48,0 0 32,17 0-31,71 0-1,-53 0 1,-36 0 0,1 0-1,0 0 110,17 0-109,-17 0 46,35 0-46,-18 0 0,0 0-1,-17-17 1,17 17-1,-17 0 1,-1 0 0,1 0-1,0 0 17</inkml:trace>
  <inkml:trace contextRef="#ctx0" brushRef="#br0" timeOffset="14554.0549">8749 3828 0,'18'0'110,"17"0"-79,-18 0-15,19 0-1,-19 0-15,54 0 16,70 0-1,-53 0 17,36 0-17,17 0 1,53 0 0,-124 0-1,-34 0 1,-19 0-1,1 0 32,0 0 0,17 0 0,0 17-31,-17-17-1,-1 0 1,1 0-16,17 0 31,-17 0-15,0 18-1,-1-18 32,1 0-31,0 0 0,17 0 15,0 0 0,-17 0-15,-1 0 15,19 0-15,-1 0 15,-17 0-16</inkml:trace>
  <inkml:trace contextRef="#ctx0" brushRef="#br0" timeOffset="16699.2405">21043 10760 0,'0'0'0,"0"17"94,18 19-94,-1-1 16,1 53-1,0-53 1,-1-17-16,-17 0 15,18 17 1,-18-53 203,18 1-204,-1 17 17,-17-18-1,0 0 0,0-35-15,0 18-16,0 18 15,0-72 1,0 72-16,0-36 16,-17 35 15,17 1-15,0-1-1,-36 0 16,36 1-15</inkml:trace>
  <inkml:trace contextRef="#ctx0" brushRef="#br0" timeOffset="17555.8863">21096 10936 0,'0'-18'31,"0"1"-15,18-1-1,-1 1 1,1-1 15,0 0-15,-1 18-1,19-17 1,-19 17 0,1 0-1,-1 0 1,1 0 46,0 0 48</inkml:trace>
  <inkml:trace contextRef="#ctx0" brushRef="#br0" timeOffset="18055.8512">21308 10707 0,'35'53'63,"-17"-36"-48,-18 1 1,0 35 0,0-35-1,17 17 1,-17 0 0,0-17 30</inkml:trace>
  <inkml:trace contextRef="#ctx0" brushRef="#br0" timeOffset="18821.7362">21220 11148 0,'0'35'94,"17"0"-63,-17-17 0,0 0 94,0-1-94</inkml:trace>
  <inkml:trace contextRef="#ctx0" brushRef="#br0" timeOffset="20699.8291">21184 11183 0,'0'-18'47,"0"1"-31,36 17 15,-19 0 0,1 0 16,-1 0-16,1 0 1,0 0-1,-1 0 78,-17-18-93,18 18 0,0 0 155,-1 0-155,1 0 0,0-18 62,-1 18 16,-17 53-63,0-17 0,0-1 0,0-17-15,-17-18 218,-19 0-202,19 0 30,-1 0 47,0 0-93,1 0 78,-1 0-16,0 0-47</inkml:trace>
  <inkml:trace contextRef="#ctx0" brushRef="#br0" timeOffset="36681.7924">21590 10760 0,'-18'0'93,"1"0"-30,17 35 31,0 0-48,0-17-30,0 0 47,0-1 15,17 1 0,1-1-31,0-17 15,-1 0-31,1-17 32,0 17-1,-18-18-46,0 1 15,0-1 47,0 0-62,0 1 0,-18 17 187,0 0-47,1-18-93</inkml:trace>
  <inkml:trace contextRef="#ctx0" brushRef="#br0" timeOffset="38769.7001">21519 11042 0,'36'0'203,"-19"0"-156,19 0-32,-1 0 32,-17 0-31,-1 0 15,1 0 16,-18-18 15,17 18-46,1 0 62</inkml:trace>
  <inkml:trace contextRef="#ctx0" brushRef="#br0" timeOffset="39644.6407">21643 11060 0,'0'17'93,"0"1"-61,0 17-17,0-17 1,18-1 0,-18 1-1,0 17 1,0 1-1,0-19 1,0 1 0,0 0-1,17-18 32</inkml:trace>
  <inkml:trace contextRef="#ctx0" brushRef="#br0" timeOffset="41344.6197">21749 10760 0,'17'0'31,"-17"17"-16,0 1 17,0 0-17,0-1 1,0 1 15,0 0-15,0-1-1,18 1 17,-18 17-17,0-17 1,0-1 0,0 19 30,0-19-30,0 19 31,18-1-16,-18 0-15,0-17 15,17-1 0,-17 1 1,0 0-17,0-1 16,18-17 1,-18 18 15,0 0-16,0-1 0,18 19 0,-18-19-15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3:21:09.1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19191 15081 0,'35'0'141,"54"0"-126,-37 0 1,-34 0-16,88 0 15,-35 0 1,17 0 0,-35 0-1,35 0 1,-18 0-16,19 0 0,-1 0 16,71 0-1,-54 0 1,-52 0-1,0 0 1,-35-17 0,17 17-1,89 0 1,-89 0 0,88 0-1,18 0 1,1 0-1,-37 0 1,19 0 0,-54-18 15,36 18-15,-53 0-16,18 0 15,-54 0-15,19 0 16,-1 0-1,0 0 1,53-18 0,-17 18-1,-1 0 1,-52 0-16,35 0 16,-35 0-16,52 0 15,18-17 1,-17 17-1,0 0 1,17 0 0,-18 0-1,1 0 17,-54 0-32,1 0 15,53-18-15,-54 18 0,36 0 16,18 0-1,35 0 1,-36 0 0,36 0-1,-35 0 1,-1 0 0,36 0-1,-71 0-15,36 0 16,-1 0-1,-17 0-15,18 0 16,52 0 0,-35 0-1,-17-18 1,35 18 0,-53 0 15,70 0-16,-17 0 1,35 0 0,-35 0-1,0 0 1,0 0 0,52 0-1,19 0 1,-54 0-16,-70 0 15,35 0-15,-52 0 16,17 0-16,52 18 16,1-18-1,-35 18 1,-1-18 0,1 17-1,17-17 1,-17 18 15,-1-18-31,54 0 16,-71 18-16,0-18 15,17 0 1,1 0 0,70 0-1,-18 17 1,-52 1-1,-54-18-15,19 0 16,-1 0-16,-35 18 16,53-18-1,-35 0 95,-1 0-79,1 0 0,17 0 0,-17 0-15,17 0 0,-17 0-1,-1 0 17,19 0-17,-19 0 1,1 0-1,0 0 1,-1 0 0,1 0 31,-1 0-32,-17-18 1,18 18-1,0 0 17,-1 0-1,19 0-31,-19 0 31,1 0-15,0 0 15,17 0 0,18 0-15,-36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34:12.2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12629 12471 0,'18'17'156,"-18"1"-140,0 17-16,0-17 16,0 0-1,0-1 1,0 18-1,0-17 17,0 0-1,0 17 31,0-17-46,0-1 15,0 19-15,0-1 31,0-18-16,0 1 0,0 0-15,0 17 0,0 0 15,0 1-16,0-19 17,0 1-17,18 17 1,-18-17 0,0 17-1,0 0 1,0-17-1,0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34:23.9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12982 12400 0,'0'18'94,"0"-1"-63,0 19-15,0-1-1,0-17 1,18 17 0,-18-17-16,0-1 15,0 1 1,0-1-1,0 19 32,0-19-31,0 1 15,0 0-15,0-1-1,17 19 32,-17-19-31,0 1 31,18-1-32,-18 1 1,0 17 0,0-17 15,0 0 0,0-1 0,0 1 16,0 0-15,18-1-17,-18 1 1,0-1-1,0 1 48,0 0-16,0-1 78,0 1-63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35:55.5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18203 13070 0,'18'0'94,"17"0"-78,18 0-1,53 0 17,123 0-32,18-17 15,18 17 1,-159 0-16,105 0 16,-87 0-1,-18 0-15,-18 0 16,0 0-1,-17 0 1,-19 0-16,-34 0 16,106 0-1,34 0 17,19-18-17,-1 18 1,-105 0-16,17 0 15,-35 0-15,-18 0 0,18-18 16,0 18 0,-35 0-1,-1 0 1,1 0 375,35 0-376,17 0 1,-34 0-1,52 0 1,-18 0 0,-34 0-1,-19 0 1,1 0 0,52 0 46,-17-17-46,-35 17-1,0 0 17,-1 0-1,1 0-16,17 0 1,-17 0 31,17 0-31,-17 0-1,-1 0 1,19 0-1,-1 0 17,-17 0-17,17 17 1,0-17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36:03.3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17022 14270 0,'35'0'265,"18"0"-249,17 0-16,1 0 15,35 0 1,-53 0 0,-1 0-1,143 0 1,-125 17 0,1-17-1,34 0 1,54 0-1,18 0 1,-1 0 0,18 0-1,-35 18 17,-36-18-17,-70 18 1,-35-18-1,17 0 1,0 0 0,-17 0-1,0 0 1,17 0 0,-17 0 15,34 0-16,-16 0 1,34 0 0,-52 0-16,88 0 15,-53 0-15,-36 0 16,54 0 0,-18 0-1,-36 0 1,1 0-1,0 0 1,-1 0 0,19 0-1,-19 0 32,1 0-31,0 0-1,17 0 1,0 0 0,-17 0-1,17 0 1,-17 0 0,-1 0 327,1 0-327,0 0 187,-1 0-187,1 0 124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37:28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22154 4410 0,'53'-18'79,"-35"18"-79,53 0 15,52 0 1,0 0-1,-52 0 1,-36 0 15,-17 0-15</inkml:trace>
  <inkml:trace contextRef="#ctx0" brushRef="#br0" timeOffset="640.5772">22472 4127 0,'0'18'15,"0"17"-15,0 36 31,-18 0-15,1 17 0,17-71-16,0 1 15,0 17-15,0 1 0,0-19 16,0 1 0,0 35-1,0-18 1,0-17-1,0-1 17,17 1-17</inkml:trace>
  <inkml:trace contextRef="#ctx0" brushRef="#br0" timeOffset="1719.0977">22648 4533 0,'18'0'16,"35"0"15,-35 0-31,-18-17 16,35 17-1,-18 0 1,-17-18 0,18 0-1,-18 1 1,0-36 15,0 35-31,0-17 31,0 0 1,-18 17-1,1 0-15,-1 18-1,1 0 48,-1 18-32,-17 35-15,35-36-1,0 1-15,0 35 16,0-35-1,0 35 17,0-18-17,0 0 1,17-17 0,1 17-1,0-35 1,-1 18-1,-17-1 48,18-17-16,-18 18 0,17-18 0</inkml:trace>
  <inkml:trace contextRef="#ctx0" brushRef="#br0" timeOffset="2877.589">23072 4322 0,'-18'0'62,"0"35"-46,1 0 0,-1-35-1,0 35 1,1 1 0,17-1-16,0-17 15,0-1 16,0 1-15,0 17 0,0-17 15,0-1-15,0 1 62,-18 0-63,18-1 1,-17 1 0,17 0 46</inkml:trace>
  <inkml:trace contextRef="#ctx0" brushRef="#br0" timeOffset="4098.3704">22895 4445 0,'0'35'156,"36"1"-140,-19-19 0,1 18-1,-1-17-15,-17 0 31,18-1 1,0-17-17,-18 18 1,0 0 93,17-1-77,1-17-1,0 36 125,-18-19-140</inkml:trace>
  <inkml:trace contextRef="#ctx0" brushRef="#br0" timeOffset="5227.8321">23160 4480 0,'53'0'157,"-18"-17"-142,0 17-15,1 0 16,17 0-1,-36 0 1,1 0-16,-1-18 16,1 18 31,0 0-32,-1 0 1</inkml:trace>
  <inkml:trace contextRef="#ctx0" brushRef="#br0" timeOffset="6899.8657">23301 4216 0,'0'17'125,"-18"36"-110,18 18 1,0-36-1,0 36 1,0-54 0,0 19-1,0-1 17,0-18-17,0 1 1,0 17-1,0-17-15,0 0 16,0-1 15,0 1 157,0 0 62,18-1-156,-18 1-79,0-1 16,0 1-15</inkml:trace>
  <inkml:trace contextRef="#ctx0" brushRef="#br0" timeOffset="12221.7141">23760 4304 0,'0'18'265,"17"-18"-46,1 0-203,17 0 15,-17 0-15,-1 0-16,1 0 93,0 17 189,-18 1-267,0-1 1,0 1 15,0 17-15,0-17 15,0 0 0,-18-18 141,-17 0-141,17 0-31,0 0 16,1 17 0,-18-17-1,17 18 1,18 0 234,0 17-235,0-18 1,0 1 15,18-18 110,-1 0-125,18 0-1,1 0 32,-1 0-31</inkml:trace>
  <inkml:trace contextRef="#ctx0" brushRef="#br0" timeOffset="12928.468">23671 4727 0,'71'-17'110,"-53"17"-110,34-18 15,37 0 1,-36 1-1,-18 17 1,-17 0 0,-1 0-1</inkml:trace>
  <inkml:trace contextRef="#ctx0" brushRef="#br0" timeOffset="14710.0664">23865 4798 0,'53'0'187,"-17"-18"-171,-19 18-16,1-18 15,0 18 1,-1 0 15,1 18 47,-18 0-15,0-1-1,0 1-46,0 0 78,-35-1-63,-1 1-15,19 0-1,-1-18 1,0 0-16,1 0 31,-1 0 32,0 0-48,18 17 220,0 19-188,18 16-1,-18-34-14,18 0-17,-18-1 32,0 19-31,35-36 78,-17 0-63,-1 0-16,19-18 1,-19 18 15</inkml:trace>
  <inkml:trace contextRef="#ctx0" brushRef="#br0" timeOffset="15944.5588">24483 4357 0,'17'0'63,"-17"17"-48,0 36 1,18-53 0,-18 36-1,0-1 16,18-17-15,-18-1 31,0 1 0,17-1-32,1-17 64,17 0-17,1-17-46,-19-1-1,1-17 1,-1 35 0,1 0-1</inkml:trace>
  <inkml:trace contextRef="#ctx0" brushRef="#br0" timeOffset="16554.116">24712 4410 0,'0'-18'141,"0"-17"-126,35 17 1,-17-17-1,0 35 1,-18-18 31</inkml:trace>
  <inkml:trace contextRef="#ctx0" brushRef="#br0" timeOffset="17100.9521">24783 4216 0,'0'35'109,"17"18"-109,1-18 16,-18 36-1,0-18 1,0-36 0,0 1-1,0 0 48,0-1 15,0 1-63,0-1 17</inkml:trace>
  <inkml:trace contextRef="#ctx0" brushRef="#br0" timeOffset="17679.2563">24677 4710 0,'17'0'125,"36"0"-109,-35-18 0,70-17-1,-70 17 1,-1 18 0</inkml:trace>
  <inkml:trace contextRef="#ctx0" brushRef="#br0" timeOffset="18257.3411">24730 4833 0,'0'18'15,"-18"-18"1,36 0 124,17-36-108,0 19-17,-17 17 1,17-18 0,-17 18-1,-18-18 1</inkml:trace>
  <inkml:trace contextRef="#ctx0" brushRef="#br0" timeOffset="19016.011">24853 4851 0,'0'0'0,"-17"17"16,-1 19 0,-17-36 15,17 17-16,18 1 1,0 0 15,0-1-15,0 18 0,18-17-1,17-18 1,-17 0-1,17 0 17,-18 0 15,1-35-16,0 17-16,-18-17-15,0 0 32,0 17 15,-18 0-1,-17 18 17,17 0-47</inkml:trace>
  <inkml:trace contextRef="#ctx0" brushRef="#br0" timeOffset="20673.4759">24977 4516 0,'-18'0'31,"0"0"-15,1 0-1,-1 35 1,18-18-16,0 1 16,0 17-1,0-17 17,35 0-17,1 17 1,17-35-1,-18 0 1,-18 0 15,1-18-15,-18-17 15,0 17-15,-18 18 62,18-17-62,-17 17-1,-1 0 32,18-18 31,35 0-47,-17 18-31,17-17 16,-17-1 0,-18 1-1,18 17 1,-1 0 15</inkml:trace>
  <inkml:trace contextRef="#ctx0" brushRef="#br0" timeOffset="29526.8105">25206 4322 0,'0'17'109,"0"36"-109,0-35 16,-18 35-1,18 17 1,0-17 0,0-18-1,0-17-15,0 0 16,0 17-16,0 0 15,0-17 32,0 17-31,0-17 0,0-1-1,0 19 16,0-19-15,0 19 0,0-19-16,0 19 15,18-1 1,-18-18 31</inkml:trace>
  <inkml:trace contextRef="#ctx0" brushRef="#br0" timeOffset="30573.997">25312 4480 0,'17'-17'125,"19"-1"-109,-1 18 15,-17 0-15,-18-18-1,17 18 32</inkml:trace>
  <inkml:trace contextRef="#ctx0" brushRef="#br0" timeOffset="31401.9906">25365 4498 0,'-18'18'47,"18"-1"-31,0 1 31,0-1-32,0 19 1,0-19-1,0 1 1,0 0 0,0 17-1,0-17 17,0-1-17,18-17 48,17-17-32,-17-1-31,-1-17 16,1 35-1,0-18 1,-18 0-1</inkml:trace>
  <inkml:trace contextRef="#ctx0" brushRef="#br0" timeOffset="31699.1018">25471 4657 0,'0'17'32,"0"1"-17,0 17 17,0 0-17,0-17 1,0 0-1,0-1 1,0 19 15</inkml:trace>
  <inkml:trace contextRef="#ctx0" brushRef="#br0" timeOffset="32324.1027">25400 4904 0,'35'0'203,"-17"0"-203,0 0 15,-1 0 1,1 0 0,-1 0 15,1 0 0,0 0 0,-1 0 1,1 0-17</inkml:trace>
  <inkml:trace contextRef="#ctx0" brushRef="#br0" timeOffset="33355.2774">25929 4410 0,'71'-18'94,"-54"18"-94,1 0 16,17-18-1,-17 18 16,0 0 1,-1 0-17,-17 36 79,18 17-94,-18-36 16,17 19-1,-17-1 1,0 0 0,0-17-1,0-1 1</inkml:trace>
  <inkml:trace contextRef="#ctx0" brushRef="#br0" timeOffset="33808.7787">26335 4251 0,'17'0'16,"1"0"15,17 35 1,-17-17-17,17 0-15,1 17 16,-19-18-1</inkml:trace>
  <inkml:trace contextRef="#ctx0" brushRef="#br0" timeOffset="34863.3115">26423 4445 0,'18'0'125,"17"0"-109,-17-18 31,-1 18 218,-17 18-233,0 35-1,0-35-15,0 17-16,-35 0 15,17 36 1,-17-54-1,35 1 1,-18-18 0,18-18 187</inkml:trace>
  <inkml:trace contextRef="#ctx0" brushRef="#br0" timeOffset="35492.1001">26476 4586 0,'18'0'63,"17"0"-48,-17 18 17,-1-18-1,1 0-15,-1 17 62,1-17-31,0 18-32,-18 0 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42:33.2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10830 9454 0,'18'0'282,"0"0"-267,34 0 1,1 0-1,18 0 1,-1 0 0,19 0-1,-54 0 1,-17 0 0,17 0-1,-17 0 1,-1 0-1,36 0 1,0 18 0,18-18-1,-36 0 17,18 0-17,-36 0 1,36 0-1,35 18 1,1-18 0,-19 0-1,-17 0 1,18 0 0,17 0 15,-18 17-16,1 1 1,-53-18-16,17 0 16,-17 0-1,-1 0 1,1 18 0,-1-18-1,19 0 1,-1 0-1,-17 0 17,17 0-1,53 17-31,-17-17 16,-1 0-1,1 0 1,-54 0 78,19 0-79,-19 0 16,1-17-15,0 17 0,17 0 15,-17 0-15,-1 0 15,1 0 0,-1 0 0,1 0-15,0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45:44.5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18274 3210 0,'18'18'47,"-1"-18"-32,36 18 1,-18-18-1,230 35 1,52-35 0,124 17 15,-105 19-15,-266-19-1,-88-34 298,-17-19-282,18 19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45:45.6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22507 2999 0,'35'17'109,"18"-17"-93,71 0-16,123 0 16,53 0 15,70 0-15,53 0-1,-281 0 1,-107 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45:46.5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26564 2999 0,'18'0'15,"35"35"1,35-35-16,159 18 15,141-1 1,-35-17 0,-177 0-1,-123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49:07.8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1482 13688 0,'17'0'140,"19"0"-124,69-36 0,-16 36-16,16-17 15,37 17-15,-37-18 0,36 18 16,18-17-1,-106 17 1,-18 0 0,-17 0 62,53 0-63,-36 0 1,71 0 0,0 0-1,-54 0 1,1 0 0,-35 0-1,0 0 16,-1 0 1,36 0-1,-17 0-15,-19 17-16,36 1 15,-18-18 1,-17 0-16,0 0 15,-1 0 79,1 0-78,0 0 31,17 0-32,-18-18 1,1 18 0,0 0 15,-1 0 0,19 0 235,-19 0-251,19 0 1,-19 0-16,18 0 31,-17 0-15,0 0 15,17 0-15,-17 0 46,-1 0-46,1 0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3:39:07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6667 12382 0,'-35'-17'157,"18"17"-142,-36-18 1,35 18-16,-35 0 16,18-17 15,-18 17-31,18 0 15,17 0 1,0 0 0,1 0-1,-1 0 1,-17 0 0,17 0 15,1 0-16,-19 0 1,1 0 0,0 0-1,17 0-15,0 0 16,18 52 328,0 1-344,0 0 0,0-35 15,0 53 1,0-1 0,0-52-1,18 70 1,-18-70-16,0 34 15,18-16 1,-18-1 0,17 53 15,1-17-15,-18-1-1,0-34 1,0-19-1,18 1 17,-18 17-17,17 0 1,-17 1 0,0-1-1,18-17 1,-18-1-1,0 1 1,0 0 0,0-1 15,18-17 78,17 0-77,-18 0-32,19 0 15,17 0 1,52 0-1,-34 0-15,70 0 16,-106 0 0,18 0-16,18 0 31,-36 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49:14.1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20426 7867 0,'17'-18'156,"-17"1"-140,36-1-1,17 18 1,123-35-1,-70 35 1,0 0 0,35 0-1,-88-18 1,-18 18-16,0 0 16,1 0-16,34 0 15,-35 0 1,1-18-1,-1 18 1,18 0 0,0-17 15,17 17-15,1 0-1,-18 0 1,-36-18-16,36 18 15,-17 0 1,-19 0 0,1 0-16,17 0 15,-17 0 1,88 0 0,-36 0-1,54 0 1,-18 0-1,-71 0 1,0 0 0,-17 0 15,35 0-15,-36 0-1,19 0 1,34 0-1,-17 0-15,88 0 16,-70 0-16,-18 0 16,35 0-1,-18 0-15,-34 0 16,34 18 0,1-18-1,-36 0 1,18 17-1,-35-17 1,52 0-16,1 0 16,-36 18-1,53-18-15,53 0 32,0 0-17,-52 0 1,-19 0-1,-35 0 1,-17 0-16,0 0 16,17 0-16,-17 0 15,35 0 1,35 18 0,35-18-1,-17 0 1,0 0-1,-18 0 1,-35 0 0,0 0-16,53 0 15,-53 0-15,17 0 16,18 0 0,18 0-1,-70 0 1,-19 0-1,18 0 79,-17 0-63,0 0-15,-1 0 0,1 0-1,17 0 17,1 0-17,-1 0-15,0 0 16,-17 0-1,-1 0 1,1 0 0,0 0-1,-1 0 1,1-18 0,17 18-1,0-18 1,-17 18 31,17 0-32,-17 0 1,35 0 15,-18-17-15,-17 17-1,0-18 1,-1 18 0,1-17-1,-1 17 32,1 0-31,0 0-1,-1 0 32,1 0 0,0 0-31,-1 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50:16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11430 13794 0,'18'0'31,"17"0"-15,0 0-16,0 0 47,71 0-32,-53 0-15,-35 0 16,141-18 15,35 0-15,-106 1-16,159-36 15,-177 35-15,318-52 16,-247 17 0,142 0-1,52-71 1,-53 18 0,-17 18-1,-71 18 1,70-124-1,-123 70 1,-35 18 0,35-70 15,-17 17-15,17 0-1,-106 107 1,36-54-16,-18 18 15,-18 17-15,-17 53 16,-1-52 0,18-1-1,1-17 1,-1 35 0,-17-35-1,17 17 1,-17 36-1,-1 0-15,-17 0 16,18-54 0,-18 72 15,88-195-15,-17 36-1,-54 70 1,1 18-1,-18 52-15,18-34 16,-18 34-16,17-69 16,-17 69-1,18-34 1,-1-1 0,1 1-1,0-36 1,-18 71-1,35-36 1,-35 36-16,18-1 16,-1-34-1,1 17 1,17-18 0,0-17-1,-17 18 1,0-1-1,35-70 1,-18 70 0,18-34-1,-35 16 1,17 19 0,35-36-1,-52 36 1,35-54-1,0 36 1,-36 53-16,36-89 16,-17 71-1,-1-17 1,53-54 0,-35 54-1,-18 17 1,1 0-1,-1 17 1,-17 1 0,-1 18-1,301-266 17,-213 195-32,-69 88 15,-36-17 1,17-1-1,19 18 1,-36-18 0</inkml:trace>
  <inkml:trace contextRef="#ctx0" brushRef="#br0" timeOffset="1661.2485">17163 7461 0,'88'18'188,"-71"-18"-172,19 0-1,-1 0-15,53 0 31,-53-18-15,-17 18 0,17 0-16,-17 0 15,0 0 1,-1 0 15,19 0 16,-54 124 156,18-89-187,-18 0-1,18-17 1,-17 17 0,17 0 15,0-17-15,0 0-1,0-1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3:44:22.4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29739 9243 0,'0'17'78,"71"1"-31,-18-18-47,0 0 16,35 0-16,159 0 15,211 0 17,107 0-17,-107 0 1,-70 0-1,-211 0 1,-142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24:16.3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1305 2857 0,'71'0'235,"-54"0"-220,19 0 1,34 0-1,-17 0-15,88 0 16,-52 0-16,-54 0 16,71 0-1,-36 0 1,1 0 0,-54 0-1,1 0 1,17 0-1,-17 0-15,0 0 16,-1 0-16,1 0 16,35 0-1,0 0 1,-18 0 0,-17 0-1,-1 0 32,19 0 31,34 0-62,18 0-1,36 0 1,-1 0 0,-70 18-16,71-18 15,-71 0 1,-36 0-16,36 0 16,-35 18-1,-1-18 16,1 0 1,17 0-17,-17 0 1,52 0 0,-34 0-1,52 0 1,-70 0-1,87 0 1,-69 17 0,-19-17-1,19 0 1,17 0 0,-36 18-1,1-18-15,-1 0 16,19 0-1,-19 0 1,19 0 0,-1 0-1,53 18 1,-53-18 0,36 0-1,-53 0 1,-1 0-1,1 0 1,17 0 0,18 0-1,0 17 1,18-17 0,-54 0-16,1 0 15,17 0 1,-17 0-16,-1 0 15,19 0 1,17 0 0,-18 0-1,-18 0 1,1 0 0,0 0-1,17 0 1,0 0 15,1 0-15,-1 18-1,18-18 1,-18 18 15,-17-18-15,-1 0-1,19 0 1,17 0 0,-36 0-1,36 17 1,-18-17 0,1 0-1,-1 0 1,-17 0-1,-1 0 32,1 0 125,35 0-125,-36 0-47,1 0 16,17 0-1,-17 0 1,17 0 0,53 18-1,-70-18 1,106 18-1,17-18 17,-53 17-32,-35-17 15,0 0 1,-18 0 0,53 0-1,-53 0 16,36 18-31,-18-18 16,-18 0 15,-17 0-31,88 17 16,-36-17 0,1 0 15,-36 0-16,18 0 1,53 18 0,-53-18-1,-36 0-15,389 18 141,247-18-125,-636 0-16,1 0 15,35 17 1,-36-17-16,36 0 15,0 0 1,-17 0 0,52 0-1,-53 0 1,0 0 0,71 0-1,-18 0 1,-52 0-1,17 0 1,-36 0 0,107 0-1,-89 0 1,0 0 0,53 0-1,-70 0 1,35 0-1,-35 0 1,193-17 0,-193 17-1,35-18 1,-18 18 0,18 0-1,35 0 1,-52-18-16,34 18 15,-52 0-15,17 0 16,0 0-16,36-17 16,35 17-1,-1 0 1,-34 0 0,0 0-1,-18 0 16,-18 0-15,-18 0 0,89-18-1,-35 18 1,52-17 0,-17 17-1,0-18 1,-18 0-1,18 18 1,-88 0-16,52 0 16,-35 0-1,1 0 1,52-17 0,-18 17-1,1-18 1,0 18-1,52-18 1,-52 18 0,52 0-1,-52 0 1,17-17 15,-18 17-15,89 0-1,18 0 1,69 0 0,143 0-1,-231 0 1,-17 0 0,-88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24:20.6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1252 3052 0,'0'17'16,"71"1"202,-53-18-202,-1 0-16,18 0 31,1 0-15,-1 0 15,-17 0-15,17 0-1,-17 0-15,-1 0 32,18 0-32,1 17 15,17-17-15,53 18 16,-71-18-16,18 18 16,88-18-1,-88 0 16,-36 0-15,1 0 15,17 0 16,18 0-31,-18 0-16,36 0 15,0 0 1,-18 0 0,-18 0 15,0 0-15,18 0-1,-35 0 1,70 0-1,-18 0 1,1 0 0,17 0-1,-35 17 1,18-17 0,-54 0-16,36 0 15,-18 0 1,1 0-1,-1 0 17,0 0-17,36 0 1,-36 0 0,0 0 15,1 0-31,-19 0 15,1 0-15,35 0 16,-36 0 0,19 0-1,-1 18 1,-17-18 0,17 0-1,-17 0-15,35 0 16,-18 0 15,-18 18-15,1-18-1,0 0 1,17 0 31,0 0-32,18 17 1,-35-17 0,35 0-1,-18 18 1,-17-18 0,35 0-1,-36 0 1,54 18-1,-36-18 1,0 0 0,1 17-1,-19-17-15,1 0 16,35 0 0,0 18-1,-18-18 1,18 0-1,17 0 1,1 0 0,-36 0-1,-17 0 1,35 0 0,-36 0-1,19 0 1,-19 0-1,19 0 32,-19 17-31,1-17 31,17 0-32,-17 0 32,0 0-31,34 0 0,-16 0-1,-19 0 1,72 0-1,-54 0 1,-18 0 0,72 0-1,-54 0 1,53 0 0,-70 0-1,-1 0 32,19 0-31,70 0-1,-54 0 1,1 0-16,-35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24:24.9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1217 2593 0,'35'0'141,"-17"0"-126,0 0 1,105 0-1,1 0 1,34-18 0,89-35-1,88 18 1,-35 17 0,-88 1-1,-106 17-15,-18-18 16,0 18-16,-35 0 15,53 0 1,-53-17-16,17 17 16,54 0-1,-71 0 1,88 0 0,-35 0 15,35 17-16,0 1 1,-53-1-16,71 1 16,-89 0-16,-34-1 15,122-17 1,36 18 0,-70-18-1,17 0 1,0 0-1,-35 18 1,35-18 0,-53 0-1,-17 17 1,-1 1 0,-34 0-1,52-1 16,-53-17-15,0 0-16,1 0 16,17 18-1,17-18 1,54 0 0,-36 0-1,35 0 1,-17 0-1,0 0 1,0 0 0,-18 0-1,-35 0-15,18 0 16,-19 0 0,1 0-16,71 0 15,-1 0 1,-17 0-1,18 0 1,17 0 0,-18 0 15,177 0-15,-88 0-1,-1 0 1,36 0-1,-35 0 1,-124 0 0,-35 0-1,0 0 1,-18 0 0,-17 0-1,123 0 1,-106 0-1,71 0 1,35 0 0,-105 0 15,69 0-15,-34 0-16,-18 0 15,-18 0-15,36 0 0,-18 0 16,88 0-1,0 0 1,-35 0 0,88 0-1,-18-18 1,0 18 0,36 0-1,88 0 1,-106 0-1,-106 0 1,0 0 0,124 0 15,88 0-15,0 0-1,-106 0-15,53 0 16,-106 0-16,-71 0 15,-17 0 1,-35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24:27.0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2575 2611 0,'18'0'62,"0"0"1,34 0-48,72 0 1,35 0 0,35 0-16,-18 0 15,89 0-15,-18 0 0,-53 17 16,141-17-1,-124 35 1,1-17 0,-18 0-1,35-18 1,107 17 0,-37-17-1,-34 18 1,-89-18-16,-87 18 15,34-18-15,-70 0 16,0 0-16,88 0 31,88 35-15,-70-17 0,88-1-1,-71-17 1,-52 18-1,35-18 1,-36 0 0,-17 0-1,70 35 17,18-35-17,-88 0 1,53 0-1,-53 18 1,-53-18-16,17 0 16,-52 0-1,17 0-15,36 0 16,17 0 0,0 0-1,36 0 1,-54 17-1,36-17 1,53 0 15,-106 0-31,52 0 16,19 0-16,-36 0 0,53 0 16,194 0-1,-35 0 1,-194 0-1,18 18 1,34-18 0,19 0-1,123 0 1,-159 0 0,-124 0-1,1 0 16,17 0-15,-17 0 0,0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2:24:29.4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5627 3175 0,'17'-18'110,"54"18"-110,17 0 15,159-17-15,71 17 32,87 0-17,-52 0 1,0 0 0,-18 0-1,-106 0 1,18 0-1,-53 0 1,-141 0-16,18 0 16,-36 0-1,-17 0-15,35 0 16,70 0 0,53 0-1,71 0 1,18 0-1,-106 0 1,-18 0 15,-106 0-31,71 0 16,-88 0-16,35 0 16,-18 0-1,0 0 1,71 0-1,35 0 1,-35 0 0,53 0-1,-106 0 1,-1 0 0,37 0-1,16 0 1,89 0-1,177 0 1,140 17 0,-281-17-1,-54 0 1,1 0-16,-54 0 0,-70 18 16,-35-18-1,-1 0 126,18 0-126,1 0-15,-1 0 16,-17 0 0,-1 0-16,19 0 31,-19 0 16,89 18-32,-71-18 1,18 0-16,0 0 16,-35 0 312,17 0-297,-17 0-15,-1 0 15,1 0 78,35 0-93,-35 0 31,-1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D23F-673A-4B38-AE72-F729B5221B1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713D6-8ED2-4EB8-899F-0AF282CBC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0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91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626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 txBox="1">
            <a:spLocks noGrp="1" noChangeArrowheads="1"/>
          </p:cNvSpPr>
          <p:nvPr/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9" tIns="46154" rIns="92309" bIns="46154" anchor="b"/>
          <a:lstStyle/>
          <a:p>
            <a:pPr algn="r"/>
            <a:fld id="{E6AE54D7-770C-4FD7-88E0-1D77829B19A8}" type="slidenum">
              <a:rPr lang="en-US" altLang="ko-KR" sz="1200"/>
              <a:pPr algn="r"/>
              <a:t>23</a:t>
            </a:fld>
            <a:endParaRPr lang="en-US" altLang="ko-KR" sz="1200" dirty="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96744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852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560" y="4379595"/>
            <a:ext cx="5085080" cy="4149090"/>
          </a:xfrm>
          <a:noFill/>
          <a:ln/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41995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3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5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62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2" y="107092"/>
            <a:ext cx="10058400" cy="609600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5" y="6606746"/>
            <a:ext cx="1312025" cy="251254"/>
          </a:xfrm>
        </p:spPr>
        <p:txBody>
          <a:bodyPr/>
          <a:lstStyle>
            <a:lvl1pPr>
              <a:defRPr sz="1000" b="1"/>
            </a:lvl1pPr>
          </a:lstStyle>
          <a:p>
            <a:fld id="{808A896B-175E-451E-AE64-9B166021A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9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73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4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1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6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4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39696"/>
            <a:ext cx="12192000" cy="218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50" y="49427"/>
            <a:ext cx="10058400" cy="700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469" y="914400"/>
            <a:ext cx="11664779" cy="558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975" y="6639697"/>
            <a:ext cx="1312025" cy="21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FFFFFF"/>
                </a:solidFill>
              </a:defRPr>
            </a:lvl1pPr>
          </a:lstStyle>
          <a:p>
            <a:fld id="{808A896B-175E-451E-AE64-9B166021A0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7550" y="757882"/>
            <a:ext cx="996696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6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customXml" Target="../ink/ink10.xml"/><Relationship Id="rId18" Type="http://schemas.openxmlformats.org/officeDocument/2006/relationships/image" Target="../media/image27.emf"/><Relationship Id="rId3" Type="http://schemas.openxmlformats.org/officeDocument/2006/relationships/customXml" Target="../ink/ink5.xml"/><Relationship Id="rId21" Type="http://schemas.openxmlformats.org/officeDocument/2006/relationships/customXml" Target="../ink/ink14.xml"/><Relationship Id="rId7" Type="http://schemas.openxmlformats.org/officeDocument/2006/relationships/customXml" Target="../ink/ink7.xml"/><Relationship Id="rId12" Type="http://schemas.openxmlformats.org/officeDocument/2006/relationships/image" Target="../media/image24.emf"/><Relationship Id="rId17" Type="http://schemas.openxmlformats.org/officeDocument/2006/relationships/customXml" Target="../ink/ink12.xml"/><Relationship Id="rId2" Type="http://schemas.openxmlformats.org/officeDocument/2006/relationships/image" Target="../media/image19.png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23.emf"/><Relationship Id="rId19" Type="http://schemas.openxmlformats.org/officeDocument/2006/relationships/customXml" Target="../ink/ink13.xml"/><Relationship Id="rId4" Type="http://schemas.openxmlformats.org/officeDocument/2006/relationships/image" Target="../media/image20.emf"/><Relationship Id="rId9" Type="http://schemas.openxmlformats.org/officeDocument/2006/relationships/customXml" Target="../ink/ink8.xml"/><Relationship Id="rId14" Type="http://schemas.openxmlformats.org/officeDocument/2006/relationships/image" Target="../media/image25.emf"/><Relationship Id="rId22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35.emf"/><Relationship Id="rId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customXml" Target="../ink/ink21.xml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42.emf"/><Relationship Id="rId4" Type="http://schemas.openxmlformats.org/officeDocument/2006/relationships/customXml" Target="../ink/ink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customXml" Target="../ink/ink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customXml" Target="../ink/ink27.xml"/><Relationship Id="rId4" Type="http://schemas.openxmlformats.org/officeDocument/2006/relationships/image" Target="../media/image48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53.emf"/><Relationship Id="rId4" Type="http://schemas.openxmlformats.org/officeDocument/2006/relationships/customXml" Target="../ink/ink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spc="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Lecture_3  </a:t>
            </a:r>
            <a:r>
              <a:rPr lang="ko-KR" altLang="en-US" sz="4800" b="1" spc="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자바 </a:t>
            </a:r>
            <a:r>
              <a:rPr lang="en-US" altLang="ko-KR" sz="4800" b="1" spc="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API</a:t>
            </a:r>
            <a:endParaRPr lang="ko-KR" altLang="en-US" sz="4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java.lang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– Object </a:t>
            </a:r>
            <a:r>
              <a:rPr lang="ko-KR" altLang="en-US" dirty="0" smtClean="0">
                <a:latin typeface="+mn-ea"/>
              </a:rPr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최상위 부모 클래스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객체 비교</a:t>
            </a:r>
            <a:r>
              <a:rPr lang="en-US" altLang="ko-KR" dirty="0" smtClean="0">
                <a:latin typeface="+mn-ea"/>
              </a:rPr>
              <a:t>(equals())</a:t>
            </a:r>
          </a:p>
          <a:p>
            <a:pPr lvl="2"/>
            <a:r>
              <a:rPr lang="en-US" altLang="ko-KR" dirty="0" smtClean="0">
                <a:latin typeface="+mn-ea"/>
              </a:rPr>
              <a:t>public </a:t>
            </a:r>
            <a:r>
              <a:rPr lang="en-US" altLang="ko-KR" dirty="0" err="1" smtClean="0">
                <a:latin typeface="+mn-ea"/>
              </a:rPr>
              <a:t>boolean</a:t>
            </a:r>
            <a:r>
              <a:rPr lang="en-US" altLang="ko-KR" dirty="0" smtClean="0">
                <a:latin typeface="+mn-ea"/>
              </a:rPr>
              <a:t> equals(Object </a:t>
            </a:r>
            <a:r>
              <a:rPr lang="en-US" altLang="ko-KR" dirty="0" err="1" smtClean="0">
                <a:latin typeface="+mn-ea"/>
              </a:rPr>
              <a:t>obj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4063" y="301520"/>
            <a:ext cx="9905597" cy="6186309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package lec03.exam01;</a:t>
            </a:r>
          </a:p>
          <a:p>
            <a:r>
              <a:rPr lang="en-US" altLang="ko-KR" dirty="0">
                <a:latin typeface="+mn-ea"/>
              </a:rPr>
              <a:t>class Member{</a:t>
            </a:r>
          </a:p>
          <a:p>
            <a:r>
              <a:rPr lang="en-US" altLang="ko-KR" dirty="0">
                <a:latin typeface="+mn-ea"/>
              </a:rPr>
              <a:t>	String id;</a:t>
            </a:r>
          </a:p>
          <a:p>
            <a:r>
              <a:rPr lang="en-US" altLang="ko-KR" dirty="0">
                <a:latin typeface="+mn-ea"/>
              </a:rPr>
              <a:t>	public Member(String id) {</a:t>
            </a:r>
          </a:p>
          <a:p>
            <a:r>
              <a:rPr lang="en-US" altLang="ko-KR" dirty="0">
                <a:latin typeface="+mn-ea"/>
              </a:rPr>
              <a:t>		this.id = id;</a:t>
            </a:r>
          </a:p>
          <a:p>
            <a:r>
              <a:rPr lang="en-US" altLang="ko-KR" dirty="0">
                <a:latin typeface="+mn-ea"/>
              </a:rPr>
              <a:t>	}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@Override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	public 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boolean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equals(Object 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obj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) </a:t>
            </a:r>
            <a:r>
              <a:rPr lang="en-US" altLang="ko-KR" dirty="0">
                <a:latin typeface="+mn-ea"/>
              </a:rPr>
              <a:t>{</a:t>
            </a:r>
          </a:p>
          <a:p>
            <a:r>
              <a:rPr lang="en-US" altLang="ko-KR" dirty="0">
                <a:latin typeface="+mn-ea"/>
              </a:rPr>
              <a:t>		Member other = (Member) </a:t>
            </a:r>
            <a:r>
              <a:rPr lang="en-US" altLang="ko-KR" dirty="0" err="1">
                <a:latin typeface="+mn-ea"/>
              </a:rPr>
              <a:t>obj</a:t>
            </a:r>
            <a:r>
              <a:rPr lang="en-US" altLang="ko-KR" dirty="0">
                <a:latin typeface="+mn-ea"/>
              </a:rPr>
              <a:t>;</a:t>
            </a:r>
          </a:p>
          <a:p>
            <a:r>
              <a:rPr lang="en-US" altLang="ko-KR" dirty="0">
                <a:latin typeface="+mn-ea"/>
              </a:rPr>
              <a:t>		if (</a:t>
            </a:r>
            <a:r>
              <a:rPr lang="en-US" altLang="ko-KR" dirty="0" err="1">
                <a:latin typeface="+mn-ea"/>
              </a:rPr>
              <a:t>id.equals</a:t>
            </a:r>
            <a:r>
              <a:rPr lang="en-US" altLang="ko-KR" dirty="0">
                <a:latin typeface="+mn-ea"/>
              </a:rPr>
              <a:t>(other.id</a:t>
            </a:r>
            <a:r>
              <a:rPr lang="en-US" altLang="ko-KR" dirty="0" smtClean="0">
                <a:latin typeface="+mn-ea"/>
              </a:rPr>
              <a:t>))  </a:t>
            </a:r>
            <a:r>
              <a:rPr lang="en-US" altLang="ko-KR" dirty="0">
                <a:latin typeface="+mn-ea"/>
              </a:rPr>
              <a:t>	return true;</a:t>
            </a:r>
          </a:p>
          <a:p>
            <a:r>
              <a:rPr lang="en-US" altLang="ko-KR" dirty="0">
                <a:latin typeface="+mn-ea"/>
              </a:rPr>
              <a:t>		</a:t>
            </a:r>
            <a:r>
              <a:rPr lang="en-US" altLang="ko-KR" dirty="0" smtClean="0">
                <a:latin typeface="+mn-ea"/>
              </a:rPr>
              <a:t>else                  </a:t>
            </a:r>
            <a:r>
              <a:rPr lang="en-US" altLang="ko-KR" dirty="0">
                <a:latin typeface="+mn-ea"/>
              </a:rPr>
              <a:t>	return false;</a:t>
            </a:r>
          </a:p>
          <a:p>
            <a:r>
              <a:rPr lang="en-US" altLang="ko-KR" dirty="0">
                <a:latin typeface="+mn-ea"/>
              </a:rPr>
              <a:t>	}</a:t>
            </a:r>
          </a:p>
          <a:p>
            <a:r>
              <a:rPr lang="en-US" altLang="ko-KR" dirty="0">
                <a:latin typeface="+mn-ea"/>
              </a:rPr>
              <a:t>}</a:t>
            </a:r>
          </a:p>
          <a:p>
            <a:r>
              <a:rPr lang="en-US" altLang="ko-KR" dirty="0">
                <a:latin typeface="+mn-ea"/>
              </a:rPr>
              <a:t>public class </a:t>
            </a:r>
            <a:r>
              <a:rPr lang="en-US" altLang="ko-KR" dirty="0" err="1">
                <a:latin typeface="+mn-ea"/>
              </a:rPr>
              <a:t>MemberExample</a:t>
            </a:r>
            <a:r>
              <a:rPr lang="en-US" altLang="ko-KR" dirty="0">
                <a:latin typeface="+mn-ea"/>
              </a:rPr>
              <a:t> {</a:t>
            </a:r>
          </a:p>
          <a:p>
            <a:r>
              <a:rPr lang="en-US" altLang="ko-KR" dirty="0">
                <a:latin typeface="+mn-ea"/>
              </a:rPr>
              <a:t>	public static void main(String[] </a:t>
            </a:r>
            <a:r>
              <a:rPr lang="en-US" altLang="ko-KR" dirty="0" err="1">
                <a:latin typeface="+mn-ea"/>
              </a:rPr>
              <a:t>args</a:t>
            </a:r>
            <a:r>
              <a:rPr lang="en-US" altLang="ko-KR" dirty="0">
                <a:latin typeface="+mn-ea"/>
              </a:rPr>
              <a:t>) {</a:t>
            </a:r>
          </a:p>
          <a:p>
            <a:r>
              <a:rPr lang="en-US" altLang="ko-KR" dirty="0">
                <a:latin typeface="+mn-ea"/>
              </a:rPr>
              <a:t>		Member mem1=new Member("blue");</a:t>
            </a:r>
          </a:p>
          <a:p>
            <a:r>
              <a:rPr lang="en-US" altLang="ko-KR" dirty="0">
                <a:latin typeface="+mn-ea"/>
              </a:rPr>
              <a:t>		Member mem2=new Member("yellow");</a:t>
            </a:r>
          </a:p>
          <a:p>
            <a:r>
              <a:rPr lang="en-US" altLang="ko-KR" dirty="0">
                <a:latin typeface="+mn-ea"/>
              </a:rPr>
              <a:t>		Member mem3=new Member("blue");</a:t>
            </a:r>
          </a:p>
          <a:p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System.out.println</a:t>
            </a:r>
            <a:r>
              <a:rPr lang="en-US" altLang="ko-KR" dirty="0">
                <a:latin typeface="+mn-ea"/>
              </a:rPr>
              <a:t>(mem1.equals(mem2) ? "</a:t>
            </a:r>
            <a:r>
              <a:rPr lang="ko-KR" altLang="en-US" dirty="0">
                <a:latin typeface="+mn-ea"/>
              </a:rPr>
              <a:t>동일한 객체</a:t>
            </a:r>
            <a:r>
              <a:rPr lang="en-US" altLang="ko-KR" dirty="0">
                <a:latin typeface="+mn-ea"/>
              </a:rPr>
              <a:t>" : "</a:t>
            </a:r>
            <a:r>
              <a:rPr lang="ko-KR" altLang="en-US" dirty="0">
                <a:latin typeface="+mn-ea"/>
              </a:rPr>
              <a:t>서로 다른 객체</a:t>
            </a:r>
            <a:r>
              <a:rPr lang="en-US" altLang="ko-KR" dirty="0">
                <a:latin typeface="+mn-ea"/>
              </a:rPr>
              <a:t>");</a:t>
            </a:r>
          </a:p>
          <a:p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System.out.println</a:t>
            </a:r>
            <a:r>
              <a:rPr lang="en-US" altLang="ko-KR" dirty="0">
                <a:latin typeface="+mn-ea"/>
              </a:rPr>
              <a:t>(mem1.equals(mem3) ? "</a:t>
            </a:r>
            <a:r>
              <a:rPr lang="ko-KR" altLang="en-US" dirty="0">
                <a:latin typeface="+mn-ea"/>
              </a:rPr>
              <a:t>동일한 객체</a:t>
            </a:r>
            <a:r>
              <a:rPr lang="en-US" altLang="ko-KR" dirty="0">
                <a:latin typeface="+mn-ea"/>
              </a:rPr>
              <a:t>" : "</a:t>
            </a:r>
            <a:r>
              <a:rPr lang="ko-KR" altLang="en-US" dirty="0">
                <a:latin typeface="+mn-ea"/>
              </a:rPr>
              <a:t>서로 다른 객체</a:t>
            </a:r>
            <a:r>
              <a:rPr lang="en-US" altLang="ko-KR" dirty="0">
                <a:latin typeface="+mn-ea"/>
              </a:rPr>
              <a:t>");</a:t>
            </a:r>
          </a:p>
          <a:p>
            <a:r>
              <a:rPr lang="en-US" altLang="ko-KR" dirty="0">
                <a:latin typeface="+mn-ea"/>
              </a:rPr>
              <a:t>	}</a:t>
            </a:r>
          </a:p>
          <a:p>
            <a:r>
              <a:rPr lang="en-US" altLang="ko-KR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23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java.lang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– System </a:t>
            </a:r>
            <a:r>
              <a:rPr lang="ko-KR" altLang="en-US" dirty="0" smtClean="0">
                <a:latin typeface="+mn-ea"/>
              </a:rPr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1156" y="872572"/>
            <a:ext cx="11664779" cy="25178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운영체제 일부 기능 사용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모든 필드와 </a:t>
            </a:r>
            <a:r>
              <a:rPr lang="ko-KR" altLang="en-US" dirty="0" err="1" smtClean="0">
                <a:latin typeface="+mn-ea"/>
              </a:rPr>
              <a:t>메소드는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static</a:t>
            </a:r>
            <a:r>
              <a:rPr lang="ko-KR" altLang="en-US" dirty="0" smtClean="0">
                <a:latin typeface="+mn-ea"/>
              </a:rPr>
              <a:t>으로 구성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현재 시각 읽기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dirty="0">
                <a:latin typeface="+mn-ea"/>
              </a:rPr>
              <a:t>현재 시간을 읽어 밀리 세컨드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currentTimeMillis</a:t>
            </a:r>
            <a:r>
              <a:rPr lang="en-US" altLang="ko-KR" dirty="0">
                <a:latin typeface="+mn-ea"/>
              </a:rPr>
              <a:t>() -&gt; 1/1000</a:t>
            </a:r>
            <a:r>
              <a:rPr lang="ko-KR" altLang="en-US" dirty="0">
                <a:latin typeface="+mn-ea"/>
              </a:rPr>
              <a:t>초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와 나노세컨드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nanoTime</a:t>
            </a:r>
            <a:r>
              <a:rPr lang="en-US" altLang="ko-KR" dirty="0">
                <a:latin typeface="+mn-ea"/>
              </a:rPr>
              <a:t>()-&gt;1/10</a:t>
            </a:r>
            <a:r>
              <a:rPr lang="en-US" altLang="ko-KR" baseline="30000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초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단위의</a:t>
            </a:r>
            <a:r>
              <a:rPr lang="en-US" altLang="ko-KR" dirty="0">
                <a:latin typeface="+mn-ea"/>
              </a:rPr>
              <a:t> long</a:t>
            </a:r>
            <a:r>
              <a:rPr lang="ko-KR" altLang="en-US" dirty="0">
                <a:latin typeface="+mn-ea"/>
              </a:rPr>
              <a:t>값 리턴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9392" y="1817661"/>
            <a:ext cx="11368305" cy="4708981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public class </a:t>
            </a:r>
            <a:r>
              <a:rPr lang="en-US" altLang="ko-KR" sz="2000" dirty="0" err="1" smtClean="0">
                <a:latin typeface="+mn-ea"/>
              </a:rPr>
              <a:t>SystemExample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{</a:t>
            </a:r>
          </a:p>
          <a:p>
            <a:r>
              <a:rPr lang="en-US" altLang="ko-KR" sz="2000" dirty="0">
                <a:latin typeface="+mn-ea"/>
              </a:rPr>
              <a:t>	public static void main(String[] </a:t>
            </a:r>
            <a:r>
              <a:rPr lang="en-US" altLang="ko-KR" sz="2000" dirty="0" err="1">
                <a:latin typeface="+mn-ea"/>
              </a:rPr>
              <a:t>args</a:t>
            </a:r>
            <a:r>
              <a:rPr lang="en-US" altLang="ko-KR" sz="2000" dirty="0">
                <a:latin typeface="+mn-ea"/>
              </a:rPr>
              <a:t>) </a:t>
            </a:r>
            <a:r>
              <a:rPr lang="en-US" altLang="ko-KR" sz="2000" dirty="0" smtClean="0">
                <a:latin typeface="+mn-ea"/>
              </a:rPr>
              <a:t>{</a:t>
            </a:r>
          </a:p>
          <a:p>
            <a:r>
              <a:rPr lang="en-US" altLang="ko-KR" sz="2000" dirty="0">
                <a:latin typeface="+mn-ea"/>
              </a:rPr>
              <a:t>		long </a:t>
            </a:r>
            <a:r>
              <a:rPr lang="en-US" altLang="ko-KR" sz="2000" dirty="0" smtClean="0">
                <a:latin typeface="+mn-ea"/>
              </a:rPr>
              <a:t>time1 = </a:t>
            </a:r>
            <a:r>
              <a:rPr lang="en-US" altLang="ko-KR" sz="2000" b="1" dirty="0" err="1" smtClean="0">
                <a:solidFill>
                  <a:schemeClr val="accent1"/>
                </a:solidFill>
                <a:latin typeface="+mn-ea"/>
              </a:rPr>
              <a:t>System.nanoTime</a:t>
            </a:r>
            <a:r>
              <a:rPr lang="en-US" altLang="ko-KR" sz="2000" b="1" dirty="0">
                <a:solidFill>
                  <a:schemeClr val="accent1"/>
                </a:solidFill>
                <a:latin typeface="+mn-ea"/>
              </a:rPr>
              <a:t>(); </a:t>
            </a:r>
            <a:endParaRPr lang="ko-KR" altLang="en-US" sz="2000" b="1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		</a:t>
            </a:r>
          </a:p>
          <a:p>
            <a:r>
              <a:rPr lang="ko-KR" altLang="en-US" sz="2000" dirty="0">
                <a:latin typeface="+mn-ea"/>
              </a:rPr>
              <a:t>		</a:t>
            </a:r>
            <a:r>
              <a:rPr lang="en-US" altLang="ko-KR" sz="2000" dirty="0">
                <a:latin typeface="+mn-ea"/>
              </a:rPr>
              <a:t>for(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=1;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&lt;=1000000;i++) {	}</a:t>
            </a:r>
          </a:p>
          <a:p>
            <a:r>
              <a:rPr lang="en-US" altLang="ko-KR" sz="2000" dirty="0">
                <a:latin typeface="+mn-ea"/>
              </a:rPr>
              <a:t>		long </a:t>
            </a:r>
            <a:r>
              <a:rPr lang="en-US" altLang="ko-KR" sz="2000" dirty="0" smtClean="0">
                <a:latin typeface="+mn-ea"/>
              </a:rPr>
              <a:t>time2 = </a:t>
            </a:r>
            <a:r>
              <a:rPr lang="en-US" altLang="ko-KR" sz="2000" b="1" dirty="0" err="1">
                <a:solidFill>
                  <a:schemeClr val="accent1"/>
                </a:solidFill>
                <a:latin typeface="+mn-ea"/>
              </a:rPr>
              <a:t>System.nanoTime</a:t>
            </a:r>
            <a:r>
              <a:rPr lang="en-US" altLang="ko-KR" sz="2000" b="1" dirty="0">
                <a:solidFill>
                  <a:schemeClr val="accent1"/>
                </a:solidFill>
                <a:latin typeface="+mn-ea"/>
              </a:rPr>
              <a:t>();</a:t>
            </a:r>
          </a:p>
          <a:p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("</a:t>
            </a:r>
            <a:r>
              <a:rPr lang="ko-KR" altLang="en-US" sz="2000" dirty="0" err="1">
                <a:latin typeface="+mn-ea"/>
              </a:rPr>
              <a:t>반복문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1000000 </a:t>
            </a:r>
            <a:r>
              <a:rPr lang="ko-KR" altLang="en-US" sz="2000" dirty="0">
                <a:latin typeface="+mn-ea"/>
              </a:rPr>
              <a:t>실행 에 </a:t>
            </a:r>
            <a:r>
              <a:rPr lang="en-US" altLang="ko-KR" sz="2000" dirty="0">
                <a:latin typeface="+mn-ea"/>
              </a:rPr>
              <a:t>" + (time2-time1) + " </a:t>
            </a:r>
            <a:r>
              <a:rPr lang="ko-KR" altLang="en-US" sz="2000" dirty="0" err="1">
                <a:latin typeface="+mn-ea"/>
              </a:rPr>
              <a:t>나노초</a:t>
            </a:r>
            <a:r>
              <a:rPr lang="ko-KR" altLang="en-US" sz="2000" dirty="0">
                <a:latin typeface="+mn-ea"/>
              </a:rPr>
              <a:t> 소요</a:t>
            </a:r>
            <a:r>
              <a:rPr lang="en-US" altLang="ko-KR" sz="2000" dirty="0">
                <a:latin typeface="+mn-ea"/>
              </a:rPr>
              <a:t>");</a:t>
            </a:r>
          </a:p>
          <a:p>
            <a:r>
              <a:rPr lang="en-US" altLang="ko-KR" sz="2000" dirty="0">
                <a:latin typeface="+mn-ea"/>
              </a:rPr>
              <a:t>		</a:t>
            </a:r>
          </a:p>
          <a:p>
            <a:r>
              <a:rPr lang="en-US" altLang="ko-KR" sz="2000" dirty="0">
                <a:latin typeface="+mn-ea"/>
              </a:rPr>
              <a:t>		for(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j=1; j&lt;=10; </a:t>
            </a:r>
            <a:r>
              <a:rPr lang="en-US" altLang="ko-KR" sz="2000" dirty="0" err="1">
                <a:latin typeface="+mn-ea"/>
              </a:rPr>
              <a:t>j++</a:t>
            </a:r>
            <a:r>
              <a:rPr lang="en-US" altLang="ko-KR" sz="2000" dirty="0">
                <a:latin typeface="+mn-ea"/>
              </a:rPr>
              <a:t>) {</a:t>
            </a:r>
          </a:p>
          <a:p>
            <a:r>
              <a:rPr lang="en-US" altLang="ko-KR" sz="2000" dirty="0">
                <a:latin typeface="+mn-ea"/>
              </a:rPr>
              <a:t>			if(j ==5)</a:t>
            </a:r>
          </a:p>
          <a:p>
            <a:r>
              <a:rPr lang="en-US" altLang="ko-KR" sz="2000" dirty="0">
                <a:latin typeface="+mn-ea"/>
              </a:rPr>
              <a:t>				</a:t>
            </a:r>
            <a:r>
              <a:rPr lang="en-US" altLang="ko-KR" sz="2000" b="1" dirty="0" err="1">
                <a:solidFill>
                  <a:schemeClr val="accent1"/>
                </a:solidFill>
                <a:latin typeface="+mn-ea"/>
              </a:rPr>
              <a:t>System.exit</a:t>
            </a:r>
            <a:r>
              <a:rPr lang="en-US" altLang="ko-KR" sz="2000" b="1" dirty="0">
                <a:solidFill>
                  <a:schemeClr val="accent1"/>
                </a:solidFill>
                <a:latin typeface="+mn-ea"/>
              </a:rPr>
              <a:t>(0);  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현재 실행중인 프로세서 강제 종료</a:t>
            </a:r>
          </a:p>
          <a:p>
            <a:r>
              <a:rPr lang="ko-KR" altLang="en-US" sz="2000" dirty="0">
                <a:latin typeface="+mn-ea"/>
              </a:rPr>
              <a:t>		</a:t>
            </a:r>
            <a:r>
              <a:rPr lang="en-US" altLang="ko-KR" sz="2000" dirty="0">
                <a:latin typeface="+mn-ea"/>
              </a:rPr>
              <a:t>}</a:t>
            </a:r>
          </a:p>
          <a:p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("</a:t>
            </a:r>
            <a:r>
              <a:rPr lang="ko-KR" altLang="en-US" sz="2000" dirty="0">
                <a:latin typeface="+mn-ea"/>
              </a:rPr>
              <a:t>프로그램 실행 종료</a:t>
            </a:r>
            <a:r>
              <a:rPr lang="en-US" altLang="ko-KR" sz="2000" dirty="0">
                <a:latin typeface="+mn-ea"/>
              </a:rPr>
              <a:t>");</a:t>
            </a:r>
          </a:p>
          <a:p>
            <a:r>
              <a:rPr lang="en-US" altLang="ko-KR" sz="2000" dirty="0">
                <a:latin typeface="+mn-ea"/>
              </a:rPr>
              <a:t>	}</a:t>
            </a:r>
          </a:p>
          <a:p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9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java.lang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– String </a:t>
            </a:r>
            <a:r>
              <a:rPr lang="ko-KR" altLang="en-US" dirty="0" smtClean="0">
                <a:latin typeface="+mn-ea"/>
              </a:rPr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469" y="815546"/>
            <a:ext cx="11664779" cy="913966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사용 빈도가 높은 </a:t>
            </a:r>
            <a:r>
              <a:rPr lang="ko-KR" altLang="en-US" dirty="0" err="1" smtClean="0">
                <a:latin typeface="+mn-ea"/>
              </a:rPr>
              <a:t>메소드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47403" y="1272529"/>
            <a:ext cx="7754092" cy="5334217"/>
            <a:chOff x="1047403" y="1272529"/>
            <a:chExt cx="7754092" cy="5334217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403" y="1272529"/>
              <a:ext cx="7754092" cy="533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450680" y="2785978"/>
              <a:ext cx="235081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문자열이 시작되는 인덱스 리턴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45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java.lang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– String </a:t>
            </a:r>
            <a:r>
              <a:rPr lang="ko-KR" altLang="en-US" dirty="0" smtClean="0">
                <a:latin typeface="+mn-ea"/>
              </a:rPr>
              <a:t>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81156" y="881148"/>
            <a:ext cx="11664779" cy="5692346"/>
          </a:xfr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latin typeface="+mn-ea"/>
              </a:rPr>
              <a:t> public </a:t>
            </a:r>
            <a:r>
              <a:rPr lang="en-US" altLang="ko-KR" sz="1800" dirty="0">
                <a:latin typeface="+mn-ea"/>
              </a:rPr>
              <a:t>class </a:t>
            </a:r>
            <a:r>
              <a:rPr lang="en-US" altLang="ko-KR" sz="1800" dirty="0" err="1" smtClean="0">
                <a:latin typeface="+mn-ea"/>
              </a:rPr>
              <a:t>StringExample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latin typeface="+mn-ea"/>
              </a:rPr>
              <a:t>      public </a:t>
            </a:r>
            <a:r>
              <a:rPr lang="en-US" altLang="ko-KR" sz="1800" dirty="0">
                <a:latin typeface="+mn-ea"/>
              </a:rPr>
              <a:t>static void main(String[] </a:t>
            </a:r>
            <a:r>
              <a:rPr lang="en-US" altLang="ko-KR" sz="1800" dirty="0" err="1">
                <a:latin typeface="+mn-ea"/>
              </a:rPr>
              <a:t>args</a:t>
            </a:r>
            <a:r>
              <a:rPr lang="en-US" altLang="ko-KR" sz="1800" dirty="0">
                <a:latin typeface="+mn-ea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smtClean="0">
                <a:latin typeface="+mn-ea"/>
              </a:rPr>
              <a:t>String </a:t>
            </a:r>
            <a:r>
              <a:rPr lang="en-US" altLang="ko-KR" sz="1800" dirty="0">
                <a:latin typeface="+mn-ea"/>
              </a:rPr>
              <a:t>str1=new String("</a:t>
            </a:r>
            <a:r>
              <a:rPr lang="ko-KR" altLang="en-US" sz="1800" dirty="0">
                <a:latin typeface="+mn-ea"/>
              </a:rPr>
              <a:t>자바 프로그래밍</a:t>
            </a:r>
            <a:r>
              <a:rPr lang="en-US" altLang="ko-KR" sz="1800" dirty="0">
                <a:latin typeface="+mn-ea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smtClean="0">
                <a:latin typeface="+mn-ea"/>
              </a:rPr>
              <a:t>String </a:t>
            </a:r>
            <a:r>
              <a:rPr lang="en-US" altLang="ko-KR" sz="1800" dirty="0">
                <a:latin typeface="+mn-ea"/>
              </a:rPr>
              <a:t>str2="</a:t>
            </a:r>
            <a:r>
              <a:rPr lang="ko-KR" altLang="en-US" sz="1800" dirty="0">
                <a:latin typeface="+mn-ea"/>
              </a:rPr>
              <a:t>자바 </a:t>
            </a:r>
            <a:r>
              <a:rPr lang="ko-KR" altLang="en-US" sz="1800" dirty="0" smtClean="0">
                <a:latin typeface="+mn-ea"/>
              </a:rPr>
              <a:t>프로그래밍</a:t>
            </a:r>
            <a:r>
              <a:rPr lang="en-US" altLang="ko-KR" sz="1800" dirty="0" smtClean="0">
                <a:latin typeface="+mn-ea"/>
              </a:rPr>
              <a:t>“, str3</a:t>
            </a:r>
            <a:r>
              <a:rPr lang="en-US" altLang="ko-KR" sz="1800" dirty="0">
                <a:latin typeface="+mn-ea"/>
              </a:rPr>
              <a:t>="java programming";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("1) </a:t>
            </a:r>
            <a:r>
              <a:rPr lang="en-US" altLang="ko-KR" sz="1800" dirty="0" err="1">
                <a:latin typeface="+mn-ea"/>
              </a:rPr>
              <a:t>charAt</a:t>
            </a:r>
            <a:r>
              <a:rPr lang="en-US" altLang="ko-KR" sz="1800" dirty="0">
                <a:latin typeface="+mn-ea"/>
              </a:rPr>
              <a:t>(4) : " + str1.charAt(4));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("2) equals() : " + str1.equals(str3));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("3) </a:t>
            </a:r>
            <a:r>
              <a:rPr lang="en-US" altLang="ko-KR" sz="1800" dirty="0" err="1">
                <a:latin typeface="+mn-ea"/>
              </a:rPr>
              <a:t>indexOf</a:t>
            </a:r>
            <a:r>
              <a:rPr lang="en-US" altLang="ko-KR" sz="1800" dirty="0">
                <a:latin typeface="+mn-ea"/>
              </a:rPr>
              <a:t>() : " + str1.indexOf("</a:t>
            </a:r>
            <a:r>
              <a:rPr lang="ko-KR" altLang="en-US" sz="1800" dirty="0">
                <a:latin typeface="+mn-ea"/>
              </a:rPr>
              <a:t>프로</a:t>
            </a:r>
            <a:r>
              <a:rPr lang="en-US" altLang="ko-KR" sz="1800" dirty="0">
                <a:latin typeface="+mn-ea"/>
              </a:rPr>
              <a:t>")); 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문자열이 포함되어 있지 않으면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-1 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반환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("4) length() : " + str2.length());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("5) replace() : " + str2.replace("</a:t>
            </a:r>
            <a:r>
              <a:rPr lang="ko-KR" altLang="en-US" sz="1800" dirty="0">
                <a:latin typeface="+mn-ea"/>
              </a:rPr>
              <a:t>자바</a:t>
            </a:r>
            <a:r>
              <a:rPr lang="en-US" altLang="ko-KR" sz="1800" dirty="0">
                <a:latin typeface="+mn-ea"/>
              </a:rPr>
              <a:t>", "java"));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("6) substring() : " + str2.substring(3));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("7) substring() : " + str3.substring(5,10));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("8) </a:t>
            </a:r>
            <a:r>
              <a:rPr lang="en-US" altLang="ko-KR" sz="1800" dirty="0" err="1">
                <a:latin typeface="+mn-ea"/>
              </a:rPr>
              <a:t>toUpperCase</a:t>
            </a:r>
            <a:r>
              <a:rPr lang="en-US" altLang="ko-KR" sz="1800" dirty="0">
                <a:latin typeface="+mn-ea"/>
              </a:rPr>
              <a:t>() : " + str3.toUpperCase());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("9) trim() : " + "  blank  ".trim());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("10) </a:t>
            </a:r>
            <a:r>
              <a:rPr lang="en-US" altLang="ko-KR" sz="1800" dirty="0" err="1">
                <a:latin typeface="+mn-ea"/>
              </a:rPr>
              <a:t>valueOf</a:t>
            </a:r>
            <a:r>
              <a:rPr lang="en-US" altLang="ko-KR" sz="1800" dirty="0">
                <a:latin typeface="+mn-ea"/>
              </a:rPr>
              <a:t>() : " + </a:t>
            </a:r>
            <a:r>
              <a:rPr lang="en-US" altLang="ko-KR" sz="1800" dirty="0" err="1">
                <a:latin typeface="+mn-ea"/>
              </a:rPr>
              <a:t>String.valueOf</a:t>
            </a:r>
            <a:r>
              <a:rPr lang="en-US" altLang="ko-KR" sz="1800" dirty="0">
                <a:latin typeface="+mn-ea"/>
              </a:rPr>
              <a:t>(true));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latin typeface="+mn-ea"/>
              </a:rPr>
              <a:t>     }}</a:t>
            </a:r>
            <a:endParaRPr lang="ko-KR" altLang="en-US" sz="18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953"/>
          <a:stretch/>
        </p:blipFill>
        <p:spPr>
          <a:xfrm>
            <a:off x="7614459" y="465512"/>
            <a:ext cx="3742113" cy="256833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10706040" y="3327480"/>
              <a:ext cx="933840" cy="129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90200" y="3263760"/>
                <a:ext cx="96552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6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java.lang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패키지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>
                <a:latin typeface="+mn-ea"/>
              </a:rPr>
              <a:t>Wrapper</a:t>
            </a:r>
            <a:r>
              <a:rPr lang="ko-KR" altLang="en-US" dirty="0" smtClean="0"/>
              <a:t> 클래스의 개념과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</a:rPr>
              <a:t> 8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 smtClean="0">
                <a:latin typeface="+mn-ea"/>
              </a:rPr>
              <a:t>랩퍼</a:t>
            </a:r>
            <a:r>
              <a:rPr lang="ko-KR" altLang="en-US" dirty="0" smtClean="0">
                <a:latin typeface="+mn-ea"/>
              </a:rPr>
              <a:t> 클래스</a:t>
            </a:r>
            <a:r>
              <a:rPr lang="en-US" altLang="ko-KR" dirty="0" smtClean="0">
                <a:latin typeface="+mn-ea"/>
              </a:rPr>
              <a:t>(wrapper class)</a:t>
            </a:r>
          </a:p>
          <a:p>
            <a:pPr lvl="1"/>
            <a:r>
              <a:rPr lang="ko-KR" altLang="en-US" dirty="0" smtClean="0">
                <a:latin typeface="+mn-ea"/>
              </a:rPr>
              <a:t>자바의 </a:t>
            </a:r>
            <a:r>
              <a:rPr lang="ko-KR" altLang="en-US" dirty="0">
                <a:latin typeface="+mn-ea"/>
              </a:rPr>
              <a:t>기본형을 </a:t>
            </a:r>
            <a:r>
              <a:rPr lang="ko-KR" altLang="en-US" dirty="0" err="1" smtClean="0">
                <a:latin typeface="+mn-ea"/>
              </a:rPr>
              <a:t>참조형으로</a:t>
            </a:r>
            <a:r>
              <a:rPr lang="ko-KR" altLang="en-US" dirty="0" smtClean="0">
                <a:latin typeface="+mn-ea"/>
              </a:rPr>
              <a:t> 포장한 포장 클래스</a:t>
            </a:r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pic>
        <p:nvPicPr>
          <p:cNvPr id="6146" name="Picture 2" descr="L:\2013 09 backup\2012 03 16(금) 자바 저술\2013 10 28(월) 절대자바 강의자료 작성\Chapter07\그림7-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72" y="3707027"/>
            <a:ext cx="7468382" cy="170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L:\2013 09 backup\2012 03 16(금) 자바 저술\2013 10 28(월) 절대자바 강의자료 작성\Chapter07\표7-5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58" y="1863505"/>
            <a:ext cx="8778610" cy="140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java.lang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smtClean="0">
                <a:latin typeface="+mn-ea"/>
                <a:ea typeface="+mn-ea"/>
              </a:rPr>
              <a:t>Wrapper </a:t>
            </a:r>
            <a:r>
              <a:rPr lang="ko-KR" altLang="en-US" dirty="0" smtClean="0">
                <a:latin typeface="+mn-ea"/>
                <a:ea typeface="+mn-ea"/>
              </a:rPr>
              <a:t>클래스</a:t>
            </a:r>
          </a:p>
        </p:txBody>
      </p:sp>
      <p:sp>
        <p:nvSpPr>
          <p:cNvPr id="50178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err="1">
                <a:latin typeface="+mn-ea"/>
              </a:rPr>
              <a:t>박싱</a:t>
            </a:r>
            <a:r>
              <a:rPr lang="en-US" altLang="ko-KR" sz="2200" dirty="0">
                <a:latin typeface="+mn-ea"/>
              </a:rPr>
              <a:t>(Boxing)</a:t>
            </a:r>
            <a:r>
              <a:rPr lang="ko-KR" altLang="en-US" sz="2200" dirty="0">
                <a:latin typeface="+mn-ea"/>
              </a:rPr>
              <a:t>과 </a:t>
            </a:r>
            <a:r>
              <a:rPr lang="ko-KR" altLang="en-US" sz="2200" dirty="0" err="1">
                <a:latin typeface="+mn-ea"/>
              </a:rPr>
              <a:t>언박싱</a:t>
            </a:r>
            <a:r>
              <a:rPr lang="en-US" altLang="ko-KR" sz="2200" dirty="0">
                <a:latin typeface="+mn-ea"/>
              </a:rPr>
              <a:t>(Unboxing)</a:t>
            </a:r>
          </a:p>
          <a:p>
            <a:pPr lvl="1">
              <a:lnSpc>
                <a:spcPct val="100000"/>
              </a:lnSpc>
            </a:pPr>
            <a:r>
              <a:rPr lang="ko-KR" altLang="en-US" sz="2200" dirty="0" err="1">
                <a:latin typeface="+mn-ea"/>
              </a:rPr>
              <a:t>박싱</a:t>
            </a:r>
            <a:r>
              <a:rPr lang="en-US" altLang="ko-KR" sz="2200" dirty="0">
                <a:latin typeface="+mn-ea"/>
              </a:rPr>
              <a:t>(Boxing): </a:t>
            </a:r>
            <a:r>
              <a:rPr lang="ko-KR" altLang="en-US" sz="2200" dirty="0">
                <a:latin typeface="+mn-ea"/>
              </a:rPr>
              <a:t>기본 타입의 값을 </a:t>
            </a:r>
            <a:r>
              <a:rPr lang="ko-KR" altLang="en-US" sz="2200" dirty="0" err="1">
                <a:latin typeface="+mn-ea"/>
              </a:rPr>
              <a:t>랩퍼</a:t>
            </a:r>
            <a:r>
              <a:rPr lang="ko-KR" altLang="en-US" sz="2200" dirty="0">
                <a:latin typeface="+mn-ea"/>
              </a:rPr>
              <a:t> 객체로 만드는 과정</a:t>
            </a:r>
            <a:endParaRPr lang="en-US" altLang="ko-KR" sz="22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2200" dirty="0" err="1">
                <a:latin typeface="+mn-ea"/>
              </a:rPr>
              <a:t>언박싱</a:t>
            </a:r>
            <a:r>
              <a:rPr lang="en-US" altLang="ko-KR" sz="2200" dirty="0">
                <a:latin typeface="+mn-ea"/>
              </a:rPr>
              <a:t>(Unboxing): </a:t>
            </a:r>
            <a:r>
              <a:rPr lang="ko-KR" altLang="en-US" sz="2200" dirty="0" err="1">
                <a:latin typeface="+mn-ea"/>
              </a:rPr>
              <a:t>랩퍼</a:t>
            </a:r>
            <a:r>
              <a:rPr lang="ko-KR" altLang="en-US" sz="2200" dirty="0">
                <a:latin typeface="+mn-ea"/>
              </a:rPr>
              <a:t> 객체에서 기본 타입의 값을 얻어내는 과정</a:t>
            </a:r>
            <a:endParaRPr lang="en-US" altLang="ko-KR" sz="22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2200" dirty="0" err="1">
                <a:latin typeface="+mn-ea"/>
              </a:rPr>
              <a:t>박싱</a:t>
            </a:r>
            <a:r>
              <a:rPr lang="ko-KR" altLang="en-US" sz="2200" dirty="0">
                <a:latin typeface="+mn-ea"/>
              </a:rPr>
              <a:t> 하는 방법</a:t>
            </a:r>
            <a:endParaRPr lang="en-US" altLang="ko-KR" sz="2200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ko-KR" altLang="en-US" sz="2200" dirty="0" err="1">
                <a:latin typeface="+mn-ea"/>
              </a:rPr>
              <a:t>생성자</a:t>
            </a:r>
            <a:r>
              <a:rPr lang="ko-KR" altLang="en-US" sz="2200" dirty="0">
                <a:latin typeface="+mn-ea"/>
              </a:rPr>
              <a:t> 이용</a:t>
            </a:r>
            <a:endParaRPr lang="en-US" altLang="ko-KR" sz="2200" dirty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sz="2200" dirty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sz="2200" dirty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sz="2200" dirty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sz="2200" dirty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sz="2200" dirty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sz="2200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ko-KR" sz="2200" dirty="0" err="1" smtClean="0">
                <a:latin typeface="+mn-ea"/>
              </a:rPr>
              <a:t>valueOf</a:t>
            </a:r>
            <a:r>
              <a:rPr lang="en-US" altLang="ko-KR" sz="2200" dirty="0">
                <a:latin typeface="+mn-ea"/>
              </a:rPr>
              <a:t>() </a:t>
            </a:r>
            <a:r>
              <a:rPr lang="ko-KR" altLang="en-US" sz="2200" dirty="0" err="1">
                <a:latin typeface="+mn-ea"/>
              </a:rPr>
              <a:t>메소드</a:t>
            </a:r>
            <a:r>
              <a:rPr lang="ko-KR" altLang="en-US" sz="2200" dirty="0">
                <a:latin typeface="+mn-ea"/>
              </a:rPr>
              <a:t> 이용</a:t>
            </a:r>
            <a:endParaRPr lang="en-US" altLang="ko-KR" sz="2200" dirty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sz="22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22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046" y="2697316"/>
            <a:ext cx="7399563" cy="246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38"/>
          <a:stretch/>
        </p:blipFill>
        <p:spPr bwMode="auto">
          <a:xfrm>
            <a:off x="3703955" y="5640092"/>
            <a:ext cx="4267950" cy="78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7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java.lang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smtClean="0">
                <a:latin typeface="+mn-ea"/>
                <a:ea typeface="+mn-ea"/>
              </a:rPr>
              <a:t>Wrapper </a:t>
            </a:r>
            <a:r>
              <a:rPr lang="ko-KR" altLang="en-US" dirty="0" smtClean="0">
                <a:latin typeface="+mn-ea"/>
                <a:ea typeface="+mn-ea"/>
              </a:rPr>
              <a:t>클래스</a:t>
            </a:r>
          </a:p>
        </p:txBody>
      </p:sp>
      <p:sp>
        <p:nvSpPr>
          <p:cNvPr id="5120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언박싱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+mj-ea"/>
                <a:ea typeface="+mj-ea"/>
              </a:rPr>
              <a:t>코드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/>
              <a:t>각 포장 클래스마다 가지고 있는 클래스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 err="1" smtClean="0"/>
              <a:t>타입명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+ Value()</a:t>
            </a:r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47"/>
          <a:stretch/>
        </p:blipFill>
        <p:spPr bwMode="auto">
          <a:xfrm>
            <a:off x="994758" y="2332643"/>
            <a:ext cx="4619104" cy="363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8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java.lang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smtClean="0">
                <a:latin typeface="+mn-ea"/>
                <a:ea typeface="+mn-ea"/>
              </a:rPr>
              <a:t>Wrapper </a:t>
            </a:r>
            <a:r>
              <a:rPr lang="ko-KR" altLang="en-US" dirty="0" smtClean="0">
                <a:latin typeface="+mn-ea"/>
                <a:ea typeface="+mn-ea"/>
              </a:rPr>
              <a:t>클래스</a:t>
            </a:r>
          </a:p>
        </p:txBody>
      </p:sp>
      <p:sp>
        <p:nvSpPr>
          <p:cNvPr id="53250" name="내용 개체 틀 1"/>
          <p:cNvSpPr>
            <a:spLocks noGrp="1"/>
          </p:cNvSpPr>
          <p:nvPr>
            <p:ph idx="1"/>
          </p:nvPr>
        </p:nvSpPr>
        <p:spPr>
          <a:xfrm>
            <a:off x="189469" y="864524"/>
            <a:ext cx="11664779" cy="5585254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+mn-ea"/>
              </a:rPr>
              <a:t> 문자열을 기본 타입 값으로 변환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parse + </a:t>
            </a:r>
            <a:r>
              <a:rPr lang="ko-KR" altLang="en-US" dirty="0" err="1" smtClean="0">
                <a:latin typeface="+mn-ea"/>
              </a:rPr>
              <a:t>기본타입</a:t>
            </a:r>
            <a:r>
              <a:rPr lang="ko-KR" altLang="en-US" dirty="0" smtClean="0">
                <a:latin typeface="+mn-ea"/>
              </a:rPr>
              <a:t> 명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+mn-ea"/>
                <a:sym typeface="Wingdings" panose="05000000000000000000" pitchFamily="2" charset="2"/>
              </a:rPr>
              <a:t>정적 </a:t>
            </a:r>
            <a:r>
              <a:rPr lang="ko-KR" altLang="en-US" dirty="0" err="1" smtClean="0">
                <a:latin typeface="+mn-ea"/>
                <a:sym typeface="Wingdings" panose="05000000000000000000" pitchFamily="2" charset="2"/>
              </a:rPr>
              <a:t>메소드</a:t>
            </a:r>
            <a:endParaRPr lang="en-US" altLang="ko-KR" dirty="0" smtClean="0">
              <a:latin typeface="+mn-ea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+mn-ea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+mn-ea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+mn-ea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+mn-ea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+mn-ea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+mn-ea"/>
              <a:sym typeface="Wingdings" panose="05000000000000000000" pitchFamily="2" charset="2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랩퍼</a:t>
            </a:r>
            <a:r>
              <a:rPr lang="ko-KR" altLang="en-US" dirty="0" smtClean="0">
                <a:latin typeface="+mn-ea"/>
              </a:rPr>
              <a:t> 객체의 값 비교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sz="2200" dirty="0" err="1">
                <a:latin typeface="+mn-ea"/>
              </a:rPr>
              <a:t>랩퍼</a:t>
            </a:r>
            <a:r>
              <a:rPr lang="ko-KR" altLang="en-US" sz="2200" dirty="0">
                <a:latin typeface="+mn-ea"/>
              </a:rPr>
              <a:t> 객체는 내부 값을 비교하기 위해  </a:t>
            </a:r>
            <a:r>
              <a:rPr lang="en-US" altLang="ko-KR" sz="2200" dirty="0">
                <a:latin typeface="+mn-ea"/>
              </a:rPr>
              <a:t> ==</a:t>
            </a:r>
            <a:r>
              <a:rPr lang="ko-KR" altLang="en-US" sz="2200" dirty="0">
                <a:latin typeface="+mn-ea"/>
              </a:rPr>
              <a:t>와</a:t>
            </a:r>
            <a:r>
              <a:rPr lang="en-US" altLang="ko-KR" sz="2200" dirty="0">
                <a:latin typeface="+mn-ea"/>
              </a:rPr>
              <a:t> != </a:t>
            </a:r>
            <a:r>
              <a:rPr lang="ko-KR" altLang="en-US" sz="2200" dirty="0">
                <a:latin typeface="+mn-ea"/>
              </a:rPr>
              <a:t>연산자 사용 불가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값을 </a:t>
            </a:r>
            <a:r>
              <a:rPr lang="ko-KR" altLang="en-US" sz="2200" dirty="0" err="1" smtClean="0">
                <a:latin typeface="+mn-ea"/>
              </a:rPr>
              <a:t>언박싱</a:t>
            </a:r>
            <a:r>
              <a:rPr lang="ko-KR" altLang="en-US" sz="2200" dirty="0" smtClean="0">
                <a:latin typeface="+mn-ea"/>
              </a:rPr>
              <a:t> 해 </a:t>
            </a:r>
            <a:r>
              <a:rPr lang="ko-KR" altLang="en-US" sz="2200" dirty="0">
                <a:latin typeface="+mn-ea"/>
              </a:rPr>
              <a:t>비교하거나</a:t>
            </a:r>
            <a:r>
              <a:rPr lang="en-US" altLang="ko-KR" sz="2200" dirty="0">
                <a:latin typeface="+mn-ea"/>
              </a:rPr>
              <a:t>, equals() </a:t>
            </a:r>
            <a:r>
              <a:rPr lang="ko-KR" altLang="en-US" sz="2200" dirty="0" err="1">
                <a:latin typeface="+mn-ea"/>
              </a:rPr>
              <a:t>메소드로</a:t>
            </a:r>
            <a:r>
              <a:rPr lang="ko-KR" altLang="en-US" sz="2200" dirty="0">
                <a:latin typeface="+mn-ea"/>
              </a:rPr>
              <a:t> 내부 값 비교할 것 </a:t>
            </a:r>
            <a:endParaRPr lang="en-US" altLang="ko-KR" sz="2200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ko-KR" altLang="en-US" dirty="0" smtClean="0">
              <a:latin typeface="+mn-ea"/>
            </a:endParaRP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31"/>
          <a:stretch/>
        </p:blipFill>
        <p:spPr bwMode="auto">
          <a:xfrm>
            <a:off x="1828376" y="1746133"/>
            <a:ext cx="5596738" cy="324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pPr/>
              <a:t>16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469800" y="1028520"/>
              <a:ext cx="4254840" cy="108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960" y="965160"/>
                <a:ext cx="42865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/>
              <p14:cNvContentPartPr/>
              <p14:nvPr/>
            </p14:nvContentPartPr>
            <p14:xfrm>
              <a:off x="450720" y="1098720"/>
              <a:ext cx="1607040" cy="889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880" y="1035000"/>
                <a:ext cx="16387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잉크 4"/>
              <p14:cNvContentPartPr/>
              <p14:nvPr/>
            </p14:nvContentPartPr>
            <p14:xfrm>
              <a:off x="438120" y="870120"/>
              <a:ext cx="4362840" cy="828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2280" y="806400"/>
                <a:ext cx="43945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잉크 5"/>
              <p14:cNvContentPartPr/>
              <p14:nvPr/>
            </p14:nvContentPartPr>
            <p14:xfrm>
              <a:off x="927000" y="939960"/>
              <a:ext cx="3372480" cy="11448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1160" y="876240"/>
                <a:ext cx="3404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잉크 6"/>
              <p14:cNvContentPartPr/>
              <p14:nvPr/>
            </p14:nvContentPartPr>
            <p14:xfrm>
              <a:off x="2025720" y="1130400"/>
              <a:ext cx="2806920" cy="194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09880" y="1066680"/>
                <a:ext cx="28386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잉크 7"/>
              <p14:cNvContentPartPr/>
              <p14:nvPr/>
            </p14:nvContentPartPr>
            <p14:xfrm>
              <a:off x="4743360" y="1060560"/>
              <a:ext cx="101880" cy="36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27520" y="996840"/>
                <a:ext cx="1339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잉크 8"/>
              <p14:cNvContentPartPr/>
              <p14:nvPr/>
            </p14:nvContentPartPr>
            <p14:xfrm>
              <a:off x="4788000" y="977760"/>
              <a:ext cx="51120" cy="684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72160" y="914400"/>
                <a:ext cx="828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잉크 9"/>
              <p14:cNvContentPartPr/>
              <p14:nvPr/>
            </p14:nvContentPartPr>
            <p14:xfrm>
              <a:off x="2044800" y="1149480"/>
              <a:ext cx="222480" cy="36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28960" y="1085760"/>
                <a:ext cx="2541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잉크 10"/>
              <p14:cNvContentPartPr/>
              <p14:nvPr/>
            </p14:nvContentPartPr>
            <p14:xfrm>
              <a:off x="5581800" y="5734080"/>
              <a:ext cx="3257640" cy="8928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65600" y="5670720"/>
                <a:ext cx="3289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잉크 11"/>
              <p14:cNvContentPartPr/>
              <p14:nvPr/>
            </p14:nvContentPartPr>
            <p14:xfrm>
              <a:off x="44280" y="838080"/>
              <a:ext cx="616320" cy="54036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920" y="828720"/>
                <a:ext cx="635040" cy="5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3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java.lang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err="1" smtClean="0"/>
              <a:t>박싱과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언박싱</a:t>
            </a:r>
            <a:endParaRPr lang="en-US" altLang="ko-KR" dirty="0" smtClean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33F155E-4416-427F-9DBE-061BCA02C847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63521" y="936338"/>
            <a:ext cx="6336704" cy="27949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252000" tIns="180000" rIns="180000" bIns="180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class WrapperExample1{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public static void main(String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[]) 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Integer </a:t>
            </a:r>
            <a:r>
              <a:rPr lang="en-US" altLang="ko-KR" sz="2000" dirty="0" err="1">
                <a:solidFill>
                  <a:srgbClr val="009999"/>
                </a:solidFill>
                <a:latin typeface="맑은 고딕" pitchFamily="50" charset="-127"/>
                <a:ea typeface="맑은 고딕" pitchFamily="50" charset="-127"/>
              </a:rPr>
              <a:t>obj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= new Integer("10");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sum = </a:t>
            </a:r>
            <a:r>
              <a:rPr lang="en-US" altLang="ko-KR" sz="2000" dirty="0" err="1">
                <a:solidFill>
                  <a:srgbClr val="009999"/>
                </a:solidFill>
                <a:latin typeface="맑은 고딕" pitchFamily="50" charset="-127"/>
                <a:ea typeface="맑은 고딕" pitchFamily="50" charset="-127"/>
              </a:rPr>
              <a:t>obj</a:t>
            </a:r>
            <a:r>
              <a:rPr lang="en-US" altLang="ko-KR" sz="2000" dirty="0">
                <a:solidFill>
                  <a:srgbClr val="009999"/>
                </a:solidFill>
                <a:latin typeface="맑은 고딕" pitchFamily="50" charset="-127"/>
                <a:ea typeface="맑은 고딕" pitchFamily="50" charset="-127"/>
              </a:rPr>
              <a:t> + 20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;   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자동 </a:t>
            </a:r>
            <a:r>
              <a:rPr lang="en-US" altLang="ko-KR" sz="2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unboxing</a:t>
            </a:r>
            <a:endParaRPr lang="ko-KR" altLang="en-US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(sum);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3571397" y="3190151"/>
            <a:ext cx="7600908" cy="31839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108000" tIns="108000" rIns="180000" bIns="180000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class WrapperExample2 {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public static void main(String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[]) {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printDouble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(new Double(123.45));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printDouble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>
                <a:solidFill>
                  <a:srgbClr val="009999"/>
                </a:solidFill>
                <a:latin typeface="맑은 고딕" pitchFamily="50" charset="-127"/>
                <a:ea typeface="맑은 고딕" pitchFamily="50" charset="-127"/>
              </a:rPr>
              <a:t>123.45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);       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static void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printDouble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>
                <a:solidFill>
                  <a:srgbClr val="009999"/>
                </a:solidFill>
                <a:latin typeface="맑은 고딕" pitchFamily="50" charset="-127"/>
                <a:ea typeface="맑은 고딕" pitchFamily="50" charset="-127"/>
              </a:rPr>
              <a:t>Double </a:t>
            </a:r>
            <a:r>
              <a:rPr lang="en-US" altLang="ko-KR" sz="2000" dirty="0" err="1">
                <a:solidFill>
                  <a:srgbClr val="009999"/>
                </a:solidFill>
                <a:latin typeface="맑은 고딕" pitchFamily="50" charset="-127"/>
                <a:ea typeface="맑은 고딕" pitchFamily="50" charset="-127"/>
              </a:rPr>
              <a:t>obj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 { 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자동 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boxing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obj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536840" y="2057400"/>
              <a:ext cx="6121440" cy="31244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7480" y="2048040"/>
                <a:ext cx="6140160" cy="31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9499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java.util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</a:rPr>
              <a:t>패키지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다양한 유틸리티 클래스</a:t>
            </a:r>
          </a:p>
          <a:p>
            <a:pPr lvl="1"/>
            <a:r>
              <a:rPr lang="ko-KR" altLang="en-US" dirty="0" smtClean="0"/>
              <a:t>프로그램에서 </a:t>
            </a:r>
            <a:r>
              <a:rPr lang="ko-KR" altLang="en-US" dirty="0"/>
              <a:t>이용할 수 있는 각종 유틸리티가 제공되는 </a:t>
            </a:r>
            <a:r>
              <a:rPr lang="ko-KR" altLang="en-US" dirty="0" smtClean="0"/>
              <a:t>패키지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pic>
        <p:nvPicPr>
          <p:cNvPr id="1026" name="Picture 2" descr="L:\2013 09 backup\2012 03 16(금) 자바 저술\2013 10 28(월) 절대자바 강의자료 작성\Chapter07\표7-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38" y="1937477"/>
            <a:ext cx="9547239" cy="413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311040" y="2908440"/>
              <a:ext cx="4064400" cy="28576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680" y="2899080"/>
                <a:ext cx="4083120" cy="28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6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2898" y="1432488"/>
            <a:ext cx="6253018" cy="193615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ko-KR" altLang="en-US"/>
              <a:t>패키지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lang="ko-KR" altLang="en-US"/>
            </a:pPr>
            <a:r>
              <a:rPr lang="ko-KR" altLang="en-US" dirty="0" smtClean="0">
                <a:latin typeface="+mn-ea"/>
              </a:rPr>
              <a:t> 패키지</a:t>
            </a:r>
            <a:r>
              <a:rPr lang="ko-KR" altLang="en-US" dirty="0">
                <a:latin typeface="+mn-ea"/>
              </a:rPr>
              <a:t>(package)는 서로 관련 있는 클래스나 인터페이스들을 하나로 묶은 </a:t>
            </a:r>
            <a:r>
              <a:rPr lang="ko-KR" altLang="en-US" dirty="0" smtClean="0">
                <a:latin typeface="+mn-ea"/>
              </a:rPr>
              <a:t>것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lang="ko-KR" altLang="en-US"/>
            </a:pP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lang="ko-KR" altLang="en-US"/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defRPr lang="ko-KR" altLang="en-US"/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lang="ko-KR" altLang="en-US"/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lang="ko-KR" altLang="en-US"/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lang="ko-KR" altLang="en-US"/>
            </a:pPr>
            <a:r>
              <a:rPr lang="ko-KR" altLang="en-US" dirty="0" smtClean="0">
                <a:latin typeface="+mn-ea"/>
              </a:rPr>
              <a:t>패키지 사용 이유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defRPr lang="ko-KR" altLang="en-US"/>
            </a:pPr>
            <a:r>
              <a:rPr lang="ko-KR" altLang="en-US" dirty="0">
                <a:latin typeface="+mn-ea"/>
              </a:rPr>
              <a:t>패키지를 이용하면 서로 관련된 클래스들을 하나의 단위로 모을 수 있다.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 lang="ko-KR" altLang="en-US"/>
            </a:pPr>
            <a:r>
              <a:rPr lang="ko-KR" altLang="en-US" dirty="0" smtClean="0">
                <a:latin typeface="+mn-ea"/>
              </a:rPr>
              <a:t>패키지를 </a:t>
            </a:r>
            <a:r>
              <a:rPr lang="ko-KR" altLang="en-US" dirty="0">
                <a:latin typeface="+mn-ea"/>
              </a:rPr>
              <a:t>이용하여 더욱 세밀한 접근 제어를 구현할 수 있다.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 lang="ko-KR" altLang="en-US"/>
            </a:pPr>
            <a:r>
              <a:rPr lang="ko-KR" altLang="en-US" dirty="0" smtClean="0">
                <a:latin typeface="+mn-ea"/>
              </a:rPr>
              <a:t>패키지를 </a:t>
            </a:r>
            <a:r>
              <a:rPr lang="ko-KR" altLang="en-US" dirty="0">
                <a:latin typeface="+mn-ea"/>
              </a:rPr>
              <a:t>사용하는 가장 중요한 이유는 바로 “이름공간(</a:t>
            </a:r>
            <a:r>
              <a:rPr lang="ko-KR" altLang="en-US" dirty="0" err="1">
                <a:latin typeface="+mn-ea"/>
              </a:rPr>
              <a:t>name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)” </a:t>
            </a:r>
            <a:r>
              <a:rPr lang="ko-KR" altLang="en-US" dirty="0" smtClean="0">
                <a:latin typeface="+mn-ea"/>
              </a:rPr>
              <a:t>때문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이름 충돌 </a:t>
            </a:r>
            <a:r>
              <a:rPr lang="ko-KR" altLang="en-US" dirty="0" smtClean="0">
                <a:latin typeface="+mn-ea"/>
              </a:rPr>
              <a:t>방지</a:t>
            </a:r>
            <a:endParaRPr lang="ko-KR" altLang="en-US" dirty="0">
              <a:latin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6889680" y="5308560"/>
              <a:ext cx="2972160" cy="5760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3840" y="5245200"/>
                <a:ext cx="30038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6908760" y="5391000"/>
              <a:ext cx="2984760" cy="5148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92920" y="5327640"/>
                <a:ext cx="3016440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521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java.util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en-US" altLang="ko-KR" dirty="0" smtClean="0">
                <a:latin typeface="+mn-ea"/>
                <a:ea typeface="+mn-ea"/>
              </a:rPr>
              <a:t>Random </a:t>
            </a:r>
            <a:r>
              <a:rPr lang="ko-KR" altLang="en-US" dirty="0">
                <a:latin typeface="+mn-ea"/>
              </a:rPr>
              <a:t>클래스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, long, float, double </a:t>
            </a:r>
            <a:r>
              <a:rPr lang="ko-KR" altLang="en-US" dirty="0" smtClean="0">
                <a:latin typeface="+mn-ea"/>
              </a:rPr>
              <a:t>등의 </a:t>
            </a:r>
            <a:r>
              <a:rPr lang="ko-KR" altLang="en-US" dirty="0">
                <a:latin typeface="+mn-ea"/>
              </a:rPr>
              <a:t>다양한 형의 </a:t>
            </a:r>
            <a:r>
              <a:rPr lang="ko-KR" altLang="en-US" dirty="0" err="1" smtClean="0">
                <a:latin typeface="+mn-ea"/>
              </a:rPr>
              <a:t>난수를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만들어 제공</a:t>
            </a:r>
          </a:p>
          <a:p>
            <a:r>
              <a:rPr lang="ko-KR" altLang="en-US" dirty="0" smtClean="0">
                <a:latin typeface="+mn-ea"/>
              </a:rPr>
              <a:t>기본 </a:t>
            </a:r>
            <a:r>
              <a:rPr lang="ko-KR" altLang="en-US" dirty="0" err="1" smtClean="0">
                <a:latin typeface="+mn-ea"/>
              </a:rPr>
              <a:t>생성자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현재 시간 </a:t>
            </a:r>
            <a:r>
              <a:rPr lang="ko-KR" altLang="en-US" dirty="0">
                <a:latin typeface="+mn-ea"/>
              </a:rPr>
              <a:t>정보로 </a:t>
            </a:r>
            <a:r>
              <a:rPr lang="ko-KR" altLang="en-US" dirty="0" err="1" smtClean="0">
                <a:latin typeface="+mn-ea"/>
              </a:rPr>
              <a:t>시드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값을 지정하여 </a:t>
            </a:r>
            <a:r>
              <a:rPr lang="ko-KR" altLang="en-US" dirty="0" err="1">
                <a:latin typeface="+mn-ea"/>
              </a:rPr>
              <a:t>난수를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long </a:t>
            </a:r>
            <a:r>
              <a:rPr lang="ko-KR" altLang="en-US" dirty="0">
                <a:latin typeface="+mn-ea"/>
              </a:rPr>
              <a:t>형 인자의 </a:t>
            </a:r>
            <a:r>
              <a:rPr lang="ko-KR" altLang="en-US" dirty="0" err="1">
                <a:latin typeface="+mn-ea"/>
              </a:rPr>
              <a:t>생성자는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시드</a:t>
            </a:r>
            <a:r>
              <a:rPr lang="ko-KR" altLang="en-US" dirty="0">
                <a:latin typeface="+mn-ea"/>
              </a:rPr>
              <a:t> 값을 직접 지정하여 </a:t>
            </a:r>
            <a:r>
              <a:rPr lang="ko-KR" altLang="en-US" dirty="0" err="1">
                <a:latin typeface="+mn-ea"/>
              </a:rPr>
              <a:t>난수를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Random rnd1 = new Random();</a:t>
            </a:r>
          </a:p>
          <a:p>
            <a:pPr lvl="2"/>
            <a:r>
              <a:rPr lang="en-US" altLang="ko-KR" dirty="0">
                <a:latin typeface="+mn-ea"/>
              </a:rPr>
              <a:t>Random rnd2 = new Random(45);</a:t>
            </a:r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pic>
        <p:nvPicPr>
          <p:cNvPr id="2050" name="Picture 2" descr="L:\2013 09 backup\2012 03 16(금) 자바 저술\2013 10 28(월) 절대자바 강의자료 작성\Chapter07\표7-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00" y="3599935"/>
            <a:ext cx="6119789" cy="289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7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java.util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/>
              <a:t>다양한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516310" y="1004055"/>
            <a:ext cx="8305672" cy="517064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7F0055"/>
                </a:solidFill>
                <a:latin typeface="맑은 고딕"/>
                <a:ea typeface="맑은 고딕"/>
              </a:rPr>
              <a:t>import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맑은 고딕"/>
                <a:ea typeface="맑은 고딕"/>
              </a:rPr>
              <a:t>java.util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.*;  </a:t>
            </a:r>
            <a:r>
              <a:rPr lang="en-US" altLang="ko-KR" sz="2200" dirty="0">
                <a:solidFill>
                  <a:srgbClr val="3F7F5F"/>
                </a:solidFill>
                <a:latin typeface="맑은 고딕"/>
                <a:ea typeface="맑은 고딕"/>
              </a:rPr>
              <a:t>//Random </a:t>
            </a:r>
            <a:r>
              <a:rPr lang="ko-KR" altLang="en-US" sz="2200" dirty="0">
                <a:solidFill>
                  <a:srgbClr val="3F7F5F"/>
                </a:solidFill>
                <a:latin typeface="맑은 고딕"/>
                <a:ea typeface="맑은 고딕"/>
              </a:rPr>
              <a:t>클래스 사용을 위해 반드시 포함</a:t>
            </a:r>
            <a:endParaRPr lang="en-US" altLang="ko-KR" sz="2200" dirty="0">
              <a:solidFill>
                <a:srgbClr val="3F7F5F"/>
              </a:solidFill>
              <a:latin typeface="맑은 고딕"/>
              <a:ea typeface="맑은 고딕"/>
            </a:endParaRPr>
          </a:p>
          <a:p>
            <a:r>
              <a:rPr lang="en-US" altLang="ko-KR" sz="2200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200" dirty="0">
                <a:solidFill>
                  <a:srgbClr val="7F0055"/>
                </a:solidFill>
                <a:latin typeface="맑은 고딕"/>
                <a:ea typeface="맑은 고딕"/>
              </a:rPr>
              <a:t>class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맑은 고딕"/>
                <a:ea typeface="맑은 고딕"/>
              </a:rPr>
              <a:t>RandomTest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{</a:t>
            </a:r>
          </a:p>
          <a:p>
            <a:r>
              <a:rPr lang="en-US" altLang="ko-KR" sz="2200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200" dirty="0">
                <a:solidFill>
                  <a:srgbClr val="7F0055"/>
                </a:solidFill>
                <a:latin typeface="맑은 고딕"/>
                <a:ea typeface="맑은 고딕"/>
              </a:rPr>
              <a:t>static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200" dirty="0">
                <a:solidFill>
                  <a:srgbClr val="7F0055"/>
                </a:solidFill>
                <a:latin typeface="맑은 고딕"/>
                <a:ea typeface="맑은 고딕"/>
              </a:rPr>
              <a:t>void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main(String[] </a:t>
            </a:r>
            <a:r>
              <a:rPr lang="en-US" altLang="ko-KR" sz="2200" dirty="0" err="1">
                <a:solidFill>
                  <a:srgbClr val="000000"/>
                </a:solidFill>
                <a:latin typeface="맑은 고딕"/>
                <a:ea typeface="맑은 고딕"/>
              </a:rPr>
              <a:t>args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</a:p>
          <a:p>
            <a:r>
              <a:rPr lang="ko-KR" altLang="en-US" sz="220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{</a:t>
            </a:r>
          </a:p>
          <a:p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         Random </a:t>
            </a:r>
            <a:r>
              <a:rPr lang="en-US" altLang="ko-KR" sz="2200" dirty="0" err="1">
                <a:solidFill>
                  <a:srgbClr val="000000"/>
                </a:solidFill>
                <a:latin typeface="맑은 고딕"/>
                <a:ea typeface="맑은 고딕"/>
              </a:rPr>
              <a:t>random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= </a:t>
            </a:r>
            <a:r>
              <a:rPr lang="en-US" altLang="ko-KR" sz="2200" dirty="0">
                <a:solidFill>
                  <a:srgbClr val="7F0055"/>
                </a:solidFill>
                <a:latin typeface="맑은 고딕"/>
                <a:ea typeface="맑은 고딕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Random();</a:t>
            </a:r>
          </a:p>
          <a:p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         </a:t>
            </a:r>
            <a:r>
              <a:rPr lang="en-US" altLang="ko-KR" sz="2200" dirty="0">
                <a:solidFill>
                  <a:srgbClr val="3F7F5F"/>
                </a:solidFill>
                <a:latin typeface="맑은 고딕"/>
                <a:ea typeface="맑은 고딕"/>
              </a:rPr>
              <a:t>//</a:t>
            </a:r>
            <a:r>
              <a:rPr lang="en-US" altLang="ko-KR" sz="2200" dirty="0" err="1">
                <a:solidFill>
                  <a:srgbClr val="3F7F5F"/>
                </a:solidFill>
                <a:latin typeface="맑은 고딕"/>
                <a:ea typeface="맑은 고딕"/>
              </a:rPr>
              <a:t>int</a:t>
            </a:r>
            <a:r>
              <a:rPr lang="en-US" altLang="ko-KR" sz="2200" dirty="0">
                <a:solidFill>
                  <a:srgbClr val="3F7F5F"/>
                </a:solidFill>
                <a:latin typeface="맑은 고딕"/>
                <a:ea typeface="맑은 고딕"/>
              </a:rPr>
              <a:t> </a:t>
            </a:r>
            <a:r>
              <a:rPr lang="ko-KR" altLang="en-US" sz="2200" dirty="0" err="1">
                <a:solidFill>
                  <a:srgbClr val="3F7F5F"/>
                </a:solidFill>
                <a:latin typeface="맑은 고딕"/>
                <a:ea typeface="맑은 고딕"/>
              </a:rPr>
              <a:t>난수</a:t>
            </a:r>
            <a:r>
              <a:rPr lang="ko-KR" altLang="en-US" sz="2200" dirty="0">
                <a:solidFill>
                  <a:srgbClr val="3F7F5F"/>
                </a:solidFill>
                <a:latin typeface="맑은 고딕"/>
                <a:ea typeface="맑은 고딕"/>
              </a:rPr>
              <a:t> 생성</a:t>
            </a:r>
            <a:r>
              <a:rPr lang="en-US" altLang="ko-KR" sz="2200" dirty="0">
                <a:solidFill>
                  <a:srgbClr val="3F7F5F"/>
                </a:solidFill>
                <a:latin typeface="맑은 고딕"/>
                <a:ea typeface="맑은 고딕"/>
              </a:rPr>
              <a:t>, 1~100 </a:t>
            </a:r>
            <a:r>
              <a:rPr lang="ko-KR" altLang="en-US" sz="2200" dirty="0">
                <a:solidFill>
                  <a:srgbClr val="3F7F5F"/>
                </a:solidFill>
                <a:latin typeface="맑은 고딕"/>
                <a:ea typeface="맑은 고딕"/>
              </a:rPr>
              <a:t>사이</a:t>
            </a:r>
          </a:p>
          <a:p>
            <a:r>
              <a:rPr lang="nn-NO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         </a:t>
            </a:r>
            <a:r>
              <a:rPr lang="nn-NO" altLang="ko-KR" sz="2200" dirty="0">
                <a:solidFill>
                  <a:srgbClr val="7F0055"/>
                </a:solidFill>
                <a:latin typeface="맑은 고딕"/>
                <a:ea typeface="맑은 고딕"/>
              </a:rPr>
              <a:t>for</a:t>
            </a:r>
            <a:r>
              <a:rPr lang="nn-NO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(</a:t>
            </a:r>
            <a:r>
              <a:rPr lang="nn-NO" altLang="ko-KR" sz="2200" dirty="0">
                <a:solidFill>
                  <a:srgbClr val="7F0055"/>
                </a:solidFill>
                <a:latin typeface="맑은 고딕"/>
                <a:ea typeface="맑은 고딕"/>
              </a:rPr>
              <a:t>int</a:t>
            </a:r>
            <a:r>
              <a:rPr lang="nn-NO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i = 0; i &lt; 5; i++)</a:t>
            </a:r>
          </a:p>
          <a:p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                </a:t>
            </a:r>
            <a:r>
              <a:rPr lang="en-US" altLang="ko-KR" sz="2200" dirty="0" err="1">
                <a:solidFill>
                  <a:srgbClr val="000000"/>
                </a:solidFill>
                <a:latin typeface="맑은 고딕"/>
                <a:ea typeface="맑은 고딕"/>
              </a:rPr>
              <a:t>System.</a:t>
            </a:r>
            <a:r>
              <a:rPr lang="en-US" altLang="ko-KR" sz="2200" dirty="0" err="1">
                <a:solidFill>
                  <a:srgbClr val="0000C0"/>
                </a:solidFill>
                <a:latin typeface="맑은 고딕"/>
                <a:ea typeface="맑은 고딕"/>
              </a:rPr>
              <a:t>out</a:t>
            </a:r>
            <a:r>
              <a:rPr lang="en-US" altLang="ko-KR" sz="2200" dirty="0" err="1">
                <a:solidFill>
                  <a:srgbClr val="000000"/>
                </a:solidFill>
                <a:latin typeface="맑은 고딕"/>
                <a:ea typeface="맑은 고딕"/>
              </a:rPr>
              <a:t>.print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((</a:t>
            </a:r>
            <a:r>
              <a:rPr lang="en-US" altLang="ko-KR" sz="2200" dirty="0" err="1">
                <a:solidFill>
                  <a:srgbClr val="000000"/>
                </a:solidFill>
                <a:latin typeface="맑은 고딕"/>
                <a:ea typeface="맑은 고딕"/>
              </a:rPr>
              <a:t>random.nextInt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(100) +1) + </a:t>
            </a:r>
            <a:r>
              <a:rPr lang="en-US" altLang="ko-KR" sz="2200" dirty="0">
                <a:solidFill>
                  <a:srgbClr val="2A00FF"/>
                </a:solidFill>
                <a:latin typeface="맑은 고딕"/>
                <a:ea typeface="맑은 고딕"/>
              </a:rPr>
              <a:t>"\t"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</a:p>
          <a:p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        </a:t>
            </a:r>
            <a:r>
              <a:rPr lang="en-US" altLang="ko-KR" sz="2200" dirty="0" err="1">
                <a:solidFill>
                  <a:srgbClr val="000000"/>
                </a:solidFill>
                <a:latin typeface="맑은 고딕"/>
                <a:ea typeface="맑은 고딕"/>
              </a:rPr>
              <a:t>System.</a:t>
            </a:r>
            <a:r>
              <a:rPr lang="en-US" altLang="ko-KR" sz="2200" dirty="0" err="1">
                <a:solidFill>
                  <a:srgbClr val="0000C0"/>
                </a:solidFill>
                <a:latin typeface="맑은 고딕"/>
                <a:ea typeface="맑은 고딕"/>
              </a:rPr>
              <a:t>out</a:t>
            </a:r>
            <a:r>
              <a:rPr lang="en-US" altLang="ko-KR" sz="2200" dirty="0" err="1">
                <a:solidFill>
                  <a:srgbClr val="000000"/>
                </a:solidFill>
                <a:latin typeface="맑은 고딕"/>
                <a:ea typeface="맑은 고딕"/>
              </a:rPr>
              <a:t>.println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();</a:t>
            </a:r>
          </a:p>
          <a:p>
            <a:endParaRPr lang="en-US" altLang="ko-KR" sz="22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         </a:t>
            </a:r>
            <a:r>
              <a:rPr lang="en-US" altLang="ko-KR" sz="2200" dirty="0">
                <a:solidFill>
                  <a:srgbClr val="3F7F5F"/>
                </a:solidFill>
                <a:latin typeface="맑은 고딕"/>
                <a:ea typeface="맑은 고딕"/>
              </a:rPr>
              <a:t>//double </a:t>
            </a:r>
            <a:r>
              <a:rPr lang="ko-KR" altLang="en-US" sz="2200" dirty="0" err="1">
                <a:solidFill>
                  <a:srgbClr val="3F7F5F"/>
                </a:solidFill>
                <a:latin typeface="맑은 고딕"/>
                <a:ea typeface="맑은 고딕"/>
              </a:rPr>
              <a:t>난수</a:t>
            </a:r>
            <a:r>
              <a:rPr lang="ko-KR" altLang="en-US" sz="2200" dirty="0">
                <a:solidFill>
                  <a:srgbClr val="3F7F5F"/>
                </a:solidFill>
                <a:latin typeface="맑은 고딕"/>
                <a:ea typeface="맑은 고딕"/>
              </a:rPr>
              <a:t> 생성</a:t>
            </a:r>
            <a:r>
              <a:rPr lang="en-US" altLang="ko-KR" sz="2200" dirty="0">
                <a:solidFill>
                  <a:srgbClr val="3F7F5F"/>
                </a:solidFill>
                <a:latin typeface="맑은 고딕"/>
                <a:ea typeface="맑은 고딕"/>
              </a:rPr>
              <a:t>, 0~1 </a:t>
            </a:r>
            <a:r>
              <a:rPr lang="ko-KR" altLang="en-US" sz="2200" dirty="0">
                <a:solidFill>
                  <a:srgbClr val="3F7F5F"/>
                </a:solidFill>
                <a:latin typeface="맑은 고딕"/>
                <a:ea typeface="맑은 고딕"/>
              </a:rPr>
              <a:t>사이</a:t>
            </a:r>
          </a:p>
          <a:p>
            <a:r>
              <a:rPr lang="nn-NO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         </a:t>
            </a:r>
            <a:r>
              <a:rPr lang="nn-NO" altLang="ko-KR" sz="2200" dirty="0">
                <a:solidFill>
                  <a:srgbClr val="7F0055"/>
                </a:solidFill>
                <a:latin typeface="맑은 고딕"/>
                <a:ea typeface="맑은 고딕"/>
              </a:rPr>
              <a:t>for</a:t>
            </a:r>
            <a:r>
              <a:rPr lang="nn-NO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(</a:t>
            </a:r>
            <a:r>
              <a:rPr lang="nn-NO" altLang="ko-KR" sz="2200" dirty="0">
                <a:solidFill>
                  <a:srgbClr val="7F0055"/>
                </a:solidFill>
                <a:latin typeface="맑은 고딕"/>
                <a:ea typeface="맑은 고딕"/>
              </a:rPr>
              <a:t>int</a:t>
            </a:r>
            <a:r>
              <a:rPr lang="nn-NO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i = 0; i &lt; 5; i++)</a:t>
            </a:r>
          </a:p>
          <a:p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              </a:t>
            </a:r>
            <a:r>
              <a:rPr lang="en-US" altLang="ko-KR" sz="2200" dirty="0" err="1">
                <a:solidFill>
                  <a:srgbClr val="000000"/>
                </a:solidFill>
                <a:latin typeface="맑은 고딕"/>
                <a:ea typeface="맑은 고딕"/>
              </a:rPr>
              <a:t>System.</a:t>
            </a:r>
            <a:r>
              <a:rPr lang="en-US" altLang="ko-KR" sz="2200" dirty="0" err="1">
                <a:solidFill>
                  <a:srgbClr val="0000C0"/>
                </a:solidFill>
                <a:latin typeface="맑은 고딕"/>
                <a:ea typeface="맑은 고딕"/>
              </a:rPr>
              <a:t>out</a:t>
            </a:r>
            <a:r>
              <a:rPr lang="en-US" altLang="ko-KR" sz="2200" dirty="0" err="1">
                <a:solidFill>
                  <a:srgbClr val="000000"/>
                </a:solidFill>
                <a:latin typeface="맑은 고딕"/>
                <a:ea typeface="맑은 고딕"/>
              </a:rPr>
              <a:t>.printf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2200" dirty="0">
                <a:solidFill>
                  <a:srgbClr val="2A00FF"/>
                </a:solidFill>
                <a:latin typeface="맑은 고딕"/>
                <a:ea typeface="맑은 고딕"/>
              </a:rPr>
              <a:t>"%.2f\t"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altLang="ko-KR" sz="2200" dirty="0" err="1">
                <a:solidFill>
                  <a:srgbClr val="000000"/>
                </a:solidFill>
                <a:latin typeface="맑은 고딕"/>
                <a:ea typeface="맑은 고딕"/>
              </a:rPr>
              <a:t>random.nextDouble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());  </a:t>
            </a:r>
            <a:endParaRPr lang="ko-KR" altLang="en-US" sz="2200" dirty="0">
              <a:solidFill>
                <a:srgbClr val="3F7F5F"/>
              </a:solidFill>
              <a:latin typeface="맑은 고딕"/>
              <a:ea typeface="맑은 고딕"/>
            </a:endParaRPr>
          </a:p>
          <a:p>
            <a:r>
              <a:rPr lang="ko-KR" altLang="en-US" sz="220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</a:p>
          <a:p>
            <a:r>
              <a:rPr lang="en-US" altLang="ko-KR" sz="22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  <a:endParaRPr lang="ko-KR" altLang="en-US" sz="2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2584440" y="2577960"/>
              <a:ext cx="4578840" cy="5760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8600" y="2514600"/>
                <a:ext cx="4610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5524560" y="3575160"/>
              <a:ext cx="2991240" cy="446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720" y="3511440"/>
                <a:ext cx="30229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/>
              <p14:cNvContentPartPr/>
              <p14:nvPr/>
            </p14:nvContentPartPr>
            <p14:xfrm>
              <a:off x="3149640" y="1378080"/>
              <a:ext cx="5334480" cy="269892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280" y="1368720"/>
                <a:ext cx="5353200" cy="27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54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java.util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err="1" smtClean="0">
                <a:latin typeface="+mn-ea"/>
                <a:ea typeface="+mn-ea"/>
              </a:rPr>
              <a:t>StringTokenizer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클래스</a:t>
            </a:r>
          </a:p>
        </p:txBody>
      </p:sp>
      <p:sp>
        <p:nvSpPr>
          <p:cNvPr id="39938" name="내용 개체 틀 1"/>
          <p:cNvSpPr>
            <a:spLocks noGrp="1"/>
          </p:cNvSpPr>
          <p:nvPr>
            <p:ph idx="1"/>
          </p:nvPr>
        </p:nvSpPr>
        <p:spPr>
          <a:xfrm>
            <a:off x="189469" y="914400"/>
            <a:ext cx="11664779" cy="3408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문자열 분리 방법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String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split()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이용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 smtClean="0">
                <a:latin typeface="+mn-ea"/>
              </a:rPr>
              <a:t>java.util.StringTokenizer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 이용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String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split()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정규표현식을 </a:t>
            </a:r>
            <a:r>
              <a:rPr lang="ko-KR" altLang="en-US" dirty="0" err="1" smtClean="0">
                <a:latin typeface="+mn-ea"/>
              </a:rPr>
              <a:t>구분자로</a:t>
            </a:r>
            <a:r>
              <a:rPr lang="ko-KR" altLang="en-US" dirty="0" smtClean="0">
                <a:latin typeface="+mn-ea"/>
              </a:rPr>
              <a:t> 해서 부분 문자열 분리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배열에 저장하고 리턴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989214" y="3757353"/>
            <a:ext cx="7238072" cy="255454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+mn-ea"/>
              </a:rPr>
              <a:t>static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 main(String[] </a:t>
            </a:r>
            <a:r>
              <a:rPr lang="en-US" altLang="ko-KR" sz="2000" b="1" dirty="0" err="1">
                <a:solidFill>
                  <a:srgbClr val="6A3E3E"/>
                </a:solidFill>
                <a:latin typeface="+mn-ea"/>
              </a:rPr>
              <a:t>args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) {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   String </a:t>
            </a:r>
            <a:r>
              <a:rPr lang="en-US" altLang="ko-KR" sz="2000" dirty="0">
                <a:solidFill>
                  <a:srgbClr val="6A3E3E"/>
                </a:solidFill>
                <a:latin typeface="+mn-ea"/>
              </a:rPr>
              <a:t>text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2000" dirty="0">
                <a:solidFill>
                  <a:srgbClr val="2A00FF"/>
                </a:solidFill>
                <a:latin typeface="+mn-ea"/>
              </a:rPr>
              <a:t>홍길동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&amp;</a:t>
            </a:r>
            <a:r>
              <a:rPr lang="ko-KR" altLang="en-US" sz="2000" dirty="0" err="1">
                <a:solidFill>
                  <a:srgbClr val="2A00FF"/>
                </a:solidFill>
                <a:latin typeface="+mn-ea"/>
              </a:rPr>
              <a:t>이수홍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,</a:t>
            </a:r>
            <a:r>
              <a:rPr lang="ko-KR" altLang="en-US" sz="2000" dirty="0">
                <a:solidFill>
                  <a:srgbClr val="2A00FF"/>
                </a:solidFill>
                <a:latin typeface="+mn-ea"/>
              </a:rPr>
              <a:t>박연수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,</a:t>
            </a:r>
            <a:r>
              <a:rPr lang="ko-KR" altLang="en-US" sz="2000" dirty="0" err="1">
                <a:solidFill>
                  <a:srgbClr val="2A00FF"/>
                </a:solidFill>
                <a:latin typeface="+mn-ea"/>
              </a:rPr>
              <a:t>김자바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-</a:t>
            </a:r>
            <a:r>
              <a:rPr lang="ko-KR" altLang="en-US" sz="2000" dirty="0" err="1">
                <a:solidFill>
                  <a:srgbClr val="2A00FF"/>
                </a:solidFill>
                <a:latin typeface="+mn-ea"/>
              </a:rPr>
              <a:t>최명호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-</a:t>
            </a:r>
            <a:r>
              <a:rPr lang="ko-KR" altLang="en-US" sz="2000" dirty="0">
                <a:solidFill>
                  <a:srgbClr val="2A00FF"/>
                </a:solidFill>
                <a:latin typeface="+mn-ea"/>
              </a:rPr>
              <a:t>신명철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   String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[] </a:t>
            </a:r>
            <a:r>
              <a:rPr lang="en-US" altLang="ko-KR" sz="2000" dirty="0">
                <a:solidFill>
                  <a:srgbClr val="6A3E3E"/>
                </a:solidFill>
                <a:latin typeface="+mn-ea"/>
              </a:rPr>
              <a:t>names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 err="1">
                <a:solidFill>
                  <a:srgbClr val="6A3E3E"/>
                </a:solidFill>
                <a:latin typeface="+mn-ea"/>
              </a:rPr>
              <a:t>text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.split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"&amp;|,|-"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endParaRPr lang="ko-KR" altLang="en-US" sz="2000" dirty="0">
              <a:latin typeface="+mn-ea"/>
            </a:endParaRPr>
          </a:p>
          <a:p>
            <a:r>
              <a:rPr lang="en-US" altLang="ko-KR" sz="2000" b="1" dirty="0" smtClean="0">
                <a:solidFill>
                  <a:srgbClr val="7F0055"/>
                </a:solidFill>
                <a:latin typeface="+mn-ea"/>
              </a:rPr>
              <a:t>   for</a:t>
            </a:r>
            <a:r>
              <a:rPr lang="en-US" altLang="ko-KR" sz="2000" b="1" dirty="0" smtClean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2000" b="1" dirty="0" err="1">
                <a:solidFill>
                  <a:srgbClr val="6A3E3E"/>
                </a:solidFill>
                <a:latin typeface="+mn-ea"/>
              </a:rPr>
              <a:t>str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 : </a:t>
            </a:r>
            <a:r>
              <a:rPr lang="en-US" altLang="ko-KR" sz="2000" b="1" dirty="0">
                <a:solidFill>
                  <a:srgbClr val="6A3E3E"/>
                </a:solidFill>
                <a:latin typeface="+mn-ea"/>
              </a:rPr>
              <a:t>names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) {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ko-KR" sz="2000" dirty="0" err="1" smtClean="0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2000" b="1" i="1" dirty="0" err="1" smtClean="0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b="1" i="1" dirty="0" err="1" smtClean="0">
                <a:solidFill>
                  <a:srgbClr val="6A3E3E"/>
                </a:solidFill>
                <a:latin typeface="+mn-ea"/>
              </a:rPr>
              <a:t>str</a:t>
            </a:r>
            <a:r>
              <a:rPr lang="en-US" altLang="ko-KR" sz="2000" b="1" i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   }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174"/>
          <a:stretch/>
        </p:blipFill>
        <p:spPr>
          <a:xfrm>
            <a:off x="8495175" y="3956857"/>
            <a:ext cx="856644" cy="194589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4546440" y="4489560"/>
              <a:ext cx="13320" cy="2480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0600" y="4425840"/>
                <a:ext cx="450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/>
              <p14:cNvContentPartPr/>
              <p14:nvPr/>
            </p14:nvContentPartPr>
            <p14:xfrm>
              <a:off x="4673520" y="4464000"/>
              <a:ext cx="25920" cy="2480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57680" y="4400640"/>
                <a:ext cx="5760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6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java.util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err="1" smtClean="0">
                <a:latin typeface="+mn-ea"/>
                <a:ea typeface="+mn-ea"/>
              </a:rPr>
              <a:t>StringTokenizer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클래스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/>
              <a:t>문자열을 분석하여서 토큰으로 분리시켜 주는 기능을 제공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B8B23-AE64-4F9C-A461-A0EA355CFA24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  <p:grpSp>
        <p:nvGrpSpPr>
          <p:cNvPr id="9" name="그룹 8"/>
          <p:cNvGrpSpPr/>
          <p:nvPr/>
        </p:nvGrpSpPr>
        <p:grpSpPr>
          <a:xfrm>
            <a:off x="1106715" y="1425881"/>
            <a:ext cx="9010997" cy="4841915"/>
            <a:chOff x="715111" y="1705842"/>
            <a:chExt cx="8028342" cy="4346160"/>
          </a:xfrm>
        </p:grpSpPr>
        <p:pic>
          <p:nvPicPr>
            <p:cNvPr id="5325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9729" y="1705842"/>
              <a:ext cx="8008918" cy="2344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54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5111" y="4042336"/>
              <a:ext cx="8028342" cy="2009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6553080" y="4680000"/>
              <a:ext cx="1340280" cy="255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7240" y="4616280"/>
                <a:ext cx="13719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/>
              <p14:cNvContentPartPr/>
              <p14:nvPr/>
            </p14:nvContentPartPr>
            <p14:xfrm>
              <a:off x="6127920" y="5137200"/>
              <a:ext cx="1067040" cy="194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1720" y="5073480"/>
                <a:ext cx="109908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518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dirty="0" err="1" smtClean="0">
                <a:latin typeface="+mn-ea"/>
                <a:ea typeface="+mn-ea"/>
              </a:rPr>
              <a:t>StringTokenizer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클래스 사용 예</a:t>
            </a:r>
          </a:p>
        </p:txBody>
      </p:sp>
      <p:sp>
        <p:nvSpPr>
          <p:cNvPr id="2663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0"/>
              </a:spcBef>
              <a:spcAft>
                <a:spcPct val="20000"/>
              </a:spcAft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문자열로부터 토큰을 분리하는 프로그램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F6D4CC6-F4F9-41FF-8EAD-53014BBF28FD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199689" name="Picture 5" descr="9장(400p-일러스트레이션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289" y="1700213"/>
            <a:ext cx="7704137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02033" y="1421341"/>
            <a:ext cx="8738648" cy="5078313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52000" tIns="0" rIns="18000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F0055"/>
                </a:solidFill>
                <a:latin typeface="+mn-ea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java.util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.*;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StringTokenizerExample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7F0055"/>
                </a:solidFill>
                <a:latin typeface="+mn-ea"/>
              </a:rPr>
              <a:t>static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main(String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args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[]) 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StringTokenizer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stok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200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StringTokenizer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2000" dirty="0">
                <a:solidFill>
                  <a:srgbClr val="2A00FF"/>
                </a:solidFill>
                <a:latin typeface="+mn-ea"/>
              </a:rPr>
              <a:t>사과 배 복숭아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2000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2000" dirty="0">
                <a:solidFill>
                  <a:srgbClr val="2A00FF"/>
                </a:solidFill>
                <a:latin typeface="+mn-ea"/>
              </a:rPr>
              <a:t>토큰 </a:t>
            </a:r>
            <a:r>
              <a:rPr lang="ko-KR" altLang="en-US" sz="2000" dirty="0" err="1">
                <a:solidFill>
                  <a:srgbClr val="2A00FF"/>
                </a:solidFill>
                <a:latin typeface="+mn-ea"/>
              </a:rPr>
              <a:t>갯수</a:t>
            </a:r>
            <a:r>
              <a:rPr lang="ko-KR" altLang="en-US" sz="2000" dirty="0">
                <a:solidFill>
                  <a:srgbClr val="2A00FF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: "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stok.countTokens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>
                <a:solidFill>
                  <a:srgbClr val="7F0055"/>
                </a:solidFill>
                <a:latin typeface="+mn-ea"/>
              </a:rPr>
              <a:t>while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stok.hasMoreTokens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()) {   </a:t>
            </a:r>
            <a:r>
              <a:rPr lang="en-US" altLang="ko-KR" sz="2000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3F7F5F"/>
                </a:solidFill>
                <a:latin typeface="+mn-ea"/>
              </a:rPr>
              <a:t>토큰이 있는 동안만 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    String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str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stok.nextToken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()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ko-KR" sz="2000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3F7F5F"/>
                </a:solidFill>
                <a:latin typeface="+mn-ea"/>
              </a:rPr>
              <a:t>토큰을 추출하여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2000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str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           </a:t>
            </a:r>
            <a:r>
              <a:rPr lang="en-US" altLang="ko-KR" sz="2000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3F7F5F"/>
                </a:solidFill>
                <a:latin typeface="+mn-ea"/>
              </a:rPr>
              <a:t>추출된 토큰 출력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}</a:t>
            </a:r>
            <a:endParaRPr lang="en-US" altLang="ko-KR" sz="2000" dirty="0">
              <a:latin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7975440" y="1485720"/>
              <a:ext cx="1613520" cy="3499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6080" y="1476360"/>
                <a:ext cx="1632240" cy="3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01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java.util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클래스 </a:t>
            </a:r>
            <a:r>
              <a:rPr lang="en-US" altLang="ko-KR" dirty="0">
                <a:latin typeface="+mn-ea"/>
                <a:ea typeface="+mn-ea"/>
              </a:rPr>
              <a:t>Calendar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>
                <a:latin typeface="+mn-ea"/>
              </a:rPr>
              <a:t> 날짜와 시간에 관한 정보를 제공하는 추상 클래스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자체의 </a:t>
            </a:r>
            <a:r>
              <a:rPr lang="ko-KR" altLang="en-US" sz="2200" dirty="0" err="1">
                <a:latin typeface="+mn-ea"/>
              </a:rPr>
              <a:t>생성자를</a:t>
            </a:r>
            <a:r>
              <a:rPr lang="ko-KR" altLang="en-US" sz="2200" dirty="0">
                <a:latin typeface="+mn-ea"/>
              </a:rPr>
              <a:t> 이용하여 객체 생성 불가능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정적 </a:t>
            </a:r>
            <a:r>
              <a:rPr lang="ko-KR" altLang="en-US" sz="2200" dirty="0" err="1">
                <a:latin typeface="+mn-ea"/>
              </a:rPr>
              <a:t>메소드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err="1">
                <a:latin typeface="+mn-ea"/>
              </a:rPr>
              <a:t>getInstance</a:t>
            </a:r>
            <a:r>
              <a:rPr lang="en-US" altLang="ko-KR" sz="2200" dirty="0">
                <a:latin typeface="+mn-ea"/>
              </a:rPr>
              <a:t>()</a:t>
            </a:r>
          </a:p>
          <a:p>
            <a:pPr lvl="2"/>
            <a:r>
              <a:rPr lang="ko-KR" altLang="en-US" sz="2200" dirty="0">
                <a:latin typeface="+mn-ea"/>
              </a:rPr>
              <a:t>현재 시간 정보를 갖는 객체를 생성해주는 </a:t>
            </a:r>
            <a:r>
              <a:rPr lang="ko-KR" altLang="en-US" sz="2200" dirty="0" err="1">
                <a:latin typeface="+mn-ea"/>
              </a:rPr>
              <a:t>메소드</a:t>
            </a:r>
            <a:endParaRPr lang="en-US" altLang="ko-KR" sz="22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763755" y="2467781"/>
            <a:ext cx="8220953" cy="403187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맑은 고딕"/>
                <a:ea typeface="맑은 고딕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java.util.Calendar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;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맑은 고딕"/>
                <a:ea typeface="맑은 고딕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CalendarTest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lang="en-US" altLang="ko-KR" sz="1600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맑은 고딕"/>
                <a:ea typeface="맑은 고딕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맑은 고딕"/>
                <a:ea typeface="맑은 고딕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main(String[]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      Calendar now =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Calendar.getInstance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(); </a:t>
            </a:r>
            <a:r>
              <a:rPr lang="en-US" altLang="ko-KR" sz="1600" dirty="0">
                <a:solidFill>
                  <a:srgbClr val="3F7F5F"/>
                </a:solidFill>
                <a:latin typeface="맑은 고딕"/>
                <a:ea typeface="맑은 고딕"/>
              </a:rPr>
              <a:t>//Calendar </a:t>
            </a:r>
            <a:r>
              <a:rPr lang="ko-KR" altLang="en-US" sz="1600" dirty="0">
                <a:solidFill>
                  <a:srgbClr val="3F7F5F"/>
                </a:solidFill>
                <a:latin typeface="맑은 고딕"/>
                <a:ea typeface="맑은 고딕"/>
              </a:rPr>
              <a:t>객체 생성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System.</a:t>
            </a:r>
            <a:r>
              <a:rPr lang="en-US" altLang="ko-KR" sz="1600" dirty="0" err="1">
                <a:solidFill>
                  <a:srgbClr val="0000C0"/>
                </a:solidFill>
                <a:latin typeface="맑은 고딕"/>
                <a:ea typeface="맑은 고딕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.println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now.getTime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());</a:t>
            </a:r>
          </a:p>
          <a:p>
            <a:endParaRPr lang="ko-KR" altLang="en-US" sz="1600" dirty="0">
              <a:latin typeface="맑은 고딕"/>
              <a:ea typeface="맑은 고딕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lang="en-US" altLang="ko-KR" sz="1600" dirty="0" err="1">
                <a:solidFill>
                  <a:srgbClr val="7F0055"/>
                </a:solidFill>
                <a:latin typeface="맑은 고딕"/>
                <a:ea typeface="맑은 고딕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year =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now.get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Calendar.</a:t>
            </a:r>
            <a:r>
              <a:rPr lang="en-US" altLang="ko-KR" sz="1600" dirty="0" err="1">
                <a:solidFill>
                  <a:srgbClr val="0000C0"/>
                </a:solidFill>
                <a:latin typeface="맑은 고딕"/>
                <a:ea typeface="맑은 고딕"/>
              </a:rPr>
              <a:t>YEAR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); </a:t>
            </a:r>
            <a:r>
              <a:rPr lang="en-US" altLang="ko-KR" sz="1600" dirty="0">
                <a:solidFill>
                  <a:srgbClr val="3F7F5F"/>
                </a:solidFill>
                <a:latin typeface="맑은 고딕"/>
                <a:ea typeface="맑은 고딕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맑은 고딕"/>
                <a:ea typeface="맑은 고딕"/>
              </a:rPr>
              <a:t>년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lang="en-US" altLang="ko-KR" sz="1600" dirty="0" err="1">
                <a:solidFill>
                  <a:srgbClr val="7F0055"/>
                </a:solidFill>
                <a:latin typeface="맑은 고딕"/>
                <a:ea typeface="맑은 고딕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month =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now.get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Calendar.</a:t>
            </a:r>
            <a:r>
              <a:rPr lang="en-US" altLang="ko-KR" sz="1600" dirty="0" err="1">
                <a:solidFill>
                  <a:srgbClr val="0000C0"/>
                </a:solidFill>
                <a:latin typeface="맑은 고딕"/>
                <a:ea typeface="맑은 고딕"/>
              </a:rPr>
              <a:t>MONTH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) + 1;   </a:t>
            </a:r>
            <a:r>
              <a:rPr lang="en-US" altLang="ko-KR" sz="1600" dirty="0">
                <a:solidFill>
                  <a:srgbClr val="3F7F5F"/>
                </a:solidFill>
                <a:latin typeface="맑은 고딕"/>
                <a:ea typeface="맑은 고딕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맑은 고딕"/>
                <a:ea typeface="맑은 고딕"/>
              </a:rPr>
              <a:t>월 시작이 </a:t>
            </a:r>
            <a:r>
              <a:rPr lang="en-US" altLang="ko-KR" sz="1600" dirty="0">
                <a:solidFill>
                  <a:srgbClr val="3F7F5F"/>
                </a:solidFill>
                <a:latin typeface="맑은 고딕"/>
                <a:ea typeface="맑은 고딕"/>
              </a:rPr>
              <a:t>0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lang="en-US" altLang="ko-KR" sz="1600" dirty="0" err="1">
                <a:solidFill>
                  <a:srgbClr val="7F0055"/>
                </a:solidFill>
                <a:latin typeface="맑은 고딕"/>
                <a:ea typeface="맑은 고딕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date =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now.get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Calendar.</a:t>
            </a:r>
            <a:r>
              <a:rPr lang="en-US" altLang="ko-KR" sz="1600" dirty="0" err="1">
                <a:solidFill>
                  <a:srgbClr val="0000C0"/>
                </a:solidFill>
                <a:latin typeface="맑은 고딕"/>
                <a:ea typeface="맑은 고딕"/>
              </a:rPr>
              <a:t>DATE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);  </a:t>
            </a:r>
            <a:r>
              <a:rPr lang="en-US" altLang="ko-KR" sz="1600" dirty="0">
                <a:solidFill>
                  <a:srgbClr val="3F7F5F"/>
                </a:solidFill>
                <a:latin typeface="맑은 고딕"/>
                <a:ea typeface="맑은 고딕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맑은 고딕"/>
                <a:ea typeface="맑은 고딕"/>
              </a:rPr>
              <a:t>일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lang="en-US" altLang="ko-KR" sz="1600" dirty="0" err="1">
                <a:solidFill>
                  <a:srgbClr val="7F0055"/>
                </a:solidFill>
                <a:latin typeface="맑은 고딕"/>
                <a:ea typeface="맑은 고딕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hour =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now.get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Calendar.</a:t>
            </a:r>
            <a:r>
              <a:rPr lang="en-US" altLang="ko-KR" sz="1600" dirty="0" err="1">
                <a:solidFill>
                  <a:srgbClr val="0000C0"/>
                </a:solidFill>
                <a:latin typeface="맑은 고딕"/>
                <a:ea typeface="맑은 고딕"/>
              </a:rPr>
              <a:t>HOUR_OF_DAY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); </a:t>
            </a:r>
            <a:r>
              <a:rPr lang="en-US" altLang="ko-KR" sz="1600" dirty="0">
                <a:solidFill>
                  <a:srgbClr val="3F7F5F"/>
                </a:solidFill>
                <a:latin typeface="맑은 고딕"/>
                <a:ea typeface="맑은 고딕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맑은 고딕"/>
                <a:ea typeface="맑은 고딕"/>
              </a:rPr>
              <a:t>시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lang="en-US" altLang="ko-KR" sz="1600" dirty="0" err="1">
                <a:solidFill>
                  <a:srgbClr val="7F0055"/>
                </a:solidFill>
                <a:latin typeface="맑은 고딕"/>
                <a:ea typeface="맑은 고딕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minute =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now.get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Calendar.</a:t>
            </a:r>
            <a:r>
              <a:rPr lang="en-US" altLang="ko-KR" sz="1600" dirty="0" err="1">
                <a:solidFill>
                  <a:srgbClr val="0000C0"/>
                </a:solidFill>
                <a:latin typeface="맑은 고딕"/>
                <a:ea typeface="맑은 고딕"/>
              </a:rPr>
              <a:t>MINUTE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);  </a:t>
            </a:r>
            <a:r>
              <a:rPr lang="en-US" altLang="ko-KR" sz="1600" dirty="0">
                <a:solidFill>
                  <a:srgbClr val="3F7F5F"/>
                </a:solidFill>
                <a:latin typeface="맑은 고딕"/>
                <a:ea typeface="맑은 고딕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맑은 고딕"/>
                <a:ea typeface="맑은 고딕"/>
              </a:rPr>
              <a:t>분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lang="en-US" altLang="ko-KR" sz="1600" dirty="0" err="1">
                <a:solidFill>
                  <a:srgbClr val="7F0055"/>
                </a:solidFill>
                <a:latin typeface="맑은 고딕"/>
                <a:ea typeface="맑은 고딕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second =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now.get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Calendar.</a:t>
            </a:r>
            <a:r>
              <a:rPr lang="en-US" altLang="ko-KR" sz="1600" dirty="0" err="1">
                <a:solidFill>
                  <a:srgbClr val="0000C0"/>
                </a:solidFill>
                <a:latin typeface="맑은 고딕"/>
                <a:ea typeface="맑은 고딕"/>
              </a:rPr>
              <a:t>SECOND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);  </a:t>
            </a:r>
            <a:r>
              <a:rPr lang="en-US" altLang="ko-KR" sz="1600" dirty="0">
                <a:solidFill>
                  <a:srgbClr val="3F7F5F"/>
                </a:solidFill>
                <a:latin typeface="맑은 고딕"/>
                <a:ea typeface="맑은 고딕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맑은 고딕"/>
                <a:ea typeface="맑은 고딕"/>
              </a:rPr>
              <a:t>초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System.</a:t>
            </a:r>
            <a:r>
              <a:rPr lang="en-US" altLang="ko-KR" sz="1600" dirty="0" err="1">
                <a:solidFill>
                  <a:srgbClr val="0000C0"/>
                </a:solidFill>
                <a:latin typeface="맑은 고딕"/>
                <a:ea typeface="맑은 고딕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.println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(year + </a:t>
            </a:r>
            <a:r>
              <a:rPr lang="en-US" altLang="ko-KR" sz="16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맑은 고딕"/>
                <a:ea typeface="맑은 고딕"/>
              </a:rPr>
              <a:t>년 </a:t>
            </a:r>
            <a:r>
              <a:rPr lang="en-US" altLang="ko-KR" sz="16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+ month + </a:t>
            </a:r>
            <a:r>
              <a:rPr lang="en-US" altLang="ko-KR" sz="16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맑은 고딕"/>
                <a:ea typeface="맑은 고딕"/>
              </a:rPr>
              <a:t>월 </a:t>
            </a:r>
            <a:r>
              <a:rPr lang="en-US" altLang="ko-KR" sz="16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+ date + </a:t>
            </a:r>
            <a:r>
              <a:rPr lang="en-US" altLang="ko-KR" sz="16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맑은 고딕"/>
                <a:ea typeface="맑은 고딕"/>
              </a:rPr>
              <a:t>일</a:t>
            </a:r>
            <a:r>
              <a:rPr lang="en-US" altLang="ko-KR" sz="16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System.</a:t>
            </a:r>
            <a:r>
              <a:rPr lang="en-US" altLang="ko-KR" sz="1600" dirty="0" err="1">
                <a:solidFill>
                  <a:srgbClr val="0000C0"/>
                </a:solidFill>
                <a:latin typeface="맑은 고딕"/>
                <a:ea typeface="맑은 고딕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.println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(hour + </a:t>
            </a:r>
            <a:r>
              <a:rPr lang="en-US" altLang="ko-KR" sz="16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맑은 고딕"/>
                <a:ea typeface="맑은 고딕"/>
              </a:rPr>
              <a:t>시 </a:t>
            </a:r>
            <a:r>
              <a:rPr lang="en-US" altLang="ko-KR" sz="16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+ minute + </a:t>
            </a:r>
            <a:r>
              <a:rPr lang="en-US" altLang="ko-KR" sz="16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맑은 고딕"/>
                <a:ea typeface="맑은 고딕"/>
              </a:rPr>
              <a:t>분 </a:t>
            </a:r>
            <a:r>
              <a:rPr lang="en-US" altLang="ko-KR" sz="16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+ second + </a:t>
            </a:r>
            <a:r>
              <a:rPr lang="en-US" altLang="ko-KR" sz="16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맑은 고딕"/>
                <a:ea typeface="맑은 고딕"/>
              </a:rPr>
              <a:t>초</a:t>
            </a:r>
            <a:r>
              <a:rPr lang="en-US" altLang="ko-KR" sz="16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3898800" y="3403440"/>
              <a:ext cx="800640" cy="385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2960" y="3340080"/>
                <a:ext cx="832320" cy="1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48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java.util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smtClean="0">
                <a:latin typeface="+mn-ea"/>
                <a:ea typeface="+mn-ea"/>
              </a:rPr>
              <a:t>Arrays </a:t>
            </a:r>
            <a:r>
              <a:rPr lang="ko-KR" altLang="en-US" dirty="0" smtClean="0">
                <a:latin typeface="+mn-ea"/>
                <a:ea typeface="+mn-ea"/>
              </a:rPr>
              <a:t>클래스</a:t>
            </a:r>
          </a:p>
        </p:txBody>
      </p:sp>
      <p:sp>
        <p:nvSpPr>
          <p:cNvPr id="46082" name="내용 개체 틀 1"/>
          <p:cNvSpPr>
            <a:spLocks noGrp="1"/>
          </p:cNvSpPr>
          <p:nvPr>
            <p:ph idx="1"/>
          </p:nvPr>
        </p:nvSpPr>
        <p:spPr>
          <a:xfrm>
            <a:off x="189468" y="914400"/>
            <a:ext cx="11664779" cy="55852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dirty="0" smtClean="0">
                <a:latin typeface="+mn-ea"/>
              </a:rPr>
              <a:t>배열 조작 기능을 가지고 있는 클래스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배열 복사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항목 정렬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항목 검색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dirty="0" smtClean="0">
                <a:latin typeface="+mn-ea"/>
              </a:rPr>
              <a:t>제공하는 정적 </a:t>
            </a:r>
            <a:r>
              <a:rPr lang="ko-KR" altLang="en-US" dirty="0" err="1" smtClean="0">
                <a:latin typeface="+mn-ea"/>
              </a:rPr>
              <a:t>메소드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ko-KR" altLang="en-US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ko-KR" altLang="en-US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55" y="1878094"/>
            <a:ext cx="9194859" cy="462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6578640" y="1155600"/>
              <a:ext cx="559080" cy="511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2800" y="1092240"/>
                <a:ext cx="5907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/>
              <p14:cNvContentPartPr/>
              <p14:nvPr/>
            </p14:nvContentPartPr>
            <p14:xfrm>
              <a:off x="8102520" y="1079640"/>
              <a:ext cx="622800" cy="64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6680" y="1015920"/>
                <a:ext cx="6544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잉크 4"/>
              <p14:cNvContentPartPr/>
              <p14:nvPr/>
            </p14:nvContentPartPr>
            <p14:xfrm>
              <a:off x="9563040" y="1079640"/>
              <a:ext cx="495720" cy="255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47200" y="1015920"/>
                <a:ext cx="52740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94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java.util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/>
              <a:t>배열 복사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470" y="914400"/>
            <a:ext cx="7134044" cy="5478087"/>
          </a:xfr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9260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7F0055"/>
                </a:solidFill>
                <a:latin typeface="+mn-ea"/>
              </a:rPr>
              <a:t>char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[] </a:t>
            </a:r>
            <a:r>
              <a:rPr lang="en-US" altLang="ko-KR" sz="2000" dirty="0">
                <a:solidFill>
                  <a:srgbClr val="6A3E3E"/>
                </a:solidFill>
                <a:latin typeface="+mn-ea"/>
              </a:rPr>
              <a:t>arr1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= {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'J'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'A'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'V'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'A'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3F7F5F"/>
                </a:solidFill>
                <a:latin typeface="+mn-ea"/>
              </a:rPr>
              <a:t>방법</a:t>
            </a:r>
            <a:r>
              <a:rPr lang="en-US" altLang="ko-KR" sz="2000" dirty="0">
                <a:solidFill>
                  <a:srgbClr val="3F7F5F"/>
                </a:solidFill>
                <a:latin typeface="+mn-ea"/>
              </a:rPr>
              <a:t>1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7F0055"/>
                </a:solidFill>
                <a:latin typeface="+mn-ea"/>
              </a:rPr>
              <a:t>char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[] </a:t>
            </a:r>
            <a:r>
              <a:rPr lang="en-US" altLang="ko-KR" sz="2000" dirty="0">
                <a:solidFill>
                  <a:srgbClr val="6A3E3E"/>
                </a:solidFill>
                <a:latin typeface="+mn-ea"/>
              </a:rPr>
              <a:t>arr2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Arrays.</a:t>
            </a:r>
            <a:r>
              <a:rPr lang="en-US" altLang="ko-KR" sz="2000" i="1" dirty="0" err="1">
                <a:solidFill>
                  <a:srgbClr val="000000"/>
                </a:solidFill>
                <a:latin typeface="+mn-ea"/>
              </a:rPr>
              <a:t>copyOf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i="1" dirty="0">
                <a:solidFill>
                  <a:srgbClr val="6A3E3E"/>
                </a:solidFill>
                <a:latin typeface="+mn-ea"/>
              </a:rPr>
              <a:t>arr1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2000" i="1" dirty="0">
                <a:solidFill>
                  <a:srgbClr val="6A3E3E"/>
                </a:solidFill>
                <a:latin typeface="+mn-ea"/>
              </a:rPr>
              <a:t>arr1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i="1" dirty="0">
                <a:solidFill>
                  <a:srgbClr val="0000C0"/>
                </a:solidFill>
                <a:latin typeface="+mn-ea"/>
              </a:rPr>
              <a:t>length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2000" i="1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2000" i="1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i="1" dirty="0" err="1">
                <a:solidFill>
                  <a:srgbClr val="000000"/>
                </a:solidFill>
                <a:latin typeface="+mn-ea"/>
              </a:rPr>
              <a:t>Arrays.toString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i="1" dirty="0">
                <a:solidFill>
                  <a:srgbClr val="6A3E3E"/>
                </a:solidFill>
                <a:latin typeface="+mn-ea"/>
              </a:rPr>
              <a:t>arr2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));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3F7F5F"/>
                </a:solidFill>
                <a:latin typeface="+mn-ea"/>
              </a:rPr>
              <a:t>방법</a:t>
            </a:r>
            <a:r>
              <a:rPr lang="en-US" altLang="ko-KR" sz="2000" dirty="0">
                <a:solidFill>
                  <a:srgbClr val="3F7F5F"/>
                </a:solidFill>
                <a:latin typeface="+mn-ea"/>
              </a:rPr>
              <a:t>2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7F0055"/>
                </a:solidFill>
                <a:latin typeface="+mn-ea"/>
              </a:rPr>
              <a:t>char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[] </a:t>
            </a:r>
            <a:r>
              <a:rPr lang="en-US" altLang="ko-KR" sz="2000" dirty="0">
                <a:solidFill>
                  <a:srgbClr val="6A3E3E"/>
                </a:solidFill>
                <a:latin typeface="+mn-ea"/>
              </a:rPr>
              <a:t>arr3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Arrays.</a:t>
            </a:r>
            <a:r>
              <a:rPr lang="en-US" altLang="ko-KR" sz="2000" i="1" dirty="0" err="1">
                <a:solidFill>
                  <a:srgbClr val="000000"/>
                </a:solidFill>
                <a:latin typeface="+mn-ea"/>
              </a:rPr>
              <a:t>copyOfRange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i="1" dirty="0">
                <a:solidFill>
                  <a:srgbClr val="6A3E3E"/>
                </a:solidFill>
                <a:latin typeface="+mn-ea"/>
              </a:rPr>
              <a:t>arr1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, 1, 3);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2000" i="1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2000" i="1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i="1" dirty="0" err="1">
                <a:solidFill>
                  <a:srgbClr val="000000"/>
                </a:solidFill>
                <a:latin typeface="+mn-ea"/>
              </a:rPr>
              <a:t>Arrays.toString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i="1" dirty="0">
                <a:solidFill>
                  <a:srgbClr val="6A3E3E"/>
                </a:solidFill>
                <a:latin typeface="+mn-ea"/>
              </a:rPr>
              <a:t>arr3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));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3F7F5F"/>
                </a:solidFill>
                <a:latin typeface="+mn-ea"/>
              </a:rPr>
              <a:t>방법</a:t>
            </a:r>
            <a:r>
              <a:rPr lang="en-US" altLang="ko-KR" sz="2000" dirty="0">
                <a:solidFill>
                  <a:srgbClr val="3F7F5F"/>
                </a:solidFill>
                <a:latin typeface="+mn-ea"/>
              </a:rPr>
              <a:t>3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7F0055"/>
                </a:solidFill>
                <a:latin typeface="+mn-ea"/>
              </a:rPr>
              <a:t>char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[] </a:t>
            </a:r>
            <a:r>
              <a:rPr lang="en-US" altLang="ko-KR" sz="2000" dirty="0">
                <a:solidFill>
                  <a:srgbClr val="6A3E3E"/>
                </a:solidFill>
                <a:latin typeface="+mn-ea"/>
              </a:rPr>
              <a:t>arr4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200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7F0055"/>
                </a:solidFill>
                <a:latin typeface="+mn-ea"/>
              </a:rPr>
              <a:t>char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sz="2000" dirty="0">
                <a:solidFill>
                  <a:srgbClr val="6A3E3E"/>
                </a:solidFill>
                <a:latin typeface="+mn-ea"/>
              </a:rPr>
              <a:t>arr1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>
                <a:solidFill>
                  <a:srgbClr val="0000C0"/>
                </a:solidFill>
                <a:latin typeface="+mn-ea"/>
              </a:rPr>
              <a:t>length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];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2000" i="1" dirty="0" err="1">
                <a:solidFill>
                  <a:srgbClr val="000000"/>
                </a:solidFill>
                <a:latin typeface="+mn-ea"/>
              </a:rPr>
              <a:t>arraycopy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i="1" dirty="0">
                <a:solidFill>
                  <a:srgbClr val="6A3E3E"/>
                </a:solidFill>
                <a:latin typeface="+mn-ea"/>
              </a:rPr>
              <a:t>arr1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, 0, </a:t>
            </a:r>
            <a:r>
              <a:rPr lang="en-US" altLang="ko-KR" sz="2000" i="1" dirty="0">
                <a:solidFill>
                  <a:srgbClr val="6A3E3E"/>
                </a:solidFill>
                <a:latin typeface="+mn-ea"/>
              </a:rPr>
              <a:t>arr4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, 0, </a:t>
            </a:r>
            <a:r>
              <a:rPr lang="en-US" altLang="ko-KR" sz="2000" i="1" dirty="0">
                <a:solidFill>
                  <a:srgbClr val="6A3E3E"/>
                </a:solidFill>
                <a:latin typeface="+mn-ea"/>
              </a:rPr>
              <a:t>arr1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i="1" dirty="0">
                <a:solidFill>
                  <a:srgbClr val="0000C0"/>
                </a:solidFill>
                <a:latin typeface="+mn-ea"/>
              </a:rPr>
              <a:t>length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7F0055"/>
                </a:solidFill>
                <a:latin typeface="+mn-ea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6A3E3E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=0; </a:t>
            </a:r>
            <a:r>
              <a:rPr lang="en-US" altLang="ko-KR" sz="2000" dirty="0" err="1">
                <a:solidFill>
                  <a:srgbClr val="6A3E3E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6A3E3E"/>
                </a:solidFill>
                <a:latin typeface="+mn-ea"/>
              </a:rPr>
              <a:t>arr4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>
                <a:solidFill>
                  <a:srgbClr val="0000C0"/>
                </a:solidFill>
                <a:latin typeface="+mn-ea"/>
              </a:rPr>
              <a:t>length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 </a:t>
            </a:r>
            <a:r>
              <a:rPr lang="en-US" altLang="ko-KR" sz="2000" dirty="0" err="1">
                <a:solidFill>
                  <a:srgbClr val="6A3E3E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++) {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ko-KR" sz="2000" dirty="0" err="1" smtClean="0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2000" i="1" dirty="0" err="1" smtClean="0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2000" i="1" dirty="0" err="1" smtClean="0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i="1" dirty="0">
                <a:solidFill>
                  <a:srgbClr val="2A00FF"/>
                </a:solidFill>
                <a:latin typeface="+mn-ea"/>
              </a:rPr>
              <a:t>"arr4["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 + </a:t>
            </a:r>
            <a:r>
              <a:rPr lang="en-US" altLang="ko-KR" sz="2000" i="1" dirty="0" err="1">
                <a:solidFill>
                  <a:srgbClr val="6A3E3E"/>
                </a:solidFill>
                <a:latin typeface="+mn-ea"/>
              </a:rPr>
              <a:t>i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 + </a:t>
            </a:r>
            <a:r>
              <a:rPr lang="en-US" altLang="ko-KR" sz="2000" i="1" dirty="0">
                <a:solidFill>
                  <a:srgbClr val="2A00FF"/>
                </a:solidFill>
                <a:latin typeface="+mn-ea"/>
              </a:rPr>
              <a:t>"]="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 + </a:t>
            </a:r>
            <a:r>
              <a:rPr lang="en-US" altLang="ko-KR" sz="2000" i="1" dirty="0">
                <a:solidFill>
                  <a:srgbClr val="6A3E3E"/>
                </a:solidFill>
                <a:latin typeface="+mn-ea"/>
              </a:rPr>
              <a:t>arr4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sz="2000" i="1" dirty="0" err="1">
                <a:solidFill>
                  <a:srgbClr val="6A3E3E"/>
                </a:solidFill>
                <a:latin typeface="+mn-ea"/>
              </a:rPr>
              <a:t>i</a:t>
            </a:r>
            <a:r>
              <a:rPr lang="en-US" altLang="ko-KR" sz="2000" i="1" dirty="0">
                <a:solidFill>
                  <a:srgbClr val="000000"/>
                </a:solidFill>
                <a:latin typeface="+mn-ea"/>
              </a:rPr>
              <a:t>]);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048" t="2147"/>
          <a:stretch/>
        </p:blipFill>
        <p:spPr>
          <a:xfrm>
            <a:off x="7547955" y="914400"/>
            <a:ext cx="1496291" cy="21435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05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java.util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smtClean="0">
                <a:latin typeface="+mn-ea"/>
                <a:ea typeface="+mn-ea"/>
              </a:rPr>
              <a:t>Arrays </a:t>
            </a:r>
            <a:r>
              <a:rPr lang="ko-KR" altLang="en-US" dirty="0" smtClean="0">
                <a:latin typeface="+mn-ea"/>
                <a:ea typeface="+mn-ea"/>
              </a:rPr>
              <a:t>클래스</a:t>
            </a:r>
          </a:p>
        </p:txBody>
      </p:sp>
      <p:sp>
        <p:nvSpPr>
          <p:cNvPr id="48130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>
                <a:latin typeface="+mn-ea"/>
              </a:rPr>
              <a:t>배열 항목 정렬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Arrays.sort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배열</a:t>
            </a:r>
            <a:r>
              <a:rPr lang="en-US" altLang="ko-KR" dirty="0" smtClean="0">
                <a:latin typeface="+mn-ea"/>
              </a:rPr>
              <a:t>)- </a:t>
            </a:r>
            <a:r>
              <a:rPr lang="ko-KR" altLang="en-US" dirty="0" smtClean="0">
                <a:latin typeface="+mn-ea"/>
              </a:rPr>
              <a:t>항목 오름차 순으로 정렬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기본 타입이거나 </a:t>
            </a:r>
            <a:r>
              <a:rPr lang="en-US" altLang="ko-KR" dirty="0" smtClean="0">
                <a:latin typeface="+mn-ea"/>
              </a:rPr>
              <a:t>String</a:t>
            </a:r>
            <a:r>
              <a:rPr lang="ko-KR" altLang="en-US" dirty="0" smtClean="0">
                <a:latin typeface="+mn-ea"/>
              </a:rPr>
              <a:t> 배열 자동 정렬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사용자 정의 클래스 배열은 </a:t>
            </a:r>
            <a:r>
              <a:rPr lang="en-US" altLang="ko-KR" dirty="0" smtClean="0">
                <a:latin typeface="+mn-ea"/>
              </a:rPr>
              <a:t>Comparable </a:t>
            </a:r>
            <a:r>
              <a:rPr lang="ko-KR" altLang="en-US" dirty="0" smtClean="0">
                <a:latin typeface="+mn-ea"/>
              </a:rPr>
              <a:t>인터페이스를 구현해야만 정렬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배열 항목 검색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특정 값 위치한 인덱스 얻는 것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Arrays.sort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배열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먼저 정렬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Arrays.binarySearch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배열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찾는 값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err="1" smtClean="0">
                <a:latin typeface="+mn-ea"/>
              </a:rPr>
              <a:t>메소드로</a:t>
            </a:r>
            <a:r>
              <a:rPr lang="ko-KR" altLang="en-US" dirty="0" smtClean="0">
                <a:latin typeface="+mn-ea"/>
              </a:rPr>
              <a:t> 항목을 찾아야 </a:t>
            </a:r>
          </a:p>
          <a:p>
            <a:endParaRPr lang="ko-KR" altLang="en-US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69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java.util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/>
              <a:t>배열 항목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469" y="914400"/>
            <a:ext cx="7125731" cy="5585254"/>
          </a:xfr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    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[] scores = { 99, 97, 98 };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Arrays.sort</a:t>
            </a:r>
            <a:r>
              <a:rPr lang="en-US" altLang="ko-KR" sz="1600" dirty="0">
                <a:latin typeface="+mn-ea"/>
              </a:rPr>
              <a:t>(scores);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for(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=0;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&lt;</a:t>
            </a:r>
            <a:r>
              <a:rPr lang="en-US" altLang="ko-KR" sz="1600" dirty="0" err="1">
                <a:latin typeface="+mn-ea"/>
              </a:rPr>
              <a:t>scores.length</a:t>
            </a:r>
            <a:r>
              <a:rPr lang="en-US" altLang="ko-KR" sz="1600" dirty="0">
                <a:latin typeface="+mn-ea"/>
              </a:rPr>
              <a:t>;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++) {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System.out.println</a:t>
            </a:r>
            <a:r>
              <a:rPr lang="en-US" altLang="ko-KR" sz="1600" dirty="0">
                <a:latin typeface="+mn-ea"/>
              </a:rPr>
              <a:t>("scores[" +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 + "]=" + scores[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]);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}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String[] names = { "</a:t>
            </a:r>
            <a:r>
              <a:rPr lang="ko-KR" altLang="en-US" sz="1600" dirty="0">
                <a:latin typeface="+mn-ea"/>
              </a:rPr>
              <a:t>홍길동</a:t>
            </a:r>
            <a:r>
              <a:rPr lang="en-US" altLang="ko-KR" sz="1600" dirty="0">
                <a:latin typeface="+mn-ea"/>
              </a:rPr>
              <a:t>", "</a:t>
            </a:r>
            <a:r>
              <a:rPr lang="ko-KR" altLang="en-US" sz="1600" dirty="0">
                <a:latin typeface="+mn-ea"/>
              </a:rPr>
              <a:t>박동수</a:t>
            </a:r>
            <a:r>
              <a:rPr lang="en-US" altLang="ko-KR" sz="1600" dirty="0">
                <a:latin typeface="+mn-ea"/>
              </a:rPr>
              <a:t>", "</a:t>
            </a:r>
            <a:r>
              <a:rPr lang="ko-KR" altLang="en-US" sz="1600" dirty="0">
                <a:latin typeface="+mn-ea"/>
              </a:rPr>
              <a:t>김민수</a:t>
            </a:r>
            <a:r>
              <a:rPr lang="en-US" altLang="ko-KR" sz="1600" dirty="0">
                <a:latin typeface="+mn-ea"/>
              </a:rPr>
              <a:t>" };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Arrays.sort</a:t>
            </a:r>
            <a:r>
              <a:rPr lang="en-US" altLang="ko-KR" sz="1600" dirty="0">
                <a:latin typeface="+mn-ea"/>
              </a:rPr>
              <a:t>(names);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for(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=0;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&lt;</a:t>
            </a:r>
            <a:r>
              <a:rPr lang="en-US" altLang="ko-KR" sz="1600" dirty="0" err="1">
                <a:latin typeface="+mn-ea"/>
              </a:rPr>
              <a:t>names.length</a:t>
            </a:r>
            <a:r>
              <a:rPr lang="en-US" altLang="ko-KR" sz="1600" dirty="0">
                <a:latin typeface="+mn-ea"/>
              </a:rPr>
              <a:t>;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++) {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	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>
                <a:latin typeface="+mn-ea"/>
              </a:rPr>
              <a:t>("names[" +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 + "]=" + names[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]);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}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Member m1 = new Member("</a:t>
            </a:r>
            <a:r>
              <a:rPr lang="ko-KR" altLang="en-US" sz="1600" dirty="0">
                <a:latin typeface="+mn-ea"/>
              </a:rPr>
              <a:t>홍길동</a:t>
            </a:r>
            <a:r>
              <a:rPr lang="en-US" altLang="ko-KR" sz="1600" dirty="0">
                <a:latin typeface="+mn-ea"/>
              </a:rPr>
              <a:t>");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Member m2 = new Member("</a:t>
            </a:r>
            <a:r>
              <a:rPr lang="ko-KR" altLang="en-US" sz="1600" dirty="0">
                <a:latin typeface="+mn-ea"/>
              </a:rPr>
              <a:t>박동수</a:t>
            </a:r>
            <a:r>
              <a:rPr lang="en-US" altLang="ko-KR" sz="1600" dirty="0">
                <a:latin typeface="+mn-ea"/>
              </a:rPr>
              <a:t>");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Member m3 = new Member("</a:t>
            </a:r>
            <a:r>
              <a:rPr lang="ko-KR" altLang="en-US" sz="1600" dirty="0">
                <a:latin typeface="+mn-ea"/>
              </a:rPr>
              <a:t>김민수</a:t>
            </a:r>
            <a:r>
              <a:rPr lang="en-US" altLang="ko-KR" sz="1600" dirty="0">
                <a:latin typeface="+mn-ea"/>
              </a:rPr>
              <a:t>");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Member[] members = { m1, m2, m3 };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Arrays.sort</a:t>
            </a:r>
            <a:r>
              <a:rPr lang="en-US" altLang="ko-KR" sz="1600" dirty="0">
                <a:latin typeface="+mn-ea"/>
              </a:rPr>
              <a:t>(members);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for(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=0;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&lt;</a:t>
            </a:r>
            <a:r>
              <a:rPr lang="en-US" altLang="ko-KR" sz="1600" dirty="0" err="1">
                <a:latin typeface="+mn-ea"/>
              </a:rPr>
              <a:t>members.length</a:t>
            </a:r>
            <a:r>
              <a:rPr lang="en-US" altLang="ko-KR" sz="1600" dirty="0">
                <a:latin typeface="+mn-ea"/>
              </a:rPr>
              <a:t>;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++) {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	</a:t>
            </a:r>
            <a:r>
              <a:rPr lang="en-US" altLang="ko-KR" sz="1600" dirty="0" err="1">
                <a:latin typeface="+mn-ea"/>
              </a:rPr>
              <a:t>System.out.println</a:t>
            </a:r>
            <a:r>
              <a:rPr lang="en-US" altLang="ko-KR" sz="1600" dirty="0">
                <a:latin typeface="+mn-ea"/>
              </a:rPr>
              <a:t>("members[" +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 + "].name=" + members[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].name);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}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6022822" y="914400"/>
            <a:ext cx="5797876" cy="403187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Member </a:t>
            </a:r>
            <a:r>
              <a:rPr lang="en-US" altLang="ko-KR" sz="1600" dirty="0">
                <a:solidFill>
                  <a:srgbClr val="7F0055"/>
                </a:solidFill>
                <a:latin typeface="+mn-ea"/>
              </a:rPr>
              <a:t>implements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Comparable&lt;Member&gt;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String </a:t>
            </a:r>
            <a:r>
              <a:rPr lang="en-US" altLang="ko-KR" sz="1600" dirty="0">
                <a:solidFill>
                  <a:srgbClr val="0000C0"/>
                </a:solidFill>
                <a:latin typeface="+mn-ea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Member(String 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 {</a:t>
            </a:r>
          </a:p>
          <a:p>
            <a:r>
              <a:rPr lang="en-US" altLang="ko-KR" sz="1600" dirty="0" smtClean="0">
                <a:solidFill>
                  <a:srgbClr val="7F0055"/>
                </a:solidFill>
                <a:latin typeface="+mn-ea"/>
              </a:rPr>
              <a:t>        this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smtClean="0">
                <a:solidFill>
                  <a:srgbClr val="0000C0"/>
                </a:solidFill>
                <a:latin typeface="+mn-ea"/>
              </a:rPr>
              <a:t>name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}</a:t>
            </a:r>
          </a:p>
          <a:p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rgbClr val="646464"/>
                </a:solidFill>
                <a:latin typeface="+mn-ea"/>
              </a:rPr>
              <a:t>   @</a:t>
            </a:r>
            <a:r>
              <a:rPr lang="en-US" altLang="ko-KR" sz="1600" dirty="0">
                <a:solidFill>
                  <a:srgbClr val="646464"/>
                </a:solidFill>
                <a:latin typeface="+mn-ea"/>
              </a:rPr>
              <a:t>Override</a:t>
            </a:r>
          </a:p>
          <a:p>
            <a:r>
              <a:rPr lang="en-US" altLang="ko-KR" sz="1600" dirty="0" smtClean="0">
                <a:solidFill>
                  <a:srgbClr val="7F0055"/>
                </a:solidFill>
                <a:latin typeface="+mn-ea"/>
              </a:rPr>
              <a:t>    public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compareTo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(Member 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o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 {</a:t>
            </a:r>
          </a:p>
          <a:p>
            <a:r>
              <a:rPr lang="en-US" altLang="ko-KR" sz="1600" dirty="0" smtClean="0">
                <a:solidFill>
                  <a:srgbClr val="7F0055"/>
                </a:solidFill>
                <a:latin typeface="+mn-ea"/>
              </a:rPr>
              <a:t>         return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0000C0"/>
                </a:solidFill>
                <a:latin typeface="+mn-ea"/>
              </a:rPr>
              <a:t>name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.compareTo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o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rgbClr val="0000C0"/>
                </a:solidFill>
                <a:latin typeface="+mn-ea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 }</a:t>
            </a:r>
          </a:p>
          <a:p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rgbClr val="646464"/>
                </a:solidFill>
                <a:latin typeface="+mn-ea"/>
              </a:rPr>
              <a:t>   @</a:t>
            </a:r>
            <a:r>
              <a:rPr lang="en-US" altLang="ko-KR" sz="1600" dirty="0">
                <a:solidFill>
                  <a:srgbClr val="646464"/>
                </a:solidFill>
                <a:latin typeface="+mn-ea"/>
              </a:rPr>
              <a:t>Override</a:t>
            </a:r>
          </a:p>
          <a:p>
            <a:r>
              <a:rPr lang="en-US" altLang="ko-KR" sz="1600" dirty="0" smtClean="0">
                <a:solidFill>
                  <a:srgbClr val="7F0055"/>
                </a:solidFill>
                <a:latin typeface="+mn-ea"/>
              </a:rPr>
              <a:t>    public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String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toString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 {</a:t>
            </a:r>
          </a:p>
          <a:p>
            <a:r>
              <a:rPr lang="en-US" altLang="ko-KR" sz="1600" dirty="0" smtClean="0">
                <a:solidFill>
                  <a:srgbClr val="7F0055"/>
                </a:solidFill>
                <a:latin typeface="+mn-ea"/>
              </a:rPr>
              <a:t>        return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"Member [name="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+ </a:t>
            </a:r>
            <a:r>
              <a:rPr lang="en-US" altLang="ko-KR" sz="1600" dirty="0">
                <a:solidFill>
                  <a:srgbClr val="0000C0"/>
                </a:solidFill>
                <a:latin typeface="+mn-ea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+ 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"]"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}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600" dirty="0">
              <a:latin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533520" y="4896000"/>
              <a:ext cx="768600" cy="320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4832280"/>
                <a:ext cx="800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7353360" y="2768760"/>
              <a:ext cx="2032200" cy="6372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7520" y="2705040"/>
                <a:ext cx="20638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/>
              <p14:cNvContentPartPr/>
              <p14:nvPr/>
            </p14:nvContentPartPr>
            <p14:xfrm>
              <a:off x="4114800" y="2685960"/>
              <a:ext cx="2223000" cy="228024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5440" y="2676600"/>
                <a:ext cx="2241720" cy="22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503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자바가 제공하는 라이브러리도 기능별로 패키지로 묶여서 제공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</a:t>
            </a:fld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5622" y="1595892"/>
            <a:ext cx="9730776" cy="41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71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java.util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패키지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/>
              <a:t>배열 항목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469" y="914400"/>
            <a:ext cx="7375113" cy="5594465"/>
          </a:xfr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   </a:t>
            </a:r>
            <a:r>
              <a:rPr lang="en-US" altLang="ko-KR" sz="1600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+mn-ea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+mn-ea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 {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ko-KR" sz="1600" dirty="0" smtClean="0">
                <a:solidFill>
                  <a:srgbClr val="7F0055"/>
                </a:solidFill>
                <a:latin typeface="+mn-ea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+mn-ea"/>
              </a:rPr>
              <a:t>[] </a:t>
            </a:r>
            <a:r>
              <a:rPr lang="fr-FR" altLang="ko-KR" sz="1600" dirty="0">
                <a:solidFill>
                  <a:srgbClr val="6A3E3E"/>
                </a:solidFill>
                <a:latin typeface="+mn-ea"/>
              </a:rPr>
              <a:t>scores</a:t>
            </a:r>
            <a:r>
              <a:rPr lang="fr-FR" altLang="ko-KR" sz="1600" dirty="0">
                <a:solidFill>
                  <a:srgbClr val="000000"/>
                </a:solidFill>
                <a:latin typeface="+mn-ea"/>
              </a:rPr>
              <a:t> = { 99, 97, 98 };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+mn-ea"/>
              </a:rPr>
              <a:t>sort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+mn-ea"/>
              </a:rPr>
              <a:t>scores</a:t>
            </a:r>
            <a:r>
              <a:rPr lang="en-US" altLang="ko-KR" sz="1600" i="1" dirty="0" smtClean="0">
                <a:solidFill>
                  <a:srgbClr val="000000"/>
                </a:solidFill>
                <a:latin typeface="+mn-ea"/>
              </a:rPr>
              <a:t>); 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600" i="1" dirty="0" err="1" smtClean="0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600" i="1" dirty="0" err="1" smtClean="0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600" i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i="1" dirty="0" err="1" smtClean="0">
                <a:solidFill>
                  <a:srgbClr val="000000"/>
                </a:solidFill>
                <a:latin typeface="+mn-ea"/>
              </a:rPr>
              <a:t>Arrays.toString</a:t>
            </a:r>
            <a:r>
              <a:rPr lang="en-US" altLang="ko-KR" sz="1600" i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i="1" dirty="0" smtClean="0">
                <a:solidFill>
                  <a:srgbClr val="6A3E3E"/>
                </a:solidFill>
                <a:latin typeface="+mn-ea"/>
              </a:rPr>
              <a:t>scores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));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index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+mn-ea"/>
              </a:rPr>
              <a:t>binarySearch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+mn-ea"/>
              </a:rPr>
              <a:t>scores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, 99</a:t>
            </a:r>
            <a:r>
              <a:rPr lang="en-US" altLang="ko-KR" sz="1600" i="1" dirty="0" smtClean="0">
                <a:solidFill>
                  <a:srgbClr val="000000"/>
                </a:solidFill>
                <a:latin typeface="+mn-ea"/>
              </a:rPr>
              <a:t>);  </a:t>
            </a:r>
            <a:r>
              <a:rPr lang="en-US" altLang="ko-KR" sz="1600" dirty="0" smtClean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+mn-ea"/>
              </a:rPr>
              <a:t>기본 </a:t>
            </a:r>
            <a:r>
              <a:rPr lang="ko-KR" altLang="en-US" sz="1600" dirty="0" err="1">
                <a:solidFill>
                  <a:srgbClr val="3F7F5F"/>
                </a:solidFill>
                <a:latin typeface="+mn-ea"/>
              </a:rPr>
              <a:t>타입값</a:t>
            </a:r>
            <a:r>
              <a:rPr lang="ko-KR" altLang="en-US" sz="1600" dirty="0">
                <a:solidFill>
                  <a:srgbClr val="3F7F5F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3F7F5F"/>
                </a:solidFill>
                <a:latin typeface="+mn-ea"/>
              </a:rPr>
              <a:t>검색</a:t>
            </a:r>
            <a:endParaRPr lang="en-US" altLang="ko-KR" sz="1600" i="1" dirty="0">
              <a:solidFill>
                <a:srgbClr val="000000"/>
              </a:solidFill>
              <a:latin typeface="+mn-ea"/>
            </a:endParaRP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600" i="1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+mn-ea"/>
              </a:rPr>
              <a:t>찾은 인덱스</a:t>
            </a:r>
            <a:r>
              <a:rPr lang="en-US" altLang="ko-KR" sz="1600" i="1" dirty="0">
                <a:solidFill>
                  <a:srgbClr val="2A00FF"/>
                </a:solidFill>
                <a:latin typeface="+mn-ea"/>
              </a:rPr>
              <a:t>: "</a:t>
            </a:r>
            <a:r>
              <a:rPr lang="ko-KR" altLang="en-US" sz="1600" i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1600" i="1" dirty="0">
                <a:solidFill>
                  <a:srgbClr val="6A3E3E"/>
                </a:solidFill>
                <a:latin typeface="+mn-ea"/>
              </a:rPr>
              <a:t>index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600" dirty="0">
              <a:latin typeface="+mn-ea"/>
            </a:endParaRP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[] 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names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 { 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+mn-ea"/>
              </a:rPr>
              <a:t>홍길동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+mn-ea"/>
              </a:rPr>
              <a:t>박동수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+mn-ea"/>
              </a:rPr>
              <a:t>김민수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+mn-ea"/>
              </a:rPr>
              <a:t>sort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+mn-ea"/>
              </a:rPr>
              <a:t>names</a:t>
            </a:r>
            <a:r>
              <a:rPr lang="en-US" altLang="ko-KR" sz="1600" i="1" dirty="0" smtClean="0">
                <a:solidFill>
                  <a:srgbClr val="000000"/>
                </a:solidFill>
                <a:latin typeface="+mn-ea"/>
              </a:rPr>
              <a:t>); 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600" i="1" dirty="0" err="1" smtClean="0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600" i="1" dirty="0" err="1" smtClean="0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600" i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i="1" dirty="0" err="1" smtClean="0">
                <a:solidFill>
                  <a:srgbClr val="000000"/>
                </a:solidFill>
                <a:latin typeface="+mn-ea"/>
              </a:rPr>
              <a:t>Arrays.toString</a:t>
            </a:r>
            <a:r>
              <a:rPr lang="en-US" altLang="ko-KR" sz="1600" i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i="1" dirty="0" smtClean="0">
                <a:solidFill>
                  <a:srgbClr val="6A3E3E"/>
                </a:solidFill>
                <a:latin typeface="+mn-ea"/>
              </a:rPr>
              <a:t>names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));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index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+mn-ea"/>
              </a:rPr>
              <a:t>binarySearch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+mn-ea"/>
              </a:rPr>
              <a:t>names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+mn-ea"/>
              </a:rPr>
              <a:t>홍길동</a:t>
            </a:r>
            <a:r>
              <a:rPr lang="en-US" altLang="ko-KR" sz="1600" i="1" dirty="0" smtClean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600" i="1" dirty="0" smtClean="0">
                <a:solidFill>
                  <a:srgbClr val="000000"/>
                </a:solidFill>
                <a:latin typeface="+mn-ea"/>
              </a:rPr>
              <a:t>);  </a:t>
            </a:r>
            <a:r>
              <a:rPr lang="en-US" altLang="ko-KR" sz="1600" dirty="0" smtClean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+mn-ea"/>
              </a:rPr>
              <a:t>문자열 </a:t>
            </a:r>
            <a:r>
              <a:rPr lang="ko-KR" altLang="en-US" sz="1600" dirty="0" smtClean="0">
                <a:solidFill>
                  <a:srgbClr val="3F7F5F"/>
                </a:solidFill>
                <a:latin typeface="+mn-ea"/>
              </a:rPr>
              <a:t>검색</a:t>
            </a:r>
            <a:endParaRPr lang="en-US" altLang="ko-KR" sz="1600" i="1" dirty="0">
              <a:solidFill>
                <a:srgbClr val="000000"/>
              </a:solidFill>
              <a:latin typeface="+mn-ea"/>
            </a:endParaRP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600" i="1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+mn-ea"/>
              </a:rPr>
              <a:t>찾은 인덱스</a:t>
            </a:r>
            <a:r>
              <a:rPr lang="en-US" altLang="ko-KR" sz="1600" i="1" dirty="0">
                <a:solidFill>
                  <a:srgbClr val="2A00FF"/>
                </a:solidFill>
                <a:latin typeface="+mn-ea"/>
              </a:rPr>
              <a:t>: "</a:t>
            </a:r>
            <a:r>
              <a:rPr lang="ko-KR" altLang="en-US" sz="1600" i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1600" i="1" dirty="0">
                <a:solidFill>
                  <a:srgbClr val="6A3E3E"/>
                </a:solidFill>
                <a:latin typeface="+mn-ea"/>
              </a:rPr>
              <a:t>index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600" dirty="0">
              <a:latin typeface="+mn-ea"/>
            </a:endParaRP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Member 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m1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Member(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+mn-ea"/>
              </a:rPr>
              <a:t>홍길동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Member 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m2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Member(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+mn-ea"/>
              </a:rPr>
              <a:t>박동수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Member 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m3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Member(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+mn-ea"/>
              </a:rPr>
              <a:t>김민수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Member[] 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members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{ 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m1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m2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m3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};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+mn-ea"/>
              </a:rPr>
              <a:t>sort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+mn-ea"/>
              </a:rPr>
              <a:t>members</a:t>
            </a:r>
            <a:r>
              <a:rPr lang="en-US" altLang="ko-KR" sz="1600" i="1" dirty="0" smtClean="0">
                <a:solidFill>
                  <a:srgbClr val="000000"/>
                </a:solidFill>
                <a:latin typeface="+mn-ea"/>
              </a:rPr>
              <a:t>);  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600" i="1" dirty="0" err="1" smtClean="0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600" i="1" dirty="0" err="1" smtClean="0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600" i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i="1" dirty="0" err="1" smtClean="0">
                <a:solidFill>
                  <a:srgbClr val="000000"/>
                </a:solidFill>
                <a:latin typeface="+mn-ea"/>
              </a:rPr>
              <a:t>Arrays.toString</a:t>
            </a:r>
            <a:r>
              <a:rPr lang="en-US" altLang="ko-KR" sz="1600" i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i="1" dirty="0" smtClean="0">
                <a:solidFill>
                  <a:srgbClr val="6A3E3E"/>
                </a:solidFill>
                <a:latin typeface="+mn-ea"/>
              </a:rPr>
              <a:t>members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));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index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+mn-ea"/>
              </a:rPr>
              <a:t>binarySearch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+mn-ea"/>
              </a:rPr>
              <a:t>members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i="1" dirty="0">
                <a:solidFill>
                  <a:srgbClr val="6A3E3E"/>
                </a:solidFill>
                <a:latin typeface="+mn-ea"/>
              </a:rPr>
              <a:t>m1</a:t>
            </a:r>
            <a:r>
              <a:rPr lang="en-US" altLang="ko-KR" sz="1600" i="1" dirty="0" smtClean="0">
                <a:solidFill>
                  <a:srgbClr val="000000"/>
                </a:solidFill>
                <a:latin typeface="+mn-ea"/>
              </a:rPr>
              <a:t>); </a:t>
            </a:r>
            <a:r>
              <a:rPr lang="en-US" altLang="ko-KR" sz="1600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+mn-ea"/>
              </a:rPr>
              <a:t>객체 검색</a:t>
            </a:r>
            <a:endParaRPr lang="en-US" altLang="ko-KR" sz="1600" i="1" dirty="0">
              <a:solidFill>
                <a:srgbClr val="000000"/>
              </a:solidFill>
              <a:latin typeface="+mn-ea"/>
            </a:endParaRP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600" i="1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+mn-ea"/>
              </a:rPr>
              <a:t>찾은 인덱스</a:t>
            </a:r>
            <a:r>
              <a:rPr lang="en-US" altLang="ko-KR" sz="1600" i="1" dirty="0">
                <a:solidFill>
                  <a:srgbClr val="2A00FF"/>
                </a:solidFill>
                <a:latin typeface="+mn-ea"/>
              </a:rPr>
              <a:t>: "</a:t>
            </a:r>
            <a:r>
              <a:rPr lang="ko-KR" altLang="en-US" sz="1600" i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1600" i="1" dirty="0">
                <a:solidFill>
                  <a:srgbClr val="6A3E3E"/>
                </a:solidFill>
                <a:latin typeface="+mn-ea"/>
              </a:rPr>
              <a:t>index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}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 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891" y="3711632"/>
            <a:ext cx="6438900" cy="1419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46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spc="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예외처리</a:t>
            </a:r>
            <a:endParaRPr lang="ko-KR" altLang="en-US" sz="4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예외란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ct val="20000"/>
              </a:spcAft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익셉션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(exception,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spcAft>
                <a:spcPct val="20000"/>
              </a:spcAft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프로그램 실행 중에 발생하는 에러</a:t>
            </a:r>
          </a:p>
          <a:p>
            <a:pPr lvl="1">
              <a:spcAft>
                <a:spcPct val="200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try-catch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문에 의해 처리되거나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밖으로 던져짐</a:t>
            </a:r>
          </a:p>
          <a:p>
            <a:pPr lvl="1">
              <a:spcAft>
                <a:spcPct val="200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으로 나누는 것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배열의 인덱스 한계 초과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하드웨어 에러 등</a:t>
            </a:r>
          </a:p>
          <a:p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익셉션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객체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(exception object)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익셉션을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표현하는 객체</a:t>
            </a:r>
          </a:p>
          <a:p>
            <a:pPr lvl="1"/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2A1BF68-03CB-4049-83E0-FC8B0AC9459A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97" y="3466248"/>
            <a:ext cx="5322715" cy="292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058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예외 처리기의 기본 형식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01B9E4A-8BDF-4FEE-908C-656A9FF5C128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1922255" y="967815"/>
            <a:ext cx="8219768" cy="5478423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CC0000"/>
                </a:solidFill>
                <a:latin typeface="맑은 고딕" pitchFamily="50" charset="-127"/>
                <a:ea typeface="맑은 고딕" pitchFamily="50" charset="-127"/>
              </a:rPr>
              <a:t>try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예외가 발생할 수 있는 코드</a:t>
            </a:r>
            <a:r>
              <a:rPr lang="en-US" altLang="ko-KR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예외가 발생하면</a:t>
            </a:r>
            <a:r>
              <a:rPr lang="en-US" altLang="ko-KR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더 이상 </a:t>
            </a:r>
            <a:r>
              <a:rPr lang="en-US" altLang="ko-KR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try </a:t>
            </a: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블록 내부의 나머지 문장은 실행하지 않음</a:t>
            </a:r>
          </a:p>
          <a:p>
            <a:pPr>
              <a:lnSpc>
                <a:spcPts val="3000"/>
              </a:lnSpc>
            </a:pP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//try, catch </a:t>
            </a: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블록은 독립된 블록</a:t>
            </a:r>
            <a:endParaRPr lang="en-US" altLang="ko-KR" sz="2000" b="1" dirty="0">
              <a:solidFill>
                <a:srgbClr val="33996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    // try</a:t>
            </a: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에서 정의된 변수는 다른 블록에서 사용 불가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2000" b="1" dirty="0">
                <a:solidFill>
                  <a:srgbClr val="CC0000"/>
                </a:solidFill>
                <a:latin typeface="맑은 고딕" pitchFamily="50" charset="-127"/>
                <a:ea typeface="맑은 고딕" pitchFamily="50" charset="-127"/>
              </a:rPr>
              <a:t>catch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예외종류  참조변수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){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예외를 처리하는 코드</a:t>
            </a:r>
          </a:p>
          <a:p>
            <a:pPr>
              <a:lnSpc>
                <a:spcPts val="3000"/>
              </a:lnSpc>
            </a:pP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예외 종류에 따라 다수의 </a:t>
            </a:r>
            <a:r>
              <a:rPr lang="en-US" altLang="ko-KR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catch </a:t>
            </a: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블록 가능</a:t>
            </a:r>
            <a:endParaRPr lang="en-US" altLang="ko-KR" sz="2000" b="1" dirty="0">
              <a:solidFill>
                <a:srgbClr val="33996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   //</a:t>
            </a: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이때 발생한 예외 종류와 일치하는 </a:t>
            </a:r>
            <a:r>
              <a:rPr lang="en-US" altLang="ko-KR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catch </a:t>
            </a: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블록 시행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2000" b="1" dirty="0">
                <a:solidFill>
                  <a:srgbClr val="CC0000"/>
                </a:solidFill>
                <a:latin typeface="맑은 고딕" pitchFamily="50" charset="-127"/>
                <a:ea typeface="맑은 고딕" pitchFamily="50" charset="-127"/>
              </a:rPr>
              <a:t>finally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>
              <a:lnSpc>
                <a:spcPts val="3000"/>
              </a:lnSpc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//try </a:t>
            </a: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블록이 끝나면 무조건 실행</a:t>
            </a:r>
            <a:endParaRPr lang="en-US" altLang="ko-KR" sz="2000" b="1" dirty="0">
              <a:solidFill>
                <a:srgbClr val="33996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     //</a:t>
            </a: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예외가 발생하여도 항상 실행</a:t>
            </a:r>
            <a:endParaRPr lang="en-US" altLang="ko-KR" sz="2000" b="1" dirty="0">
              <a:solidFill>
                <a:srgbClr val="33996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     //</a:t>
            </a:r>
            <a:r>
              <a:rPr lang="ko-KR" altLang="en-US" sz="20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생략 가능 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4413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1705" y="1134730"/>
            <a:ext cx="8336007" cy="2919972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2000" b="1" dirty="0">
                <a:latin typeface="+mn-ea"/>
              </a:rPr>
              <a:t>public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class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BadIndex</a:t>
            </a:r>
            <a:r>
              <a:rPr lang="en-US" altLang="ko-KR" sz="2000" dirty="0">
                <a:latin typeface="+mn-ea"/>
              </a:rPr>
              <a:t> {</a:t>
            </a:r>
          </a:p>
          <a:p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b="1" dirty="0">
                <a:latin typeface="+mn-ea"/>
              </a:rPr>
              <a:t>public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static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void</a:t>
            </a:r>
            <a:r>
              <a:rPr lang="en-US" altLang="ko-KR" sz="2000" dirty="0">
                <a:latin typeface="+mn-ea"/>
              </a:rPr>
              <a:t> main(String[] </a:t>
            </a:r>
            <a:r>
              <a:rPr lang="en-US" altLang="ko-KR" sz="2000" dirty="0" err="1">
                <a:latin typeface="+mn-ea"/>
              </a:rPr>
              <a:t>args</a:t>
            </a:r>
            <a:r>
              <a:rPr lang="en-US" altLang="ko-KR" sz="2000" dirty="0">
                <a:latin typeface="+mn-ea"/>
              </a:rPr>
              <a:t>) {</a:t>
            </a:r>
          </a:p>
          <a:p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b="1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[] array = </a:t>
            </a:r>
            <a:r>
              <a:rPr lang="en-US" altLang="ko-KR" sz="2000" b="1" dirty="0">
                <a:latin typeface="+mn-ea"/>
              </a:rPr>
              <a:t>new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b="1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[10];</a:t>
            </a:r>
          </a:p>
          <a:p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b="1" dirty="0">
                <a:latin typeface="+mn-ea"/>
              </a:rPr>
              <a:t>for</a:t>
            </a:r>
            <a:r>
              <a:rPr lang="en-US" altLang="ko-KR" sz="2000" dirty="0">
                <a:latin typeface="+mn-ea"/>
              </a:rPr>
              <a:t> (</a:t>
            </a:r>
            <a:r>
              <a:rPr lang="en-US" altLang="ko-KR" sz="2000" b="1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 = 0;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 &lt; 10;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++)</a:t>
            </a:r>
          </a:p>
          <a:p>
            <a:r>
              <a:rPr lang="en-US" altLang="ko-KR" sz="2000" dirty="0">
                <a:latin typeface="+mn-ea"/>
              </a:rPr>
              <a:t>			array[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] = 0;</a:t>
            </a:r>
          </a:p>
          <a:p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b="1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result = </a:t>
            </a:r>
            <a:r>
              <a:rPr lang="en-US" altLang="ko-KR" sz="2000" b="1" u="sng" dirty="0">
                <a:solidFill>
                  <a:srgbClr val="FF0000"/>
                </a:solidFill>
                <a:latin typeface="+mn-ea"/>
              </a:rPr>
              <a:t>array[12];</a:t>
            </a:r>
          </a:p>
          <a:p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System.</a:t>
            </a:r>
            <a:r>
              <a:rPr lang="en-US" altLang="ko-KR" sz="2000" b="1" i="1" dirty="0" err="1">
                <a:latin typeface="+mn-ea"/>
              </a:rPr>
              <a:t>out</a:t>
            </a:r>
            <a:r>
              <a:rPr lang="en-US" altLang="ko-KR" sz="2000" dirty="0" err="1">
                <a:latin typeface="+mn-ea"/>
              </a:rPr>
              <a:t>.println</a:t>
            </a:r>
            <a:r>
              <a:rPr lang="en-US" altLang="ko-KR" sz="2000" dirty="0">
                <a:latin typeface="+mn-ea"/>
              </a:rPr>
              <a:t>("</a:t>
            </a:r>
            <a:r>
              <a:rPr lang="ko-KR" altLang="en-US" sz="2000" dirty="0">
                <a:latin typeface="+mn-ea"/>
              </a:rPr>
              <a:t>과연 이 문장이 실행될까요</a:t>
            </a:r>
            <a:r>
              <a:rPr lang="en-US" altLang="ko-KR" sz="2000" dirty="0">
                <a:latin typeface="+mn-ea"/>
              </a:rPr>
              <a:t>?");</a:t>
            </a:r>
            <a:endParaRPr lang="ko-KR" altLang="en-US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	</a:t>
            </a:r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예외의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33</a:t>
            </a:fld>
            <a:endParaRPr lang="en-US"/>
          </a:p>
        </p:txBody>
      </p:sp>
      <p:sp>
        <p:nvSpPr>
          <p:cNvPr id="1373192" name="AutoShape 8"/>
          <p:cNvSpPr>
            <a:spLocks/>
          </p:cNvSpPr>
          <p:nvPr/>
        </p:nvSpPr>
        <p:spPr bwMode="auto">
          <a:xfrm>
            <a:off x="8519513" y="1647940"/>
            <a:ext cx="1320800" cy="681037"/>
          </a:xfrm>
          <a:prstGeom prst="borderCallout1">
            <a:avLst>
              <a:gd name="adj1" fmla="val 16782"/>
              <a:gd name="adj2" fmla="val -5769"/>
              <a:gd name="adj3" fmla="val 202097"/>
              <a:gd name="adj4" fmla="val -12992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+mn-ea"/>
              </a:rPr>
              <a:t>실행되지 않음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10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3224" y="1103534"/>
            <a:ext cx="9797313" cy="515595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b="1" dirty="0">
                <a:latin typeface="+mn-ea"/>
              </a:rPr>
              <a:t>public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class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BadIndex2</a:t>
            </a:r>
            <a:r>
              <a:rPr lang="en-US" altLang="ko-KR" sz="2000" dirty="0">
                <a:latin typeface="+mn-ea"/>
              </a:rPr>
              <a:t> {</a:t>
            </a:r>
          </a:p>
          <a:p>
            <a:pPr>
              <a:spcBef>
                <a:spcPts val="600"/>
              </a:spcBef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b="1" dirty="0">
                <a:latin typeface="+mn-ea"/>
              </a:rPr>
              <a:t>public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static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void</a:t>
            </a:r>
            <a:r>
              <a:rPr lang="en-US" altLang="ko-KR" sz="2000" dirty="0">
                <a:latin typeface="+mn-ea"/>
              </a:rPr>
              <a:t> main(String[] </a:t>
            </a:r>
            <a:r>
              <a:rPr lang="en-US" altLang="ko-KR" sz="2000" dirty="0" err="1">
                <a:latin typeface="+mn-ea"/>
              </a:rPr>
              <a:t>args</a:t>
            </a:r>
            <a:r>
              <a:rPr lang="en-US" altLang="ko-KR" sz="2000" dirty="0">
                <a:latin typeface="+mn-ea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b="1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[] array = </a:t>
            </a:r>
            <a:r>
              <a:rPr lang="en-US" altLang="ko-KR" sz="2000" b="1" dirty="0">
                <a:latin typeface="+mn-ea"/>
              </a:rPr>
              <a:t>new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b="1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[10];</a:t>
            </a:r>
          </a:p>
          <a:p>
            <a:pPr>
              <a:spcBef>
                <a:spcPts val="600"/>
              </a:spcBef>
            </a:pPr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b="1" dirty="0">
                <a:latin typeface="+mn-ea"/>
              </a:rPr>
              <a:t>for</a:t>
            </a:r>
            <a:r>
              <a:rPr lang="en-US" altLang="ko-KR" sz="2000" dirty="0">
                <a:latin typeface="+mn-ea"/>
              </a:rPr>
              <a:t> (</a:t>
            </a:r>
            <a:r>
              <a:rPr lang="en-US" altLang="ko-KR" sz="2000" b="1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 = 0;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 &lt; 10;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++)</a:t>
            </a:r>
          </a:p>
          <a:p>
            <a:pPr>
              <a:spcBef>
                <a:spcPts val="600"/>
              </a:spcBef>
            </a:pPr>
            <a:r>
              <a:rPr lang="en-US" altLang="ko-KR" sz="2000" dirty="0">
                <a:latin typeface="+mn-ea"/>
              </a:rPr>
              <a:t>			array[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] = 0;</a:t>
            </a:r>
          </a:p>
          <a:p>
            <a:pPr>
              <a:spcBef>
                <a:spcPts val="600"/>
              </a:spcBef>
            </a:pPr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b="1" dirty="0">
                <a:latin typeface="+mn-ea"/>
              </a:rPr>
              <a:t>try</a:t>
            </a:r>
            <a:r>
              <a:rPr lang="en-US" altLang="ko-KR" sz="2000" dirty="0">
                <a:latin typeface="+mn-ea"/>
              </a:rPr>
              <a:t> {</a:t>
            </a:r>
          </a:p>
          <a:p>
            <a:pPr>
              <a:spcBef>
                <a:spcPts val="600"/>
              </a:spcBef>
            </a:pPr>
            <a:r>
              <a:rPr lang="en-US" altLang="ko-KR" sz="2000" dirty="0">
                <a:latin typeface="+mn-ea"/>
              </a:rPr>
              <a:t>			</a:t>
            </a:r>
            <a:r>
              <a:rPr lang="en-US" altLang="ko-KR" sz="2000" b="1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u="sng" dirty="0">
                <a:latin typeface="+mn-ea"/>
              </a:rPr>
              <a:t>result = array[12];</a:t>
            </a:r>
          </a:p>
          <a:p>
            <a:pPr>
              <a:spcBef>
                <a:spcPts val="600"/>
              </a:spcBef>
            </a:pPr>
            <a:r>
              <a:rPr lang="en-US" altLang="ko-KR" sz="2000" dirty="0">
                <a:latin typeface="+mn-ea"/>
              </a:rPr>
              <a:t>		} </a:t>
            </a:r>
            <a:r>
              <a:rPr lang="en-US" altLang="ko-KR" sz="2000" b="1" dirty="0">
                <a:latin typeface="+mn-ea"/>
              </a:rPr>
              <a:t>catch</a:t>
            </a:r>
            <a:r>
              <a:rPr lang="en-US" altLang="ko-KR" sz="2000" dirty="0">
                <a:latin typeface="+mn-ea"/>
              </a:rPr>
              <a:t> (</a:t>
            </a:r>
            <a:r>
              <a:rPr lang="en-US" altLang="ko-KR" sz="2000" dirty="0" err="1">
                <a:latin typeface="+mn-ea"/>
              </a:rPr>
              <a:t>ArrayIndexOutOfBoundsException</a:t>
            </a:r>
            <a:r>
              <a:rPr lang="en-US" altLang="ko-KR" sz="2000" dirty="0">
                <a:latin typeface="+mn-ea"/>
              </a:rPr>
              <a:t> e) {</a:t>
            </a:r>
          </a:p>
          <a:p>
            <a:pPr>
              <a:spcBef>
                <a:spcPts val="600"/>
              </a:spcBef>
            </a:pPr>
            <a:r>
              <a:rPr lang="en-US" altLang="ko-KR" sz="2000" dirty="0">
                <a:latin typeface="+mn-ea"/>
              </a:rPr>
              <a:t>			</a:t>
            </a:r>
            <a:r>
              <a:rPr lang="en-US" altLang="ko-KR" sz="2000" dirty="0" err="1">
                <a:latin typeface="+mn-ea"/>
              </a:rPr>
              <a:t>System.</a:t>
            </a:r>
            <a:r>
              <a:rPr lang="en-US" altLang="ko-KR" sz="2000" b="1" i="1" dirty="0" err="1">
                <a:latin typeface="+mn-ea"/>
              </a:rPr>
              <a:t>out</a:t>
            </a:r>
            <a:r>
              <a:rPr lang="en-US" altLang="ko-KR" sz="2000" dirty="0" err="1">
                <a:latin typeface="+mn-ea"/>
              </a:rPr>
              <a:t>.println</a:t>
            </a:r>
            <a:r>
              <a:rPr lang="en-US" altLang="ko-KR" sz="2000" dirty="0">
                <a:latin typeface="+mn-ea"/>
              </a:rPr>
              <a:t>("</a:t>
            </a:r>
            <a:r>
              <a:rPr lang="ko-KR" altLang="en-US" sz="2000" dirty="0">
                <a:latin typeface="+mn-ea"/>
              </a:rPr>
              <a:t>배열의 인덱스가 </a:t>
            </a:r>
            <a:r>
              <a:rPr lang="ko-KR" altLang="en-US" sz="2000" dirty="0" smtClean="0">
                <a:latin typeface="+mn-ea"/>
              </a:rPr>
              <a:t>잘못되었습니다</a:t>
            </a:r>
            <a:r>
              <a:rPr lang="en-US" altLang="ko-KR" sz="2000" dirty="0">
                <a:latin typeface="+mn-ea"/>
              </a:rPr>
              <a:t>.");</a:t>
            </a:r>
            <a:endParaRPr lang="ko-KR" altLang="en-US" sz="2000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sz="2000" dirty="0">
                <a:latin typeface="+mn-ea"/>
              </a:rPr>
              <a:t>		</a:t>
            </a:r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System.</a:t>
            </a:r>
            <a:r>
              <a:rPr lang="en-US" altLang="ko-KR" sz="2000" b="1" i="1" dirty="0" err="1">
                <a:latin typeface="+mn-ea"/>
              </a:rPr>
              <a:t>out</a:t>
            </a:r>
            <a:r>
              <a:rPr lang="en-US" altLang="ko-KR" sz="2000" dirty="0" err="1">
                <a:latin typeface="+mn-ea"/>
              </a:rPr>
              <a:t>.println</a:t>
            </a:r>
            <a:r>
              <a:rPr lang="en-US" altLang="ko-KR" sz="2000" dirty="0">
                <a:latin typeface="+mn-ea"/>
              </a:rPr>
              <a:t>("</a:t>
            </a:r>
            <a:r>
              <a:rPr lang="ko-KR" altLang="en-US" sz="2000" dirty="0">
                <a:latin typeface="+mn-ea"/>
              </a:rPr>
              <a:t>과연 이 문장이 실행될까요</a:t>
            </a:r>
            <a:r>
              <a:rPr lang="en-US" altLang="ko-KR" sz="2000" dirty="0">
                <a:latin typeface="+mn-ea"/>
              </a:rPr>
              <a:t>?");</a:t>
            </a:r>
            <a:endParaRPr lang="ko-KR" altLang="en-US" sz="2000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sz="2000" dirty="0">
                <a:latin typeface="+mn-ea"/>
              </a:rPr>
              <a:t>	</a:t>
            </a:r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try-catch </a:t>
            </a:r>
            <a:r>
              <a:rPr lang="ko-KR" altLang="en-US" dirty="0">
                <a:latin typeface="+mn-ea"/>
                <a:ea typeface="+mn-ea"/>
              </a:rPr>
              <a:t>블록으로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예외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dirty="0">
                <a:latin typeface="+mn-ea"/>
                <a:ea typeface="+mn-ea"/>
              </a:rPr>
              <a:t>try/catch </a:t>
            </a:r>
            <a:r>
              <a:rPr lang="ko-KR" altLang="en-US" dirty="0">
                <a:latin typeface="+mn-ea"/>
                <a:ea typeface="+mn-ea"/>
              </a:rPr>
              <a:t>블록에서의 실행 흐름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D76F7-A14F-42E6-A11F-585DCBDD3DE3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 rotWithShape="1">
          <a:blip r:embed="rId2"/>
          <a:srcRect t="7530"/>
          <a:stretch/>
        </p:blipFill>
        <p:spPr bwMode="auto">
          <a:xfrm>
            <a:off x="827569" y="1189164"/>
            <a:ext cx="10431981" cy="472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5" y="1607204"/>
            <a:ext cx="10804851" cy="37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715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try-with-resources </a:t>
            </a:r>
            <a:r>
              <a:rPr lang="ko-KR" altLang="en-US" dirty="0">
                <a:latin typeface="+mn-ea"/>
                <a:ea typeface="+mn-ea"/>
              </a:rPr>
              <a:t>문장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 try-with-resources </a:t>
            </a:r>
            <a:r>
              <a:rPr lang="ko-KR" altLang="en-US" dirty="0" smtClean="0">
                <a:latin typeface="+mn-ea"/>
              </a:rPr>
              <a:t>문장은 </a:t>
            </a:r>
            <a:r>
              <a:rPr lang="ko-KR" altLang="en-US" dirty="0">
                <a:latin typeface="+mn-ea"/>
              </a:rPr>
              <a:t>문장의 끝에서 리소스들이 자동으로 </a:t>
            </a:r>
            <a:r>
              <a:rPr lang="ko-KR" altLang="en-US" dirty="0" err="1">
                <a:latin typeface="+mn-ea"/>
              </a:rPr>
              <a:t>닫혀지게</a:t>
            </a:r>
            <a:r>
              <a:rPr lang="ko-KR" altLang="en-US" dirty="0">
                <a:latin typeface="+mn-ea"/>
              </a:rPr>
              <a:t> 한다</a:t>
            </a:r>
            <a:r>
              <a:rPr lang="en-US" altLang="ko-KR" dirty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try-with-resources </a:t>
            </a:r>
            <a:r>
              <a:rPr lang="ko-KR" altLang="en-US" dirty="0" smtClean="0">
                <a:latin typeface="+mn-ea"/>
              </a:rPr>
              <a:t>문장은 </a:t>
            </a:r>
            <a:r>
              <a:rPr lang="en-US" altLang="ko-KR" dirty="0" smtClean="0">
                <a:latin typeface="+mn-ea"/>
              </a:rPr>
              <a:t>Java </a:t>
            </a:r>
            <a:r>
              <a:rPr lang="en-US" altLang="ko-KR" dirty="0">
                <a:latin typeface="+mn-ea"/>
              </a:rPr>
              <a:t>SE 7</a:t>
            </a:r>
            <a:r>
              <a:rPr lang="ko-KR" altLang="en-US" dirty="0">
                <a:latin typeface="+mn-ea"/>
              </a:rPr>
              <a:t>버전부터 </a:t>
            </a:r>
            <a:r>
              <a:rPr lang="ko-KR" altLang="en-US" dirty="0" smtClean="0">
                <a:latin typeface="+mn-ea"/>
              </a:rPr>
              <a:t>추가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리소스 </a:t>
            </a:r>
            <a:r>
              <a:rPr lang="ko-KR" altLang="en-US" dirty="0">
                <a:latin typeface="+mn-ea"/>
              </a:rPr>
              <a:t>객체 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각종 입출력스트림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서버소켓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소켓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각종 채널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java.lang.AutoCloseable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인터페이스 구현하고 있어야 함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76" y="3376942"/>
            <a:ext cx="8039477" cy="144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1694376" y="3192616"/>
            <a:ext cx="8165444" cy="3360584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dirty="0" err="1">
                <a:latin typeface="+mn-ea"/>
                <a:ea typeface="+mn-ea"/>
              </a:rPr>
              <a:t>ArrayList</a:t>
            </a:r>
            <a:r>
              <a:rPr lang="en-US" altLang="ko-KR" dirty="0">
                <a:latin typeface="+mn-ea"/>
                <a:ea typeface="+mn-ea"/>
              </a:rPr>
              <a:t>&lt;String&gt; list = new </a:t>
            </a:r>
            <a:r>
              <a:rPr lang="en-US" altLang="ko-KR" dirty="0" err="1">
                <a:latin typeface="+mn-ea"/>
                <a:ea typeface="+mn-ea"/>
              </a:rPr>
              <a:t>ArrayList</a:t>
            </a:r>
            <a:r>
              <a:rPr lang="en-US" altLang="ko-KR" dirty="0">
                <a:latin typeface="+mn-ea"/>
                <a:ea typeface="+mn-ea"/>
              </a:rPr>
              <a:t>&lt;String&gt;();</a:t>
            </a:r>
          </a:p>
          <a:p>
            <a:pPr marL="0" indent="0" latinLnBrk="0">
              <a:buNone/>
            </a:pPr>
            <a:r>
              <a:rPr lang="en-US" altLang="ko-KR" dirty="0" err="1">
                <a:latin typeface="+mn-ea"/>
                <a:ea typeface="+mn-ea"/>
              </a:rPr>
              <a:t>list.add</a:t>
            </a:r>
            <a:r>
              <a:rPr lang="en-US" altLang="ko-KR" dirty="0">
                <a:latin typeface="+mn-ea"/>
                <a:ea typeface="+mn-ea"/>
              </a:rPr>
              <a:t>(“</a:t>
            </a:r>
            <a:r>
              <a:rPr lang="en-US" altLang="ko-KR" dirty="0" err="1">
                <a:latin typeface="+mn-ea"/>
                <a:ea typeface="+mn-ea"/>
              </a:rPr>
              <a:t>item1</a:t>
            </a:r>
            <a:r>
              <a:rPr lang="en-US" altLang="ko-KR" dirty="0">
                <a:latin typeface="+mn-ea"/>
                <a:ea typeface="+mn-ea"/>
              </a:rPr>
              <a:t>”); </a:t>
            </a:r>
          </a:p>
          <a:p>
            <a:pPr marL="0" indent="0" latinLnBrk="0">
              <a:buNone/>
            </a:pPr>
            <a:r>
              <a:rPr lang="en-US" altLang="ko-KR" dirty="0" err="1">
                <a:latin typeface="+mn-ea"/>
                <a:ea typeface="+mn-ea"/>
              </a:rPr>
              <a:t>list.add</a:t>
            </a:r>
            <a:r>
              <a:rPr lang="en-US" altLang="ko-KR" dirty="0">
                <a:latin typeface="+mn-ea"/>
                <a:ea typeface="+mn-ea"/>
              </a:rPr>
              <a:t>(“</a:t>
            </a:r>
            <a:r>
              <a:rPr lang="en-US" altLang="ko-KR" dirty="0" err="1">
                <a:latin typeface="+mn-ea"/>
                <a:ea typeface="+mn-ea"/>
              </a:rPr>
              <a:t>item2</a:t>
            </a:r>
            <a:r>
              <a:rPr lang="en-US" altLang="ko-KR" dirty="0">
                <a:latin typeface="+mn-ea"/>
                <a:ea typeface="+mn-ea"/>
              </a:rPr>
              <a:t>”); </a:t>
            </a:r>
          </a:p>
          <a:p>
            <a:pPr marL="0" indent="0" latinLnBrk="0">
              <a:buNone/>
            </a:pPr>
            <a:r>
              <a:rPr lang="en-US" altLang="ko-KR" dirty="0" err="1">
                <a:latin typeface="+mn-ea"/>
                <a:ea typeface="+mn-ea"/>
              </a:rPr>
              <a:t>list.add</a:t>
            </a:r>
            <a:r>
              <a:rPr lang="en-US" altLang="ko-KR" dirty="0">
                <a:latin typeface="+mn-ea"/>
                <a:ea typeface="+mn-ea"/>
              </a:rPr>
              <a:t>(“</a:t>
            </a:r>
            <a:r>
              <a:rPr lang="en-US" altLang="ko-KR" dirty="0" err="1">
                <a:latin typeface="+mn-ea"/>
                <a:ea typeface="+mn-ea"/>
              </a:rPr>
              <a:t>item3</a:t>
            </a:r>
            <a:r>
              <a:rPr lang="en-US" altLang="ko-KR" dirty="0">
                <a:latin typeface="+mn-ea"/>
                <a:ea typeface="+mn-ea"/>
              </a:rPr>
              <a:t>”); </a:t>
            </a:r>
          </a:p>
          <a:p>
            <a:pPr marL="0" indent="0" latinLnBrk="0">
              <a:buNone/>
            </a:pPr>
            <a:r>
              <a:rPr lang="en-US" altLang="ko-KR" dirty="0">
                <a:latin typeface="+mn-ea"/>
                <a:ea typeface="+mn-ea"/>
              </a:rPr>
              <a:t>try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PrintWriter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 output = new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PrintWriter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("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myoutput.txt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")) {</a:t>
            </a:r>
          </a:p>
          <a:p>
            <a:pPr marL="0" indent="0" latinLnBrk="0">
              <a:buNone/>
            </a:pPr>
            <a:r>
              <a:rPr lang="en-US" altLang="ko-KR" dirty="0">
                <a:latin typeface="+mn-ea"/>
                <a:ea typeface="+mn-ea"/>
              </a:rPr>
              <a:t>	for (String s : list) {</a:t>
            </a:r>
          </a:p>
          <a:p>
            <a:pPr marL="0" indent="0" latinLnBrk="0">
              <a:buNone/>
            </a:pPr>
            <a:r>
              <a:rPr lang="en-US" altLang="ko-KR" dirty="0">
                <a:latin typeface="+mn-ea"/>
                <a:ea typeface="+mn-ea"/>
              </a:rPr>
              <a:t>		</a:t>
            </a:r>
            <a:r>
              <a:rPr lang="en-US" altLang="ko-KR" dirty="0" err="1">
                <a:latin typeface="+mn-ea"/>
                <a:ea typeface="+mn-ea"/>
              </a:rPr>
              <a:t>output.println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s.toLowerCase</a:t>
            </a:r>
            <a:r>
              <a:rPr lang="en-US" altLang="ko-KR" dirty="0">
                <a:latin typeface="+mn-ea"/>
                <a:ea typeface="+mn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dirty="0">
                <a:latin typeface="+mn-ea"/>
                <a:ea typeface="+mn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dirty="0"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45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 smtClean="0"/>
              <a:t>예외의 종류</a:t>
            </a:r>
            <a:endParaRPr lang="en-US" altLang="ko-KR" dirty="0" smtClean="0"/>
          </a:p>
        </p:txBody>
      </p:sp>
      <p:sp>
        <p:nvSpPr>
          <p:cNvPr id="20483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unchecked exception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Error</a:t>
            </a:r>
          </a:p>
          <a:p>
            <a:pPr lvl="2"/>
            <a:r>
              <a:rPr lang="ko-KR" altLang="en-US" dirty="0" smtClean="0">
                <a:latin typeface="+mn-ea"/>
              </a:rPr>
              <a:t>자바 가상 기계 안에서 치명적인 오류가 발생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err="1" smtClean="0">
                <a:latin typeface="+mn-ea"/>
              </a:rPr>
              <a:t>RuntimeException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프로그래밍 버그나 논리 오류에서 기인한다</a:t>
            </a:r>
            <a:r>
              <a:rPr lang="en-US" altLang="ko-KR" dirty="0" smtClean="0">
                <a:latin typeface="+mn-ea"/>
              </a:rPr>
              <a:t>. </a:t>
            </a:r>
            <a:endParaRPr lang="ko-KR" altLang="en-US" dirty="0" smtClean="0">
              <a:latin typeface="+mn-ea"/>
            </a:endParaRPr>
          </a:p>
          <a:p>
            <a:pPr lvl="1"/>
            <a:endParaRPr lang="en-US" altLang="ko-KR" b="1" dirty="0" smtClean="0">
              <a:latin typeface="+mn-ea"/>
            </a:endParaRPr>
          </a:p>
          <a:p>
            <a:pPr lvl="1"/>
            <a:endParaRPr lang="en-US" altLang="ko-KR" b="1" dirty="0" smtClean="0">
              <a:latin typeface="+mn-ea"/>
            </a:endParaRPr>
          </a:p>
          <a:p>
            <a:pPr lvl="1"/>
            <a:endParaRPr lang="en-US" altLang="ko-KR" b="1" dirty="0" smtClean="0">
              <a:latin typeface="+mn-ea"/>
            </a:endParaRPr>
          </a:p>
          <a:p>
            <a:pPr eaLnBrk="1" hangingPunct="1"/>
            <a:endParaRPr lang="en-US" altLang="ko-KR" b="1" dirty="0" smtClean="0">
              <a:latin typeface="+mn-ea"/>
            </a:endParaRPr>
          </a:p>
          <a:p>
            <a:pPr eaLnBrk="1" hangingPunct="1"/>
            <a:endParaRPr lang="en-US" altLang="ko-KR" b="1" dirty="0" smtClean="0">
              <a:latin typeface="+mn-ea"/>
            </a:endParaRPr>
          </a:p>
          <a:p>
            <a:pPr lvl="1"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ko-KR" altLang="en-US" dirty="0" smtClean="0">
              <a:latin typeface="+mn-ea"/>
            </a:endParaRPr>
          </a:p>
          <a:p>
            <a:pPr eaLnBrk="1" hangingPunct="1"/>
            <a:endParaRPr lang="ko-KR" altLang="en-US" dirty="0" smtClean="0">
              <a:latin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2758F-15B8-438D-B4C6-2AF498BCC995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20484" name="Rectangle 15"/>
          <p:cNvSpPr>
            <a:spLocks noChangeArrowheads="1"/>
          </p:cNvSpPr>
          <p:nvPr/>
        </p:nvSpPr>
        <p:spPr bwMode="auto">
          <a:xfrm>
            <a:off x="3201989" y="20711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485" name="Picture 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2954013"/>
            <a:ext cx="8702460" cy="359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L:\2013 09 backup\2012 03 16(금) 자바 저술\2013 10 28(월) 절대자바 강의자료 작성\Chapter08\그림8-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0" y="973839"/>
            <a:ext cx="11556414" cy="5522126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875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/>
              <a:t>예외의 종류</a:t>
            </a:r>
            <a:endParaRPr lang="en-US" altLang="ko-KR"/>
          </a:p>
        </p:txBody>
      </p:sp>
      <p:sp>
        <p:nvSpPr>
          <p:cNvPr id="21507" name="내용 개체 틀 1"/>
          <p:cNvSpPr>
            <a:spLocks noGrp="1"/>
          </p:cNvSpPr>
          <p:nvPr>
            <p:ph idx="1"/>
          </p:nvPr>
        </p:nvSpPr>
        <p:spPr>
          <a:xfrm>
            <a:off x="189469" y="889462"/>
            <a:ext cx="11664779" cy="55852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checked </a:t>
            </a:r>
            <a:r>
              <a:rPr lang="en-US" altLang="ko-KR" dirty="0">
                <a:latin typeface="+mn-ea"/>
              </a:rPr>
              <a:t>exception 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Error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err="1" smtClean="0">
                <a:latin typeface="+mn-ea"/>
              </a:rPr>
              <a:t>RuntimeException</a:t>
            </a:r>
            <a:r>
              <a:rPr lang="ko-KR" altLang="en-US" dirty="0" smtClean="0">
                <a:latin typeface="+mn-ea"/>
              </a:rPr>
              <a:t>을 제외한 나머지 예외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회복할 수 있는 예외이므로 프로그램은 반드시 처리</a:t>
            </a:r>
            <a:endParaRPr lang="en-US" altLang="ko-KR" dirty="0" smtClean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사용자가 실수로 잘못된 파일 이름을 입력한다면 </a:t>
            </a:r>
            <a:r>
              <a:rPr lang="en-US" altLang="ko-KR" dirty="0" err="1" smtClean="0">
                <a:latin typeface="+mn-ea"/>
              </a:rPr>
              <a:t>FileNotFoundException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예외가 발생한다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b="1" dirty="0" smtClean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체크 예외</a:t>
            </a:r>
            <a:r>
              <a:rPr lang="en-US" altLang="ko-KR" dirty="0" smtClean="0">
                <a:latin typeface="+mn-ea"/>
              </a:rPr>
              <a:t>(checked exception)</a:t>
            </a:r>
            <a:r>
              <a:rPr lang="ko-KR" altLang="en-US" dirty="0" smtClean="0">
                <a:latin typeface="+mn-ea"/>
              </a:rPr>
              <a:t>라고 불린다</a:t>
            </a:r>
            <a:r>
              <a:rPr lang="en-US" altLang="ko-KR" dirty="0" smtClean="0">
                <a:latin typeface="+mn-ea"/>
              </a:rPr>
              <a:t>.-&gt; </a:t>
            </a:r>
            <a:r>
              <a:rPr lang="ko-KR" altLang="en-US" dirty="0" smtClean="0">
                <a:latin typeface="+mn-ea"/>
              </a:rPr>
              <a:t>컴파일러가 체크한다는 의미이다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lvl="1" eaLnBrk="1" hangingPunct="1">
              <a:lnSpc>
                <a:spcPct val="150000"/>
              </a:lnSpc>
            </a:pPr>
            <a:endParaRPr lang="en-US" altLang="ko-KR" b="1" dirty="0" smtClean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endParaRPr lang="ko-KR" altLang="en-US" dirty="0" smtClean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eaLnBrk="1" hangingPunct="1">
              <a:lnSpc>
                <a:spcPct val="150000"/>
              </a:lnSpc>
            </a:pPr>
            <a:endParaRPr lang="ko-KR" altLang="en-US" dirty="0" smtClean="0">
              <a:latin typeface="+mn-ea"/>
            </a:endParaRPr>
          </a:p>
          <a:p>
            <a:pPr eaLnBrk="1" hangingPunct="1">
              <a:lnSpc>
                <a:spcPct val="150000"/>
              </a:lnSpc>
            </a:pPr>
            <a:endParaRPr lang="ko-KR" altLang="en-US" dirty="0" smtClean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2758F-15B8-438D-B4C6-2AF498BCC995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21508" name="Rectangle 15"/>
          <p:cNvSpPr>
            <a:spLocks noChangeArrowheads="1"/>
          </p:cNvSpPr>
          <p:nvPr/>
        </p:nvSpPr>
        <p:spPr bwMode="auto">
          <a:xfrm>
            <a:off x="3201989" y="20711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12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ko-KR" altLang="en-US" dirty="0"/>
              <a:t>패키지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</a:t>
            </a:fld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6214" y="2308118"/>
            <a:ext cx="6760092" cy="42450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1181" y="926656"/>
            <a:ext cx="7715125" cy="1353773"/>
          </a:xfrm>
          <a:prstGeom prst="rect">
            <a:avLst/>
          </a:prstGeom>
        </p:spPr>
      </p:pic>
      <p:sp>
        <p:nvSpPr>
          <p:cNvPr id="8" name="구름 모양 설명선 7"/>
          <p:cNvSpPr/>
          <p:nvPr/>
        </p:nvSpPr>
        <p:spPr>
          <a:xfrm>
            <a:off x="7090196" y="1328970"/>
            <a:ext cx="4306553" cy="2298334"/>
          </a:xfrm>
          <a:prstGeom prst="cloudCallout">
            <a:avLst>
              <a:gd name="adj1" fmla="val -14070"/>
              <a:gd name="adj2" fmla="val 2471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JDK 11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이후 버전 부터 패키지 없는 클래스 생성 시 컴파일 오류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6625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예외 정보 얻기</a:t>
            </a:r>
          </a:p>
        </p:txBody>
      </p:sp>
      <p:sp>
        <p:nvSpPr>
          <p:cNvPr id="2048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getMessage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lvl="1"/>
            <a:r>
              <a:rPr lang="ko-KR" altLang="en-US" dirty="0" smtClean="0">
                <a:latin typeface="+mn-ea"/>
              </a:rPr>
              <a:t>예외 발생시킬 때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매개값으로</a:t>
            </a:r>
            <a:r>
              <a:rPr lang="ko-KR" altLang="en-US" dirty="0" smtClean="0">
                <a:latin typeface="+mn-ea"/>
              </a:rPr>
              <a:t> 사용한 메시지 리턴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원인 세분화하기 위해 예외 코드 포함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데이터베이스 예외 코드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catch() </a:t>
            </a:r>
            <a:r>
              <a:rPr lang="ko-KR" altLang="en-US" dirty="0" smtClean="0">
                <a:latin typeface="+mn-ea"/>
              </a:rPr>
              <a:t>절에서 활용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printStackTrace</a:t>
            </a:r>
            <a:r>
              <a:rPr lang="en-US" altLang="ko-KR" dirty="0">
                <a:latin typeface="+mn-ea"/>
              </a:rPr>
              <a:t>()</a:t>
            </a:r>
          </a:p>
          <a:p>
            <a:pPr lvl="1"/>
            <a:r>
              <a:rPr lang="ko-KR" altLang="en-US" dirty="0">
                <a:latin typeface="+mn-ea"/>
              </a:rPr>
              <a:t>예외 발생 코드 추적한 내용을 모두 콘솔에 출력</a:t>
            </a:r>
            <a:r>
              <a:rPr lang="en-US" altLang="ko-KR" dirty="0">
                <a:latin typeface="+mn-ea"/>
              </a:rPr>
              <a:t> </a:t>
            </a:r>
          </a:p>
          <a:p>
            <a:pPr lvl="1"/>
            <a:r>
              <a:rPr lang="ko-KR" altLang="en-US" dirty="0">
                <a:latin typeface="+mn-ea"/>
              </a:rPr>
              <a:t>프로그램 테스트하면서 오류 찾을 때 유용하게 활용</a:t>
            </a: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39</a:t>
            </a:fld>
            <a:endParaRPr lang="en-US" altLang="ko-KR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741" b="5533"/>
          <a:stretch/>
        </p:blipFill>
        <p:spPr bwMode="auto">
          <a:xfrm>
            <a:off x="1240021" y="1778598"/>
            <a:ext cx="5450858" cy="42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2752" b="1128"/>
          <a:stretch/>
        </p:blipFill>
        <p:spPr bwMode="auto">
          <a:xfrm>
            <a:off x="1240021" y="3415307"/>
            <a:ext cx="6024969" cy="14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6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예외 종류에 따른 처리 코드</a:t>
            </a:r>
          </a:p>
        </p:txBody>
      </p:sp>
      <p:sp>
        <p:nvSpPr>
          <p:cNvPr id="1536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멀티</a:t>
            </a:r>
            <a:r>
              <a:rPr lang="en-US" altLang="ko-KR" dirty="0" smtClean="0">
                <a:latin typeface="+mn-ea"/>
              </a:rPr>
              <a:t>(multi)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catch </a:t>
            </a:r>
          </a:p>
          <a:p>
            <a:pPr lvl="1"/>
            <a:r>
              <a:rPr lang="ko-KR" altLang="en-US" dirty="0" smtClean="0">
                <a:latin typeface="+mn-ea"/>
              </a:rPr>
              <a:t>자바</a:t>
            </a:r>
            <a:r>
              <a:rPr lang="en-US" altLang="ko-KR" dirty="0" smtClean="0">
                <a:latin typeface="+mn-ea"/>
              </a:rPr>
              <a:t> 7</a:t>
            </a:r>
            <a:r>
              <a:rPr lang="ko-KR" altLang="en-US" dirty="0" smtClean="0">
                <a:latin typeface="+mn-ea"/>
              </a:rPr>
              <a:t>부터는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하나의</a:t>
            </a:r>
            <a:r>
              <a:rPr lang="en-US" altLang="ko-KR" dirty="0" smtClean="0">
                <a:latin typeface="+mn-ea"/>
              </a:rPr>
              <a:t> catch </a:t>
            </a:r>
            <a:r>
              <a:rPr lang="ko-KR" altLang="en-US" dirty="0" smtClean="0">
                <a:latin typeface="+mn-ea"/>
              </a:rPr>
              <a:t>블록에서 여러 개의 예외 처리 가능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동일하게 처리하고 싶은 예외를 </a:t>
            </a:r>
            <a:r>
              <a:rPr lang="en-US" altLang="ko-KR" dirty="0" smtClean="0">
                <a:latin typeface="+mn-ea"/>
              </a:rPr>
              <a:t>|</a:t>
            </a:r>
            <a:r>
              <a:rPr lang="ko-KR" altLang="en-US" dirty="0" smtClean="0">
                <a:latin typeface="+mn-ea"/>
              </a:rPr>
              <a:t>로 연결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78" y="2222394"/>
            <a:ext cx="9332031" cy="427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0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/>
              <a:t>다형성과 예외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89469" y="914400"/>
            <a:ext cx="11863986" cy="5585254"/>
          </a:xfrm>
        </p:spPr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다형성의</a:t>
            </a:r>
            <a:r>
              <a:rPr lang="ko-KR" altLang="en-US" dirty="0" smtClean="0"/>
              <a:t> </a:t>
            </a:r>
            <a:r>
              <a:rPr lang="ko-KR" altLang="en-US" dirty="0"/>
              <a:t>원칙에 따라 상위 클래스의 참조 변수는 하위 클래스의 객체를 참조할 수 있다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 특히 </a:t>
            </a:r>
            <a:r>
              <a:rPr lang="ko-KR" altLang="en-US" dirty="0"/>
              <a:t>이것은 </a:t>
            </a:r>
            <a:r>
              <a:rPr lang="en-US" altLang="ko-KR" dirty="0"/>
              <a:t>catch </a:t>
            </a:r>
            <a:r>
              <a:rPr lang="ko-KR" altLang="en-US" dirty="0"/>
              <a:t>블록에서 예외를 잡을 때 유용하다</a:t>
            </a:r>
            <a:r>
              <a:rPr lang="en-US" altLang="ko-KR" dirty="0" smtClean="0"/>
              <a:t>.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2758F-15B8-438D-B4C6-2AF498BCC995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55" y="2016442"/>
            <a:ext cx="4913344" cy="422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699481" y="2016442"/>
            <a:ext cx="540115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try{ 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b="1" dirty="0" err="1">
                <a:latin typeface="+mn-ea"/>
              </a:rPr>
              <a:t>getInput</a:t>
            </a:r>
            <a:r>
              <a:rPr lang="en-US" altLang="ko-KR" b="1" dirty="0">
                <a:latin typeface="+mn-ea"/>
              </a:rPr>
              <a:t>()  </a:t>
            </a:r>
            <a:r>
              <a:rPr lang="en-US" altLang="ko-KR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>
                <a:solidFill>
                  <a:srgbClr val="00B050"/>
                </a:solidFill>
                <a:latin typeface="+mn-ea"/>
              </a:rPr>
              <a:t>예외를 발생하는 </a:t>
            </a:r>
            <a:r>
              <a:rPr lang="ko-KR" altLang="en-US" b="1" dirty="0" err="1">
                <a:solidFill>
                  <a:srgbClr val="00B050"/>
                </a:solidFill>
                <a:latin typeface="+mn-ea"/>
              </a:rPr>
              <a:t>메소드</a:t>
            </a:r>
            <a:endParaRPr lang="en-US" altLang="ko-KR" b="1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>
                <a:latin typeface="+mn-ea"/>
              </a:rPr>
              <a:t>}catch(</a:t>
            </a:r>
            <a:r>
              <a:rPr lang="en-US" altLang="ko-KR" b="1" dirty="0" err="1">
                <a:latin typeface="+mn-ea"/>
              </a:rPr>
              <a:t>NumberException</a:t>
            </a:r>
            <a:r>
              <a:rPr lang="en-US" altLang="ko-KR" b="1" dirty="0">
                <a:latin typeface="+mn-ea"/>
              </a:rPr>
              <a:t> e){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b="1" dirty="0" err="1">
                <a:solidFill>
                  <a:srgbClr val="00B050"/>
                </a:solidFill>
                <a:latin typeface="+mn-ea"/>
              </a:rPr>
              <a:t>NumberException</a:t>
            </a:r>
            <a:r>
              <a:rPr lang="ko-KR" altLang="en-US" b="1" dirty="0">
                <a:solidFill>
                  <a:srgbClr val="00B050"/>
                </a:solidFill>
                <a:latin typeface="+mn-ea"/>
              </a:rPr>
              <a:t>의 하위클래스 모두 잡을  </a:t>
            </a:r>
            <a:endParaRPr lang="en-US" altLang="ko-KR" b="1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B050"/>
                </a:solidFill>
                <a:latin typeface="+mn-ea"/>
              </a:rPr>
              <a:t>   //</a:t>
            </a:r>
            <a:r>
              <a:rPr lang="ko-KR" altLang="en-US" b="1" dirty="0">
                <a:solidFill>
                  <a:srgbClr val="00B050"/>
                </a:solidFill>
                <a:latin typeface="+mn-ea"/>
              </a:rPr>
              <a:t>수 있슴</a:t>
            </a:r>
            <a:endParaRPr lang="en-US" altLang="ko-KR" b="1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>
                <a:latin typeface="+mn-ea"/>
              </a:rPr>
              <a:t>}</a:t>
            </a:r>
            <a:endParaRPr lang="ko-KR" altLang="en-US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3144" y="4142525"/>
            <a:ext cx="533748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try{ 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b="1" dirty="0" err="1">
                <a:latin typeface="+mn-ea"/>
              </a:rPr>
              <a:t>getInput</a:t>
            </a:r>
            <a:r>
              <a:rPr lang="en-US" altLang="ko-KR" b="1" dirty="0">
                <a:latin typeface="+mn-ea"/>
              </a:rPr>
              <a:t>()  </a:t>
            </a:r>
            <a:r>
              <a:rPr lang="en-US" altLang="ko-KR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>
                <a:solidFill>
                  <a:srgbClr val="00B050"/>
                </a:solidFill>
                <a:latin typeface="+mn-ea"/>
              </a:rPr>
              <a:t>예외를 발생하는 </a:t>
            </a:r>
            <a:r>
              <a:rPr lang="ko-KR" altLang="en-US" b="1" dirty="0" err="1">
                <a:solidFill>
                  <a:srgbClr val="00B050"/>
                </a:solidFill>
                <a:latin typeface="+mn-ea"/>
              </a:rPr>
              <a:t>메소드</a:t>
            </a:r>
            <a:endParaRPr lang="en-US" altLang="ko-KR" b="1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>
                <a:latin typeface="+mn-ea"/>
              </a:rPr>
              <a:t>}catch(Exception e){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b="1" dirty="0">
                <a:solidFill>
                  <a:srgbClr val="00B050"/>
                </a:solidFill>
                <a:latin typeface="+mn-ea"/>
              </a:rPr>
              <a:t>//Exception</a:t>
            </a:r>
            <a:r>
              <a:rPr lang="ko-KR" altLang="en-US" b="1" dirty="0">
                <a:solidFill>
                  <a:srgbClr val="00B050"/>
                </a:solidFill>
                <a:latin typeface="+mn-ea"/>
              </a:rPr>
              <a:t>의 하위클래스 모두 잡을 수 있으나</a:t>
            </a:r>
            <a:endParaRPr lang="en-US" altLang="ko-KR" b="1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00B050"/>
                </a:solidFill>
                <a:latin typeface="+mn-ea"/>
              </a:rPr>
              <a:t>   //</a:t>
            </a:r>
            <a:r>
              <a:rPr lang="ko-KR" altLang="en-US" b="1" dirty="0">
                <a:solidFill>
                  <a:srgbClr val="00B050"/>
                </a:solidFill>
                <a:latin typeface="+mn-ea"/>
              </a:rPr>
              <a:t>분간 할 수 없다</a:t>
            </a:r>
            <a:endParaRPr lang="en-US" altLang="ko-KR" b="1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>
                <a:latin typeface="+mn-ea"/>
              </a:rPr>
              <a:t>}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949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 smtClean="0"/>
              <a:t>다형성과 예외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D76F7-A14F-42E6-A11F-585DCBDD3DE3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067001" y="952537"/>
            <a:ext cx="5688648" cy="5589588"/>
            <a:chOff x="674" y="663"/>
            <a:chExt cx="3409" cy="3521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 r="30393"/>
            <a:stretch>
              <a:fillRect/>
            </a:stretch>
          </p:blipFill>
          <p:spPr bwMode="auto">
            <a:xfrm>
              <a:off x="674" y="663"/>
              <a:ext cx="3409" cy="3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020" y="1162"/>
              <a:ext cx="1398" cy="266"/>
            </a:xfrm>
            <a:custGeom>
              <a:avLst/>
              <a:gdLst/>
              <a:ahLst/>
              <a:cxnLst>
                <a:cxn ang="0">
                  <a:pos x="611" y="1"/>
                </a:cxn>
                <a:cxn ang="0">
                  <a:pos x="67" y="52"/>
                </a:cxn>
                <a:cxn ang="0">
                  <a:pos x="209" y="239"/>
                </a:cxn>
                <a:cxn ang="0">
                  <a:pos x="1132" y="216"/>
                </a:cxn>
                <a:cxn ang="0">
                  <a:pos x="1311" y="61"/>
                </a:cxn>
                <a:cxn ang="0">
                  <a:pos x="611" y="1"/>
                </a:cxn>
              </a:cxnLst>
              <a:rect l="0" t="0" r="r" b="b"/>
              <a:pathLst>
                <a:path w="1398" h="266">
                  <a:moveTo>
                    <a:pt x="611" y="1"/>
                  </a:moveTo>
                  <a:cubicBezTo>
                    <a:pt x="404" y="0"/>
                    <a:pt x="134" y="12"/>
                    <a:pt x="67" y="52"/>
                  </a:cubicBezTo>
                  <a:cubicBezTo>
                    <a:pt x="0" y="92"/>
                    <a:pt x="32" y="212"/>
                    <a:pt x="209" y="239"/>
                  </a:cubicBezTo>
                  <a:cubicBezTo>
                    <a:pt x="386" y="266"/>
                    <a:pt x="948" y="246"/>
                    <a:pt x="1132" y="216"/>
                  </a:cubicBezTo>
                  <a:cubicBezTo>
                    <a:pt x="1316" y="186"/>
                    <a:pt x="1398" y="99"/>
                    <a:pt x="1311" y="61"/>
                  </a:cubicBezTo>
                  <a:cubicBezTo>
                    <a:pt x="1224" y="23"/>
                    <a:pt x="818" y="2"/>
                    <a:pt x="611" y="1"/>
                  </a:cubicBezTo>
                  <a:close/>
                </a:path>
              </a:pathLst>
            </a:custGeom>
            <a:noFill/>
            <a:ln w="19050" cmpd="sng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020" y="1706"/>
              <a:ext cx="1398" cy="266"/>
            </a:xfrm>
            <a:custGeom>
              <a:avLst/>
              <a:gdLst/>
              <a:ahLst/>
              <a:cxnLst>
                <a:cxn ang="0">
                  <a:pos x="611" y="1"/>
                </a:cxn>
                <a:cxn ang="0">
                  <a:pos x="67" y="52"/>
                </a:cxn>
                <a:cxn ang="0">
                  <a:pos x="209" y="239"/>
                </a:cxn>
                <a:cxn ang="0">
                  <a:pos x="1132" y="216"/>
                </a:cxn>
                <a:cxn ang="0">
                  <a:pos x="1311" y="61"/>
                </a:cxn>
                <a:cxn ang="0">
                  <a:pos x="611" y="1"/>
                </a:cxn>
              </a:cxnLst>
              <a:rect l="0" t="0" r="r" b="b"/>
              <a:pathLst>
                <a:path w="1398" h="266">
                  <a:moveTo>
                    <a:pt x="611" y="1"/>
                  </a:moveTo>
                  <a:cubicBezTo>
                    <a:pt x="404" y="0"/>
                    <a:pt x="134" y="12"/>
                    <a:pt x="67" y="52"/>
                  </a:cubicBezTo>
                  <a:cubicBezTo>
                    <a:pt x="0" y="92"/>
                    <a:pt x="32" y="212"/>
                    <a:pt x="209" y="239"/>
                  </a:cubicBezTo>
                  <a:cubicBezTo>
                    <a:pt x="386" y="266"/>
                    <a:pt x="948" y="246"/>
                    <a:pt x="1132" y="216"/>
                  </a:cubicBezTo>
                  <a:cubicBezTo>
                    <a:pt x="1316" y="186"/>
                    <a:pt x="1398" y="99"/>
                    <a:pt x="1311" y="61"/>
                  </a:cubicBezTo>
                  <a:cubicBezTo>
                    <a:pt x="1224" y="23"/>
                    <a:pt x="818" y="2"/>
                    <a:pt x="611" y="1"/>
                  </a:cubicBezTo>
                  <a:close/>
                </a:path>
              </a:pathLst>
            </a:custGeom>
            <a:noFill/>
            <a:ln w="19050" cmpd="sng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020" y="2976"/>
              <a:ext cx="1398" cy="266"/>
            </a:xfrm>
            <a:custGeom>
              <a:avLst/>
              <a:gdLst/>
              <a:ahLst/>
              <a:cxnLst>
                <a:cxn ang="0">
                  <a:pos x="611" y="1"/>
                </a:cxn>
                <a:cxn ang="0">
                  <a:pos x="67" y="52"/>
                </a:cxn>
                <a:cxn ang="0">
                  <a:pos x="209" y="239"/>
                </a:cxn>
                <a:cxn ang="0">
                  <a:pos x="1132" y="216"/>
                </a:cxn>
                <a:cxn ang="0">
                  <a:pos x="1311" y="61"/>
                </a:cxn>
                <a:cxn ang="0">
                  <a:pos x="611" y="1"/>
                </a:cxn>
              </a:cxnLst>
              <a:rect l="0" t="0" r="r" b="b"/>
              <a:pathLst>
                <a:path w="1398" h="266">
                  <a:moveTo>
                    <a:pt x="611" y="1"/>
                  </a:moveTo>
                  <a:cubicBezTo>
                    <a:pt x="404" y="0"/>
                    <a:pt x="134" y="12"/>
                    <a:pt x="67" y="52"/>
                  </a:cubicBezTo>
                  <a:cubicBezTo>
                    <a:pt x="0" y="92"/>
                    <a:pt x="32" y="212"/>
                    <a:pt x="209" y="239"/>
                  </a:cubicBezTo>
                  <a:cubicBezTo>
                    <a:pt x="386" y="266"/>
                    <a:pt x="948" y="246"/>
                    <a:pt x="1132" y="216"/>
                  </a:cubicBezTo>
                  <a:cubicBezTo>
                    <a:pt x="1316" y="186"/>
                    <a:pt x="1398" y="99"/>
                    <a:pt x="1311" y="61"/>
                  </a:cubicBezTo>
                  <a:cubicBezTo>
                    <a:pt x="1224" y="23"/>
                    <a:pt x="818" y="2"/>
                    <a:pt x="611" y="1"/>
                  </a:cubicBezTo>
                  <a:close/>
                </a:path>
              </a:pathLst>
            </a:custGeom>
            <a:noFill/>
            <a:ln w="19050" cmpd="sng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020" y="3521"/>
              <a:ext cx="1406" cy="272"/>
            </a:xfrm>
            <a:custGeom>
              <a:avLst/>
              <a:gdLst/>
              <a:ahLst/>
              <a:cxnLst>
                <a:cxn ang="0">
                  <a:pos x="611" y="1"/>
                </a:cxn>
                <a:cxn ang="0">
                  <a:pos x="67" y="52"/>
                </a:cxn>
                <a:cxn ang="0">
                  <a:pos x="209" y="239"/>
                </a:cxn>
                <a:cxn ang="0">
                  <a:pos x="1132" y="216"/>
                </a:cxn>
                <a:cxn ang="0">
                  <a:pos x="1311" y="61"/>
                </a:cxn>
                <a:cxn ang="0">
                  <a:pos x="611" y="1"/>
                </a:cxn>
              </a:cxnLst>
              <a:rect l="0" t="0" r="r" b="b"/>
              <a:pathLst>
                <a:path w="1398" h="266">
                  <a:moveTo>
                    <a:pt x="611" y="1"/>
                  </a:moveTo>
                  <a:cubicBezTo>
                    <a:pt x="404" y="0"/>
                    <a:pt x="134" y="12"/>
                    <a:pt x="67" y="52"/>
                  </a:cubicBezTo>
                  <a:cubicBezTo>
                    <a:pt x="0" y="92"/>
                    <a:pt x="32" y="212"/>
                    <a:pt x="209" y="239"/>
                  </a:cubicBezTo>
                  <a:cubicBezTo>
                    <a:pt x="386" y="266"/>
                    <a:pt x="948" y="246"/>
                    <a:pt x="1132" y="216"/>
                  </a:cubicBezTo>
                  <a:cubicBezTo>
                    <a:pt x="1316" y="186"/>
                    <a:pt x="1398" y="99"/>
                    <a:pt x="1311" y="61"/>
                  </a:cubicBezTo>
                  <a:cubicBezTo>
                    <a:pt x="1224" y="23"/>
                    <a:pt x="818" y="2"/>
                    <a:pt x="611" y="1"/>
                  </a:cubicBezTo>
                  <a:close/>
                </a:path>
              </a:pathLst>
            </a:custGeom>
            <a:noFill/>
            <a:ln w="19050" cmpd="sng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301821" y="3491582"/>
            <a:ext cx="5976664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catch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블록을 사용할 때는 범위가 작은 것부터 큰 것 순서로 작성</a:t>
            </a:r>
          </a:p>
        </p:txBody>
      </p:sp>
    </p:spTree>
    <p:extLst>
      <p:ext uri="{BB962C8B-B14F-4D97-AF65-F5344CB8AC3E}">
        <p14:creationId xmlns:p14="http://schemas.microsoft.com/office/powerpoint/2010/main" val="452609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:\2013 09 backup\2012 03 16(금) 자바 저술\2013 10 28(월) 절대자바 강의자료 작성\Chapter08\실습예제8-4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" t="5532" b="1850"/>
          <a:stretch/>
        </p:blipFill>
        <p:spPr bwMode="auto">
          <a:xfrm>
            <a:off x="381863" y="903593"/>
            <a:ext cx="7228683" cy="570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다형성과 예외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43</a:t>
            </a:fld>
            <a:endParaRPr lang="en-US" altLang="ko-KR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gray">
          <a:xfrm>
            <a:off x="4763192" y="287096"/>
            <a:ext cx="7190509" cy="1232993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lang="ko-KR" altLang="en-US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lang="ko-KR" altLang="en-US" sz="1800" baseline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b="1" baseline="0">
                <a:solidFill>
                  <a:srgbClr val="7030A0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b="1" kern="0" dirty="0"/>
              <a:t>예외 참조 변수인 </a:t>
            </a:r>
            <a:r>
              <a:rPr lang="en-US" altLang="ko-KR" sz="1600" b="1" kern="0" dirty="0"/>
              <a:t>e</a:t>
            </a:r>
            <a:r>
              <a:rPr lang="ko-KR" altLang="en-US" sz="1600" b="1" kern="0" dirty="0"/>
              <a:t>를 바로 출력하면 예외 클래스 이름과 메시지가 출력</a:t>
            </a:r>
            <a:endParaRPr lang="en-US" altLang="ko-KR" sz="1600" b="1" kern="0" dirty="0"/>
          </a:p>
          <a:p>
            <a:r>
              <a:rPr lang="ko-KR" altLang="en-US" sz="1600" b="1" kern="0" dirty="0"/>
              <a:t>발생한 예외의 메시지만 알아보려면 </a:t>
            </a:r>
            <a:r>
              <a:rPr lang="en-US" altLang="ko-KR" sz="1600" b="1" kern="0" dirty="0" err="1"/>
              <a:t>e.getMessage</a:t>
            </a:r>
            <a:r>
              <a:rPr lang="en-US" altLang="ko-KR" sz="1600" b="1" kern="0" dirty="0"/>
              <a:t>() </a:t>
            </a:r>
            <a:r>
              <a:rPr lang="ko-KR" altLang="en-US" sz="1600" b="1" kern="0" dirty="0" err="1"/>
              <a:t>메소드를</a:t>
            </a:r>
            <a:r>
              <a:rPr lang="ko-KR" altLang="en-US" sz="1600" b="1" kern="0" dirty="0"/>
              <a:t> 사용</a:t>
            </a:r>
            <a:endParaRPr lang="en-US" altLang="ko-KR" sz="1600" b="1" kern="0" dirty="0"/>
          </a:p>
          <a:p>
            <a:r>
              <a:rPr lang="ko-KR" altLang="en-US" sz="1600" b="1" kern="0" dirty="0"/>
              <a:t>예외 처리를 하지 않은 경우 출력되는 모든 메시지를 보려면 </a:t>
            </a:r>
            <a:r>
              <a:rPr lang="en-US" altLang="ko-KR" sz="1600" b="1" kern="0" dirty="0" err="1"/>
              <a:t>e.printStackTrace</a:t>
            </a:r>
            <a:r>
              <a:rPr lang="en-US" altLang="ko-KR" sz="1600" b="1" kern="0" dirty="0"/>
              <a:t>() </a:t>
            </a:r>
            <a:r>
              <a:rPr lang="ko-KR" altLang="en-US" sz="1600" b="1" kern="0" dirty="0" err="1"/>
              <a:t>메소드를</a:t>
            </a:r>
            <a:r>
              <a:rPr lang="ko-KR" altLang="en-US" sz="1600" b="1" kern="0" dirty="0"/>
              <a:t> 사용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gray">
          <a:xfrm>
            <a:off x="5404293" y="3451340"/>
            <a:ext cx="6131694" cy="1224155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lang="ko-KR" altLang="en-US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lang="ko-KR" altLang="en-US" sz="1800" baseline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b="1" baseline="0">
                <a:solidFill>
                  <a:srgbClr val="7030A0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800" b="1" dirty="0"/>
              <a:t>모든 예외 클래스는 </a:t>
            </a:r>
            <a:r>
              <a:rPr lang="en-US" altLang="ko-KR" sz="1800" b="1" dirty="0"/>
              <a:t>Exception</a:t>
            </a:r>
            <a:r>
              <a:rPr lang="ko-KR" altLang="en-US" sz="1800" b="1" dirty="0"/>
              <a:t>의 하위 클래스이므로 </a:t>
            </a:r>
            <a:r>
              <a:rPr lang="en-US" altLang="ko-KR" sz="1800" b="1" dirty="0"/>
              <a:t>Exception </a:t>
            </a:r>
            <a:r>
              <a:rPr lang="ko-KR" altLang="en-US" sz="1800" b="1" dirty="0"/>
              <a:t>유형의 참조변수 </a:t>
            </a:r>
            <a:r>
              <a:rPr lang="en-US" altLang="ko-KR" sz="1800" b="1" dirty="0"/>
              <a:t>catch </a:t>
            </a:r>
            <a:r>
              <a:rPr lang="ko-KR" altLang="en-US" sz="1800" b="1" dirty="0"/>
              <a:t>블록은 모든 종류의 예외를 처리할 수 있으므로 반드시 </a:t>
            </a:r>
            <a:r>
              <a:rPr lang="en-US" altLang="ko-KR" sz="1800" b="1" dirty="0"/>
              <a:t>catch </a:t>
            </a:r>
            <a:r>
              <a:rPr lang="ko-KR" altLang="en-US" sz="1800" b="1" dirty="0"/>
              <a:t>블록의 마지막에 배치</a:t>
            </a:r>
            <a:endParaRPr lang="ko-KR" altLang="en-US" sz="1800" b="1" kern="0" dirty="0"/>
          </a:p>
        </p:txBody>
      </p:sp>
    </p:spTree>
    <p:extLst>
      <p:ext uri="{BB962C8B-B14F-4D97-AF65-F5344CB8AC3E}">
        <p14:creationId xmlns:p14="http://schemas.microsoft.com/office/powerpoint/2010/main" val="41643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예외와 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</a:rPr>
              <a:t> 예외를 잡아서 그 자리에서 처리하는 방법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solidFill>
                  <a:schemeClr val="tx2"/>
                </a:solidFill>
                <a:latin typeface="+mn-ea"/>
              </a:rPr>
              <a:t>try-catch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블록을 사용하여서 예외를 잡고 처리한다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>
              <a:defRPr/>
            </a:pP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메소드가</a:t>
            </a:r>
            <a:r>
              <a:rPr lang="ko-KR" altLang="en-US" dirty="0" smtClean="0">
                <a:latin typeface="+mn-ea"/>
              </a:rPr>
              <a:t> 예외를 발생시킨다고 기술하는 방법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solidFill>
                  <a:schemeClr val="tx2"/>
                </a:solidFill>
                <a:latin typeface="+mn-ea"/>
              </a:rPr>
              <a:t>throws</a:t>
            </a:r>
            <a:r>
              <a:rPr lang="ko-KR" altLang="en-US" dirty="0" smtClean="0">
                <a:latin typeface="+mn-ea"/>
              </a:rPr>
              <a:t>를 사용하여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다른 </a:t>
            </a:r>
            <a:r>
              <a:rPr lang="ko-KR" altLang="en-US" dirty="0" err="1" smtClean="0">
                <a:latin typeface="+mn-ea"/>
              </a:rPr>
              <a:t>메소드한테</a:t>
            </a:r>
            <a:r>
              <a:rPr lang="ko-KR" altLang="en-US" dirty="0" smtClean="0">
                <a:latin typeface="+mn-ea"/>
              </a:rPr>
              <a:t> 예외 처리를 맡긴다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57250" lvl="1" indent="-457200">
              <a:defRPr/>
            </a:pPr>
            <a:r>
              <a:rPr lang="ko-KR" altLang="en-US" dirty="0" smtClean="0">
                <a:latin typeface="+mn-ea"/>
              </a:rPr>
              <a:t>예외 발생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정의 </a:t>
            </a:r>
            <a:r>
              <a:rPr lang="en-US" altLang="ko-KR" dirty="0" smtClean="0">
                <a:latin typeface="+mn-ea"/>
              </a:rPr>
              <a:t>-  </a:t>
            </a:r>
            <a:r>
              <a:rPr lang="ko-KR" altLang="en-US" dirty="0" smtClean="0">
                <a:solidFill>
                  <a:srgbClr val="0066FF"/>
                </a:solidFill>
                <a:latin typeface="+mn-ea"/>
              </a:rPr>
              <a:t>키워드 </a:t>
            </a:r>
            <a:r>
              <a:rPr lang="en-US" altLang="ko-KR" dirty="0" smtClean="0">
                <a:solidFill>
                  <a:srgbClr val="0066FF"/>
                </a:solidFill>
                <a:latin typeface="+mn-ea"/>
              </a:rPr>
              <a:t>throws</a:t>
            </a:r>
            <a:r>
              <a:rPr lang="ko-KR" altLang="en-US" dirty="0" smtClean="0">
                <a:solidFill>
                  <a:srgbClr val="0066FF"/>
                </a:solidFill>
                <a:latin typeface="+mn-ea"/>
              </a:rPr>
              <a:t>를 사용하여 </a:t>
            </a:r>
            <a:r>
              <a:rPr lang="ko-KR" altLang="en-US" dirty="0" smtClean="0">
                <a:latin typeface="+mn-ea"/>
              </a:rPr>
              <a:t>발생할 수 있는 예외 종류를 나열</a:t>
            </a:r>
            <a:endParaRPr lang="en-US" altLang="ko-KR" dirty="0" smtClean="0">
              <a:latin typeface="+mn-ea"/>
            </a:endParaRPr>
          </a:p>
          <a:p>
            <a:pPr marL="857250" lvl="1" indent="-457200">
              <a:defRPr/>
            </a:pPr>
            <a:endParaRPr lang="en-US" altLang="ko-KR" dirty="0" smtClean="0">
              <a:latin typeface="+mn-ea"/>
            </a:endParaRPr>
          </a:p>
          <a:p>
            <a:pPr marL="857250" lvl="1" indent="-457200">
              <a:buNone/>
              <a:defRPr/>
            </a:pPr>
            <a:r>
              <a:rPr lang="en-US" altLang="ko-KR" dirty="0" smtClean="0">
                <a:latin typeface="+mn-ea"/>
              </a:rPr>
              <a:t>void </a:t>
            </a:r>
            <a:r>
              <a:rPr lang="en-US" altLang="ko-KR" dirty="0" err="1" smtClean="0">
                <a:latin typeface="+mn-ea"/>
              </a:rPr>
              <a:t>writeList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en-US" altLang="ko-KR" sz="1800" dirty="0">
                <a:solidFill>
                  <a:srgbClr val="0066FF"/>
                </a:solidFill>
                <a:latin typeface="+mn-ea"/>
              </a:rPr>
              <a:t>throws </a:t>
            </a:r>
            <a:r>
              <a:rPr lang="en-US" altLang="ko-KR" sz="1800" dirty="0" err="1">
                <a:solidFill>
                  <a:srgbClr val="0066FF"/>
                </a:solidFill>
                <a:latin typeface="+mn-ea"/>
              </a:rPr>
              <a:t>IOException</a:t>
            </a:r>
            <a:r>
              <a:rPr lang="en-US" altLang="ko-KR" sz="1800" dirty="0">
                <a:solidFill>
                  <a:srgbClr val="0066FF"/>
                </a:solidFill>
                <a:latin typeface="+mn-ea"/>
              </a:rPr>
              <a:t>, </a:t>
            </a:r>
            <a:r>
              <a:rPr lang="en-US" altLang="ko-KR" sz="1800" dirty="0" err="1">
                <a:solidFill>
                  <a:srgbClr val="0066FF"/>
                </a:solidFill>
                <a:latin typeface="+mn-ea"/>
              </a:rPr>
              <a:t>ArrayIndexOutOfBoundsException</a:t>
            </a:r>
            <a:endParaRPr lang="en-US" altLang="ko-KR" sz="1800" dirty="0">
              <a:solidFill>
                <a:srgbClr val="0066FF"/>
              </a:solidFill>
              <a:latin typeface="+mn-ea"/>
            </a:endParaRPr>
          </a:p>
          <a:p>
            <a:pPr marL="857250" lvl="1" indent="-457200">
              <a:buNone/>
              <a:defRPr/>
            </a:pPr>
            <a:r>
              <a:rPr lang="en-US" altLang="ko-KR" dirty="0" smtClean="0">
                <a:solidFill>
                  <a:srgbClr val="0066FF"/>
                </a:solidFill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{  </a:t>
            </a:r>
          </a:p>
          <a:p>
            <a:pPr marL="857250" lvl="1" indent="-457200">
              <a:buNone/>
              <a:defRPr/>
            </a:pPr>
            <a:r>
              <a:rPr lang="en-US" altLang="ko-KR" dirty="0" smtClean="0">
                <a:latin typeface="+mn-ea"/>
              </a:rPr>
              <a:t>     ……..</a:t>
            </a:r>
          </a:p>
          <a:p>
            <a:pPr marL="857250" lvl="1" indent="-457200">
              <a:buNone/>
              <a:defRPr/>
            </a:pPr>
            <a:r>
              <a:rPr lang="en-US" altLang="ko-KR" dirty="0" smtClean="0">
                <a:latin typeface="+mn-ea"/>
              </a:rPr>
              <a:t>  }</a:t>
            </a:r>
          </a:p>
          <a:p>
            <a:pPr marL="857250" lvl="1" indent="-457200">
              <a:buNone/>
              <a:defRPr/>
            </a:pPr>
            <a:r>
              <a:rPr lang="en-US" altLang="ko-KR" dirty="0" smtClean="0">
                <a:latin typeface="+mn-ea"/>
              </a:rPr>
              <a:t>   </a:t>
            </a:r>
          </a:p>
          <a:p>
            <a:pPr marL="857250" lvl="1" indent="-457200">
              <a:defRPr/>
            </a:pPr>
            <a:endParaRPr lang="ko-KR" altLang="en-US" dirty="0" smtClean="0">
              <a:latin typeface="+mn-ea"/>
            </a:endParaRPr>
          </a:p>
          <a:p>
            <a:pPr eaLnBrk="1" hangingPunct="1">
              <a:defRPr/>
            </a:pPr>
            <a:endParaRPr lang="ko-KR" altLang="en-US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2758F-15B8-438D-B4C6-2AF498BCC995}" type="slidenum">
              <a:rPr lang="ko-KR" altLang="en-US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794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 smtClean="0"/>
              <a:t>예제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ko-KR" altLang="en-US" dirty="0" smtClean="0"/>
              <a:t>예외를 발생하는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pPr eaLnBrk="1" hangingPunct="1">
              <a:lnSpc>
                <a:spcPct val="100000"/>
              </a:lnSpc>
            </a:pPr>
            <a:endParaRPr lang="ko-KR" altLang="en-US" dirty="0" smtClean="0"/>
          </a:p>
          <a:p>
            <a:pPr eaLnBrk="1" hangingPunct="1">
              <a:lnSpc>
                <a:spcPct val="100000"/>
              </a:lnSpc>
            </a:pPr>
            <a:endParaRPr lang="ko-KR" altLang="en-US" dirty="0" smtClean="0"/>
          </a:p>
          <a:p>
            <a:pPr eaLnBrk="1" hangingPunct="1">
              <a:lnSpc>
                <a:spcPct val="100000"/>
              </a:lnSpc>
            </a:pPr>
            <a:endParaRPr lang="ko-KR" altLang="en-US" dirty="0" smtClean="0"/>
          </a:p>
          <a:p>
            <a:pPr eaLnBrk="1" hangingPunct="1">
              <a:lnSpc>
                <a:spcPct val="100000"/>
              </a:lnSpc>
            </a:pPr>
            <a:endParaRPr lang="ko-KR" altLang="en-US" dirty="0" smtClean="0"/>
          </a:p>
          <a:p>
            <a:pPr eaLnBrk="1" hangingPunct="1">
              <a:lnSpc>
                <a:spcPct val="100000"/>
              </a:lnSpc>
            </a:pPr>
            <a:endParaRPr lang="ko-KR" altLang="en-US" dirty="0" smtClean="0"/>
          </a:p>
          <a:p>
            <a:pPr eaLnBrk="1" hangingPunct="1">
              <a:lnSpc>
                <a:spcPct val="100000"/>
              </a:lnSpc>
            </a:pPr>
            <a:endParaRPr lang="ko-KR" altLang="en-US" dirty="0" smtClean="0"/>
          </a:p>
          <a:p>
            <a:pPr eaLnBrk="1" hangingPunct="1">
              <a:lnSpc>
                <a:spcPct val="100000"/>
              </a:lnSpc>
            </a:pPr>
            <a:endParaRPr lang="ko-KR" altLang="en-US" dirty="0" smtClean="0"/>
          </a:p>
          <a:p>
            <a:pPr eaLnBrk="1" hangingPunct="1">
              <a:lnSpc>
                <a:spcPct val="100000"/>
              </a:lnSpc>
            </a:pPr>
            <a:r>
              <a:rPr lang="ko-KR" altLang="en-US" dirty="0" smtClean="0"/>
              <a:t>처리 방법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 smtClean="0"/>
              <a:t>예외를 </a:t>
            </a:r>
            <a:r>
              <a:rPr lang="en-US" altLang="ko-KR" dirty="0" smtClean="0"/>
              <a:t>try/catch</a:t>
            </a:r>
            <a:r>
              <a:rPr lang="ko-KR" altLang="en-US" dirty="0" smtClean="0"/>
              <a:t>로 처리하는 방법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 smtClean="0"/>
              <a:t>예외를 상위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전달하는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2758F-15B8-438D-B4C6-2AF498BCC995}" type="slidenum">
              <a:rPr lang="ko-KR" altLang="en-US" smtClean="0"/>
              <a:pPr>
                <a:defRPr/>
              </a:pPr>
              <a:t>45</a:t>
            </a:fld>
            <a:endParaRPr lang="en-US" altLang="ko-KR"/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1841" y="1450288"/>
            <a:ext cx="6350211" cy="376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136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try/catch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 이용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E37F499-1955-43BA-A48B-4C4BF66EAFED}" type="slidenum">
              <a:rPr lang="en-US" altLang="ko-KR"/>
              <a:pPr>
                <a:defRPr/>
              </a:pPr>
              <a:t>46</a:t>
            </a:fld>
            <a:endParaRPr lang="en-US" altLang="ko-KR"/>
          </a:p>
        </p:txBody>
      </p:sp>
      <p:grpSp>
        <p:nvGrpSpPr>
          <p:cNvPr id="8" name="그룹 7"/>
          <p:cNvGrpSpPr/>
          <p:nvPr/>
        </p:nvGrpSpPr>
        <p:grpSpPr>
          <a:xfrm>
            <a:off x="2013013" y="1015029"/>
            <a:ext cx="8477648" cy="5328592"/>
            <a:chOff x="489012" y="1015029"/>
            <a:chExt cx="8477648" cy="5328592"/>
          </a:xfrm>
        </p:grpSpPr>
        <p:pic>
          <p:nvPicPr>
            <p:cNvPr id="22937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3386" r="8856" b="4921"/>
            <a:stretch>
              <a:fillRect/>
            </a:stretch>
          </p:blipFill>
          <p:spPr bwMode="auto">
            <a:xfrm>
              <a:off x="489012" y="1015029"/>
              <a:ext cx="8029429" cy="5328592"/>
            </a:xfrm>
            <a:prstGeom prst="rect">
              <a:avLst/>
            </a:prstGeom>
            <a:noFill/>
            <a:ln w="9525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6641937" y="3353084"/>
              <a:ext cx="2324723" cy="7078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66FF"/>
                  </a:solidFill>
                  <a:latin typeface="+mn-ea"/>
                </a:rPr>
                <a:t>예외를 그 자리에서 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5399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상위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전달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6FCF510-0DA2-4C9A-BF93-37395E913D12}" type="slidenum">
              <a:rPr lang="en-US" altLang="ko-KR"/>
              <a:pPr>
                <a:defRPr/>
              </a:pPr>
              <a:t>47</a:t>
            </a:fld>
            <a:endParaRPr lang="en-US" altLang="ko-KR"/>
          </a:p>
        </p:txBody>
      </p:sp>
      <p:grpSp>
        <p:nvGrpSpPr>
          <p:cNvPr id="9" name="그룹 8"/>
          <p:cNvGrpSpPr/>
          <p:nvPr/>
        </p:nvGrpSpPr>
        <p:grpSpPr>
          <a:xfrm>
            <a:off x="1967060" y="1112364"/>
            <a:ext cx="8239026" cy="5213023"/>
            <a:chOff x="499621" y="1206631"/>
            <a:chExt cx="8239026" cy="5213023"/>
          </a:xfrm>
        </p:grpSpPr>
        <p:pic>
          <p:nvPicPr>
            <p:cNvPr id="23040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3494" t="1502" r="19886" b="1922"/>
            <a:stretch>
              <a:fillRect/>
            </a:stretch>
          </p:blipFill>
          <p:spPr bwMode="auto">
            <a:xfrm>
              <a:off x="499621" y="1206631"/>
              <a:ext cx="7022969" cy="5213023"/>
            </a:xfrm>
            <a:prstGeom prst="rect">
              <a:avLst/>
            </a:prstGeom>
            <a:noFill/>
            <a:ln w="9525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6882064" y="3738868"/>
              <a:ext cx="1856583" cy="7078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66FF"/>
                  </a:solidFill>
                  <a:latin typeface="+mn-ea"/>
                </a:rPr>
                <a:t>예외를 상위 </a:t>
              </a:r>
              <a:r>
                <a:rPr lang="ko-KR" altLang="en-US" sz="2000" b="1" dirty="0" err="1">
                  <a:solidFill>
                    <a:srgbClr val="0066FF"/>
                  </a:solidFill>
                  <a:latin typeface="+mn-ea"/>
                </a:rPr>
                <a:t>메소드로</a:t>
              </a:r>
              <a:r>
                <a:rPr lang="ko-KR" altLang="en-US" sz="2000" b="1" dirty="0">
                  <a:solidFill>
                    <a:srgbClr val="0066FF"/>
                  </a:solidFill>
                  <a:latin typeface="+mn-ea"/>
                </a:rPr>
                <a:t> 전달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905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예외 생성하기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defTabSz="8001000"/>
            <a:r>
              <a:rPr lang="ko-KR" altLang="en-US" b="1" dirty="0">
                <a:solidFill>
                  <a:srgbClr val="4378B5"/>
                </a:solidFill>
                <a:latin typeface="맑은 고딕" pitchFamily="50" charset="-127"/>
                <a:ea typeface="맑은 고딕" pitchFamily="50" charset="-127"/>
              </a:rPr>
              <a:t> 인위적인 </a:t>
            </a:r>
            <a:r>
              <a:rPr lang="ko-KR" altLang="en-US" b="1" dirty="0" err="1">
                <a:solidFill>
                  <a:srgbClr val="4378B5"/>
                </a:solidFill>
                <a:latin typeface="맑은 고딕" pitchFamily="50" charset="-127"/>
                <a:ea typeface="맑은 고딕" pitchFamily="50" charset="-127"/>
              </a:rPr>
              <a:t>익셉션의</a:t>
            </a:r>
            <a:r>
              <a:rPr lang="ko-KR" altLang="en-US" b="1" dirty="0">
                <a:solidFill>
                  <a:srgbClr val="4378B5"/>
                </a:solidFill>
                <a:latin typeface="맑은 고딕" pitchFamily="50" charset="-127"/>
                <a:ea typeface="맑은 고딕" pitchFamily="50" charset="-127"/>
              </a:rPr>
              <a:t> 발생</a:t>
            </a:r>
          </a:p>
          <a:p>
            <a:pPr marL="292100" lvl="1" indent="0" defTabSz="8001000">
              <a:spcAft>
                <a:spcPct val="20000"/>
              </a:spcAft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throw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키워드를 이용</a:t>
            </a:r>
          </a:p>
          <a:p>
            <a:pPr marL="292100" lvl="1" indent="0" defTabSz="8001000">
              <a:spcAft>
                <a:spcPct val="20000"/>
              </a:spcAft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익셉션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클래스를 이용하여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익셉션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객체를 생성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33391-4504-4B49-94A5-C1BBF788D653}" type="slidenum">
              <a:rPr lang="en-US" altLang="ko-KR"/>
              <a:pPr>
                <a:defRPr/>
              </a:pPr>
              <a:t>48</a:t>
            </a:fld>
            <a:endParaRPr lang="en-US" altLang="ko-KR"/>
          </a:p>
        </p:txBody>
      </p:sp>
      <p:pic>
        <p:nvPicPr>
          <p:cNvPr id="291845" name="Picture 5" descr="5장(242p-일러스트레이션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2176" y="2623434"/>
            <a:ext cx="4002431" cy="1703962"/>
          </a:xfrm>
          <a:prstGeom prst="rect">
            <a:avLst/>
          </a:prstGeom>
          <a:noFill/>
        </p:spPr>
      </p:pic>
      <p:pic>
        <p:nvPicPr>
          <p:cNvPr id="291846" name="Picture 6" descr="5장(242p-일러스트레이션2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7350" y="4508500"/>
            <a:ext cx="6053252" cy="16907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363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패키지는 계층구조가 될 수 있으며 각 패키지는 내부에 다른 패키지 포함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패키지 각각은 점을 찍어 구분</a:t>
            </a:r>
            <a:endParaRPr lang="en-US" altLang="ko-KR" dirty="0" smtClean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4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72199" y="1787556"/>
            <a:ext cx="7889350" cy="2565761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27000">
              <a:spcBef>
                <a:spcPts val="20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400" b="1" kern="0" dirty="0">
                <a:solidFill>
                  <a:srgbClr val="7F0055"/>
                </a:solidFill>
                <a:latin typeface="+mn-ea"/>
                <a:cs typeface="Tahoma"/>
              </a:rPr>
              <a:t>package</a:t>
            </a:r>
            <a:r>
              <a:rPr lang="ko-KR" altLang="ko-KR" sz="2400" b="1" kern="0" dirty="0">
                <a:latin typeface="+mn-ea"/>
                <a:cs typeface="Tahoma"/>
              </a:rPr>
              <a:t> kr.co.company.mylibrary;</a:t>
            </a:r>
          </a:p>
          <a:p>
            <a:pPr marL="127000">
              <a:spcBef>
                <a:spcPts val="20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400" b="1" kern="0" dirty="0">
                <a:solidFill>
                  <a:srgbClr val="7F0055"/>
                </a:solidFill>
                <a:latin typeface="+mn-ea"/>
                <a:cs typeface="Tahoma"/>
              </a:rPr>
              <a:t>public</a:t>
            </a:r>
            <a:r>
              <a:rPr lang="ko-KR" altLang="ko-KR" sz="2400" b="1" kern="0" dirty="0">
                <a:latin typeface="+mn-ea"/>
                <a:cs typeface="Tahoma"/>
              </a:rPr>
              <a:t> </a:t>
            </a:r>
            <a:r>
              <a:rPr lang="ko-KR" altLang="ko-KR" sz="2400" b="1" kern="0" dirty="0">
                <a:solidFill>
                  <a:srgbClr val="7F0055"/>
                </a:solidFill>
                <a:latin typeface="+mn-ea"/>
                <a:cs typeface="Tahoma"/>
              </a:rPr>
              <a:t>class</a:t>
            </a:r>
            <a:r>
              <a:rPr lang="ko-KR" altLang="ko-KR" sz="2400" b="1" kern="0" dirty="0">
                <a:latin typeface="+mn-ea"/>
                <a:cs typeface="Tahoma"/>
              </a:rPr>
              <a:t> PackageTest {</a:t>
            </a:r>
          </a:p>
          <a:p>
            <a:pPr marL="127000">
              <a:spcBef>
                <a:spcPts val="20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400" b="1" kern="0" dirty="0">
                <a:latin typeface="+mn-ea"/>
                <a:cs typeface="Tahoma"/>
              </a:rPr>
              <a:t> </a:t>
            </a:r>
            <a:r>
              <a:rPr lang="en-US" altLang="ko-KR" sz="2400" b="1" kern="0" dirty="0">
                <a:latin typeface="+mn-ea"/>
                <a:cs typeface="Tahoma"/>
              </a:rPr>
              <a:t> </a:t>
            </a:r>
            <a:r>
              <a:rPr lang="ko-KR" altLang="ko-KR" sz="2400" b="1" kern="0" dirty="0">
                <a:latin typeface="+mn-ea"/>
                <a:cs typeface="Tahoma"/>
              </a:rPr>
              <a:t>	</a:t>
            </a:r>
            <a:r>
              <a:rPr lang="ko-KR" altLang="ko-KR" sz="2400" b="1" kern="0" dirty="0">
                <a:solidFill>
                  <a:srgbClr val="7F0055"/>
                </a:solidFill>
                <a:latin typeface="+mn-ea"/>
                <a:cs typeface="Tahoma"/>
              </a:rPr>
              <a:t>public</a:t>
            </a:r>
            <a:r>
              <a:rPr lang="ko-KR" altLang="ko-KR" sz="2400" b="1" kern="0" dirty="0">
                <a:latin typeface="+mn-ea"/>
                <a:cs typeface="Tahoma"/>
              </a:rPr>
              <a:t> </a:t>
            </a:r>
            <a:r>
              <a:rPr lang="ko-KR" altLang="ko-KR" sz="2400" b="1" kern="0" dirty="0">
                <a:solidFill>
                  <a:srgbClr val="7F0055"/>
                </a:solidFill>
                <a:latin typeface="+mn-ea"/>
                <a:cs typeface="Tahoma"/>
              </a:rPr>
              <a:t>static</a:t>
            </a:r>
            <a:r>
              <a:rPr lang="ko-KR" altLang="ko-KR" sz="2400" b="1" kern="0" dirty="0">
                <a:latin typeface="+mn-ea"/>
                <a:cs typeface="Tahoma"/>
              </a:rPr>
              <a:t> </a:t>
            </a:r>
            <a:r>
              <a:rPr lang="ko-KR" altLang="ko-KR" sz="2400" b="1" kern="0" dirty="0">
                <a:solidFill>
                  <a:srgbClr val="7F0055"/>
                </a:solidFill>
                <a:latin typeface="+mn-ea"/>
                <a:cs typeface="Tahoma"/>
              </a:rPr>
              <a:t>void</a:t>
            </a:r>
            <a:r>
              <a:rPr lang="ko-KR" altLang="ko-KR" sz="2400" b="1" kern="0" dirty="0">
                <a:latin typeface="+mn-ea"/>
                <a:cs typeface="Tahoma"/>
              </a:rPr>
              <a:t> main(String[] </a:t>
            </a:r>
            <a:r>
              <a:rPr lang="ko-KR" altLang="ko-KR" sz="2400" b="1" kern="0" dirty="0">
                <a:solidFill>
                  <a:srgbClr val="6A3E3E"/>
                </a:solidFill>
                <a:latin typeface="+mn-ea"/>
                <a:cs typeface="Tahoma"/>
              </a:rPr>
              <a:t>args</a:t>
            </a:r>
            <a:r>
              <a:rPr lang="ko-KR" altLang="ko-KR" sz="2400" b="1" kern="0" dirty="0">
                <a:latin typeface="+mn-ea"/>
                <a:cs typeface="Tahoma"/>
              </a:rPr>
              <a:t>) {</a:t>
            </a:r>
          </a:p>
          <a:p>
            <a:pPr marL="127000">
              <a:spcBef>
                <a:spcPts val="20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400" b="1" kern="0" dirty="0">
                <a:latin typeface="+mn-ea"/>
                <a:cs typeface="Tahoma"/>
              </a:rPr>
              <a:t>	</a:t>
            </a:r>
            <a:r>
              <a:rPr lang="en-US" altLang="ko-KR" sz="2400" b="1" kern="0" dirty="0">
                <a:latin typeface="+mn-ea"/>
                <a:cs typeface="Tahoma"/>
              </a:rPr>
              <a:t> </a:t>
            </a:r>
            <a:r>
              <a:rPr lang="ko-KR" altLang="ko-KR" sz="2400" b="1" kern="0" dirty="0">
                <a:latin typeface="+mn-ea"/>
                <a:cs typeface="Tahoma"/>
              </a:rPr>
              <a:t>	System.</a:t>
            </a:r>
            <a:r>
              <a:rPr lang="ko-KR" altLang="ko-KR" sz="2400" b="1" kern="0" dirty="0">
                <a:solidFill>
                  <a:srgbClr val="0000C0"/>
                </a:solidFill>
                <a:latin typeface="+mn-ea"/>
                <a:cs typeface="Tahoma"/>
              </a:rPr>
              <a:t>out</a:t>
            </a:r>
            <a:r>
              <a:rPr lang="ko-KR" altLang="ko-KR" sz="2400" b="1" kern="0" dirty="0">
                <a:latin typeface="+mn-ea"/>
                <a:cs typeface="Tahoma"/>
              </a:rPr>
              <a:t>.println(</a:t>
            </a:r>
            <a:r>
              <a:rPr lang="ko-KR" altLang="ko-KR" sz="2400" b="1" kern="0" dirty="0">
                <a:solidFill>
                  <a:srgbClr val="2A00FF"/>
                </a:solidFill>
                <a:latin typeface="+mn-ea"/>
                <a:cs typeface="Tahoma"/>
              </a:rPr>
              <a:t>"패키지 테스트입니다."</a:t>
            </a:r>
            <a:r>
              <a:rPr lang="ko-KR" altLang="ko-KR" sz="2400" b="1" kern="0" dirty="0">
                <a:latin typeface="+mn-ea"/>
                <a:cs typeface="Tahoma"/>
              </a:rPr>
              <a:t>);</a:t>
            </a:r>
          </a:p>
          <a:p>
            <a:pPr marL="127000">
              <a:spcBef>
                <a:spcPts val="20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400" b="1" kern="0" dirty="0">
                <a:latin typeface="+mn-ea"/>
                <a:cs typeface="Tahoma"/>
              </a:rPr>
              <a:t>	}</a:t>
            </a:r>
          </a:p>
          <a:p>
            <a:pPr marL="127000">
              <a:spcBef>
                <a:spcPts val="20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400" b="1" kern="0" dirty="0">
                <a:latin typeface="+mn-ea"/>
                <a:cs typeface="Tahoma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76869" y="4478786"/>
            <a:ext cx="5846684" cy="871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 lang="ko-KR" altLang="en-US"/>
            </a:pPr>
            <a:r>
              <a:rPr lang="en-US" altLang="ko-KR" sz="2200" b="1" dirty="0">
                <a:latin typeface="+mn-ea"/>
              </a:rPr>
              <a:t>//</a:t>
            </a:r>
            <a:r>
              <a:rPr lang="ko-KR" altLang="en-US" sz="2200" b="1" dirty="0">
                <a:latin typeface="+mn-ea"/>
              </a:rPr>
              <a:t>명령어 버전</a:t>
            </a:r>
            <a:endParaRPr lang="en-US" altLang="ko-KR" sz="2200" b="1" dirty="0">
              <a:latin typeface="+mn-ea"/>
            </a:endParaRPr>
          </a:p>
          <a:p>
            <a:pPr>
              <a:defRPr lang="ko-KR" altLang="en-US"/>
            </a:pPr>
            <a:r>
              <a:rPr lang="ko-KR" altLang="ko-KR" sz="2200" b="1" dirty="0">
                <a:latin typeface="+mn-ea"/>
              </a:rPr>
              <a:t>D:\tmp1&gt; javac –d . PackageTest.java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703174" y="4515930"/>
            <a:ext cx="680448" cy="834776"/>
          </a:xfrm>
          <a:prstGeom prst="rect">
            <a:avLst/>
          </a:prstGeom>
        </p:spPr>
      </p:pic>
      <p:sp>
        <p:nvSpPr>
          <p:cNvPr id="10" name="순서도: 처리 9"/>
          <p:cNvSpPr/>
          <p:nvPr/>
        </p:nvSpPr>
        <p:spPr>
          <a:xfrm>
            <a:off x="1972199" y="5656915"/>
            <a:ext cx="8403884" cy="594711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2200" b="1">
                <a:solidFill>
                  <a:schemeClr val="tx1"/>
                </a:solidFill>
              </a:rPr>
              <a:t>이클립스를 사용하면 자동으로 패키지 구조에 맞는 디렉토리 생성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939" t="1439" r="1067" b="2200"/>
          <a:stretch/>
        </p:blipFill>
        <p:spPr>
          <a:xfrm>
            <a:off x="1972199" y="1270494"/>
            <a:ext cx="8706910" cy="50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5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89181AE-5832-4E98-80AC-F8102FBCF423}" type="slidenum">
              <a:rPr lang="en-US" altLang="ko-KR"/>
              <a:pPr>
                <a:defRPr/>
              </a:pPr>
              <a:t>49</a:t>
            </a:fld>
            <a:endParaRPr lang="en-US" altLang="ko-KR"/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401113" y="893809"/>
            <a:ext cx="7920880" cy="26753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108000" tIns="72000" rIns="108000" bIns="72000">
            <a:spAutoFit/>
          </a:bodyPr>
          <a:lstStyle/>
          <a:p>
            <a:pPr algn="just">
              <a:lnSpc>
                <a:spcPts val="2000"/>
              </a:lnSpc>
              <a:spcBef>
                <a:spcPct val="1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class Account {</a:t>
            </a:r>
          </a:p>
          <a:p>
            <a:pPr algn="just">
              <a:lnSpc>
                <a:spcPts val="2000"/>
              </a:lnSpc>
              <a:spcBef>
                <a:spcPct val="1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balance; //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잔액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algn="just">
              <a:lnSpc>
                <a:spcPts val="2000"/>
              </a:lnSpc>
              <a:spcBef>
                <a:spcPct val="1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withdraw(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amount)  </a:t>
            </a:r>
            <a:r>
              <a:rPr lang="en-US" altLang="ko-KR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throws Exception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algn="just">
              <a:lnSpc>
                <a:spcPts val="2000"/>
              </a:lnSpc>
              <a:spcBef>
                <a:spcPct val="1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if (balance &lt; amount) </a:t>
            </a:r>
          </a:p>
          <a:p>
            <a:pPr algn="just">
              <a:lnSpc>
                <a:spcPts val="2000"/>
              </a:lnSpc>
              <a:spcBef>
                <a:spcPct val="1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ko-KR" altLang="en-US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메소드에서</a:t>
            </a:r>
            <a:r>
              <a:rPr lang="ko-KR" altLang="en-US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발생하는 예외 종류를 표시하는 </a:t>
            </a:r>
            <a:r>
              <a:rPr lang="en-US" altLang="ko-KR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throws </a:t>
            </a:r>
            <a:r>
              <a:rPr lang="ko-KR" altLang="en-US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절</a:t>
            </a:r>
            <a:r>
              <a:rPr lang="en-US" altLang="ko-KR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               </a:t>
            </a:r>
          </a:p>
          <a:p>
            <a:pPr algn="just">
              <a:lnSpc>
                <a:spcPts val="2000"/>
              </a:lnSpc>
              <a:spcBef>
                <a:spcPct val="10000"/>
              </a:spcBef>
            </a:pP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throw new Exception("</a:t>
            </a:r>
            <a:r>
              <a:rPr lang="ko-KR" altLang="en-US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잔액이 부족합니다</a:t>
            </a:r>
            <a:r>
              <a:rPr lang="en-US" altLang="ko-KR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.");  </a:t>
            </a:r>
          </a:p>
          <a:p>
            <a:pPr algn="just">
              <a:lnSpc>
                <a:spcPts val="2000"/>
              </a:lnSpc>
              <a:spcBef>
                <a:spcPct val="1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balance -= amount;</a:t>
            </a:r>
          </a:p>
          <a:p>
            <a:pPr algn="just">
              <a:lnSpc>
                <a:spcPts val="2000"/>
              </a:lnSpc>
              <a:spcBef>
                <a:spcPct val="1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return amount;</a:t>
            </a:r>
          </a:p>
          <a:p>
            <a:pPr algn="just">
              <a:lnSpc>
                <a:spcPts val="2000"/>
              </a:lnSpc>
              <a:spcBef>
                <a:spcPct val="1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}}</a:t>
            </a:r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2856950" y="3338717"/>
            <a:ext cx="7833674" cy="299849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Class ExceptionExample5 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public static void main(String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[]) 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Account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obj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new Account();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try 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amount = </a:t>
            </a:r>
            <a:r>
              <a:rPr lang="en-US" altLang="ko-KR" dirty="0" err="1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obj.withdraw</a:t>
            </a:r>
            <a:r>
              <a:rPr lang="en-US" altLang="ko-KR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(100000000);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예외 발생 </a:t>
            </a:r>
            <a:r>
              <a:rPr lang="ko-KR" altLang="en-US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인출액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:" + amount);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catch (Exception e)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{  </a:t>
            </a:r>
            <a:r>
              <a:rPr lang="en-US" altLang="ko-KR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발생된 예외 처리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  String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msg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e.getMessage</a:t>
            </a:r>
            <a:r>
              <a:rPr lang="en-US" altLang="ko-KR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(); </a:t>
            </a:r>
            <a:r>
              <a:rPr lang="en-US" altLang="ko-KR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오류 메시지 출력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msg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);}}}</a:t>
            </a:r>
          </a:p>
        </p:txBody>
      </p:sp>
      <p:sp>
        <p:nvSpPr>
          <p:cNvPr id="293901" name="Oval 13"/>
          <p:cNvSpPr>
            <a:spLocks noChangeArrowheads="1"/>
          </p:cNvSpPr>
          <p:nvPr/>
        </p:nvSpPr>
        <p:spPr bwMode="auto">
          <a:xfrm>
            <a:off x="5791200" y="3886200"/>
            <a:ext cx="228600" cy="2286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2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사용자 정의 예외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 사용자 정의 예외 클래스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Exception </a:t>
            </a:r>
            <a:r>
              <a:rPr lang="ko-KR" altLang="en-US" dirty="0" smtClean="0">
                <a:latin typeface="+mn-ea"/>
              </a:rPr>
              <a:t>을 </a:t>
            </a:r>
            <a:r>
              <a:rPr lang="ko-KR" altLang="en-US" dirty="0">
                <a:latin typeface="+mn-ea"/>
              </a:rPr>
              <a:t>상속받아 </a:t>
            </a:r>
            <a:r>
              <a:rPr lang="ko-KR" altLang="en-US" dirty="0" smtClean="0">
                <a:latin typeface="+mn-ea"/>
              </a:rPr>
              <a:t>구현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생성자에서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super(</a:t>
            </a:r>
            <a:r>
              <a:rPr lang="en-US" altLang="ko-KR" dirty="0" err="1">
                <a:latin typeface="+mn-ea"/>
              </a:rPr>
              <a:t>msg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ko-KR" altLang="en-US" dirty="0" smtClean="0">
                <a:latin typeface="+mn-ea"/>
              </a:rPr>
              <a:t>구현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msg</a:t>
            </a:r>
            <a:r>
              <a:rPr lang="ko-KR" altLang="en-US" dirty="0">
                <a:latin typeface="+mn-ea"/>
              </a:rPr>
              <a:t>에 </a:t>
            </a:r>
            <a:r>
              <a:rPr lang="ko-KR" altLang="en-US" dirty="0" smtClean="0">
                <a:latin typeface="+mn-ea"/>
              </a:rPr>
              <a:t>저장된 문자열은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err="1">
                <a:latin typeface="+mn-ea"/>
              </a:rPr>
              <a:t>getMessage</a:t>
            </a:r>
            <a:r>
              <a:rPr lang="en-US" altLang="ko-KR" dirty="0">
                <a:latin typeface="+mn-ea"/>
              </a:rPr>
              <a:t>()</a:t>
            </a:r>
            <a:r>
              <a:rPr lang="ko-KR" altLang="en-US" dirty="0">
                <a:latin typeface="+mn-ea"/>
              </a:rPr>
              <a:t>에 의해 </a:t>
            </a:r>
            <a:r>
              <a:rPr lang="ko-KR" altLang="en-US" dirty="0" smtClean="0">
                <a:latin typeface="+mn-ea"/>
              </a:rPr>
              <a:t>반환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생성된 예외의 발생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생성된 </a:t>
            </a:r>
            <a:r>
              <a:rPr lang="ko-KR" altLang="en-US" dirty="0">
                <a:latin typeface="+mn-ea"/>
              </a:rPr>
              <a:t>예외 클래스는 필요한 </a:t>
            </a:r>
            <a:r>
              <a:rPr lang="ko-KR" altLang="en-US" dirty="0" smtClean="0">
                <a:latin typeface="+mn-ea"/>
              </a:rPr>
              <a:t>경우 </a:t>
            </a:r>
            <a:r>
              <a:rPr lang="en-US" altLang="ko-KR" dirty="0" smtClean="0">
                <a:latin typeface="+mn-ea"/>
              </a:rPr>
              <a:t>new</a:t>
            </a:r>
            <a:r>
              <a:rPr lang="ko-KR" altLang="en-US" dirty="0" smtClean="0">
                <a:latin typeface="+mn-ea"/>
              </a:rPr>
              <a:t>를 사용하여 예외 발생</a:t>
            </a:r>
            <a:r>
              <a:rPr lang="en-US" altLang="ko-KR" dirty="0" smtClean="0">
                <a:latin typeface="+mn-ea"/>
              </a:rPr>
              <a:t>(throws) </a:t>
            </a:r>
          </a:p>
          <a:p>
            <a:pPr lvl="1"/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선언에서 </a:t>
            </a:r>
            <a:r>
              <a:rPr lang="en-US" altLang="ko-KR" dirty="0" smtClean="0">
                <a:latin typeface="+mn-ea"/>
              </a:rPr>
              <a:t>throws </a:t>
            </a:r>
            <a:r>
              <a:rPr lang="ko-KR" altLang="en-US" dirty="0" smtClean="0">
                <a:latin typeface="+mn-ea"/>
              </a:rPr>
              <a:t>사용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발생되는 예외가 여러 개라면 여러 예외 유형을 쉼표로 구분하여 기술</a:t>
            </a:r>
            <a:endParaRPr lang="en-US" altLang="ko-KR" dirty="0"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2758F-15B8-438D-B4C6-2AF498BCC995}" type="slidenum">
              <a:rPr lang="ko-KR" altLang="en-US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61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사용자 정의 예외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8774F47-B377-4B74-87A7-E8B2243B6DB4}" type="slidenum">
              <a:rPr lang="en-US" altLang="ko-KR"/>
              <a:pPr>
                <a:defRPr/>
              </a:pPr>
              <a:t>51</a:t>
            </a:fld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67504" y="1050817"/>
            <a:ext cx="8535055" cy="4708981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ZeroException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extends Exception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{  </a:t>
            </a:r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사용자 정의 예외 클래스 </a:t>
            </a:r>
            <a:endParaRPr lang="en-US" altLang="ko-KR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public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ZeroException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(){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super("0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으로 나눌 수는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없슴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");}}</a:t>
            </a: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public class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ExceptionTest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public static void main(String[]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 double result;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 try{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   result= 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quotient(1,0)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;}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 catch(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ZeroException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e){  </a:t>
            </a:r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사용자 정의 예외 발생 처리</a:t>
            </a:r>
            <a:endParaRPr lang="en-US" altLang="ko-KR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(e.</a:t>
            </a:r>
            <a:r>
              <a:rPr lang="en-US" altLang="ko-KR" sz="2000" dirty="0"/>
              <a:t>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getMessage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());}}</a:t>
            </a: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public static double quotient(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n,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d) 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throws </a:t>
            </a:r>
            <a:r>
              <a:rPr lang="en-US" altLang="ko-KR" sz="2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ZeroException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if(d==0) throw new </a:t>
            </a:r>
            <a:r>
              <a:rPr lang="en-US" altLang="ko-KR" sz="2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ZeroException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예외 발생</a:t>
            </a:r>
            <a:endParaRPr lang="en-US" altLang="ko-KR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       return (double)n/d;}}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4502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95" b="18806"/>
          <a:stretch>
            <a:fillRect/>
          </a:stretch>
        </p:blipFill>
        <p:spPr bwMode="auto">
          <a:xfrm>
            <a:off x="6794193" y="1687936"/>
            <a:ext cx="4366177" cy="117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6153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ko-KR" altLang="en-US" dirty="0"/>
              <a:t>패키지의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defRPr lang="ko-KR" altLang="en-US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경로까지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포함하는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완전한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이름으로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>
              <a:spcBef>
                <a:spcPts val="200"/>
              </a:spcBef>
              <a:buNone/>
              <a:defRPr lang="ko-KR" altLang="en-US"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예) library.Rectangle myRect = new </a:t>
            </a:r>
            <a:r>
              <a:rPr lang="ko-KR" altLang="en-US" dirty="0" err="1">
                <a:latin typeface="+mn-ea"/>
              </a:rPr>
              <a:t>library.Rectangle</a:t>
            </a:r>
            <a:r>
              <a:rPr lang="ko-KR" altLang="en-US" dirty="0" smtClean="0">
                <a:latin typeface="+mn-ea"/>
              </a:rPr>
              <a:t>(); 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>
              <a:spcBef>
                <a:spcPts val="200"/>
              </a:spcBef>
              <a:buNone/>
              <a:defRPr lang="ko-KR" altLang="en-US"/>
            </a:pPr>
            <a:endParaRPr lang="en-US" altLang="ko-KR" dirty="0" smtClean="0">
              <a:latin typeface="+mn-ea"/>
            </a:endParaRPr>
          </a:p>
          <a:p>
            <a:pPr>
              <a:spcBef>
                <a:spcPts val="200"/>
              </a:spcBef>
              <a:defRPr lang="ko-KR" altLang="en-US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원하는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패키지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멤버만을</a:t>
            </a:r>
            <a:r>
              <a:rPr lang="en-US" altLang="ko-KR" dirty="0" smtClean="0">
                <a:latin typeface="+mn-ea"/>
              </a:rPr>
              <a:t> import. </a:t>
            </a:r>
          </a:p>
          <a:p>
            <a:pPr>
              <a:spcBef>
                <a:spcPts val="200"/>
              </a:spcBef>
              <a:buNone/>
              <a:defRPr lang="ko-KR" altLang="en-US"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예) import  library.Rectangle; 	</a:t>
            </a:r>
          </a:p>
          <a:p>
            <a:pPr>
              <a:spcBef>
                <a:spcPts val="200"/>
              </a:spcBef>
              <a:buNone/>
              <a:defRPr lang="ko-KR" altLang="en-US"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예) Rectangle myRect = new </a:t>
            </a:r>
            <a:r>
              <a:rPr lang="ko-KR" altLang="en-US" dirty="0" err="1">
                <a:latin typeface="+mn-ea"/>
              </a:rPr>
              <a:t>Rectangle</a:t>
            </a:r>
            <a:r>
              <a:rPr lang="ko-KR" altLang="en-US" dirty="0" smtClean="0">
                <a:latin typeface="+mn-ea"/>
              </a:rPr>
              <a:t>();</a:t>
            </a:r>
            <a:endParaRPr lang="en-US" altLang="ko-KR" dirty="0" smtClean="0">
              <a:latin typeface="+mn-ea"/>
            </a:endParaRPr>
          </a:p>
          <a:p>
            <a:pPr>
              <a:spcBef>
                <a:spcPts val="200"/>
              </a:spcBef>
              <a:buNone/>
              <a:defRPr lang="ko-KR" altLang="en-US"/>
            </a:pPr>
            <a:endParaRPr lang="en-US" altLang="ko-KR" dirty="0">
              <a:latin typeface="+mn-ea"/>
            </a:endParaRPr>
          </a:p>
          <a:p>
            <a:pPr>
              <a:spcBef>
                <a:spcPts val="200"/>
              </a:spcBef>
              <a:defRPr lang="ko-KR" altLang="en-US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패키지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전체를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import </a:t>
            </a:r>
            <a:endParaRPr lang="en-US" altLang="ko-KR" dirty="0">
              <a:latin typeface="+mn-ea"/>
            </a:endParaRPr>
          </a:p>
          <a:p>
            <a:pPr>
              <a:spcBef>
                <a:spcPts val="200"/>
              </a:spcBef>
              <a:buNone/>
              <a:defRPr lang="ko-KR" altLang="en-US"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예) </a:t>
            </a:r>
            <a:r>
              <a:rPr lang="en-US" altLang="ko-KR" dirty="0">
                <a:latin typeface="+mn-ea"/>
              </a:rPr>
              <a:t>import  library.*; </a:t>
            </a:r>
            <a:endParaRPr lang="en-US" altLang="ko-KR" dirty="0" smtClean="0">
              <a:latin typeface="+mn-ea"/>
            </a:endParaRPr>
          </a:p>
          <a:p>
            <a:pPr>
              <a:spcBef>
                <a:spcPts val="200"/>
              </a:spcBef>
              <a:buNone/>
              <a:defRPr lang="ko-KR" altLang="en-US"/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defRPr lang="ko-KR" altLang="en-US"/>
            </a:pPr>
            <a:r>
              <a:rPr lang="ko-KR" altLang="en-US" dirty="0">
                <a:latin typeface="+mn-ea"/>
              </a:rPr>
              <a:t>클래스 안에 정의된 정적 상수나 정적 </a:t>
            </a:r>
            <a:r>
              <a:rPr lang="ko-KR" altLang="en-US" dirty="0" err="1">
                <a:latin typeface="+mn-ea"/>
              </a:rPr>
              <a:t>메소드를</a:t>
            </a:r>
            <a:r>
              <a:rPr lang="ko-KR" altLang="en-US" dirty="0">
                <a:latin typeface="+mn-ea"/>
              </a:rPr>
              <a:t> 사용하는 경우에 정적 </a:t>
            </a:r>
            <a:r>
              <a:rPr lang="ko-KR" altLang="en-US" dirty="0" err="1">
                <a:latin typeface="+mn-ea"/>
              </a:rPr>
              <a:t>import</a:t>
            </a:r>
            <a:r>
              <a:rPr lang="ko-KR" altLang="en-US" dirty="0">
                <a:latin typeface="+mn-ea"/>
              </a:rPr>
              <a:t> 문장을 사용하면 클래스 이름 생략 가능.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  <a:defRPr lang="ko-KR" altLang="en-US"/>
            </a:pPr>
            <a:r>
              <a:rPr lang="en-US" altLang="ko-KR" dirty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예) </a:t>
            </a:r>
            <a:r>
              <a:rPr lang="ko-KR" altLang="en-US" dirty="0" err="1">
                <a:latin typeface="+mn-ea"/>
              </a:rPr>
              <a:t>import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static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java.lang.Math</a:t>
            </a:r>
            <a:r>
              <a:rPr lang="ko-KR" altLang="en-US" dirty="0">
                <a:latin typeface="+mn-ea"/>
              </a:rPr>
              <a:t>.*;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  <a:defRPr lang="ko-KR" altLang="en-US"/>
            </a:pPr>
            <a:r>
              <a:rPr lang="en-US" altLang="ko-KR" dirty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예) </a:t>
            </a:r>
            <a:r>
              <a:rPr lang="ko-KR" altLang="en-US" dirty="0" err="1">
                <a:latin typeface="+mn-ea"/>
              </a:rPr>
              <a:t>double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r</a:t>
            </a:r>
            <a:r>
              <a:rPr lang="ko-KR" altLang="en-US" dirty="0">
                <a:latin typeface="+mn-ea"/>
              </a:rPr>
              <a:t> = </a:t>
            </a:r>
            <a:r>
              <a:rPr lang="ko-KR" altLang="en-US" dirty="0" err="1">
                <a:latin typeface="+mn-ea"/>
              </a:rPr>
              <a:t>cos</a:t>
            </a:r>
            <a:r>
              <a:rPr lang="ko-KR" altLang="en-US" dirty="0">
                <a:latin typeface="+mn-ea"/>
              </a:rPr>
              <a:t>(PI * </a:t>
            </a:r>
            <a:r>
              <a:rPr lang="ko-KR" altLang="en-US" dirty="0" err="1">
                <a:latin typeface="+mn-ea"/>
              </a:rPr>
              <a:t>theta</a:t>
            </a:r>
            <a:r>
              <a:rPr lang="ko-KR" altLang="en-US" dirty="0" smtClean="0">
                <a:latin typeface="+mn-ea"/>
              </a:rPr>
              <a:t>);</a:t>
            </a:r>
            <a:r>
              <a:rPr lang="en-US" altLang="ko-KR" dirty="0">
                <a:latin typeface="+mn-ea"/>
              </a:rPr>
              <a:t>		</a:t>
            </a:r>
          </a:p>
          <a:p>
            <a:pPr>
              <a:spcBef>
                <a:spcPts val="200"/>
              </a:spcBef>
              <a:defRPr lang="ko-KR" altLang="en-US"/>
            </a:pPr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0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자바 </a:t>
            </a:r>
            <a:r>
              <a:rPr lang="en-US" altLang="ko-KR" dirty="0" smtClean="0">
                <a:latin typeface="+mn-ea"/>
                <a:ea typeface="+mn-ea"/>
              </a:rPr>
              <a:t>API 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194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 자바 </a:t>
            </a:r>
            <a:r>
              <a:rPr lang="en-US" altLang="ko-KR" dirty="0" smtClean="0">
                <a:latin typeface="+mn-ea"/>
              </a:rPr>
              <a:t>API</a:t>
            </a:r>
            <a:r>
              <a:rPr lang="ko-KR" altLang="en-US" dirty="0" smtClean="0">
                <a:latin typeface="+mn-ea"/>
              </a:rPr>
              <a:t>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lvl="1"/>
            <a:r>
              <a:rPr lang="ko-KR" altLang="en-US" dirty="0" smtClean="0">
                <a:latin typeface="+mn-ea"/>
              </a:rPr>
              <a:t>자바에서 기본적으로 제공하는 라이브러리</a:t>
            </a:r>
            <a:r>
              <a:rPr lang="en-US" altLang="ko-KR" dirty="0" smtClean="0">
                <a:latin typeface="+mn-ea"/>
              </a:rPr>
              <a:t>(library)</a:t>
            </a:r>
          </a:p>
          <a:p>
            <a:pPr lvl="1"/>
            <a:r>
              <a:rPr lang="ko-KR" altLang="en-US" dirty="0" smtClean="0">
                <a:latin typeface="+mn-ea"/>
              </a:rPr>
              <a:t>프로그램 개발에 자주 사용되는 클래스 및 인터페이스 모음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API </a:t>
            </a:r>
            <a:r>
              <a:rPr lang="ko-KR" altLang="en-US" dirty="0" smtClean="0">
                <a:latin typeface="+mn-ea"/>
              </a:rPr>
              <a:t>도큐먼트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쉽게</a:t>
            </a:r>
            <a:r>
              <a:rPr lang="en-US" altLang="ko-KR" dirty="0" smtClean="0">
                <a:latin typeface="+mn-ea"/>
              </a:rPr>
              <a:t> API</a:t>
            </a:r>
            <a:r>
              <a:rPr lang="ko-KR" altLang="en-US" dirty="0" smtClean="0">
                <a:latin typeface="+mn-ea"/>
              </a:rPr>
              <a:t> 찾아 이용할 수 있도록 문서화한 것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페이지로 작성되어 있어 웹 브라우저로 바로 볼 수 있음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1131741" y="1154833"/>
            <a:ext cx="8511021" cy="5104387"/>
            <a:chOff x="1838324" y="1885718"/>
            <a:chExt cx="7979008" cy="4382078"/>
          </a:xfrm>
        </p:grpSpPr>
        <p:pic>
          <p:nvPicPr>
            <p:cNvPr id="8196" name="그림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324" y="1885718"/>
              <a:ext cx="7979008" cy="4382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067840" y="1885718"/>
              <a:ext cx="4827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en-US" altLang="ko-KR" dirty="0">
                  <a:solidFill>
                    <a:srgbClr val="FF0000"/>
                  </a:solidFill>
                  <a:latin typeface="+mn-ea"/>
                </a:rPr>
                <a:t>http://docs.oracle.com/javase/8/docs/api</a:t>
              </a:r>
              <a:r>
                <a:rPr lang="en-US" altLang="ko-KR" dirty="0" smtClean="0">
                  <a:solidFill>
                    <a:srgbClr val="FF0000"/>
                  </a:solidFill>
                  <a:latin typeface="+mn-ea"/>
                </a:rPr>
                <a:t>/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94969" y="831795"/>
            <a:ext cx="8563926" cy="5667859"/>
            <a:chOff x="1246909" y="914399"/>
            <a:chExt cx="8443382" cy="569234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909" y="914400"/>
              <a:ext cx="8443382" cy="569234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390134" y="914399"/>
              <a:ext cx="618797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https://docs.oracle.com/en/java/javase/13/docs/api/index.html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12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ko-KR" altLang="en-US"/>
              <a:t>자바에서 지원하는 패키지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7</a:t>
            </a:fld>
            <a:endParaRPr lang="en-US"/>
          </a:p>
        </p:txBody>
      </p:sp>
      <p:grpSp>
        <p:nvGrpSpPr>
          <p:cNvPr id="9" name="그룹 8"/>
          <p:cNvGrpSpPr/>
          <p:nvPr/>
        </p:nvGrpSpPr>
        <p:grpSpPr>
          <a:xfrm>
            <a:off x="2238357" y="854347"/>
            <a:ext cx="6447519" cy="5626803"/>
            <a:chOff x="682954" y="846035"/>
            <a:chExt cx="5727616" cy="506713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1224" t="1095" r="23128" b="69384"/>
            <a:stretch/>
          </p:blipFill>
          <p:spPr>
            <a:xfrm>
              <a:off x="682954" y="846035"/>
              <a:ext cx="5727616" cy="172167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1224" t="35447" r="23128" b="29553"/>
            <a:stretch/>
          </p:blipFill>
          <p:spPr>
            <a:xfrm>
              <a:off x="682954" y="2530278"/>
              <a:ext cx="5727616" cy="204123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1224" t="75593" r="23128" b="990"/>
            <a:stretch/>
          </p:blipFill>
          <p:spPr>
            <a:xfrm>
              <a:off x="682954" y="4547499"/>
              <a:ext cx="5727616" cy="1365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4386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java.lang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패키지</a:t>
            </a:r>
          </a:p>
        </p:txBody>
      </p:sp>
      <p:sp>
        <p:nvSpPr>
          <p:cNvPr id="9218" name="내용 개체 틀 1"/>
          <p:cNvSpPr>
            <a:spLocks noGrp="1"/>
          </p:cNvSpPr>
          <p:nvPr>
            <p:ph idx="1"/>
          </p:nvPr>
        </p:nvSpPr>
        <p:spPr>
          <a:xfrm>
            <a:off x="181157" y="839585"/>
            <a:ext cx="11664779" cy="55852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자바 프로그램의 기본적인 클래스를 담은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포함된 클래스와 인터페이스는</a:t>
            </a:r>
            <a:r>
              <a:rPr lang="en-US" altLang="ko-KR" dirty="0" smtClean="0">
                <a:latin typeface="+mn-ea"/>
              </a:rPr>
              <a:t> import </a:t>
            </a:r>
            <a:r>
              <a:rPr lang="ko-KR" altLang="en-US" dirty="0" smtClean="0">
                <a:latin typeface="+mn-ea"/>
              </a:rPr>
              <a:t>없이 사용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주요 클래스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12" y="1940327"/>
            <a:ext cx="8405795" cy="437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2190600" y="4438800"/>
              <a:ext cx="286200" cy="39384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1240" y="4429440"/>
                <a:ext cx="304920" cy="4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2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880</TotalTime>
  <Words>2279</Words>
  <Application>Microsoft Office PowerPoint</Application>
  <PresentationFormat>와이드스크린</PresentationFormat>
  <Paragraphs>588</Paragraphs>
  <Slides>52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맑은 고딕</vt:lpstr>
      <vt:lpstr>Arial</vt:lpstr>
      <vt:lpstr>Calibri</vt:lpstr>
      <vt:lpstr>Calibri Light</vt:lpstr>
      <vt:lpstr>Tahoma</vt:lpstr>
      <vt:lpstr>Wingdings</vt:lpstr>
      <vt:lpstr>추억</vt:lpstr>
      <vt:lpstr>Lecture_3  자바 API</vt:lpstr>
      <vt:lpstr>패키지</vt:lpstr>
      <vt:lpstr>패키지</vt:lpstr>
      <vt:lpstr>패키지 선언</vt:lpstr>
      <vt:lpstr>예제</vt:lpstr>
      <vt:lpstr>패키지의 사용</vt:lpstr>
      <vt:lpstr>자바 API </vt:lpstr>
      <vt:lpstr>자바에서 지원하는 패키지</vt:lpstr>
      <vt:lpstr>java.lang 패키지</vt:lpstr>
      <vt:lpstr>java.lang 패키지 – Object 클래스</vt:lpstr>
      <vt:lpstr>java.lang 패키지 – System 클래스</vt:lpstr>
      <vt:lpstr>java.lang 패키지 – String 클래스</vt:lpstr>
      <vt:lpstr>java.lang 패키지 – String 클래스</vt:lpstr>
      <vt:lpstr>java.lang 패키지  - Wrapper 클래스의 개념과 종류</vt:lpstr>
      <vt:lpstr>java.lang 패키지 - Wrapper 클래스</vt:lpstr>
      <vt:lpstr>java.lang 패키지 - Wrapper 클래스</vt:lpstr>
      <vt:lpstr>java.lang 패키지 - Wrapper 클래스</vt:lpstr>
      <vt:lpstr>java.lang 패키지 - 박싱과 언박싱</vt:lpstr>
      <vt:lpstr>java.util 패키지</vt:lpstr>
      <vt:lpstr>java.util 패키지 – Random 클래스</vt:lpstr>
      <vt:lpstr>java.util 패키지 - 다양한 난수 발생</vt:lpstr>
      <vt:lpstr>java.util 패키지 - StringTokenizer 클래스</vt:lpstr>
      <vt:lpstr>java.util 패키지 - StringTokenizer 클래스 </vt:lpstr>
      <vt:lpstr>StringTokenizer 클래스 사용 예</vt:lpstr>
      <vt:lpstr>java.util 패키지 - 클래스 Calendar</vt:lpstr>
      <vt:lpstr>java.util 패키지 - Arrays 클래스</vt:lpstr>
      <vt:lpstr>java.util 패키지 - 배열 복사 예</vt:lpstr>
      <vt:lpstr>java.util 패키지 - Arrays 클래스</vt:lpstr>
      <vt:lpstr>java.util 패키지 - 배열 항목 정렬</vt:lpstr>
      <vt:lpstr>java.util 패키지 - 배열 항목 검색</vt:lpstr>
      <vt:lpstr>예외처리</vt:lpstr>
      <vt:lpstr>예외란?</vt:lpstr>
      <vt:lpstr>예외 처리기의 기본 형식</vt:lpstr>
      <vt:lpstr>예외의 예</vt:lpstr>
      <vt:lpstr>try-catch 블록으로 예외 처리</vt:lpstr>
      <vt:lpstr>try/catch 블록에서의 실행 흐름</vt:lpstr>
      <vt:lpstr>try-with-resources 문장</vt:lpstr>
      <vt:lpstr>예외의 종류</vt:lpstr>
      <vt:lpstr>예외의 종류</vt:lpstr>
      <vt:lpstr>예외 정보 얻기</vt:lpstr>
      <vt:lpstr>예외 종류에 따른 처리 코드</vt:lpstr>
      <vt:lpstr>다형성과 예외</vt:lpstr>
      <vt:lpstr>다형성과 예외</vt:lpstr>
      <vt:lpstr>다형성과 예외</vt:lpstr>
      <vt:lpstr>예외와 메소드</vt:lpstr>
      <vt:lpstr>예제</vt:lpstr>
      <vt:lpstr>try/catch 블록 이용</vt:lpstr>
      <vt:lpstr>상위 메소드로 전달</vt:lpstr>
      <vt:lpstr>예외 생성하기</vt:lpstr>
      <vt:lpstr>예제</vt:lpstr>
      <vt:lpstr>사용자 정의 예외</vt:lpstr>
      <vt:lpstr>사용자 정의 예외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싱글톤(Singleton)</dc:title>
  <dc:creator>hallym</dc:creator>
  <cp:lastModifiedBy>Lee kabsung</cp:lastModifiedBy>
  <cp:revision>189</cp:revision>
  <dcterms:created xsi:type="dcterms:W3CDTF">2019-09-16T10:50:17Z</dcterms:created>
  <dcterms:modified xsi:type="dcterms:W3CDTF">2019-10-29T02:51:17Z</dcterms:modified>
</cp:coreProperties>
</file>