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0" r:id="rId3"/>
    <p:sldId id="321" r:id="rId4"/>
    <p:sldId id="283" r:id="rId5"/>
    <p:sldId id="291" r:id="rId6"/>
    <p:sldId id="325" r:id="rId7"/>
    <p:sldId id="326" r:id="rId8"/>
    <p:sldId id="327" r:id="rId9"/>
    <p:sldId id="352" r:id="rId10"/>
    <p:sldId id="358" r:id="rId11"/>
    <p:sldId id="360" r:id="rId12"/>
    <p:sldId id="328" r:id="rId13"/>
    <p:sldId id="342" r:id="rId14"/>
    <p:sldId id="329" r:id="rId15"/>
    <p:sldId id="324" r:id="rId16"/>
    <p:sldId id="293" r:id="rId17"/>
    <p:sldId id="294" r:id="rId18"/>
    <p:sldId id="295" r:id="rId19"/>
    <p:sldId id="296" r:id="rId20"/>
    <p:sldId id="366" r:id="rId21"/>
    <p:sldId id="367" r:id="rId22"/>
    <p:sldId id="369" r:id="rId23"/>
    <p:sldId id="370" r:id="rId24"/>
    <p:sldId id="368" r:id="rId25"/>
    <p:sldId id="356" r:id="rId26"/>
    <p:sldId id="297" r:id="rId27"/>
    <p:sldId id="353" r:id="rId28"/>
    <p:sldId id="354" r:id="rId29"/>
    <p:sldId id="336" r:id="rId30"/>
    <p:sldId id="341" r:id="rId31"/>
    <p:sldId id="338" r:id="rId32"/>
    <p:sldId id="337" r:id="rId33"/>
    <p:sldId id="299" r:id="rId34"/>
    <p:sldId id="300" r:id="rId35"/>
    <p:sldId id="339" r:id="rId36"/>
    <p:sldId id="302" r:id="rId37"/>
    <p:sldId id="303" r:id="rId38"/>
    <p:sldId id="304" r:id="rId39"/>
    <p:sldId id="305" r:id="rId40"/>
    <p:sldId id="306" r:id="rId41"/>
    <p:sldId id="307" r:id="rId42"/>
    <p:sldId id="340" r:id="rId43"/>
    <p:sldId id="311" r:id="rId44"/>
    <p:sldId id="312" r:id="rId45"/>
    <p:sldId id="319" r:id="rId46"/>
    <p:sldId id="318" r:id="rId47"/>
    <p:sldId id="355" r:id="rId48"/>
    <p:sldId id="350" r:id="rId49"/>
    <p:sldId id="357" r:id="rId50"/>
    <p:sldId id="365" r:id="rId51"/>
  </p:sldIdLst>
  <p:sldSz cx="9144000" cy="6858000" type="screen4x3"/>
  <p:notesSz cx="9928225" cy="6797675"/>
  <p:embeddedFontLst>
    <p:embeddedFont>
      <p:font typeface="Cambria Math" panose="02040503050406030204" pitchFamily="18" charset="0"/>
      <p:regular r:id="rId54"/>
    </p:embeddedFont>
    <p:embeddedFont>
      <p:font typeface="Tahoma" panose="020B0604030504040204" pitchFamily="34" charset="0"/>
      <p:regular r:id="rId55"/>
      <p:bold r:id="rId56"/>
    </p:embeddedFont>
    <p:embeddedFont>
      <p:font typeface="Trebuchet MS" panose="020B0603020202020204" pitchFamily="34" charset="0"/>
      <p:regular r:id="rId57"/>
      <p:bold r:id="rId58"/>
      <p:italic r:id="rId59"/>
      <p:boldItalic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54"/>
    <a:srgbClr val="95C03B"/>
    <a:srgbClr val="FF9933"/>
    <a:srgbClr val="F80CCB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DA25A288-E1E7-4B60-90C9-11FA9CB529DC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2019/10/2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2_game_production\04_game_object%20-%203\discrete_vs_continuous_collision_detection.mp4" TargetMode="External"/><Relationship Id="rId1" Type="http://schemas.microsoft.com/office/2007/relationships/media" Target="file:///D:\clouds\Dropbox\lectures\2_game_production\04_game_object%20-%203\discrete_vs_continuous_collision_detection.mp4" TargetMode="Externa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오브젝트 다루기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정</a:t>
            </a:r>
          </a:p>
        </p:txBody>
      </p:sp>
    </p:spTree>
    <p:extLst>
      <p:ext uri="{BB962C8B-B14F-4D97-AF65-F5344CB8AC3E}">
        <p14:creationId xmlns:p14="http://schemas.microsoft.com/office/powerpoint/2010/main" val="32014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E00-89D3-4FAA-A214-E12BA99D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r>
              <a:rPr lang="en-US" altLang="ko-KR" dirty="0"/>
              <a:t> </a:t>
            </a:r>
            <a:r>
              <a:rPr lang="ko-KR" altLang="en-US" dirty="0"/>
              <a:t>의 효과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5312-FB99-4064-A2C1-DCCF0A7C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고성능 </a:t>
            </a:r>
            <a:r>
              <a:rPr lang="en-US" altLang="ko-KR" dirty="0"/>
              <a:t>PC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저성능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5DE57-5560-4C72-B2F9-C49F0E0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" y="2023976"/>
            <a:ext cx="886724" cy="1405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73FBA-9B8F-4156-B2D1-83126047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66" y="2023976"/>
            <a:ext cx="879903" cy="1405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041B7-9F05-477D-98FA-684C9739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193" y="2023976"/>
            <a:ext cx="879903" cy="1405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F8BDC-7784-4756-9660-285AFE59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121" y="2023469"/>
            <a:ext cx="879903" cy="14051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4CDBD-EFB5-443E-8CAD-CEBA73D4D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048" y="2023469"/>
            <a:ext cx="879903" cy="1405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0A6FBA-90D3-4656-A03A-AE1A0DBEA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975" y="2023469"/>
            <a:ext cx="886724" cy="1405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1DDD65-D531-4F08-8580-AD1B30E85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724" y="2023469"/>
            <a:ext cx="879903" cy="1405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3274D-777A-4729-813A-BACC8A97F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7652" y="2023469"/>
            <a:ext cx="879903" cy="14051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5F4DA1-67D1-4826-9645-F96B6AD54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0579" y="2023469"/>
            <a:ext cx="879903" cy="1405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E9561-46DA-45EE-98C6-BEEF6C3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" y="4400148"/>
            <a:ext cx="886724" cy="14051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EBE68-1581-448F-9D3F-5EFB86B2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193" y="4400148"/>
            <a:ext cx="879903" cy="14051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4B16B6-91C6-4272-86E2-F0E6EEDE4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048" y="4399641"/>
            <a:ext cx="879903" cy="14051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D2618-D1CA-4C2B-8783-E821E16F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724" y="4399641"/>
            <a:ext cx="879903" cy="14051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3D3C51-B932-45B0-BD3C-627389A99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0579" y="4399641"/>
            <a:ext cx="879903" cy="14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E00-89D3-4FAA-A214-E12BA99D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r>
              <a:rPr lang="en-US" altLang="ko-KR" dirty="0"/>
              <a:t> </a:t>
            </a:r>
            <a:r>
              <a:rPr lang="ko-KR" altLang="en-US" dirty="0"/>
              <a:t>의 효과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99C3A2D-BA57-4DB5-AC68-0B09CA96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5DE57-5560-4C72-B2F9-C49F0E0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8" y="1272715"/>
            <a:ext cx="3241198" cy="5136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73FBA-9B8F-4156-B2D1-83126047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3" y="1272209"/>
            <a:ext cx="3216268" cy="5136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041B7-9F05-477D-98FA-684C9739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72" y="1269233"/>
            <a:ext cx="3216268" cy="5136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F8BDC-7784-4756-9660-285AFE59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71" y="1275692"/>
            <a:ext cx="3216268" cy="5136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4CDBD-EFB5-443E-8CAD-CEBA73D4D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69" y="1269233"/>
            <a:ext cx="3216268" cy="5136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0A6FBA-90D3-4656-A03A-AE1A0DBEA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18" y="1269232"/>
            <a:ext cx="3241198" cy="5136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1DDD65-D531-4F08-8580-AD1B30E85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666" y="1269233"/>
            <a:ext cx="3216268" cy="5136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3274D-777A-4729-813A-BACC8A97F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663" y="1269233"/>
            <a:ext cx="3216268" cy="5136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5F4DA1-67D1-4826-9645-F96B6AD54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660" y="1279323"/>
            <a:ext cx="3216268" cy="5136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E9561-46DA-45EE-98C6-BEEF6C3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279829"/>
            <a:ext cx="3241198" cy="5136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EBE68-1581-448F-9D3F-5EFB86B2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59" y="1279323"/>
            <a:ext cx="3216268" cy="51360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4B16B6-91C6-4272-86E2-F0E6EEDE4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158" y="1279323"/>
            <a:ext cx="3216268" cy="51360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D2618-D1CA-4C2B-8783-E821E16F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157" y="1279323"/>
            <a:ext cx="3216268" cy="5136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3D3C51-B932-45B0-BD3C-627389A99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2156" y="1279323"/>
            <a:ext cx="3216268" cy="51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(0.0f, 0.0f, 1.0f) * 3.0 = (0.0f, 0.0f, 3.0f)</a:t>
            </a:r>
          </a:p>
          <a:p>
            <a:pPr marL="0" indent="0">
              <a:buNone/>
            </a:pPr>
            <a:r>
              <a:rPr lang="en-US" altLang="ko-KR" dirty="0"/>
              <a:t>  = Vector3.forward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38256" r="43700" b="52936"/>
          <a:stretch/>
        </p:blipFill>
        <p:spPr>
          <a:xfrm>
            <a:off x="780779" y="1019022"/>
            <a:ext cx="7582441" cy="10110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371694"/>
              </p:ext>
            </p:extLst>
          </p:nvPr>
        </p:nvGraphicFramePr>
        <p:xfrm>
          <a:off x="107504" y="3509468"/>
          <a:ext cx="4763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 표현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Vector3.forward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</a:t>
                      </a:r>
                      <a:r>
                        <a:rPr lang="en-US" altLang="ko-KR" baseline="0" dirty="0"/>
                        <a:t>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Vector3.back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Vector3.right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Vector3(1,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Vector3.left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Vector3(-1,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1,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-1,</a:t>
                      </a:r>
                      <a:r>
                        <a:rPr lang="en-US" altLang="ko-KR" baseline="0" dirty="0"/>
                        <a:t>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원점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Vector3.zero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2" descr="http://korea.unity3d.com/_data/neko/board/unitygame_temp_1330783114/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60" y="2564904"/>
            <a:ext cx="4068153" cy="39112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korea.unity3d.com/_data/neko/board/unitygame_temp_1330783114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74" y="4190950"/>
            <a:ext cx="2125732" cy="22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 : </a:t>
            </a:r>
            <a:r>
              <a:rPr lang="ko-KR" altLang="en-US" dirty="0"/>
              <a:t>크기만 있고 방향이 없음</a:t>
            </a:r>
            <a:endParaRPr lang="en-US" altLang="ko-KR" dirty="0"/>
          </a:p>
          <a:p>
            <a:pPr lvl="2"/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벡터</a:t>
            </a:r>
            <a:r>
              <a:rPr lang="en-US" altLang="ko-KR" dirty="0"/>
              <a:t> : </a:t>
            </a:r>
            <a:r>
              <a:rPr lang="ko-KR" altLang="en-US" dirty="0"/>
              <a:t>크기와 방향이 함께 존재</a:t>
            </a:r>
            <a:endParaRPr lang="en-US" altLang="ko-KR" dirty="0"/>
          </a:p>
          <a:p>
            <a:pPr lvl="2"/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힘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/>
              <a:t>Vector2 : 2</a:t>
            </a:r>
            <a:r>
              <a:rPr lang="ko-KR" altLang="en-US" dirty="0"/>
              <a:t>차원 평면벡터</a:t>
            </a:r>
            <a:endParaRPr lang="en-US" altLang="ko-KR" dirty="0"/>
          </a:p>
          <a:p>
            <a:pPr lvl="1"/>
            <a:r>
              <a:rPr lang="en-US" altLang="ko-KR" dirty="0"/>
              <a:t>Vector3 : 3</a:t>
            </a:r>
            <a:r>
              <a:rPr lang="ko-KR" altLang="en-US" dirty="0"/>
              <a:t>차원 공간벡터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좌표계 표현</a:t>
            </a:r>
            <a:endParaRPr lang="en-US" altLang="ko-KR" dirty="0"/>
          </a:p>
          <a:p>
            <a:pPr lvl="1"/>
            <a:r>
              <a:rPr lang="ko-KR" altLang="en-US" dirty="0"/>
              <a:t>오른손 좌표계</a:t>
            </a:r>
            <a:endParaRPr lang="en-US" altLang="ko-KR" dirty="0"/>
          </a:p>
          <a:p>
            <a:pPr lvl="2"/>
            <a:r>
              <a:rPr lang="en-US" altLang="ko-KR" dirty="0"/>
              <a:t>OpenGL</a:t>
            </a:r>
          </a:p>
          <a:p>
            <a:pPr lvl="1"/>
            <a:r>
              <a:rPr lang="ko-KR" altLang="en-US" dirty="0"/>
              <a:t>왼손 좌표계</a:t>
            </a:r>
            <a:endParaRPr lang="en-US" altLang="ko-KR" dirty="0"/>
          </a:p>
          <a:p>
            <a:pPr lvl="2"/>
            <a:r>
              <a:rPr lang="ko-KR" altLang="en-US" dirty="0"/>
              <a:t>유니티</a:t>
            </a:r>
            <a:r>
              <a:rPr lang="en-US" altLang="ko-KR" dirty="0"/>
              <a:t>, Direct3D</a:t>
            </a:r>
            <a:endParaRPr lang="ko-KR" altLang="en-US" dirty="0"/>
          </a:p>
        </p:txBody>
      </p:sp>
      <p:pic>
        <p:nvPicPr>
          <p:cNvPr id="1026" name="Picture 2" descr="http://korea.unity3d.com/_data/neko/board/unitygame_temp_1330783114/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90950"/>
            <a:ext cx="2133324" cy="22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5286" y="6145559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오른손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8659" y="6145559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왼손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8174" y="4190950"/>
            <a:ext cx="2125732" cy="22623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61645" y="3452286"/>
            <a:ext cx="15151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유니티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전진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 : (0, 0, 1)</a:t>
            </a:r>
          </a:p>
          <a:p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후진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</a:rPr>
              <a:t> : (0, 0, -1)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83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물체의</a:t>
            </a:r>
            <a:r>
              <a:rPr lang="en-US" altLang="ko-KR" dirty="0"/>
              <a:t> </a:t>
            </a:r>
            <a:r>
              <a:rPr lang="ko-KR" altLang="en-US" dirty="0"/>
              <a:t>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Rotate(</a:t>
            </a:r>
            <a:r>
              <a:rPr lang="en-US" altLang="ko-KR" dirty="0" err="1"/>
              <a:t>x_angle</a:t>
            </a:r>
            <a:r>
              <a:rPr lang="en-US" altLang="ko-KR" dirty="0"/>
              <a:t>, </a:t>
            </a:r>
            <a:r>
              <a:rPr lang="en-US" altLang="ko-KR" dirty="0" err="1"/>
              <a:t>y_angle</a:t>
            </a:r>
            <a:r>
              <a:rPr lang="en-US" altLang="ko-KR" dirty="0"/>
              <a:t>, </a:t>
            </a:r>
            <a:r>
              <a:rPr lang="en-US" altLang="ko-KR" dirty="0" err="1"/>
              <a:t>z_angle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기본축을 중심으로 회전할 각도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90.0f * </a:t>
            </a:r>
            <a:r>
              <a:rPr lang="en-US" altLang="ko-KR" dirty="0" err="1"/>
              <a:t>Time.deltaTime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90</a:t>
            </a:r>
            <a:r>
              <a:rPr lang="ko-KR" altLang="en-US" dirty="0"/>
              <a:t>도 회전시킨다는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38256" r="47637" b="52936"/>
          <a:stretch/>
        </p:blipFill>
        <p:spPr>
          <a:xfrm>
            <a:off x="457200" y="1341174"/>
            <a:ext cx="6740042" cy="1011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62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외력 적용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0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자유낙하 물체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매 경과시간 </a:t>
            </a:r>
            <a:r>
              <a:rPr lang="en-US" altLang="ko-KR" dirty="0"/>
              <a:t>t </a:t>
            </a:r>
            <a:r>
              <a:rPr lang="ko-KR" altLang="en-US" dirty="0"/>
              <a:t>마다 낙하한 거리</a:t>
            </a:r>
            <a:r>
              <a:rPr lang="en-US" altLang="ko-KR" dirty="0"/>
              <a:t> h = 0.5 * gt</a:t>
            </a:r>
            <a:r>
              <a:rPr lang="en-US" altLang="ko-KR" baseline="30000" dirty="0"/>
              <a:t>2</a:t>
            </a:r>
          </a:p>
          <a:p>
            <a:pPr lvl="3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t = 0.0;	// </a:t>
            </a:r>
            <a:r>
              <a:rPr lang="ko-KR" altLang="en-US" dirty="0"/>
              <a:t>시간</a:t>
            </a:r>
          </a:p>
          <a:p>
            <a:pPr marL="914400" lvl="2" indent="0">
              <a:buNone/>
            </a:pPr>
            <a:r>
              <a:rPr lang="en-US" altLang="ko-KR" dirty="0"/>
              <a:t>v = 6.0;	// </a:t>
            </a:r>
            <a:r>
              <a:rPr lang="ko-KR" altLang="en-US" dirty="0"/>
              <a:t>공의 초기 높이</a:t>
            </a:r>
          </a:p>
          <a:p>
            <a:pPr marL="914400" lvl="2" indent="0">
              <a:buNone/>
            </a:pPr>
            <a:r>
              <a:rPr lang="en-US" altLang="ko-KR" dirty="0"/>
              <a:t>g = 9.8;	// </a:t>
            </a:r>
            <a:r>
              <a:rPr lang="ko-KR" altLang="en-US" dirty="0"/>
              <a:t>중력 가속도 상수</a:t>
            </a:r>
          </a:p>
          <a:p>
            <a:pPr marL="914400" lvl="2" indent="0">
              <a:buNone/>
            </a:pPr>
            <a:r>
              <a:rPr lang="en-US" altLang="ko-KR" dirty="0"/>
              <a:t>do{</a:t>
            </a:r>
          </a:p>
          <a:p>
            <a:pPr marL="914400" lvl="2" indent="0">
              <a:buNone/>
            </a:pPr>
            <a:r>
              <a:rPr lang="en-US" altLang="ko-KR" dirty="0"/>
              <a:t>	h = 0.5 * g * power(t, 2);  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RedrawScene</a:t>
            </a:r>
            <a:r>
              <a:rPr lang="en-US" altLang="ko-KR" dirty="0"/>
              <a:t>()	// </a:t>
            </a:r>
            <a:r>
              <a:rPr lang="ko-KR" altLang="en-US" dirty="0"/>
              <a:t>공과 바닥 다시 그리기</a:t>
            </a:r>
          </a:p>
          <a:p>
            <a:pPr marL="914400" lvl="2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t += 0.1;</a:t>
            </a:r>
          </a:p>
          <a:p>
            <a:pPr marL="914400" lvl="2" indent="0">
              <a:buNone/>
            </a:pPr>
            <a:r>
              <a:rPr lang="en-US" altLang="ko-KR" dirty="0"/>
              <a:t>} while(h &lt;= v);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더 복잡한 물리법칙을 구현해야 한다면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A9EFD-ADA0-43BB-B47F-BB60278DC55E}"/>
              </a:ext>
            </a:extLst>
          </p:cNvPr>
          <p:cNvSpPr txBox="1"/>
          <p:nvPr/>
        </p:nvSpPr>
        <p:spPr>
          <a:xfrm>
            <a:off x="2884678" y="5994132"/>
            <a:ext cx="3374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귀찮아</a:t>
            </a:r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!!!!!!!!!!!!!</a:t>
            </a:r>
            <a:endParaRPr lang="ko-KR" altLang="en-US" sz="32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(</a:t>
            </a:r>
            <a:r>
              <a:rPr lang="ko-KR" altLang="en-US" dirty="0"/>
              <a:t>강체</a:t>
            </a:r>
            <a:r>
              <a:rPr lang="en-US" altLang="ko-KR" dirty="0"/>
              <a:t>) </a:t>
            </a:r>
            <a:r>
              <a:rPr lang="ko-KR" altLang="en-US" dirty="0"/>
              <a:t>컴포넌트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물체에 물리적인 특성을 부여</a:t>
            </a:r>
            <a:endParaRPr lang="en-US" altLang="ko-KR" dirty="0"/>
          </a:p>
          <a:p>
            <a:pPr lvl="1"/>
            <a:r>
              <a:rPr lang="ko-KR" altLang="en-US" dirty="0"/>
              <a:t>외력으로 움직이려면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컴포넌트를 추가해야 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마찰력 등</a:t>
            </a:r>
            <a:endParaRPr lang="en-US" altLang="ko-KR" dirty="0"/>
          </a:p>
          <a:p>
            <a:pPr lvl="1"/>
            <a:r>
              <a:rPr lang="ko-KR" altLang="en-US" dirty="0"/>
              <a:t>키보드 등으로 움직이는 물체는 해당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Cube</a:t>
            </a:r>
            <a:r>
              <a:rPr lang="ko-KR" altLang="en-US" dirty="0"/>
              <a:t>를 선택한 상태에서</a:t>
            </a:r>
            <a:endParaRPr lang="en-US" altLang="ko-KR" dirty="0"/>
          </a:p>
          <a:p>
            <a:pPr lvl="1"/>
            <a:r>
              <a:rPr lang="en-US" altLang="ko-KR" dirty="0"/>
              <a:t>‘Component’ </a:t>
            </a:r>
            <a:r>
              <a:rPr lang="en-US" altLang="ko-KR" dirty="0">
                <a:sym typeface="Wingdings" panose="05000000000000000000" pitchFamily="2" charset="2"/>
              </a:rPr>
              <a:t> ‘Physics’  ‘</a:t>
            </a:r>
            <a:r>
              <a:rPr lang="en-US" altLang="ko-KR" dirty="0" err="1">
                <a:sym typeface="Wingdings" panose="05000000000000000000" pitchFamily="2" charset="2"/>
              </a:rPr>
              <a:t>Rigidbody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플레이 버튼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Cube </a:t>
            </a:r>
            <a:r>
              <a:rPr lang="ko-KR" altLang="en-US" dirty="0">
                <a:sym typeface="Wingdings" panose="05000000000000000000" pitchFamily="2" charset="2"/>
              </a:rPr>
              <a:t>가 아래로 추락하며 </a:t>
            </a:r>
            <a:r>
              <a:rPr lang="en-US" altLang="ko-KR" dirty="0">
                <a:sym typeface="Wingdings" panose="05000000000000000000" pitchFamily="2" charset="2"/>
              </a:rPr>
              <a:t>Plane </a:t>
            </a:r>
            <a:r>
              <a:rPr lang="ko-KR" altLang="en-US" dirty="0">
                <a:sym typeface="Wingdings" panose="05000000000000000000" pitchFamily="2" charset="2"/>
              </a:rPr>
              <a:t>에 부딪힌 후 정지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6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Mass : </a:t>
            </a:r>
            <a:r>
              <a:rPr lang="ko-KR" altLang="en-US" dirty="0"/>
              <a:t>물체의 질량</a:t>
            </a:r>
          </a:p>
          <a:p>
            <a:pPr lvl="3"/>
            <a:endParaRPr lang="ko-KR" altLang="en-US" dirty="0"/>
          </a:p>
          <a:p>
            <a:r>
              <a:rPr lang="en-US" altLang="ko-KR" dirty="0"/>
              <a:t>Drag : </a:t>
            </a:r>
            <a:r>
              <a:rPr lang="ko-KR" altLang="en-US" dirty="0"/>
              <a:t>공기저항</a:t>
            </a:r>
          </a:p>
          <a:p>
            <a:pPr lvl="3"/>
            <a:endParaRPr lang="ko-KR" altLang="en-US" dirty="0"/>
          </a:p>
          <a:p>
            <a:r>
              <a:rPr lang="en-US" altLang="ko-KR" dirty="0"/>
              <a:t>Angular Drag : </a:t>
            </a:r>
            <a:r>
              <a:rPr lang="ko-KR" altLang="en-US" dirty="0"/>
              <a:t>회전운동저항</a:t>
            </a:r>
          </a:p>
          <a:p>
            <a:pPr lvl="1"/>
            <a:r>
              <a:rPr lang="ko-KR" altLang="en-US" dirty="0"/>
              <a:t>마찰력과 유사한</a:t>
            </a:r>
            <a:r>
              <a:rPr lang="en-US" altLang="ko-KR" dirty="0"/>
              <a:t> </a:t>
            </a:r>
            <a:r>
              <a:rPr lang="ko-KR" altLang="en-US" dirty="0"/>
              <a:t>움직임이지만 회전하는 물체에만 적용됨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Use Gravity : </a:t>
            </a:r>
            <a:r>
              <a:rPr lang="ko-KR" altLang="en-US" dirty="0"/>
              <a:t>중력의 영향 여부</a:t>
            </a:r>
          </a:p>
          <a:p>
            <a:pPr lvl="1"/>
            <a:r>
              <a:rPr lang="ko-KR" altLang="en-US" dirty="0"/>
              <a:t>없으면 물체가 낙하하지 않음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Is Kinematic</a:t>
            </a:r>
            <a:endParaRPr lang="ko-KR" altLang="en-US" dirty="0"/>
          </a:p>
          <a:p>
            <a:pPr lvl="1"/>
            <a:r>
              <a:rPr lang="ko-KR" altLang="en-US" dirty="0"/>
              <a:t>물체에 가해지는 힘의 크기와 방향 등을 계산하지 않음</a:t>
            </a:r>
          </a:p>
          <a:p>
            <a:pPr lvl="2"/>
            <a:r>
              <a:rPr lang="ko-KR" altLang="en-US" dirty="0"/>
              <a:t>물리엔진 기능을 무효로</a:t>
            </a:r>
            <a:endParaRPr lang="en-US" altLang="ko-KR" dirty="0"/>
          </a:p>
          <a:p>
            <a:pPr lvl="2"/>
            <a:r>
              <a:rPr lang="ko-KR" altLang="en-US" dirty="0"/>
              <a:t>충돌 체크는 여전히 수행</a:t>
            </a:r>
            <a:endParaRPr lang="en-US" altLang="ko-KR" dirty="0"/>
          </a:p>
          <a:p>
            <a:pPr lvl="1"/>
            <a:r>
              <a:rPr lang="en-US" altLang="ko-KR" dirty="0"/>
              <a:t>Transform </a:t>
            </a:r>
            <a:r>
              <a:rPr lang="ko-KR" altLang="en-US" dirty="0"/>
              <a:t>을 통해서만 물체 조작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6237"/>
          <a:stretch/>
        </p:blipFill>
        <p:spPr>
          <a:xfrm>
            <a:off x="4015906" y="1052736"/>
            <a:ext cx="4876574" cy="125253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149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Interpolate</a:t>
            </a:r>
          </a:p>
          <a:p>
            <a:pPr lvl="1"/>
            <a:r>
              <a:rPr lang="ko-KR" altLang="en-US" dirty="0"/>
              <a:t>물체의 움직임이 지나치게 끊겨 보일 경우 사용</a:t>
            </a:r>
          </a:p>
          <a:p>
            <a:pPr lvl="2"/>
            <a:r>
              <a:rPr lang="en-US" altLang="ko-KR" dirty="0"/>
              <a:t>Interpolate / Extrapolate</a:t>
            </a:r>
          </a:p>
          <a:p>
            <a:pPr lvl="1"/>
            <a:r>
              <a:rPr lang="ko-KR" altLang="en-US" dirty="0"/>
              <a:t>물체의 연속된 움직임을 계산하는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None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아무런 보정 없음</a:t>
            </a:r>
            <a:endParaRPr lang="en-US" altLang="ko-KR" dirty="0"/>
          </a:p>
          <a:p>
            <a:pPr lvl="2"/>
            <a:r>
              <a:rPr lang="en-US" altLang="ko-KR" dirty="0"/>
              <a:t>Interpolate : </a:t>
            </a:r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다음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기반으로 근사</a:t>
            </a:r>
            <a:endParaRPr lang="en-US" altLang="ko-KR" dirty="0"/>
          </a:p>
          <a:p>
            <a:pPr lvl="2"/>
            <a:r>
              <a:rPr lang="en-US" altLang="ko-KR" dirty="0"/>
              <a:t>Extrapolate : </a:t>
            </a:r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그 이전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기반으로 근사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AFDD5-90C1-4CF0-AFD3-AF1F3616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57"/>
          <a:stretch/>
        </p:blipFill>
        <p:spPr>
          <a:xfrm>
            <a:off x="4015906" y="1052736"/>
            <a:ext cx="4876574" cy="713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228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 이동 및 변형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물체에 중력 적용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물체에 탄성 추가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물체에 질감 부여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사운드 출력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계층구조 설정</a:t>
            </a:r>
          </a:p>
        </p:txBody>
      </p:sp>
    </p:spTree>
    <p:extLst>
      <p:ext uri="{BB962C8B-B14F-4D97-AF65-F5344CB8AC3E}">
        <p14:creationId xmlns:p14="http://schemas.microsoft.com/office/powerpoint/2010/main" val="43304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A952-E322-465C-8A3B-60D3883B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vs. Extrapolation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7F4-55EE-44B1-8EF0-CFBE9CEAD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b="1" dirty="0"/>
                  <a:t>에 대해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일 때의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	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None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일 때의 값을 이용하여 계산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=27+6−1=32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Interpolation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일 때와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일 때의 값을 이용하여 근사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=8+4−1=11,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=64+8−1=71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Extrapolation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때와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일 때의 값을 이용하여 근사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=8+4−1=11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ko-KR" dirty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7F4-55EE-44B1-8EF0-CFBE9CEAD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3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3FDFC57-192C-418D-A34A-68C6331D12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값 비교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3FDFC57-192C-418D-A34A-68C6331D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90" b="-24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DC10ED-F27F-41A7-81C0-3F49F837E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373062"/>
              </p:ext>
            </p:extLst>
          </p:nvPr>
        </p:nvGraphicFramePr>
        <p:xfrm>
          <a:off x="457200" y="1428750"/>
          <a:ext cx="8229600" cy="485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42705865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2623449041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51513104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2828909072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98629161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4289478386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148686863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539979189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4970861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310393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6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13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Interpolate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83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149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245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377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551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Extrapolate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53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110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197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320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485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698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76181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AFD651B-4518-4509-8C75-72452F50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3068960"/>
            <a:ext cx="6048674" cy="33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2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Collision Detection</a:t>
            </a:r>
          </a:p>
          <a:p>
            <a:pPr lvl="1"/>
            <a:r>
              <a:rPr lang="en-US" altLang="ko-KR" dirty="0"/>
              <a:t>Discrete</a:t>
            </a:r>
          </a:p>
          <a:p>
            <a:pPr lvl="2"/>
            <a:r>
              <a:rPr lang="ko-KR" altLang="en-US" dirty="0"/>
              <a:t>현재 프레임의 위치만으로 충돌 검사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Tunneling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Continuous</a:t>
            </a:r>
          </a:p>
          <a:p>
            <a:pPr lvl="2"/>
            <a:r>
              <a:rPr lang="ko-KR" altLang="en-US" dirty="0"/>
              <a:t>이전 프레임과 현재 프레임 사이의 이동 궤적을 바탕으로 충돌 검사</a:t>
            </a:r>
            <a:endParaRPr lang="en-US" altLang="ko-KR" dirty="0"/>
          </a:p>
          <a:p>
            <a:pPr lvl="2"/>
            <a:r>
              <a:rPr lang="ko-KR" altLang="en-US" dirty="0"/>
              <a:t>안정적인 충돌 검사 가능</a:t>
            </a:r>
            <a:endParaRPr lang="en-US" altLang="ko-KR" dirty="0"/>
          </a:p>
          <a:p>
            <a:pPr lvl="2"/>
            <a:r>
              <a:rPr lang="ko-KR" altLang="en-US" dirty="0" err="1"/>
              <a:t>계산량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2"/>
            <a:r>
              <a:rPr lang="en-US" altLang="ko-KR" dirty="0" err="1"/>
              <a:t>Rigidbody</a:t>
            </a:r>
            <a:r>
              <a:rPr lang="ko-KR" altLang="en-US" dirty="0"/>
              <a:t>를 가진</a:t>
            </a:r>
            <a:r>
              <a:rPr lang="en-US" altLang="ko-KR" dirty="0"/>
              <a:t> </a:t>
            </a:r>
            <a:r>
              <a:rPr lang="ko-KR" altLang="en-US" dirty="0"/>
              <a:t>물체엔 </a:t>
            </a:r>
            <a:r>
              <a:rPr lang="en-US" altLang="ko-KR" dirty="0"/>
              <a:t>Discrete</a:t>
            </a:r>
            <a:r>
              <a:rPr lang="ko-KR" altLang="en-US" dirty="0"/>
              <a:t> 충돌 검사</a:t>
            </a:r>
            <a:r>
              <a:rPr lang="en-US" altLang="ko-KR" dirty="0"/>
              <a:t>, </a:t>
            </a:r>
            <a:r>
              <a:rPr lang="en-US" altLang="ko-KR" dirty="0" err="1"/>
              <a:t>Rigidbody</a:t>
            </a:r>
            <a:r>
              <a:rPr lang="ko-KR" altLang="en-US" dirty="0"/>
              <a:t>가 없는 물체엔 </a:t>
            </a:r>
            <a:r>
              <a:rPr lang="en-US" altLang="ko-KR" dirty="0"/>
              <a:t>Continuous</a:t>
            </a:r>
            <a:r>
              <a:rPr lang="ko-KR" altLang="en-US" dirty="0"/>
              <a:t> 충돌 검사</a:t>
            </a:r>
            <a:endParaRPr lang="en-US" altLang="ko-KR" dirty="0"/>
          </a:p>
          <a:p>
            <a:pPr lvl="1"/>
            <a:r>
              <a:rPr lang="en-US" altLang="ko-KR" dirty="0"/>
              <a:t>Continuous Dynamic</a:t>
            </a:r>
          </a:p>
          <a:p>
            <a:pPr lvl="2"/>
            <a:r>
              <a:rPr lang="en-US" altLang="ko-KR" dirty="0"/>
              <a:t>Continuous </a:t>
            </a:r>
            <a:r>
              <a:rPr lang="ko-KR" altLang="en-US" dirty="0"/>
              <a:t>충돌 검사</a:t>
            </a:r>
            <a:endParaRPr lang="en-US" altLang="ko-KR" dirty="0"/>
          </a:p>
          <a:p>
            <a:pPr lvl="3"/>
            <a:r>
              <a:rPr lang="en-US" altLang="ko-KR" dirty="0"/>
              <a:t>Continuous</a:t>
            </a:r>
            <a:r>
              <a:rPr lang="ko-KR" altLang="en-US" dirty="0"/>
              <a:t>나 </a:t>
            </a:r>
            <a:r>
              <a:rPr lang="en-US" altLang="ko-KR" dirty="0"/>
              <a:t>Continuous Dynamic</a:t>
            </a:r>
            <a:r>
              <a:rPr lang="ko-KR" altLang="en-US" dirty="0"/>
              <a:t>이 적용된 물체</a:t>
            </a:r>
            <a:endParaRPr lang="en-US" altLang="ko-KR" dirty="0"/>
          </a:p>
          <a:p>
            <a:pPr lvl="3"/>
            <a:r>
              <a:rPr lang="en-US" altLang="ko-KR" dirty="0" err="1"/>
              <a:t>Rigidbody</a:t>
            </a:r>
            <a:r>
              <a:rPr lang="ko-KR" altLang="en-US" dirty="0"/>
              <a:t>가 없는 물체</a:t>
            </a:r>
            <a:endParaRPr lang="en-US" altLang="ko-KR" dirty="0"/>
          </a:p>
          <a:p>
            <a:pPr lvl="2"/>
            <a:r>
              <a:rPr lang="en-US" altLang="ko-KR" dirty="0"/>
              <a:t>Discrete</a:t>
            </a:r>
            <a:r>
              <a:rPr lang="ko-KR" altLang="en-US" dirty="0"/>
              <a:t>가 적용된 물체엔 </a:t>
            </a:r>
            <a:r>
              <a:rPr lang="en-US" altLang="ko-KR" dirty="0"/>
              <a:t>Discrete </a:t>
            </a:r>
            <a:r>
              <a:rPr lang="ko-KR" altLang="en-US" dirty="0"/>
              <a:t>충돌 검사</a:t>
            </a:r>
            <a:endParaRPr lang="en-US" altLang="ko-KR" dirty="0"/>
          </a:p>
          <a:p>
            <a:pPr lvl="2"/>
            <a:r>
              <a:rPr lang="ko-KR" altLang="en-US" dirty="0"/>
              <a:t>압도적인 </a:t>
            </a:r>
            <a:r>
              <a:rPr lang="ko-KR" altLang="en-US" dirty="0" err="1"/>
              <a:t>계산량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0AFDD5-90C1-4CF0-AFD3-AF1F36160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57"/>
          <a:stretch/>
        </p:blipFill>
        <p:spPr>
          <a:xfrm>
            <a:off x="4015906" y="1052736"/>
            <a:ext cx="4876574" cy="713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2312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65612-E208-4371-8FEF-B1432192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 </a:t>
            </a:r>
            <a:r>
              <a:rPr lang="en-US" altLang="ko-KR" dirty="0"/>
              <a:t>Continuous </a:t>
            </a:r>
            <a:r>
              <a:rPr lang="ko-KR" altLang="en-US" dirty="0"/>
              <a:t>검사를 수행하는가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5706CF-0231-4239-BC5D-2CCAD91A2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357431"/>
              </p:ext>
            </p:extLst>
          </p:nvPr>
        </p:nvGraphicFramePr>
        <p:xfrm>
          <a:off x="457200" y="1484784"/>
          <a:ext cx="82296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419883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854478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439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26390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214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076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8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960013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6403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865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9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58087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6605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35546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29097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7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8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718D-37A4-4374-897B-BEFC0EF2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검사 방식과 </a:t>
            </a:r>
            <a:r>
              <a:rPr lang="en-US" altLang="ko-KR" dirty="0"/>
              <a:t>Tunneling </a:t>
            </a:r>
            <a:r>
              <a:rPr lang="ko-KR" altLang="en-US" dirty="0"/>
              <a:t>문제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0727145-5254-442C-BC74-9894F437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43F20D-2194-4A31-B33E-A11E301FEFAB}"/>
              </a:ext>
            </a:extLst>
          </p:cNvPr>
          <p:cNvGrpSpPr>
            <a:grpSpLocks noChangeAspect="1"/>
          </p:cNvGrpSpPr>
          <p:nvPr/>
        </p:nvGrpSpPr>
        <p:grpSpPr>
          <a:xfrm>
            <a:off x="1835696" y="2348880"/>
            <a:ext cx="5306218" cy="3593560"/>
            <a:chOff x="2190750" y="2667000"/>
            <a:chExt cx="4763920" cy="32262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FE6CAE-42BA-4D10-B96A-C7CAA88A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0" y="2667000"/>
              <a:ext cx="4762500" cy="1524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C30888-EB28-459D-BB5C-6A1BE04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170" y="4293096"/>
              <a:ext cx="47625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10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F7EE943-A939-4594-AF87-7AAEE68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Discrete vs Continuous</a:t>
            </a:r>
            <a:endParaRPr lang="ko-KR" altLang="en-US" dirty="0"/>
          </a:p>
        </p:txBody>
      </p:sp>
      <p:pic>
        <p:nvPicPr>
          <p:cNvPr id="4" name="discrete_vs_continuous_collision_detection">
            <a:hlinkClick r:id="" action="ppaction://media"/>
            <a:extLst>
              <a:ext uri="{FF2B5EF4-FFF2-40B4-BE49-F238E27FC236}">
                <a16:creationId xmlns:a16="http://schemas.microsoft.com/office/drawing/2014/main" id="{CAB3852D-1844-460A-A4FC-F13C224892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543050"/>
            <a:ext cx="8229600" cy="4629150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23520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Constraints : </a:t>
            </a:r>
            <a:r>
              <a:rPr lang="ko-KR" altLang="en-US" dirty="0"/>
              <a:t>외력에</a:t>
            </a:r>
            <a:r>
              <a:rPr lang="en-US" altLang="ko-KR" dirty="0"/>
              <a:t> </a:t>
            </a:r>
            <a:r>
              <a:rPr lang="ko-KR" altLang="en-US" dirty="0"/>
              <a:t>의한 움직임에 제약을 부여</a:t>
            </a:r>
          </a:p>
          <a:p>
            <a:pPr lvl="1"/>
            <a:r>
              <a:rPr lang="en-US" altLang="ko-KR" dirty="0"/>
              <a:t>Freeze Position</a:t>
            </a:r>
          </a:p>
          <a:p>
            <a:pPr lvl="2"/>
            <a:r>
              <a:rPr lang="ko-KR" altLang="en-US" dirty="0"/>
              <a:t>선택된 축 방향 이동불가</a:t>
            </a:r>
          </a:p>
          <a:p>
            <a:pPr lvl="1"/>
            <a:r>
              <a:rPr lang="en-US" altLang="ko-KR" dirty="0"/>
              <a:t>Freeze Rotation</a:t>
            </a:r>
          </a:p>
          <a:p>
            <a:pPr lvl="2"/>
            <a:r>
              <a:rPr lang="ko-KR" altLang="en-US" dirty="0"/>
              <a:t>선택된 축 중심 회전불가</a:t>
            </a:r>
          </a:p>
        </p:txBody>
      </p:sp>
    </p:spTree>
    <p:extLst>
      <p:ext uri="{BB962C8B-B14F-4D97-AF65-F5344CB8AC3E}">
        <p14:creationId xmlns:p14="http://schemas.microsoft.com/office/powerpoint/2010/main" val="54924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오브젝트의 </a:t>
            </a:r>
            <a:r>
              <a:rPr lang="ko-KR" altLang="en-US" dirty="0" err="1"/>
              <a:t>전후좌우</a:t>
            </a:r>
            <a:r>
              <a:rPr lang="ko-KR" altLang="en-US" dirty="0"/>
              <a:t> 이동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shoot_translate.cs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에 연결 후 </a:t>
            </a:r>
            <a:r>
              <a:rPr lang="en-US" altLang="ko-KR" dirty="0"/>
              <a:t>Inspector</a:t>
            </a:r>
            <a:r>
              <a:rPr lang="ko-KR" altLang="en-US" dirty="0"/>
              <a:t>에서 </a:t>
            </a:r>
            <a:r>
              <a:rPr lang="en-US" altLang="ko-KR" dirty="0"/>
              <a:t>ball</a:t>
            </a:r>
            <a:r>
              <a:rPr lang="ko-KR" altLang="en-US" dirty="0"/>
              <a:t> 변수에 </a:t>
            </a:r>
            <a:r>
              <a:rPr lang="en-US" altLang="ko-KR" dirty="0"/>
              <a:t>Sphere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에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D0CDC-F06F-499B-9FBB-E692A987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9" y="2780928"/>
            <a:ext cx="6259502" cy="398429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69187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0DE4-1AD1-4915-9977-B79CF3F6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Inspector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변수값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8D5C7-1B34-4DDF-BC7A-009D2968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speed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값을 변경하여 테스트 가능</a:t>
            </a:r>
            <a:endParaRPr lang="en-US" altLang="ko-KR" dirty="0"/>
          </a:p>
          <a:p>
            <a:pPr lvl="1"/>
            <a:r>
              <a:rPr lang="ko-KR" altLang="en-US" dirty="0"/>
              <a:t>변경한 값은 임시</a:t>
            </a:r>
            <a:r>
              <a:rPr lang="en-US" altLang="ko-KR" dirty="0"/>
              <a:t>, </a:t>
            </a:r>
            <a:r>
              <a:rPr lang="ko-KR" altLang="en-US" dirty="0"/>
              <a:t>실제 코드 내의 값까지 변경되지는 않음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시 변경한 사항은 실행을 멈췄을 때 원래대로 복구됨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 </a:t>
            </a:r>
            <a:r>
              <a:rPr lang="ko-KR" altLang="en-US" dirty="0"/>
              <a:t>선언된 변수</a:t>
            </a:r>
            <a:endParaRPr lang="en-US" altLang="ko-KR" dirty="0"/>
          </a:p>
          <a:p>
            <a:pPr lvl="1"/>
            <a:r>
              <a:rPr lang="en-US" altLang="ko-KR" dirty="0"/>
              <a:t>Inspector</a:t>
            </a:r>
            <a:r>
              <a:rPr lang="ko-KR" altLang="en-US" dirty="0"/>
              <a:t>에 나타나지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안에서 선언된 변수</a:t>
            </a:r>
            <a:endParaRPr lang="en-US" altLang="ko-KR" dirty="0"/>
          </a:p>
          <a:p>
            <a:pPr lvl="1"/>
            <a:r>
              <a:rPr lang="en-US" altLang="ko-KR" dirty="0"/>
              <a:t>Inspector</a:t>
            </a:r>
            <a:r>
              <a:rPr lang="ko-KR" altLang="en-US" dirty="0"/>
              <a:t>에 나타나지 않음</a:t>
            </a:r>
          </a:p>
        </p:txBody>
      </p:sp>
    </p:spTree>
    <p:extLst>
      <p:ext uri="{BB962C8B-B14F-4D97-AF65-F5344CB8AC3E}">
        <p14:creationId xmlns:p14="http://schemas.microsoft.com/office/powerpoint/2010/main" val="150161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/>
              <a:t>3D </a:t>
            </a:r>
            <a:r>
              <a:rPr lang="ko-KR" altLang="en-US" dirty="0"/>
              <a:t>모델에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unito.unitypackage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Assets </a:t>
            </a:r>
            <a:r>
              <a:rPr lang="ko-KR" altLang="en-US" dirty="0"/>
              <a:t>폴더로 드래그</a:t>
            </a:r>
            <a:endParaRPr lang="en-US" altLang="ko-KR" dirty="0"/>
          </a:p>
          <a:p>
            <a:pPr lvl="1"/>
            <a:r>
              <a:rPr lang="en-US" altLang="ko-KR" dirty="0"/>
              <a:t>[Import]</a:t>
            </a:r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탭 </a:t>
            </a:r>
            <a:r>
              <a:rPr lang="en-US" altLang="ko-KR" dirty="0"/>
              <a:t>Prefabs </a:t>
            </a:r>
            <a:r>
              <a:rPr lang="ko-KR" altLang="en-US" dirty="0"/>
              <a:t>안의 </a:t>
            </a:r>
            <a:r>
              <a:rPr lang="en-US" altLang="ko-KR" dirty="0" err="1"/>
              <a:t>unito</a:t>
            </a:r>
            <a:r>
              <a:rPr lang="en-US" altLang="ko-KR" dirty="0"/>
              <a:t> </a:t>
            </a:r>
            <a:r>
              <a:rPr lang="ko-KR" altLang="en-US" dirty="0"/>
              <a:t>를 계층구조 탭에 드래그</a:t>
            </a:r>
            <a:endParaRPr lang="en-US" altLang="ko-KR" dirty="0"/>
          </a:p>
          <a:p>
            <a:pPr lvl="1"/>
            <a:r>
              <a:rPr lang="en-US" altLang="ko-KR" dirty="0"/>
              <a:t>Transform </a:t>
            </a:r>
            <a:r>
              <a:rPr lang="en-US" altLang="ko-KR" dirty="0">
                <a:sym typeface="Wingdings" panose="05000000000000000000" pitchFamily="2" charset="2"/>
              </a:rPr>
              <a:t> Position :(0, 2, 0)</a:t>
            </a:r>
            <a:endParaRPr lang="en-US" altLang="ko-KR" dirty="0"/>
          </a:p>
          <a:p>
            <a:pPr lvl="1"/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‘Component’ </a:t>
            </a:r>
            <a:r>
              <a:rPr lang="en-US" altLang="ko-KR" dirty="0">
                <a:sym typeface="Wingdings" panose="05000000000000000000" pitchFamily="2" charset="2"/>
              </a:rPr>
              <a:t> ‘Physics’  ‘</a:t>
            </a:r>
            <a:r>
              <a:rPr lang="en-US" altLang="ko-KR" dirty="0" err="1">
                <a:sym typeface="Wingdings" panose="05000000000000000000" pitchFamily="2" charset="2"/>
              </a:rPr>
              <a:t>Rigidbody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충돌 요소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‘Component’  ‘Physics’  ‘Sphere Collider’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Center :(0, 1, 0)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Radius : 1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물체에 딱 들어맞는 </a:t>
            </a:r>
            <a:r>
              <a:rPr lang="en-US" altLang="ko-KR" dirty="0">
                <a:sym typeface="Wingdings" panose="05000000000000000000" pitchFamily="2" charset="2"/>
              </a:rPr>
              <a:t>Collider </a:t>
            </a:r>
            <a:r>
              <a:rPr lang="ko-KR" altLang="en-US" dirty="0">
                <a:sym typeface="Wingdings" panose="05000000000000000000" pitchFamily="2" charset="2"/>
              </a:rPr>
              <a:t>는 아님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근사치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2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Scene </a:t>
            </a:r>
            <a:r>
              <a:rPr lang="ko-KR" altLang="en-US" dirty="0"/>
              <a:t>구성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0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스크립트 </a:t>
            </a:r>
            <a:r>
              <a:rPr lang="en-US" altLang="ko-KR" dirty="0" err="1"/>
              <a:t>rigid_body.cs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물체에 드래그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E77CB-8C24-47C0-BE76-BD29AC76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8840"/>
            <a:ext cx="6192688" cy="365260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33019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탄성 추가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25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바닥에</a:t>
            </a:r>
            <a:r>
              <a:rPr lang="en-US" altLang="ko-KR" dirty="0"/>
              <a:t> </a:t>
            </a:r>
            <a:r>
              <a:rPr lang="ko-KR" altLang="en-US" dirty="0"/>
              <a:t>탄성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탭 </a:t>
            </a:r>
            <a:r>
              <a:rPr lang="en-US" altLang="ko-KR" dirty="0">
                <a:sym typeface="Wingdings" panose="05000000000000000000" pitchFamily="2" charset="2"/>
              </a:rPr>
              <a:t> Assets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Materials </a:t>
            </a:r>
            <a:r>
              <a:rPr lang="ko-KR" altLang="en-US" dirty="0">
                <a:sym typeface="Wingdings" panose="05000000000000000000" pitchFamily="2" charset="2"/>
              </a:rPr>
              <a:t>폴더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‘Assets’  ‘Create’  ‘Physic Material’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floor_material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Bounciness : 1(</a:t>
            </a:r>
            <a:r>
              <a:rPr lang="ko-KR" altLang="en-US" dirty="0">
                <a:sym typeface="Wingdings" panose="05000000000000000000" pitchFamily="2" charset="2"/>
              </a:rPr>
              <a:t>최대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튀어오르는</a:t>
            </a:r>
            <a:r>
              <a:rPr lang="ko-KR" altLang="en-US" dirty="0">
                <a:sym typeface="Wingdings" panose="05000000000000000000" pitchFamily="2" charset="2"/>
              </a:rPr>
              <a:t> 정도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Bounce Combine : Maximum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Plane 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Mesh Collider  Material 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드래그하여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연결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Average, Minimum, Multiply, Maximum</a:t>
            </a:r>
          </a:p>
          <a:p>
            <a:pPr lvl="1"/>
            <a:r>
              <a:rPr lang="ko-KR" altLang="en-US" dirty="0"/>
              <a:t>두 충돌 물체의 수치 중 평균</a:t>
            </a:r>
            <a:r>
              <a:rPr lang="en-US" altLang="ko-KR" dirty="0"/>
              <a:t>/</a:t>
            </a:r>
            <a:r>
              <a:rPr lang="ko-KR" altLang="en-US" dirty="0"/>
              <a:t>최소</a:t>
            </a:r>
            <a:r>
              <a:rPr lang="en-US" altLang="ko-KR" dirty="0"/>
              <a:t>/</a:t>
            </a:r>
            <a:r>
              <a:rPr lang="ko-KR" altLang="en-US" dirty="0"/>
              <a:t>곱</a:t>
            </a:r>
            <a:r>
              <a:rPr lang="en-US" altLang="ko-KR" dirty="0"/>
              <a:t>/</a:t>
            </a:r>
            <a:r>
              <a:rPr lang="ko-KR" altLang="en-US" dirty="0"/>
              <a:t>최대값을 이용</a:t>
            </a:r>
          </a:p>
        </p:txBody>
      </p:sp>
    </p:spTree>
    <p:extLst>
      <p:ext uri="{BB962C8B-B14F-4D97-AF65-F5344CB8AC3E}">
        <p14:creationId xmlns:p14="http://schemas.microsoft.com/office/powerpoint/2010/main" val="3972277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물리 패키지 가져오기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physic_materials.unitypackage</a:t>
            </a:r>
            <a:r>
              <a:rPr lang="en-US" altLang="ko-KR" dirty="0"/>
              <a:t>’ Import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10BF1-2A6F-4F2B-9084-E234E7E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032448" cy="43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72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탄성 </a:t>
            </a:r>
            <a:r>
              <a:rPr lang="en-US" altLang="ko-KR" dirty="0"/>
              <a:t>Asset </a:t>
            </a:r>
            <a:r>
              <a:rPr lang="ko-KR" altLang="en-US" dirty="0"/>
              <a:t>추가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</a:t>
            </a:r>
            <a:r>
              <a:rPr lang="ko-KR" altLang="en-US" dirty="0"/>
              <a:t> 선택한 후</a:t>
            </a:r>
            <a:endParaRPr lang="en-US" altLang="ko-KR" dirty="0"/>
          </a:p>
          <a:p>
            <a:pPr lvl="1"/>
            <a:r>
              <a:rPr lang="en-US" altLang="ko-KR" dirty="0"/>
              <a:t>Sphere Collider 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2"/>
            <a:r>
              <a:rPr lang="en-US" altLang="ko-KR" dirty="0"/>
              <a:t>Material </a:t>
            </a:r>
            <a:r>
              <a:rPr lang="ko-KR" altLang="en-US" dirty="0"/>
              <a:t>맨 오른쪽의 </a:t>
            </a:r>
            <a:r>
              <a:rPr lang="en-US" altLang="ko-KR" dirty="0"/>
              <a:t>‘</a:t>
            </a:r>
            <a:r>
              <a:rPr lang="ko-KR" altLang="en-US" dirty="0"/>
              <a:t>◉</a:t>
            </a:r>
            <a:r>
              <a:rPr lang="en-US" altLang="ko-KR" dirty="0"/>
              <a:t>’ </a:t>
            </a:r>
          </a:p>
          <a:p>
            <a:pPr lvl="1"/>
            <a:r>
              <a:rPr lang="en-US" altLang="ko-KR" dirty="0"/>
              <a:t>Assets </a:t>
            </a:r>
            <a:r>
              <a:rPr lang="ko-KR" altLang="en-US" dirty="0"/>
              <a:t>중에서</a:t>
            </a:r>
            <a:endParaRPr lang="en-US" altLang="ko-KR" dirty="0"/>
          </a:p>
          <a:p>
            <a:pPr lvl="2"/>
            <a:r>
              <a:rPr lang="en-US" altLang="ko-KR" dirty="0"/>
              <a:t>‘Bouncy’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Drag </a:t>
            </a:r>
            <a:r>
              <a:rPr lang="ko-KR" altLang="en-US" dirty="0"/>
              <a:t>수치 조절</a:t>
            </a:r>
            <a:endParaRPr lang="en-US" altLang="ko-KR" dirty="0"/>
          </a:p>
          <a:p>
            <a:pPr lvl="1"/>
            <a:r>
              <a:rPr lang="ko-KR" altLang="en-US" dirty="0" err="1"/>
              <a:t>튀어오르는</a:t>
            </a:r>
            <a:r>
              <a:rPr lang="ko-KR" altLang="en-US" dirty="0"/>
              <a:t> 반동 조절</a:t>
            </a:r>
            <a:endParaRPr lang="en-US" altLang="ko-KR" dirty="0"/>
          </a:p>
          <a:p>
            <a:pPr lvl="1"/>
            <a:r>
              <a:rPr lang="en-US" altLang="ko-KR" dirty="0"/>
              <a:t>0 </a:t>
            </a:r>
            <a:r>
              <a:rPr lang="ko-KR" altLang="en-US" dirty="0"/>
              <a:t>이면 저항이 없음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556792"/>
            <a:ext cx="4067175" cy="465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8518773" y="1897450"/>
            <a:ext cx="210891" cy="207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9361" y="3005917"/>
            <a:ext cx="671155" cy="135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52973" y="3771111"/>
            <a:ext cx="1656184" cy="164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5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질감 부여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10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물체에</a:t>
            </a:r>
            <a:r>
              <a:rPr lang="en-US" altLang="ko-KR" dirty="0"/>
              <a:t> 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무늬를 입힐 때 사용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Material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프로젝트 탭에서 </a:t>
            </a:r>
            <a:r>
              <a:rPr lang="en-US" altLang="ko-KR" dirty="0"/>
              <a:t>Material </a:t>
            </a:r>
            <a:r>
              <a:rPr lang="ko-KR" altLang="en-US" dirty="0"/>
              <a:t>을 관리할 폴더 생성</a:t>
            </a:r>
            <a:endParaRPr lang="en-US" altLang="ko-KR" dirty="0"/>
          </a:p>
          <a:p>
            <a:pPr lvl="3"/>
            <a:r>
              <a:rPr lang="ko-KR" altLang="en-US" dirty="0"/>
              <a:t>가급적이면</a:t>
            </a:r>
            <a:r>
              <a:rPr lang="en-US" altLang="ko-KR" dirty="0"/>
              <a:t> </a:t>
            </a:r>
            <a:r>
              <a:rPr lang="ko-KR" altLang="en-US" dirty="0"/>
              <a:t>리소스 별로 폴더를 만들어 관리하는 것이 편리</a:t>
            </a:r>
            <a:endParaRPr lang="en-US" altLang="ko-KR" dirty="0"/>
          </a:p>
          <a:p>
            <a:pPr lvl="2"/>
            <a:r>
              <a:rPr lang="en-US" altLang="ko-KR" dirty="0"/>
              <a:t>[Create] </a:t>
            </a:r>
            <a:r>
              <a:rPr lang="en-US" altLang="ko-KR" dirty="0">
                <a:sym typeface="Wingdings" panose="05000000000000000000" pitchFamily="2" charset="2"/>
              </a:rPr>
              <a:t> [Folder]  ‘Materials’</a:t>
            </a:r>
          </a:p>
          <a:p>
            <a:pPr lvl="1"/>
            <a:r>
              <a:rPr lang="ko-KR" altLang="en-US" dirty="0"/>
              <a:t>생성한 폴더가 선택된 상태에서</a:t>
            </a:r>
            <a:endParaRPr lang="en-US" altLang="ko-KR" dirty="0"/>
          </a:p>
          <a:p>
            <a:pPr lvl="2"/>
            <a:r>
              <a:rPr lang="en-US" altLang="ko-KR" dirty="0"/>
              <a:t>[Create] </a:t>
            </a:r>
            <a:r>
              <a:rPr lang="en-US" altLang="ko-KR" dirty="0">
                <a:sym typeface="Wingdings" panose="05000000000000000000" pitchFamily="2" charset="2"/>
              </a:rPr>
              <a:t> [Material]  ‘</a:t>
            </a:r>
            <a:r>
              <a:rPr lang="en-US" altLang="ko-KR" dirty="0" err="1">
                <a:sym typeface="Wingdings" panose="05000000000000000000" pitchFamily="2" charset="2"/>
              </a:rPr>
              <a:t>m_sphere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이름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생성은 프로그래밍하듯이 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468960"/>
            <a:ext cx="2600325" cy="32004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모서리가 둥근 직사각형 5"/>
          <p:cNvSpPr/>
          <p:nvPr/>
        </p:nvSpPr>
        <p:spPr>
          <a:xfrm>
            <a:off x="7372590" y="5013176"/>
            <a:ext cx="845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 </a:t>
            </a:r>
            <a:r>
              <a:rPr lang="ko-KR" altLang="en-US" dirty="0"/>
              <a:t>색상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A44F5-26B8-46B3-AE47-BB79F4F0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2582" t="8897" r="-1" b="3026"/>
          <a:stretch/>
        </p:blipFill>
        <p:spPr>
          <a:xfrm>
            <a:off x="2339752" y="1268760"/>
            <a:ext cx="4294460" cy="54225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모서리가 둥근 직사각형 5"/>
          <p:cNvSpPr/>
          <p:nvPr/>
        </p:nvSpPr>
        <p:spPr>
          <a:xfrm>
            <a:off x="5030682" y="2060848"/>
            <a:ext cx="441905" cy="1852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물체에 </a:t>
            </a:r>
            <a:r>
              <a:rPr lang="en-US" altLang="ko-KR" dirty="0"/>
              <a:t>Material </a:t>
            </a:r>
            <a:r>
              <a:rPr lang="ko-KR" altLang="en-US" dirty="0"/>
              <a:t>적용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물체에 동일한 </a:t>
            </a:r>
            <a:r>
              <a:rPr lang="en-US" altLang="ko-KR" dirty="0"/>
              <a:t>Material</a:t>
            </a:r>
            <a:r>
              <a:rPr lang="ko-KR" altLang="en-US" dirty="0"/>
              <a:t>을 반복 사용 가능</a:t>
            </a:r>
            <a:endParaRPr lang="en-US" altLang="ko-KR" dirty="0"/>
          </a:p>
          <a:p>
            <a:pPr lvl="1"/>
            <a:r>
              <a:rPr lang="ko-KR" altLang="en-US" dirty="0"/>
              <a:t>변경 시 모든 물체가 함께 변경됨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78843"/>
            <a:ext cx="599122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9" name="그룹 8"/>
          <p:cNvGrpSpPr/>
          <p:nvPr/>
        </p:nvGrpSpPr>
        <p:grpSpPr>
          <a:xfrm>
            <a:off x="2158665" y="1951330"/>
            <a:ext cx="4273239" cy="864096"/>
            <a:chOff x="2187388" y="3120424"/>
            <a:chExt cx="4273239" cy="86409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615331" y="3120424"/>
              <a:ext cx="84529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6" idx="1"/>
            </p:cNvCxnSpPr>
            <p:nvPr/>
          </p:nvCxnSpPr>
          <p:spPr>
            <a:xfrm flipH="1" flipV="1">
              <a:off x="2187388" y="3442447"/>
              <a:ext cx="3427943" cy="11002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1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(Texture)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용도</a:t>
            </a:r>
            <a:endParaRPr lang="en-US" altLang="ko-KR" dirty="0"/>
          </a:p>
          <a:p>
            <a:pPr lvl="1"/>
            <a:r>
              <a:rPr lang="ko-KR" altLang="en-US" dirty="0"/>
              <a:t>사진과 같은 평면 이미지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1"/>
            <a:r>
              <a:rPr lang="ko-KR" altLang="en-US" dirty="0"/>
              <a:t>벽돌담과 같은 입체감이 있는 이미지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이미지 파일</a:t>
            </a:r>
            <a:endParaRPr lang="en-US" altLang="ko-KR" dirty="0"/>
          </a:p>
          <a:p>
            <a:pPr lvl="1"/>
            <a:r>
              <a:rPr lang="ko-KR" altLang="en-US" dirty="0"/>
              <a:t>대부분의 일반적인 이미지 파일들을 모두 허용</a:t>
            </a:r>
            <a:endParaRPr lang="en-US" altLang="ko-KR" dirty="0"/>
          </a:p>
          <a:p>
            <a:pPr lvl="2"/>
            <a:r>
              <a:rPr lang="en-US" altLang="ko-KR" dirty="0"/>
              <a:t>.bmp, .jpg, .</a:t>
            </a:r>
            <a:r>
              <a:rPr lang="en-US" altLang="ko-KR" dirty="0" err="1"/>
              <a:t>png</a:t>
            </a:r>
            <a:r>
              <a:rPr lang="en-US" altLang="ko-KR" dirty="0"/>
              <a:t>, …</a:t>
            </a:r>
          </a:p>
          <a:p>
            <a:pPr lvl="3"/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프로젝트 탭에 </a:t>
            </a:r>
            <a:r>
              <a:rPr lang="en-US" altLang="ko-KR" dirty="0"/>
              <a:t>‘Textures’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ko-KR" altLang="en-US" dirty="0"/>
              <a:t>이름은 원래 이미지 파일의 이름으로 자동 설정됨</a:t>
            </a:r>
          </a:p>
        </p:txBody>
      </p:sp>
    </p:spTree>
    <p:extLst>
      <p:ext uri="{BB962C8B-B14F-4D97-AF65-F5344CB8AC3E}">
        <p14:creationId xmlns:p14="http://schemas.microsoft.com/office/powerpoint/2010/main" val="23628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새로운 프로젝트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Plane,</a:t>
            </a:r>
            <a:r>
              <a:rPr lang="ko-KR" altLang="en-US" dirty="0"/>
              <a:t> </a:t>
            </a:r>
            <a:r>
              <a:rPr lang="en-US" altLang="ko-KR" dirty="0"/>
              <a:t>Cube, Sphere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7783"/>
              </p:ext>
            </p:extLst>
          </p:nvPr>
        </p:nvGraphicFramePr>
        <p:xfrm>
          <a:off x="908557" y="2778551"/>
          <a:ext cx="35001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10, 1, 10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Cube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4, 5, 0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B21ED1-D609-4B61-899A-6EFA3BE5C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85251"/>
              </p:ext>
            </p:extLst>
          </p:nvPr>
        </p:nvGraphicFramePr>
        <p:xfrm>
          <a:off x="4860032" y="2778551"/>
          <a:ext cx="3744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Sphere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en-US" altLang="ko-KR"/>
                        <a:t>, 3,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5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불러오기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탐색기에서 </a:t>
            </a:r>
            <a:r>
              <a:rPr lang="en-US" altLang="ko-KR" dirty="0"/>
              <a:t>Project </a:t>
            </a:r>
            <a:r>
              <a:rPr lang="ko-KR" altLang="en-US" dirty="0"/>
              <a:t>탭의 폴더로 드래그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\Assets\Textures </a:t>
            </a:r>
            <a:r>
              <a:rPr lang="ko-KR" altLang="en-US" dirty="0"/>
              <a:t>경로 안에 해당 이미지가 복사됨</a:t>
            </a:r>
            <a:endParaRPr lang="en-US" altLang="ko-KR" dirty="0"/>
          </a:p>
          <a:p>
            <a:pPr lvl="2"/>
            <a:r>
              <a:rPr lang="ko-KR" altLang="en-US" dirty="0"/>
              <a:t>해당 경로에 직접 이미지를 복사하면 </a:t>
            </a:r>
            <a:r>
              <a:rPr lang="en-US" altLang="ko-KR" dirty="0"/>
              <a:t>Project </a:t>
            </a:r>
            <a:r>
              <a:rPr lang="ko-KR" altLang="en-US" dirty="0"/>
              <a:t>탭의 폴더 내에 추가됨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39"/>
            <a:ext cx="4320480" cy="2708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845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적용하기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텍스쳐를</a:t>
            </a:r>
            <a:r>
              <a:rPr lang="ko-KR" altLang="en-US" dirty="0"/>
              <a:t> 원하는 물체 위로 드래그</a:t>
            </a:r>
            <a:endParaRPr lang="en-US" altLang="ko-KR" dirty="0"/>
          </a:p>
          <a:p>
            <a:pPr lvl="1"/>
            <a:r>
              <a:rPr lang="en-US" altLang="ko-KR" dirty="0"/>
              <a:t>Materials </a:t>
            </a:r>
            <a:r>
              <a:rPr lang="ko-KR" altLang="en-US" dirty="0"/>
              <a:t>폴더 내에 해당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Material 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생성됨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2600" t="9223" b="3026"/>
          <a:stretch/>
        </p:blipFill>
        <p:spPr>
          <a:xfrm>
            <a:off x="2771800" y="2348880"/>
            <a:ext cx="3419872" cy="430452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29192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사운드 출력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01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1ABC85-0BD6-492E-8DF2-07C932F4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Audio Source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Clip</a:t>
            </a:r>
          </a:p>
          <a:p>
            <a:pPr lvl="1"/>
            <a:r>
              <a:rPr lang="ko-KR" altLang="en-US" dirty="0"/>
              <a:t>배경음악이나</a:t>
            </a:r>
            <a:r>
              <a:rPr lang="en-US" altLang="ko-KR" dirty="0"/>
              <a:t> </a:t>
            </a:r>
            <a:r>
              <a:rPr lang="ko-KR" altLang="en-US" dirty="0"/>
              <a:t>효과음 등이 수록된 사운드 파일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Audio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</a:p>
          <a:p>
            <a:pPr lvl="1"/>
            <a:r>
              <a:rPr lang="ko-KR" altLang="en-US" dirty="0"/>
              <a:t>물체에 </a:t>
            </a:r>
            <a:r>
              <a:rPr lang="en-US" altLang="ko-KR" dirty="0"/>
              <a:t>Audio Clip</a:t>
            </a:r>
            <a:r>
              <a:rPr lang="ko-KR" altLang="en-US" dirty="0"/>
              <a:t>을 연결하고 처리하는 구성요소</a:t>
            </a:r>
            <a:endParaRPr lang="en-US" altLang="ko-KR" dirty="0"/>
          </a:p>
          <a:p>
            <a:pPr lvl="1"/>
            <a:r>
              <a:rPr lang="ko-KR" altLang="en-US" dirty="0"/>
              <a:t>재생</a:t>
            </a:r>
            <a:r>
              <a:rPr lang="en-US" altLang="ko-KR" dirty="0"/>
              <a:t>/</a:t>
            </a:r>
            <a:r>
              <a:rPr lang="ko-KR" altLang="en-US" dirty="0"/>
              <a:t>정지 등의 다양한 기능 수행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사운드 파일 생성</a:t>
            </a:r>
          </a:p>
          <a:p>
            <a:pPr lvl="1"/>
            <a:r>
              <a:rPr lang="ko-KR" altLang="en-US" dirty="0"/>
              <a:t>프로젝트 탭에 ‘</a:t>
            </a:r>
            <a:r>
              <a:rPr lang="en-US" altLang="ko-KR" dirty="0"/>
              <a:t>Sounds’ </a:t>
            </a:r>
            <a:r>
              <a:rPr lang="ko-KR" altLang="en-US" dirty="0"/>
              <a:t>폴더 생성</a:t>
            </a:r>
          </a:p>
          <a:p>
            <a:pPr lvl="1"/>
            <a:r>
              <a:rPr lang="ko-KR" altLang="en-US" dirty="0"/>
              <a:t>이름은 원래 사운드 파일의 이름으로 자동 설정됨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프로젝트 탭에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138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Audio Source </a:t>
            </a:r>
            <a:r>
              <a:rPr lang="ko-KR" altLang="en-US" dirty="0"/>
              <a:t>적용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선택한 물체에 사운드 파일을 드래그</a:t>
            </a:r>
            <a:endParaRPr lang="ko-KR" altLang="en-US" dirty="0"/>
          </a:p>
          <a:p>
            <a:pPr lvl="3"/>
            <a:endParaRPr lang="en-US" altLang="ko-KR" dirty="0"/>
          </a:p>
          <a:p>
            <a:r>
              <a:rPr lang="ko-KR" altLang="en-US" dirty="0"/>
              <a:t>충돌 시 어디서 </a:t>
            </a:r>
            <a:r>
              <a:rPr lang="ko-KR" altLang="en-US" dirty="0" err="1"/>
              <a:t>소리낼까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Plane : </a:t>
            </a:r>
            <a:r>
              <a:rPr lang="ko-KR" altLang="en-US" dirty="0"/>
              <a:t>무언가</a:t>
            </a:r>
            <a:r>
              <a:rPr lang="en-US" altLang="ko-KR" dirty="0"/>
              <a:t> </a:t>
            </a:r>
            <a:r>
              <a:rPr lang="ko-KR" altLang="en-US" dirty="0"/>
              <a:t>부딪힐 때마다 무슨 물체인지 판단하여 각각 다른 소리를 재생해야 함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Sphere</a:t>
            </a:r>
            <a:r>
              <a:rPr lang="en-US" altLang="ko-KR" dirty="0"/>
              <a:t> : </a:t>
            </a:r>
            <a:r>
              <a:rPr lang="ko-KR" altLang="en-US" dirty="0"/>
              <a:t>부딪힐 때마다 정해진 소리를 재생</a:t>
            </a:r>
            <a:endParaRPr lang="en-US" altLang="ko-KR" dirty="0"/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옵션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Play On Awake : </a:t>
            </a:r>
            <a:r>
              <a:rPr lang="ko-KR" altLang="en-US" dirty="0">
                <a:sym typeface="Wingdings" panose="05000000000000000000" pitchFamily="2" charset="2"/>
              </a:rPr>
              <a:t>연결된 물체의 등장과 함께 소리 재생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Loop : </a:t>
            </a:r>
            <a:r>
              <a:rPr lang="ko-KR" altLang="en-US" dirty="0">
                <a:sym typeface="Wingdings" panose="05000000000000000000" pitchFamily="2" charset="2"/>
              </a:rPr>
              <a:t>반복 재생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Priority : </a:t>
            </a:r>
            <a:r>
              <a:rPr lang="ko-KR" altLang="en-US" dirty="0">
                <a:sym typeface="Wingdings" panose="05000000000000000000" pitchFamily="2" charset="2"/>
              </a:rPr>
              <a:t>우선 순위</a:t>
            </a:r>
            <a:r>
              <a:rPr lang="en-US" altLang="ko-KR" dirty="0">
                <a:sym typeface="Wingdings" panose="05000000000000000000" pitchFamily="2" charset="2"/>
              </a:rPr>
              <a:t>(0 : </a:t>
            </a:r>
            <a:r>
              <a:rPr lang="ko-KR" altLang="en-US" dirty="0">
                <a:sym typeface="Wingdings" panose="05000000000000000000" pitchFamily="2" charset="2"/>
              </a:rPr>
              <a:t>최고</a:t>
            </a:r>
            <a:r>
              <a:rPr lang="en-US" altLang="ko-KR" dirty="0">
                <a:sym typeface="Wingdings" panose="05000000000000000000" pitchFamily="2" charset="2"/>
              </a:rPr>
              <a:t>, 256 : </a:t>
            </a:r>
            <a:r>
              <a:rPr lang="ko-KR" altLang="en-US" dirty="0">
                <a:sym typeface="Wingdings" panose="05000000000000000000" pitchFamily="2" charset="2"/>
              </a:rPr>
              <a:t>최소</a:t>
            </a:r>
            <a:r>
              <a:rPr lang="en-US" altLang="ko-KR" dirty="0">
                <a:sym typeface="Wingdings" panose="05000000000000000000" pitchFamily="2" charset="2"/>
              </a:rPr>
              <a:t>, 128 : </a:t>
            </a:r>
            <a:r>
              <a:rPr lang="ko-KR" altLang="en-US" dirty="0">
                <a:sym typeface="Wingdings" panose="05000000000000000000" pitchFamily="2" charset="2"/>
              </a:rPr>
              <a:t>기본값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Pitch : </a:t>
            </a:r>
            <a:r>
              <a:rPr lang="ko-KR" altLang="en-US" dirty="0">
                <a:sym typeface="Wingdings" panose="05000000000000000000" pitchFamily="2" charset="2"/>
              </a:rPr>
              <a:t>재생 속도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887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충돌 이벤트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스크립트가 연결된 물체에 충돌 발생 시 호출되는 함수</a:t>
            </a:r>
            <a:endParaRPr lang="en-US" altLang="ko-KR" dirty="0"/>
          </a:p>
          <a:p>
            <a:pPr lvl="2"/>
            <a:r>
              <a:rPr lang="ko-KR" altLang="en-US" dirty="0"/>
              <a:t>부딪힌</a:t>
            </a:r>
            <a:r>
              <a:rPr lang="en-US" altLang="ko-KR" dirty="0"/>
              <a:t> </a:t>
            </a:r>
            <a:r>
              <a:rPr lang="ko-KR" altLang="en-US" dirty="0"/>
              <a:t>물체의 정보를 </a:t>
            </a:r>
            <a:r>
              <a:rPr lang="en-US" altLang="ko-KR" dirty="0"/>
              <a:t>Collision </a:t>
            </a:r>
            <a:r>
              <a:rPr lang="ko-KR" altLang="en-US" dirty="0"/>
              <a:t>타입의 매개변수를 통해 전달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en-US" altLang="ko-KR" dirty="0" err="1"/>
              <a:t>coll</a:t>
            </a:r>
            <a:r>
              <a:rPr lang="en-US" altLang="ko-KR" dirty="0"/>
              <a:t>’ </a:t>
            </a:r>
            <a:r>
              <a:rPr lang="ko-KR" altLang="en-US" dirty="0"/>
              <a:t>대신에 임의의 변수명으로 변경 가능</a:t>
            </a:r>
            <a:endParaRPr lang="en-US" altLang="ko-KR" dirty="0"/>
          </a:p>
          <a:p>
            <a:pPr lvl="2"/>
            <a:r>
              <a:rPr lang="en-US" altLang="ko-KR" dirty="0" err="1"/>
              <a:t>coll.gameObject</a:t>
            </a:r>
            <a:r>
              <a:rPr lang="en-US" altLang="ko-KR" dirty="0"/>
              <a:t> </a:t>
            </a:r>
            <a:r>
              <a:rPr lang="ko-KR" altLang="en-US" dirty="0"/>
              <a:t>를 통해 부딪힌 물체를 제어</a:t>
            </a:r>
            <a:endParaRPr lang="en-US" altLang="ko-KR" dirty="0"/>
          </a:p>
          <a:p>
            <a:pPr lvl="3"/>
            <a:r>
              <a:rPr lang="en-US" altLang="ko-KR" dirty="0" err="1"/>
              <a:t>coll.gameObject</a:t>
            </a:r>
            <a:r>
              <a:rPr lang="en-US" altLang="ko-KR" dirty="0"/>
              <a:t> :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클래스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스크립트가</a:t>
            </a:r>
            <a:r>
              <a:rPr lang="en-US" altLang="ko-KR" dirty="0"/>
              <a:t> </a:t>
            </a:r>
            <a:r>
              <a:rPr lang="ko-KR" altLang="en-US" dirty="0"/>
              <a:t>연결된 물체의 사운드</a:t>
            </a:r>
            <a:r>
              <a:rPr lang="en-US" altLang="ko-KR" dirty="0"/>
              <a:t> </a:t>
            </a:r>
            <a:r>
              <a:rPr lang="ko-KR" altLang="en-US" dirty="0"/>
              <a:t>연주</a:t>
            </a:r>
            <a:endParaRPr lang="en-US" altLang="ko-KR" dirty="0"/>
          </a:p>
          <a:p>
            <a:pPr lvl="1"/>
            <a:r>
              <a:rPr lang="ko-KR" altLang="en-US" dirty="0"/>
              <a:t>자바스크립트</a:t>
            </a:r>
            <a:r>
              <a:rPr lang="en-US" altLang="ko-KR" dirty="0"/>
              <a:t> : </a:t>
            </a:r>
            <a:r>
              <a:rPr lang="en-US" altLang="ko-KR" dirty="0" err="1"/>
              <a:t>GetComponent</a:t>
            </a:r>
            <a:r>
              <a:rPr lang="en-US" altLang="ko-KR" dirty="0"/>
              <a:t>.&lt;</a:t>
            </a:r>
            <a:r>
              <a:rPr lang="en-US" altLang="ko-KR" dirty="0" err="1"/>
              <a:t>AudioSource</a:t>
            </a:r>
            <a:r>
              <a:rPr lang="en-US" altLang="ko-KR" dirty="0"/>
              <a:t>&gt;().Play();</a:t>
            </a:r>
          </a:p>
          <a:p>
            <a:pPr lvl="1"/>
            <a:r>
              <a:rPr lang="en-US" altLang="ko-KR" dirty="0"/>
              <a:t>C# </a:t>
            </a:r>
            <a:r>
              <a:rPr lang="ko-KR" altLang="en-US" dirty="0"/>
              <a:t>스크립트</a:t>
            </a:r>
            <a:r>
              <a:rPr lang="en-US" altLang="ko-KR" dirty="0"/>
              <a:t> : </a:t>
            </a:r>
            <a:r>
              <a:rPr lang="en-US" altLang="ko-KR" dirty="0" err="1"/>
              <a:t>GetComponent</a:t>
            </a:r>
            <a:r>
              <a:rPr lang="en-US" altLang="ko-KR" dirty="0"/>
              <a:t>&lt;</a:t>
            </a:r>
            <a:r>
              <a:rPr lang="en-US" altLang="ko-KR" dirty="0" err="1"/>
              <a:t>AudioSource</a:t>
            </a:r>
            <a:r>
              <a:rPr lang="en-US" altLang="ko-KR" dirty="0"/>
              <a:t>&gt;().Play();</a:t>
            </a:r>
          </a:p>
          <a:p>
            <a:endParaRPr lang="en-US" altLang="ko-KR" dirty="0"/>
          </a:p>
          <a:p>
            <a:r>
              <a:rPr lang="ko-KR" altLang="en-US" dirty="0"/>
              <a:t>작성한 스크립트를 </a:t>
            </a:r>
            <a:r>
              <a:rPr lang="en-US" altLang="ko-KR" dirty="0"/>
              <a:t>Sphere </a:t>
            </a:r>
            <a:r>
              <a:rPr lang="ko-KR" altLang="en-US" dirty="0"/>
              <a:t>에 드래그하여 연결</a:t>
            </a:r>
          </a:p>
        </p:txBody>
      </p:sp>
    </p:spTree>
    <p:extLst>
      <p:ext uri="{BB962C8B-B14F-4D97-AF65-F5344CB8AC3E}">
        <p14:creationId xmlns:p14="http://schemas.microsoft.com/office/powerpoint/2010/main" val="1674895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충돌 이벤트 처리 코드 작성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E15E84-043D-4005-BC00-F9CA41E5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438" t="36309" r="61025" b="56223"/>
          <a:stretch/>
        </p:blipFill>
        <p:spPr>
          <a:xfrm>
            <a:off x="617889" y="2780928"/>
            <a:ext cx="7536802" cy="21534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37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3D13-64E1-4F92-B59D-C2750C9F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이벤트 처리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99E9D-E18C-4601-8A59-9A6A7CD4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시작된 순간의 이벤트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OnCollisionStay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유지되고 있는 동안의 이벤트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OnCollisionExit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유지되고 있다가 끝나는 순간의 이벤트 처리</a:t>
            </a:r>
          </a:p>
        </p:txBody>
      </p:sp>
    </p:spTree>
    <p:extLst>
      <p:ext uri="{BB962C8B-B14F-4D97-AF65-F5344CB8AC3E}">
        <p14:creationId xmlns:p14="http://schemas.microsoft.com/office/powerpoint/2010/main" val="1641388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 : </a:t>
            </a:r>
            <a:r>
              <a:rPr lang="ko-KR" altLang="en-US" dirty="0"/>
              <a:t>오브젝트 조작하기 </a:t>
            </a:r>
            <a:r>
              <a:rPr lang="en-US" altLang="ko-KR" dirty="0"/>
              <a:t>+ </a:t>
            </a:r>
            <a:r>
              <a:rPr lang="ko-KR" altLang="en-US" dirty="0"/>
              <a:t>충돌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Cube</a:t>
            </a:r>
            <a:r>
              <a:rPr lang="ko-KR" altLang="en-US" dirty="0"/>
              <a:t>를 움직여서 </a:t>
            </a:r>
            <a:r>
              <a:rPr lang="en-US" altLang="ko-KR" dirty="0"/>
              <a:t>Sphere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부딪히면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Sphere</a:t>
            </a:r>
            <a:r>
              <a:rPr lang="ko-KR" altLang="en-US" dirty="0"/>
              <a:t>가 </a:t>
            </a:r>
            <a:r>
              <a:rPr lang="en-US" altLang="ko-KR" dirty="0"/>
              <a:t>(0, 1, 1) </a:t>
            </a:r>
            <a:r>
              <a:rPr lang="ko-KR" altLang="en-US" dirty="0"/>
              <a:t>방향으로 발사되도록 구현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와 </a:t>
            </a:r>
            <a:r>
              <a:rPr lang="en-US" altLang="ko-KR" dirty="0"/>
              <a:t>Sphere</a:t>
            </a:r>
            <a:r>
              <a:rPr lang="ko-KR" altLang="en-US" dirty="0"/>
              <a:t> 모두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의 움직임은</a:t>
            </a:r>
            <a:r>
              <a:rPr lang="en-US" altLang="ko-KR" dirty="0"/>
              <a:t> </a:t>
            </a:r>
            <a:r>
              <a:rPr lang="ko-KR" altLang="en-US" dirty="0"/>
              <a:t>화살표 키로</a:t>
            </a:r>
            <a:endParaRPr lang="en-US" altLang="ko-KR" dirty="0"/>
          </a:p>
          <a:p>
            <a:pPr lvl="1"/>
            <a:r>
              <a:rPr lang="ko-KR" altLang="en-US" dirty="0"/>
              <a:t>부딪혀온 방향에 상관없이 무조건 </a:t>
            </a:r>
            <a:r>
              <a:rPr lang="en-US" altLang="ko-KR" dirty="0"/>
              <a:t>(0, 1, 1) </a:t>
            </a:r>
            <a:r>
              <a:rPr lang="ko-KR" altLang="en-US" dirty="0"/>
              <a:t>방향으로 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힌트</a:t>
            </a:r>
            <a:endParaRPr lang="en-US" altLang="ko-KR" dirty="0"/>
          </a:p>
          <a:p>
            <a:pPr lvl="2"/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coll.gameObject.GetComponent</a:t>
            </a:r>
            <a:endParaRPr lang="en-US" altLang="ko-KR" dirty="0"/>
          </a:p>
          <a:p>
            <a:pPr lvl="2"/>
            <a:r>
              <a:rPr lang="en-US" altLang="ko-KR" dirty="0"/>
              <a:t>Sphere</a:t>
            </a:r>
            <a:r>
              <a:rPr lang="ko-KR" altLang="en-US"/>
              <a:t>는 큐브에 부딪혔을 때만 발사되도록</a:t>
            </a:r>
            <a:endParaRPr lang="en-US" altLang="ko-KR" dirty="0"/>
          </a:p>
          <a:p>
            <a:pPr lvl="2"/>
            <a:r>
              <a:rPr lang="en-US" altLang="ko-KR" dirty="0"/>
              <a:t>Plane</a:t>
            </a:r>
            <a:r>
              <a:rPr lang="ko-KR" altLang="en-US" dirty="0"/>
              <a:t>은 </a:t>
            </a:r>
            <a:r>
              <a:rPr lang="en-US" altLang="ko-KR" dirty="0" err="1"/>
              <a:t>AddForce</a:t>
            </a:r>
            <a:r>
              <a:rPr lang="en-US" altLang="ko-KR" dirty="0"/>
              <a:t>()</a:t>
            </a:r>
            <a:r>
              <a:rPr lang="ko-KR" altLang="en-US" dirty="0"/>
              <a:t>를 적용해도 발사되지 않음</a:t>
            </a:r>
            <a:endParaRPr lang="en-US" altLang="ko-KR" dirty="0"/>
          </a:p>
          <a:p>
            <a:pPr lvl="3"/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가 없으므로</a:t>
            </a:r>
          </a:p>
        </p:txBody>
      </p:sp>
    </p:spTree>
    <p:extLst>
      <p:ext uri="{BB962C8B-B14F-4D97-AF65-F5344CB8AC3E}">
        <p14:creationId xmlns:p14="http://schemas.microsoft.com/office/powerpoint/2010/main" val="164136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#2 : </a:t>
            </a:r>
            <a:r>
              <a:rPr lang="ko-KR" altLang="en-US" dirty="0"/>
              <a:t>오브젝트 조작하기 </a:t>
            </a:r>
            <a:r>
              <a:rPr lang="en-US" altLang="ko-KR" dirty="0"/>
              <a:t>+ </a:t>
            </a:r>
            <a:r>
              <a:rPr lang="ko-KR" altLang="en-US" dirty="0"/>
              <a:t>충돌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ko-KR" altLang="en-US" dirty="0"/>
              <a:t>학습자료실의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실습과제 템플릿</a:t>
            </a:r>
            <a:r>
              <a:rPr lang="en-US" altLang="ko-KR" dirty="0"/>
              <a:t>’ </a:t>
            </a:r>
            <a:r>
              <a:rPr lang="ko-KR" altLang="en-US" dirty="0"/>
              <a:t>게시물의 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프로젝트 폴더 전체를 </a:t>
            </a:r>
            <a:r>
              <a:rPr lang="en-US" altLang="ko-KR" dirty="0"/>
              <a:t>zip </a:t>
            </a:r>
            <a:r>
              <a:rPr lang="ko-KR" altLang="en-US" dirty="0"/>
              <a:t>으로 압축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Scene</a:t>
            </a:r>
            <a:r>
              <a:rPr lang="ko-KR" altLang="en-US" b="1" dirty="0">
                <a:solidFill>
                  <a:srgbClr val="C00000"/>
                </a:solidFill>
              </a:rPr>
              <a:t>을 비롯한 모든 파일이 제대로 저장되어 있는 지 꼭 확인할 것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_02.zip </a:t>
            </a:r>
            <a:r>
              <a:rPr lang="ko-KR" altLang="en-US" dirty="0"/>
              <a:t>으로 파일이름을 만들어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분반</a:t>
            </a:r>
            <a:r>
              <a:rPr lang="en-US" altLang="ko-KR" dirty="0"/>
              <a:t>) 2019/10/08, 23:59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분반</a:t>
            </a:r>
            <a:r>
              <a:rPr lang="en-US" altLang="ko-KR"/>
              <a:t>) 2019/10/09, </a:t>
            </a:r>
            <a:r>
              <a:rPr lang="en-US" altLang="ko-KR" dirty="0"/>
              <a:t>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1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Scene </a:t>
            </a:r>
            <a:r>
              <a:rPr lang="ko-KR" altLang="en-US" dirty="0"/>
              <a:t>구성 완료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CC151-9D33-43CC-9E91-70ED76BF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E45671-A9A6-4618-9589-AFE781A6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8640960" cy="462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2700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1156_8184920/fImage51133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1156_8184920/fImage1960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 이동 및 변형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7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 변경</a:t>
            </a:r>
            <a:r>
              <a:rPr lang="en-US" altLang="ko-KR" dirty="0"/>
              <a:t>, </a:t>
            </a:r>
            <a:r>
              <a:rPr lang="en-US" altLang="ko-KR" dirty="0" err="1"/>
              <a:t>object_transform.cs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회전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  <a:endParaRPr lang="en-US" altLang="ko-KR" dirty="0"/>
          </a:p>
          <a:p>
            <a:pPr lvl="1"/>
            <a:r>
              <a:rPr lang="en-US" altLang="ko-KR" dirty="0"/>
              <a:t>cf.) Vector3.scale()</a:t>
            </a:r>
          </a:p>
          <a:p>
            <a:pPr lvl="2"/>
            <a:r>
              <a:rPr lang="ko-KR" altLang="en-US" dirty="0"/>
              <a:t>벡터의 요소별 곱셈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26745" r="50787" b="64285"/>
          <a:stretch/>
        </p:blipFill>
        <p:spPr>
          <a:xfrm>
            <a:off x="4211960" y="1268760"/>
            <a:ext cx="4353394" cy="922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438" t="26590" r="48425" b="56969"/>
          <a:stretch/>
        </p:blipFill>
        <p:spPr>
          <a:xfrm>
            <a:off x="4211960" y="2385786"/>
            <a:ext cx="4737436" cy="1691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2438" t="26695" r="48425" b="49495"/>
          <a:stretch/>
        </p:blipFill>
        <p:spPr>
          <a:xfrm>
            <a:off x="4211960" y="4265862"/>
            <a:ext cx="4737436" cy="2449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4770783" y="1701579"/>
            <a:ext cx="305272" cy="161001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3648" y="1862580"/>
            <a:ext cx="308930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스크립트가 연결된 물체를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의미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4700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물체의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Transform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물체의 위치를 이동하거나 회전할 때 사용</a:t>
            </a:r>
            <a:endParaRPr lang="en-US" altLang="ko-KR" dirty="0"/>
          </a:p>
          <a:p>
            <a:pPr lvl="1"/>
            <a:r>
              <a:rPr lang="ko-KR" altLang="en-US" dirty="0"/>
              <a:t>동작</a:t>
            </a:r>
            <a:endParaRPr lang="en-US" altLang="ko-KR" dirty="0"/>
          </a:p>
          <a:p>
            <a:pPr lvl="2"/>
            <a:r>
              <a:rPr lang="ko-KR" altLang="en-US" dirty="0"/>
              <a:t>이동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ko-KR" altLang="en-US" dirty="0"/>
              <a:t>오브젝트</a:t>
            </a:r>
            <a:r>
              <a:rPr lang="en-US" altLang="ko-KR" dirty="0"/>
              <a:t>&gt;.</a:t>
            </a:r>
            <a:r>
              <a:rPr lang="en-US" altLang="ko-KR" dirty="0" err="1"/>
              <a:t>transform.Translate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C00000"/>
                </a:solidFill>
              </a:rPr>
              <a:t>이동 거리</a:t>
            </a:r>
            <a:r>
              <a:rPr lang="en-US" altLang="ko-KR" dirty="0"/>
              <a:t>);</a:t>
            </a:r>
          </a:p>
          <a:p>
            <a:pPr lvl="2"/>
            <a:r>
              <a:rPr lang="ko-KR" altLang="en-US" dirty="0"/>
              <a:t>회전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ko-KR" altLang="en-US" dirty="0"/>
              <a:t>오브젝트</a:t>
            </a:r>
            <a:r>
              <a:rPr lang="en-US" altLang="ko-KR" dirty="0"/>
              <a:t>&gt;.</a:t>
            </a:r>
            <a:r>
              <a:rPr lang="en-US" altLang="ko-KR" dirty="0" err="1"/>
              <a:t>transform.Rotate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X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>
                <a:solidFill>
                  <a:srgbClr val="C00000"/>
                </a:solidFill>
              </a:rPr>
              <a:t>, Y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>
                <a:solidFill>
                  <a:srgbClr val="C00000"/>
                </a:solidFill>
              </a:rPr>
              <a:t>, Z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/>
              <a:t>);</a:t>
            </a:r>
          </a:p>
          <a:p>
            <a:pPr lvl="2"/>
            <a:r>
              <a:rPr lang="ko-KR" altLang="en-US" dirty="0"/>
              <a:t>축소</a:t>
            </a:r>
            <a:r>
              <a:rPr lang="en-US" altLang="ko-KR" dirty="0"/>
              <a:t>/</a:t>
            </a:r>
            <a:r>
              <a:rPr lang="ko-KR" altLang="en-US" dirty="0"/>
              <a:t>확대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ko-KR" altLang="en-US" dirty="0"/>
              <a:t>오브젝트</a:t>
            </a:r>
            <a:r>
              <a:rPr lang="en-US" altLang="ko-KR" dirty="0"/>
              <a:t>&gt;.</a:t>
            </a:r>
            <a:r>
              <a:rPr lang="en-US" altLang="ko-KR" dirty="0" err="1"/>
              <a:t>transform.localScale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Vector3(</a:t>
            </a:r>
            <a:r>
              <a:rPr lang="en-US" altLang="ko-KR" dirty="0" err="1">
                <a:solidFill>
                  <a:srgbClr val="C00000"/>
                </a:solidFill>
              </a:rPr>
              <a:t>sx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sz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24394-3315-4A10-9CDA-FCF9FE37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1174"/>
            <a:ext cx="8229600" cy="11715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E673E6-85F3-4F03-A759-ABAF6811DD6F}"/>
              </a:ext>
            </a:extLst>
          </p:cNvPr>
          <p:cNvSpPr/>
          <p:nvPr/>
        </p:nvSpPr>
        <p:spPr>
          <a:xfrm>
            <a:off x="4214191" y="2043485"/>
            <a:ext cx="2560320" cy="20673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4D1B5-6C6D-4429-9B92-E30EEB7CF64D}"/>
              </a:ext>
            </a:extLst>
          </p:cNvPr>
          <p:cNvSpPr txBox="1"/>
          <p:nvPr/>
        </p:nvSpPr>
        <p:spPr>
          <a:xfrm>
            <a:off x="4206179" y="2250219"/>
            <a:ext cx="256833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물체의 로컬좌표 기준 앞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(Z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축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 방향</a:t>
            </a:r>
          </a:p>
        </p:txBody>
      </p:sp>
    </p:spTree>
    <p:extLst>
      <p:ext uri="{BB962C8B-B14F-4D97-AF65-F5344CB8AC3E}">
        <p14:creationId xmlns:p14="http://schemas.microsoft.com/office/powerpoint/2010/main" val="374375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플랫폼 성능과 물체가 움직이는 속도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물체는 플랫폼 성능과 상관없이 항상 일정한 속도로 이동해야 함</a:t>
            </a:r>
            <a:endParaRPr lang="en-US" altLang="ko-KR" dirty="0"/>
          </a:p>
          <a:p>
            <a:pPr lvl="1"/>
            <a:r>
              <a:rPr lang="ko-KR" altLang="en-US" dirty="0"/>
              <a:t>플랫폼에 따라 </a:t>
            </a:r>
            <a:r>
              <a:rPr lang="en-US" altLang="ko-KR" dirty="0"/>
              <a:t>FPS(Frame Per Second)</a:t>
            </a:r>
            <a:r>
              <a:rPr lang="ko-KR" altLang="en-US" dirty="0"/>
              <a:t>가 다름</a:t>
            </a:r>
            <a:endParaRPr lang="en-US" altLang="ko-KR" dirty="0"/>
          </a:p>
          <a:p>
            <a:pPr lvl="2"/>
            <a:r>
              <a:rPr lang="ko-KR" altLang="en-US" dirty="0"/>
              <a:t>기기의 성능에 따른 이동 속도 차이를 고려</a:t>
            </a:r>
            <a:endParaRPr lang="en-US" altLang="ko-KR" dirty="0"/>
          </a:p>
          <a:p>
            <a:pPr lvl="1"/>
            <a:r>
              <a:rPr lang="ko-KR" altLang="en-US" dirty="0"/>
              <a:t>속도 </a:t>
            </a:r>
            <a:r>
              <a:rPr lang="en-US" altLang="ko-KR" dirty="0"/>
              <a:t>= </a:t>
            </a:r>
            <a:r>
              <a:rPr lang="ko-KR" altLang="en-US" dirty="0"/>
              <a:t>거리 </a:t>
            </a:r>
            <a:r>
              <a:rPr lang="en-US" altLang="ko-KR" dirty="0"/>
              <a:t>/ </a:t>
            </a:r>
            <a:r>
              <a:rPr lang="ko-KR" altLang="en-US" dirty="0"/>
              <a:t>시간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거리 </a:t>
            </a:r>
            <a:r>
              <a:rPr lang="en-US" altLang="ko-KR" dirty="0"/>
              <a:t>= </a:t>
            </a:r>
            <a:r>
              <a:rPr lang="ko-KR" altLang="en-US" dirty="0"/>
              <a:t>속도 </a:t>
            </a:r>
            <a:r>
              <a:rPr lang="en-US" altLang="ko-KR" dirty="0"/>
              <a:t>x 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Time.deltaTime</a:t>
            </a:r>
            <a:endParaRPr lang="en-US" altLang="ko-KR" dirty="0"/>
          </a:p>
          <a:p>
            <a:pPr lvl="1"/>
            <a:r>
              <a:rPr lang="ko-KR" altLang="en-US" dirty="0"/>
              <a:t>직전 프레임과 현재 프레임 사이의 소요시간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매 프레임 이동거리</a:t>
            </a:r>
            <a:r>
              <a:rPr lang="en-US" altLang="ko-KR" dirty="0"/>
              <a:t>] = </a:t>
            </a:r>
            <a:r>
              <a:rPr lang="ko-KR" altLang="en-US" dirty="0"/>
              <a:t>속도</a:t>
            </a:r>
            <a:r>
              <a:rPr lang="en-US" altLang="ko-KR" dirty="0"/>
              <a:t> x </a:t>
            </a:r>
            <a:r>
              <a:rPr lang="en-US" altLang="ko-KR" dirty="0" err="1"/>
              <a:t>Time.deltaTime</a:t>
            </a:r>
            <a:endParaRPr lang="en-US" altLang="ko-KR" dirty="0"/>
          </a:p>
          <a:p>
            <a:pPr lvl="2"/>
            <a:r>
              <a:rPr lang="ko-KR" altLang="en-US" dirty="0"/>
              <a:t>빠른 기기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매 프레임 이동거리</a:t>
            </a:r>
            <a:r>
              <a:rPr lang="en-US" altLang="ko-KR" dirty="0"/>
              <a:t>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짧고</a:t>
            </a:r>
            <a:r>
              <a:rPr lang="en-US" altLang="ko-KR" dirty="0"/>
              <a:t>, </a:t>
            </a:r>
            <a:r>
              <a:rPr lang="ko-KR" altLang="en-US" dirty="0"/>
              <a:t>이 이동거리를 높은 빈도로 움직임</a:t>
            </a:r>
            <a:endParaRPr lang="en-US" altLang="ko-KR" dirty="0"/>
          </a:p>
          <a:p>
            <a:pPr lvl="2"/>
            <a:r>
              <a:rPr lang="ko-KR" altLang="en-US" dirty="0"/>
              <a:t>느린 기기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매 프레임 이동거리</a:t>
            </a:r>
            <a:r>
              <a:rPr lang="en-US" altLang="ko-KR" dirty="0"/>
              <a:t>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길고</a:t>
            </a:r>
            <a:r>
              <a:rPr lang="en-US" altLang="ko-KR" dirty="0"/>
              <a:t>, </a:t>
            </a:r>
            <a:r>
              <a:rPr lang="ko-KR" altLang="en-US" dirty="0"/>
              <a:t>이 이동거리를 낮은 빈도로 움직임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04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84422</TotalTime>
  <Words>1729</Words>
  <Application>Microsoft Office PowerPoint</Application>
  <PresentationFormat>화면 슬라이드 쇼(4:3)</PresentationFormat>
  <Paragraphs>508</Paragraphs>
  <Slides>50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Arial</vt:lpstr>
      <vt:lpstr>Cambria Math</vt:lpstr>
      <vt:lpstr>Wingdings</vt:lpstr>
      <vt:lpstr>Verdana</vt:lpstr>
      <vt:lpstr>Trebuchet MS</vt:lpstr>
      <vt:lpstr>굴림</vt:lpstr>
      <vt:lpstr>Courier New</vt:lpstr>
      <vt:lpstr>맑은 고딕</vt:lpstr>
      <vt:lpstr>Tahoma</vt:lpstr>
      <vt:lpstr>Office 테마</vt:lpstr>
      <vt:lpstr>게임 오브젝트 다루기</vt:lpstr>
      <vt:lpstr>목차</vt:lpstr>
      <vt:lpstr>기본 Scene 구성</vt:lpstr>
      <vt:lpstr>새로운 프로젝트 생성</vt:lpstr>
      <vt:lpstr>기본 Scene 구성 완료</vt:lpstr>
      <vt:lpstr>물체 이동 및 변형</vt:lpstr>
      <vt:lpstr>Transform 변경, object_transform.cs</vt:lpstr>
      <vt:lpstr>물체의 이동</vt:lpstr>
      <vt:lpstr>플랫폼 성능과 물체가 움직이는 속도</vt:lpstr>
      <vt:lpstr>Time.deltaTime 의 효과(1/2)</vt:lpstr>
      <vt:lpstr>Time.deltaTime 의 효과(2/2)</vt:lpstr>
      <vt:lpstr>Vector3</vt:lpstr>
      <vt:lpstr>벡터</vt:lpstr>
      <vt:lpstr>물체의 회전</vt:lpstr>
      <vt:lpstr>물체에 외력 적용</vt:lpstr>
      <vt:lpstr>예) 자유낙하 물체</vt:lpstr>
      <vt:lpstr>Rigidbody(강체) 컴포넌트</vt:lpstr>
      <vt:lpstr>Rigidbody 변수(1/4)</vt:lpstr>
      <vt:lpstr>Rigidbody 변수(2/4)</vt:lpstr>
      <vt:lpstr>Interpolation vs. Extrapolation</vt:lpstr>
      <vt:lpstr>y=x^3+2x-1  값 비교</vt:lpstr>
      <vt:lpstr>Rigidbody 변수(3/4)</vt:lpstr>
      <vt:lpstr>언제 Continuous 검사를 수행하는가?</vt:lpstr>
      <vt:lpstr>충돌 검사 방식과 Tunneling 문제</vt:lpstr>
      <vt:lpstr>Discrete vs Continuous</vt:lpstr>
      <vt:lpstr>Rigidbody 변수(4/4)</vt:lpstr>
      <vt:lpstr>오브젝트의 전후좌우 이동 예제</vt:lpstr>
      <vt:lpstr>Inspector 에서 변수값 변경</vt:lpstr>
      <vt:lpstr>외부 3D 모델에 Rigidbody 적용</vt:lpstr>
      <vt:lpstr>Rigidbody 프로그래밍</vt:lpstr>
      <vt:lpstr>물체에 탄성 추가</vt:lpstr>
      <vt:lpstr>바닥에 탄성 추가</vt:lpstr>
      <vt:lpstr>물리 패키지 가져오기</vt:lpstr>
      <vt:lpstr>탄성 Asset 추가</vt:lpstr>
      <vt:lpstr>물체에 질감 부여</vt:lpstr>
      <vt:lpstr>Material</vt:lpstr>
      <vt:lpstr>Material 색상 선택</vt:lpstr>
      <vt:lpstr>물체에 Material 적용</vt:lpstr>
      <vt:lpstr>텍스쳐(Texture)</vt:lpstr>
      <vt:lpstr>텍스쳐 불러오기</vt:lpstr>
      <vt:lpstr>텍스쳐 적용하기</vt:lpstr>
      <vt:lpstr>사운드 출력</vt:lpstr>
      <vt:lpstr>Audio Source</vt:lpstr>
      <vt:lpstr>Audio Source 적용</vt:lpstr>
      <vt:lpstr>충돌 이벤트 처리</vt:lpstr>
      <vt:lpstr>충돌 이벤트 처리 코드 작성</vt:lpstr>
      <vt:lpstr>충돌 이벤트 처리 함수들</vt:lpstr>
      <vt:lpstr>과제 #2 : 오브젝트 조작하기 + 충돌</vt:lpstr>
      <vt:lpstr>과제 #2 : 오브젝트 조작하기 + 충돌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3363</cp:revision>
  <cp:lastPrinted>2015-07-22T04:24:45Z</cp:lastPrinted>
  <dcterms:created xsi:type="dcterms:W3CDTF">2009-01-13T03:03:42Z</dcterms:created>
  <dcterms:modified xsi:type="dcterms:W3CDTF">2019-10-02T01:18:04Z</dcterms:modified>
</cp:coreProperties>
</file>