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68" r:id="rId1"/>
  </p:sldMasterIdLst>
  <p:notesMasterIdLst>
    <p:notesMasterId r:id="rId13"/>
  </p:notesMasterIdLst>
  <p:handoutMasterIdLst>
    <p:handoutMasterId r:id="rId14"/>
  </p:handoutMasterIdLst>
  <p:sldIdLst>
    <p:sldId id="428" r:id="rId2"/>
    <p:sldId id="436" r:id="rId3"/>
    <p:sldId id="437" r:id="rId4"/>
    <p:sldId id="430" r:id="rId5"/>
    <p:sldId id="433" r:id="rId6"/>
    <p:sldId id="438" r:id="rId7"/>
    <p:sldId id="439" r:id="rId8"/>
    <p:sldId id="429" r:id="rId9"/>
    <p:sldId id="431" r:id="rId10"/>
    <p:sldId id="435" r:id="rId11"/>
    <p:sldId id="434" r:id="rId12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9B9F90F-C820-4982-BCC5-9A3B21B9B684}">
          <p14:sldIdLst>
            <p14:sldId id="428"/>
            <p14:sldId id="436"/>
            <p14:sldId id="437"/>
            <p14:sldId id="430"/>
            <p14:sldId id="433"/>
            <p14:sldId id="438"/>
            <p14:sldId id="439"/>
            <p14:sldId id="429"/>
            <p14:sldId id="431"/>
            <p14:sldId id="435"/>
            <p14:sldId id="4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gkyu Kim" initials="DK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FF00"/>
    <a:srgbClr val="3366CC"/>
    <a:srgbClr val="000000"/>
    <a:srgbClr val="FFFFFF"/>
    <a:srgbClr val="CCFFFF"/>
    <a:srgbClr val="92A9B9"/>
    <a:srgbClr val="B7C6C6"/>
    <a:srgbClr val="00CCFF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05" autoAdjust="0"/>
    <p:restoredTop sz="94646" autoAdjust="0"/>
  </p:normalViewPr>
  <p:slideViewPr>
    <p:cSldViewPr snapToGrid="0">
      <p:cViewPr varScale="1">
        <p:scale>
          <a:sx n="110" d="100"/>
          <a:sy n="110" d="100"/>
        </p:scale>
        <p:origin x="126" y="57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96" y="96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2945659" cy="498135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5" y="3"/>
            <a:ext cx="2945659" cy="498135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r">
              <a:defRPr sz="13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430092"/>
            <a:ext cx="2945659" cy="498134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5" y="9430092"/>
            <a:ext cx="2945659" cy="498134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r">
              <a:defRPr sz="1300"/>
            </a:lvl1pPr>
          </a:lstStyle>
          <a:p>
            <a:fld id="{875C0BE3-38F6-4D2B-A772-CD8F1E65D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7317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2945659" cy="498135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3"/>
            <a:ext cx="2945659" cy="498135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r">
              <a:defRPr sz="1300"/>
            </a:lvl1pPr>
          </a:lstStyle>
          <a:p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19113" y="757238"/>
            <a:ext cx="5759450" cy="43195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8" tIns="47784" rIns="95568" bIns="4778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543697" y="5259621"/>
            <a:ext cx="5710282" cy="3959211"/>
          </a:xfrm>
          <a:prstGeom prst="rect">
            <a:avLst/>
          </a:prstGeom>
        </p:spPr>
        <p:txBody>
          <a:bodyPr vert="horz" lIns="95568" tIns="47784" rIns="95568" bIns="47784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30092"/>
            <a:ext cx="2945659" cy="498134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30092"/>
            <a:ext cx="2945659" cy="498134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r">
              <a:defRPr sz="1300"/>
            </a:lvl1pPr>
          </a:lstStyle>
          <a:p>
            <a:fld id="{138B8FE9-B6CF-4831-836A-BFFCD4ACC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6742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19113" y="757238"/>
            <a:ext cx="5759450" cy="43195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997003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D43F-7BA0-4F02-94C8-28E706B15DA7}" type="datetime1">
              <a:rPr lang="ko-KR" altLang="en-US" smtClean="0"/>
              <a:t>2019-11-10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02161" y="48301"/>
            <a:ext cx="2034747" cy="41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131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  <a:defRPr b="1">
                <a:solidFill>
                  <a:schemeClr val="accent5">
                    <a:lumMod val="50000"/>
                  </a:schemeClr>
                </a:solidFill>
              </a:defRPr>
            </a:lvl1pPr>
            <a:lvl2pPr marL="540000" indent="-182880">
              <a:buClrTx/>
              <a:buFont typeface="Wingdings" panose="05000000000000000000" pitchFamily="2" charset="2"/>
              <a:buChar char="§"/>
              <a:defRPr/>
            </a:lvl2pPr>
            <a:lvl3pPr marL="894870" marR="0" indent="-285750" algn="just" defTabSz="914400" rtl="0" eaLnBrk="1" fontAlgn="auto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ü"/>
              <a:tabLst/>
              <a:defRPr sz="1600"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  <a:endParaRPr lang="en-US" altLang="ko-KR" dirty="0" smtClean="0"/>
          </a:p>
          <a:p>
            <a:pPr marL="792000" marR="0" lvl="2" indent="-182880" algn="just" defTabSz="914400" rtl="0" eaLnBrk="1" fontAlgn="auto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ko-KR" altLang="en-US" dirty="0" smtClean="0"/>
              <a:t>셋째 수준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7E68-800F-4EF5-9B5B-CF568BF43621}" type="datetime1">
              <a:rPr lang="ko-KR" altLang="en-US" smtClean="0"/>
              <a:t>2019-11-10</a:t>
            </a:fld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49273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</p:spPr>
        <p:txBody>
          <a:bodyPr/>
          <a:lstStyle/>
          <a:p>
            <a:fld id="{B973D43F-7BA0-4F02-94C8-28E706B15DA7}" type="datetime1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17054" y="6459786"/>
            <a:ext cx="984019" cy="365125"/>
          </a:xfrm>
        </p:spPr>
        <p:txBody>
          <a:bodyPr/>
          <a:lstStyle>
            <a:lvl1pPr algn="ctr">
              <a:defRPr/>
            </a:lvl1pPr>
          </a:lstStyle>
          <a:p>
            <a:fld id="{3AD8C8E4-4AF5-481E-8760-D8A36857C8D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02161" y="48301"/>
            <a:ext cx="2034747" cy="41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231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DE956-C544-40DE-BCB3-6CDB2E598C69}" type="datetime1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4869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60F27-A4EE-4F6E-AE02-64B140DC5A88}" type="datetime1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7866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6034-81BC-4DB4-8B4F-2BFDB5E34CC2}" type="datetime1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456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6713" y="381000"/>
            <a:ext cx="8410575" cy="7562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713" y="1245659"/>
            <a:ext cx="8410575" cy="47360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94078B4-FEBB-4FC2-89E1-BAA18A610529}" type="datetime1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79990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3AD8C8E4-4AF5-481E-8760-D8A36857C8D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66713" y="1137286"/>
            <a:ext cx="841057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002161" y="48301"/>
            <a:ext cx="2034747" cy="41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0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just" defTabSz="914400" rtl="0" eaLnBrk="1" latinLnBrk="1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84048" indent="-182880" algn="just" defTabSz="914400" rtl="0" eaLnBrk="1" latinLnBrk="1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566928" indent="-182880" algn="just" defTabSz="914400" rtl="0" eaLnBrk="1" latinLnBrk="1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749808" indent="-182880" algn="just" defTabSz="914400" rtl="0" eaLnBrk="1" latinLnBrk="1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32688" indent="-182880" algn="just" defTabSz="914400" rtl="0" eaLnBrk="1" latinLnBrk="1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749282" y="1066915"/>
            <a:ext cx="7599716" cy="2071140"/>
          </a:xfrm>
        </p:spPr>
        <p:txBody>
          <a:bodyPr>
            <a:noAutofit/>
          </a:bodyPr>
          <a:lstStyle/>
          <a:p>
            <a:pPr algn="ctr" latinLnBrk="0"/>
            <a:r>
              <a:rPr lang="ko-KR" altLang="en-US" sz="5400" b="1" smtClean="0"/>
              <a:t>데이터베이스</a:t>
            </a:r>
            <a:r>
              <a:rPr lang="en-US" altLang="ko-KR" sz="5400" b="1" smtClean="0"/>
              <a:t/>
            </a:r>
            <a:br>
              <a:rPr lang="en-US" altLang="ko-KR" sz="5400" b="1" smtClean="0"/>
            </a:br>
            <a:r>
              <a:rPr lang="ko-KR" altLang="en-US" sz="5400" b="1" smtClean="0"/>
              <a:t>기말 프로젝트</a:t>
            </a:r>
            <a:endParaRPr lang="ko-KR" altLang="en-US" sz="5400" b="1" dirty="0"/>
          </a:p>
        </p:txBody>
      </p:sp>
      <p:sp>
        <p:nvSpPr>
          <p:cNvPr id="7" name="부제목 5"/>
          <p:cNvSpPr txBox="1">
            <a:spLocks/>
          </p:cNvSpPr>
          <p:nvPr/>
        </p:nvSpPr>
        <p:spPr>
          <a:xfrm>
            <a:off x="831198" y="4698288"/>
            <a:ext cx="2280302" cy="1362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none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r>
              <a:rPr lang="ko-KR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년</a:t>
            </a:r>
            <a:r>
              <a:rPr lang="en-US" altLang="ko-K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가을학기</a:t>
            </a:r>
            <a:endParaRPr lang="en-US" altLang="ko-K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허종욱</a:t>
            </a:r>
            <a:endParaRPr lang="en-US" altLang="ko-K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4" descr="F:\원고\인피니티 북스\[MS SQL Server 2012] 2013년 2월 15일\9 ppt\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199" y="4321384"/>
            <a:ext cx="1734839" cy="1739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860915"/>
      </p:ext>
    </p:extLst>
  </p:cSld>
  <p:clrMapOvr>
    <a:masterClrMapping/>
  </p:clrMapOvr>
  <p:transition advTm="701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항목 별 평가 사항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테이블 </a:t>
            </a:r>
            <a:r>
              <a:rPr lang="ko-KR" altLang="en-US" dirty="0"/>
              <a:t>설계</a:t>
            </a:r>
            <a:r>
              <a:rPr lang="en-US" altLang="ko-KR" dirty="0"/>
              <a:t>: </a:t>
            </a:r>
            <a:r>
              <a:rPr lang="en-US" altLang="ko-KR" dirty="0" smtClean="0"/>
              <a:t>3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제약 조건이 적절하게 설계되었는가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저장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처리 효율을 적절히 고려하였는가</a:t>
            </a:r>
            <a:endParaRPr lang="en-US" altLang="ko-KR" dirty="0" smtClean="0"/>
          </a:p>
          <a:p>
            <a:endParaRPr lang="en-US" altLang="ko-KR" smtClean="0"/>
          </a:p>
          <a:p>
            <a:r>
              <a:rPr lang="en-US" altLang="ko-KR" smtClean="0"/>
              <a:t>SQL </a:t>
            </a:r>
            <a:r>
              <a:rPr lang="ko-KR" altLang="en-US" dirty="0"/>
              <a:t>쿼리</a:t>
            </a:r>
            <a:r>
              <a:rPr lang="en-US" altLang="ko-KR" dirty="0"/>
              <a:t>(Select</a:t>
            </a:r>
            <a:r>
              <a:rPr lang="ko-KR" altLang="en-US" dirty="0"/>
              <a:t>문</a:t>
            </a:r>
            <a:r>
              <a:rPr lang="en-US" altLang="ko-KR" dirty="0"/>
              <a:t>): </a:t>
            </a:r>
            <a:r>
              <a:rPr lang="en-US" altLang="ko-KR" dirty="0" smtClean="0"/>
              <a:t>3</a:t>
            </a:r>
            <a:r>
              <a:rPr lang="ko-KR" altLang="en-US" dirty="0" smtClean="0"/>
              <a:t>점</a:t>
            </a:r>
            <a:endParaRPr lang="en-US" altLang="ko-KR" dirty="0"/>
          </a:p>
          <a:p>
            <a:pPr lvl="1"/>
            <a:r>
              <a:rPr lang="ko-KR" altLang="en-US" smtClean="0"/>
              <a:t>동작하지 </a:t>
            </a:r>
            <a:r>
              <a:rPr lang="ko-KR" altLang="en-US" dirty="0"/>
              <a:t>않는 </a:t>
            </a:r>
            <a:r>
              <a:rPr lang="en-US" altLang="ko-KR" dirty="0"/>
              <a:t>SQL </a:t>
            </a:r>
            <a:r>
              <a:rPr lang="ko-KR" altLang="en-US" dirty="0"/>
              <a:t>포함 시 감점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33101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항목 별 평가 사항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 주제 및 레포트 구성</a:t>
            </a:r>
            <a:r>
              <a:rPr lang="en-US" altLang="ko-KR" dirty="0" smtClean="0"/>
              <a:t>: 4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pPr lvl="1"/>
            <a:r>
              <a:rPr lang="ko-KR" altLang="en-US" b="1" dirty="0" smtClean="0"/>
              <a:t>레포트 및 주제 선정에 대하여 평가 </a:t>
            </a:r>
            <a:endParaRPr lang="en-US" altLang="ko-KR" b="1" dirty="0" smtClean="0"/>
          </a:p>
          <a:p>
            <a:pPr lvl="2"/>
            <a:r>
              <a:rPr lang="ko-KR" altLang="en-US" dirty="0" smtClean="0"/>
              <a:t>주제가 참신하고 구성이 우수한 </a:t>
            </a:r>
            <a:r>
              <a:rPr lang="ko-KR" altLang="en-US" smtClean="0"/>
              <a:t>프로젝트는 가산점</a:t>
            </a:r>
            <a:endParaRPr lang="en-US" altLang="ko-KR" dirty="0" smtClean="0"/>
          </a:p>
          <a:p>
            <a:pPr lvl="1"/>
            <a:r>
              <a:rPr lang="ko-KR" altLang="en-US" b="1" dirty="0" smtClean="0"/>
              <a:t>레포트 구성 및 완성도 평가</a:t>
            </a:r>
            <a:endParaRPr lang="en-US" altLang="ko-KR" b="1" dirty="0" smtClean="0"/>
          </a:p>
          <a:p>
            <a:pPr lvl="1"/>
            <a:endParaRPr lang="en-US" altLang="ko-KR" b="1" dirty="0"/>
          </a:p>
          <a:p>
            <a:pPr lvl="1"/>
            <a:endParaRPr lang="en-US" altLang="ko-KR" b="1" dirty="0" smtClean="0"/>
          </a:p>
          <a:p>
            <a:pPr lvl="1"/>
            <a:r>
              <a:rPr lang="ko-KR" altLang="en-US" b="1" u="sng" dirty="0" smtClean="0">
                <a:solidFill>
                  <a:srgbClr val="FF0000"/>
                </a:solidFill>
              </a:rPr>
              <a:t>구두평가 인쇄물 </a:t>
            </a:r>
            <a:r>
              <a:rPr lang="en-US" altLang="ko-KR" b="1" u="sng" dirty="0">
                <a:solidFill>
                  <a:srgbClr val="FF0000"/>
                </a:solidFill>
              </a:rPr>
              <a:t>2</a:t>
            </a:r>
            <a:r>
              <a:rPr lang="ko-KR" altLang="en-US" b="1" u="sng" dirty="0">
                <a:solidFill>
                  <a:srgbClr val="FF0000"/>
                </a:solidFill>
              </a:rPr>
              <a:t>부</a:t>
            </a:r>
            <a:r>
              <a:rPr lang="en-US" altLang="ko-KR" b="1" u="sng" dirty="0">
                <a:solidFill>
                  <a:srgbClr val="FF0000"/>
                </a:solidFill>
              </a:rPr>
              <a:t> </a:t>
            </a:r>
            <a:r>
              <a:rPr lang="ko-KR" altLang="en-US" b="1" u="sng" dirty="0">
                <a:solidFill>
                  <a:srgbClr val="FF0000"/>
                </a:solidFill>
              </a:rPr>
              <a:t>미지참 시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감점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dirty="0" smtClean="0"/>
              <a:t>인쇄를 할 수 없는 경우 평가 전 조교이메일로 미리 요청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006654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개요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데이터베이스 설계와 응용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응용프로그램을 골라서 간단한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문을 작성해보는 프로젝트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간소화된 본인만의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를 설계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개인 프로젝트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2</a:t>
            </a:r>
            <a:r>
              <a:rPr lang="ko-KR" altLang="en-US" dirty="0" smtClean="0"/>
              <a:t>인 팀으로 해도 상관없음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팀으로 할 경우 평가 기준 소폭 상향 </a:t>
            </a:r>
            <a:r>
              <a:rPr lang="en-US" altLang="ko-KR" dirty="0" smtClean="0"/>
              <a:t>(</a:t>
            </a:r>
            <a:r>
              <a:rPr lang="ko-KR" altLang="en-US" dirty="0" smtClean="0"/>
              <a:t>완성도가 올라가야함</a:t>
            </a:r>
            <a:r>
              <a:rPr lang="en-US" altLang="ko-KR" dirty="0" smtClean="0"/>
              <a:t>)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프로젝트는 </a:t>
            </a:r>
            <a:r>
              <a:rPr lang="en-US" altLang="ko-KR" dirty="0" smtClean="0"/>
              <a:t>1:1 </a:t>
            </a:r>
            <a:r>
              <a:rPr lang="ko-KR" altLang="en-US" dirty="0" smtClean="0"/>
              <a:t>구두로 평가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913744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개요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altLang="ko-KR"/>
          </a:p>
          <a:p>
            <a:pPr lvl="2"/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014351" y="1926977"/>
            <a:ext cx="1739735" cy="87283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/>
              <a:t>프로그램 선택</a:t>
            </a: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235748" y="1926976"/>
            <a:ext cx="1739735" cy="87283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/>
              <a:t>구현할 기능 </a:t>
            </a:r>
            <a:endParaRPr lang="en-US" altLang="ko-KR" smtClean="0"/>
          </a:p>
          <a:p>
            <a:pPr algn="ctr"/>
            <a:r>
              <a:rPr lang="en-US" altLang="ko-KR" smtClean="0"/>
              <a:t>3</a:t>
            </a:r>
            <a:r>
              <a:rPr lang="ko-KR" altLang="en-US" smtClean="0"/>
              <a:t>가지 선택</a:t>
            </a: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457145" y="1926976"/>
            <a:ext cx="1739735" cy="87283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/>
              <a:t>DB </a:t>
            </a:r>
            <a:r>
              <a:rPr lang="ko-KR" altLang="en-US" smtClean="0"/>
              <a:t>설계</a:t>
            </a: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64555" y="4525886"/>
            <a:ext cx="1739735" cy="87283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/>
              <a:t>응용 </a:t>
            </a:r>
            <a:r>
              <a:rPr lang="en-US" altLang="ko-KR" smtClean="0"/>
              <a:t>SQL</a:t>
            </a:r>
            <a:r>
              <a:rPr lang="ko-KR" altLang="en-US" smtClean="0"/>
              <a:t>문 </a:t>
            </a:r>
            <a:endParaRPr lang="en-US" altLang="ko-KR" smtClean="0"/>
          </a:p>
          <a:p>
            <a:pPr algn="ctr"/>
            <a:r>
              <a:rPr lang="ko-KR" altLang="en-US" smtClean="0"/>
              <a:t>작성</a:t>
            </a:r>
            <a:endParaRPr lang="ko-KR" altLang="en-US"/>
          </a:p>
        </p:txBody>
      </p:sp>
      <p:cxnSp>
        <p:nvCxnSpPr>
          <p:cNvPr id="13" name="직선 화살표 연결선 12"/>
          <p:cNvCxnSpPr>
            <a:stCxn id="8" idx="3"/>
          </p:cNvCxnSpPr>
          <p:nvPr/>
        </p:nvCxnSpPr>
        <p:spPr>
          <a:xfrm flipV="1">
            <a:off x="2754086" y="2363394"/>
            <a:ext cx="481662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9" idx="3"/>
            <a:endCxn id="10" idx="1"/>
          </p:cNvCxnSpPr>
          <p:nvPr/>
        </p:nvCxnSpPr>
        <p:spPr>
          <a:xfrm>
            <a:off x="4975483" y="2363395"/>
            <a:ext cx="4816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9" idx="2"/>
            <a:endCxn id="11" idx="0"/>
          </p:cNvCxnSpPr>
          <p:nvPr/>
        </p:nvCxnSpPr>
        <p:spPr>
          <a:xfrm>
            <a:off x="4105616" y="2799813"/>
            <a:ext cx="528807" cy="1726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0" idx="2"/>
            <a:endCxn id="11" idx="0"/>
          </p:cNvCxnSpPr>
          <p:nvPr/>
        </p:nvCxnSpPr>
        <p:spPr>
          <a:xfrm flipH="1">
            <a:off x="4634423" y="2799813"/>
            <a:ext cx="1692590" cy="1726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/>
          <p:nvPr/>
        </p:nvPicPr>
        <p:blipFill rotWithShape="1">
          <a:blip r:embed="rId2"/>
          <a:srcRect l="2451" t="4021" r="50464" b="70780"/>
          <a:stretch/>
        </p:blipFill>
        <p:spPr bwMode="auto">
          <a:xfrm>
            <a:off x="6524255" y="2893953"/>
            <a:ext cx="1081030" cy="9709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177" y="4675387"/>
            <a:ext cx="1554703" cy="723336"/>
          </a:xfrm>
          <a:prstGeom prst="rect">
            <a:avLst/>
          </a:prstGeom>
        </p:spPr>
      </p:pic>
      <p:pic>
        <p:nvPicPr>
          <p:cNvPr id="18" name="그림 17" descr="er 다이어 그램에 대한 이미지 검색결과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52"/>
          <a:stretch/>
        </p:blipFill>
        <p:spPr bwMode="auto">
          <a:xfrm>
            <a:off x="7315279" y="1853844"/>
            <a:ext cx="1144600" cy="81247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Picture 4" descr="카카오톡 데스크탑에 대한 이미지 검색결과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5" t="19543"/>
          <a:stretch/>
        </p:blipFill>
        <p:spPr bwMode="auto">
          <a:xfrm>
            <a:off x="870795" y="2893953"/>
            <a:ext cx="2017925" cy="141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36468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데이터베이스 설계 프로젝트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응용 프로그램을 한가지 선택</a:t>
            </a:r>
            <a:endParaRPr lang="en-US" altLang="ko-KR" smtClean="0"/>
          </a:p>
          <a:p>
            <a:pPr lvl="1"/>
            <a:r>
              <a:rPr lang="ko-KR" altLang="en-US" smtClean="0"/>
              <a:t>웹사이트</a:t>
            </a:r>
            <a:r>
              <a:rPr lang="en-US" altLang="ko-KR" smtClean="0"/>
              <a:t>, </a:t>
            </a:r>
            <a:r>
              <a:rPr lang="ko-KR" altLang="en-US" smtClean="0"/>
              <a:t>앱</a:t>
            </a:r>
            <a:r>
              <a:rPr lang="en-US" altLang="ko-KR" smtClean="0"/>
              <a:t>, </a:t>
            </a:r>
            <a:r>
              <a:rPr lang="ko-KR" altLang="en-US" smtClean="0"/>
              <a:t>프로그램</a:t>
            </a:r>
            <a:r>
              <a:rPr lang="en-US" altLang="ko-KR" smtClean="0"/>
              <a:t>, </a:t>
            </a:r>
            <a:r>
              <a:rPr lang="ko-KR" altLang="en-US" smtClean="0"/>
              <a:t>게임</a:t>
            </a:r>
            <a:r>
              <a:rPr lang="en-US" altLang="ko-KR" smtClean="0"/>
              <a:t>, </a:t>
            </a:r>
            <a:r>
              <a:rPr lang="ko-KR" altLang="en-US" smtClean="0"/>
              <a:t>관리시스템 등</a:t>
            </a:r>
            <a:endParaRPr lang="en-US" altLang="ko-KR" smtClean="0"/>
          </a:p>
          <a:p>
            <a:pPr lvl="2"/>
            <a:endParaRPr lang="en-US" altLang="ko-KR"/>
          </a:p>
          <a:p>
            <a:pPr lvl="2"/>
            <a:endParaRPr lang="en-US" altLang="ko-KR" smtClean="0"/>
          </a:p>
          <a:p>
            <a:pPr lvl="2"/>
            <a:endParaRPr lang="en-US" altLang="ko-KR"/>
          </a:p>
          <a:p>
            <a:pPr lvl="2"/>
            <a:endParaRPr lang="en-US" altLang="ko-KR" smtClean="0"/>
          </a:p>
          <a:p>
            <a:pPr lvl="2"/>
            <a:endParaRPr lang="en-US" altLang="ko-KR"/>
          </a:p>
          <a:p>
            <a:pPr lvl="2"/>
            <a:endParaRPr lang="en-US" altLang="ko-KR" smtClean="0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33084"/>
          <a:stretch/>
        </p:blipFill>
        <p:spPr>
          <a:xfrm>
            <a:off x="6275556" y="2959727"/>
            <a:ext cx="2293858" cy="3057504"/>
          </a:xfrm>
          <a:prstGeom prst="rect">
            <a:avLst/>
          </a:prstGeom>
        </p:spPr>
      </p:pic>
      <p:pic>
        <p:nvPicPr>
          <p:cNvPr id="1026" name="Picture 2" descr="메이플스토리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057" y="2902587"/>
            <a:ext cx="1804401" cy="180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240" y="4803853"/>
            <a:ext cx="3066747" cy="1413427"/>
          </a:xfrm>
          <a:prstGeom prst="rect">
            <a:avLst/>
          </a:prstGeom>
        </p:spPr>
      </p:pic>
      <p:pic>
        <p:nvPicPr>
          <p:cNvPr id="1028" name="Picture 4" descr="카카오톡 데스크탑에 대한 이미지 검색결과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5" t="19543"/>
          <a:stretch/>
        </p:blipFill>
        <p:spPr bwMode="auto">
          <a:xfrm>
            <a:off x="3948809" y="4934225"/>
            <a:ext cx="2017925" cy="141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870" y="2887908"/>
            <a:ext cx="3189485" cy="154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0419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데이터베이스 설계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제공되는 기능을 </a:t>
            </a:r>
            <a:r>
              <a:rPr lang="en-US" altLang="ko-KR" u="sng" smtClean="0">
                <a:solidFill>
                  <a:srgbClr val="FF0000"/>
                </a:solidFill>
              </a:rPr>
              <a:t>3</a:t>
            </a:r>
            <a:r>
              <a:rPr lang="ko-KR" altLang="en-US" u="sng" smtClean="0">
                <a:solidFill>
                  <a:srgbClr val="FF0000"/>
                </a:solidFill>
              </a:rPr>
              <a:t>개</a:t>
            </a:r>
            <a:r>
              <a:rPr lang="ko-KR" altLang="en-US" smtClean="0">
                <a:solidFill>
                  <a:srgbClr val="FF0000"/>
                </a:solidFill>
              </a:rPr>
              <a:t> </a:t>
            </a:r>
            <a:r>
              <a:rPr lang="ko-KR" altLang="en-US" smtClean="0"/>
              <a:t>고른다</a:t>
            </a:r>
            <a:endParaRPr lang="en-US" altLang="ko-KR" smtClean="0"/>
          </a:p>
          <a:p>
            <a:pPr lvl="1"/>
            <a:r>
              <a:rPr lang="ko-KR" altLang="en-US" smtClean="0"/>
              <a:t>자유롭게 고르면 됩니다</a:t>
            </a:r>
            <a:r>
              <a:rPr lang="en-US" altLang="ko-KR" smtClean="0"/>
              <a:t>. </a:t>
            </a:r>
          </a:p>
          <a:p>
            <a:pPr lvl="2"/>
            <a:r>
              <a:rPr lang="ko-KR" altLang="en-US" smtClean="0"/>
              <a:t>디테일하게 하거나</a:t>
            </a:r>
            <a:r>
              <a:rPr lang="en-US" altLang="ko-KR" smtClean="0"/>
              <a:t>, </a:t>
            </a:r>
            <a:r>
              <a:rPr lang="ko-KR" altLang="en-US" smtClean="0"/>
              <a:t>포괄적으로 골라도 상관없음</a:t>
            </a:r>
            <a:endParaRPr lang="en-US" altLang="ko-KR" smtClean="0"/>
          </a:p>
          <a:p>
            <a:pPr lvl="2"/>
            <a:r>
              <a:rPr lang="ko-KR" altLang="en-US" smtClean="0"/>
              <a:t>지나치게 방대한 기능은 제외 </a:t>
            </a:r>
            <a:r>
              <a:rPr lang="en-US" altLang="ko-KR" smtClean="0"/>
              <a:t>(</a:t>
            </a:r>
            <a:r>
              <a:rPr lang="ko-KR" altLang="en-US" smtClean="0"/>
              <a:t>여러분들이 고생합니다</a:t>
            </a:r>
            <a:r>
              <a:rPr lang="en-US" altLang="ko-KR"/>
              <a:t>)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r>
              <a:rPr lang="ko-KR" altLang="en-US" smtClean="0"/>
              <a:t>예</a:t>
            </a:r>
            <a:r>
              <a:rPr lang="en-US" altLang="ko-KR"/>
              <a:t> </a:t>
            </a:r>
            <a:r>
              <a:rPr lang="en-US" altLang="ko-KR" smtClean="0"/>
              <a:t>1. </a:t>
            </a:r>
            <a:r>
              <a:rPr lang="ko-KR" altLang="en-US" smtClean="0"/>
              <a:t>네이버 쇼핑</a:t>
            </a:r>
            <a:endParaRPr lang="en-US" altLang="ko-KR" smtClean="0"/>
          </a:p>
          <a:p>
            <a:pPr lvl="2"/>
            <a:r>
              <a:rPr lang="en-US" altLang="ko-KR" smtClean="0"/>
              <a:t>1) </a:t>
            </a:r>
            <a:r>
              <a:rPr lang="ko-KR" altLang="en-US" smtClean="0"/>
              <a:t>오늘의 추천 상품 보여주기</a:t>
            </a:r>
            <a:r>
              <a:rPr lang="en-US" altLang="ko-KR" smtClean="0"/>
              <a:t>, 2) </a:t>
            </a:r>
            <a:r>
              <a:rPr lang="ko-KR" altLang="en-US" smtClean="0"/>
              <a:t>회원 가입하기</a:t>
            </a:r>
            <a:r>
              <a:rPr lang="en-US" altLang="ko-KR" smtClean="0"/>
              <a:t>, 3) </a:t>
            </a:r>
            <a:r>
              <a:rPr lang="ko-KR" altLang="en-US" smtClean="0"/>
              <a:t>상품 구매하기</a:t>
            </a:r>
            <a:endParaRPr lang="en-US" altLang="ko-KR" smtClean="0"/>
          </a:p>
          <a:p>
            <a:pPr lvl="2"/>
            <a:endParaRPr lang="en-US" altLang="ko-KR"/>
          </a:p>
          <a:p>
            <a:pPr lvl="1"/>
            <a:r>
              <a:rPr lang="ko-KR" altLang="en-US" smtClean="0"/>
              <a:t>예 </a:t>
            </a:r>
            <a:r>
              <a:rPr lang="en-US" altLang="ko-KR" smtClean="0"/>
              <a:t>2. </a:t>
            </a:r>
            <a:r>
              <a:rPr lang="ko-KR" altLang="en-US" smtClean="0"/>
              <a:t>온라인 게임</a:t>
            </a:r>
            <a:endParaRPr lang="en-US" altLang="ko-KR" smtClean="0"/>
          </a:p>
          <a:p>
            <a:pPr lvl="2"/>
            <a:r>
              <a:rPr lang="en-US" altLang="ko-KR" smtClean="0"/>
              <a:t>1) </a:t>
            </a:r>
            <a:r>
              <a:rPr lang="ko-KR" altLang="en-US" smtClean="0"/>
              <a:t>캐릭터 렙업</a:t>
            </a:r>
            <a:r>
              <a:rPr lang="en-US" altLang="ko-KR" smtClean="0"/>
              <a:t>, 2) </a:t>
            </a:r>
            <a:r>
              <a:rPr lang="ko-KR" altLang="en-US" smtClean="0"/>
              <a:t>아이템 드랍 이벤트</a:t>
            </a:r>
            <a:r>
              <a:rPr lang="en-US" altLang="ko-KR" smtClean="0"/>
              <a:t>, 3) </a:t>
            </a:r>
            <a:r>
              <a:rPr lang="ko-KR" altLang="en-US" smtClean="0"/>
              <a:t>게임 친구 목록 띄우기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260874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데이터베이스 설계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데이터베이스 설계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Create table</a:t>
            </a:r>
            <a:r>
              <a:rPr lang="ko-KR" altLang="en-US" smtClean="0"/>
              <a:t>문 </a:t>
            </a:r>
            <a:r>
              <a:rPr lang="ko-KR" altLang="en-US" smtClean="0"/>
              <a:t>작성</a:t>
            </a:r>
            <a:r>
              <a:rPr lang="en-US" altLang="ko-KR" smtClean="0"/>
              <a:t>: </a:t>
            </a:r>
            <a:r>
              <a:rPr lang="ko-KR" altLang="en-US" smtClean="0"/>
              <a:t>테이블 </a:t>
            </a:r>
            <a:r>
              <a:rPr lang="en-US" altLang="ko-KR" dirty="0" smtClean="0"/>
              <a:t>3</a:t>
            </a:r>
            <a:r>
              <a:rPr lang="ko-KR" altLang="en-US" smtClean="0"/>
              <a:t>개 </a:t>
            </a:r>
            <a:r>
              <a:rPr lang="ko-KR" altLang="en-US" smtClean="0"/>
              <a:t>이상</a:t>
            </a:r>
            <a:endParaRPr lang="en-US" altLang="ko-KR"/>
          </a:p>
          <a:p>
            <a:pPr lvl="1"/>
            <a:r>
              <a:rPr lang="ko-KR" altLang="en-US" smtClean="0"/>
              <a:t>외래키 </a:t>
            </a:r>
            <a:r>
              <a:rPr lang="ko-KR" altLang="en-US" dirty="0" smtClean="0"/>
              <a:t>제약조건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</a:t>
            </a:r>
            <a:r>
              <a:rPr lang="ko-KR" altLang="en-US" smtClean="0"/>
              <a:t>이상 포함 시 가산점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예제 데이터 삽입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 별로 </a:t>
            </a:r>
            <a:r>
              <a:rPr lang="en-US" altLang="ko-KR" smtClean="0"/>
              <a:t>5~10</a:t>
            </a:r>
            <a:r>
              <a:rPr lang="ko-KR" altLang="en-US" smtClean="0"/>
              <a:t>개 혹은 그 이상의 </a:t>
            </a:r>
            <a:r>
              <a:rPr lang="ko-KR" altLang="en-US" dirty="0" smtClean="0"/>
              <a:t>예제 데이터 삽입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739065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데이터베이스 설계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응용 프로그램 기능 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개요에서 선정한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기능을 데이터베이스 연동하여 어떻게 구현할 것인지 자유롭게 기술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기능별로 관련된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문을 작성 후 </a:t>
            </a:r>
            <a:r>
              <a:rPr lang="ko-KR" altLang="en-US" smtClean="0"/>
              <a:t>보고서 </a:t>
            </a:r>
            <a:r>
              <a:rPr lang="ko-KR" altLang="en-US" smtClean="0"/>
              <a:t>작성</a:t>
            </a:r>
            <a:endParaRPr lang="en-US" altLang="ko-KR" smtClean="0"/>
          </a:p>
          <a:p>
            <a:pPr lvl="2"/>
            <a:r>
              <a:rPr lang="ko-KR" altLang="ko-KR" smtClean="0"/>
              <a:t>각 </a:t>
            </a:r>
            <a:r>
              <a:rPr lang="en-US" altLang="ko-KR"/>
              <a:t>SQL</a:t>
            </a:r>
            <a:r>
              <a:rPr lang="ko-KR" altLang="ko-KR"/>
              <a:t>문 별로 </a:t>
            </a:r>
            <a:r>
              <a:rPr lang="en-US" altLang="ko-KR"/>
              <a:t>SSMS</a:t>
            </a:r>
            <a:r>
              <a:rPr lang="ko-KR" altLang="ko-KR"/>
              <a:t>에서 실행 후 결과 </a:t>
            </a:r>
            <a:r>
              <a:rPr lang="ko-KR" altLang="ko-KR"/>
              <a:t>스크린샷 </a:t>
            </a:r>
            <a:r>
              <a:rPr lang="ko-KR" altLang="ko-KR" smtClean="0"/>
              <a:t>첨부</a:t>
            </a:r>
            <a:endParaRPr lang="en-US" altLang="ko-KR" smtClean="0"/>
          </a:p>
          <a:p>
            <a:pPr lvl="1"/>
            <a:r>
              <a:rPr lang="ko-KR" altLang="en-US" smtClean="0"/>
              <a:t>필요한 경우 </a:t>
            </a:r>
            <a:r>
              <a:rPr lang="en-US" altLang="ko-KR" smtClean="0"/>
              <a:t>TRANSACTION </a:t>
            </a:r>
            <a:r>
              <a:rPr lang="ko-KR" altLang="en-US" smtClean="0"/>
              <a:t>처리 </a:t>
            </a:r>
            <a:r>
              <a:rPr lang="en-US" altLang="ko-KR" smtClean="0"/>
              <a:t>SQL</a:t>
            </a:r>
            <a:r>
              <a:rPr lang="ko-KR" altLang="en-US" smtClean="0"/>
              <a:t>문을 사용한다</a:t>
            </a:r>
            <a:r>
              <a:rPr lang="en-US" altLang="ko-KR" smtClean="0"/>
              <a:t>. </a:t>
            </a:r>
          </a:p>
          <a:p>
            <a:pPr lvl="1"/>
            <a:r>
              <a:rPr lang="ko-KR" altLang="en-US" smtClean="0"/>
              <a:t>테이블 조인문과 서브쿼리 </a:t>
            </a:r>
            <a:r>
              <a:rPr lang="en-US" altLang="ko-KR"/>
              <a:t>1</a:t>
            </a:r>
            <a:r>
              <a:rPr lang="ko-KR" altLang="en-US"/>
              <a:t>개이상 </a:t>
            </a:r>
            <a:r>
              <a:rPr lang="ko-KR" altLang="en-US" smtClean="0"/>
              <a:t>포함하면 가산점</a:t>
            </a:r>
            <a:endParaRPr lang="en-US" altLang="ko-KR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456669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제출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제출물</a:t>
            </a:r>
            <a:endParaRPr lang="en-US" altLang="ko-KR" smtClean="0"/>
          </a:p>
          <a:p>
            <a:pPr lvl="1"/>
            <a:r>
              <a:rPr lang="en-US" altLang="ko-KR" smtClean="0"/>
              <a:t>Word </a:t>
            </a:r>
            <a:r>
              <a:rPr lang="ko-KR" altLang="en-US" smtClean="0"/>
              <a:t>문서로 작성 후 제출 </a:t>
            </a:r>
            <a:r>
              <a:rPr lang="en-US" altLang="ko-KR" smtClean="0"/>
              <a:t>(</a:t>
            </a:r>
            <a:r>
              <a:rPr lang="ko-KR" altLang="en-US" smtClean="0"/>
              <a:t>양식 참고</a:t>
            </a:r>
            <a:r>
              <a:rPr lang="en-US" altLang="ko-KR" smtClean="0"/>
              <a:t>)</a:t>
            </a:r>
            <a:endParaRPr lang="en-US" altLang="ko-KR"/>
          </a:p>
          <a:p>
            <a:pPr lvl="1"/>
            <a:r>
              <a:rPr lang="en-US" altLang="ko-KR" smtClean="0"/>
              <a:t>SmartCampus </a:t>
            </a:r>
            <a:r>
              <a:rPr lang="ko-KR" altLang="en-US" smtClean="0"/>
              <a:t>업로드</a:t>
            </a:r>
            <a:endParaRPr lang="en-US" altLang="ko-KR" smtClean="0"/>
          </a:p>
          <a:p>
            <a:pPr lvl="1"/>
            <a:r>
              <a:rPr lang="ko-KR" altLang="en-US"/>
              <a:t>온라인 제출</a:t>
            </a:r>
            <a:r>
              <a:rPr lang="en-US" altLang="ko-KR"/>
              <a:t>: </a:t>
            </a:r>
            <a:r>
              <a:rPr lang="en-US" altLang="ko-KR" b="1" u="sng"/>
              <a:t>12</a:t>
            </a:r>
            <a:r>
              <a:rPr lang="ko-KR" altLang="en-US" b="1" u="sng"/>
              <a:t>월 </a:t>
            </a:r>
            <a:r>
              <a:rPr lang="en-US" altLang="ko-KR" b="1" u="sng"/>
              <a:t>1</a:t>
            </a:r>
            <a:r>
              <a:rPr lang="ko-KR" altLang="en-US" b="1" u="sng"/>
              <a:t>일</a:t>
            </a:r>
            <a:r>
              <a:rPr lang="en-US" altLang="ko-KR" b="1" u="sng"/>
              <a:t>, 23</a:t>
            </a:r>
            <a:r>
              <a:rPr lang="ko-KR" altLang="en-US" b="1" u="sng"/>
              <a:t>시 </a:t>
            </a:r>
            <a:r>
              <a:rPr lang="en-US" altLang="ko-KR" b="1" u="sng"/>
              <a:t>59</a:t>
            </a:r>
            <a:r>
              <a:rPr lang="ko-KR" altLang="en-US" b="1" u="sng"/>
              <a:t>분 까지</a:t>
            </a:r>
            <a:endParaRPr lang="en-US" altLang="ko-KR" b="1" u="sng"/>
          </a:p>
          <a:p>
            <a:pPr lvl="1"/>
            <a:r>
              <a:rPr lang="ko-KR" altLang="en-US" smtClean="0"/>
              <a:t>인쇄물 제출</a:t>
            </a:r>
            <a:r>
              <a:rPr lang="en-US" altLang="ko-KR" smtClean="0"/>
              <a:t>: </a:t>
            </a:r>
            <a:r>
              <a:rPr lang="en-US" altLang="ko-KR" b="1" u="sng" smtClean="0"/>
              <a:t>2</a:t>
            </a:r>
            <a:r>
              <a:rPr lang="ko-KR" altLang="en-US" b="1" u="sng" smtClean="0"/>
              <a:t>부 인쇄</a:t>
            </a:r>
            <a:r>
              <a:rPr lang="en-US" altLang="ko-KR" b="1" u="sng"/>
              <a:t>,</a:t>
            </a:r>
            <a:r>
              <a:rPr lang="ko-KR" altLang="en-US" b="1" u="sng" smtClean="0"/>
              <a:t> 평가 시 직접 지참하여 제출</a:t>
            </a:r>
            <a:endParaRPr lang="en-US" altLang="ko-KR" b="1" u="sng" smtClean="0"/>
          </a:p>
          <a:p>
            <a:pPr lvl="1"/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335283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평가 방식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레포트 구두 평가</a:t>
            </a:r>
            <a:endParaRPr lang="en-US" altLang="ko-KR" smtClean="0"/>
          </a:p>
          <a:p>
            <a:pPr lvl="1"/>
            <a:r>
              <a:rPr lang="en-US" altLang="ko-KR" smtClean="0"/>
              <a:t>12</a:t>
            </a:r>
            <a:r>
              <a:rPr lang="ko-KR" altLang="en-US" smtClean="0"/>
              <a:t>월 보강주일에 </a:t>
            </a:r>
            <a:r>
              <a:rPr lang="en-US" altLang="ko-KR" smtClean="0"/>
              <a:t>1:1</a:t>
            </a:r>
            <a:r>
              <a:rPr lang="ko-KR" altLang="en-US" smtClean="0"/>
              <a:t>로 평가진행합니다</a:t>
            </a:r>
            <a:r>
              <a:rPr lang="en-US" altLang="ko-KR" smtClean="0"/>
              <a:t>. </a:t>
            </a:r>
          </a:p>
          <a:p>
            <a:pPr lvl="1"/>
            <a:r>
              <a:rPr lang="ko-KR" altLang="en-US"/>
              <a:t>개인별 시간은 추후 </a:t>
            </a:r>
            <a:r>
              <a:rPr lang="ko-KR" altLang="en-US" smtClean="0"/>
              <a:t>공지</a:t>
            </a:r>
            <a:r>
              <a:rPr lang="en-US" altLang="ko-KR" smtClean="0"/>
              <a:t>. </a:t>
            </a:r>
            <a:r>
              <a:rPr lang="ko-KR" altLang="en-US" smtClean="0"/>
              <a:t>개인별 </a:t>
            </a:r>
            <a:r>
              <a:rPr lang="en-US" altLang="ko-KR" smtClean="0"/>
              <a:t>5</a:t>
            </a:r>
            <a:r>
              <a:rPr lang="ko-KR" altLang="en-US" smtClean="0"/>
              <a:t>분</a:t>
            </a:r>
            <a:r>
              <a:rPr lang="en-US" altLang="ko-KR" smtClean="0"/>
              <a:t>.</a:t>
            </a:r>
            <a:endParaRPr lang="en-US" altLang="ko-KR"/>
          </a:p>
          <a:p>
            <a:pPr lvl="1"/>
            <a:r>
              <a:rPr lang="ko-KR" altLang="en-US" smtClean="0"/>
              <a:t>교수실 </a:t>
            </a:r>
            <a:r>
              <a:rPr lang="en-US" altLang="ko-KR" smtClean="0"/>
              <a:t>(A1301</a:t>
            </a:r>
            <a:r>
              <a:rPr lang="ko-KR" altLang="en-US" smtClean="0"/>
              <a:t>호</a:t>
            </a:r>
            <a:r>
              <a:rPr lang="en-US" altLang="ko-KR" smtClean="0"/>
              <a:t>)</a:t>
            </a:r>
            <a:r>
              <a:rPr lang="ko-KR" altLang="en-US" smtClean="0"/>
              <a:t>에서 구두 평가</a:t>
            </a:r>
            <a:endParaRPr lang="en-US" altLang="ko-KR" smtClean="0"/>
          </a:p>
          <a:p>
            <a:pPr lvl="2"/>
            <a:r>
              <a:rPr lang="ko-KR" altLang="en-US" sz="1800" smtClean="0"/>
              <a:t>공학관 </a:t>
            </a:r>
            <a:r>
              <a:rPr lang="en-US" altLang="ko-KR" sz="1800" smtClean="0"/>
              <a:t>3</a:t>
            </a:r>
            <a:r>
              <a:rPr lang="ko-KR" altLang="en-US" sz="1800" smtClean="0"/>
              <a:t>층 코너 위치</a:t>
            </a:r>
            <a:endParaRPr lang="en-US" altLang="ko-KR" sz="1800" smtClean="0"/>
          </a:p>
          <a:p>
            <a:pPr lvl="2"/>
            <a:endParaRPr lang="en-US" altLang="ko-KR" smtClean="0"/>
          </a:p>
          <a:p>
            <a:r>
              <a:rPr lang="ko-KR" altLang="en-US" smtClean="0"/>
              <a:t>전체 </a:t>
            </a:r>
            <a:r>
              <a:rPr lang="ko-KR" altLang="en-US"/>
              <a:t>평가항목의 </a:t>
            </a:r>
            <a:r>
              <a:rPr lang="en-US" altLang="ko-KR"/>
              <a:t>10</a:t>
            </a:r>
            <a:r>
              <a:rPr lang="en-US" altLang="ko-KR" smtClean="0"/>
              <a:t>%</a:t>
            </a:r>
          </a:p>
          <a:p>
            <a:pPr lvl="1"/>
            <a:r>
              <a:rPr lang="en-US" altLang="ko-KR" smtClean="0"/>
              <a:t>Copy </a:t>
            </a:r>
            <a:r>
              <a:rPr lang="ko-KR" altLang="en-US" smtClean="0"/>
              <a:t>적발 시 </a:t>
            </a:r>
            <a:r>
              <a:rPr lang="en-US" altLang="ko-KR" smtClean="0"/>
              <a:t>0</a:t>
            </a:r>
            <a:r>
              <a:rPr lang="ko-KR" altLang="en-US" smtClean="0"/>
              <a:t>점, 미제출 시 </a:t>
            </a:r>
            <a:r>
              <a:rPr lang="en-US" altLang="ko-KR" smtClean="0"/>
              <a:t>0</a:t>
            </a:r>
            <a:r>
              <a:rPr lang="ko-KR" altLang="en-US" smtClean="0"/>
              <a:t>점</a:t>
            </a:r>
            <a:endParaRPr lang="en-US" altLang="ko-KR" smtClean="0"/>
          </a:p>
          <a:p>
            <a:pPr lvl="1"/>
            <a:r>
              <a:rPr lang="ko-KR" altLang="en-US" smtClean="0"/>
              <a:t>지각 제출시 하루 당 </a:t>
            </a:r>
            <a:r>
              <a:rPr lang="en-US" altLang="ko-KR"/>
              <a:t>5</a:t>
            </a:r>
            <a:r>
              <a:rPr lang="ko-KR" altLang="en-US" smtClean="0"/>
              <a:t>점 감점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5698846" y="1916164"/>
            <a:ext cx="2769546" cy="1822975"/>
            <a:chOff x="3971197" y="2749024"/>
            <a:chExt cx="4171950" cy="227633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t="4787"/>
            <a:stretch/>
          </p:blipFill>
          <p:spPr>
            <a:xfrm>
              <a:off x="3971197" y="2749024"/>
              <a:ext cx="4171950" cy="2276332"/>
            </a:xfrm>
            <a:prstGeom prst="rect">
              <a:avLst/>
            </a:prstGeom>
          </p:spPr>
        </p:pic>
        <p:sp>
          <p:nvSpPr>
            <p:cNvPr id="9" name="오른쪽 화살표 8"/>
            <p:cNvSpPr/>
            <p:nvPr/>
          </p:nvSpPr>
          <p:spPr>
            <a:xfrm rot="8236020">
              <a:off x="4094445" y="3482873"/>
              <a:ext cx="949347" cy="430991"/>
            </a:xfrm>
            <a:prstGeom prst="rightArrow">
              <a:avLst>
                <a:gd name="adj1" fmla="val 22973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767721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추억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rgbClr val="002060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보기</Template>
  <TotalTime>84896</TotalTime>
  <Words>429</Words>
  <Application>Microsoft Office PowerPoint</Application>
  <PresentationFormat>화면 슬라이드 쇼(4:3)</PresentationFormat>
  <Paragraphs>97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Wingdings</vt:lpstr>
      <vt:lpstr>추억</vt:lpstr>
      <vt:lpstr>데이터베이스 기말 프로젝트</vt:lpstr>
      <vt:lpstr>프로젝트 개요</vt:lpstr>
      <vt:lpstr>프로젝트 개요</vt:lpstr>
      <vt:lpstr>데이터베이스 설계 프로젝트</vt:lpstr>
      <vt:lpstr>데이터베이스 설계 프로젝트</vt:lpstr>
      <vt:lpstr>데이터베이스 설계 프로젝트</vt:lpstr>
      <vt:lpstr>데이터베이스 설계 프로젝트</vt:lpstr>
      <vt:lpstr>프로젝트 제출</vt:lpstr>
      <vt:lpstr>평가 방식</vt:lpstr>
      <vt:lpstr>항목 별 평가 사항</vt:lpstr>
      <vt:lpstr>항목 별 평가 사항</vt:lpstr>
    </vt:vector>
  </TitlesOfParts>
  <Company>KAIST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허종욱</dc:creator>
  <cp:lastModifiedBy>hallym</cp:lastModifiedBy>
  <cp:revision>874</cp:revision>
  <cp:lastPrinted>2019-05-27T14:48:44Z</cp:lastPrinted>
  <dcterms:created xsi:type="dcterms:W3CDTF">2015-03-12T06:09:39Z</dcterms:created>
  <dcterms:modified xsi:type="dcterms:W3CDTF">2019-11-10T13:40:05Z</dcterms:modified>
</cp:coreProperties>
</file>