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6" r:id="rId3"/>
    <p:sldId id="297" r:id="rId4"/>
    <p:sldId id="291" r:id="rId5"/>
    <p:sldId id="292" r:id="rId6"/>
    <p:sldId id="293" r:id="rId7"/>
    <p:sldId id="295" r:id="rId8"/>
    <p:sldId id="305" r:id="rId9"/>
    <p:sldId id="294" r:id="rId10"/>
    <p:sldId id="296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282" r:id="rId19"/>
    <p:sldId id="279" r:id="rId20"/>
    <p:sldId id="284" r:id="rId21"/>
    <p:sldId id="281" r:id="rId22"/>
    <p:sldId id="28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7" autoAdjust="0"/>
    <p:restoredTop sz="82806" autoAdjust="0"/>
  </p:normalViewPr>
  <p:slideViewPr>
    <p:cSldViewPr>
      <p:cViewPr>
        <p:scale>
          <a:sx n="59" d="100"/>
          <a:sy n="59" d="100"/>
        </p:scale>
        <p:origin x="-3288" y="-8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78" y="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1A0BC-049C-4E6D-BC0C-AD73F13C1072}" type="datetimeFigureOut">
              <a:rPr lang="ko-KR" altLang="en-US" smtClean="0"/>
              <a:t>2016-06-06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F1EE0-ADC1-49FC-83FD-B4D14F633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(A*B+C)/D-F*E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(A+B*C)/D-F*E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ABC*+D/FE*-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F1EE0-ADC1-49FC-83FD-B4D14F633F3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9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618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618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395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86423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08050"/>
            <a:ext cx="8642350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588" y="6597650"/>
            <a:ext cx="9153525" cy="215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ko-KR" altLang="ko-KR" sz="1600">
              <a:solidFill>
                <a:schemeClr val="bg1"/>
              </a:solidFill>
              <a:latin typeface="Times New Roman" pitchFamily="18" charset="0"/>
              <a:ea typeface="HY견고딕" pitchFamily="18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50825" y="654685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rgbClr val="FFFFFF"/>
                </a:solidFill>
                <a:latin typeface="Times New Roman" pitchFamily="18" charset="0"/>
                <a:ea typeface="HY견고딕" pitchFamily="18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286500" y="6556375"/>
            <a:ext cx="2813050" cy="276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Hallym</a:t>
            </a:r>
            <a:r>
              <a:rPr lang="en-US" altLang="ko-KR" sz="1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Univ.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Operating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SystemL</a:t>
            </a: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AB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Arial Black" pitchFamily="34" charset="0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2000" b="1">
          <a:solidFill>
            <a:srgbClr val="002760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15 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8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626768" y="1524000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5737277" y="2327891"/>
            <a:ext cx="934014" cy="6978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876800" y="3143814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Pop()</a:t>
            </a:r>
            <a:r>
              <a:rPr lang="ko-KR" altLang="en-US" sz="2000" dirty="0" smtClean="0">
                <a:solidFill>
                  <a:schemeClr val="tx1"/>
                </a:solidFill>
              </a:rPr>
              <a:t>을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</a:rPr>
              <a:t>수행</a:t>
            </a:r>
            <a:r>
              <a:rPr lang="en-US" altLang="ko-KR" sz="2000" dirty="0" smtClean="0">
                <a:solidFill>
                  <a:schemeClr val="tx1"/>
                </a:solidFill>
              </a:rPr>
              <a:t/>
            </a:r>
            <a:br>
              <a:rPr lang="en-US" altLang="ko-KR" sz="2000" dirty="0" smtClean="0">
                <a:solidFill>
                  <a:schemeClr val="tx1"/>
                </a:solidFill>
              </a:rPr>
            </a:br>
            <a:r>
              <a:rPr lang="en-US" altLang="ko-KR" sz="2000" dirty="0" smtClean="0">
                <a:solidFill>
                  <a:schemeClr val="tx1"/>
                </a:solidFill>
              </a:rPr>
              <a:t>[(</a:t>
            </a:r>
            <a:r>
              <a:rPr lang="ko-KR" altLang="en-US" sz="2000" dirty="0" smtClean="0">
                <a:solidFill>
                  <a:schemeClr val="tx1"/>
                </a:solidFill>
              </a:rPr>
              <a:t>까지 연산자 출력</a:t>
            </a:r>
            <a:r>
              <a:rPr lang="en-US" altLang="ko-KR" sz="20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연산자 우선순위 고려</a:t>
            </a:r>
            <a:r>
              <a:rPr lang="en-US" altLang="ko-KR" sz="2000" dirty="0" smtClean="0">
                <a:solidFill>
                  <a:schemeClr val="tx1"/>
                </a:solidFill>
              </a:rPr>
              <a:t>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3282613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2747208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*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931568" y="1524000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6042077" y="2327891"/>
            <a:ext cx="934014" cy="6978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181600" y="3143814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Stack </a:t>
            </a:r>
            <a:r>
              <a:rPr lang="ko-KR" altLang="en-US" sz="2000" dirty="0" smtClean="0">
                <a:solidFill>
                  <a:schemeClr val="tx1"/>
                </a:solidFill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괄호 다음에 나온 것을 따로 체크</a:t>
            </a:r>
            <a:r>
              <a:rPr lang="en-US" altLang="ko-KR" sz="2000" dirty="0" smtClean="0">
                <a:solidFill>
                  <a:schemeClr val="tx1"/>
                </a:solidFill>
              </a:rPr>
              <a:t>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ABC*+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/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66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236368" y="1524000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6346877" y="2327891"/>
            <a:ext cx="934014" cy="6978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486400" y="3143814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데이터 </a:t>
            </a:r>
            <a:r>
              <a:rPr lang="ko-KR" altLang="en-US" sz="2000" dirty="0" smtClean="0">
                <a:solidFill>
                  <a:schemeClr val="tx1"/>
                </a:solidFill>
              </a:rPr>
              <a:t>출력 및 </a:t>
            </a:r>
            <a:r>
              <a:rPr lang="en-US" altLang="ko-KR" sz="2000" dirty="0" smtClean="0">
                <a:solidFill>
                  <a:schemeClr val="tx1"/>
                </a:solidFill>
              </a:rPr>
              <a:t>pop()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ABC*+D/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705600" y="1509493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5400000">
            <a:off x="6467193" y="2662300"/>
            <a:ext cx="934014" cy="127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57800" y="3129307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Stack </a:t>
            </a:r>
            <a:r>
              <a:rPr lang="ko-KR" altLang="en-US" sz="2000" dirty="0" smtClean="0">
                <a:solidFill>
                  <a:schemeClr val="tx1"/>
                </a:solidFill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ABC*+D/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0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044824" y="1509493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5400000">
            <a:off x="6636805" y="2492688"/>
            <a:ext cx="934014" cy="33922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57800" y="3129307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데이터 출력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ABC*+D/F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43537" y="1509493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5400000">
            <a:off x="6836162" y="2293332"/>
            <a:ext cx="934014" cy="73793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57800" y="3129307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Stack </a:t>
            </a:r>
            <a:r>
              <a:rPr lang="ko-KR" altLang="en-US" sz="2000" dirty="0" smtClean="0">
                <a:solidFill>
                  <a:schemeClr val="tx1"/>
                </a:solidFill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ABC*+D/F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4611" y="3277601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6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772400" y="1509493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5400000">
            <a:off x="7000593" y="2128900"/>
            <a:ext cx="934014" cy="1066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57800" y="3129307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데이터 출력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ABC*+D/FE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4611" y="3277601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145379" y="1509493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5400000">
            <a:off x="7187083" y="1942411"/>
            <a:ext cx="934014" cy="14397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257800" y="3129307"/>
            <a:ext cx="335280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남은 </a:t>
            </a:r>
            <a:r>
              <a:rPr lang="en-US" altLang="ko-KR" sz="2000" dirty="0" smtClean="0">
                <a:solidFill>
                  <a:schemeClr val="tx1"/>
                </a:solidFill>
              </a:rPr>
              <a:t>Stack pop()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ABC*+D/FE*-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1800225" y="3607928"/>
            <a:ext cx="1143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2" name="Group 126"/>
          <p:cNvGrpSpPr>
            <a:grpSpLocks/>
          </p:cNvGrpSpPr>
          <p:nvPr/>
        </p:nvGrpSpPr>
        <p:grpSpPr bwMode="auto">
          <a:xfrm>
            <a:off x="1069975" y="2163303"/>
            <a:ext cx="2016125" cy="1471613"/>
            <a:chOff x="295" y="1104"/>
            <a:chExt cx="1270" cy="927"/>
          </a:xfrm>
        </p:grpSpPr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383" y="1104"/>
              <a:ext cx="776" cy="792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58" y="1388"/>
              <a:ext cx="227" cy="222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H="1">
              <a:off x="480" y="1579"/>
              <a:ext cx="194" cy="15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374" y="1491"/>
              <a:ext cx="292" cy="2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739" y="1610"/>
              <a:ext cx="32" cy="286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868" y="1579"/>
              <a:ext cx="226" cy="15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901" y="1452"/>
              <a:ext cx="258" cy="32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 flipV="1">
              <a:off x="827" y="1190"/>
              <a:ext cx="163" cy="21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1118" y="1183"/>
              <a:ext cx="430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1159" y="1214"/>
              <a:ext cx="2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[n-2]</a:t>
              </a:r>
              <a:endParaRPr lang="en-US" altLang="ko-KR"/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1152" y="1491"/>
              <a:ext cx="7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030" y="1776"/>
              <a:ext cx="12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[0]</a:t>
              </a:r>
              <a:endParaRPr lang="en-US" altLang="ko-KR"/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50" y="1785"/>
              <a:ext cx="73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545" y="1166"/>
              <a:ext cx="1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7" name="Rectangle 22"/>
            <p:cNvSpPr>
              <a:spLocks noChangeArrowheads="1"/>
            </p:cNvSpPr>
            <p:nvPr/>
          </p:nvSpPr>
          <p:spPr bwMode="auto">
            <a:xfrm>
              <a:off x="576" y="1198"/>
              <a:ext cx="7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...</a:t>
              </a:r>
              <a:endParaRPr lang="en-US" altLang="ko-KR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295" y="1841"/>
              <a:ext cx="32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406" y="1795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[1]</a:t>
              </a:r>
              <a:endParaRPr lang="en-US" altLang="ko-KR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1137" y="1460"/>
              <a:ext cx="42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1177" y="1491"/>
              <a:ext cx="2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[n-1]</a:t>
              </a:r>
              <a:endParaRPr lang="en-US" altLang="ko-KR"/>
            </a:p>
          </p:txBody>
        </p:sp>
      </p:grp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5165725" y="2320466"/>
            <a:ext cx="68262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3533775" y="2871328"/>
            <a:ext cx="512763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5218113" y="2722103"/>
            <a:ext cx="68103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45" name="Group 127"/>
          <p:cNvGrpSpPr>
            <a:grpSpLocks/>
          </p:cNvGrpSpPr>
          <p:nvPr/>
        </p:nvGrpSpPr>
        <p:grpSpPr bwMode="auto">
          <a:xfrm>
            <a:off x="3687763" y="2195053"/>
            <a:ext cx="1927225" cy="1431925"/>
            <a:chOff x="2251" y="1124"/>
            <a:chExt cx="1214" cy="902"/>
          </a:xfrm>
        </p:grpSpPr>
        <p:sp>
          <p:nvSpPr>
            <p:cNvPr id="46" name="Oval 39"/>
            <p:cNvSpPr>
              <a:spLocks noChangeArrowheads="1"/>
            </p:cNvSpPr>
            <p:nvPr/>
          </p:nvSpPr>
          <p:spPr bwMode="auto">
            <a:xfrm>
              <a:off x="2446" y="1124"/>
              <a:ext cx="776" cy="79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Oval 40"/>
            <p:cNvSpPr>
              <a:spLocks noChangeArrowheads="1"/>
            </p:cNvSpPr>
            <p:nvPr/>
          </p:nvSpPr>
          <p:spPr bwMode="auto">
            <a:xfrm>
              <a:off x="2720" y="1408"/>
              <a:ext cx="227" cy="221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H="1">
              <a:off x="2543" y="1598"/>
              <a:ext cx="194" cy="15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H="1">
              <a:off x="2437" y="1511"/>
              <a:ext cx="292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 flipH="1">
              <a:off x="2801" y="1629"/>
              <a:ext cx="33" cy="285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2931" y="1598"/>
              <a:ext cx="227" cy="15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2964" y="1471"/>
              <a:ext cx="258" cy="33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2890" y="1210"/>
              <a:ext cx="162" cy="214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222" y="1234"/>
              <a:ext cx="2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[n-2]</a:t>
              </a:r>
              <a:endParaRPr lang="en-US" altLang="ko-KR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215" y="1511"/>
              <a:ext cx="7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955" y="1835"/>
              <a:ext cx="324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046" y="1843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[0]</a:t>
              </a:r>
              <a:endParaRPr lang="en-US" altLang="ko-KR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2413" y="1804"/>
              <a:ext cx="7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2607" y="1186"/>
              <a:ext cx="17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2648" y="1217"/>
              <a:ext cx="7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...</a:t>
              </a:r>
              <a:endParaRPr lang="en-US" altLang="ko-KR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2251" y="1495"/>
              <a:ext cx="72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502" y="1487"/>
              <a:ext cx="17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2543" y="1518"/>
              <a:ext cx="4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a</a:t>
              </a:r>
              <a:endParaRPr lang="en-US" altLang="ko-KR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2599" y="1583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solidFill>
                    <a:srgbClr val="000000"/>
                  </a:solidFill>
                </a:rPr>
                <a:t>1</a:t>
              </a:r>
              <a:endParaRPr lang="en-US" altLang="ko-KR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639" y="1629"/>
              <a:ext cx="17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2680" y="1660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a</a:t>
              </a:r>
              <a:endParaRPr lang="en-US" altLang="ko-KR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2737" y="1725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  <a:endParaRPr lang="en-US" altLang="ko-KR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2283" y="1835"/>
              <a:ext cx="32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2471" y="1824"/>
              <a:ext cx="12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[1]</a:t>
              </a:r>
              <a:endParaRPr lang="en-US" altLang="ko-KR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326" y="1581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[2]</a:t>
              </a:r>
              <a:endParaRPr lang="en-US" altLang="ko-KR"/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256" y="1536"/>
              <a:ext cx="20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[n-1]</a:t>
              </a:r>
              <a:endParaRPr lang="en-US" altLang="ko-KR"/>
            </a:p>
          </p:txBody>
        </p:sp>
      </p:grpSp>
      <p:grpSp>
        <p:nvGrpSpPr>
          <p:cNvPr id="72" name="Group 129"/>
          <p:cNvGrpSpPr>
            <a:grpSpLocks/>
          </p:cNvGrpSpPr>
          <p:nvPr/>
        </p:nvGrpSpPr>
        <p:grpSpPr bwMode="auto">
          <a:xfrm>
            <a:off x="6210300" y="2163303"/>
            <a:ext cx="2232025" cy="1765300"/>
            <a:chOff x="4105" y="1104"/>
            <a:chExt cx="1406" cy="1112"/>
          </a:xfrm>
        </p:grpSpPr>
        <p:sp>
          <p:nvSpPr>
            <p:cNvPr id="73" name="Oval 78"/>
            <p:cNvSpPr>
              <a:spLocks noChangeArrowheads="1"/>
            </p:cNvSpPr>
            <p:nvPr/>
          </p:nvSpPr>
          <p:spPr bwMode="auto">
            <a:xfrm>
              <a:off x="4368" y="1104"/>
              <a:ext cx="741" cy="799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4" name="Oval 79"/>
            <p:cNvSpPr>
              <a:spLocks noChangeArrowheads="1"/>
            </p:cNvSpPr>
            <p:nvPr/>
          </p:nvSpPr>
          <p:spPr bwMode="auto">
            <a:xfrm>
              <a:off x="4630" y="1391"/>
              <a:ext cx="217" cy="224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5" name="Line 80"/>
            <p:cNvSpPr>
              <a:spLocks noChangeShapeType="1"/>
            </p:cNvSpPr>
            <p:nvPr/>
          </p:nvSpPr>
          <p:spPr bwMode="auto">
            <a:xfrm flipH="1">
              <a:off x="4452" y="1584"/>
              <a:ext cx="186" cy="16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81"/>
            <p:cNvSpPr>
              <a:spLocks noChangeShapeType="1"/>
            </p:cNvSpPr>
            <p:nvPr/>
          </p:nvSpPr>
          <p:spPr bwMode="auto">
            <a:xfrm flipH="1">
              <a:off x="4360" y="1495"/>
              <a:ext cx="278" cy="1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Line 82"/>
            <p:cNvSpPr>
              <a:spLocks noChangeShapeType="1"/>
            </p:cNvSpPr>
            <p:nvPr/>
          </p:nvSpPr>
          <p:spPr bwMode="auto">
            <a:xfrm flipH="1">
              <a:off x="4700" y="1615"/>
              <a:ext cx="30" cy="288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8" name="Line 83"/>
            <p:cNvSpPr>
              <a:spLocks noChangeShapeType="1"/>
            </p:cNvSpPr>
            <p:nvPr/>
          </p:nvSpPr>
          <p:spPr bwMode="auto">
            <a:xfrm>
              <a:off x="4824" y="1584"/>
              <a:ext cx="216" cy="160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9" name="Line 84"/>
            <p:cNvSpPr>
              <a:spLocks noChangeShapeType="1"/>
            </p:cNvSpPr>
            <p:nvPr/>
          </p:nvSpPr>
          <p:spPr bwMode="auto">
            <a:xfrm flipV="1">
              <a:off x="4854" y="1455"/>
              <a:ext cx="248" cy="33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0" name="Line 85"/>
            <p:cNvSpPr>
              <a:spLocks noChangeShapeType="1"/>
            </p:cNvSpPr>
            <p:nvPr/>
          </p:nvSpPr>
          <p:spPr bwMode="auto">
            <a:xfrm flipV="1">
              <a:off x="4792" y="1191"/>
              <a:ext cx="154" cy="217"/>
            </a:xfrm>
            <a:prstGeom prst="line">
              <a:avLst/>
            </a:prstGeom>
            <a:noFill/>
            <a:ln w="11113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Rectangle 86"/>
            <p:cNvSpPr>
              <a:spLocks noChangeArrowheads="1"/>
            </p:cNvSpPr>
            <p:nvPr/>
          </p:nvSpPr>
          <p:spPr bwMode="auto">
            <a:xfrm>
              <a:off x="5070" y="1184"/>
              <a:ext cx="41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2" name="Rectangle 87"/>
            <p:cNvSpPr>
              <a:spLocks noChangeArrowheads="1"/>
            </p:cNvSpPr>
            <p:nvPr/>
          </p:nvSpPr>
          <p:spPr bwMode="auto">
            <a:xfrm>
              <a:off x="5109" y="1215"/>
              <a:ext cx="2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[n-2]</a:t>
              </a:r>
              <a:endParaRPr lang="en-US" altLang="ko-KR"/>
            </a:p>
          </p:txBody>
        </p:sp>
        <p:sp>
          <p:nvSpPr>
            <p:cNvPr id="83" name="Rectangle 88"/>
            <p:cNvSpPr>
              <a:spLocks noChangeArrowheads="1"/>
            </p:cNvSpPr>
            <p:nvPr/>
          </p:nvSpPr>
          <p:spPr bwMode="auto">
            <a:xfrm>
              <a:off x="5102" y="1504"/>
              <a:ext cx="40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4" name="Rectangle 89"/>
            <p:cNvSpPr>
              <a:spLocks noChangeArrowheads="1"/>
            </p:cNvSpPr>
            <p:nvPr/>
          </p:nvSpPr>
          <p:spPr bwMode="auto">
            <a:xfrm>
              <a:off x="5140" y="1535"/>
              <a:ext cx="20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[n-1]</a:t>
              </a:r>
              <a:endParaRPr lang="en-US" altLang="ko-KR"/>
            </a:p>
          </p:txBody>
        </p:sp>
        <p:sp>
          <p:nvSpPr>
            <p:cNvPr id="85" name="Rectangle 90"/>
            <p:cNvSpPr>
              <a:spLocks noChangeArrowheads="1"/>
            </p:cNvSpPr>
            <p:nvPr/>
          </p:nvSpPr>
          <p:spPr bwMode="auto">
            <a:xfrm>
              <a:off x="4854" y="1824"/>
              <a:ext cx="3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6" name="Rectangle 91"/>
            <p:cNvSpPr>
              <a:spLocks noChangeArrowheads="1"/>
            </p:cNvSpPr>
            <p:nvPr/>
          </p:nvSpPr>
          <p:spPr bwMode="auto">
            <a:xfrm>
              <a:off x="4893" y="1855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[0]</a:t>
              </a:r>
              <a:endParaRPr lang="en-US" altLang="ko-KR"/>
            </a:p>
          </p:txBody>
        </p:sp>
        <p:sp>
          <p:nvSpPr>
            <p:cNvPr id="87" name="Rectangle 92"/>
            <p:cNvSpPr>
              <a:spLocks noChangeArrowheads="1"/>
            </p:cNvSpPr>
            <p:nvPr/>
          </p:nvSpPr>
          <p:spPr bwMode="auto">
            <a:xfrm>
              <a:off x="4336" y="1792"/>
              <a:ext cx="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8" name="Rectangle 93"/>
            <p:cNvSpPr>
              <a:spLocks noChangeArrowheads="1"/>
            </p:cNvSpPr>
            <p:nvPr/>
          </p:nvSpPr>
          <p:spPr bwMode="auto">
            <a:xfrm>
              <a:off x="4522" y="1167"/>
              <a:ext cx="163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89" name="Rectangle 94"/>
            <p:cNvSpPr>
              <a:spLocks noChangeArrowheads="1"/>
            </p:cNvSpPr>
            <p:nvPr/>
          </p:nvSpPr>
          <p:spPr bwMode="auto">
            <a:xfrm>
              <a:off x="4553" y="1198"/>
              <a:ext cx="7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...</a:t>
              </a:r>
              <a:endParaRPr lang="en-US" altLang="ko-KR"/>
            </a:p>
          </p:txBody>
        </p:sp>
        <p:sp>
          <p:nvSpPr>
            <p:cNvPr id="90" name="Rectangle 95"/>
            <p:cNvSpPr>
              <a:spLocks noChangeArrowheads="1"/>
            </p:cNvSpPr>
            <p:nvPr/>
          </p:nvSpPr>
          <p:spPr bwMode="auto">
            <a:xfrm>
              <a:off x="4715" y="2023"/>
              <a:ext cx="77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1" name="Rectangle 96"/>
            <p:cNvSpPr>
              <a:spLocks noChangeArrowheads="1"/>
            </p:cNvSpPr>
            <p:nvPr/>
          </p:nvSpPr>
          <p:spPr bwMode="auto">
            <a:xfrm>
              <a:off x="4182" y="1544"/>
              <a:ext cx="7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2" name="Rectangle 97"/>
            <p:cNvSpPr>
              <a:spLocks noChangeArrowheads="1"/>
            </p:cNvSpPr>
            <p:nvPr/>
          </p:nvSpPr>
          <p:spPr bwMode="auto">
            <a:xfrm>
              <a:off x="4430" y="1480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3" name="Rectangle 98"/>
            <p:cNvSpPr>
              <a:spLocks noChangeArrowheads="1"/>
            </p:cNvSpPr>
            <p:nvPr/>
          </p:nvSpPr>
          <p:spPr bwMode="auto">
            <a:xfrm>
              <a:off x="4460" y="1511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a</a:t>
              </a:r>
              <a:endParaRPr lang="en-US" altLang="ko-KR"/>
            </a:p>
          </p:txBody>
        </p:sp>
        <p:sp>
          <p:nvSpPr>
            <p:cNvPr id="94" name="Rectangle 99"/>
            <p:cNvSpPr>
              <a:spLocks noChangeArrowheads="1"/>
            </p:cNvSpPr>
            <p:nvPr/>
          </p:nvSpPr>
          <p:spPr bwMode="auto">
            <a:xfrm>
              <a:off x="4514" y="1575"/>
              <a:ext cx="36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solidFill>
                    <a:srgbClr val="000000"/>
                  </a:solidFill>
                </a:rPr>
                <a:t>1</a:t>
              </a:r>
              <a:endParaRPr lang="en-US" altLang="ko-KR"/>
            </a:p>
          </p:txBody>
        </p:sp>
        <p:sp>
          <p:nvSpPr>
            <p:cNvPr id="95" name="Rectangle 100"/>
            <p:cNvSpPr>
              <a:spLocks noChangeArrowheads="1"/>
            </p:cNvSpPr>
            <p:nvPr/>
          </p:nvSpPr>
          <p:spPr bwMode="auto">
            <a:xfrm>
              <a:off x="4553" y="1648"/>
              <a:ext cx="1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4584" y="1679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a</a:t>
              </a:r>
              <a:endParaRPr lang="en-US" altLang="ko-KR"/>
            </a:p>
          </p:txBody>
        </p:sp>
        <p:sp>
          <p:nvSpPr>
            <p:cNvPr id="97" name="Rectangle 102"/>
            <p:cNvSpPr>
              <a:spLocks noChangeArrowheads="1"/>
            </p:cNvSpPr>
            <p:nvPr/>
          </p:nvSpPr>
          <p:spPr bwMode="auto">
            <a:xfrm>
              <a:off x="4638" y="1744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solidFill>
                    <a:srgbClr val="000000"/>
                  </a:solidFill>
                </a:rPr>
                <a:t>0</a:t>
              </a:r>
              <a:endParaRPr lang="en-US" altLang="ko-KR"/>
            </a:p>
          </p:txBody>
        </p:sp>
        <p:sp>
          <p:nvSpPr>
            <p:cNvPr id="98" name="Rectangle 103"/>
            <p:cNvSpPr>
              <a:spLocks noChangeArrowheads="1"/>
            </p:cNvSpPr>
            <p:nvPr/>
          </p:nvSpPr>
          <p:spPr bwMode="auto">
            <a:xfrm>
              <a:off x="4893" y="1224"/>
              <a:ext cx="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99" name="Rectangle 104"/>
            <p:cNvSpPr>
              <a:spLocks noChangeArrowheads="1"/>
            </p:cNvSpPr>
            <p:nvPr/>
          </p:nvSpPr>
          <p:spPr bwMode="auto">
            <a:xfrm>
              <a:off x="4893" y="1448"/>
              <a:ext cx="7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0" name="Rectangle 105"/>
            <p:cNvSpPr>
              <a:spLocks noChangeArrowheads="1"/>
            </p:cNvSpPr>
            <p:nvPr/>
          </p:nvSpPr>
          <p:spPr bwMode="auto">
            <a:xfrm>
              <a:off x="4274" y="1823"/>
              <a:ext cx="31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1" name="Rectangle 106"/>
            <p:cNvSpPr>
              <a:spLocks noChangeArrowheads="1"/>
            </p:cNvSpPr>
            <p:nvPr/>
          </p:nvSpPr>
          <p:spPr bwMode="auto">
            <a:xfrm>
              <a:off x="4438" y="1844"/>
              <a:ext cx="122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[1]</a:t>
              </a:r>
              <a:endParaRPr lang="en-US" altLang="ko-KR"/>
            </a:p>
          </p:txBody>
        </p:sp>
        <p:sp>
          <p:nvSpPr>
            <p:cNvPr id="102" name="Rectangle 107"/>
            <p:cNvSpPr>
              <a:spLocks noChangeArrowheads="1"/>
            </p:cNvSpPr>
            <p:nvPr/>
          </p:nvSpPr>
          <p:spPr bwMode="auto">
            <a:xfrm>
              <a:off x="4105" y="1568"/>
              <a:ext cx="30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3" name="Rectangle 108"/>
            <p:cNvSpPr>
              <a:spLocks noChangeArrowheads="1"/>
            </p:cNvSpPr>
            <p:nvPr/>
          </p:nvSpPr>
          <p:spPr bwMode="auto">
            <a:xfrm>
              <a:off x="4224" y="1599"/>
              <a:ext cx="12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[2]</a:t>
              </a:r>
              <a:endParaRPr lang="en-US" altLang="ko-KR"/>
            </a:p>
          </p:txBody>
        </p:sp>
        <p:sp>
          <p:nvSpPr>
            <p:cNvPr id="104" name="Rectangle 109"/>
            <p:cNvSpPr>
              <a:spLocks noChangeArrowheads="1"/>
            </p:cNvSpPr>
            <p:nvPr/>
          </p:nvSpPr>
          <p:spPr bwMode="auto">
            <a:xfrm>
              <a:off x="4847" y="1247"/>
              <a:ext cx="2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5" name="Rectangle 110"/>
            <p:cNvSpPr>
              <a:spLocks noChangeArrowheads="1"/>
            </p:cNvSpPr>
            <p:nvPr/>
          </p:nvSpPr>
          <p:spPr bwMode="auto">
            <a:xfrm>
              <a:off x="4886" y="1278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a</a:t>
              </a:r>
              <a:endParaRPr lang="en-US" altLang="ko-KR"/>
            </a:p>
          </p:txBody>
        </p:sp>
        <p:sp>
          <p:nvSpPr>
            <p:cNvPr id="106" name="Rectangle 111"/>
            <p:cNvSpPr>
              <a:spLocks noChangeArrowheads="1"/>
            </p:cNvSpPr>
            <p:nvPr/>
          </p:nvSpPr>
          <p:spPr bwMode="auto">
            <a:xfrm>
              <a:off x="4939" y="1344"/>
              <a:ext cx="11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solidFill>
                    <a:srgbClr val="000000"/>
                  </a:solidFill>
                </a:rPr>
                <a:t>n-3 </a:t>
              </a:r>
              <a:endParaRPr lang="en-US" altLang="ko-KR"/>
            </a:p>
          </p:txBody>
        </p:sp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>
              <a:off x="4862" y="1471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108" name="Rectangle 113"/>
            <p:cNvSpPr>
              <a:spLocks noChangeArrowheads="1"/>
            </p:cNvSpPr>
            <p:nvPr/>
          </p:nvSpPr>
          <p:spPr bwMode="auto">
            <a:xfrm>
              <a:off x="4901" y="1502"/>
              <a:ext cx="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300">
                  <a:solidFill>
                    <a:srgbClr val="000000"/>
                  </a:solidFill>
                </a:rPr>
                <a:t>a</a:t>
              </a:r>
              <a:endParaRPr lang="en-US" altLang="ko-KR"/>
            </a:p>
          </p:txBody>
        </p:sp>
        <p:sp>
          <p:nvSpPr>
            <p:cNvPr id="109" name="Rectangle 114"/>
            <p:cNvSpPr>
              <a:spLocks noChangeArrowheads="1"/>
            </p:cNvSpPr>
            <p:nvPr/>
          </p:nvSpPr>
          <p:spPr bwMode="auto">
            <a:xfrm>
              <a:off x="4955" y="1568"/>
              <a:ext cx="9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900">
                  <a:solidFill>
                    <a:srgbClr val="000000"/>
                  </a:solidFill>
                </a:rPr>
                <a:t>n-2</a:t>
              </a:r>
              <a:endParaRPr lang="en-US" altLang="ko-KR"/>
            </a:p>
          </p:txBody>
        </p:sp>
      </p:grpSp>
      <p:grpSp>
        <p:nvGrpSpPr>
          <p:cNvPr id="110" name="Group 131"/>
          <p:cNvGrpSpPr>
            <a:grpSpLocks/>
          </p:cNvGrpSpPr>
          <p:nvPr/>
        </p:nvGrpSpPr>
        <p:grpSpPr bwMode="auto">
          <a:xfrm>
            <a:off x="1108075" y="3696828"/>
            <a:ext cx="1474788" cy="752475"/>
            <a:chOff x="319" y="2070"/>
            <a:chExt cx="929" cy="474"/>
          </a:xfrm>
        </p:grpSpPr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554" y="2070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300">
                  <a:solidFill>
                    <a:srgbClr val="000000"/>
                  </a:solidFill>
                </a:rPr>
                <a:t>front = [0]</a:t>
              </a:r>
            </a:p>
            <a:p>
              <a:pPr algn="ctr" eaLnBrk="1" hangingPunct="1"/>
              <a:r>
                <a:rPr lang="en-US" altLang="ko-KR" sz="1300">
                  <a:solidFill>
                    <a:srgbClr val="000000"/>
                  </a:solidFill>
                </a:rPr>
                <a:t>rear = [0]</a:t>
              </a:r>
              <a:endParaRPr lang="en-US" altLang="ko-KR"/>
            </a:p>
          </p:txBody>
        </p:sp>
        <p:sp>
          <p:nvSpPr>
            <p:cNvPr id="112" name="Text Box 130"/>
            <p:cNvSpPr txBox="1">
              <a:spLocks noChangeArrowheads="1"/>
            </p:cNvSpPr>
            <p:nvPr/>
          </p:nvSpPr>
          <p:spPr bwMode="auto">
            <a:xfrm>
              <a:off x="319" y="2352"/>
              <a:ext cx="9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00"/>
                  </a:solidFill>
                </a:rPr>
                <a:t>(</a:t>
              </a:r>
              <a:r>
                <a:rPr lang="en-US" altLang="ko-KR" sz="1400">
                  <a:solidFill>
                    <a:srgbClr val="000000"/>
                  </a:solidFill>
                  <a:latin typeface="굴림" pitchFamily="50" charset="-127"/>
                </a:rPr>
                <a:t>a) </a:t>
              </a:r>
              <a:r>
                <a:rPr lang="ko-KR" altLang="en-US" sz="1400">
                  <a:solidFill>
                    <a:srgbClr val="000000"/>
                  </a:solidFill>
                  <a:latin typeface="굴림" pitchFamily="50" charset="-127"/>
                </a:rPr>
                <a:t>공백 원형 큐</a:t>
              </a:r>
              <a:endParaRPr lang="ko-KR" altLang="en-US" sz="1400">
                <a:solidFill>
                  <a:srgbClr val="000000"/>
                </a:solidFill>
              </a:endParaRPr>
            </a:p>
          </p:txBody>
        </p:sp>
      </p:grpSp>
      <p:sp>
        <p:nvSpPr>
          <p:cNvPr id="113" name="Rectangle 133"/>
          <p:cNvSpPr>
            <a:spLocks noChangeArrowheads="1"/>
          </p:cNvSpPr>
          <p:nvPr/>
        </p:nvSpPr>
        <p:spPr bwMode="auto">
          <a:xfrm>
            <a:off x="4297363" y="368730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300">
                <a:solidFill>
                  <a:srgbClr val="000000"/>
                </a:solidFill>
              </a:rPr>
              <a:t>front = [0]</a:t>
            </a:r>
          </a:p>
          <a:p>
            <a:pPr algn="ctr" eaLnBrk="1" hangingPunct="1"/>
            <a:r>
              <a:rPr lang="en-US" altLang="ko-KR" sz="1300">
                <a:solidFill>
                  <a:srgbClr val="000000"/>
                </a:solidFill>
              </a:rPr>
              <a:t>rear = [2]</a:t>
            </a:r>
            <a:endParaRPr lang="en-US" altLang="ko-KR"/>
          </a:p>
        </p:txBody>
      </p:sp>
      <p:sp>
        <p:nvSpPr>
          <p:cNvPr id="114" name="Text Box 134"/>
          <p:cNvSpPr txBox="1">
            <a:spLocks noChangeArrowheads="1"/>
          </p:cNvSpPr>
          <p:nvPr/>
        </p:nvSpPr>
        <p:spPr bwMode="auto">
          <a:xfrm>
            <a:off x="3771900" y="4134978"/>
            <a:ext cx="1743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>
                <a:solidFill>
                  <a:srgbClr val="000000"/>
                </a:solidFill>
              </a:rPr>
              <a:t>(b</a:t>
            </a:r>
            <a:r>
              <a:rPr lang="en-US" altLang="ko-KR" sz="1400">
                <a:solidFill>
                  <a:srgbClr val="000000"/>
                </a:solidFill>
                <a:latin typeface="굴림" pitchFamily="50" charset="-127"/>
              </a:rPr>
              <a:t>) 2</a:t>
            </a:r>
            <a:r>
              <a:rPr lang="ko-KR" altLang="en-US" sz="1400">
                <a:solidFill>
                  <a:srgbClr val="000000"/>
                </a:solidFill>
                <a:latin typeface="굴림" pitchFamily="50" charset="-127"/>
              </a:rPr>
              <a:t>개의 원소 저장</a:t>
            </a:r>
            <a:endParaRPr lang="ko-KR" altLang="en-US" sz="1400">
              <a:solidFill>
                <a:srgbClr val="000000"/>
              </a:solidFill>
            </a:endParaRPr>
          </a:p>
        </p:txBody>
      </p:sp>
      <p:grpSp>
        <p:nvGrpSpPr>
          <p:cNvPr id="115" name="Group 135"/>
          <p:cNvGrpSpPr>
            <a:grpSpLocks/>
          </p:cNvGrpSpPr>
          <p:nvPr/>
        </p:nvGrpSpPr>
        <p:grpSpPr bwMode="auto">
          <a:xfrm>
            <a:off x="6551613" y="3696828"/>
            <a:ext cx="1476375" cy="752475"/>
            <a:chOff x="319" y="2070"/>
            <a:chExt cx="930" cy="474"/>
          </a:xfrm>
        </p:grpSpPr>
        <p:sp>
          <p:nvSpPr>
            <p:cNvPr id="116" name="Rectangle 136"/>
            <p:cNvSpPr>
              <a:spLocks noChangeArrowheads="1"/>
            </p:cNvSpPr>
            <p:nvPr/>
          </p:nvSpPr>
          <p:spPr bwMode="auto">
            <a:xfrm>
              <a:off x="531" y="2070"/>
              <a:ext cx="4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300">
                  <a:solidFill>
                    <a:srgbClr val="000000"/>
                  </a:solidFill>
                </a:rPr>
                <a:t>front = [0]</a:t>
              </a:r>
            </a:p>
            <a:p>
              <a:pPr algn="ctr" eaLnBrk="1" hangingPunct="1"/>
              <a:r>
                <a:rPr lang="en-US" altLang="ko-KR" sz="1300">
                  <a:solidFill>
                    <a:srgbClr val="000000"/>
                  </a:solidFill>
                </a:rPr>
                <a:t>rear = [n-1]</a:t>
              </a:r>
              <a:endParaRPr lang="en-US" altLang="ko-KR"/>
            </a:p>
          </p:txBody>
        </p:sp>
        <p:sp>
          <p:nvSpPr>
            <p:cNvPr id="117" name="Text Box 137"/>
            <p:cNvSpPr txBox="1">
              <a:spLocks noChangeArrowheads="1"/>
            </p:cNvSpPr>
            <p:nvPr/>
          </p:nvSpPr>
          <p:spPr bwMode="auto">
            <a:xfrm>
              <a:off x="319" y="2352"/>
              <a:ext cx="9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000000"/>
                  </a:solidFill>
                </a:rPr>
                <a:t>(</a:t>
              </a:r>
              <a:r>
                <a:rPr lang="en-US" altLang="ko-KR" sz="1400">
                  <a:solidFill>
                    <a:srgbClr val="000000"/>
                  </a:solidFill>
                  <a:latin typeface="굴림" pitchFamily="50" charset="-127"/>
                </a:rPr>
                <a:t>c) </a:t>
              </a:r>
              <a:r>
                <a:rPr lang="ko-KR" altLang="en-US" sz="1400">
                  <a:solidFill>
                    <a:srgbClr val="000000"/>
                  </a:solidFill>
                  <a:latin typeface="굴림" pitchFamily="50" charset="-127"/>
                </a:rPr>
                <a:t>만원 원형 큐</a:t>
              </a:r>
              <a:endParaRPr lang="ko-KR" altLang="en-US" sz="14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9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147" y="1556083"/>
            <a:ext cx="5486400" cy="402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4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Queue</a:t>
            </a:r>
          </a:p>
          <a:p>
            <a:pPr lvl="1"/>
            <a:r>
              <a:rPr lang="ko-KR" altLang="en-US" dirty="0" smtClean="0"/>
              <a:t>원형 큐 배열</a:t>
            </a:r>
            <a:endParaRPr lang="en-US" altLang="ko-KR" dirty="0" smtClean="0"/>
          </a:p>
          <a:p>
            <a:pPr lvl="1"/>
            <a:r>
              <a:rPr lang="ko-KR" altLang="en-US" dirty="0"/>
              <a:t>원형 큐 연결리스트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2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26695"/>
            <a:ext cx="3448050" cy="534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57137" y="3160683"/>
            <a:ext cx="2290010" cy="649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27220"/>
            <a:ext cx="3415273" cy="695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꺾인 연결선 6"/>
          <p:cNvCxnSpPr>
            <a:stCxn id="4" idx="3"/>
            <a:endCxn id="4099" idx="1"/>
          </p:cNvCxnSpPr>
          <p:nvPr/>
        </p:nvCxnSpPr>
        <p:spPr>
          <a:xfrm flipV="1">
            <a:off x="4247147" y="2474883"/>
            <a:ext cx="1239253" cy="1010459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47800"/>
            <a:ext cx="3470564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752" y="3048000"/>
            <a:ext cx="4854459" cy="297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30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연결리스트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47800"/>
            <a:ext cx="427860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48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641557" y="1546685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4228567" y="1874075"/>
            <a:ext cx="966098" cy="16829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200400" y="3198583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괄호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50368" y="1578769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4399014" y="2044522"/>
            <a:ext cx="934014" cy="13741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200400" y="3198583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데이터 출력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255168" y="1578769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4703814" y="2044522"/>
            <a:ext cx="934014" cy="13741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505200" y="3198583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Stack </a:t>
            </a:r>
            <a:r>
              <a:rPr lang="ko-KR" altLang="en-US" sz="2000" dirty="0" smtClean="0">
                <a:solidFill>
                  <a:schemeClr val="tx1"/>
                </a:solidFill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3277601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810000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2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579018" y="1578769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5027664" y="2044522"/>
            <a:ext cx="934014" cy="13741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829050" y="3198583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데이터 출력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3277601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9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017168" y="1578769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5465814" y="2044522"/>
            <a:ext cx="934014" cy="13741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267200" y="3198583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Stack </a:t>
            </a:r>
            <a:r>
              <a:rPr lang="ko-KR" altLang="en-US" sz="2000" dirty="0" smtClean="0">
                <a:solidFill>
                  <a:schemeClr val="tx1"/>
                </a:solidFill>
              </a:rPr>
              <a:t>에 </a:t>
            </a:r>
            <a:r>
              <a:rPr lang="en-US" altLang="ko-KR" sz="2000" dirty="0" smtClean="0">
                <a:solidFill>
                  <a:schemeClr val="tx1"/>
                </a:solidFill>
              </a:rPr>
              <a:t>push()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[</a:t>
            </a:r>
            <a:r>
              <a:rPr lang="ko-KR" altLang="en-US" sz="2000" dirty="0" smtClean="0">
                <a:solidFill>
                  <a:schemeClr val="tx1"/>
                </a:solidFill>
              </a:rPr>
              <a:t>연산자 우선순위 고려</a:t>
            </a:r>
            <a:r>
              <a:rPr lang="en-US" altLang="ko-KR" sz="2000" dirty="0" smtClean="0">
                <a:solidFill>
                  <a:schemeClr val="tx1"/>
                </a:solidFill>
              </a:rPr>
              <a:t>]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90600" y="3288628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2753223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*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86200"/>
            <a:ext cx="4594755" cy="105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017168" y="1578769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5745956" y="1764380"/>
            <a:ext cx="373731" cy="13741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267200" y="2638300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ABC*+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653" y="1289227"/>
            <a:ext cx="1524000" cy="2054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10653" y="2249118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10653" y="1713713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*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10653" y="277349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64768" y="4039541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2"/>
            <a:endCxn id="17" idx="0"/>
          </p:cNvCxnSpPr>
          <p:nvPr/>
        </p:nvCxnSpPr>
        <p:spPr>
          <a:xfrm rot="16200000" flipH="1">
            <a:off x="5593556" y="4225152"/>
            <a:ext cx="373731" cy="13741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114800" y="5099072"/>
            <a:ext cx="47053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AB*C+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10653" y="4149205"/>
            <a:ext cx="1524000" cy="20545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10653" y="510909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*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0653" y="4573691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+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10653" y="5633474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76049"/>
            <a:ext cx="4922221" cy="9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후위 표기법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341018" y="1540042"/>
            <a:ext cx="45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꺾인 연결선 42"/>
          <p:cNvCxnSpPr>
            <a:stCxn id="39" idx="2"/>
            <a:endCxn id="45" idx="0"/>
          </p:cNvCxnSpPr>
          <p:nvPr/>
        </p:nvCxnSpPr>
        <p:spPr>
          <a:xfrm rot="16200000" flipH="1">
            <a:off x="5522964" y="2272495"/>
            <a:ext cx="934014" cy="84070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591050" y="3159856"/>
            <a:ext cx="3638550" cy="10688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데이터 출력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90600" y="1376049"/>
            <a:ext cx="1524000" cy="3007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Stack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1034716" y="4800600"/>
            <a:ext cx="7194884" cy="1503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Result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ABC</a:t>
            </a: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0600" y="327258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+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600" y="2737181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*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90600" y="3813006"/>
            <a:ext cx="1524000" cy="535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2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BK_서식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K_서식 ">
      <a:majorFont>
        <a:latin typeface="Arial Black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K_서식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K_서식 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K_서식 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연구시 ppt 테마</Template>
  <TotalTime>4247</TotalTime>
  <Words>444</Words>
  <Application>Microsoft Office PowerPoint</Application>
  <PresentationFormat>화면 슬라이드 쇼(4:3)</PresentationFormat>
  <Paragraphs>327</Paragraphs>
  <Slides>22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테마1</vt:lpstr>
      <vt:lpstr>Queue</vt:lpstr>
      <vt:lpstr>목차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후위 표기법</vt:lpstr>
      <vt:lpstr>Queue</vt:lpstr>
      <vt:lpstr>Queue</vt:lpstr>
      <vt:lpstr>Queue</vt:lpstr>
      <vt:lpstr>Queue</vt:lpstr>
      <vt:lpstr>Queue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실습 및 star UML 설치</dc:title>
  <dc:creator>koo</dc:creator>
  <cp:lastModifiedBy>YTM</cp:lastModifiedBy>
  <cp:revision>471</cp:revision>
  <dcterms:created xsi:type="dcterms:W3CDTF">2006-08-16T00:00:00Z</dcterms:created>
  <dcterms:modified xsi:type="dcterms:W3CDTF">2016-06-06T09:32:58Z</dcterms:modified>
</cp:coreProperties>
</file>