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9" r:id="rId8"/>
    <p:sldId id="268" r:id="rId9"/>
    <p:sldId id="262" r:id="rId10"/>
    <p:sldId id="263" r:id="rId11"/>
    <p:sldId id="265" r:id="rId12"/>
    <p:sldId id="266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660"/>
  </p:normalViewPr>
  <p:slideViewPr>
    <p:cSldViewPr>
      <p:cViewPr>
        <p:scale>
          <a:sx n="75" d="100"/>
          <a:sy n="75" d="100"/>
        </p:scale>
        <p:origin x="-264" y="-6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32588" y="115888"/>
            <a:ext cx="2160587" cy="61880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0825" y="115888"/>
            <a:ext cx="6329363" cy="61880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0825" y="908050"/>
            <a:ext cx="4244975" cy="5395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244975" cy="5395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115888"/>
            <a:ext cx="864235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08050"/>
            <a:ext cx="8642350" cy="539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588" y="6597650"/>
            <a:ext cx="9153525" cy="2159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ko-KR" altLang="ko-KR" sz="1600">
              <a:solidFill>
                <a:schemeClr val="bg1"/>
              </a:solidFill>
              <a:latin typeface="Times New Roman" pitchFamily="18" charset="0"/>
              <a:ea typeface="HY견고딕" pitchFamily="18" charset="-127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50825" y="6546850"/>
            <a:ext cx="2133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solidFill>
                  <a:srgbClr val="FFFFFF"/>
                </a:solidFill>
                <a:latin typeface="Times New Roman" pitchFamily="18" charset="0"/>
                <a:ea typeface="HY견고딕" pitchFamily="18" charset="-127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6286500" y="6556375"/>
            <a:ext cx="2813050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Hallym</a:t>
            </a:r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Univ. </a:t>
            </a:r>
            <a:r>
              <a:rPr lang="en-US" altLang="ko-KR" sz="12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Operating</a:t>
            </a: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SystemL</a:t>
            </a: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AB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2000" b="1">
          <a:solidFill>
            <a:srgbClr val="002760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6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재귀함수 및 이진탐색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주차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787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하노이 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하노이 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기둥 </a:t>
            </a:r>
            <a:r>
              <a:rPr lang="en-US" altLang="ko-KR" dirty="0" smtClean="0"/>
              <a:t>A, B, C</a:t>
            </a:r>
            <a:r>
              <a:rPr lang="ko-KR" altLang="en-US" dirty="0" smtClean="0"/>
              <a:t>를 사용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개의 원반을 이동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조건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재귀함수 사용</a:t>
            </a:r>
            <a:endParaRPr lang="en-US" altLang="ko-KR" dirty="0"/>
          </a:p>
          <a:p>
            <a:pPr lvl="2"/>
            <a:r>
              <a:rPr lang="ko-KR" altLang="en-US" dirty="0" smtClean="0"/>
              <a:t>크기가 작은 원반은 자신보다 크기가 큰 원반 아래에 올 수 없다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24199"/>
            <a:ext cx="6354183" cy="336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074956"/>
            <a:ext cx="2137200" cy="146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1201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최대 </a:t>
            </a:r>
            <a:r>
              <a:rPr lang="ko-KR" altLang="en-US" dirty="0" smtClean="0"/>
              <a:t>공약수</a:t>
            </a:r>
            <a:r>
              <a:rPr lang="en-US" altLang="ko-KR" dirty="0" smtClean="0"/>
              <a:t> &amp; </a:t>
            </a:r>
            <a:r>
              <a:rPr lang="ko-KR" altLang="en-US" dirty="0"/>
              <a:t>최소 공배수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최대 공약수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최소 공배수 구하기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최대 공약수 </a:t>
            </a:r>
            <a:r>
              <a:rPr lang="en-US" altLang="ko-KR" dirty="0" smtClean="0"/>
              <a:t>: 2*2*3</a:t>
            </a:r>
          </a:p>
          <a:p>
            <a:pPr lvl="1"/>
            <a:r>
              <a:rPr lang="ko-KR" altLang="en-US" dirty="0" smtClean="0"/>
              <a:t>최소 공배수 </a:t>
            </a:r>
            <a:r>
              <a:rPr lang="en-US" altLang="ko-KR" dirty="0" smtClean="0"/>
              <a:t>: 2*2*3*5*4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조건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재귀 함수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 숫자로 수행한 나눗셈의 나머지 값을 사용하면 쉽게 구할 수 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결과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812117"/>
            <a:ext cx="1600200" cy="1341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015" y="4191000"/>
            <a:ext cx="1981200" cy="217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2865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팰린드롬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앞에서부터 </a:t>
            </a:r>
            <a:r>
              <a:rPr lang="ko-KR" altLang="en-US" dirty="0"/>
              <a:t>읽으나 뒤에서부터 읽으나 같은 </a:t>
            </a:r>
            <a:r>
              <a:rPr lang="ko-KR" altLang="en-US" dirty="0" smtClean="0"/>
              <a:t>단어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Ex) aba, </a:t>
            </a:r>
            <a:r>
              <a:rPr lang="en-US" altLang="ko-KR" dirty="0" err="1" smtClean="0"/>
              <a:t>teset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lol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kk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조건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재귀 함수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자기 </a:t>
            </a:r>
            <a:r>
              <a:rPr lang="en-US" altLang="ko-KR" dirty="0" err="1" smtClean="0"/>
              <a:t>charAT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사용하여 한 글자씩 비교 </a:t>
            </a:r>
            <a:endParaRPr lang="en-US" altLang="ko-KR" dirty="0"/>
          </a:p>
          <a:p>
            <a:pPr lvl="1"/>
            <a:r>
              <a:rPr lang="en-US" altLang="ko-KR" dirty="0" smtClean="0"/>
              <a:t>Boolean </a:t>
            </a:r>
            <a:r>
              <a:rPr lang="ko-KR" altLang="en-US" dirty="0" smtClean="0"/>
              <a:t>값을 사용하여 </a:t>
            </a:r>
            <a:r>
              <a:rPr lang="ko-KR" altLang="en-US" dirty="0" err="1" smtClean="0"/>
              <a:t>팰린드롬이면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true, </a:t>
            </a:r>
            <a:r>
              <a:rPr lang="ko-KR" altLang="en-US" dirty="0" smtClean="0"/>
              <a:t>아니라면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를 리턴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결</a:t>
            </a:r>
            <a:r>
              <a:rPr lang="ko-KR" altLang="en-US" dirty="0"/>
              <a:t>과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038600"/>
            <a:ext cx="2209800" cy="2464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482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실습의 소스와 결과물을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31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23:59</a:t>
            </a:r>
            <a:r>
              <a:rPr lang="ko-KR" altLang="en-US" dirty="0" smtClean="0"/>
              <a:t>까지 제출</a:t>
            </a:r>
            <a:endParaRPr lang="en-US" altLang="ko-KR" dirty="0" smtClean="0"/>
          </a:p>
          <a:p>
            <a:pPr lvl="1"/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피보나치와 </a:t>
            </a:r>
            <a:r>
              <a:rPr lang="ko-KR" altLang="en-US" dirty="0" err="1" smtClean="0">
                <a:latin typeface="Times New Roman" pitchFamily="18" charset="0"/>
                <a:cs typeface="Times New Roman" pitchFamily="18" charset="0"/>
              </a:rPr>
              <a:t>팩토리얼은</a:t>
            </a: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 재귀버전과 </a:t>
            </a:r>
            <a:r>
              <a:rPr lang="ko-KR" altLang="en-US" dirty="0" err="1" smtClean="0">
                <a:latin typeface="Times New Roman" pitchFamily="18" charset="0"/>
                <a:cs typeface="Times New Roman" pitchFamily="18" charset="0"/>
              </a:rPr>
              <a:t>반복문</a:t>
            </a: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 버전을 모두 제출하세요</a:t>
            </a:r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소스코드 </a:t>
            </a:r>
            <a:r>
              <a:rPr lang="ko-KR" altLang="en-US" dirty="0">
                <a:latin typeface="Times New Roman" pitchFamily="18" charset="0"/>
                <a:cs typeface="Times New Roman" pitchFamily="18" charset="0"/>
              </a:rPr>
              <a:t>및 결과 </a:t>
            </a: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화면제출</a:t>
            </a:r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37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재귀 함수</a:t>
            </a:r>
            <a:endParaRPr lang="en-US" altLang="ko-KR" dirty="0" smtClean="0"/>
          </a:p>
          <a:p>
            <a:pPr lvl="1"/>
            <a:r>
              <a:rPr lang="ko-KR" altLang="en-US" dirty="0"/>
              <a:t>자기가 자기 자신을 호출하는 함수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057400"/>
            <a:ext cx="4033837" cy="3834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3023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재귀를 </a:t>
            </a:r>
            <a:r>
              <a:rPr lang="ko-KR" altLang="en-US" dirty="0" err="1" smtClean="0"/>
              <a:t>반복문으로</a:t>
            </a:r>
            <a:r>
              <a:rPr lang="ko-KR" altLang="en-US" dirty="0" smtClean="0"/>
              <a:t> 수정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316" y="1600200"/>
            <a:ext cx="392997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9516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피보나치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조건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752600"/>
            <a:ext cx="4495800" cy="1472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308312"/>
              </p:ext>
            </p:extLst>
          </p:nvPr>
        </p:nvGraphicFramePr>
        <p:xfrm>
          <a:off x="1600200" y="4076172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Val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2410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팩토리얼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조건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결</a:t>
            </a:r>
            <a:r>
              <a:rPr lang="ko-KR" altLang="en-US" dirty="0"/>
              <a:t>과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334375"/>
              </p:ext>
            </p:extLst>
          </p:nvPr>
        </p:nvGraphicFramePr>
        <p:xfrm>
          <a:off x="2819400" y="4191000"/>
          <a:ext cx="3657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Val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120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320" y="1752600"/>
            <a:ext cx="44958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5032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이진탐색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특정 숫자의 집합에서 이진 탐색을 사용하여 원하는 숫자를 찾기 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조건 </a:t>
            </a:r>
            <a:r>
              <a:rPr lang="en-US" altLang="ko-KR" dirty="0" smtClean="0"/>
              <a:t>1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재귀 함수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최대 범위에서 절반씩 나눠가면서 탐색한다고 생각한다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99" y="2514600"/>
            <a:ext cx="7123105" cy="3099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838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이진탐색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조건 </a:t>
            </a:r>
            <a:r>
              <a:rPr lang="en-US" altLang="ko-KR" dirty="0" smtClean="0"/>
              <a:t>2</a:t>
            </a:r>
          </a:p>
          <a:p>
            <a:pPr lvl="2"/>
            <a:r>
              <a:rPr lang="ko-KR" altLang="en-US" dirty="0" smtClean="0"/>
              <a:t>처음에 탐색 하는 부분은 </a:t>
            </a:r>
            <a:r>
              <a:rPr lang="en-US" altLang="ko-KR" dirty="0" smtClean="0"/>
              <a:t>public</a:t>
            </a:r>
            <a:r>
              <a:rPr lang="ko-KR" altLang="en-US" dirty="0" smtClean="0"/>
              <a:t>으로 선언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재귀 호출 되면서 직접적으로 계산하는 </a:t>
            </a:r>
            <a:r>
              <a:rPr lang="en-US" altLang="ko-KR" dirty="0" err="1" smtClean="0"/>
              <a:t>binarySearch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private</a:t>
            </a:r>
            <a:r>
              <a:rPr lang="ko-KR" altLang="en-US" dirty="0" smtClean="0"/>
              <a:t>로 선언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2362200"/>
            <a:ext cx="7848600" cy="1681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410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이진탐색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Ex)</a:t>
            </a:r>
          </a:p>
          <a:p>
            <a:pPr lvl="1"/>
            <a:r>
              <a:rPr lang="ko-KR" altLang="en-US" dirty="0" smtClean="0"/>
              <a:t>찾으려는 숫자가 </a:t>
            </a:r>
            <a:r>
              <a:rPr lang="en-US" altLang="ko-KR" dirty="0" smtClean="0"/>
              <a:t>37</a:t>
            </a:r>
            <a:r>
              <a:rPr lang="ko-KR" altLang="en-US" dirty="0" smtClean="0"/>
              <a:t>일 때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195527"/>
              </p:ext>
            </p:extLst>
          </p:nvPr>
        </p:nvGraphicFramePr>
        <p:xfrm>
          <a:off x="1600200" y="22098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49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아래쪽 화살표 4"/>
          <p:cNvSpPr/>
          <p:nvPr/>
        </p:nvSpPr>
        <p:spPr>
          <a:xfrm>
            <a:off x="5867400" y="4572000"/>
            <a:ext cx="533400" cy="47478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581640"/>
              </p:ext>
            </p:extLst>
          </p:nvPr>
        </p:nvGraphicFramePr>
        <p:xfrm>
          <a:off x="1588476" y="36677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49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아래쪽 화살표 6"/>
          <p:cNvSpPr/>
          <p:nvPr/>
        </p:nvSpPr>
        <p:spPr>
          <a:xfrm>
            <a:off x="2819400" y="3124200"/>
            <a:ext cx="533400" cy="47478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085165"/>
              </p:ext>
            </p:extLst>
          </p:nvPr>
        </p:nvGraphicFramePr>
        <p:xfrm>
          <a:off x="1588476" y="51155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49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오른쪽 중괄호 8"/>
          <p:cNvSpPr/>
          <p:nvPr/>
        </p:nvSpPr>
        <p:spPr>
          <a:xfrm rot="5400000">
            <a:off x="2938829" y="1465872"/>
            <a:ext cx="294542" cy="28194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중괄호 9"/>
          <p:cNvSpPr/>
          <p:nvPr/>
        </p:nvSpPr>
        <p:spPr>
          <a:xfrm rot="5400000">
            <a:off x="5986829" y="2938731"/>
            <a:ext cx="294542" cy="28194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33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/>
          <p:cNvSpPr txBox="1">
            <a:spLocks/>
          </p:cNvSpPr>
          <p:nvPr/>
        </p:nvSpPr>
        <p:spPr bwMode="auto">
          <a:xfrm>
            <a:off x="250825" y="908050"/>
            <a:ext cx="8642350" cy="539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kumimoji="1" sz="2000" b="1">
                <a:solidFill>
                  <a:srgbClr val="0027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특정 값을 </a:t>
            </a:r>
            <a:r>
              <a:rPr lang="en-US" altLang="ko-KR" kern="0" dirty="0"/>
              <a:t>2</a:t>
            </a:r>
            <a:r>
              <a:rPr lang="ko-KR" altLang="en-US" kern="0" dirty="0"/>
              <a:t>진수로 표현하는 프로그램 </a:t>
            </a:r>
            <a:r>
              <a:rPr lang="ko-KR" altLang="en-US" kern="0" dirty="0" smtClean="0"/>
              <a:t>구현</a:t>
            </a:r>
            <a:endParaRPr lang="en-US" altLang="ko-KR" kern="0" dirty="0" smtClean="0"/>
          </a:p>
          <a:p>
            <a:pPr lvl="1"/>
            <a:r>
              <a:rPr lang="ko-KR" altLang="en-US" kern="0" dirty="0" smtClean="0"/>
              <a:t>조건</a:t>
            </a:r>
            <a:endParaRPr lang="en-US" altLang="ko-KR" kern="0" dirty="0" smtClean="0"/>
          </a:p>
          <a:p>
            <a:pPr lvl="2"/>
            <a:r>
              <a:rPr lang="ko-KR" altLang="en-US" kern="0" dirty="0"/>
              <a:t>재귀 함수 사용</a:t>
            </a:r>
            <a:endParaRPr lang="en-US" altLang="ko-KR" kern="0" dirty="0"/>
          </a:p>
          <a:p>
            <a:pPr lvl="2"/>
            <a:r>
              <a:rPr lang="en-US" altLang="ko-KR" kern="0" dirty="0"/>
              <a:t>2</a:t>
            </a:r>
            <a:r>
              <a:rPr lang="ko-KR" altLang="en-US" kern="0" dirty="0"/>
              <a:t>로 나눈 나머지 값은 항상 맨 마지막 숫자이다</a:t>
            </a:r>
          </a:p>
          <a:p>
            <a:pPr lvl="2"/>
            <a:r>
              <a:rPr lang="en-US" altLang="ko-KR" kern="0" dirty="0"/>
              <a:t>2</a:t>
            </a:r>
            <a:r>
              <a:rPr lang="ko-KR" altLang="en-US" kern="0" dirty="0"/>
              <a:t>로 나눈 몫은 알면 마지막 숫자를 제외한 값을 알 수 있다</a:t>
            </a:r>
            <a:r>
              <a:rPr lang="en-US" altLang="ko-KR" kern="0" dirty="0"/>
              <a:t>.</a:t>
            </a:r>
          </a:p>
          <a:p>
            <a:pPr lvl="2"/>
            <a:endParaRPr lang="ko-KR" altLang="en-US" kern="0" dirty="0"/>
          </a:p>
          <a:p>
            <a:pPr lvl="1"/>
            <a:r>
              <a:rPr lang="en-US" altLang="ko-KR" kern="0" dirty="0" smtClean="0"/>
              <a:t>Ex)</a:t>
            </a:r>
          </a:p>
          <a:p>
            <a:pPr lvl="2"/>
            <a:r>
              <a:rPr lang="en-US" altLang="ko-KR" kern="0" dirty="0"/>
              <a:t>10 = 1010</a:t>
            </a:r>
          </a:p>
          <a:p>
            <a:pPr lvl="2"/>
            <a:r>
              <a:rPr lang="en-US" altLang="ko-KR" kern="0" dirty="0"/>
              <a:t>10 / 2 = 5  	     5 = 1010</a:t>
            </a:r>
          </a:p>
          <a:p>
            <a:pPr lvl="2"/>
            <a:r>
              <a:rPr lang="en-US" altLang="ko-KR" kern="0" dirty="0"/>
              <a:t>10 % 2 = 0 	     0 = 1010</a:t>
            </a:r>
          </a:p>
          <a:p>
            <a:pPr lvl="1"/>
            <a:endParaRPr lang="en-US" altLang="ko-KR" kern="0" dirty="0" smtClean="0"/>
          </a:p>
          <a:p>
            <a:pPr lvl="1"/>
            <a:endParaRPr lang="en-US" altLang="ko-KR" kern="0" dirty="0"/>
          </a:p>
          <a:p>
            <a:pPr lvl="1"/>
            <a:r>
              <a:rPr lang="ko-KR" altLang="en-US" kern="0" dirty="0" smtClean="0"/>
              <a:t>결과</a:t>
            </a:r>
            <a:endParaRPr lang="en-US" altLang="ko-KR" kern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진수 출력하기</a:t>
            </a:r>
            <a:endParaRPr lang="en-US" altLang="ko-KR" dirty="0"/>
          </a:p>
        </p:txBody>
      </p:sp>
      <p:sp>
        <p:nvSpPr>
          <p:cNvPr id="5" name="오른쪽 화살표 4"/>
          <p:cNvSpPr/>
          <p:nvPr/>
        </p:nvSpPr>
        <p:spPr>
          <a:xfrm>
            <a:off x="2744639" y="3418267"/>
            <a:ext cx="498892" cy="24944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825818" y="3385909"/>
            <a:ext cx="381000" cy="30264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2753265" y="3725943"/>
            <a:ext cx="498892" cy="24944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192800" y="3688551"/>
            <a:ext cx="150600" cy="30264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646" y="5084763"/>
            <a:ext cx="207264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996651"/>
              </p:ext>
            </p:extLst>
          </p:nvPr>
        </p:nvGraphicFramePr>
        <p:xfrm>
          <a:off x="5333998" y="3166390"/>
          <a:ext cx="2984635" cy="1100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2"/>
                <a:gridCol w="457200"/>
                <a:gridCol w="457200"/>
                <a:gridCol w="457200"/>
                <a:gridCol w="470033"/>
              </a:tblGrid>
              <a:tr h="550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</a:rPr>
                        <a:t>진법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35716" marR="135716" marT="67858" marB="678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135716" marR="135716" marT="67858" marB="678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135716" marR="135716" marT="67858" marB="678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135716" marR="135716" marT="67858" marB="678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135716" marR="135716" marT="67858" marB="678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0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</a:rPr>
                        <a:t>진법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35716" marR="135716" marT="67858" marB="678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135716" marR="135716" marT="67858" marB="678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135716" marR="135716" marT="67858" marB="678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135716" marR="135716" marT="67858" marB="678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135716" marR="135716" marT="67858" marB="678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4" name="꺾인 연결선 13"/>
          <p:cNvCxnSpPr>
            <a:stCxn id="18" idx="0"/>
            <a:endCxn id="10" idx="0"/>
          </p:cNvCxnSpPr>
          <p:nvPr/>
        </p:nvCxnSpPr>
        <p:spPr>
          <a:xfrm rot="16200000" flipH="1">
            <a:off x="4567586" y="907662"/>
            <a:ext cx="1" cy="4517455"/>
          </a:xfrm>
          <a:prstGeom prst="bentConnector3">
            <a:avLst>
              <a:gd name="adj1" fmla="val -22860000000"/>
            </a:avLst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981200" y="3166389"/>
            <a:ext cx="655320" cy="21951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꺾인 연결선 20"/>
          <p:cNvCxnSpPr>
            <a:endCxn id="19" idx="0"/>
          </p:cNvCxnSpPr>
          <p:nvPr/>
        </p:nvCxnSpPr>
        <p:spPr>
          <a:xfrm rot="5400000">
            <a:off x="7030572" y="4381156"/>
            <a:ext cx="885604" cy="293252"/>
          </a:xfrm>
          <a:prstGeom prst="bentConnector2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덧셈 기호 18"/>
          <p:cNvSpPr/>
          <p:nvPr/>
        </p:nvSpPr>
        <p:spPr>
          <a:xfrm>
            <a:off x="6864050" y="4665784"/>
            <a:ext cx="533400" cy="609600"/>
          </a:xfrm>
          <a:prstGeom prst="mathPlu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꺾인 연결선 25"/>
          <p:cNvCxnSpPr>
            <a:endCxn id="19" idx="2"/>
          </p:cNvCxnSpPr>
          <p:nvPr/>
        </p:nvCxnSpPr>
        <p:spPr>
          <a:xfrm rot="16200000" flipH="1">
            <a:off x="6377375" y="4413206"/>
            <a:ext cx="885603" cy="229152"/>
          </a:xfrm>
          <a:prstGeom prst="bentConnector2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96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1">
  <a:themeElements>
    <a:clrScheme name="BK_서식 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K_서식 ">
      <a:majorFont>
        <a:latin typeface="Arial Black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K_서식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K_서식 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K_서식 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K_서식 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K_서식 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K_서식 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연구시 ppt 테마</Template>
  <TotalTime>3472</TotalTime>
  <Words>310</Words>
  <Application>Microsoft Office PowerPoint</Application>
  <PresentationFormat>화면 슬라이드 쇼(4:3)</PresentationFormat>
  <Paragraphs>162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테마1</vt:lpstr>
      <vt:lpstr>재귀함수 및 이진탐색</vt:lpstr>
      <vt:lpstr>실습 1</vt:lpstr>
      <vt:lpstr>실습 2</vt:lpstr>
      <vt:lpstr>피보나치</vt:lpstr>
      <vt:lpstr>팩토리얼</vt:lpstr>
      <vt:lpstr>이진탐색</vt:lpstr>
      <vt:lpstr>이진탐색</vt:lpstr>
      <vt:lpstr>이진탐색</vt:lpstr>
      <vt:lpstr>2진수 출력하기</vt:lpstr>
      <vt:lpstr>하노이 탑</vt:lpstr>
      <vt:lpstr>최대 공약수 &amp; 최소 공배수</vt:lpstr>
      <vt:lpstr>팰린드롬</vt:lpstr>
      <vt:lpstr>과제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실습 및 star UML 설치</dc:title>
  <dc:creator>koo</dc:creator>
  <cp:lastModifiedBy>YTM</cp:lastModifiedBy>
  <cp:revision>135</cp:revision>
  <dcterms:created xsi:type="dcterms:W3CDTF">2006-08-16T00:00:00Z</dcterms:created>
  <dcterms:modified xsi:type="dcterms:W3CDTF">2016-03-25T03:35:47Z</dcterms:modified>
</cp:coreProperties>
</file>