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7" r:id="rId2"/>
    <p:sldId id="32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297" r:id="rId14"/>
    <p:sldId id="298" r:id="rId15"/>
    <p:sldId id="281" r:id="rId16"/>
    <p:sldId id="322" r:id="rId17"/>
    <p:sldId id="282" r:id="rId18"/>
    <p:sldId id="330" r:id="rId19"/>
    <p:sldId id="299" r:id="rId20"/>
    <p:sldId id="302" r:id="rId21"/>
    <p:sldId id="303" r:id="rId22"/>
    <p:sldId id="332" r:id="rId23"/>
    <p:sldId id="304" r:id="rId24"/>
    <p:sldId id="305" r:id="rId25"/>
    <p:sldId id="300" r:id="rId26"/>
    <p:sldId id="331" r:id="rId27"/>
    <p:sldId id="301" r:id="rId28"/>
    <p:sldId id="324" r:id="rId29"/>
    <p:sldId id="323" r:id="rId30"/>
    <p:sldId id="306" r:id="rId31"/>
    <p:sldId id="307" r:id="rId32"/>
    <p:sldId id="325" r:id="rId33"/>
    <p:sldId id="311" r:id="rId34"/>
    <p:sldId id="312" r:id="rId35"/>
    <p:sldId id="326" r:id="rId36"/>
    <p:sldId id="313" r:id="rId37"/>
    <p:sldId id="314" r:id="rId38"/>
    <p:sldId id="315" r:id="rId39"/>
    <p:sldId id="316" r:id="rId40"/>
    <p:sldId id="327" r:id="rId41"/>
    <p:sldId id="318" r:id="rId42"/>
    <p:sldId id="319" r:id="rId43"/>
    <p:sldId id="320" r:id="rId44"/>
    <p:sldId id="328" r:id="rId45"/>
    <p:sldId id="329" r:id="rId46"/>
    <p:sldId id="275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76" autoAdjust="0"/>
  </p:normalViewPr>
  <p:slideViewPr>
    <p:cSldViewPr>
      <p:cViewPr varScale="1">
        <p:scale>
          <a:sx n="104" d="100"/>
          <a:sy n="104" d="100"/>
        </p:scale>
        <p:origin x="-9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2016-02-24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812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94288" y="6515100"/>
            <a:ext cx="1839912" cy="244475"/>
          </a:xfrm>
        </p:spPr>
        <p:txBody>
          <a:bodyPr/>
          <a:lstStyle>
            <a:lvl1pPr>
              <a:defRPr b="0" i="1"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92E54E9-F988-4640-B5E3-EC74347315E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5D0FE-FAB6-494B-A119-34BDEE1C18C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08F57-D242-48A9-B332-477EAED611F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029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505575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8609A945-C277-4850-A80A-0605CCC50A7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</p:spPr>
        <p:txBody>
          <a:bodyPr/>
          <a:lstStyle>
            <a:lvl1pPr>
              <a:defRPr sz="36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</p:spPr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60312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6DCCA-D801-4D8B-A5E7-10646B4EB8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796F0-503C-4B9A-91CD-075273AC025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90379-B883-47B2-A2B3-3B15BDE6A0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7F4DD-FE61-43A3-B8D5-D9426CA8346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03431-CEA0-4BD1-B3BA-48E2A9AE678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AB77-F3D4-4685-B3B4-3AA6F3EEA30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73B80-9A2C-441F-B504-2C07039CC9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2411" y="1065369"/>
            <a:ext cx="82920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charset="-127"/>
              </a:defRPr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3834" y="479488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endParaRPr lang="en-US" altLang="ko-KR"/>
          </a:p>
        </p:txBody>
      </p:sp>
      <p:pic>
        <p:nvPicPr>
          <p:cNvPr id="1125" name="Picture 101" descr="arr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04664"/>
            <a:ext cx="609600" cy="609600"/>
          </a:xfrm>
          <a:prstGeom prst="rect">
            <a:avLst/>
          </a:prstGeom>
          <a:noFill/>
        </p:spPr>
      </p:pic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en-US" altLang="ko-KR" sz="3600" b="1" dirty="0" smtClean="0">
          <a:solidFill>
            <a:schemeClr val="tx2"/>
          </a:solidFill>
          <a:latin typeface="HY얕은샘물M" pitchFamily="18" charset="-127"/>
          <a:ea typeface="HY얕은샘물M" pitchFamily="18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lang="ko-KR" altLang="en-US" sz="2000" b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1800" baseline="0" dirty="0" smtClean="0">
          <a:solidFill>
            <a:srgbClr val="0070C0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b="1" baseline="0">
          <a:solidFill>
            <a:srgbClr val="7030A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자료형과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입출력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</a:t>
            </a:r>
            <a:r>
              <a:rPr lang="ko-KR" altLang="en-US" sz="1600" dirty="0" smtClean="0">
                <a:ea typeface="굴림" charset="-127"/>
              </a:rPr>
              <a:t>단원 </a:t>
            </a:r>
            <a:r>
              <a:rPr lang="en-US" altLang="ko-KR" sz="1600" dirty="0" smtClean="0">
                <a:ea typeface="굴림" charset="-127"/>
              </a:rPr>
              <a:t>03 ]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608162"/>
            <a:ext cx="219075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요소와 이용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변수 이름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변수 자료형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변수 저장 값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798812"/>
            <a:ext cx="4326204" cy="1806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76518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사용의 의미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저장 장소와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대입연산자 </a:t>
            </a:r>
            <a:r>
              <a:rPr lang="en-US" altLang="ko-KR" dirty="0" smtClean="0"/>
              <a:t>=</a:t>
            </a:r>
            <a:r>
              <a:rPr lang="ko-KR" altLang="en-US" dirty="0" smtClean="0"/>
              <a:t>의 왼쪽에 위치한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저장공간의 사용을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대입연산자 </a:t>
            </a:r>
            <a:r>
              <a:rPr lang="en-US" altLang="ko-KR" dirty="0" smtClean="0"/>
              <a:t>=</a:t>
            </a:r>
            <a:r>
              <a:rPr lang="ko-KR" altLang="en-US" dirty="0" smtClean="0"/>
              <a:t>의 오른쪽에 위치한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값의 사용을 의미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140968"/>
            <a:ext cx="5886944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528339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이용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26525" y="1196752"/>
            <a:ext cx="3353387" cy="5328592"/>
          </a:xfrm>
        </p:spPr>
        <p:txBody>
          <a:bodyPr/>
          <a:lstStyle/>
          <a:p>
            <a:r>
              <a:rPr lang="en-US" altLang="ko-KR" dirty="0" err="1" smtClean="0"/>
              <a:t>subtraction.c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변수를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저장 후 두 수의 차를 새로운 변수에 저장하여 출력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095" y="1628800"/>
            <a:ext cx="4681329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079452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자료형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자료의 종류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변수의 저장공간 크기와 저장되는 </a:t>
            </a:r>
            <a:r>
              <a:rPr lang="ko-KR" altLang="en-US" dirty="0" err="1" smtClean="0"/>
              <a:t>자료값의</a:t>
            </a:r>
            <a:r>
              <a:rPr lang="ko-KR" altLang="en-US" dirty="0" smtClean="0"/>
              <a:t> 종류가 결정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ko-KR" altLang="en-US" b="1" dirty="0" smtClean="0"/>
              <a:t>문자형</a:t>
            </a:r>
            <a:r>
              <a:rPr lang="en-US" altLang="ko-KR" b="1" dirty="0" smtClean="0"/>
              <a:t>(character type)</a:t>
            </a:r>
          </a:p>
          <a:p>
            <a:pPr lvl="1"/>
            <a:r>
              <a:rPr lang="ko-KR" altLang="en-US" b="1" dirty="0" smtClean="0"/>
              <a:t>정수형</a:t>
            </a:r>
            <a:r>
              <a:rPr lang="en-US" altLang="ko-KR" b="1" dirty="0" smtClean="0"/>
              <a:t>(integer type)</a:t>
            </a:r>
          </a:p>
          <a:p>
            <a:pPr lvl="1"/>
            <a:r>
              <a:rPr lang="ko-KR" altLang="en-US" b="1" dirty="0" err="1" smtClean="0"/>
              <a:t>부동소수형</a:t>
            </a:r>
            <a:r>
              <a:rPr lang="en-US" altLang="ko-KR" b="1" dirty="0" smtClean="0"/>
              <a:t>(floating point data type)</a:t>
            </a:r>
          </a:p>
          <a:p>
            <a:pPr lvl="1"/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839" y="3682926"/>
            <a:ext cx="5901489" cy="1258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정수 자료형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short, int, long</a:t>
            </a:r>
          </a:p>
          <a:p>
            <a:pPr lvl="1"/>
            <a:r>
              <a:rPr lang="en-US" altLang="ko-KR" b="1" dirty="0" smtClean="0"/>
              <a:t>signed, unsigned</a:t>
            </a:r>
            <a:endParaRPr lang="ko-KR" altLang="en-US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2420888"/>
            <a:ext cx="5238750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4" name="Picture 2" descr="D:\2011 1 2 3 4월\02 2011 01 21 C 저술\2011 07 18 그림 파일\image\3장\페이지79 그림3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4987" y="4797152"/>
            <a:ext cx="4691269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정수형의 표현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signed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unsigned</a:t>
            </a:r>
          </a:p>
          <a:p>
            <a:pPr lvl="1"/>
            <a:r>
              <a:rPr lang="en-US" altLang="ko-KR" b="1" dirty="0" smtClean="0"/>
              <a:t>[0, </a:t>
            </a:r>
            <a:r>
              <a:rPr lang="ko-KR" altLang="en-US" b="1" dirty="0" smtClean="0"/>
              <a:t>음수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양수</a:t>
            </a:r>
            <a:r>
              <a:rPr lang="en-US" altLang="ko-KR" b="1" dirty="0" smtClean="0"/>
              <a:t>]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[0, </a:t>
            </a:r>
            <a:r>
              <a:rPr lang="ko-KR" altLang="en-US" b="1" dirty="0" smtClean="0"/>
              <a:t>양수</a:t>
            </a:r>
            <a:r>
              <a:rPr lang="en-US" altLang="ko-KR" b="1" dirty="0" smtClean="0"/>
              <a:t>]   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551613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D:\2011 1 2 3 4월\02 2011 01 21 C 저술\2011 07 18 그림 파일\image\3장\페이지79 그림3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293096"/>
            <a:ext cx="6264696" cy="1996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05915" cy="5328592"/>
          </a:xfrm>
        </p:spPr>
        <p:txBody>
          <a:bodyPr/>
          <a:lstStyle/>
          <a:p>
            <a:r>
              <a:rPr lang="en-US" altLang="ko-KR" dirty="0" err="1" smtClean="0"/>
              <a:t>integer.c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 자료형의 변수 선언과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317" y="1988840"/>
            <a:ext cx="5130971" cy="4481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정수의 내부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내부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표현되는 비트의 조합</a:t>
            </a:r>
            <a:endParaRPr lang="en-US" altLang="ko-KR" b="1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2050" name="Picture 2" descr="D:\2011 1 2 3 4월\02 2011 01 21 C 저술\2011 07 18 그림 파일\image\3장\페이지81 표3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5819388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</a:t>
            </a:r>
            <a:r>
              <a:rPr lang="en-US" altLang="ko-KR" dirty="0" smtClean="0"/>
              <a:t>(constants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literals)</a:t>
            </a:r>
            <a:r>
              <a:rPr lang="ko-KR" altLang="en-US" dirty="0" smtClean="0"/>
              <a:t>란 소스에 그대로 표현할 수 있는 다양한자료값</a:t>
            </a:r>
            <a:endParaRPr lang="en-US" altLang="ko-KR" dirty="0" smtClean="0"/>
          </a:p>
          <a:p>
            <a:r>
              <a:rPr lang="ko-KR" altLang="en-US" dirty="0" smtClean="0"/>
              <a:t>상수의 종류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852936"/>
            <a:ext cx="5154647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34365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정수형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int, unsigned int, long, unsigned long</a:t>
            </a:r>
          </a:p>
          <a:p>
            <a:pPr lvl="2"/>
            <a:r>
              <a:rPr lang="ko-KR" altLang="en-US" dirty="0" smtClean="0"/>
              <a:t>일반 정수는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붙이면 </a:t>
            </a:r>
            <a:r>
              <a:rPr lang="en-US" altLang="ko-KR" dirty="0" smtClean="0"/>
              <a:t>long int</a:t>
            </a:r>
          </a:p>
          <a:p>
            <a:pPr lvl="2"/>
            <a:r>
              <a:rPr lang="ko-KR" altLang="en-US" dirty="0" smtClean="0"/>
              <a:t>정수 뒤에  </a:t>
            </a:r>
            <a:r>
              <a:rPr lang="en-US" altLang="ko-KR" dirty="0" smtClean="0"/>
              <a:t>u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unsigned int</a:t>
            </a:r>
          </a:p>
          <a:p>
            <a:pPr lvl="2"/>
            <a:r>
              <a:rPr lang="ko-KR" altLang="en-US" dirty="0" smtClean="0"/>
              <a:t>정수 뒤에 </a:t>
            </a:r>
            <a:r>
              <a:rPr lang="en-US" altLang="ko-KR" dirty="0" err="1" smtClean="0"/>
              <a:t>ul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unsigned long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3074" name="Picture 2" descr="D:\2011 1 2 3 4월\02 2011 01 21 C 저술\2011 07 18 그림 파일\image\3장\페이지82 그림3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56992"/>
            <a:ext cx="5434566" cy="2304256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86479"/>
            <a:ext cx="4324350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398" y="1178771"/>
            <a:ext cx="4410075" cy="454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부동소수 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부동소수형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float, double, long double</a:t>
            </a:r>
          </a:p>
          <a:p>
            <a:pPr lvl="1"/>
            <a:r>
              <a:rPr lang="en-US" altLang="ko-KR" dirty="0" smtClean="0"/>
              <a:t>Visual C++ Express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float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바이트이며</a:t>
            </a:r>
            <a:r>
              <a:rPr lang="en-US" altLang="ko-KR" b="1" dirty="0" smtClean="0"/>
              <a:t>, double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long double</a:t>
            </a:r>
            <a:r>
              <a:rPr lang="ko-KR" altLang="en-US" b="1" dirty="0" smtClean="0"/>
              <a:t>은 </a:t>
            </a:r>
            <a:r>
              <a:rPr lang="ko-KR" altLang="en-US" dirty="0" smtClean="0"/>
              <a:t>모두 </a:t>
            </a:r>
            <a:r>
              <a:rPr lang="en-US" altLang="ko-KR" b="1" dirty="0" smtClean="0"/>
              <a:t>8</a:t>
            </a:r>
            <a:r>
              <a:rPr lang="ko-KR" altLang="en-US" b="1" dirty="0" smtClean="0"/>
              <a:t>바이트</a:t>
            </a:r>
            <a:endParaRPr lang="en-US" altLang="ko-KR" b="1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상수 표현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float </a:t>
            </a:r>
            <a:r>
              <a:rPr lang="ko-KR" altLang="en-US" b="1" dirty="0" smtClean="0"/>
              <a:t>상수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숫자 뒤에 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나 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붙임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4098" name="Picture 2" descr="D:\2011 1 2 3 4월\02 2011 01 21 C 저술\2011 07 18 그림 파일\image\3장\페이지82 표3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664515"/>
            <a:ext cx="7111204" cy="1268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 descr="D:\2011 1 2 3 4월\02 2011 01 21 C 저술\2011 07 18 그림 파일\image\3장\페이지83 표3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244094"/>
            <a:ext cx="4680520" cy="220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부동 소수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float.c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1548730"/>
            <a:ext cx="50101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정수와 실수 상수의 다양한 표현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이진수와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 표현 방식 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68971"/>
            <a:ext cx="54864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293096"/>
            <a:ext cx="481965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21034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문자형 </a:t>
            </a:r>
            <a:r>
              <a:rPr lang="en-US" altLang="ko-KR" dirty="0" smtClean="0"/>
              <a:t>char</a:t>
            </a:r>
          </a:p>
          <a:p>
            <a:pPr lvl="1"/>
            <a:r>
              <a:rPr lang="en-US" altLang="ko-KR" b="1" dirty="0" smtClean="0"/>
              <a:t>char, signed char, unsigned char </a:t>
            </a:r>
            <a:r>
              <a:rPr lang="ko-KR" altLang="en-US" b="1" dirty="0" smtClean="0"/>
              <a:t>세 가지 종류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저장공간 크기는 모두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바이트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pic>
        <p:nvPicPr>
          <p:cNvPr id="6146" name="Picture 2" descr="D:\2011 1 2 3 4월\02 2011 01 21 C 저술\2011 07 18 그림 파일\image\3장\페이지84 그림3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6211492" cy="1872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 descr="D:\2011 1 2 3 4월\02 2011 01 21 C 저술\2011 07 18 그림 파일\image\3장\페이지84 표3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581128"/>
            <a:ext cx="5705154" cy="1566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아스키코드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209371" cy="5328592"/>
          </a:xfrm>
        </p:spPr>
        <p:txBody>
          <a:bodyPr/>
          <a:lstStyle/>
          <a:p>
            <a:r>
              <a:rPr lang="en-US" altLang="ko-KR" b="1" dirty="0" smtClean="0"/>
              <a:t>ASCII</a:t>
            </a:r>
          </a:p>
          <a:p>
            <a:pPr lvl="1"/>
            <a:r>
              <a:rPr lang="en-US" altLang="ko-KR" dirty="0" smtClean="0"/>
              <a:t>American Standard Code for Information</a:t>
            </a:r>
          </a:p>
          <a:p>
            <a:pPr lvl="1"/>
            <a:r>
              <a:rPr lang="en-US" altLang="ko-KR" dirty="0" smtClean="0"/>
              <a:t>ANSI(American National Standards Institute)</a:t>
            </a:r>
            <a:r>
              <a:rPr lang="ko-KR" altLang="en-US" dirty="0" smtClean="0"/>
              <a:t>에서 제정한 정보교환용 표준코드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127 </a:t>
            </a:r>
            <a:r>
              <a:rPr lang="ko-KR" altLang="en-US" dirty="0" smtClean="0"/>
              <a:t>개의 문자로 구성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9994" y="128248"/>
            <a:ext cx="5074990" cy="6685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문자의 저장과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char.c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2638" y="1556792"/>
            <a:ext cx="50387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353387" cy="5328592"/>
          </a:xfrm>
        </p:spPr>
        <p:txBody>
          <a:bodyPr/>
          <a:lstStyle/>
          <a:p>
            <a:r>
              <a:rPr lang="ko-KR" altLang="en-US" dirty="0" smtClean="0"/>
              <a:t>문자 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문자의 앞 뒤에 작은따옴표</a:t>
            </a:r>
            <a:r>
              <a:rPr lang="en-US" altLang="ko-KR" dirty="0" smtClean="0"/>
              <a:t>(single quote)</a:t>
            </a:r>
            <a:r>
              <a:rPr lang="ko-KR" altLang="en-US" dirty="0" smtClean="0"/>
              <a:t>를 넣어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printf()</a:t>
            </a:r>
          </a:p>
          <a:p>
            <a:pPr lvl="2"/>
            <a:r>
              <a:rPr lang="ko-KR" altLang="en-US" dirty="0" smtClean="0"/>
              <a:t>문자 상수를 출력하려면 </a:t>
            </a:r>
            <a:r>
              <a:rPr lang="en-US" altLang="ko-KR" dirty="0" smtClean="0"/>
              <a:t>%c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%C</a:t>
            </a:r>
            <a:r>
              <a:rPr lang="ko-KR" altLang="en-US" dirty="0" smtClean="0"/>
              <a:t>의 제어문자</a:t>
            </a:r>
            <a:r>
              <a:rPr lang="en-US" altLang="ko-KR" dirty="0" smtClean="0"/>
              <a:t>(control character)</a:t>
            </a:r>
            <a:r>
              <a:rPr lang="ko-KR" altLang="en-US" dirty="0" smtClean="0"/>
              <a:t>가 포함되는 제어문자열</a:t>
            </a:r>
            <a:r>
              <a:rPr lang="en-US" altLang="ko-KR" dirty="0" smtClean="0"/>
              <a:t>(control string)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상수는 큰따옴표</a:t>
            </a:r>
            <a:r>
              <a:rPr lang="en-US" altLang="ko-KR" dirty="0" smtClean="0"/>
              <a:t>(single quote)</a:t>
            </a:r>
            <a:r>
              <a:rPr lang="ko-KR" altLang="en-US" dirty="0" smtClean="0"/>
              <a:t>를 넣어 표현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7931" y="1412776"/>
            <a:ext cx="4512501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086529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자료형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가지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043609" y="1916832"/>
            <a:ext cx="7344815" cy="3312368"/>
            <a:chOff x="755576" y="1916832"/>
            <a:chExt cx="8070897" cy="3748944"/>
          </a:xfrm>
        </p:grpSpPr>
        <p:pic>
          <p:nvPicPr>
            <p:cNvPr id="8195" name="Picture 3" descr="D:\2011 1 2 3 4월\02 2011 01 21 C 저술\2011 07 18 그림 파일\image\3장\페이지86 표3-5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916832"/>
              <a:ext cx="8064896" cy="13571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196" name="Picture 4" descr="D:\2011 1 2 3 4월\02 2011 01 21 C 저술\2011 07 18 그림 파일\image\3장\페이지87 표3-5c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972" y="3272458"/>
              <a:ext cx="8059501" cy="23933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993347" cy="5328592"/>
          </a:xfrm>
        </p:spPr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err="1" smtClean="0"/>
              <a:t>sizeof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상수의 저장공간 크기를 바이트 단위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618736"/>
            <a:ext cx="5040560" cy="190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2434" y="1196752"/>
            <a:ext cx="4996189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자료형의 최대 최소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문자형과 정수형의 최대 최소 상수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파일 </a:t>
            </a:r>
            <a:r>
              <a:rPr lang="en-US" altLang="ko-KR" dirty="0" err="1" smtClean="0"/>
              <a:t>limits.h</a:t>
            </a:r>
            <a:r>
              <a:rPr lang="ko-KR" altLang="en-US" dirty="0" smtClean="0"/>
              <a:t>에 정의</a:t>
            </a:r>
          </a:p>
          <a:p>
            <a:r>
              <a:rPr lang="ko-KR" altLang="en-US" dirty="0" err="1" smtClean="0"/>
              <a:t>부동소수형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float.h</a:t>
            </a:r>
            <a:r>
              <a:rPr lang="ko-KR" altLang="en-US" dirty="0" smtClean="0"/>
              <a:t>에 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80927"/>
            <a:ext cx="5221201" cy="3170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변수</a:t>
            </a:r>
            <a:r>
              <a:rPr lang="en-US" altLang="ko-KR" b="1" dirty="0" smtClean="0"/>
              <a:t>(variables)</a:t>
            </a:r>
            <a:r>
              <a:rPr lang="ko-KR" altLang="en-US" b="1" dirty="0" smtClean="0"/>
              <a:t>는 자료값을 저장하는 공간</a:t>
            </a:r>
            <a:endParaRPr lang="en-US" altLang="ko-KR" b="1" dirty="0" smtClean="0"/>
          </a:p>
          <a:p>
            <a:r>
              <a:rPr lang="ko-KR" altLang="en-US" dirty="0" smtClean="0"/>
              <a:t>변수 선언</a:t>
            </a:r>
            <a:r>
              <a:rPr lang="en-US" altLang="ko-KR" b="1" dirty="0" smtClean="0"/>
              <a:t>(variables declaration)</a:t>
            </a:r>
          </a:p>
          <a:p>
            <a:pPr lvl="1"/>
            <a:r>
              <a:rPr lang="ko-KR" altLang="en-US" dirty="0" smtClean="0"/>
              <a:t>변수 자료형</a:t>
            </a:r>
            <a:r>
              <a:rPr lang="en-US" altLang="ko-KR" dirty="0" smtClean="0"/>
              <a:t>(variable data type)</a:t>
            </a:r>
            <a:r>
              <a:rPr lang="ko-KR" altLang="en-US" dirty="0" smtClean="0"/>
              <a:t>과 변수 이름</a:t>
            </a:r>
            <a:r>
              <a:rPr lang="en-US" altLang="ko-KR" dirty="0" smtClean="0"/>
              <a:t>(variable name)</a:t>
            </a:r>
            <a:r>
              <a:rPr lang="ko-KR" altLang="en-US" dirty="0" smtClean="0"/>
              <a:t>을 나열하여 표시</a:t>
            </a:r>
            <a:endParaRPr lang="en-US" altLang="ko-KR" b="1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48006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8032" y="4437112"/>
            <a:ext cx="39624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711033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 상수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typeconstant.c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92237"/>
            <a:ext cx="4595974" cy="5989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오버플로와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언더플로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오버플로</a:t>
            </a:r>
            <a:r>
              <a:rPr lang="en-US" altLang="ko-KR" dirty="0" smtClean="0"/>
              <a:t>(overflow)</a:t>
            </a:r>
            <a:r>
              <a:rPr lang="ko-KR" altLang="en-US" dirty="0" smtClean="0"/>
              <a:t> 발생</a:t>
            </a:r>
          </a:p>
          <a:p>
            <a:pPr lvl="1"/>
            <a:r>
              <a:rPr lang="en-US" altLang="ko-KR" dirty="0" smtClean="0"/>
              <a:t>`</a:t>
            </a:r>
            <a:r>
              <a:rPr lang="ko-KR" altLang="en-US" dirty="0" smtClean="0"/>
              <a:t>자료형의 범주에서 벗어난 값을 저장</a:t>
            </a:r>
            <a:endParaRPr lang="en-US" altLang="ko-KR" dirty="0" smtClean="0"/>
          </a:p>
          <a:p>
            <a:r>
              <a:rPr lang="ko-KR" altLang="en-US" dirty="0" smtClean="0"/>
              <a:t>언더플로</a:t>
            </a:r>
            <a:r>
              <a:rPr lang="en-US" altLang="ko-KR" dirty="0" smtClean="0"/>
              <a:t>(underflow)</a:t>
            </a:r>
            <a:r>
              <a:rPr lang="ko-KR" altLang="en-US" dirty="0" smtClean="0"/>
              <a:t>가 발생하여 </a:t>
            </a:r>
            <a:r>
              <a:rPr lang="en-US" altLang="ko-KR" sz="1600" dirty="0" smtClean="0"/>
              <a:t>0</a:t>
            </a:r>
            <a:r>
              <a:rPr lang="ko-KR" altLang="en-US" dirty="0" smtClean="0"/>
              <a:t>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실수형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1.175E-50</a:t>
            </a:r>
            <a:r>
              <a:rPr lang="ko-KR" altLang="en-US" dirty="0" smtClean="0"/>
              <a:t>와 같이 매우 작은 수를 저장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pic>
        <p:nvPicPr>
          <p:cNvPr id="10242" name="Picture 2" descr="D:\2011 1 2 3 4월\02 2011 01 21 C 저술\2011 07 18 그림 파일\image\3장\페이지90 그림3-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228" y="2852936"/>
            <a:ext cx="6025108" cy="3081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오버플로와 언더플로의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713427" cy="5328592"/>
          </a:xfrm>
        </p:spPr>
        <p:txBody>
          <a:bodyPr/>
          <a:lstStyle/>
          <a:p>
            <a:r>
              <a:rPr lang="en-US" altLang="ko-KR" dirty="0" err="1" smtClean="0"/>
              <a:t>overflow.c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오버플로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실수형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3.403E39 </a:t>
            </a:r>
            <a:r>
              <a:rPr lang="ko-KR" altLang="en-US" dirty="0" smtClean="0"/>
              <a:t>같이 최대값을 초과하는 수를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무한대를 의미하는 </a:t>
            </a:r>
            <a:r>
              <a:rPr lang="en-US" altLang="ko-KR" dirty="0" smtClean="0"/>
              <a:t>1.#INF</a:t>
            </a:r>
            <a:r>
              <a:rPr lang="ko-KR" altLang="en-US" dirty="0" smtClean="0"/>
              <a:t>로 저장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언더플로</a:t>
            </a:r>
            <a:r>
              <a:rPr lang="en-US" altLang="ko-KR" dirty="0" smtClean="0"/>
              <a:t>(underflow)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실수형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1.175E-50</a:t>
            </a:r>
            <a:r>
              <a:rPr lang="ko-KR" altLang="en-US" dirty="0" smtClean="0"/>
              <a:t>와 같이 매우 작은 수를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이 저장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1960" y="1268760"/>
            <a:ext cx="4272131" cy="4912489"/>
            <a:chOff x="4355976" y="1772816"/>
            <a:chExt cx="4272131" cy="491248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1772816"/>
              <a:ext cx="4255083" cy="22183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7881" y="3944486"/>
              <a:ext cx="4270226" cy="27408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함수 </a:t>
            </a:r>
            <a:r>
              <a:rPr lang="en-US" altLang="ko-KR" dirty="0" smtClean="0"/>
              <a:t>printf()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형식제어문자</a:t>
            </a:r>
            <a:r>
              <a:rPr lang="en-US" altLang="ko-KR" b="1" dirty="0" smtClean="0"/>
              <a:t>(format control character)</a:t>
            </a:r>
          </a:p>
          <a:p>
            <a:pPr lvl="1"/>
            <a:r>
              <a:rPr lang="en-US" altLang="ko-KR" dirty="0" smtClean="0"/>
              <a:t>%d, %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%c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시작하며 변환명세</a:t>
            </a:r>
            <a:r>
              <a:rPr lang="en-US" altLang="ko-KR" dirty="0" smtClean="0"/>
              <a:t>(conversion specification) </a:t>
            </a:r>
            <a:r>
              <a:rPr lang="ko-KR" altLang="en-US" dirty="0" smtClean="0"/>
              <a:t>또는 변환문자</a:t>
            </a:r>
            <a:r>
              <a:rPr lang="en-US" altLang="ko-KR" dirty="0" smtClean="0"/>
              <a:t>(conversion Character)</a:t>
            </a:r>
          </a:p>
          <a:p>
            <a:r>
              <a:rPr lang="ko-KR" altLang="en-US" dirty="0" smtClean="0"/>
              <a:t>정수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정수의 십진수 출력을 위한 형식제어문자는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%</a:t>
            </a:r>
            <a:r>
              <a:rPr lang="en-US" altLang="ko-KR" dirty="0" err="1" smtClean="0"/>
              <a:t>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%o :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%x : 16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pic>
        <p:nvPicPr>
          <p:cNvPr id="14338" name="Picture 2" descr="D:\2011 1 2 3 4월\02 2011 01 21 C 저술\2011 07 18 그림 파일\image\3장\페이지96 그림3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6288632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함수 </a:t>
            </a:r>
            <a:r>
              <a:rPr lang="en-US" altLang="ko-KR" dirty="0" smtClean="0"/>
              <a:t>printf()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실수의 출력과 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폭의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%f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pic>
        <p:nvPicPr>
          <p:cNvPr id="15362" name="Picture 2" descr="D:\2011 1 2 3 4월\02 2011 01 21 C 저술\2011 07 18 그림 파일\image\3장\페이지97 그림3-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911652" cy="4167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형식제어문자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형식지정자</a:t>
            </a:r>
            <a:r>
              <a:rPr lang="en-US" altLang="ko-KR" dirty="0" smtClean="0"/>
              <a:t>(format specification)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42" y="1708398"/>
            <a:ext cx="4829175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512203"/>
            <a:ext cx="4896544" cy="2725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9537" y="1708398"/>
            <a:ext cx="4468967" cy="143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 문자의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 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표현을 </a:t>
            </a:r>
            <a:r>
              <a:rPr lang="ko-KR" altLang="en-US" dirty="0" err="1" smtClean="0"/>
              <a:t>역슬래쉬를</a:t>
            </a:r>
            <a:r>
              <a:rPr lang="ko-KR" altLang="en-US" dirty="0" smtClean="0"/>
              <a:t> 이용하여 </a:t>
            </a:r>
            <a:r>
              <a:rPr lang="en-US" altLang="ko-KR" sz="1400" dirty="0" smtClean="0"/>
              <a:t>\a</a:t>
            </a:r>
            <a:r>
              <a:rPr lang="ko-KR" altLang="en-US" dirty="0" smtClean="0"/>
              <a:t>와 같이 표현하는 문자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pic>
        <p:nvPicPr>
          <p:cNvPr id="16386" name="Picture 2" descr="D:\2011 1 2 3 4월\02 2011 01 21 C 저술\2011 07 18 그림 파일\image\3장\페이지101 표3-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954094" cy="3255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escape.c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268760"/>
            <a:ext cx="4981575" cy="493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putchar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문자입력 함수</a:t>
            </a:r>
            <a:endParaRPr lang="en-US" altLang="ko-KR" dirty="0" smtClean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putchar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문자출력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38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3046809" y="1412776"/>
            <a:ext cx="4981575" cy="4515397"/>
            <a:chOff x="2081213" y="1700808"/>
            <a:chExt cx="4981575" cy="4515397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81213" y="1700808"/>
              <a:ext cx="4981575" cy="160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89298" y="3234880"/>
              <a:ext cx="4962525" cy="298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함수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형식제어문자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%d, %c, %lf, %f</a:t>
            </a:r>
          </a:p>
          <a:p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입력값을</a:t>
            </a:r>
            <a:r>
              <a:rPr lang="ko-KR" altLang="en-US" dirty="0" smtClean="0"/>
              <a:t> 저장할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앞에는 변수의 주소</a:t>
            </a:r>
            <a:r>
              <a:rPr lang="en-US" altLang="ko-KR" dirty="0" smtClean="0"/>
              <a:t>(address)</a:t>
            </a:r>
            <a:r>
              <a:rPr lang="ko-KR" altLang="en-US" dirty="0" smtClean="0"/>
              <a:t>를 의미하는 문자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를 반드시 삽입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39</a:t>
            </a:fld>
            <a:endParaRPr lang="en-US" altLang="ko-KR" dirty="0"/>
          </a:p>
        </p:txBody>
      </p:sp>
      <p:pic>
        <p:nvPicPr>
          <p:cNvPr id="19458" name="Picture 2" descr="D:\2011 1 2 3 4월\02 2011 01 21 C 저술\2011 07 18 그림 파일\image\3장\페이지104 그림3-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068960"/>
            <a:ext cx="5184576" cy="2865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이전에 반드시 선언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647403"/>
            <a:ext cx="5010150" cy="473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046934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scanf.c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표준입력 함수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40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932" y="2091608"/>
            <a:ext cx="4737529" cy="146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696" y="3534494"/>
            <a:ext cx="4729130" cy="2687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값의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281379" cy="5328592"/>
          </a:xfrm>
        </p:spPr>
        <p:txBody>
          <a:bodyPr/>
          <a:lstStyle/>
          <a:p>
            <a:r>
              <a:rPr lang="ko-KR" altLang="en-US" dirty="0" smtClean="0"/>
              <a:t>형식제어문자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</a:t>
            </a:r>
            <a:r>
              <a:rPr lang="en-US" altLang="ko-KR" dirty="0" err="1" smtClean="0"/>
              <a:t>d%d</a:t>
            </a:r>
            <a:r>
              <a:rPr lang="ko-KR" altLang="en-US" dirty="0" smtClean="0"/>
              <a:t>”와“</a:t>
            </a:r>
            <a:r>
              <a:rPr lang="en-US" altLang="ko-KR" dirty="0" smtClean="0"/>
              <a:t>%d %d</a:t>
            </a:r>
            <a:r>
              <a:rPr lang="ko-KR" altLang="en-US" dirty="0" smtClean="0"/>
              <a:t>”모두 이용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시 빈 공간</a:t>
            </a:r>
            <a:r>
              <a:rPr lang="en-US" altLang="ko-KR" dirty="0" smtClean="0"/>
              <a:t>(space)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Enter </a:t>
            </a:r>
            <a:r>
              <a:rPr lang="ko-KR" altLang="en-US" dirty="0" smtClean="0"/>
              <a:t>키로 두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구분</a:t>
            </a:r>
            <a:endParaRPr lang="en-US" altLang="ko-KR" dirty="0" smtClean="0"/>
          </a:p>
          <a:p>
            <a:r>
              <a:rPr lang="en-US" altLang="ko-KR" dirty="0" smtClean="0"/>
              <a:t>scanf2.c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41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3569915" y="1944216"/>
            <a:ext cx="4962525" cy="4293096"/>
            <a:chOff x="3569915" y="1944216"/>
            <a:chExt cx="4962525" cy="4293096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9915" y="1944216"/>
              <a:ext cx="4962525" cy="3429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9487" y="5465787"/>
              <a:ext cx="4905375" cy="771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4125094" y="3682742"/>
            <a:ext cx="216000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/>
              <a:t>int</a:t>
            </a:r>
            <a:endParaRPr lang="ko-KR" altLang="en-US" sz="12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993347" cy="5328592"/>
          </a:xfrm>
        </p:spPr>
        <p:txBody>
          <a:bodyPr/>
          <a:lstStyle/>
          <a:p>
            <a:r>
              <a:rPr lang="en-US" altLang="ko-KR" dirty="0" smtClean="0"/>
              <a:t>%f %lf</a:t>
            </a:r>
          </a:p>
          <a:p>
            <a:pPr lvl="1"/>
            <a:r>
              <a:rPr lang="ko-KR" altLang="en-US" sz="1600" dirty="0" smtClean="0"/>
              <a:t>실수 </a:t>
            </a:r>
            <a:r>
              <a:rPr lang="en-US" altLang="ko-KR" sz="1600" dirty="0" smtClean="0"/>
              <a:t>float</a:t>
            </a:r>
            <a:r>
              <a:rPr lang="ko-KR" altLang="en-US" sz="1600" dirty="0" smtClean="0"/>
              <a:t>형 변수에 저장하려면 형식제어문자 </a:t>
            </a:r>
            <a:r>
              <a:rPr lang="en-US" altLang="ko-KR" sz="1600" dirty="0" smtClean="0"/>
              <a:t>%f</a:t>
            </a:r>
            <a:r>
              <a:rPr lang="ko-KR" altLang="en-US" sz="1600" dirty="0" smtClean="0"/>
              <a:t>를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실수 </a:t>
            </a:r>
            <a:r>
              <a:rPr lang="en-US" altLang="ko-KR" sz="1600" dirty="0" smtClean="0"/>
              <a:t>double</a:t>
            </a:r>
            <a:r>
              <a:rPr lang="ko-KR" altLang="en-US" sz="1600" dirty="0" smtClean="0"/>
              <a:t>형 변수에 저장하려면 형식제어문자 </a:t>
            </a:r>
            <a:r>
              <a:rPr lang="en-US" altLang="ko-KR" sz="1600" dirty="0" smtClean="0"/>
              <a:t>%lf</a:t>
            </a:r>
            <a:r>
              <a:rPr lang="ko-KR" altLang="en-US" sz="1600" dirty="0" smtClean="0"/>
              <a:t>를 사용</a:t>
            </a:r>
            <a:endParaRPr lang="en-US" altLang="ko-KR" sz="1600" dirty="0" smtClean="0"/>
          </a:p>
          <a:p>
            <a:r>
              <a:rPr lang="en-US" altLang="ko-KR" dirty="0" err="1" smtClean="0"/>
              <a:t>scanfloat.c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42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507579"/>
            <a:ext cx="4972050" cy="465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921339" cy="5328592"/>
          </a:xfrm>
        </p:spPr>
        <p:txBody>
          <a:bodyPr/>
          <a:lstStyle/>
          <a:p>
            <a:r>
              <a:rPr lang="ko-KR" altLang="en-US" dirty="0" smtClean="0"/>
              <a:t>제어형식문자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 입력을 문자 </a:t>
            </a:r>
            <a:r>
              <a:rPr lang="en-US" altLang="ko-KR" sz="1600" dirty="0" smtClean="0"/>
              <a:t>char</a:t>
            </a:r>
            <a:r>
              <a:rPr lang="ko-KR" altLang="en-US" dirty="0" smtClean="0"/>
              <a:t>형 변수에 저장하려면 제어문자 </a:t>
            </a:r>
            <a:r>
              <a:rPr lang="en-US" altLang="ko-KR" sz="1600" dirty="0" smtClean="0"/>
              <a:t>%c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err="1" smtClean="0"/>
              <a:t>scanchar.c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43</a:t>
            </a:fld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628800"/>
            <a:ext cx="4981575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경고와 새로운 함수 </a:t>
            </a:r>
            <a:r>
              <a:rPr lang="en-US" altLang="ko-KR" dirty="0" err="1" smtClean="0"/>
              <a:t>scanf_s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C++ 2005 </a:t>
            </a:r>
            <a:r>
              <a:rPr lang="ko-KR" altLang="en-US" dirty="0" smtClean="0"/>
              <a:t>이후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함수 </a:t>
            </a:r>
            <a:r>
              <a:rPr lang="en-US" altLang="ko-KR" dirty="0" err="1" smtClean="0"/>
              <a:t>scanf_s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대체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이용 시 경고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다음에서 한 가지 정의로 경고 사라짐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#define _CRT_SECURE_NO_WARNINGS</a:t>
            </a:r>
          </a:p>
          <a:p>
            <a:pPr lvl="2"/>
            <a:r>
              <a:rPr lang="en-US" altLang="ko-KR" dirty="0" smtClean="0"/>
              <a:t>#define _CRT_SECURE_NO_DEPRECATE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scanf_s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인자가 더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입력한 문자의 수가 필요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scanf</a:t>
            </a:r>
            <a:r>
              <a:rPr lang="en-US" altLang="ko-KR" dirty="0" smtClean="0"/>
              <a:t>("%c", &amp;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);</a:t>
            </a:r>
          </a:p>
          <a:p>
            <a:pPr lvl="2"/>
            <a:r>
              <a:rPr lang="en-US" altLang="ko-KR" dirty="0" err="1" smtClean="0"/>
              <a:t>scanf_s</a:t>
            </a:r>
            <a:r>
              <a:rPr lang="en-US" altLang="ko-KR" dirty="0" smtClean="0"/>
              <a:t>("%c", &amp;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, 1);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44</a:t>
            </a:fld>
            <a:endParaRPr lang="en-US" altLang="ko-KR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예약어</a:t>
            </a:r>
            <a:endParaRPr lang="en-US" altLang="ko-KR" dirty="0" smtClean="0"/>
          </a:p>
          <a:p>
            <a:pPr lvl="1"/>
            <a:r>
              <a:rPr lang="ko-KR" altLang="ko-KR" b="1" dirty="0" smtClean="0"/>
              <a:t>프로그래밍 언어에서 문법적으로 의미 있는 단어로 사용하기 위해 미리 정의해 놓은 단어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국제표준화위원회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ANSI</a:t>
            </a:r>
            <a:r>
              <a:rPr lang="ko-KR" altLang="en-US" dirty="0" smtClean="0"/>
              <a:t>에서 지정한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개의 기본 키워드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5029200" y="65373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www.woori.ac.kr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45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7689" y="2846809"/>
            <a:ext cx="4600575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39979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590800"/>
            <a:ext cx="3352800" cy="30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Add your company slogan ]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981200" y="3048000"/>
            <a:ext cx="4953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ko-KR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초기화와 제어문자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선언한 이후에는 반드시 값을 저장하도록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제어문자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988840"/>
            <a:ext cx="4032448" cy="1799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7659" y="4166195"/>
            <a:ext cx="58007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53701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초기화되지 않은 변수의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쓰레기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 이후 자료 값이 저장되지 않은 변수의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초기값이 없는 변수의 사용은 컴파일 시 경고와 함께 실행 오류가 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0340" y="2420888"/>
            <a:ext cx="4755916" cy="3817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419254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블록에서 변수 선언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변수선언의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컴파일러에게 변수의 사용을 미리 알리는 의미</a:t>
            </a:r>
            <a:endParaRPr lang="en-US" altLang="ko-KR" dirty="0" smtClean="0"/>
          </a:p>
          <a:p>
            <a:r>
              <a:rPr lang="ko-KR" altLang="en-US" dirty="0" smtClean="0"/>
              <a:t>변수선언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내부에서 변수 선언은 반드시 다른 문장보다 앞서 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794" y="2926630"/>
            <a:ext cx="5780534" cy="2806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24021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변수의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 하나로 여러 변수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00808"/>
            <a:ext cx="3864854" cy="105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05" y="2924944"/>
            <a:ext cx="49815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5445224"/>
            <a:ext cx="5038725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383192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const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137363" cy="5328592"/>
          </a:xfrm>
        </p:spPr>
        <p:txBody>
          <a:bodyPr/>
          <a:lstStyle/>
          <a:p>
            <a:r>
              <a:rPr lang="ko-KR" altLang="en-US" dirty="0" smtClean="0"/>
              <a:t>상수의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 시 자료형 앞에 키워드 </a:t>
            </a:r>
            <a:r>
              <a:rPr lang="en-US" altLang="ko-KR" dirty="0" smtClean="0"/>
              <a:t>const </a:t>
            </a:r>
            <a:r>
              <a:rPr lang="ko-KR" altLang="en-US" dirty="0" smtClean="0"/>
              <a:t>배치</a:t>
            </a:r>
          </a:p>
          <a:p>
            <a:pPr lvl="1"/>
            <a:r>
              <a:rPr lang="ko-KR" altLang="en-US" dirty="0" smtClean="0"/>
              <a:t>변수 값으로 초기값을 저장한 후 다시는 수정할 수 없는 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1340" y="1484784"/>
            <a:ext cx="49911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3431158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6TGp_window_light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206TGp_window_light</Template>
  <TotalTime>2710</TotalTime>
  <Words>977</Words>
  <Application>Microsoft Office PowerPoint</Application>
  <PresentationFormat>화면 슬라이드 쇼(4:3)</PresentationFormat>
  <Paragraphs>260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206TGp_window_light</vt:lpstr>
      <vt:lpstr>자료형과 입출력</vt:lpstr>
      <vt:lpstr>학습목표</vt:lpstr>
      <vt:lpstr>변수 선언</vt:lpstr>
      <vt:lpstr>변수 선언 예제</vt:lpstr>
      <vt:lpstr>변수 초기화와 제어문자</vt:lpstr>
      <vt:lpstr>초기화되지 않은 변수의 사용</vt:lpstr>
      <vt:lpstr>블록에서 변수 선언 위치</vt:lpstr>
      <vt:lpstr>여러 변수의 선언</vt:lpstr>
      <vt:lpstr>키워드 const</vt:lpstr>
      <vt:lpstr>변수 3 요소와 이용</vt:lpstr>
      <vt:lpstr>변수 사용의 의미 2가지</vt:lpstr>
      <vt:lpstr>변수 이용</vt:lpstr>
      <vt:lpstr>자료형 개요</vt:lpstr>
      <vt:lpstr>정수 자료형</vt:lpstr>
      <vt:lpstr>정수형의 표현 범위</vt:lpstr>
      <vt:lpstr>정수형의 이용</vt:lpstr>
      <vt:lpstr>정수의 내부 표현</vt:lpstr>
      <vt:lpstr>상수</vt:lpstr>
      <vt:lpstr>정수형 상수</vt:lpstr>
      <vt:lpstr>부동소수 자료형</vt:lpstr>
      <vt:lpstr>부동 소수 예제</vt:lpstr>
      <vt:lpstr>정수와 실수 상수의 다양한 표현 방식 </vt:lpstr>
      <vt:lpstr>문자 자료형</vt:lpstr>
      <vt:lpstr>아스키코드 </vt:lpstr>
      <vt:lpstr>문자의 저장과 출력</vt:lpstr>
      <vt:lpstr>문자와 문자열 상수</vt:lpstr>
      <vt:lpstr>자료형의 크기</vt:lpstr>
      <vt:lpstr>자료형 크기</vt:lpstr>
      <vt:lpstr>자료형의 최대 최소 상수</vt:lpstr>
      <vt:lpstr>자료형 상수 이용</vt:lpstr>
      <vt:lpstr>오버플로와 언더플로</vt:lpstr>
      <vt:lpstr>오버플로와 언더플로의 발생</vt:lpstr>
      <vt:lpstr>출력 함수 printf()</vt:lpstr>
      <vt:lpstr>출력 함수 printf()</vt:lpstr>
      <vt:lpstr>형식제어문자</vt:lpstr>
      <vt:lpstr>제어 문자의 종류</vt:lpstr>
      <vt:lpstr>문자 출력</vt:lpstr>
      <vt:lpstr>함수 getchar()와 putchar()</vt:lpstr>
      <vt:lpstr>입력 함수 scanf()</vt:lpstr>
      <vt:lpstr>함수 scanf() 이용 </vt:lpstr>
      <vt:lpstr>여러 값의 입력</vt:lpstr>
      <vt:lpstr>실수의 입력</vt:lpstr>
      <vt:lpstr>문자의 입력</vt:lpstr>
      <vt:lpstr>함수 scanf()의 경고와 새로운 함수 scanf_s()</vt:lpstr>
      <vt:lpstr>키워드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admin</cp:lastModifiedBy>
  <cp:revision>48</cp:revision>
  <dcterms:created xsi:type="dcterms:W3CDTF">2011-07-02T09:05:44Z</dcterms:created>
  <dcterms:modified xsi:type="dcterms:W3CDTF">2016-02-24T08:03:16Z</dcterms:modified>
</cp:coreProperties>
</file>