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19" r:id="rId11"/>
    <p:sldId id="323" r:id="rId12"/>
    <p:sldId id="306" r:id="rId13"/>
    <p:sldId id="307" r:id="rId14"/>
    <p:sldId id="324" r:id="rId15"/>
    <p:sldId id="308" r:id="rId16"/>
    <p:sldId id="328" r:id="rId17"/>
    <p:sldId id="309" r:id="rId18"/>
    <p:sldId id="310" r:id="rId19"/>
    <p:sldId id="326" r:id="rId20"/>
    <p:sldId id="311" r:id="rId21"/>
    <p:sldId id="322" r:id="rId22"/>
    <p:sldId id="312" r:id="rId23"/>
    <p:sldId id="320" r:id="rId24"/>
    <p:sldId id="313" r:id="rId25"/>
    <p:sldId id="325" r:id="rId26"/>
    <p:sldId id="314" r:id="rId27"/>
    <p:sldId id="321" r:id="rId28"/>
    <p:sldId id="315" r:id="rId29"/>
    <p:sldId id="318" r:id="rId30"/>
    <p:sldId id="317" r:id="rId31"/>
    <p:sldId id="327" r:id="rId32"/>
    <p:sldId id="27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CC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729" autoAdjust="0"/>
  </p:normalViewPr>
  <p:slideViewPr>
    <p:cSldViewPr>
      <p:cViewPr varScale="1">
        <p:scale>
          <a:sx n="78" d="100"/>
          <a:sy n="78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30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연산자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04 ]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20688"/>
            <a:ext cx="28479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축약 대입연산자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+=, -=,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*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=, /=, %=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9219" name="Picture 3" descr="D:\2011 1 2 3 4월\02 2011 01 21 C 저술\2011 07 18 그림 파일\image\4장\페이지132 그림4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03804"/>
            <a:ext cx="6158956" cy="339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축약 대입연산자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2953"/>
            <a:ext cx="4443918" cy="399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altLang="ko-KR" b="1" baseline="0" dirty="0" err="1" smtClean="0">
                <a:cs typeface="+mj-cs"/>
              </a:rPr>
              <a:t>compassign.c</a:t>
            </a:r>
            <a:endParaRPr lang="en-US" altLang="ko-KR" b="1" baseline="0" dirty="0" smtClean="0">
              <a:cs typeface="+mj-cs"/>
            </a:endParaRPr>
          </a:p>
          <a:p>
            <a:pPr lvl="1"/>
            <a:r>
              <a:rPr lang="ko-KR" altLang="en-US" b="1" baseline="0" dirty="0" smtClean="0">
                <a:cs typeface="+mj-cs"/>
              </a:rPr>
              <a:t>축약 대입연산자의 사용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9512" y="4323393"/>
            <a:ext cx="4451256" cy="220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065355" cy="5328592"/>
          </a:xfrm>
        </p:spPr>
        <p:txBody>
          <a:bodyPr/>
          <a:lstStyle/>
          <a:p>
            <a:r>
              <a:rPr lang="ko-KR" altLang="en-US" dirty="0" smtClean="0"/>
              <a:t>연산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증가연산자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는 변수값을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증가시키고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감소연산자 </a:t>
            </a:r>
            <a:r>
              <a:rPr lang="en-US" altLang="ko-KR" dirty="0" smtClean="0"/>
              <a:t>--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감소시키는 기능을 수행</a:t>
            </a:r>
            <a:endParaRPr lang="en-US" altLang="ko-KR" dirty="0" smtClean="0"/>
          </a:p>
          <a:p>
            <a:r>
              <a:rPr lang="ko-KR" altLang="en-US" dirty="0" smtClean="0"/>
              <a:t>연산 결과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</a:t>
            </a:r>
            <a:r>
              <a:rPr lang="en-US" altLang="ko-KR" dirty="0" smtClean="0"/>
              <a:t>n++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증가되기전</a:t>
            </a:r>
            <a:r>
              <a:rPr lang="ko-KR" altLang="en-US" dirty="0" smtClean="0"/>
              <a:t> 값이 연산 결과값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반대로 </a:t>
            </a:r>
            <a:r>
              <a:rPr lang="en-US" altLang="ko-KR" dirty="0" smtClean="0"/>
              <a:t>++n</a:t>
            </a:r>
            <a:r>
              <a:rPr lang="ko-KR" altLang="en-US" dirty="0" smtClean="0"/>
              <a:t>과 같이 전위이면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증가된 값이 연산 결과값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10242" name="Picture 2" descr="D:\2011 1 2 3 4월\02 2011 01 21 C 저술\2011 07 18 그림 파일\image\4장\페이지134 그림4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250" y="1556792"/>
            <a:ext cx="5024190" cy="4176464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증감연산자는 </a:t>
            </a:r>
            <a:r>
              <a:rPr lang="en-US" altLang="ko-KR" dirty="0" smtClean="0"/>
              <a:t>++, --</a:t>
            </a:r>
            <a:r>
              <a:rPr lang="ko-KR" altLang="en-US" dirty="0" smtClean="0"/>
              <a:t>는 연산자 기호 중간에 공백이 들어갈 수 없으며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연산자보다 그 평가를 먼저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증감연산자는 변수만을 피연산자로 사용할 수 있으며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상수나 일반 수식을 피연산자로 사용 불가능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1266" name="Picture 2" descr="D:\2011 1 2 3 4월\02 2011 01 21 C 저술\2011 07 18 그림 파일\image\4장\페이지136 그림4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24336"/>
            <a:ext cx="5192909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increment.c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6816" y="4608115"/>
            <a:ext cx="4697512" cy="1485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6816" y="1367755"/>
            <a:ext cx="4697512" cy="3220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 :</a:t>
            </a:r>
          </a:p>
          <a:p>
            <a:pPr lvl="1"/>
            <a:r>
              <a:rPr lang="ko-KR" altLang="en-US" dirty="0" smtClean="0"/>
              <a:t>조건에 따라 주어진 피연산자가 결과값이 되는 삼항연산자</a:t>
            </a:r>
            <a:endParaRPr lang="en-US" altLang="ko-KR" dirty="0" smtClean="0"/>
          </a:p>
          <a:p>
            <a:r>
              <a:rPr lang="ko-KR" altLang="en-US" dirty="0" smtClean="0"/>
              <a:t>연산식 </a:t>
            </a:r>
            <a:r>
              <a:rPr lang="en-US" altLang="ko-KR" dirty="0" smtClean="0"/>
              <a:t>(x ? a : b)</a:t>
            </a:r>
          </a:p>
          <a:p>
            <a:pPr lvl="1"/>
            <a:r>
              <a:rPr lang="ko-KR" altLang="en-US" dirty="0" smtClean="0"/>
              <a:t>피연산자는 </a:t>
            </a:r>
            <a:r>
              <a:rPr lang="en-US" altLang="ko-KR" dirty="0" smtClean="0"/>
              <a:t>x, a, b </a:t>
            </a:r>
            <a:r>
              <a:rPr lang="ko-KR" altLang="en-US" dirty="0" smtClean="0"/>
              <a:t>세 개이며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피연산자인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이며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12290" name="Picture 2" descr="D:\2011 1 2 3 4월\02 2011 01 21 C 저술\2011 07 18 그림 파일\image\4장\페이지136 그림4-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29347"/>
            <a:ext cx="4595044" cy="2663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조건연산자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condition.c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96752"/>
            <a:ext cx="4089791" cy="502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01606" y="1473354"/>
            <a:ext cx="955390" cy="138499"/>
          </a:xfrm>
          <a:prstGeom prst="rect">
            <a:avLst/>
          </a:prstGeom>
          <a:solidFill>
            <a:srgbClr val="DDDDDD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/>
              <a:t>조건연산자의 이용</a:t>
            </a:r>
            <a:endParaRPr lang="ko-KR" altLang="en-US" sz="900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결과가 참이면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거짓이면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두 피연산자의 크기를 비교하기 위한 연산자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22530" name="Picture 2" descr="D:\2011 1 2 3 4월\02 2011 01 21 C 저술\2011 07 18 그림 파일\image\4장\페이지138 그림4-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048672" cy="237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&amp;&amp;, ||, !</a:t>
            </a:r>
            <a:r>
              <a:rPr lang="ko-KR" altLang="en-US" dirty="0" smtClean="0"/>
              <a:t>는 각각</a:t>
            </a:r>
          </a:p>
          <a:p>
            <a:pPr lvl="1"/>
            <a:r>
              <a:rPr lang="en-US" altLang="ko-KR" dirty="0" smtClean="0"/>
              <a:t>and, or, not</a:t>
            </a:r>
            <a:r>
              <a:rPr lang="ko-KR" altLang="en-US" dirty="0" smtClean="0"/>
              <a:t>의 논리연산을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결과가 참이면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거짓이면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언어에서 논리 유형은 따로 없으므로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0, 0.0, \0</a:t>
            </a:r>
            <a:r>
              <a:rPr lang="ko-KR" altLang="en-US" dirty="0" smtClean="0"/>
              <a:t>은 거짓을 나타내며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 아닌 모든 정수와 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널문자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\0</a:t>
            </a:r>
            <a:r>
              <a:rPr lang="ko-KR" altLang="en-US" dirty="0" smtClean="0"/>
              <a:t>가 아닌 모든 문자는 모두 참을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23554" name="Picture 2" descr="D:\2011 1 2 3 4월\02 2011 01 21 C 저술\2011 07 18 그림 파일\image\4장\페이지139 그림4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722384"/>
            <a:ext cx="7332416" cy="20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logic.c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259679"/>
            <a:ext cx="4392488" cy="497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163" y="1196752"/>
            <a:ext cx="4257675" cy="477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단축평가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&amp;&amp;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||</a:t>
            </a:r>
          </a:p>
          <a:p>
            <a:pPr lvl="1"/>
            <a:r>
              <a:rPr lang="ko-KR" altLang="en-US" dirty="0" smtClean="0"/>
              <a:t>피연산자 두 개 중에서 왼쪽 피연산자만으로 논리연산 결과가 결정된다면 오른쪽 피연산자는 평가하지 않는 방식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24578" name="Picture 2" descr="D:\2011 1 2 3 4월\02 2011 01 21 C 저술\2011 07 18 그림 파일\image\4장\페이지141 그림4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7042888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단축평가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shorteval.c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4943475" cy="485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올림변환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 넓히기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작은 범주의 </a:t>
            </a:r>
            <a:r>
              <a:rPr lang="en-US" altLang="ko-KR" dirty="0" smtClean="0"/>
              <a:t>int</a:t>
            </a:r>
            <a:r>
              <a:rPr lang="ko-KR" altLang="en-US" dirty="0" smtClean="0"/>
              <a:t>형에서 보다 큰 범주인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형으로의 형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13314" name="Picture 2" descr="D:\2011 1 2 3 4월\02 2011 01 21 C 저술\2011 07 18 그림 파일\image\4장\페이지142 그림4-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550224" cy="269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993347" cy="5328592"/>
          </a:xfrm>
        </p:spPr>
        <p:txBody>
          <a:bodyPr/>
          <a:lstStyle/>
          <a:p>
            <a:r>
              <a:rPr lang="ko-KR" altLang="en-US" dirty="0" smtClean="0"/>
              <a:t>내림변환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 좁히기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큰 범주의 형에서 보다 작은 범주로의 형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컴파일러가 스스로 시행하는 내림변환의 경우 정보의 손실이 일어날 수 있으므로 경고 발생</a:t>
            </a:r>
            <a:endParaRPr lang="en-US" altLang="ko-KR" dirty="0" smtClean="0"/>
          </a:p>
          <a:p>
            <a:r>
              <a:rPr lang="ko-KR" altLang="en-US" dirty="0" smtClean="0"/>
              <a:t>묵시적 </a:t>
            </a:r>
            <a:r>
              <a:rPr lang="ko-KR" altLang="en-US" dirty="0" err="1" smtClean="0"/>
              <a:t>형변환</a:t>
            </a:r>
            <a:r>
              <a:rPr lang="en-US" altLang="ko-KR" b="1" dirty="0" smtClean="0"/>
              <a:t>(implicit type conversion) </a:t>
            </a:r>
          </a:p>
          <a:p>
            <a:pPr lvl="1"/>
            <a:r>
              <a:rPr lang="ko-KR" altLang="en-US" dirty="0" smtClean="0"/>
              <a:t>컴파일러가 자동으로 수행하는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14338" name="Picture 2" descr="D:\2011 1 2 3 4월\02 2011 01 21 C 저술\2011 07 18 그림 파일\image\4장\페이지143 그림4-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551823"/>
            <a:ext cx="5184576" cy="4397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형변환연산자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209371" cy="5328592"/>
          </a:xfrm>
        </p:spPr>
        <p:txBody>
          <a:bodyPr/>
          <a:lstStyle/>
          <a:p>
            <a:r>
              <a:rPr lang="en-US" altLang="ko-KR" dirty="0" smtClean="0"/>
              <a:t>(type)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명시적 </a:t>
            </a:r>
            <a:r>
              <a:rPr lang="ko-KR" altLang="en-US" dirty="0" err="1" smtClean="0"/>
              <a:t>형변환</a:t>
            </a:r>
            <a:r>
              <a:rPr lang="en-US" altLang="ko-KR" b="1" dirty="0" smtClean="0"/>
              <a:t>(explicit type conversion)</a:t>
            </a:r>
          </a:p>
          <a:p>
            <a:pPr lvl="2"/>
            <a:r>
              <a:rPr lang="ko-KR" altLang="en-US" dirty="0" smtClean="0"/>
              <a:t>형변환연산자를 사용한 방식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15362" name="Picture 2" descr="D:\2011 1 2 3 4월\02 2011 01 21 C 저술\2011 07 18 그림 파일\image\4장\페이지143 그림4-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02159"/>
            <a:ext cx="4680520" cy="179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3" name="Picture 3" descr="D:\2011 1 2 3 4월\02 2011 01 21 C 저술\2011 07 18 그림 파일\image\4장\페이지144 그림4-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547730"/>
            <a:ext cx="6430721" cy="2546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형변환연산자의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typecast.c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893184"/>
            <a:ext cx="3907431" cy="3615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495278"/>
            <a:ext cx="3907431" cy="174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sizeof</a:t>
            </a:r>
            <a:r>
              <a:rPr lang="ko-KR" altLang="en-US" dirty="0" smtClean="0"/>
              <a:t>와 콤마연산자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sizeof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표현식 또는 자료형의 저장장소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바이트 단위의 정수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콤마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왼쪽과 오른쪽 연산식을 각각 계산하며 결과값은 오른쪽에서 수행한 연산의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간단히 연산식 </a:t>
            </a:r>
            <a:r>
              <a:rPr lang="en-US" altLang="ko-KR" dirty="0" smtClean="0"/>
              <a:t>2, 4</a:t>
            </a:r>
            <a:r>
              <a:rPr lang="ko-KR" altLang="en-US" dirty="0" smtClean="0"/>
              <a:t>의 결과값은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pic>
        <p:nvPicPr>
          <p:cNvPr id="16386" name="Picture 2" descr="D:\2011 1 2 3 4월\02 2011 01 21 C 저술\2011 07 18 그림 파일\image\4장\페이지146 그림4-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16832"/>
            <a:ext cx="5256584" cy="159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7" name="Picture 3" descr="D:\2011 1 2 3 4월\02 2011 01 21 C 저술\2011 07 18 그림 파일\image\4장\페이지146 그림4-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9534" y="4790849"/>
            <a:ext cx="5306802" cy="149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sizeof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comma.c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052736"/>
            <a:ext cx="5000625" cy="566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pic>
        <p:nvPicPr>
          <p:cNvPr id="17410" name="Picture 2" descr="D:\2011 1 2 3 4월\02 2011 01 21 C 저술\2011 07 18 그림 파일\image\4장\페이지148 표4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24744"/>
            <a:ext cx="5472608" cy="5082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D:\2011 1 2 3 4월\02 2011 01 21 C 저술\2011 07 18 그림 파일\image\4장\페이지149 그림4-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840" y="3068960"/>
            <a:ext cx="3029008" cy="1812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priority.c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6"/>
            <a:ext cx="4972050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표현식과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</a:p>
          <a:p>
            <a:pPr lvl="2"/>
            <a:r>
              <a:rPr lang="ko-KR" altLang="en-US" dirty="0" smtClean="0"/>
              <a:t>산술연산자 </a:t>
            </a:r>
            <a:r>
              <a:rPr lang="en-US" altLang="ko-KR" dirty="0" smtClean="0"/>
              <a:t>+, -, </a:t>
            </a:r>
            <a:r>
              <a:rPr lang="ko-KR" altLang="en-US" dirty="0" smtClean="0"/>
              <a:t>* 기호와 같이 이미 정의된 연산을 수행하는 문자 또는 문자조합 기호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피연산자</a:t>
            </a:r>
            <a:r>
              <a:rPr lang="en-US" altLang="ko-KR" dirty="0" smtClean="0"/>
              <a:t>(operand) </a:t>
            </a:r>
          </a:p>
          <a:p>
            <a:pPr lvl="2"/>
            <a:r>
              <a:rPr lang="ko-KR" altLang="en-US" dirty="0" smtClean="0"/>
              <a:t>연산</a:t>
            </a:r>
            <a:r>
              <a:rPr lang="en-US" altLang="ko-KR" dirty="0" smtClean="0"/>
              <a:t>(operation)</a:t>
            </a:r>
            <a:r>
              <a:rPr lang="ko-KR" altLang="en-US" dirty="0" smtClean="0"/>
              <a:t>에 참여하는 변수나 상수</a:t>
            </a:r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 </a:t>
            </a:r>
          </a:p>
          <a:p>
            <a:pPr lvl="2"/>
            <a:r>
              <a:rPr lang="ko-KR" altLang="en-US" dirty="0" smtClean="0"/>
              <a:t>프로그램 언어에서 연산자와 피연산자의 조합으로 구성된 수식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표현식은 식을 평가</a:t>
            </a:r>
            <a:r>
              <a:rPr lang="en-US" altLang="ko-KR" dirty="0" smtClean="0"/>
              <a:t>(evaluation)</a:t>
            </a:r>
            <a:r>
              <a:rPr lang="ko-KR" altLang="en-US" dirty="0" smtClean="0"/>
              <a:t>하여 항상 하나의 결과값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051720" y="4149080"/>
            <a:ext cx="4918180" cy="2376264"/>
            <a:chOff x="2051720" y="4149080"/>
            <a:chExt cx="4918180" cy="2376264"/>
          </a:xfrm>
        </p:grpSpPr>
        <p:pic>
          <p:nvPicPr>
            <p:cNvPr id="3074" name="Picture 2" descr="D:\2011 1 2 3 4월\02 2011 01 21 C 저술\2011 07 18 그림 파일\image\4장\페이지126 그림4-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4149080"/>
              <a:ext cx="4918180" cy="23762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3728" y="4784626"/>
              <a:ext cx="1264053" cy="12241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결합법칙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연산자의 결합법칙은 좌에서 우로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연산자</a:t>
            </a:r>
            <a:endParaRPr lang="en-US" altLang="ko-KR" dirty="0" smtClean="0"/>
          </a:p>
          <a:p>
            <a:r>
              <a:rPr lang="ko-KR" altLang="en-US" dirty="0" smtClean="0"/>
              <a:t>우에서 좌로 수행</a:t>
            </a:r>
          </a:p>
          <a:p>
            <a:pPr lvl="1"/>
            <a:r>
              <a:rPr lang="ko-KR" altLang="en-US" dirty="0" smtClean="0"/>
              <a:t>우선순위가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위인 전위의 </a:t>
            </a:r>
            <a:r>
              <a:rPr lang="ko-KR" altLang="en-US" dirty="0" err="1" smtClean="0"/>
              <a:t>단항연산자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</a:t>
            </a:r>
            <a:r>
              <a:rPr lang="en-US" altLang="ko-KR" dirty="0" smtClean="0"/>
              <a:t>13, 14</a:t>
            </a:r>
            <a:r>
              <a:rPr lang="ko-KR" altLang="en-US" dirty="0" smtClean="0"/>
              <a:t>인 조건연산자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대입연산자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pic>
        <p:nvPicPr>
          <p:cNvPr id="19458" name="Picture 2" descr="D:\2011 1 2 3 4월\02 2011 01 21 C 저술\2011 07 18 그림 파일\image\4장\페이지150 그림4-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56992"/>
            <a:ext cx="6120680" cy="1552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association.c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association.c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5128" y="1124744"/>
            <a:ext cx="4627232" cy="513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590800"/>
            <a:ext cx="33528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Add your company slogan ]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3048000"/>
            <a:ext cx="4953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ko-KR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삼항 연산자 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4098" name="Picture 2" descr="D:\2011 1 2 3 4월\02 2011 01 21 C 저술\2011 07 18 그림 파일\image\4장\페이지127 그림4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150703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산술연산자와 부호연산자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산술연산자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부호연산자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+3, -4.5, -a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연산자 </a:t>
            </a:r>
            <a:r>
              <a:rPr lang="en-US" altLang="ko-KR" dirty="0" smtClean="0"/>
              <a:t>+, -</a:t>
            </a:r>
            <a:r>
              <a:rPr lang="ko-KR" altLang="en-US" dirty="0" smtClean="0"/>
              <a:t>는 피연산자의 부호를 나타내는 연산자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411760" y="1618107"/>
            <a:ext cx="5996634" cy="3611093"/>
            <a:chOff x="2411760" y="1618107"/>
            <a:chExt cx="5996634" cy="3611093"/>
          </a:xfrm>
        </p:grpSpPr>
        <p:pic>
          <p:nvPicPr>
            <p:cNvPr id="5122" name="Picture 2" descr="D:\2011 1 2 3 4월\02 2011 01 21 C 저술\2011 07 18 그림 파일\image\4장\페이지128 표4-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1618107"/>
              <a:ext cx="5996634" cy="36110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1449" y="2107803"/>
              <a:ext cx="1075321" cy="100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arithmetic.c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957" y="764704"/>
            <a:ext cx="49434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</a:p>
          <a:p>
            <a:pPr lvl="1"/>
            <a:r>
              <a:rPr lang="ko-KR" altLang="en-US" dirty="0" smtClean="0"/>
              <a:t>연산식의 결과값을 변수에 저장하는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할당 또는 치환연산자라고도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오른쪽에 위치한 연산식 </a:t>
            </a:r>
            <a:r>
              <a:rPr lang="en-US" altLang="ko-KR" dirty="0" smtClean="0"/>
              <a:t>exp</a:t>
            </a:r>
            <a:r>
              <a:rPr lang="ko-KR" altLang="en-US" dirty="0" smtClean="0"/>
              <a:t>을 계산하여 그 결과를 왼쪽 변수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en-US" altLang="ko-KR" dirty="0" smtClean="0"/>
              <a:t>l-value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r-value</a:t>
            </a:r>
          </a:p>
          <a:p>
            <a:pPr lvl="1"/>
            <a:r>
              <a:rPr lang="ko-KR" altLang="en-US" dirty="0" smtClean="0"/>
              <a:t>대입연산자의 왼쪽 부분에는 반드시 하나의 변수만이 올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하나의 변수를 </a:t>
            </a:r>
            <a:r>
              <a:rPr lang="en-US" altLang="ko-KR" dirty="0" smtClean="0"/>
              <a:t>l-value</a:t>
            </a:r>
            <a:r>
              <a:rPr lang="ko-KR" altLang="en-US" dirty="0" smtClean="0"/>
              <a:t>라 하며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위치하는 연산식의 값을 </a:t>
            </a:r>
            <a:r>
              <a:rPr lang="en-US" altLang="ko-KR" dirty="0" smtClean="0"/>
              <a:t>r-value</a:t>
            </a:r>
            <a:r>
              <a:rPr lang="ko-KR" altLang="en-US" dirty="0" smtClean="0"/>
              <a:t>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7170" name="Picture 2" descr="D:\2011 1 2 3 4월\02 2011 01 21 C 저술\2011 07 18 그림 파일\image\4장\페이지130 그림4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93096"/>
            <a:ext cx="5705178" cy="184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137363" cy="5328592"/>
          </a:xfrm>
        </p:spPr>
        <p:txBody>
          <a:bodyPr/>
          <a:lstStyle/>
          <a:p>
            <a:r>
              <a:rPr lang="en-US" altLang="ko-KR" dirty="0" err="1" smtClean="0"/>
              <a:t>assignment.c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대입연산자도 결과 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결과 값은 대입된 값임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중첩된 </a:t>
            </a:r>
            <a:r>
              <a:rPr lang="ko-KR" altLang="en-US" dirty="0" err="1" smtClean="0"/>
              <a:t>대입문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81078"/>
            <a:ext cx="49244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161166"/>
            <a:ext cx="491490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3024336" cy="133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축약 대입연산자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+=, -=,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*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=, /=, %=</a:t>
            </a:r>
          </a:p>
          <a:p>
            <a:pPr lvl="1"/>
            <a:r>
              <a:rPr lang="ko-KR" altLang="en-US" dirty="0" smtClean="0"/>
              <a:t>산술연산자와 대입연산자를 이어 붙인 연산자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9218" name="Picture 2" descr="D:\2011 1 2 3 4월\02 2011 01 21 C 저술\2011 07 18 그림 파일\image\4장\페이지131 그림4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04864"/>
            <a:ext cx="5217432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2938</TotalTime>
  <Words>608</Words>
  <Application>Microsoft Office PowerPoint</Application>
  <PresentationFormat>화면 슬라이드 쇼(4:3)</PresentationFormat>
  <Paragraphs>166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206TGp_window_light</vt:lpstr>
      <vt:lpstr>연산자</vt:lpstr>
      <vt:lpstr>학습목표</vt:lpstr>
      <vt:lpstr>연산자 개요</vt:lpstr>
      <vt:lpstr>연산자 분류</vt:lpstr>
      <vt:lpstr>산술연산자와 부호연산자</vt:lpstr>
      <vt:lpstr>산술연산자의 이용</vt:lpstr>
      <vt:lpstr>대입연산자</vt:lpstr>
      <vt:lpstr>대입연산자의 이용</vt:lpstr>
      <vt:lpstr>축약 대입연산자</vt:lpstr>
      <vt:lpstr>축약 대입연산자 이용</vt:lpstr>
      <vt:lpstr>축약 대입연산자 이용</vt:lpstr>
      <vt:lpstr>증감연산자</vt:lpstr>
      <vt:lpstr>증감연산자의 이용</vt:lpstr>
      <vt:lpstr>증감연산자의 이용</vt:lpstr>
      <vt:lpstr>조건연산자</vt:lpstr>
      <vt:lpstr>조건연산자 이용</vt:lpstr>
      <vt:lpstr>관계연산자</vt:lpstr>
      <vt:lpstr>논리연산자</vt:lpstr>
      <vt:lpstr>논리연산자의 이용</vt:lpstr>
      <vt:lpstr>단축평가</vt:lpstr>
      <vt:lpstr>단축평가 이용</vt:lpstr>
      <vt:lpstr>형변환</vt:lpstr>
      <vt:lpstr>형변환</vt:lpstr>
      <vt:lpstr>형변환연산자</vt:lpstr>
      <vt:lpstr>형변환연산자의 이용</vt:lpstr>
      <vt:lpstr>연산자 sizeof와 콤마연산자</vt:lpstr>
      <vt:lpstr>연산자 sizeof와 ,의 이용</vt:lpstr>
      <vt:lpstr>연산자 우선순위</vt:lpstr>
      <vt:lpstr>연산자의 우선순위 이용</vt:lpstr>
      <vt:lpstr>연산자 결합법칙</vt:lpstr>
      <vt:lpstr>association.c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yanges</cp:lastModifiedBy>
  <cp:revision>54</cp:revision>
  <dcterms:created xsi:type="dcterms:W3CDTF">2011-07-02T09:05:44Z</dcterms:created>
  <dcterms:modified xsi:type="dcterms:W3CDTF">2012-03-05T13:43:25Z</dcterms:modified>
</cp:coreProperties>
</file>