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98" r:id="rId3"/>
    <p:sldId id="299" r:id="rId4"/>
    <p:sldId id="300" r:id="rId5"/>
    <p:sldId id="301" r:id="rId6"/>
    <p:sldId id="302" r:id="rId7"/>
    <p:sldId id="319" r:id="rId8"/>
    <p:sldId id="305" r:id="rId9"/>
    <p:sldId id="333" r:id="rId10"/>
    <p:sldId id="303" r:id="rId11"/>
    <p:sldId id="304" r:id="rId12"/>
    <p:sldId id="306" r:id="rId13"/>
    <p:sldId id="307" r:id="rId14"/>
    <p:sldId id="308" r:id="rId15"/>
    <p:sldId id="320" r:id="rId16"/>
    <p:sldId id="309" r:id="rId17"/>
    <p:sldId id="310" r:id="rId18"/>
    <p:sldId id="334" r:id="rId19"/>
    <p:sldId id="311" r:id="rId20"/>
    <p:sldId id="312" r:id="rId21"/>
    <p:sldId id="321" r:id="rId22"/>
    <p:sldId id="313" r:id="rId23"/>
    <p:sldId id="314" r:id="rId24"/>
    <p:sldId id="315" r:id="rId25"/>
    <p:sldId id="316" r:id="rId26"/>
    <p:sldId id="317" r:id="rId27"/>
    <p:sldId id="318" r:id="rId28"/>
    <p:sldId id="322" r:id="rId29"/>
    <p:sldId id="323" r:id="rId30"/>
    <p:sldId id="33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27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957"/>
    <a:srgbClr val="C9B16F"/>
    <a:srgbClr val="99CCFF"/>
    <a:srgbClr val="FFFFFF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 varScale="1">
        <p:scale>
          <a:sx n="78" d="100"/>
          <a:sy n="78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89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조건과 반복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05 ]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620688"/>
            <a:ext cx="2181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else if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7171" name="Picture 3" descr="D:\2011 1 2 3 4월\02 2011 01 21 C 저술\2011 07 18 그림 파일\image\5장\페이지171 그림5-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5406535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nested.c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846" y="58663"/>
            <a:ext cx="4282554" cy="6538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표시와 </a:t>
            </a:r>
            <a:r>
              <a:rPr lang="en-US" altLang="ko-KR" dirty="0" smtClean="0"/>
              <a:t>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의 혼란을 방지하려면 블록을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else</a:t>
            </a:r>
            <a:r>
              <a:rPr lang="ko-KR" altLang="en-US" dirty="0" smtClean="0"/>
              <a:t>는 문법적으로 같은 블록 내에서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가 없는 가장 근접한 상위의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문에 소속된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로 해석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10242" name="Picture 2" descr="D:\2011 1 2 3 4월\02 2011 01 21 C 저술\2011 07 18 그림 파일\image\5장\페이지173 그림5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53895"/>
            <a:ext cx="5691026" cy="3451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문의 이용과 조건연산자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2290" name="Picture 2" descr="D:\2011 1 2 3 4월\02 2011 01 21 C 저술\2011 07 18 그림 파일\image\5장\페이지173 표5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060748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1" name="Picture 3" descr="D:\2011 1 2 3 4월\02 2011 01 21 C 저술\2011 07 18 그림 파일\image\5장\페이지174 표5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861048"/>
            <a:ext cx="5221983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633307" cy="5328592"/>
          </a:xfrm>
        </p:spPr>
        <p:txBody>
          <a:bodyPr/>
          <a:lstStyle/>
          <a:p>
            <a:r>
              <a:rPr lang="ko-KR" altLang="en-US" dirty="0" smtClean="0"/>
              <a:t>다양한 정수 또는 문자의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연산식 </a:t>
            </a:r>
            <a:r>
              <a:rPr lang="en-US" altLang="ko-KR" dirty="0" smtClean="0"/>
              <a:t>exp</a:t>
            </a:r>
            <a:r>
              <a:rPr lang="ko-KR" altLang="en-US" dirty="0" smtClean="0"/>
              <a:t>의 결과값은 반드시 문자또는 정수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 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값은 변수가 올 수 없으며 그 결과가 정수 또는 문자 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</a:t>
            </a:r>
            <a:r>
              <a:rPr lang="ko-KR" altLang="en-US" dirty="0" smtClean="0"/>
              <a:t>는 선택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13314" name="Picture 2" descr="D:\2011 1 2 3 4월\02 2011 01 21 C 저술\2011 07 18 그림 파일\image\5장\페이지175 그림5-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21871"/>
            <a:ext cx="5971467" cy="402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345275" cy="5328592"/>
          </a:xfrm>
        </p:spPr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문이 없으면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문을 만나기 전까지 다음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로 무조건 이동하여 내부 문장을 실행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13315" name="Picture 3" descr="D:\2011 1 2 3 4월\02 2011 01 21 C 저술\2011 07 18 그림 파일\image\5장\페이지176 그림5-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3069" y="1628800"/>
            <a:ext cx="6343427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4" name="Picture 2" descr="D:\2011 1 2 3 4월\02 2011 01 21 C 저술\2011 07 18 그림 파일\image\5장\페이지175 그림5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15" y="3861048"/>
            <a:ext cx="4377437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01459" cy="5328592"/>
          </a:xfrm>
        </p:spPr>
        <p:txBody>
          <a:bodyPr/>
          <a:lstStyle/>
          <a:p>
            <a:r>
              <a:rPr lang="en-US" altLang="ko-KR" dirty="0" err="1" smtClean="0"/>
              <a:t>switch.c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까지의 정수 중에서 선택한 번호에 따라 </a:t>
            </a:r>
            <a:r>
              <a:rPr lang="ko-KR" altLang="en-US" dirty="0" err="1" smtClean="0"/>
              <a:t>표준입력한</a:t>
            </a:r>
            <a:r>
              <a:rPr lang="ko-KR" altLang="en-US" dirty="0" smtClean="0"/>
              <a:t> 두 실수의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 나누기를 실행하는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12976"/>
            <a:ext cx="4104456" cy="1952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32655"/>
            <a:ext cx="4104456" cy="620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의 적절한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case</a:t>
            </a:r>
            <a:r>
              <a:rPr lang="ko-KR" altLang="en-US" b="1" dirty="0" smtClean="0"/>
              <a:t> 이후의 상수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switch </a:t>
            </a:r>
            <a:r>
              <a:rPr lang="ko-KR" altLang="en-US" dirty="0" smtClean="0"/>
              <a:t>문에서 하나의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여러 개의 정수를 콤마 나열 불가능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815" y="2060848"/>
            <a:ext cx="698957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85435" cy="5328592"/>
          </a:xfrm>
        </p:spPr>
        <p:txBody>
          <a:bodyPr/>
          <a:lstStyle/>
          <a:p>
            <a:r>
              <a:rPr lang="en-US" altLang="ko-KR" dirty="0" smtClean="0"/>
              <a:t>variables1.c</a:t>
            </a:r>
          </a:p>
          <a:p>
            <a:pPr lvl="1"/>
            <a:r>
              <a:rPr lang="ko-KR" altLang="en-US" dirty="0" smtClean="0"/>
              <a:t>표준입력으로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년의 월을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달에 맞는 계절을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100" y="3106437"/>
            <a:ext cx="4202980" cy="19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41162"/>
            <a:ext cx="4202980" cy="575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</a:t>
            </a:r>
            <a:r>
              <a:rPr lang="en-US" altLang="ko-KR" dirty="0" smtClean="0"/>
              <a:t>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반복문 </a:t>
            </a:r>
            <a:r>
              <a:rPr lang="en-US" altLang="ko-KR" b="1" dirty="0" smtClean="0"/>
              <a:t>for (init; </a:t>
            </a:r>
            <a:r>
              <a:rPr lang="en-US" altLang="ko-KR" b="1" dirty="0" err="1" smtClean="0"/>
              <a:t>cond</a:t>
            </a:r>
            <a:r>
              <a:rPr lang="en-US" altLang="ko-KR" b="1" dirty="0" smtClean="0"/>
              <a:t>; inc) stmt;</a:t>
            </a:r>
          </a:p>
          <a:p>
            <a:pPr lvl="1"/>
            <a:r>
              <a:rPr lang="en-US" altLang="ko-KR" dirty="0" smtClean="0"/>
              <a:t>for( ; ; )</a:t>
            </a:r>
            <a:r>
              <a:rPr lang="ko-KR" altLang="en-US" dirty="0" smtClean="0"/>
              <a:t>의 괄호 내부에서 세미콜론으로 구분되는 항목은 모두 생략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세미콜론은 반드시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조건 </a:t>
            </a:r>
            <a:r>
              <a:rPr lang="en-US" altLang="ko-KR" dirty="0" err="1" smtClean="0"/>
              <a:t>cond</a:t>
            </a:r>
            <a:r>
              <a:rPr lang="ko-KR" altLang="en-US" dirty="0" smtClean="0"/>
              <a:t>를 생략하면 반복이 계속된다는 것을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899284"/>
            <a:ext cx="6162774" cy="363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964964" y="5410934"/>
            <a:ext cx="360040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99254" y="4497690"/>
            <a:ext cx="3600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18706" y="5880700"/>
            <a:ext cx="288032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4509120"/>
            <a:ext cx="360040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725" y="1230213"/>
            <a:ext cx="4400550" cy="47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출력하는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같이 반복의 횟수를 제어하는 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710834" cy="2053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070" y="4302351"/>
            <a:ext cx="5941274" cy="1934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합을 출력하는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저장되는 변수 </a:t>
            </a:r>
            <a:r>
              <a:rPr lang="en-US" altLang="ko-KR" dirty="0" smtClean="0"/>
              <a:t>sum, </a:t>
            </a:r>
            <a:r>
              <a:rPr lang="ko-KR" altLang="en-US" dirty="0" smtClean="0"/>
              <a:t>제어변수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순회하는 제어변수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계속 합하여 변수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에 누적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435835" cy="261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779380"/>
            <a:ext cx="5395293" cy="1745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353387" cy="5328592"/>
          </a:xfrm>
        </p:spPr>
        <p:txBody>
          <a:bodyPr/>
          <a:lstStyle/>
          <a:p>
            <a:r>
              <a:rPr lang="ko-KR" altLang="en-US" dirty="0" smtClean="0"/>
              <a:t>문장 </a:t>
            </a:r>
            <a:r>
              <a:rPr lang="en-US" altLang="ko-KR" dirty="0" smtClean="0"/>
              <a:t>while (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) stmt;</a:t>
            </a:r>
          </a:p>
          <a:p>
            <a:pPr lvl="1"/>
            <a:r>
              <a:rPr lang="ko-KR" altLang="en-US" dirty="0" smtClean="0"/>
              <a:t>반복 조건인 </a:t>
            </a:r>
            <a:r>
              <a:rPr lang="en-US" altLang="ko-KR" dirty="0" err="1" smtClean="0"/>
              <a:t>cond</a:t>
            </a:r>
            <a:r>
              <a:rPr lang="ko-KR" altLang="en-US" dirty="0" smtClean="0"/>
              <a:t>를 평가하여 </a:t>
            </a:r>
            <a:r>
              <a:rPr lang="en-US" altLang="ko-KR" dirty="0" smtClean="0"/>
              <a:t>0(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문을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 아니면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반복 몸체인 </a:t>
            </a:r>
            <a:r>
              <a:rPr lang="en-US" altLang="ko-KR" dirty="0" smtClean="0"/>
              <a:t>stmt</a:t>
            </a:r>
            <a:r>
              <a:rPr lang="ko-KR" altLang="en-US" dirty="0" smtClean="0"/>
              <a:t>를 실행하고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반복 조건 </a:t>
            </a:r>
            <a:r>
              <a:rPr lang="en-US" altLang="ko-KR" dirty="0" err="1" smtClean="0"/>
              <a:t>cond</a:t>
            </a:r>
            <a:r>
              <a:rPr lang="ko-KR" altLang="en-US" dirty="0" smtClean="0"/>
              <a:t>를 평가하여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 종료 시까지 반복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3674748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221088"/>
            <a:ext cx="4488160" cy="1570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합을 구하는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while.c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554" y="1556792"/>
            <a:ext cx="4896718" cy="461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4104456"/>
          </a:xfrm>
        </p:spPr>
        <p:txBody>
          <a:bodyPr/>
          <a:lstStyle/>
          <a:p>
            <a:r>
              <a:rPr lang="en-US" altLang="ko-KR" sz="1800" dirty="0" smtClean="0"/>
              <a:t>for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주로 반복 횟수를 제어하는 제어변수를 사용하며 초기화와 증감 부분이 있는 반복문에 적합</a:t>
            </a:r>
            <a:endParaRPr lang="en-US" altLang="ko-KR" sz="1600" dirty="0" smtClean="0"/>
          </a:p>
          <a:p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반복 횟수가 정해지지 않고 특정한 조건에 따라 반복을 결정하는 구문에 적합</a:t>
            </a:r>
            <a:endParaRPr lang="en-US" altLang="ko-KR" sz="1600" dirty="0" smtClean="0"/>
          </a:p>
          <a:p>
            <a:r>
              <a:rPr lang="en-US" altLang="ko-KR" sz="1800" dirty="0" smtClean="0"/>
              <a:t>for </a:t>
            </a:r>
            <a:r>
              <a:rPr lang="ko-KR" altLang="en-US" sz="1800" dirty="0" smtClean="0"/>
              <a:t>문과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서로 변환이 가능</a:t>
            </a:r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131477"/>
            <a:ext cx="5745014" cy="338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 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for, while </a:t>
            </a:r>
            <a:r>
              <a:rPr lang="ko-KR" altLang="en-US" dirty="0" smtClean="0"/>
              <a:t>문과의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while </a:t>
            </a:r>
            <a:r>
              <a:rPr lang="ko-KR" altLang="en-US" dirty="0" smtClean="0"/>
              <a:t>문은 반복 몸체 수행 후에 반복 조건을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반복 횟수가 정해지지 않고 입력 받은 </a:t>
            </a:r>
            <a:r>
              <a:rPr lang="ko-KR" altLang="en-US" dirty="0" err="1" smtClean="0"/>
              <a:t>자료값에</a:t>
            </a:r>
            <a:r>
              <a:rPr lang="ko-KR" altLang="en-US" dirty="0" smtClean="0"/>
              <a:t> 따라 반복 수행의 여부를 결정하는 구문에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몸체에 특별한 구문이 없는 경우</a:t>
            </a:r>
            <a:r>
              <a:rPr lang="en-US" altLang="ko-KR" dirty="0" smtClean="0"/>
              <a:t>, do while </a:t>
            </a:r>
            <a:r>
              <a:rPr lang="ko-KR" altLang="en-US" dirty="0" smtClean="0"/>
              <a:t>문의 몸체는 적어도 한 번은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 {…} while;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이후에 세미콜론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이 반드시 필요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73016"/>
            <a:ext cx="6160334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13427" cy="5328592"/>
          </a:xfrm>
        </p:spPr>
        <p:txBody>
          <a:bodyPr/>
          <a:lstStyle/>
          <a:p>
            <a:r>
              <a:rPr lang="en-US" altLang="ko-KR" dirty="0" err="1" smtClean="0"/>
              <a:t>dowhile.c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표준입력으로 받은 정수가 양수이면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그 수까지의 합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입력한 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이거나 음수이면 프로그램이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양수이면 다시 다른 수를 입력 받아 계속 프로그램이 반복</a:t>
            </a:r>
            <a:endParaRPr lang="en-US" altLang="ko-KR" dirty="0" smtClean="0"/>
          </a:p>
          <a:p>
            <a:r>
              <a:rPr lang="ko-KR" altLang="en-US" dirty="0" smtClean="0"/>
              <a:t>센티널 값</a:t>
            </a:r>
            <a:r>
              <a:rPr lang="en-US" altLang="ko-KR" b="1" dirty="0" smtClean="0"/>
              <a:t>(sentinel value)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반복의 종료를 알리는 특정한 </a:t>
            </a:r>
            <a:r>
              <a:rPr lang="ko-KR" altLang="en-US" dirty="0" err="1" smtClean="0"/>
              <a:t>자료값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예제에서 </a:t>
            </a:r>
            <a:r>
              <a:rPr lang="en-US" altLang="ko-KR" dirty="0" smtClean="0"/>
              <a:t>0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9493"/>
            <a:ext cx="4106134" cy="3300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374192"/>
            <a:ext cx="4106134" cy="343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내부에서 반복을 종료하려면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반복문이 중첩되어 있다면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포함하는 가장 근접한 내부 반복을 종료하고 반복문 다음 문장을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 </a:t>
            </a:r>
            <a:r>
              <a:rPr lang="ko-KR" altLang="en-US" dirty="0" smtClean="0"/>
              <a:t>문의 종료에도 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6321450" cy="34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5328592"/>
          </a:xfrm>
        </p:spPr>
        <p:txBody>
          <a:bodyPr/>
          <a:lstStyle/>
          <a:p>
            <a:r>
              <a:rPr lang="en-US" altLang="ko-KR" dirty="0" err="1" smtClean="0"/>
              <a:t>break.c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양의 정수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 곱을 출력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을 입력할 때가지 계속 수행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문으로 무한 반복을 하며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사의 정수 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을 입력받으면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빠져나와</a:t>
            </a:r>
            <a:r>
              <a:rPr lang="ko-KR" altLang="en-US" dirty="0" smtClean="0"/>
              <a:t> 프로그램이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사의 정수를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그 수까지 곱을 구하여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358" y="4274555"/>
            <a:ext cx="4580373" cy="215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959" y="260648"/>
            <a:ext cx="4580373" cy="4081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77923" cy="5328592"/>
          </a:xfrm>
        </p:spPr>
        <p:txBody>
          <a:bodyPr/>
          <a:lstStyle/>
          <a:p>
            <a:r>
              <a:rPr lang="ko-KR" altLang="en-US" sz="1800" dirty="0" smtClean="0"/>
              <a:t>반복 유지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반목 몸체의 나머지 부분을 실행하지 않고 다음 반복을 계속 유지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다만 </a:t>
            </a:r>
            <a:r>
              <a:rPr lang="en-US" altLang="ko-KR" sz="1400" dirty="0" smtClean="0"/>
              <a:t>continue </a:t>
            </a:r>
            <a:r>
              <a:rPr lang="ko-KR" altLang="en-US" sz="1400" dirty="0" smtClean="0"/>
              <a:t>문이 위치한 이후의 반복 몸체 문장들은 실행하지 않고 다음 반복을 계속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while </a:t>
            </a:r>
            <a:r>
              <a:rPr lang="ko-KR" altLang="en-US" sz="1600" dirty="0" smtClean="0"/>
              <a:t>문과 </a:t>
            </a:r>
            <a:r>
              <a:rPr lang="en-US" altLang="ko-KR" sz="1600" dirty="0" smtClean="0"/>
              <a:t>do while </a:t>
            </a:r>
            <a:r>
              <a:rPr lang="ko-KR" altLang="en-US" sz="1600" dirty="0" smtClean="0"/>
              <a:t>문의 반복 내부에서 </a:t>
            </a:r>
            <a:r>
              <a:rPr lang="en-US" altLang="ko-KR" sz="1600" dirty="0" smtClean="0"/>
              <a:t>continue </a:t>
            </a:r>
            <a:r>
              <a:rPr lang="ko-KR" altLang="en-US" sz="1600" dirty="0" smtClean="0"/>
              <a:t>를 만나면 조건 검사로 이동하여 실행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for </a:t>
            </a:r>
            <a:r>
              <a:rPr lang="ko-KR" altLang="en-US" sz="1600" dirty="0" smtClean="0"/>
              <a:t>문에서 </a:t>
            </a:r>
            <a:r>
              <a:rPr lang="en-US" altLang="ko-KR" sz="1600" dirty="0" smtClean="0"/>
              <a:t>continue </a:t>
            </a:r>
            <a:r>
              <a:rPr lang="ko-KR" altLang="en-US" sz="1600" dirty="0" smtClean="0"/>
              <a:t>문을 만나면 증감연산 부분으로 이동하여 다음 반복 실행을 계속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886" y="3212976"/>
            <a:ext cx="5379442" cy="3156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순차적 실행</a:t>
            </a:r>
            <a:endParaRPr lang="en-US" altLang="ko-KR" dirty="0" smtClean="0"/>
          </a:p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(control statement) </a:t>
            </a:r>
          </a:p>
          <a:p>
            <a:pPr lvl="1"/>
            <a:r>
              <a:rPr lang="ko-KR" altLang="en-US" dirty="0" smtClean="0"/>
              <a:t>조건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분기처리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3074" name="Picture 2" descr="D:\2011 1 2 3 4월\02 2011 01 21 C 저술\2011 07 18 그림 파일\image\5장\페이지164 그림5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947" y="2348880"/>
            <a:ext cx="5220341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조건에 따른 반복 참여의 제한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93347" cy="5328592"/>
          </a:xfrm>
        </p:spPr>
        <p:txBody>
          <a:bodyPr/>
          <a:lstStyle/>
          <a:p>
            <a:r>
              <a:rPr lang="en-US" altLang="ko-KR" dirty="0" err="1" smtClean="0"/>
              <a:t>continue.c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까지 정수 중에서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나누어 떨어지지 않는 수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1676" y="1204754"/>
            <a:ext cx="4856748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065355" cy="5328592"/>
          </a:xfrm>
        </p:spPr>
        <p:txBody>
          <a:bodyPr/>
          <a:lstStyle/>
          <a:p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레이블</a:t>
            </a:r>
            <a:r>
              <a:rPr lang="en-US" altLang="ko-KR" dirty="0" smtClean="0"/>
              <a:t>(label)</a:t>
            </a:r>
            <a:r>
              <a:rPr lang="ko-KR" altLang="en-US" dirty="0" smtClean="0"/>
              <a:t>이 위치한 다음 문장으로 실행 순서를 이동하는 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레이블은 식별자와 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을 이용하여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문을 적절히 이용하면 반복문처럼 이용할 수 있으나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프로그램을 흐름을 어렵고 복잡하게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있으므로 사용하지 않는 것이 </a:t>
            </a:r>
            <a:r>
              <a:rPr lang="ko-KR" altLang="en-US" dirty="0" err="1" smtClean="0"/>
              <a:t>바람직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052736"/>
            <a:ext cx="5317463" cy="12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6434" y="2281129"/>
            <a:ext cx="5326385" cy="380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반복문에서 무한히 반복이 계속되는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의도하지 않은 무한 반복은 프로그램이 종료되지 않는 결과가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경우 </a:t>
            </a:r>
            <a:r>
              <a:rPr lang="en-US" altLang="ko-KR" dirty="0" err="1" smtClean="0"/>
              <a:t>ctrl+C</a:t>
            </a:r>
            <a:r>
              <a:rPr lang="ko-KR" altLang="en-US" dirty="0" smtClean="0"/>
              <a:t>를 누르면 프로그램이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의도적으로 무한 반복을 만들려면 반복 조건에 </a:t>
            </a:r>
            <a:r>
              <a:rPr lang="en-US" altLang="ko-KR" dirty="0" smtClean="0"/>
              <a:t>1(0</a:t>
            </a:r>
            <a:r>
              <a:rPr lang="ko-KR" altLang="en-US" dirty="0" smtClean="0"/>
              <a:t>이 아닌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  </a:t>
            </a:r>
          </a:p>
          <a:p>
            <a:pPr lvl="2"/>
            <a:r>
              <a:rPr lang="en-US" altLang="ko-KR" dirty="0" smtClean="0"/>
              <a:t>while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 while</a:t>
            </a:r>
            <a:r>
              <a:rPr lang="ko-KR" altLang="en-US" dirty="0" smtClean="0"/>
              <a:t>은 반복 조건이 아예 없으면 오류가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 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for ( init ; ; inc )</a:t>
            </a:r>
            <a:r>
              <a:rPr lang="ko-KR" altLang="en-US" dirty="0" smtClean="0"/>
              <a:t>와 같이 반복 조건이 없으면 오류가 발생하지 않으며 무한 반복이 실행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43697"/>
            <a:ext cx="7332663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반복과 내부 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중첩된 반복문</a:t>
            </a:r>
            <a:r>
              <a:rPr lang="en-US" altLang="ko-KR" sz="1800" dirty="0" smtClean="0"/>
              <a:t>(nested loop)</a:t>
            </a:r>
          </a:p>
          <a:p>
            <a:pPr lvl="1"/>
            <a:r>
              <a:rPr lang="ko-KR" altLang="en-US" sz="1600" dirty="0" smtClean="0"/>
              <a:t>반복문 내부에 반복문이 또 있는 구문 </a:t>
            </a:r>
            <a:endParaRPr lang="en-US" altLang="ko-KR" sz="1600" dirty="0" smtClean="0"/>
          </a:p>
          <a:p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제어변수의 변화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외부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문의 제어변수는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내부 </a:t>
            </a:r>
            <a:r>
              <a:rPr lang="en-US" altLang="ko-KR" sz="1600" dirty="0" smtClean="0"/>
              <a:t>for </a:t>
            </a:r>
            <a:r>
              <a:rPr lang="ko-KR" altLang="en-US" sz="1600" dirty="0" smtClean="0"/>
              <a:t>문의 제어변수는 </a:t>
            </a:r>
            <a:r>
              <a:rPr lang="en-US" altLang="ko-KR" sz="1600" dirty="0" smtClean="0"/>
              <a:t>n</a:t>
            </a:r>
          </a:p>
          <a:p>
            <a:pPr lvl="1"/>
            <a:r>
              <a:rPr lang="ko-KR" altLang="en-US" sz="1600" dirty="0" smtClean="0"/>
              <a:t>외부 반복에서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까지 반복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m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다시 내부 반복에서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까지 반복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마찬가지로 </a:t>
            </a:r>
            <a:r>
              <a:rPr lang="en-US" altLang="ko-KR" sz="1400" dirty="0" smtClean="0"/>
              <a:t>m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인 경우도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까지 반복</a:t>
            </a:r>
            <a:endParaRPr lang="en-US" altLang="ko-KR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56992"/>
            <a:ext cx="6566617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반복의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281379" cy="5328592"/>
          </a:xfrm>
        </p:spPr>
        <p:txBody>
          <a:bodyPr/>
          <a:lstStyle/>
          <a:p>
            <a:r>
              <a:rPr lang="ko-KR" altLang="en-US" dirty="0" smtClean="0"/>
              <a:t>내부 반복과 외부 반복에서 각각의 </a:t>
            </a:r>
            <a:r>
              <a:rPr lang="ko-KR" altLang="en-US" dirty="0" err="1" smtClean="0"/>
              <a:t>변수값의</a:t>
            </a:r>
            <a:r>
              <a:rPr lang="ko-KR" altLang="en-US" dirty="0" smtClean="0"/>
              <a:t> 변화를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반복에서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반복에서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</a:t>
            </a:r>
            <a:r>
              <a:rPr lang="ko-KR" altLang="en-US" dirty="0" smtClean="0"/>
              <a:t>까지 반복하면서 각각의 변수값을 출력하는 예제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255" y="1080120"/>
            <a:ext cx="4684177" cy="544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6255" y="242312"/>
            <a:ext cx="4684175" cy="888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반복이 외부 반복에 의존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*을 삼각형 모양으로 출력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외부 반복에서 변수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까지 반복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내부 반복에서 제어변수 </a:t>
            </a:r>
            <a:r>
              <a:rPr lang="en-US" altLang="ko-KR" sz="1600" dirty="0" smtClean="0"/>
              <a:t>j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에서 외부 반복의 제어변수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까지 반복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즉 변수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이면 내부 반복은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회만 실행하여 *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다음 변수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이면 내부 반복은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까지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 수행하면서 *을 출력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마지막으로 변수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이면 내부 반복은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까지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번 하면서 동일한 행에 *****을 출력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970" y="2924944"/>
            <a:ext cx="5773390" cy="368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82892" y="6441906"/>
            <a:ext cx="29110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/>
              <a:t>변화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외부 반복 제어변수</a:t>
            </a:r>
            <a:r>
              <a:rPr lang="en-US" altLang="ko-KR" sz="1000" dirty="0" smtClean="0"/>
              <a:t>: 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외부 반복 제어 변수</a:t>
            </a:r>
            <a:r>
              <a:rPr lang="en-US" altLang="ko-KR" sz="1000" dirty="0" smtClean="0"/>
              <a:t>: j)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중첩 반복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이중 중첩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반복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에서 입력값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까지 제어변수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반복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제어변수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까지 반복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행에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</a:t>
            </a:r>
            <a:r>
              <a:rPr lang="ko-KR" altLang="en-US" dirty="0" smtClean="0"/>
              <a:t>까지 합을 </a:t>
            </a:r>
            <a:r>
              <a:rPr lang="en-US" altLang="ko-KR" dirty="0" smtClean="0"/>
              <a:t>1+2+…+j = sum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조건연산자 </a:t>
            </a:r>
            <a:r>
              <a:rPr lang="en-US" altLang="ko-KR" dirty="0" smtClean="0"/>
              <a:t>j ==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? printf(" = ") : printf(" + ")</a:t>
            </a:r>
            <a:r>
              <a:rPr lang="ko-KR" altLang="en-US" dirty="0" smtClean="0"/>
              <a:t>를 이용</a:t>
            </a:r>
          </a:p>
          <a:p>
            <a:pPr lvl="3"/>
            <a:r>
              <a:rPr lang="ko-KR" altLang="en-US" dirty="0" smtClean="0"/>
              <a:t>즉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중간이면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를 출력하고 마지막이면 </a:t>
            </a:r>
            <a:r>
              <a:rPr lang="en-US" altLang="ko-KR" dirty="0" smtClean="0"/>
              <a:t>=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 </a:t>
            </a:r>
            <a:r>
              <a:rPr lang="en-US" altLang="ko-KR" dirty="0" smtClean="0"/>
              <a:t>sum: 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까지 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05064"/>
            <a:ext cx="6155333" cy="2505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삼중 중첩 반복의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489291" cy="5328592"/>
          </a:xfrm>
        </p:spPr>
        <p:txBody>
          <a:bodyPr/>
          <a:lstStyle/>
          <a:p>
            <a:r>
              <a:rPr lang="en-US" altLang="ko-KR" dirty="0" err="1" smtClean="0"/>
              <a:t>sumn.c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양의 정수를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합을 출력하고</a:t>
            </a:r>
            <a:r>
              <a:rPr lang="en-US" altLang="ko-KR" dirty="0" smtClean="0"/>
              <a:t>, 0 </a:t>
            </a:r>
            <a:r>
              <a:rPr lang="ko-KR" altLang="en-US" dirty="0" smtClean="0"/>
              <a:t>또는 음수를 입력할 때까지 계속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센티널 값인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음수를 입력하면 프로그램이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입력을 계속할 수 있도록 외부에 </a:t>
            </a:r>
            <a:r>
              <a:rPr lang="en-US" altLang="ko-KR" dirty="0" smtClean="0"/>
              <a:t>while (1) { ... }</a:t>
            </a:r>
            <a:r>
              <a:rPr lang="ko-KR" altLang="en-US" dirty="0" smtClean="0"/>
              <a:t>의 무한 반복을 수행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124744"/>
            <a:ext cx="3744416" cy="5034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3080" y="3917556"/>
            <a:ext cx="3183481" cy="102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5110" y="4924628"/>
            <a:ext cx="3174958" cy="1240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90800"/>
            <a:ext cx="3352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Add your company slogan ]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ko-KR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조건에 따른 선택의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619672" y="1315716"/>
            <a:ext cx="5688632" cy="5008135"/>
            <a:chOff x="1619672" y="1519045"/>
            <a:chExt cx="5544616" cy="4775678"/>
          </a:xfrm>
        </p:grpSpPr>
        <p:pic>
          <p:nvPicPr>
            <p:cNvPr id="4099" name="Picture 3" descr="D:\2011 1 2 3 4월\02 2011 01 21 C 저술\2011 07 18 그림 파일\image\5장\페이지166 표5-1c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3707588"/>
              <a:ext cx="5544616" cy="25871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098" name="Picture 2" descr="D:\2011 1 2 3 4월\02 2011 01 21 C 저술\2011 07 18 그림 파일\image\5장\페이지165 표5-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1519045"/>
              <a:ext cx="5544616" cy="24171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조건에 따른 선택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문에서 조건 </a:t>
            </a:r>
            <a:r>
              <a:rPr lang="en-US" altLang="ko-KR" dirty="0" err="1" smtClean="0"/>
              <a:t>cond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stmt</a:t>
            </a:r>
            <a:r>
              <a:rPr lang="ko-KR" altLang="en-US" dirty="0" smtClean="0"/>
              <a:t>를 실행하고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 stmt</a:t>
            </a:r>
            <a:r>
              <a:rPr lang="ko-KR" altLang="en-US" dirty="0" smtClean="0"/>
              <a:t>를 실행하지 않음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5122" name="Picture 2" descr="D:\2011 1 2 3 4월\02 2011 01 21 C 저술\2011 07 18 그림 파일\image\5장\페이지166 그림5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038" y="2492896"/>
            <a:ext cx="5142202" cy="158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 descr="D:\2011 1 2 3 4월\02 2011 01 21 C 저술\2011 07 18 그림 파일\image\5장\페이지166 그림5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110" y="4574862"/>
            <a:ext cx="3816424" cy="1486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문의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 연산식 이후의 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err="1" smtClean="0"/>
              <a:t>조건식</a:t>
            </a:r>
            <a:r>
              <a:rPr lang="ko-KR" altLang="en-US" dirty="0" smtClean="0"/>
              <a:t> 다음에 세미콜론을 바로 써서는 논리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조건을 만족하지 않아도 </a:t>
            </a:r>
            <a:r>
              <a:rPr lang="en-US" altLang="ko-KR" dirty="0" smtClean="0"/>
              <a:t>stmt;</a:t>
            </a:r>
            <a:r>
              <a:rPr lang="ko-KR" altLang="en-US" dirty="0" smtClean="0"/>
              <a:t>가 항상 실행되는 논리 오류가 발생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6146" name="Picture 2" descr="D:\2011 1 2 3 4월\02 2011 01 21 C 저술\2011 07 18 그림 파일\image\5장\페이지167 그림5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7468048" cy="199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만족 여부에 대한 선택 </a:t>
            </a:r>
            <a:r>
              <a:rPr lang="en-US" altLang="ko-KR" dirty="0" smtClean="0"/>
              <a:t>if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569411" cy="5328592"/>
          </a:xfrm>
        </p:spPr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문은 조건이 만족되면 문장을 실행하는 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반대로 조건이 만족되지 않은 경우에 실행할 문장이 있다면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9219" name="Picture 3" descr="D:\2011 1 2 3 4월\02 2011 01 21 C 저술\2011 07 18 그림 파일\image\5장\페이지168 그림5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647" y="3770152"/>
            <a:ext cx="3689705" cy="2611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그룹 9"/>
          <p:cNvGrpSpPr/>
          <p:nvPr/>
        </p:nvGrpSpPr>
        <p:grpSpPr>
          <a:xfrm>
            <a:off x="4194663" y="1556793"/>
            <a:ext cx="3465537" cy="1944216"/>
            <a:chOff x="2555776" y="1556793"/>
            <a:chExt cx="3465537" cy="1944216"/>
          </a:xfrm>
        </p:grpSpPr>
        <p:pic>
          <p:nvPicPr>
            <p:cNvPr id="9218" name="Picture 2" descr="D:\2011 1 2 3 4월\02 2011 01 21 C 저술\2011 07 18 그림 파일\image\5장\페이지168 그림5-6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1556793"/>
              <a:ext cx="3465537" cy="19442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4117092" y="1602512"/>
              <a:ext cx="1872208" cy="1538456"/>
            </a:xfrm>
            <a:prstGeom prst="rect">
              <a:avLst/>
            </a:prstGeom>
            <a:solidFill>
              <a:srgbClr val="D5E8E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05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돋움체" pitchFamily="49" charset="-127"/>
                <a:ea typeface="돋움체" pitchFamily="49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if</a:t>
              </a: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 (n % 2 == 0)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     printf(</a:t>
              </a: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짝수</a:t>
              </a:r>
              <a:r>
                <a:rPr kumimoji="1" lang="ko-KR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);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else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     printf(</a:t>
              </a: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홀수</a:t>
              </a:r>
              <a:r>
                <a:rPr kumimoji="1" lang="ko-KR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);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돋움체" pitchFamily="49" charset="-127"/>
                <a:ea typeface="돋움체" pitchFamily="49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printf(</a:t>
              </a: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"</a:t>
              </a:r>
              <a:r>
                <a:rPr kumimoji="1" 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입니다</a:t>
              </a: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.\n"</a:t>
              </a:r>
              <a:r>
                <a:rPr kumimoji="1" lang="en-US" altLang="ko-KR" sz="1400" b="0" i="0" u="none" strike="noStrike" cap="none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돋움체" pitchFamily="49" charset="-127"/>
                  <a:ea typeface="돋움체" pitchFamily="49" charset="-127"/>
                  <a:cs typeface="굴림" pitchFamily="50" charset="-127"/>
                </a:rPr>
                <a:t>);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반복된 조건에 따른 선택 </a:t>
            </a:r>
            <a:r>
              <a:rPr lang="en-US" altLang="ko-KR" dirty="0" smtClean="0"/>
              <a:t>if else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성적처리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등에 효과적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6" name="Picture 2" descr="D:\2011 1 2 3 4월\02 2011 01 21 C 저술\2011 07 18 그림 파일\image\5장\페이지170 그림5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8730"/>
            <a:ext cx="5184576" cy="244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66" name="Picture 2" descr="D:\2011 1 2 3 4월\02 2011 01 21 C 저술\2011 07 18 그림 파일\image\5장\페이지170 그림5-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234" y="4365104"/>
            <a:ext cx="5086054" cy="2118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else if </a:t>
            </a:r>
            <a:r>
              <a:rPr lang="ko-KR" altLang="en-US" dirty="0" smtClean="0"/>
              <a:t>문의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ifelseif.c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194188"/>
            <a:ext cx="4280616" cy="2212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5380" y="3377288"/>
            <a:ext cx="4265463" cy="2932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5849</TotalTime>
  <Words>1225</Words>
  <Application>Microsoft Office PowerPoint</Application>
  <PresentationFormat>화면 슬라이드 쇼(4:3)</PresentationFormat>
  <Paragraphs>203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206TGp_window_light</vt:lpstr>
      <vt:lpstr>조건과 반복</vt:lpstr>
      <vt:lpstr>학습목표</vt:lpstr>
      <vt:lpstr>제어문의 종류</vt:lpstr>
      <vt:lpstr>조건에 따른 선택의 사례</vt:lpstr>
      <vt:lpstr>조건에 따른 선택 if</vt:lpstr>
      <vt:lpstr>if문의 주의점</vt:lpstr>
      <vt:lpstr>조건 만족 여부에 대한 선택 if else</vt:lpstr>
      <vt:lpstr>반복된 조건에 따른 선택 if else if</vt:lpstr>
      <vt:lpstr>if else if 문의 이용</vt:lpstr>
      <vt:lpstr>중첩된 if 문</vt:lpstr>
      <vt:lpstr>중첩된 if 문의 이용</vt:lpstr>
      <vt:lpstr>블록 표시와 else</vt:lpstr>
      <vt:lpstr>다양한 if 문의 이용과 조건연산자</vt:lpstr>
      <vt:lpstr>switch 문</vt:lpstr>
      <vt:lpstr>switch 문</vt:lpstr>
      <vt:lpstr>switch의 이용</vt:lpstr>
      <vt:lpstr>break의 적절한 사용</vt:lpstr>
      <vt:lpstr>switch의 break의 이용</vt:lpstr>
      <vt:lpstr>반복문 for</vt:lpstr>
      <vt:lpstr>1에서 10까지 출력하는 for 문 </vt:lpstr>
      <vt:lpstr>1에서 10까지 합을 출력하는 for 문 </vt:lpstr>
      <vt:lpstr>while 문</vt:lpstr>
      <vt:lpstr>1부터 10까지의 합을 구하는 while 문</vt:lpstr>
      <vt:lpstr>for 문과 while 문의 비교</vt:lpstr>
      <vt:lpstr>do while 문</vt:lpstr>
      <vt:lpstr>합 구하기</vt:lpstr>
      <vt:lpstr>break 문</vt:lpstr>
      <vt:lpstr>break의 이용</vt:lpstr>
      <vt:lpstr>continue 문</vt:lpstr>
      <vt:lpstr>조건에 따른 반복 참여의 제한</vt:lpstr>
      <vt:lpstr>goto 문</vt:lpstr>
      <vt:lpstr>무한 반복</vt:lpstr>
      <vt:lpstr>외부 반복과 내부 반복</vt:lpstr>
      <vt:lpstr>중첩 반복의 이용</vt:lpstr>
      <vt:lpstr>내부 반복이 외부 반복에 의존</vt:lpstr>
      <vt:lpstr>다중 중첩 반복</vt:lpstr>
      <vt:lpstr>삼중 중첩 반복의 이용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yanges</cp:lastModifiedBy>
  <cp:revision>59</cp:revision>
  <dcterms:created xsi:type="dcterms:W3CDTF">2011-07-02T09:05:44Z</dcterms:created>
  <dcterms:modified xsi:type="dcterms:W3CDTF">2012-03-05T13:43:18Z</dcterms:modified>
</cp:coreProperties>
</file>