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8" r:id="rId33"/>
    <p:sldId id="350" r:id="rId34"/>
    <p:sldId id="351" r:id="rId35"/>
    <p:sldId id="352" r:id="rId36"/>
    <p:sldId id="349" r:id="rId37"/>
    <p:sldId id="342" r:id="rId38"/>
    <p:sldId id="343" r:id="rId39"/>
    <p:sldId id="344" r:id="rId40"/>
    <p:sldId id="345" r:id="rId41"/>
    <p:sldId id="346" r:id="rId42"/>
    <p:sldId id="347" r:id="rId43"/>
    <p:sldId id="312" r:id="rId44"/>
    <p:sldId id="313" r:id="rId45"/>
    <p:sldId id="314" r:id="rId46"/>
    <p:sldId id="315" r:id="rId47"/>
    <p:sldId id="316" r:id="rId48"/>
    <p:sldId id="317" r:id="rId49"/>
    <p:sldId id="382" r:id="rId50"/>
    <p:sldId id="275" r:id="rId5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76" autoAdjust="0"/>
  </p:normalViewPr>
  <p:slideViewPr>
    <p:cSldViewPr>
      <p:cViewPr varScale="1">
        <p:scale>
          <a:sx n="89" d="100"/>
          <a:sy n="89" d="100"/>
        </p:scale>
        <p:origin x="-10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812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094288" y="6515100"/>
            <a:ext cx="1839912" cy="244475"/>
          </a:xfrm>
        </p:spPr>
        <p:txBody>
          <a:bodyPr/>
          <a:lstStyle>
            <a:lvl1pPr>
              <a:defRPr b="0" i="1"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400800"/>
            <a:ext cx="3810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92E54E9-F988-4640-B5E3-EC74347315E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400800" cy="942975"/>
          </a:xfrm>
        </p:spPr>
        <p:txBody>
          <a:bodyPr/>
          <a:lstStyle>
            <a:lvl1pPr algn="ctr">
              <a:defRPr sz="40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3622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5D0FE-FAB6-494B-A119-34BDEE1C18C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08F57-D242-48A9-B332-477EAED611F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086600" cy="487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191500" cy="5105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029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505575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8609A945-C277-4850-A80A-0605CCC50A7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</p:spPr>
        <p:txBody>
          <a:bodyPr/>
          <a:lstStyle>
            <a:lvl1pPr>
              <a:defRPr sz="36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</p:spPr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60312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6DCCA-D801-4D8B-A5E7-10646B4EB8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796F0-503C-4B9A-91CD-075273AC025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90379-B883-47B2-A2B3-3B15BDE6A0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7F4DD-FE61-43A3-B8D5-D9426CA8346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03431-CEA0-4BD1-B3BA-48E2A9AE678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7AB77-F3D4-4685-B3B4-3AA6F3EEA30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73B80-9A2C-441F-B504-2C07039CC9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2411" y="1065369"/>
            <a:ext cx="829203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charset="-127"/>
              </a:defRPr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03834" y="479488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endParaRPr lang="en-US" altLang="ko-KR"/>
          </a:p>
        </p:txBody>
      </p:sp>
      <p:pic>
        <p:nvPicPr>
          <p:cNvPr id="1125" name="Picture 101" descr="arro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512" y="404664"/>
            <a:ext cx="609600" cy="609600"/>
          </a:xfrm>
          <a:prstGeom prst="rect">
            <a:avLst/>
          </a:prstGeom>
          <a:noFill/>
        </p:spPr>
      </p:pic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en-US" altLang="ko-KR" sz="3600" b="1" dirty="0" smtClean="0">
          <a:solidFill>
            <a:schemeClr val="tx2"/>
          </a:solidFill>
          <a:latin typeface="HY얕은샘물M" pitchFamily="18" charset="-127"/>
          <a:ea typeface="HY얕은샘물M" pitchFamily="18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lang="ko-KR" altLang="en-US" sz="2000" b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ko-KR" altLang="en-US" sz="1800" baseline="0" dirty="0" smtClean="0">
          <a:solidFill>
            <a:srgbClr val="0070C0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b="1" baseline="0">
          <a:solidFill>
            <a:srgbClr val="7030A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배열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</a:t>
            </a:r>
            <a:r>
              <a:rPr lang="ko-KR" altLang="en-US" sz="1600" dirty="0" smtClean="0">
                <a:ea typeface="굴림" charset="-127"/>
              </a:rPr>
              <a:t>단원 </a:t>
            </a:r>
            <a:r>
              <a:rPr lang="en-US" altLang="ko-KR" sz="1600" dirty="0" smtClean="0">
                <a:ea typeface="굴림" charset="-127"/>
              </a:rPr>
              <a:t>07 ]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609258"/>
            <a:ext cx="23526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0DBCF7-40E9-4605-B99D-61161DB6A9F7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 크기와 참조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50"/>
              </a:spcBef>
              <a:spcAft>
                <a:spcPts val="850"/>
              </a:spcAft>
            </a:pPr>
            <a:r>
              <a:rPr lang="en-US" altLang="ko-KR" sz="1800">
                <a:solidFill>
                  <a:srgbClr val="1B0DD7"/>
                </a:solidFill>
              </a:rPr>
              <a:t>int a[5];</a:t>
            </a:r>
          </a:p>
          <a:p>
            <a:pPr>
              <a:spcBef>
                <a:spcPts val="850"/>
              </a:spcBef>
              <a:spcAft>
                <a:spcPts val="850"/>
              </a:spcAft>
            </a:pPr>
            <a:endParaRPr lang="en-US" altLang="ko-KR" sz="1800">
              <a:solidFill>
                <a:srgbClr val="1B0DD7"/>
              </a:solidFill>
            </a:endParaRPr>
          </a:p>
          <a:p>
            <a:pPr>
              <a:spcBef>
                <a:spcPts val="850"/>
              </a:spcBef>
              <a:spcAft>
                <a:spcPts val="850"/>
              </a:spcAft>
            </a:pPr>
            <a:endParaRPr lang="en-US" altLang="ko-KR" sz="1800">
              <a:solidFill>
                <a:srgbClr val="1B0DD7"/>
              </a:solidFill>
            </a:endParaRPr>
          </a:p>
          <a:p>
            <a:pPr algn="just"/>
            <a:r>
              <a:rPr lang="ko-KR" altLang="en-US" sz="1800"/>
              <a:t>참조와 주소</a:t>
            </a:r>
            <a:endParaRPr lang="en-US" altLang="ko-KR" sz="1800"/>
          </a:p>
          <a:p>
            <a:pPr lvl="1" algn="just"/>
            <a:r>
              <a:rPr lang="en-US" altLang="ko-KR" sz="1600"/>
              <a:t>int </a:t>
            </a:r>
            <a:r>
              <a:rPr lang="ko-KR" altLang="en-US" sz="1600"/>
              <a:t>형(4</a:t>
            </a:r>
            <a:r>
              <a:rPr lang="en-US" altLang="ko-KR" sz="1600"/>
              <a:t>byte) 5</a:t>
            </a:r>
            <a:r>
              <a:rPr lang="ko-KR" altLang="en-US" sz="1600"/>
              <a:t>개의 기억장소가 </a:t>
            </a:r>
            <a:r>
              <a:rPr lang="en-US" altLang="ko-KR" sz="1600"/>
              <a:t>a</a:t>
            </a:r>
            <a:r>
              <a:rPr lang="ko-KR" altLang="en-US" sz="1600"/>
              <a:t>라는 대표 배열명을 갖고 할당된 것을 의미</a:t>
            </a:r>
          </a:p>
          <a:p>
            <a:pPr lvl="1" algn="just"/>
            <a:r>
              <a:rPr lang="en-US" altLang="ko-KR" sz="1600">
                <a:solidFill>
                  <a:schemeClr val="folHlink"/>
                </a:solidFill>
              </a:rPr>
              <a:t>a</a:t>
            </a:r>
            <a:r>
              <a:rPr lang="ko-KR" altLang="en-US" sz="1600">
                <a:solidFill>
                  <a:schemeClr val="folHlink"/>
                </a:solidFill>
              </a:rPr>
              <a:t>는 배열의 첫 번째 주소를</a:t>
            </a:r>
            <a:r>
              <a:rPr lang="ko-KR" altLang="en-US" sz="1600"/>
              <a:t> 가리킨다. </a:t>
            </a:r>
          </a:p>
          <a:p>
            <a:pPr lvl="1" algn="just"/>
            <a:r>
              <a:rPr lang="ko-KR" altLang="en-US" sz="1600"/>
              <a:t>즉</a:t>
            </a:r>
            <a:r>
              <a:rPr lang="en-US" altLang="ko-KR" sz="1600"/>
              <a:t>, </a:t>
            </a:r>
            <a:r>
              <a:rPr lang="ko-KR" altLang="en-US" sz="1600">
                <a:solidFill>
                  <a:schemeClr val="hlink"/>
                </a:solidFill>
              </a:rPr>
              <a:t>배열명 </a:t>
            </a:r>
            <a:r>
              <a:rPr lang="en-US" altLang="ko-KR" sz="1600">
                <a:solidFill>
                  <a:schemeClr val="hlink"/>
                </a:solidFill>
              </a:rPr>
              <a:t>= </a:t>
            </a:r>
            <a:r>
              <a:rPr lang="ko-KR" altLang="en-US" sz="1600">
                <a:solidFill>
                  <a:schemeClr val="hlink"/>
                </a:solidFill>
              </a:rPr>
              <a:t>배열의 시작주소</a:t>
            </a:r>
          </a:p>
          <a:p>
            <a:pPr lvl="1" algn="just"/>
            <a:r>
              <a:rPr lang="en-US" altLang="ko-KR" sz="1600"/>
              <a:t>a++;  /* </a:t>
            </a:r>
            <a:r>
              <a:rPr lang="ko-KR" altLang="en-US" sz="1600">
                <a:solidFill>
                  <a:srgbClr val="FF0000"/>
                </a:solidFill>
                <a:latin typeface="돋움" pitchFamily="50" charset="-127"/>
              </a:rPr>
              <a:t>에러</a:t>
            </a:r>
            <a:r>
              <a:rPr lang="ko-KR" altLang="en-US" sz="1600"/>
              <a:t> </a:t>
            </a:r>
            <a:r>
              <a:rPr lang="en-US" altLang="ko-KR" sz="1600"/>
              <a:t>: </a:t>
            </a:r>
            <a:r>
              <a:rPr lang="ko-KR" altLang="en-US" sz="1600">
                <a:latin typeface="돋움" pitchFamily="50" charset="-127"/>
              </a:rPr>
              <a:t>배열의 시작 주소를 </a:t>
            </a:r>
            <a:r>
              <a:rPr lang="ko-KR" altLang="en-US" sz="1600">
                <a:solidFill>
                  <a:srgbClr val="3366FF"/>
                </a:solidFill>
                <a:latin typeface="돋움" pitchFamily="50" charset="-127"/>
              </a:rPr>
              <a:t>변경할</a:t>
            </a:r>
            <a:r>
              <a:rPr lang="ko-KR" altLang="en-US" sz="1600">
                <a:solidFill>
                  <a:srgbClr val="3366FF"/>
                </a:solidFill>
              </a:rPr>
              <a:t> </a:t>
            </a:r>
            <a:r>
              <a:rPr lang="ko-KR" altLang="en-US" sz="1600">
                <a:solidFill>
                  <a:srgbClr val="3366FF"/>
                </a:solidFill>
                <a:latin typeface="돋움" pitchFamily="50" charset="-127"/>
              </a:rPr>
              <a:t>수는</a:t>
            </a:r>
            <a:r>
              <a:rPr lang="ko-KR" altLang="en-US" sz="1600">
                <a:solidFill>
                  <a:srgbClr val="3366FF"/>
                </a:solidFill>
              </a:rPr>
              <a:t> </a:t>
            </a:r>
            <a:r>
              <a:rPr lang="ko-KR" altLang="en-US" sz="1600">
                <a:solidFill>
                  <a:srgbClr val="3366FF"/>
                </a:solidFill>
                <a:latin typeface="돋움" pitchFamily="50" charset="-127"/>
              </a:rPr>
              <a:t>없다</a:t>
            </a:r>
            <a:r>
              <a:rPr lang="en-US" altLang="ko-KR" sz="1600">
                <a:solidFill>
                  <a:srgbClr val="3366FF"/>
                </a:solidFill>
              </a:rPr>
              <a:t>.</a:t>
            </a:r>
            <a:r>
              <a:rPr lang="en-US" altLang="ko-KR" sz="1600"/>
              <a:t> */</a:t>
            </a:r>
            <a:endParaRPr lang="ko-KR" altLang="en-US" sz="1600"/>
          </a:p>
          <a:p>
            <a:pPr lvl="1" algn="just"/>
            <a:endParaRPr lang="ko-KR" altLang="en-US" sz="1600"/>
          </a:p>
          <a:p>
            <a:pPr algn="just"/>
            <a:r>
              <a:rPr lang="ko-KR" altLang="en-US" sz="1800"/>
              <a:t>배열은 정의시의 크기와 참조시의 실제 인덱싱에는 차이가 있다. </a:t>
            </a:r>
          </a:p>
          <a:p>
            <a:pPr lvl="1" algn="just"/>
            <a:r>
              <a:rPr lang="ko-KR" altLang="en-US" sz="1600">
                <a:solidFill>
                  <a:schemeClr val="hlink"/>
                </a:solidFill>
              </a:rPr>
              <a:t>정의</a:t>
            </a:r>
            <a:r>
              <a:rPr lang="ko-KR" altLang="en-US" sz="1600"/>
              <a:t> 시의 크기는 </a:t>
            </a:r>
            <a:r>
              <a:rPr lang="ko-KR" altLang="en-US" sz="1600">
                <a:solidFill>
                  <a:schemeClr val="hlink"/>
                </a:solidFill>
              </a:rPr>
              <a:t>기억장소의 크기</a:t>
            </a:r>
            <a:r>
              <a:rPr lang="ko-KR" altLang="en-US" sz="1600"/>
              <a:t>를 의미하며, </a:t>
            </a:r>
          </a:p>
          <a:p>
            <a:pPr lvl="1" algn="just"/>
            <a:r>
              <a:rPr lang="ko-KR" altLang="en-US" sz="1600">
                <a:solidFill>
                  <a:schemeClr val="hlink"/>
                </a:solidFill>
              </a:rPr>
              <a:t>참조</a:t>
            </a:r>
            <a:r>
              <a:rPr lang="ko-KR" altLang="en-US" sz="1600"/>
              <a:t> 시에는 </a:t>
            </a:r>
            <a:r>
              <a:rPr lang="ko-KR" altLang="en-US" sz="1600">
                <a:solidFill>
                  <a:schemeClr val="hlink"/>
                </a:solidFill>
              </a:rPr>
              <a:t>인덱스가 0 에서부터 시작</a:t>
            </a:r>
            <a:r>
              <a:rPr lang="ko-KR" altLang="en-US" sz="1600"/>
              <a:t>된다. </a:t>
            </a:r>
          </a:p>
          <a:p>
            <a:pPr lvl="1" algn="just"/>
            <a:r>
              <a:rPr lang="ko-KR" altLang="en-US" sz="1600"/>
              <a:t>즉, 배열의 크기는 5 이지만 </a:t>
            </a:r>
            <a:r>
              <a:rPr lang="ko-KR" altLang="en-US" sz="1600">
                <a:solidFill>
                  <a:schemeClr val="folHlink"/>
                </a:solidFill>
              </a:rPr>
              <a:t>마지막 배열의 요소는 </a:t>
            </a:r>
            <a:r>
              <a:rPr lang="en-US" altLang="ko-KR" sz="1600">
                <a:solidFill>
                  <a:schemeClr val="folHlink"/>
                </a:solidFill>
              </a:rPr>
              <a:t>a[4]</a:t>
            </a:r>
            <a:r>
              <a:rPr lang="ko-KR" altLang="en-US" sz="1600"/>
              <a:t>로 1 만큼이 작다.</a:t>
            </a:r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2362200" y="1752600"/>
          <a:ext cx="60483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비트맵 이미지" r:id="rId3" imgW="4371429" imgH="819048" progId="PBrush">
                  <p:embed/>
                </p:oleObj>
              </mc:Choice>
              <mc:Fallback>
                <p:oleObj name="비트맵 이미지" r:id="rId3" imgW="4371429" imgH="8190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60483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76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AC95F-02DD-4C59-97EC-D45072DFDD2B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/>
              <a:t>배열 원소의 접근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배열의 원소는 [ ]안에 0부터 색인을 사용하여 접근할 수 있다. </a:t>
            </a:r>
          </a:p>
          <a:p>
            <a:pPr algn="just"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</a:endParaRPr>
          </a:p>
          <a:p>
            <a:pPr lvl="1" algn="just">
              <a:spcAft>
                <a:spcPct val="0"/>
              </a:spcAft>
            </a:pPr>
            <a:r>
              <a:rPr lang="en-US" altLang="ko-KR" dirty="0" err="1">
                <a:solidFill>
                  <a:srgbClr val="000000"/>
                </a:solidFill>
              </a:rPr>
              <a:t>myarray</a:t>
            </a:r>
            <a:r>
              <a:rPr lang="en-US" altLang="ko-KR" dirty="0">
                <a:solidFill>
                  <a:srgbClr val="000000"/>
                </a:solidFill>
              </a:rPr>
              <a:t>[0] = 100 ; </a:t>
            </a:r>
            <a:r>
              <a:rPr lang="en-US" altLang="ko-KR" dirty="0">
                <a:solidFill>
                  <a:srgbClr val="008000"/>
                </a:solidFill>
              </a:rPr>
              <a:t>/* </a:t>
            </a:r>
            <a:r>
              <a:rPr lang="ko-KR" altLang="en-US" dirty="0" err="1">
                <a:solidFill>
                  <a:srgbClr val="008000"/>
                </a:solidFill>
              </a:rPr>
              <a:t>첫번째</a:t>
            </a:r>
            <a:r>
              <a:rPr lang="ko-KR" altLang="en-US" dirty="0">
                <a:solidFill>
                  <a:srgbClr val="008000"/>
                </a:solidFill>
              </a:rPr>
              <a:t> 원소에 100을 치환한다. */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</a:p>
          <a:p>
            <a:pPr lvl="1" algn="just">
              <a:spcAft>
                <a:spcPct val="0"/>
              </a:spcAft>
            </a:pPr>
            <a:r>
              <a:rPr lang="en-US" altLang="ko-KR" dirty="0" err="1">
                <a:solidFill>
                  <a:srgbClr val="000000"/>
                </a:solidFill>
              </a:rPr>
              <a:t>myarray</a:t>
            </a:r>
            <a:r>
              <a:rPr lang="en-US" altLang="ko-KR" dirty="0">
                <a:solidFill>
                  <a:srgbClr val="000000"/>
                </a:solidFill>
              </a:rPr>
              <a:t>[3] = 150 ; </a:t>
            </a:r>
            <a:r>
              <a:rPr lang="en-US" altLang="ko-KR" dirty="0">
                <a:solidFill>
                  <a:srgbClr val="008000"/>
                </a:solidFill>
              </a:rPr>
              <a:t>/* </a:t>
            </a:r>
            <a:r>
              <a:rPr lang="ko-KR" altLang="en-US" dirty="0" err="1">
                <a:solidFill>
                  <a:srgbClr val="008000"/>
                </a:solidFill>
              </a:rPr>
              <a:t>네번째</a:t>
            </a:r>
            <a:r>
              <a:rPr lang="ko-KR" altLang="en-US" dirty="0">
                <a:solidFill>
                  <a:srgbClr val="008000"/>
                </a:solidFill>
              </a:rPr>
              <a:t> 원소에 150을 치환한다. */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</a:p>
          <a:p>
            <a:pPr algn="just"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</a:endParaRPr>
          </a:p>
          <a:p>
            <a:pPr algn="just"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배열 원소에 </a:t>
            </a:r>
            <a:r>
              <a:rPr lang="ko-KR" altLang="en-US" dirty="0" err="1">
                <a:solidFill>
                  <a:srgbClr val="000000"/>
                </a:solidFill>
              </a:rPr>
              <a:t>수치값을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ko-KR" altLang="en-US" dirty="0" err="1">
                <a:solidFill>
                  <a:srgbClr val="000000"/>
                </a:solidFill>
              </a:rPr>
              <a:t>읽어들일</a:t>
            </a:r>
            <a:r>
              <a:rPr lang="ko-KR" altLang="en-US" dirty="0">
                <a:solidFill>
                  <a:srgbClr val="000000"/>
                </a:solidFill>
              </a:rPr>
              <a:t> 때, 배열원소 앞에 &amp;</a:t>
            </a:r>
            <a:r>
              <a:rPr lang="ko-KR" altLang="en-US" dirty="0" err="1">
                <a:solidFill>
                  <a:srgbClr val="000000"/>
                </a:solidFill>
              </a:rPr>
              <a:t>를</a:t>
            </a:r>
            <a:r>
              <a:rPr lang="ko-KR" altLang="en-US" dirty="0">
                <a:solidFill>
                  <a:srgbClr val="000000"/>
                </a:solidFill>
              </a:rPr>
              <a:t> 사용한다.</a:t>
            </a:r>
          </a:p>
          <a:p>
            <a:pPr lvl="1" algn="just">
              <a:buNone/>
            </a:pPr>
            <a:r>
              <a:rPr lang="ko-KR" altLang="en-US" dirty="0">
                <a:solidFill>
                  <a:srgbClr val="000000"/>
                </a:solidFill>
              </a:rPr>
              <a:t>예)  </a:t>
            </a:r>
            <a:r>
              <a:rPr lang="en-US" altLang="ko-KR" dirty="0" err="1">
                <a:solidFill>
                  <a:srgbClr val="000000"/>
                </a:solidFill>
              </a:rPr>
              <a:t>scanf</a:t>
            </a:r>
            <a:r>
              <a:rPr lang="en-US" altLang="ko-KR" dirty="0">
                <a:solidFill>
                  <a:srgbClr val="000000"/>
                </a:solidFill>
              </a:rPr>
              <a:t>("%d", &amp;count[9]); </a:t>
            </a:r>
            <a:r>
              <a:rPr lang="en-US" altLang="ko-KR" dirty="0" smtClean="0">
                <a:solidFill>
                  <a:srgbClr val="000000"/>
                </a:solidFill>
              </a:rPr>
              <a:t>//</a:t>
            </a:r>
            <a:r>
              <a:rPr lang="en-US" altLang="ko-KR" dirty="0" err="1" smtClean="0">
                <a:solidFill>
                  <a:srgbClr val="000000"/>
                </a:solidFill>
              </a:rPr>
              <a:t>scanf</a:t>
            </a:r>
            <a:r>
              <a:rPr lang="en-US" altLang="ko-KR" dirty="0">
                <a:solidFill>
                  <a:srgbClr val="000000"/>
                </a:solidFill>
              </a:rPr>
              <a:t>("%d", </a:t>
            </a:r>
            <a:r>
              <a:rPr lang="en-US" altLang="ko-KR" dirty="0" smtClean="0">
                <a:solidFill>
                  <a:srgbClr val="000000"/>
                </a:solidFill>
              </a:rPr>
              <a:t>count+9)</a:t>
            </a:r>
            <a:endParaRPr lang="en-US" altLang="ko-KR" dirty="0">
              <a:solidFill>
                <a:srgbClr val="000000"/>
              </a:solidFill>
            </a:endParaRPr>
          </a:p>
          <a:p>
            <a:pPr algn="just"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</a:endParaRPr>
          </a:p>
          <a:p>
            <a:pPr algn="just"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배열 이름을 사용하여 배열 전체를 다른 배열에 치환할 수 없다.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dirty="0">
                <a:solidFill>
                  <a:srgbClr val="000000"/>
                </a:solidFill>
              </a:rPr>
              <a:t>예)  </a:t>
            </a:r>
            <a:r>
              <a:rPr lang="en-US" altLang="ko-KR" dirty="0">
                <a:solidFill>
                  <a:srgbClr val="000000"/>
                </a:solidFill>
              </a:rPr>
              <a:t>char a1[10], a2[10] ;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: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a2 = a1 ;   /* </a:t>
            </a:r>
            <a:r>
              <a:rPr lang="ko-KR" altLang="en-US" dirty="0">
                <a:solidFill>
                  <a:srgbClr val="000000"/>
                </a:solidFill>
              </a:rPr>
              <a:t>잘못된 문장 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CEC74E-7327-4C33-96A2-EC17B34F42F9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생성과 초기화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59632" y="1412776"/>
            <a:ext cx="6324600" cy="4500563"/>
            <a:chOff x="1259632" y="1412776"/>
            <a:chExt cx="6324600" cy="4500563"/>
          </a:xfrm>
        </p:grpSpPr>
        <p:graphicFrame>
          <p:nvGraphicFramePr>
            <p:cNvPr id="34099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224483"/>
                </p:ext>
              </p:extLst>
            </p:nvPr>
          </p:nvGraphicFramePr>
          <p:xfrm>
            <a:off x="1259632" y="1412776"/>
            <a:ext cx="6324600" cy="4500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비트맵 이미지" r:id="rId3" imgW="4525007" imgH="3219899" progId="PBrush">
                    <p:embed/>
                  </p:oleObj>
                </mc:Choice>
                <mc:Fallback>
                  <p:oleObj name="비트맵 이미지" r:id="rId3" imgW="4525007" imgH="3219899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1412776"/>
                          <a:ext cx="6324600" cy="4500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직사각형 1"/>
            <p:cNvSpPr/>
            <p:nvPr/>
          </p:nvSpPr>
          <p:spPr bwMode="auto">
            <a:xfrm>
              <a:off x="1547664" y="2060848"/>
              <a:ext cx="864096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691680" y="4608911"/>
              <a:ext cx="864096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63688" y="2573288"/>
              <a:ext cx="864096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907704" y="5085184"/>
              <a:ext cx="864096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C9EBF-13C1-407A-B175-66F92B5EB835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생성과 초기화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27584" y="1556792"/>
            <a:ext cx="7010400" cy="4419600"/>
            <a:chOff x="827584" y="1556792"/>
            <a:chExt cx="7010400" cy="4419600"/>
          </a:xfrm>
        </p:grpSpPr>
        <p:graphicFrame>
          <p:nvGraphicFramePr>
            <p:cNvPr id="3420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3889723"/>
                </p:ext>
              </p:extLst>
            </p:nvPr>
          </p:nvGraphicFramePr>
          <p:xfrm>
            <a:off x="827584" y="1556792"/>
            <a:ext cx="7010400" cy="441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비트맵 이미지" r:id="rId3" imgW="4915586" imgH="3400900" progId="PBrush">
                    <p:embed/>
                  </p:oleObj>
                </mc:Choice>
                <mc:Fallback>
                  <p:oleObj name="비트맵 이미지" r:id="rId3" imgW="4915586" imgH="3400900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1556792"/>
                          <a:ext cx="7010400" cy="441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직사각형 5"/>
            <p:cNvSpPr/>
            <p:nvPr/>
          </p:nvSpPr>
          <p:spPr bwMode="auto">
            <a:xfrm>
              <a:off x="1187624" y="2204864"/>
              <a:ext cx="864096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403648" y="2708920"/>
              <a:ext cx="936104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439652" y="4725144"/>
              <a:ext cx="864096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403648" y="5229200"/>
              <a:ext cx="864096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1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CA9F6-FC2E-4D45-AE37-4E37C06FB6B4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배열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525" y="1556792"/>
            <a:ext cx="8191500" cy="49685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/>
              <a:t>문자열 데이터 형은 지원하지 않는다</a:t>
            </a:r>
            <a:r>
              <a:rPr lang="en-US" altLang="ko-KR" sz="18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800" dirty="0"/>
              <a:t>문자 상수의 배열로 구성한다</a:t>
            </a:r>
            <a:r>
              <a:rPr lang="en-US" altLang="ko-KR" sz="1800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380932" name="Group 4"/>
          <p:cNvGraphicFramePr>
            <a:graphicFrameLocks noGrp="1"/>
          </p:cNvGraphicFramePr>
          <p:nvPr/>
        </p:nvGraphicFramePr>
        <p:xfrm>
          <a:off x="468313" y="3286125"/>
          <a:ext cx="8064500" cy="2447925"/>
        </p:xfrm>
        <a:graphic>
          <a:graphicData uri="http://schemas.openxmlformats.org/drawingml/2006/table">
            <a:tbl>
              <a:tblPr/>
              <a:tblGrid>
                <a:gridCol w="8064500"/>
              </a:tblGrid>
              <a:tr h="244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Pct val="60000"/>
                        <a:buFontTx/>
                        <a:buAutoNum type="circleNumDbPlain"/>
                        <a:tabLst>
                          <a:tab pos="254000" algn="l"/>
                        </a:tabLst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ahoma" pitchFamily="34" charset="0"/>
                        </a:rPr>
                        <a:t> char str[6] = { ‘H’, ‘e’, ‘l’, ‘l’, ‘o’, ‘\0’ };     /*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ahoma" pitchFamily="34" charset="0"/>
                        </a:rPr>
                        <a:t>마지막 널 문자를 빼면 안 된다 *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ahoma" pitchFamily="34" charset="0"/>
                        </a:rPr>
                        <a:t>/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Pct val="60000"/>
                        <a:buFontTx/>
                        <a:buAutoNum type="circleNumDbPlain"/>
                        <a:tabLst>
                          <a:tab pos="254000" algn="l"/>
                        </a:tabLst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ahoma" pitchFamily="34" charset="0"/>
                        </a:rPr>
                        <a:t> char str[6] = { ‘H’, ‘e’, ‘l’, ‘l’, ‘o’, };          /*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ahoma" pitchFamily="34" charset="0"/>
                        </a:rPr>
                        <a:t>콤마에 의해 널 문자 자동 지정 *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ahoma" pitchFamily="34" charset="0"/>
                        </a:rPr>
                        <a:t>/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Pct val="60000"/>
                        <a:buFontTx/>
                        <a:buAutoNum type="circleNumDbPlain"/>
                        <a:tabLst>
                          <a:tab pos="254000" algn="l"/>
                        </a:tabLst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str[] =  { ‘H’, ‘e’, ‘l’, ‘l’, ‘o’, ‘\0’ };     /*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마지막 널 문자를 빼면 안 된다 *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Pct val="60000"/>
                        <a:buFontTx/>
                        <a:buAutoNum type="circleNumDbPlain"/>
                        <a:tabLst>
                          <a:tab pos="254000" algn="l"/>
                        </a:tabLst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str[6] = { 72, 101, 108, 108, 111, 0 }; /*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아스키 코드로 초기화 *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Pct val="60000"/>
                        <a:buFontTx/>
                        <a:buAutoNum type="circleNumDbPlain"/>
                        <a:tabLst>
                          <a:tab pos="254000" algn="l"/>
                        </a:tabLst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str[6] = “Hello”;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Pct val="60000"/>
                        <a:buFontTx/>
                        <a:buAutoNum type="circleNumDbPlain"/>
                        <a:tabLst>
                          <a:tab pos="254000" algn="l"/>
                        </a:tabLst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str[] = “Hello”;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/*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가장 일반적이고 속 편한 방법 *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Pct val="60000"/>
                        <a:buFontTx/>
                        <a:buAutoNum type="circleNumDbPlain"/>
                        <a:tabLst>
                          <a:tab pos="254000" algn="l"/>
                        </a:tabLst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*str = “Hello”;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/*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 포인터에 의한 방법 *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80938" name="Rectangle 10"/>
          <p:cNvSpPr>
            <a:spLocks noChangeArrowheads="1"/>
          </p:cNvSpPr>
          <p:nvPr/>
        </p:nvSpPr>
        <p:spPr bwMode="auto">
          <a:xfrm>
            <a:off x="468313" y="2909888"/>
            <a:ext cx="3744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 typeface="Wingdings" pitchFamily="2" charset="2"/>
              <a:buChar char="v"/>
            </a:pPr>
            <a:r>
              <a:rPr lang="ko-KR" altLang="en-US" sz="1600" b="1">
                <a:solidFill>
                  <a:srgbClr val="CC0000"/>
                </a:solidFill>
              </a:rPr>
              <a:t> 문자열 배열 선언과 초기화 예</a:t>
            </a:r>
          </a:p>
        </p:txBody>
      </p:sp>
    </p:spTree>
    <p:extLst>
      <p:ext uri="{BB962C8B-B14F-4D97-AF65-F5344CB8AC3E}">
        <p14:creationId xmlns:p14="http://schemas.microsoft.com/office/powerpoint/2010/main" val="1658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014805-FF4D-45F7-AA0F-104B048CC866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배열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8"/>
            <a:ext cx="8458200" cy="49958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"/>
            </a:pPr>
            <a:r>
              <a:rPr lang="ko-KR" altLang="en-US" sz="1600">
                <a:latin typeface="돋움" pitchFamily="50" charset="-127"/>
                <a:cs typeface="Tahoma" pitchFamily="34" charset="0"/>
              </a:rPr>
              <a:t>배열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크기에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비해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문자열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길이가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작으면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나머지는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널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문자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Times New Roman"/>
                <a:cs typeface="Tahoma" pitchFamily="34" charset="0"/>
              </a:rPr>
              <a:t>‘</a:t>
            </a:r>
            <a:r>
              <a:rPr lang="en-US" altLang="ko-KR" sz="1600">
                <a:cs typeface="Tahoma" pitchFamily="34" charset="0"/>
              </a:rPr>
              <a:t>\0</a:t>
            </a:r>
            <a:r>
              <a:rPr lang="en-US" altLang="ko-KR" sz="1600">
                <a:latin typeface="Times New Roman"/>
                <a:cs typeface="Tahoma" pitchFamily="34" charset="0"/>
              </a:rPr>
              <a:t>’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로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채워진다</a:t>
            </a:r>
            <a:r>
              <a:rPr lang="en-US" altLang="ko-KR" sz="1600">
                <a:cs typeface="Tahoma" pitchFamily="34" charset="0"/>
              </a:rPr>
              <a:t>.</a:t>
            </a:r>
            <a:endParaRPr lang="en-US" altLang="ko-KR" sz="1600">
              <a:latin typeface="Times New Roman" pitchFamily="18" charset="0"/>
              <a:cs typeface="Times New Roman" pitchFamily="18" charset="0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cs typeface="Tahoma" pitchFamily="34" charset="0"/>
              </a:rPr>
              <a:t>	</a:t>
            </a:r>
            <a:r>
              <a:rPr lang="en-US" altLang="ko-KR" sz="1600">
                <a:solidFill>
                  <a:srgbClr val="0099FF"/>
                </a:solidFill>
                <a:cs typeface="Tahoma" pitchFamily="34" charset="0"/>
              </a:rPr>
              <a:t>char str[5] = 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cs typeface="Tahoma" pitchFamily="34" charset="0"/>
              </a:rPr>
              <a:t>“</a:t>
            </a:r>
            <a:r>
              <a:rPr lang="en-US" altLang="ko-KR" sz="1600">
                <a:solidFill>
                  <a:srgbClr val="0099FF"/>
                </a:solidFill>
                <a:cs typeface="Tahoma" pitchFamily="34" charset="0"/>
              </a:rPr>
              <a:t>abc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cs typeface="Tahoma" pitchFamily="34" charset="0"/>
              </a:rPr>
              <a:t>”</a:t>
            </a:r>
            <a:r>
              <a:rPr lang="en-US" altLang="ko-KR" sz="1600">
                <a:solidFill>
                  <a:srgbClr val="0099FF"/>
                </a:solidFill>
                <a:cs typeface="Tahoma" pitchFamily="34" charset="0"/>
              </a:rPr>
              <a:t>;      </a:t>
            </a:r>
            <a:r>
              <a:rPr lang="en-US" altLang="ko-KR" sz="1400">
                <a:solidFill>
                  <a:srgbClr val="CC0000"/>
                </a:solidFill>
                <a:cs typeface="Tahoma" pitchFamily="34" charset="0"/>
              </a:rPr>
              <a:t>/* str[3]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cs typeface="Tahoma" pitchFamily="34" charset="0"/>
              </a:rPr>
              <a:t>과</a:t>
            </a:r>
            <a:r>
              <a:rPr lang="ko-KR" altLang="en-US" sz="1400">
                <a:solidFill>
                  <a:srgbClr val="CC0000"/>
                </a:solidFill>
                <a:cs typeface="Tahoma" pitchFamily="34" charset="0"/>
              </a:rPr>
              <a:t> </a:t>
            </a:r>
            <a:r>
              <a:rPr lang="en-US" altLang="ko-KR" sz="1400">
                <a:solidFill>
                  <a:srgbClr val="CC0000"/>
                </a:solidFill>
                <a:cs typeface="Tahoma" pitchFamily="34" charset="0"/>
              </a:rPr>
              <a:t>str[4]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cs typeface="Tahoma" pitchFamily="34" charset="0"/>
              </a:rPr>
              <a:t>는</a:t>
            </a:r>
            <a:r>
              <a:rPr lang="ko-KR" altLang="en-US" sz="1400">
                <a:solidFill>
                  <a:srgbClr val="CC0000"/>
                </a:solidFill>
                <a:cs typeface="Tahoma" pitchFamily="34" charset="0"/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Times New Roman"/>
                <a:cs typeface="Tahoma" pitchFamily="34" charset="0"/>
              </a:rPr>
              <a:t>‘</a:t>
            </a:r>
            <a:r>
              <a:rPr lang="en-US" altLang="ko-KR" sz="1400">
                <a:solidFill>
                  <a:srgbClr val="CC0000"/>
                </a:solidFill>
                <a:cs typeface="Tahoma" pitchFamily="34" charset="0"/>
              </a:rPr>
              <a:t>\0</a:t>
            </a:r>
            <a:r>
              <a:rPr lang="en-US" altLang="ko-KR" sz="1400">
                <a:solidFill>
                  <a:srgbClr val="CC0000"/>
                </a:solidFill>
                <a:latin typeface="Times New Roman"/>
                <a:cs typeface="Tahoma" pitchFamily="34" charset="0"/>
              </a:rPr>
              <a:t>’</a:t>
            </a:r>
            <a:r>
              <a:rPr lang="en-US" altLang="ko-KR" sz="1400">
                <a:solidFill>
                  <a:srgbClr val="CC0000"/>
                </a:solidFill>
                <a:cs typeface="Tahoma" pitchFamily="34" charset="0"/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cs typeface="Tahoma" pitchFamily="34" charset="0"/>
              </a:rPr>
              <a:t>을</a:t>
            </a:r>
            <a:r>
              <a:rPr lang="ko-KR" altLang="en-US" sz="1400">
                <a:solidFill>
                  <a:srgbClr val="CC0000"/>
                </a:solidFill>
                <a:cs typeface="Tahoma" pitchFamily="34" charset="0"/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cs typeface="Tahoma" pitchFamily="34" charset="0"/>
              </a:rPr>
              <a:t>갖는다</a:t>
            </a:r>
            <a:r>
              <a:rPr lang="ko-KR" altLang="en-US" sz="1400">
                <a:solidFill>
                  <a:srgbClr val="CC0000"/>
                </a:solidFill>
                <a:cs typeface="Tahoma" pitchFamily="34" charset="0"/>
              </a:rPr>
              <a:t> *</a:t>
            </a:r>
            <a:r>
              <a:rPr lang="en-US" altLang="ko-KR" sz="1400">
                <a:solidFill>
                  <a:srgbClr val="CC0000"/>
                </a:solidFill>
                <a:cs typeface="Tahoma" pitchFamily="34" charset="0"/>
              </a:rPr>
              <a:t>/</a:t>
            </a: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40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"/>
            </a:pPr>
            <a:r>
              <a:rPr lang="ko-KR" altLang="en-US" sz="1600">
                <a:latin typeface="돋움" pitchFamily="50" charset="-127"/>
                <a:cs typeface="Tahoma" pitchFamily="34" charset="0"/>
              </a:rPr>
              <a:t>널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문자를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저장할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마지막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자리가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없으면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널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문자는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저장되지</a:t>
            </a:r>
            <a:r>
              <a:rPr lang="ko-KR" altLang="en-US" sz="1600">
                <a:cs typeface="Tahoma" pitchFamily="34" charset="0"/>
              </a:rPr>
              <a:t> </a:t>
            </a:r>
            <a:r>
              <a:rPr lang="ko-KR" altLang="en-US" sz="1600">
                <a:latin typeface="돋움" pitchFamily="50" charset="-127"/>
                <a:cs typeface="Tahoma" pitchFamily="34" charset="0"/>
              </a:rPr>
              <a:t>않는다</a:t>
            </a:r>
            <a:r>
              <a:rPr lang="en-US" altLang="ko-KR" sz="1600">
                <a:cs typeface="Tahoma" pitchFamily="34" charset="0"/>
              </a:rPr>
              <a:t>.</a:t>
            </a:r>
            <a:endParaRPr lang="en-US" altLang="ko-KR" sz="1600">
              <a:latin typeface="Times New Roman" pitchFamily="18" charset="0"/>
              <a:cs typeface="Times New Roman" pitchFamily="18" charset="0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/>
              <a:t>	 </a:t>
            </a:r>
            <a:r>
              <a:rPr lang="en-US" altLang="ko-KR" sz="1600">
                <a:solidFill>
                  <a:srgbClr val="0099FF"/>
                </a:solidFill>
              </a:rPr>
              <a:t>char str[5] = </a:t>
            </a:r>
            <a:r>
              <a:rPr lang="en-US" altLang="ko-KR" sz="1600">
                <a:solidFill>
                  <a:srgbClr val="0099FF"/>
                </a:solidFill>
                <a:latin typeface="Times New Roman"/>
              </a:rPr>
              <a:t>“</a:t>
            </a:r>
            <a:r>
              <a:rPr lang="en-US" altLang="ko-KR" sz="1600">
                <a:solidFill>
                  <a:srgbClr val="0099FF"/>
                </a:solidFill>
              </a:rPr>
              <a:t>abcde</a:t>
            </a:r>
            <a:r>
              <a:rPr lang="en-US" altLang="ko-KR" sz="1600">
                <a:solidFill>
                  <a:srgbClr val="0099FF"/>
                </a:solidFill>
                <a:latin typeface="Times New Roman"/>
              </a:rPr>
              <a:t>”</a:t>
            </a:r>
            <a:r>
              <a:rPr lang="en-US" altLang="ko-KR" sz="1600">
                <a:solidFill>
                  <a:srgbClr val="0099FF"/>
                </a:solidFill>
              </a:rPr>
              <a:t>;    </a:t>
            </a:r>
            <a:r>
              <a:rPr lang="en-US" altLang="ko-KR" sz="1400">
                <a:solidFill>
                  <a:srgbClr val="CC0000"/>
                </a:solidFill>
              </a:rPr>
              <a:t>/*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</a:rPr>
              <a:t>널</a:t>
            </a:r>
            <a:r>
              <a:rPr lang="ko-KR" altLang="en-US" sz="1400">
                <a:solidFill>
                  <a:srgbClr val="CC0000"/>
                </a:solidFill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</a:rPr>
              <a:t>문자가</a:t>
            </a:r>
            <a:r>
              <a:rPr lang="ko-KR" altLang="en-US" sz="1400">
                <a:solidFill>
                  <a:srgbClr val="CC0000"/>
                </a:solidFill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</a:rPr>
              <a:t>들어갈</a:t>
            </a:r>
            <a:r>
              <a:rPr lang="ko-KR" altLang="en-US" sz="1400">
                <a:solidFill>
                  <a:srgbClr val="CC0000"/>
                </a:solidFill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</a:rPr>
              <a:t>공간이</a:t>
            </a:r>
            <a:r>
              <a:rPr lang="ko-KR" altLang="en-US" sz="1400">
                <a:solidFill>
                  <a:srgbClr val="CC0000"/>
                </a:solidFill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</a:rPr>
              <a:t>없다</a:t>
            </a:r>
            <a:r>
              <a:rPr lang="ko-KR" altLang="en-US" sz="1400">
                <a:solidFill>
                  <a:srgbClr val="CC0000"/>
                </a:solidFill>
              </a:rPr>
              <a:t> 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ko-KR" altLang="en-US" sz="1400">
                <a:solidFill>
                  <a:srgbClr val="CC0000"/>
                </a:solidFill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불완전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문자열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 *</a:t>
            </a:r>
            <a:r>
              <a:rPr lang="en-US" altLang="ko-KR" sz="1400">
                <a:solidFill>
                  <a:srgbClr val="CC0000"/>
                </a:solidFill>
                <a:sym typeface="Wingdings" pitchFamily="2" charset="2"/>
              </a:rPr>
              <a:t>/</a:t>
            </a: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400">
              <a:solidFill>
                <a:srgbClr val="CC0000"/>
              </a:solidFill>
              <a:latin typeface="Times New Roman" pitchFamily="18" charset="0"/>
              <a:sym typeface="Wingdings" pitchFamily="2" charset="2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"/>
            </a:pPr>
            <a:r>
              <a:rPr lang="ko-KR" altLang="en-US" sz="1600">
                <a:latin typeface="돋움" pitchFamily="50" charset="-127"/>
                <a:sym typeface="Wingdings" pitchFamily="2" charset="2"/>
              </a:rPr>
              <a:t>배열의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실제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크기보다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문자열이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크면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에러를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발생한다</a:t>
            </a:r>
            <a:r>
              <a:rPr lang="en-US" altLang="ko-KR" sz="1600">
                <a:sym typeface="Wingdings" pitchFamily="2" charset="2"/>
              </a:rPr>
              <a:t>.</a:t>
            </a:r>
            <a:endParaRPr lang="en-US" altLang="ko-KR" sz="1600">
              <a:latin typeface="Times New Roman" pitchFamily="18" charset="0"/>
              <a:sym typeface="Wingdings" pitchFamily="2" charset="2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ym typeface="Wingdings" pitchFamily="2" charset="2"/>
              </a:rPr>
              <a:t>	 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char str[5] = 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“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abcdef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”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;   </a:t>
            </a:r>
            <a:r>
              <a:rPr lang="en-US" altLang="ko-KR" sz="1400">
                <a:solidFill>
                  <a:srgbClr val="CC0000"/>
                </a:solidFill>
                <a:sym typeface="Wingdings" pitchFamily="2" charset="2"/>
              </a:rPr>
              <a:t>/*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에러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altLang="ko-KR" sz="1400">
                <a:solidFill>
                  <a:srgbClr val="CC0000"/>
                </a:solidFill>
                <a:sym typeface="Wingdings" pitchFamily="2" charset="2"/>
              </a:rPr>
              <a:t>: Too many initializers */</a:t>
            </a: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400">
              <a:solidFill>
                <a:srgbClr val="CC0000"/>
              </a:solidFill>
              <a:latin typeface="Times New Roman" pitchFamily="18" charset="0"/>
              <a:sym typeface="Wingdings" pitchFamily="2" charset="2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"/>
            </a:pPr>
            <a:r>
              <a:rPr lang="ko-KR" altLang="en-US" sz="1600">
                <a:latin typeface="돋움" pitchFamily="50" charset="-127"/>
                <a:sym typeface="Wingdings" pitchFamily="2" charset="2"/>
              </a:rPr>
              <a:t>배열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크기를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생략하고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지정하면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배열의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크기는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Times New Roman"/>
                <a:sym typeface="Wingdings" pitchFamily="2" charset="2"/>
              </a:rPr>
              <a:t>“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문자열의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길이</a:t>
            </a:r>
            <a:r>
              <a:rPr lang="en-US" altLang="ko-KR" sz="1600">
                <a:sym typeface="Wingdings" pitchFamily="2" charset="2"/>
              </a:rPr>
              <a:t>+1</a:t>
            </a:r>
            <a:r>
              <a:rPr lang="en-US" altLang="ko-KR" sz="1600">
                <a:latin typeface="Times New Roman"/>
                <a:sym typeface="Wingdings" pitchFamily="2" charset="2"/>
              </a:rPr>
              <a:t>”</a:t>
            </a:r>
            <a:r>
              <a:rPr lang="en-US" altLang="ko-KR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의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크기로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결정된다</a:t>
            </a:r>
            <a:r>
              <a:rPr lang="en-US" altLang="ko-KR" sz="1600">
                <a:sym typeface="Wingdings" pitchFamily="2" charset="2"/>
              </a:rPr>
              <a:t>.</a:t>
            </a:r>
            <a:endParaRPr lang="en-US" altLang="ko-KR" sz="1600">
              <a:latin typeface="Times New Roman" pitchFamily="18" charset="0"/>
              <a:sym typeface="Wingdings" pitchFamily="2" charset="2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ym typeface="Wingdings" pitchFamily="2" charset="2"/>
              </a:rPr>
              <a:t>	 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char str[] = 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“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abcde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”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;     </a:t>
            </a:r>
            <a:r>
              <a:rPr lang="en-US" altLang="ko-KR" sz="1400">
                <a:solidFill>
                  <a:srgbClr val="CC0000"/>
                </a:solidFill>
                <a:sym typeface="Wingdings" pitchFamily="2" charset="2"/>
              </a:rPr>
              <a:t>/*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배열의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크기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altLang="ko-KR" sz="1400">
                <a:solidFill>
                  <a:srgbClr val="CC0000"/>
                </a:solidFill>
                <a:sym typeface="Wingdings" pitchFamily="2" charset="2"/>
              </a:rPr>
              <a:t>= 6 bytes */</a:t>
            </a: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400">
              <a:solidFill>
                <a:srgbClr val="CC0000"/>
              </a:solidFill>
              <a:latin typeface="Times New Roman" pitchFamily="18" charset="0"/>
              <a:sym typeface="Wingdings" pitchFamily="2" charset="2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"/>
            </a:pPr>
            <a:r>
              <a:rPr lang="ko-KR" altLang="en-US" sz="1600">
                <a:latin typeface="돋움" pitchFamily="50" charset="-127"/>
                <a:sym typeface="Wingdings" pitchFamily="2" charset="2"/>
              </a:rPr>
              <a:t>문자열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상수의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범위는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널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문자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Times New Roman"/>
                <a:sym typeface="Wingdings" pitchFamily="2" charset="2"/>
              </a:rPr>
              <a:t>‘</a:t>
            </a:r>
            <a:r>
              <a:rPr lang="en-US" altLang="ko-KR" sz="1600">
                <a:sym typeface="Wingdings" pitchFamily="2" charset="2"/>
              </a:rPr>
              <a:t>\0</a:t>
            </a:r>
            <a:r>
              <a:rPr lang="en-US" altLang="ko-KR" sz="1600">
                <a:latin typeface="Times New Roman"/>
                <a:sym typeface="Wingdings" pitchFamily="2" charset="2"/>
              </a:rPr>
              <a:t>’</a:t>
            </a:r>
            <a:r>
              <a:rPr lang="en-US" altLang="ko-KR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앞까지이다</a:t>
            </a:r>
            <a:r>
              <a:rPr lang="en-US" altLang="ko-KR" sz="1600">
                <a:sym typeface="Wingdings" pitchFamily="2" charset="2"/>
              </a:rPr>
              <a:t>.</a:t>
            </a:r>
            <a:endParaRPr lang="en-US" altLang="ko-KR" sz="1600">
              <a:latin typeface="Times New Roman" pitchFamily="18" charset="0"/>
              <a:sym typeface="Wingdings" pitchFamily="2" charset="2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ym typeface="Wingdings" pitchFamily="2" charset="2"/>
              </a:rPr>
              <a:t>	 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char str[] = 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“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abc\0de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”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;  </a:t>
            </a:r>
            <a:r>
              <a:rPr lang="en-US" altLang="ko-KR" sz="1400">
                <a:solidFill>
                  <a:srgbClr val="CC0000"/>
                </a:solidFill>
                <a:sym typeface="Wingdings" pitchFamily="2" charset="2"/>
              </a:rPr>
              <a:t>/* printf(str)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의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결과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altLang="ko-KR" sz="1400">
                <a:solidFill>
                  <a:srgbClr val="CC0000"/>
                </a:solidFill>
                <a:sym typeface="Wingdings" pitchFamily="2" charset="2"/>
              </a:rPr>
              <a:t>de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는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출력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되지</a:t>
            </a:r>
            <a:r>
              <a:rPr lang="ko-KR" altLang="en-US" sz="14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4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않는다</a:t>
            </a:r>
            <a:r>
              <a:rPr lang="en-US" altLang="ko-KR" sz="1400">
                <a:solidFill>
                  <a:srgbClr val="CC0000"/>
                </a:solidFill>
                <a:sym typeface="Wingdings" pitchFamily="2" charset="2"/>
              </a:rPr>
              <a:t>. */</a:t>
            </a: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400">
              <a:solidFill>
                <a:srgbClr val="CC0000"/>
              </a:solidFill>
              <a:latin typeface="Times New Roman" pitchFamily="18" charset="0"/>
              <a:sym typeface="Wingdings" pitchFamily="2" charset="2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"/>
            </a:pPr>
            <a:r>
              <a:rPr lang="ko-KR" altLang="en-US" sz="1600">
                <a:latin typeface="돋움" pitchFamily="50" charset="-127"/>
                <a:sym typeface="Wingdings" pitchFamily="2" charset="2"/>
              </a:rPr>
              <a:t>다차원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배열을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선언할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경우는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맨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앞의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첨자크기는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생략할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수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있다</a:t>
            </a:r>
            <a:r>
              <a:rPr lang="en-US" altLang="ko-KR" sz="1600">
                <a:sym typeface="Wingdings" pitchFamily="2" charset="2"/>
              </a:rPr>
              <a:t>.</a:t>
            </a:r>
            <a:endParaRPr lang="en-US" altLang="ko-KR" sz="1600">
              <a:latin typeface="Times New Roman" pitchFamily="18" charset="0"/>
              <a:sym typeface="Wingdings" pitchFamily="2" charset="2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ym typeface="Wingdings" pitchFamily="2" charset="2"/>
              </a:rPr>
              <a:t>	 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char str[][5] = { 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“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ab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”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, 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“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abcd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”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 };  </a:t>
            </a:r>
            <a:r>
              <a:rPr lang="en-US" altLang="ko-KR" sz="1200">
                <a:solidFill>
                  <a:srgbClr val="CC0000"/>
                </a:solidFill>
                <a:sym typeface="Wingdings" pitchFamily="2" charset="2"/>
              </a:rPr>
              <a:t>/* </a:t>
            </a:r>
            <a:r>
              <a:rPr lang="ko-KR" altLang="en-US" sz="12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단</a:t>
            </a:r>
            <a:r>
              <a:rPr lang="en-US" altLang="ko-KR" sz="1200">
                <a:solidFill>
                  <a:srgbClr val="CC0000"/>
                </a:solidFill>
                <a:sym typeface="Wingdings" pitchFamily="2" charset="2"/>
              </a:rPr>
              <a:t>, </a:t>
            </a:r>
            <a:r>
              <a:rPr lang="ko-KR" altLang="en-US" sz="12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배열의</a:t>
            </a:r>
            <a:r>
              <a:rPr lang="ko-KR" altLang="en-US" sz="12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2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크기</a:t>
            </a:r>
            <a:r>
              <a:rPr lang="ko-KR" altLang="en-US" sz="12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altLang="ko-KR" sz="1200">
                <a:solidFill>
                  <a:srgbClr val="CC0000"/>
                </a:solidFill>
                <a:sym typeface="Wingdings" pitchFamily="2" charset="2"/>
              </a:rPr>
              <a:t>sizeof(str)</a:t>
            </a:r>
            <a:r>
              <a:rPr lang="ko-KR" altLang="en-US" sz="12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은</a:t>
            </a:r>
            <a:r>
              <a:rPr lang="ko-KR" altLang="en-US" sz="12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altLang="ko-KR" sz="1200">
                <a:solidFill>
                  <a:srgbClr val="CC0000"/>
                </a:solidFill>
                <a:sym typeface="Wingdings" pitchFamily="2" charset="2"/>
              </a:rPr>
              <a:t>10 bytes  */</a:t>
            </a: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200">
              <a:solidFill>
                <a:srgbClr val="CC0000"/>
              </a:solidFill>
              <a:latin typeface="Times New Roman" pitchFamily="18" charset="0"/>
              <a:sym typeface="Wingdings" pitchFamily="2" charset="2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"/>
            </a:pPr>
            <a:r>
              <a:rPr lang="ko-KR" altLang="en-US" sz="1600">
                <a:latin typeface="돋움" pitchFamily="50" charset="-127"/>
                <a:sym typeface="Wingdings" pitchFamily="2" charset="2"/>
              </a:rPr>
              <a:t>다차원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배열로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문자열을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구성할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경우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마지막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첨자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크기에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맞는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문자열이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구성되지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않을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가능성이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있으므로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주의해야</a:t>
            </a:r>
            <a:r>
              <a:rPr lang="ko-KR" altLang="en-US" sz="1600">
                <a:sym typeface="Wingdings" pitchFamily="2" charset="2"/>
              </a:rPr>
              <a:t> </a:t>
            </a:r>
            <a:r>
              <a:rPr lang="ko-KR" altLang="en-US" sz="1600">
                <a:latin typeface="돋움" pitchFamily="50" charset="-127"/>
                <a:sym typeface="Wingdings" pitchFamily="2" charset="2"/>
              </a:rPr>
              <a:t>한다</a:t>
            </a:r>
            <a:r>
              <a:rPr lang="en-US" altLang="ko-KR" sz="1600">
                <a:sym typeface="Wingdings" pitchFamily="2" charset="2"/>
              </a:rPr>
              <a:t>.</a:t>
            </a:r>
            <a:endParaRPr lang="en-US" altLang="ko-KR" sz="1600">
              <a:latin typeface="Times New Roman" pitchFamily="18" charset="0"/>
              <a:sym typeface="Wingdings" pitchFamily="2" charset="2"/>
            </a:endParaRPr>
          </a:p>
          <a:p>
            <a:pPr eaLnBrk="0" latin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ym typeface="Wingdings" pitchFamily="2" charset="2"/>
              </a:rPr>
              <a:t>	 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char str[][5] = { 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“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abcde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”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, 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“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hello</a:t>
            </a:r>
            <a:r>
              <a:rPr lang="en-US" altLang="ko-KR" sz="1600">
                <a:solidFill>
                  <a:srgbClr val="0099FF"/>
                </a:solidFill>
                <a:latin typeface="Times New Roman"/>
                <a:sym typeface="Wingdings" pitchFamily="2" charset="2"/>
              </a:rPr>
              <a:t>”</a:t>
            </a:r>
            <a:r>
              <a:rPr lang="en-US" altLang="ko-KR" sz="1600">
                <a:solidFill>
                  <a:srgbClr val="0099FF"/>
                </a:solidFill>
                <a:sym typeface="Wingdings" pitchFamily="2" charset="2"/>
              </a:rPr>
              <a:t> };</a:t>
            </a:r>
            <a:r>
              <a:rPr lang="en-US" altLang="ko-KR" sz="1200">
                <a:solidFill>
                  <a:srgbClr val="0099FF"/>
                </a:solidFill>
                <a:sym typeface="Wingdings" pitchFamily="2" charset="2"/>
              </a:rPr>
              <a:t>   </a:t>
            </a:r>
            <a:r>
              <a:rPr lang="en-US" altLang="ko-KR" sz="1200">
                <a:solidFill>
                  <a:srgbClr val="CC0000"/>
                </a:solidFill>
                <a:sym typeface="Wingdings" pitchFamily="2" charset="2"/>
              </a:rPr>
              <a:t>/* str[0]</a:t>
            </a:r>
            <a:r>
              <a:rPr lang="ko-KR" altLang="en-US" sz="12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는</a:t>
            </a:r>
            <a:r>
              <a:rPr lang="ko-KR" altLang="en-US" sz="12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2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널문자가</a:t>
            </a:r>
            <a:r>
              <a:rPr lang="ko-KR" altLang="en-US" sz="12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2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없는</a:t>
            </a:r>
            <a:r>
              <a:rPr lang="ko-KR" altLang="en-US" sz="12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2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불완전</a:t>
            </a:r>
            <a:r>
              <a:rPr lang="ko-KR" altLang="en-US" sz="120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ko-KR" altLang="en-US" sz="1200">
                <a:solidFill>
                  <a:srgbClr val="CC0000"/>
                </a:solidFill>
                <a:latin typeface="돋움" pitchFamily="50" charset="-127"/>
                <a:sym typeface="Wingdings" pitchFamily="2" charset="2"/>
              </a:rPr>
              <a:t>문자열</a:t>
            </a:r>
            <a:r>
              <a:rPr lang="ko-KR" altLang="en-US" sz="1200">
                <a:solidFill>
                  <a:srgbClr val="CC0000"/>
                </a:solidFill>
                <a:sym typeface="Wingdings" pitchFamily="2" charset="2"/>
              </a:rPr>
              <a:t> *</a:t>
            </a:r>
            <a:r>
              <a:rPr lang="en-US" altLang="ko-KR" sz="1200">
                <a:solidFill>
                  <a:srgbClr val="CC0000"/>
                </a:solidFill>
                <a:sym typeface="Wingdings" pitchFamily="2" charset="2"/>
              </a:rPr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5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96837C-C8DD-43BB-AC86-27140F54E47B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생성과 초기화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>
                <a:solidFill>
                  <a:schemeClr val="hlink"/>
                </a:solidFill>
              </a:rPr>
              <a:t>배열의 크기</a:t>
            </a:r>
            <a:r>
              <a:rPr lang="ko-KR" altLang="en-US" sz="1800" dirty="0"/>
              <a:t>를 정해주지 않으면 컴파일러가 배열의 크기를 자동 결정한다.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dirty="0">
              <a:solidFill>
                <a:srgbClr val="000000"/>
              </a:solidFill>
              <a:ea typeface="휴먼명조" pitchFamily="2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ea typeface="휴먼명조" pitchFamily="2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휴먼명조" pitchFamily="2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휴먼명조" pitchFamily="2" charset="-127"/>
              </a:rPr>
              <a:t>pwr</a:t>
            </a:r>
            <a:r>
              <a:rPr lang="en-US" altLang="ko-KR" sz="1600" dirty="0">
                <a:solidFill>
                  <a:schemeClr val="hlink"/>
                </a:solidFill>
                <a:ea typeface="휴먼명조" pitchFamily="2" charset="-127"/>
              </a:rPr>
              <a:t>[]</a:t>
            </a:r>
            <a:r>
              <a:rPr lang="en-US" altLang="ko-KR" sz="1600" dirty="0">
                <a:solidFill>
                  <a:srgbClr val="000000"/>
                </a:solidFill>
                <a:ea typeface="휴먼명조" pitchFamily="2" charset="-127"/>
              </a:rPr>
              <a:t> = { 1, 2, 4, 8, 16, 32, 64, 128 };</a:t>
            </a:r>
            <a:r>
              <a:rPr lang="en-US" altLang="ko-KR" sz="1600" dirty="0">
                <a:solidFill>
                  <a:srgbClr val="000000"/>
                </a:solidFill>
                <a:latin typeface="HY║╬╚░L"/>
                <a:ea typeface="휴먼명조" pitchFamily="2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ea typeface="휴먼명조" pitchFamily="2" charset="-127"/>
              </a:rPr>
              <a:t> </a:t>
            </a:r>
            <a:r>
              <a:rPr lang="en-US" altLang="ko-KR" sz="1600" dirty="0" smtClean="0">
                <a:solidFill>
                  <a:srgbClr val="008000"/>
                </a:solidFill>
                <a:ea typeface="휴먼명조" pitchFamily="2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ea typeface="휴먼명조" pitchFamily="2" charset="-127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ea typeface="휴먼명조" pitchFamily="2" charset="-127"/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  <a:ea typeface="휴먼명조" pitchFamily="2" charset="-127"/>
              </a:rPr>
              <a:t>pwr</a:t>
            </a:r>
            <a:r>
              <a:rPr lang="en-US" altLang="ko-KR" sz="1600" dirty="0">
                <a:solidFill>
                  <a:schemeClr val="hlink"/>
                </a:solidFill>
                <a:ea typeface="휴먼명조" pitchFamily="2" charset="-127"/>
              </a:rPr>
              <a:t>[8]</a:t>
            </a:r>
            <a:r>
              <a:rPr lang="en-US" altLang="ko-KR" sz="1600" dirty="0">
                <a:solidFill>
                  <a:srgbClr val="008000"/>
                </a:solidFill>
                <a:ea typeface="휴먼명조" pitchFamily="2" charset="-127"/>
              </a:rPr>
              <a:t> = { ... }; </a:t>
            </a:r>
            <a:endParaRPr lang="ko-KR" altLang="en-US" sz="1600" dirty="0">
              <a:solidFill>
                <a:srgbClr val="008000"/>
              </a:solidFill>
              <a:ea typeface="휴먼명조" pitchFamily="2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문자열(" ")인 경우 마지막에 </a:t>
            </a:r>
            <a:r>
              <a:rPr lang="en-US" altLang="ko-KR" sz="1800" dirty="0"/>
              <a:t>null()</a:t>
            </a:r>
            <a:r>
              <a:rPr lang="ko-KR" altLang="en-US" sz="1800" dirty="0"/>
              <a:t>로 이루어져 있기 때문에 </a:t>
            </a:r>
            <a:r>
              <a:rPr lang="en-US" altLang="ko-KR" sz="1800" dirty="0"/>
              <a:t>null</a:t>
            </a:r>
            <a:r>
              <a:rPr lang="ko-KR" altLang="en-US" sz="1800" dirty="0"/>
              <a:t>에 해당되는 메모리가 필요하다.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dirty="0">
              <a:solidFill>
                <a:srgbClr val="000000"/>
              </a:solidFill>
              <a:ea typeface="휴먼명조" pitchFamily="2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 pitchFamily="2" charset="-127"/>
              </a:rPr>
              <a:t>char name[5] = "Herb" 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dirty="0"/>
              <a:t>따라서 위의 예에서와 같이 </a:t>
            </a:r>
            <a:r>
              <a:rPr lang="en-US" altLang="ko-KR" sz="1600" dirty="0">
                <a:solidFill>
                  <a:schemeClr val="hlink"/>
                </a:solidFill>
              </a:rPr>
              <a:t>name[4]</a:t>
            </a:r>
            <a:r>
              <a:rPr lang="ko-KR" altLang="en-US" sz="1600" dirty="0">
                <a:solidFill>
                  <a:schemeClr val="hlink"/>
                </a:solidFill>
              </a:rPr>
              <a:t>에는 </a:t>
            </a:r>
            <a:r>
              <a:rPr lang="en-US" altLang="ko-KR" sz="1600" dirty="0">
                <a:solidFill>
                  <a:schemeClr val="hlink"/>
                </a:solidFill>
              </a:rPr>
              <a:t>null </a:t>
            </a:r>
            <a:r>
              <a:rPr lang="ko-KR" altLang="en-US" sz="1600" dirty="0">
                <a:solidFill>
                  <a:schemeClr val="hlink"/>
                </a:solidFill>
              </a:rPr>
              <a:t>문자</a:t>
            </a:r>
            <a:r>
              <a:rPr lang="ko-KR" altLang="en-US" sz="1600" dirty="0"/>
              <a:t>가 들어간다.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dirty="0"/>
          </a:p>
          <a:p>
            <a:pPr>
              <a:lnSpc>
                <a:spcPct val="90000"/>
              </a:lnSpc>
            </a:pPr>
            <a:r>
              <a:rPr lang="ko-KR" altLang="en-US" sz="1800" dirty="0">
                <a:solidFill>
                  <a:schemeClr val="hlink"/>
                </a:solidFill>
              </a:rPr>
              <a:t>2차원</a:t>
            </a:r>
            <a:r>
              <a:rPr lang="ko-KR" altLang="en-US" sz="1800" dirty="0"/>
              <a:t> 배열의 경우, </a:t>
            </a:r>
            <a:r>
              <a:rPr lang="ko-KR" altLang="en-US" sz="1800" dirty="0">
                <a:solidFill>
                  <a:schemeClr val="hlink"/>
                </a:solidFill>
              </a:rPr>
              <a:t>열</a:t>
            </a:r>
            <a:r>
              <a:rPr lang="ko-KR" altLang="en-US" sz="1800" dirty="0"/>
              <a:t>의 수는 </a:t>
            </a:r>
            <a:r>
              <a:rPr lang="ko-KR" altLang="en-US" sz="1800" dirty="0">
                <a:solidFill>
                  <a:schemeClr val="hlink"/>
                </a:solidFill>
              </a:rPr>
              <a:t>반드시</a:t>
            </a:r>
            <a:r>
              <a:rPr lang="ko-KR" altLang="en-US" sz="1800" dirty="0"/>
              <a:t> 주어져야 한다.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sqr</a:t>
            </a:r>
            <a:r>
              <a:rPr lang="en-US" altLang="ko-KR" sz="1600" dirty="0"/>
              <a:t>[][3] = {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              1, 2, 3,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              4, 5, 6,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              7, 8, 9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     } ;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47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8DE58-1577-4440-9614-7DBD7EFC5CC6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초기화 (1)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56792"/>
            <a:ext cx="6705600" cy="4996408"/>
          </a:xfrm>
        </p:spPr>
        <p:txBody>
          <a:bodyPr/>
          <a:lstStyle/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800" dirty="0"/>
              <a:t>#</a:t>
            </a:r>
            <a:r>
              <a:rPr lang="en-US" altLang="ko-KR" sz="1800" dirty="0"/>
              <a:t>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main()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a[4] =  {10, 20, 30, 40};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b[4] =  {15, 25, 35, 45};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sum[4] = { 0 };   /* 0, 0, 0, 0 */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800" dirty="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for(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&lt;4;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 {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   sum[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 a[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+ b[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 %d + %d = %d", a[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], b[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], sum[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 }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}  </a:t>
            </a:r>
            <a:endParaRPr lang="ko-KR" altLang="en-US" sz="1800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828800"/>
            <a:ext cx="2819400" cy="4724400"/>
          </a:xfrm>
        </p:spPr>
        <p:txBody>
          <a:bodyPr/>
          <a:lstStyle/>
          <a:p>
            <a:r>
              <a:rPr lang="ko-KR" altLang="en-US" sz="1800"/>
              <a:t>실행결과</a:t>
            </a:r>
          </a:p>
          <a:p>
            <a:pPr lvl="1" algn="just">
              <a:buFont typeface="Wingdings" pitchFamily="2" charset="2"/>
              <a:buNone/>
            </a:pPr>
            <a:endParaRPr lang="ko-KR" altLang="en-US" sz="1600">
              <a:solidFill>
                <a:srgbClr val="1B0DD7"/>
              </a:solidFill>
            </a:endParaRPr>
          </a:p>
          <a:p>
            <a:pPr lvl="1" algn="just">
              <a:buFont typeface="Wingdings" pitchFamily="2" charset="2"/>
              <a:buNone/>
            </a:pPr>
            <a:r>
              <a:rPr lang="ko-KR" altLang="en-US" sz="1600">
                <a:solidFill>
                  <a:srgbClr val="1B0DD7"/>
                </a:solidFill>
              </a:rPr>
              <a:t>10 + 15 = 25</a:t>
            </a:r>
          </a:p>
          <a:p>
            <a:pPr lvl="1" algn="just">
              <a:buFont typeface="Wingdings" pitchFamily="2" charset="2"/>
              <a:buNone/>
            </a:pPr>
            <a:r>
              <a:rPr lang="ko-KR" altLang="en-US" sz="1600">
                <a:solidFill>
                  <a:srgbClr val="1B0DD7"/>
                </a:solidFill>
              </a:rPr>
              <a:t>20 + 25 = 45</a:t>
            </a:r>
          </a:p>
          <a:p>
            <a:pPr lvl="1" algn="just">
              <a:buFont typeface="Wingdings" pitchFamily="2" charset="2"/>
              <a:buNone/>
            </a:pPr>
            <a:r>
              <a:rPr lang="ko-KR" altLang="en-US" sz="1600">
                <a:solidFill>
                  <a:srgbClr val="1B0DD7"/>
                </a:solidFill>
              </a:rPr>
              <a:t>30 + 35 = 65</a:t>
            </a:r>
          </a:p>
          <a:p>
            <a:pPr lvl="1" algn="just">
              <a:buFont typeface="Wingdings" pitchFamily="2" charset="2"/>
              <a:buNone/>
            </a:pPr>
            <a:r>
              <a:rPr lang="ko-KR" altLang="en-US" sz="1600">
                <a:solidFill>
                  <a:srgbClr val="1B0DD7"/>
                </a:solidFill>
              </a:rPr>
              <a:t>40 + 45 = 85 </a:t>
            </a:r>
          </a:p>
        </p:txBody>
      </p:sp>
    </p:spTree>
    <p:extLst>
      <p:ext uri="{BB962C8B-B14F-4D97-AF65-F5344CB8AC3E}">
        <p14:creationId xmlns:p14="http://schemas.microsoft.com/office/powerpoint/2010/main" val="63380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1ADB9-E7F5-4CAF-B321-0D417E06876B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초기화 (2)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12776"/>
            <a:ext cx="4146550" cy="514042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600" dirty="0"/>
              <a:t>#</a:t>
            </a:r>
            <a:r>
              <a:rPr lang="en-US" altLang="ko-KR" sz="1600" dirty="0"/>
              <a:t>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main()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char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[4] =  {'a', 'b', 'c', 'd</a:t>
            </a:r>
            <a:r>
              <a:rPr lang="en-US" altLang="ko-KR" sz="1600" dirty="0">
                <a:latin typeface="HY║╬╚░L"/>
              </a:rPr>
              <a:t>’</a:t>
            </a:r>
            <a:r>
              <a:rPr lang="en-US" altLang="ko-KR" sz="1600" dirty="0"/>
              <a:t>} 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char </a:t>
            </a:r>
            <a:r>
              <a:rPr lang="en-US" altLang="ko-KR" sz="1600" dirty="0"/>
              <a:t>string[5] = "</a:t>
            </a:r>
            <a:r>
              <a:rPr lang="en-US" altLang="ko-KR" sz="1600" dirty="0" err="1"/>
              <a:t>abcd</a:t>
            </a:r>
            <a:r>
              <a:rPr lang="en-US" altLang="ko-KR" sz="1600" dirty="0"/>
              <a:t>";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char </a:t>
            </a:r>
            <a:r>
              <a:rPr lang="en-US" altLang="ko-KR" sz="1600" dirty="0" err="1"/>
              <a:t>ch_num</a:t>
            </a:r>
            <a:r>
              <a:rPr lang="en-US" altLang="ko-KR" sz="1600" dirty="0"/>
              <a:t>[] = "1234";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600" dirty="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&lt;4;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[%d] = %c",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("string = %s", string); </a:t>
            </a:r>
            <a:endParaRPr lang="ko-KR" altLang="en-US" sz="1600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412776"/>
            <a:ext cx="4191000" cy="514042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for(i=0; i&lt;4; i++)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   printf("%c", ch_num[i]);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printf("");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600"/>
              <a:t>}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ko-KR" altLang="en-US" sz="160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ko-KR" altLang="en-US" sz="1600"/>
          </a:p>
          <a:p>
            <a:pPr>
              <a:spcAft>
                <a:spcPct val="0"/>
              </a:spcAft>
            </a:pPr>
            <a:r>
              <a:rPr lang="ko-KR" altLang="en-US" sz="1600"/>
              <a:t>실행결과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600">
              <a:solidFill>
                <a:srgbClr val="1B0DD7"/>
              </a:solidFill>
            </a:endParaRP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ch[0] = a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ch[1] = b 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ch[2] = c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ch[3] = d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string = abcd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1234</a:t>
            </a:r>
            <a:endParaRPr lang="ko-KR" altLang="en-US" sz="1600">
              <a:solidFill>
                <a:srgbClr val="1B0D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3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47EACD-CB36-4D32-A070-8E4F54066AD8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개념</a:t>
            </a:r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73238"/>
            <a:ext cx="4152900" cy="4724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#include &lt;stdio.h&gt;</a:t>
            </a:r>
            <a:endParaRPr lang="en-US" altLang="ko-KR" sz="1400">
              <a:latin typeface="Times New Roman" pitchFamily="18" charset="0"/>
              <a:cs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void main()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{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int x, y, z;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int sum;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float avg;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x = 100; </a:t>
            </a: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y = 90; </a:t>
            </a: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z = 80;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sum = x + y + z;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avg = sum/3;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printf("total = %d, average = %f", sum, avg);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}</a:t>
            </a:r>
          </a:p>
          <a:p>
            <a:endParaRPr lang="ko-KR" altLang="en-US" sz="1400"/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10100" y="1773238"/>
            <a:ext cx="4152900" cy="4724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#include &lt;stdio.h&gt;</a:t>
            </a:r>
            <a:endParaRPr lang="en-US" altLang="ko-KR" sz="1400">
              <a:latin typeface="Times New Roman" pitchFamily="18" charset="0"/>
              <a:cs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void main()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{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rgbClr val="3366FF"/>
                </a:solidFill>
              </a:rPr>
              <a:t>   int score[3] = { 100, 90, 80 };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int </a:t>
            </a:r>
            <a:r>
              <a:rPr lang="en-US" altLang="ko-KR" sz="1400">
                <a:solidFill>
                  <a:srgbClr val="3366FF"/>
                </a:solidFill>
              </a:rPr>
              <a:t>i</a:t>
            </a:r>
            <a:r>
              <a:rPr lang="en-US" altLang="ko-KR" sz="1400"/>
              <a:t>, sum;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float avg;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rgbClr val="3366FF"/>
                </a:solidFill>
              </a:rPr>
              <a:t>   for (i=0; i&lt;3; i++) {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rgbClr val="3366FF"/>
                </a:solidFill>
              </a:rPr>
              <a:t>     sum += score[i];</a:t>
            </a: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rgbClr val="3366FF"/>
                </a:solidFill>
              </a:rPr>
              <a:t>   }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avg = sum/3;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  printf("total = %d, average = %f", sum, avg);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 </a:t>
            </a:r>
            <a:endParaRPr lang="en-US" altLang="ko-KR" sz="1400">
              <a:latin typeface="Times New Roman" pitchFamily="18" charset="0"/>
            </a:endParaRPr>
          </a:p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}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481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							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2548"/>
            <a:ext cx="4703052" cy="512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11215A-04D9-49F1-A3D9-48ED2A9C7BD6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/>
              <a:t>1</a:t>
            </a:r>
            <a:r>
              <a:rPr lang="ko-KR" altLang="en-US"/>
              <a:t>차원 배열의 활용 </a:t>
            </a:r>
            <a:r>
              <a:rPr lang="en-US" altLang="ko-KR"/>
              <a:t>(1)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484784"/>
            <a:ext cx="4146550" cy="4724400"/>
          </a:xfrm>
        </p:spPr>
        <p:txBody>
          <a:bodyPr/>
          <a:lstStyle/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800" dirty="0"/>
              <a:t>#</a:t>
            </a:r>
            <a:r>
              <a:rPr lang="en-US" altLang="ko-KR" sz="1800" dirty="0"/>
              <a:t>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main()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char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[4];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800" dirty="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[0] = 'A';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[1] = 'B';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[2] = 'C';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[3] = 'D';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800" dirty="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for(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&lt;4;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[%d] = %c",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}  </a:t>
            </a:r>
            <a:endParaRPr lang="ko-KR" altLang="en-US" sz="1800" dirty="0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6450" y="1828800"/>
            <a:ext cx="4146550" cy="4724400"/>
          </a:xfrm>
        </p:spPr>
        <p:txBody>
          <a:bodyPr/>
          <a:lstStyle/>
          <a:p>
            <a:pPr lvl="1">
              <a:spcAft>
                <a:spcPct val="0"/>
              </a:spcAft>
            </a:pPr>
            <a:endParaRPr lang="ko-KR" altLang="en-US" sz="1600"/>
          </a:p>
          <a:p>
            <a:pPr>
              <a:spcAft>
                <a:spcPct val="0"/>
              </a:spcAft>
            </a:pPr>
            <a:r>
              <a:rPr lang="ko-KR" altLang="en-US" sz="1800"/>
              <a:t>실행결과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600"/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ch[0] = A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ch[1] = B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ch[2] = C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ch[3] = D</a:t>
            </a:r>
            <a:endParaRPr lang="ko-KR" altLang="en-US" sz="1600">
              <a:solidFill>
                <a:srgbClr val="1B0D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4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317A88-2761-4CCE-B516-CC7AC90B3B42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차원 배열의 활용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56792"/>
            <a:ext cx="6934200" cy="4996408"/>
          </a:xfrm>
        </p:spPr>
        <p:txBody>
          <a:bodyPr/>
          <a:lstStyle/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600" dirty="0"/>
              <a:t>#</a:t>
            </a:r>
            <a:r>
              <a:rPr lang="en-US" altLang="ko-KR" sz="1600" dirty="0"/>
              <a:t>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main()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numa</a:t>
            </a:r>
            <a:r>
              <a:rPr lang="en-US" altLang="ko-KR" sz="1600" dirty="0" smtClean="0"/>
              <a:t>[2</a:t>
            </a:r>
            <a:r>
              <a:rPr lang="en-US" altLang="ko-KR" sz="1600" dirty="0"/>
              <a:t>], </a:t>
            </a:r>
            <a:r>
              <a:rPr lang="en-US" altLang="ko-KR" sz="1600" dirty="0" smtClean="0"/>
              <a:t>numb[2</a:t>
            </a:r>
            <a:r>
              <a:rPr lang="en-US" altLang="ko-KR" sz="1600" dirty="0"/>
              <a:t>], sum[2];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600" dirty="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 smtClean="0"/>
              <a:t>numa</a:t>
            </a:r>
            <a:r>
              <a:rPr lang="en-US" altLang="ko-KR" sz="1600" dirty="0" smtClean="0"/>
              <a:t>[0</a:t>
            </a:r>
            <a:r>
              <a:rPr lang="en-US" altLang="ko-KR" sz="1600" dirty="0"/>
              <a:t>] = 10;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 smtClean="0"/>
              <a:t>numa</a:t>
            </a:r>
            <a:r>
              <a:rPr lang="en-US" altLang="ko-KR" sz="1600" dirty="0" smtClean="0"/>
              <a:t>[1</a:t>
            </a:r>
            <a:r>
              <a:rPr lang="en-US" altLang="ko-KR" sz="1600" dirty="0"/>
              <a:t>] = 20;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numb[0</a:t>
            </a:r>
            <a:r>
              <a:rPr lang="en-US" altLang="ko-KR" sz="1600" dirty="0"/>
              <a:t>] = 30;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numb[1</a:t>
            </a:r>
            <a:r>
              <a:rPr lang="en-US" altLang="ko-KR" sz="1600" dirty="0"/>
              <a:t>] = 40;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600" dirty="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&lt;2;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   sum[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= </a:t>
            </a:r>
            <a:r>
              <a:rPr lang="en-US" altLang="ko-KR" sz="1600" dirty="0" err="1" smtClean="0"/>
              <a:t>numa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] + </a:t>
            </a:r>
            <a:r>
              <a:rPr lang="en-US" altLang="ko-KR" sz="1600" dirty="0" smtClean="0"/>
              <a:t>numb[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];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 %d + %d = %d", </a:t>
            </a:r>
            <a:r>
              <a:rPr lang="en-US" altLang="ko-KR" sz="1600" dirty="0" err="1" smtClean="0"/>
              <a:t>numa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], </a:t>
            </a:r>
            <a:r>
              <a:rPr lang="en-US" altLang="ko-KR" sz="1600" dirty="0" smtClean="0"/>
              <a:t>numb[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], sum[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dirty="0"/>
              <a:t>   }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600" dirty="0"/>
              <a:t>}</a:t>
            </a:r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6450" y="1828800"/>
            <a:ext cx="4146550" cy="4724400"/>
          </a:xfrm>
        </p:spPr>
        <p:txBody>
          <a:bodyPr/>
          <a:lstStyle/>
          <a:p>
            <a:pPr lvl="1"/>
            <a:endParaRPr lang="ko-KR" altLang="en-US" sz="1600" dirty="0"/>
          </a:p>
          <a:p>
            <a:pPr lvl="1"/>
            <a:r>
              <a:rPr lang="ko-KR" altLang="en-US" sz="1600" dirty="0"/>
              <a:t>실행결과</a:t>
            </a:r>
          </a:p>
          <a:p>
            <a:pPr lvl="1"/>
            <a:endParaRPr lang="ko-KR" altLang="en-US" sz="1600" dirty="0"/>
          </a:p>
          <a:p>
            <a:pPr lvl="2" algn="just">
              <a:buFont typeface="Wingdings" pitchFamily="2" charset="2"/>
              <a:buNone/>
            </a:pPr>
            <a:r>
              <a:rPr lang="ko-KR" altLang="en-US" sz="1400" dirty="0">
                <a:solidFill>
                  <a:srgbClr val="1B0DD7"/>
                </a:solidFill>
              </a:rPr>
              <a:t>10 + 30 = 40</a:t>
            </a:r>
          </a:p>
          <a:p>
            <a:pPr lvl="2" algn="just">
              <a:buFont typeface="Wingdings" pitchFamily="2" charset="2"/>
              <a:buNone/>
            </a:pPr>
            <a:r>
              <a:rPr lang="ko-KR" altLang="en-US" sz="1400" dirty="0">
                <a:solidFill>
                  <a:srgbClr val="1B0DD7"/>
                </a:solidFill>
              </a:rPr>
              <a:t>20 + 40 = 60</a:t>
            </a:r>
          </a:p>
        </p:txBody>
      </p:sp>
    </p:spTree>
    <p:extLst>
      <p:ext uri="{BB962C8B-B14F-4D97-AF65-F5344CB8AC3E}">
        <p14:creationId xmlns:p14="http://schemas.microsoft.com/office/powerpoint/2010/main" val="387070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DFCE04-3924-4E3D-8CEE-6506D79F790E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/>
              <a:t>1</a:t>
            </a:r>
            <a:r>
              <a:rPr lang="ko-KR" altLang="en-US" dirty="0"/>
              <a:t>차원 배열의 활용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5181600" cy="4724400"/>
          </a:xfrm>
        </p:spPr>
        <p:txBody>
          <a:bodyPr/>
          <a:lstStyle/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800"/>
              <a:t>#</a:t>
            </a:r>
            <a:r>
              <a:rPr lang="en-US" altLang="ko-KR" sz="1800"/>
              <a:t>include &lt;stdio.h&gt;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main()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   int value[5];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   int i;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80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   for(i=0; i&lt;5; i++) {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      printf("input number : ");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      </a:t>
            </a:r>
            <a:r>
              <a:rPr lang="en-US" altLang="ko-KR" sz="1800">
                <a:solidFill>
                  <a:schemeClr val="folHlink"/>
                </a:solidFill>
              </a:rPr>
              <a:t>scanf("%d", </a:t>
            </a:r>
            <a:r>
              <a:rPr lang="en-US" altLang="ko-KR" sz="1800">
                <a:solidFill>
                  <a:schemeClr val="hlink"/>
                </a:solidFill>
              </a:rPr>
              <a:t>value+i</a:t>
            </a:r>
            <a:r>
              <a:rPr lang="en-US" altLang="ko-KR" sz="1800">
                <a:solidFill>
                  <a:schemeClr val="folHlink"/>
                </a:solidFill>
              </a:rPr>
              <a:t>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   }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80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   for(i=0; i&lt;5; i++)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      printf("value[%d] = %d", i, value[i]);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/>
              <a:t> }  </a:t>
            </a:r>
            <a:endParaRPr lang="ko-KR" altLang="en-US" sz="1800"/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638800" y="1828800"/>
            <a:ext cx="31242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z="1800"/>
              <a:t>실행결과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endParaRPr lang="ko-KR" altLang="en-US" sz="1600">
              <a:solidFill>
                <a:srgbClr val="1B0DD7"/>
              </a:solidFill>
            </a:endParaRP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600">
                <a:solidFill>
                  <a:srgbClr val="1B0DD7"/>
                </a:solidFill>
              </a:rPr>
              <a:t>100  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600">
                <a:solidFill>
                  <a:srgbClr val="1B0DD7"/>
                </a:solidFill>
              </a:rPr>
              <a:t>200  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600">
                <a:solidFill>
                  <a:srgbClr val="1B0DD7"/>
                </a:solidFill>
              </a:rPr>
              <a:t>300  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600">
                <a:solidFill>
                  <a:srgbClr val="1B0DD7"/>
                </a:solidFill>
              </a:rPr>
              <a:t>400  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ko-KR" altLang="en-US" sz="1600">
                <a:solidFill>
                  <a:srgbClr val="1B0DD7"/>
                </a:solidFill>
              </a:rPr>
              <a:t>500  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value[0] = 100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value[1] = 200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value[2] = 300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value[3] = 400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value[4] = 500</a:t>
            </a:r>
            <a:endParaRPr lang="ko-KR" altLang="en-US" sz="1600">
              <a:solidFill>
                <a:srgbClr val="1B0DD7"/>
              </a:solidFill>
            </a:endParaRPr>
          </a:p>
          <a:p>
            <a:pPr lvl="1">
              <a:spcAft>
                <a:spcPct val="0"/>
              </a:spcAft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81227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85880-BEE3-41E3-9155-608DACA37841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ko-KR" altLang="en-US"/>
              <a:t>문자열의 입출력 </a:t>
            </a:r>
            <a:r>
              <a:rPr lang="en-US" altLang="ko-KR"/>
              <a:t>gets() </a:t>
            </a:r>
            <a:r>
              <a:rPr lang="ko-KR" altLang="en-US"/>
              <a:t>/ </a:t>
            </a:r>
            <a:r>
              <a:rPr lang="en-US" altLang="ko-KR"/>
              <a:t>puts()</a:t>
            </a:r>
            <a:endParaRPr lang="ko-KR" alt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>
                <a:solidFill>
                  <a:schemeClr val="hlink"/>
                </a:solidFill>
              </a:rPr>
              <a:t>gets() </a:t>
            </a:r>
            <a:r>
              <a:rPr lang="ko-KR" altLang="en-US">
                <a:solidFill>
                  <a:schemeClr val="hlink"/>
                </a:solidFill>
              </a:rPr>
              <a:t>함수 : 문자열 입력</a:t>
            </a:r>
          </a:p>
          <a:p>
            <a:pPr lvl="1" algn="just"/>
            <a:r>
              <a:rPr lang="ko-KR" altLang="en-US"/>
              <a:t>개행문자(\</a:t>
            </a:r>
            <a:r>
              <a:rPr lang="en-US" altLang="ko-KR"/>
              <a:t>n)</a:t>
            </a:r>
            <a:r>
              <a:rPr lang="ko-KR" altLang="en-US"/>
              <a:t>가 나타나거나 파일의 마지막에 도달할 때까지 표준 입력 장치(</a:t>
            </a:r>
            <a:r>
              <a:rPr lang="en-US" altLang="ko-KR"/>
              <a:t>stdin)</a:t>
            </a:r>
            <a:r>
              <a:rPr lang="ko-KR" altLang="en-US"/>
              <a:t>에서 문자열을 읽어 드린다. </a:t>
            </a:r>
          </a:p>
          <a:p>
            <a:pPr lvl="1" algn="just"/>
            <a:r>
              <a:rPr lang="ko-KR" altLang="en-US"/>
              <a:t>그리고 입력받은 문자열의 맨 마지막에 </a:t>
            </a:r>
            <a:r>
              <a:rPr lang="en-US" altLang="ko-KR"/>
              <a:t>null </a:t>
            </a:r>
            <a:r>
              <a:rPr lang="ko-KR" altLang="en-US"/>
              <a:t>문자를 붙여준다. </a:t>
            </a:r>
          </a:p>
          <a:p>
            <a:pPr lvl="1" algn="just"/>
            <a:endParaRPr lang="en-US" altLang="ko-KR"/>
          </a:p>
          <a:p>
            <a:pPr lvl="1" algn="just"/>
            <a:r>
              <a:rPr lang="en-US" altLang="ko-KR"/>
              <a:t>gets() </a:t>
            </a:r>
            <a:r>
              <a:rPr lang="ko-KR" altLang="en-US"/>
              <a:t>함수의 사용 예</a:t>
            </a:r>
          </a:p>
          <a:p>
            <a:pPr lvl="2" algn="just">
              <a:buFont typeface="Wingdings" pitchFamily="2" charset="2"/>
              <a:buNone/>
            </a:pPr>
            <a:r>
              <a:rPr lang="en-US" altLang="ko-KR"/>
              <a:t>char name[5];             /* </a:t>
            </a:r>
            <a:r>
              <a:rPr lang="ko-KR" altLang="en-US"/>
              <a:t>문자형 배열 선언 */</a:t>
            </a:r>
          </a:p>
          <a:p>
            <a:pPr lvl="2" algn="just">
              <a:buFont typeface="Wingdings" pitchFamily="2" charset="2"/>
              <a:buNone/>
            </a:pPr>
            <a:r>
              <a:rPr lang="en-US" altLang="ko-KR"/>
              <a:t>gets(name);</a:t>
            </a:r>
          </a:p>
          <a:p>
            <a:pPr lvl="2" algn="just">
              <a:buFont typeface="Wingdings" pitchFamily="2" charset="2"/>
              <a:buNone/>
            </a:pPr>
            <a:endParaRPr lang="en-US" altLang="ko-KR"/>
          </a:p>
          <a:p>
            <a:pPr algn="just"/>
            <a:r>
              <a:rPr lang="en-US" altLang="ko-KR">
                <a:solidFill>
                  <a:schemeClr val="hlink"/>
                </a:solidFill>
              </a:rPr>
              <a:t>puts() </a:t>
            </a:r>
            <a:r>
              <a:rPr lang="ko-KR" altLang="en-US">
                <a:solidFill>
                  <a:schemeClr val="hlink"/>
                </a:solidFill>
              </a:rPr>
              <a:t>함수 : 문자열 출력</a:t>
            </a:r>
          </a:p>
          <a:p>
            <a:pPr lvl="1" algn="just"/>
            <a:r>
              <a:rPr lang="ko-KR" altLang="en-US"/>
              <a:t>문자열 인수를 표준 출력 장치로 출력하는 함수</a:t>
            </a:r>
          </a:p>
          <a:p>
            <a:pPr lvl="1" algn="just"/>
            <a:r>
              <a:rPr lang="ko-KR" altLang="en-US"/>
              <a:t>출력한 문자열의 끝에 개행문자(\</a:t>
            </a:r>
            <a:r>
              <a:rPr lang="en-US" altLang="ko-KR"/>
              <a:t>n)</a:t>
            </a:r>
            <a:r>
              <a:rPr lang="ko-KR" altLang="en-US"/>
              <a:t>를 첨가해 준다.</a:t>
            </a:r>
          </a:p>
        </p:txBody>
      </p:sp>
    </p:spTree>
    <p:extLst>
      <p:ext uri="{BB962C8B-B14F-4D97-AF65-F5344CB8AC3E}">
        <p14:creationId xmlns:p14="http://schemas.microsoft.com/office/powerpoint/2010/main" val="539130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23EAF-0E59-4175-93C5-D16FFA481DF5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gets() </a:t>
            </a:r>
            <a:r>
              <a:rPr lang="ko-KR" altLang="en-US"/>
              <a:t>/ </a:t>
            </a:r>
            <a:r>
              <a:rPr lang="en-US" altLang="ko-KR"/>
              <a:t>puts() </a:t>
            </a:r>
            <a:r>
              <a:rPr lang="ko-KR" altLang="en-US"/>
              <a:t>활용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>
                <a:solidFill>
                  <a:srgbClr val="000000"/>
                </a:solidFill>
                <a:ea typeface="휴먼명조" pitchFamily="2" charset="-127"/>
              </a:rPr>
              <a:t>	#</a:t>
            </a: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include &lt;stdio.h&gt;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	int main(void)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	{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	  char str[80];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	  int i;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	  printf("Enter a string (less than 80 chars): \n");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	  gets(str);    /* </a:t>
            </a:r>
            <a:r>
              <a:rPr lang="ko-KR" altLang="en-US" sz="1800">
                <a:solidFill>
                  <a:srgbClr val="000000"/>
                </a:solidFill>
                <a:ea typeface="휴먼명조" pitchFamily="2" charset="-127"/>
              </a:rPr>
              <a:t>문자열 입력 */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ko-KR" altLang="en-US" sz="1800">
              <a:solidFill>
                <a:srgbClr val="000000"/>
              </a:solidFill>
              <a:ea typeface="휴먼명조" pitchFamily="2" charset="-127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ko-KR" altLang="en-US" sz="1800">
              <a:solidFill>
                <a:srgbClr val="000000"/>
              </a:solidFill>
              <a:ea typeface="휴먼명조" pitchFamily="2" charset="-127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>
                <a:solidFill>
                  <a:srgbClr val="000000"/>
                </a:solidFill>
                <a:ea typeface="휴먼명조" pitchFamily="2" charset="-127"/>
              </a:rPr>
              <a:t>	  </a:t>
            </a: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for(i=0; str[i]; i++)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           printf("%c", str[i]);   /* </a:t>
            </a:r>
            <a:r>
              <a:rPr lang="ko-KR" altLang="en-US" sz="1800">
                <a:solidFill>
                  <a:srgbClr val="000000"/>
                </a:solidFill>
                <a:ea typeface="휴먼명조" pitchFamily="2" charset="-127"/>
              </a:rPr>
              <a:t>입력된 문자열 출력 */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ko-KR" altLang="en-US" sz="1800">
              <a:solidFill>
                <a:srgbClr val="000000"/>
              </a:solidFill>
              <a:ea typeface="휴먼명조" pitchFamily="2" charset="-127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>
                <a:solidFill>
                  <a:srgbClr val="000000"/>
                </a:solidFill>
                <a:ea typeface="휴먼명조" pitchFamily="2" charset="-127"/>
              </a:rPr>
              <a:t>      </a:t>
            </a: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printf("%s</a:t>
            </a:r>
            <a:r>
              <a:rPr lang="ko-KR" altLang="en-US" sz="1800">
                <a:solidFill>
                  <a:srgbClr val="000000"/>
                </a:solidFill>
                <a:ea typeface="휴먼명조" pitchFamily="2" charset="-127"/>
              </a:rPr>
              <a:t>", </a:t>
            </a: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str);   /* </a:t>
            </a:r>
            <a:r>
              <a:rPr lang="ko-KR" altLang="en-US" sz="1800">
                <a:solidFill>
                  <a:srgbClr val="000000"/>
                </a:solidFill>
                <a:ea typeface="휴먼명조" pitchFamily="2" charset="-127"/>
              </a:rPr>
              <a:t>입력된 문자열 출력 */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>
                <a:solidFill>
                  <a:srgbClr val="000000"/>
                </a:solidFill>
                <a:ea typeface="휴먼명조" pitchFamily="2" charset="-127"/>
              </a:rPr>
              <a:t>	}</a:t>
            </a:r>
          </a:p>
        </p:txBody>
      </p:sp>
      <p:grpSp>
        <p:nvGrpSpPr>
          <p:cNvPr id="361612" name="Group 140"/>
          <p:cNvGrpSpPr>
            <a:grpSpLocks/>
          </p:cNvGrpSpPr>
          <p:nvPr/>
        </p:nvGrpSpPr>
        <p:grpSpPr bwMode="auto">
          <a:xfrm>
            <a:off x="3752850" y="4365625"/>
            <a:ext cx="363538" cy="346075"/>
            <a:chOff x="2734" y="2476"/>
            <a:chExt cx="1227" cy="463"/>
          </a:xfrm>
        </p:grpSpPr>
        <p:sp>
          <p:nvSpPr>
            <p:cNvPr id="361613" name="Rectangle 141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14" name="Rectangle 142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H</a:t>
              </a:r>
              <a:endParaRPr lang="en-US" altLang="ko-KR" b="1"/>
            </a:p>
          </p:txBody>
        </p:sp>
      </p:grpSp>
      <p:grpSp>
        <p:nvGrpSpPr>
          <p:cNvPr id="361616" name="Group 144"/>
          <p:cNvGrpSpPr>
            <a:grpSpLocks/>
          </p:cNvGrpSpPr>
          <p:nvPr/>
        </p:nvGrpSpPr>
        <p:grpSpPr bwMode="auto">
          <a:xfrm>
            <a:off x="4116388" y="4365625"/>
            <a:ext cx="361950" cy="346075"/>
            <a:chOff x="2734" y="2476"/>
            <a:chExt cx="1227" cy="463"/>
          </a:xfrm>
        </p:grpSpPr>
        <p:sp>
          <p:nvSpPr>
            <p:cNvPr id="361617" name="Rectangle 145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18" name="Rectangle 146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e</a:t>
              </a:r>
              <a:endParaRPr lang="en-US" altLang="ko-KR" b="1"/>
            </a:p>
          </p:txBody>
        </p:sp>
      </p:grpSp>
      <p:grpSp>
        <p:nvGrpSpPr>
          <p:cNvPr id="361619" name="Group 147"/>
          <p:cNvGrpSpPr>
            <a:grpSpLocks/>
          </p:cNvGrpSpPr>
          <p:nvPr/>
        </p:nvGrpSpPr>
        <p:grpSpPr bwMode="auto">
          <a:xfrm>
            <a:off x="4476750" y="4365625"/>
            <a:ext cx="363538" cy="346075"/>
            <a:chOff x="2734" y="2476"/>
            <a:chExt cx="1227" cy="463"/>
          </a:xfrm>
        </p:grpSpPr>
        <p:sp>
          <p:nvSpPr>
            <p:cNvPr id="361620" name="Rectangle 148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21" name="Rectangle 149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l</a:t>
              </a:r>
              <a:endParaRPr lang="en-US" altLang="ko-KR" b="1"/>
            </a:p>
          </p:txBody>
        </p:sp>
      </p:grpSp>
      <p:grpSp>
        <p:nvGrpSpPr>
          <p:cNvPr id="361622" name="Group 150"/>
          <p:cNvGrpSpPr>
            <a:grpSpLocks/>
          </p:cNvGrpSpPr>
          <p:nvPr/>
        </p:nvGrpSpPr>
        <p:grpSpPr bwMode="auto">
          <a:xfrm>
            <a:off x="4835525" y="4365625"/>
            <a:ext cx="365125" cy="346075"/>
            <a:chOff x="2734" y="2476"/>
            <a:chExt cx="1227" cy="463"/>
          </a:xfrm>
        </p:grpSpPr>
        <p:sp>
          <p:nvSpPr>
            <p:cNvPr id="361623" name="Rectangle 151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24" name="Rectangle 152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l</a:t>
              </a:r>
              <a:endParaRPr lang="en-US" altLang="ko-KR" b="1"/>
            </a:p>
          </p:txBody>
        </p:sp>
      </p:grpSp>
      <p:grpSp>
        <p:nvGrpSpPr>
          <p:cNvPr id="361625" name="Group 153"/>
          <p:cNvGrpSpPr>
            <a:grpSpLocks/>
          </p:cNvGrpSpPr>
          <p:nvPr/>
        </p:nvGrpSpPr>
        <p:grpSpPr bwMode="auto">
          <a:xfrm>
            <a:off x="5200650" y="4365625"/>
            <a:ext cx="361950" cy="346075"/>
            <a:chOff x="2734" y="2476"/>
            <a:chExt cx="1227" cy="463"/>
          </a:xfrm>
        </p:grpSpPr>
        <p:sp>
          <p:nvSpPr>
            <p:cNvPr id="361626" name="Rectangle 154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27" name="Rectangle 155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o</a:t>
              </a:r>
              <a:endParaRPr lang="en-US" altLang="ko-KR" b="1"/>
            </a:p>
          </p:txBody>
        </p:sp>
      </p:grpSp>
      <p:grpSp>
        <p:nvGrpSpPr>
          <p:cNvPr id="361628" name="Group 156"/>
          <p:cNvGrpSpPr>
            <a:grpSpLocks/>
          </p:cNvGrpSpPr>
          <p:nvPr/>
        </p:nvGrpSpPr>
        <p:grpSpPr bwMode="auto">
          <a:xfrm>
            <a:off x="5562600" y="4365625"/>
            <a:ext cx="360363" cy="346075"/>
            <a:chOff x="2734" y="2476"/>
            <a:chExt cx="1227" cy="463"/>
          </a:xfrm>
        </p:grpSpPr>
        <p:sp>
          <p:nvSpPr>
            <p:cNvPr id="361629" name="Rectangle 157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30" name="Rectangle 158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,</a:t>
              </a:r>
              <a:endParaRPr lang="en-US" altLang="ko-KR" b="1"/>
            </a:p>
          </p:txBody>
        </p:sp>
      </p:grpSp>
      <p:grpSp>
        <p:nvGrpSpPr>
          <p:cNvPr id="361631" name="Group 159"/>
          <p:cNvGrpSpPr>
            <a:grpSpLocks/>
          </p:cNvGrpSpPr>
          <p:nvPr/>
        </p:nvGrpSpPr>
        <p:grpSpPr bwMode="auto">
          <a:xfrm>
            <a:off x="5922963" y="4365625"/>
            <a:ext cx="363537" cy="346075"/>
            <a:chOff x="2734" y="2476"/>
            <a:chExt cx="1227" cy="463"/>
          </a:xfrm>
        </p:grpSpPr>
        <p:sp>
          <p:nvSpPr>
            <p:cNvPr id="361632" name="Rectangle 160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33" name="Rectangle 161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</p:grpSp>
      <p:grpSp>
        <p:nvGrpSpPr>
          <p:cNvPr id="361634" name="Group 162"/>
          <p:cNvGrpSpPr>
            <a:grpSpLocks/>
          </p:cNvGrpSpPr>
          <p:nvPr/>
        </p:nvGrpSpPr>
        <p:grpSpPr bwMode="auto">
          <a:xfrm>
            <a:off x="6286500" y="4365625"/>
            <a:ext cx="360363" cy="346075"/>
            <a:chOff x="2734" y="2476"/>
            <a:chExt cx="1227" cy="463"/>
          </a:xfrm>
        </p:grpSpPr>
        <p:sp>
          <p:nvSpPr>
            <p:cNvPr id="361635" name="Rectangle 163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36" name="Rectangle 164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W</a:t>
              </a:r>
              <a:endParaRPr lang="en-US" altLang="ko-KR" b="1"/>
            </a:p>
          </p:txBody>
        </p:sp>
      </p:grpSp>
      <p:grpSp>
        <p:nvGrpSpPr>
          <p:cNvPr id="361637" name="Group 165"/>
          <p:cNvGrpSpPr>
            <a:grpSpLocks/>
          </p:cNvGrpSpPr>
          <p:nvPr/>
        </p:nvGrpSpPr>
        <p:grpSpPr bwMode="auto">
          <a:xfrm>
            <a:off x="6646863" y="4365625"/>
            <a:ext cx="361950" cy="346075"/>
            <a:chOff x="2734" y="2476"/>
            <a:chExt cx="1227" cy="463"/>
          </a:xfrm>
        </p:grpSpPr>
        <p:sp>
          <p:nvSpPr>
            <p:cNvPr id="361638" name="Rectangle 166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39" name="Rectangle 167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o</a:t>
              </a:r>
              <a:endParaRPr lang="en-US" altLang="ko-KR" b="1"/>
            </a:p>
          </p:txBody>
        </p:sp>
      </p:grpSp>
      <p:grpSp>
        <p:nvGrpSpPr>
          <p:cNvPr id="361640" name="Group 168"/>
          <p:cNvGrpSpPr>
            <a:grpSpLocks/>
          </p:cNvGrpSpPr>
          <p:nvPr/>
        </p:nvGrpSpPr>
        <p:grpSpPr bwMode="auto">
          <a:xfrm>
            <a:off x="7008813" y="4365625"/>
            <a:ext cx="363537" cy="346075"/>
            <a:chOff x="2734" y="2476"/>
            <a:chExt cx="1227" cy="463"/>
          </a:xfrm>
        </p:grpSpPr>
        <p:sp>
          <p:nvSpPr>
            <p:cNvPr id="361641" name="Rectangle 169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42" name="Rectangle 170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r</a:t>
              </a:r>
              <a:endParaRPr lang="en-US" altLang="ko-KR" b="1"/>
            </a:p>
          </p:txBody>
        </p:sp>
      </p:grpSp>
      <p:grpSp>
        <p:nvGrpSpPr>
          <p:cNvPr id="361643" name="Group 171"/>
          <p:cNvGrpSpPr>
            <a:grpSpLocks/>
          </p:cNvGrpSpPr>
          <p:nvPr/>
        </p:nvGrpSpPr>
        <p:grpSpPr bwMode="auto">
          <a:xfrm>
            <a:off x="7370763" y="4365625"/>
            <a:ext cx="361950" cy="346075"/>
            <a:chOff x="2734" y="2476"/>
            <a:chExt cx="1227" cy="463"/>
          </a:xfrm>
        </p:grpSpPr>
        <p:sp>
          <p:nvSpPr>
            <p:cNvPr id="361644" name="Rectangle 172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45" name="Rectangle 173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l</a:t>
              </a:r>
              <a:endParaRPr lang="en-US" altLang="ko-KR" b="1"/>
            </a:p>
          </p:txBody>
        </p:sp>
      </p:grpSp>
      <p:grpSp>
        <p:nvGrpSpPr>
          <p:cNvPr id="361646" name="Group 174"/>
          <p:cNvGrpSpPr>
            <a:grpSpLocks/>
          </p:cNvGrpSpPr>
          <p:nvPr/>
        </p:nvGrpSpPr>
        <p:grpSpPr bwMode="auto">
          <a:xfrm>
            <a:off x="7732713" y="4365625"/>
            <a:ext cx="361950" cy="346075"/>
            <a:chOff x="2734" y="2476"/>
            <a:chExt cx="1227" cy="463"/>
          </a:xfrm>
        </p:grpSpPr>
        <p:sp>
          <p:nvSpPr>
            <p:cNvPr id="361647" name="Rectangle 175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48" name="Rectangle 176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d</a:t>
              </a:r>
              <a:endParaRPr lang="en-US" altLang="ko-KR" b="1"/>
            </a:p>
          </p:txBody>
        </p:sp>
      </p:grpSp>
      <p:grpSp>
        <p:nvGrpSpPr>
          <p:cNvPr id="361649" name="Group 177"/>
          <p:cNvGrpSpPr>
            <a:grpSpLocks/>
          </p:cNvGrpSpPr>
          <p:nvPr/>
        </p:nvGrpSpPr>
        <p:grpSpPr bwMode="auto">
          <a:xfrm>
            <a:off x="8094663" y="4365625"/>
            <a:ext cx="361950" cy="346075"/>
            <a:chOff x="2734" y="2476"/>
            <a:chExt cx="1227" cy="463"/>
          </a:xfrm>
        </p:grpSpPr>
        <p:sp>
          <p:nvSpPr>
            <p:cNvPr id="361650" name="Rectangle 178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51" name="Rectangle 179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!</a:t>
              </a:r>
              <a:endParaRPr lang="en-US" altLang="ko-KR" b="1"/>
            </a:p>
          </p:txBody>
        </p:sp>
      </p:grpSp>
      <p:grpSp>
        <p:nvGrpSpPr>
          <p:cNvPr id="361652" name="Group 180"/>
          <p:cNvGrpSpPr>
            <a:grpSpLocks/>
          </p:cNvGrpSpPr>
          <p:nvPr/>
        </p:nvGrpSpPr>
        <p:grpSpPr bwMode="auto">
          <a:xfrm>
            <a:off x="8456613" y="4365625"/>
            <a:ext cx="363537" cy="346075"/>
            <a:chOff x="2734" y="2476"/>
            <a:chExt cx="1227" cy="463"/>
          </a:xfrm>
        </p:grpSpPr>
        <p:sp>
          <p:nvSpPr>
            <p:cNvPr id="361653" name="Rectangle 181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b="1"/>
            </a:p>
          </p:txBody>
        </p:sp>
        <p:sp>
          <p:nvSpPr>
            <p:cNvPr id="361654" name="Rectangle 182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b="1">
                  <a:solidFill>
                    <a:srgbClr val="FFFFFF"/>
                  </a:solidFill>
                  <a:latin typeface="Tahoma" pitchFamily="34" charset="0"/>
                  <a:ea typeface="돋움" pitchFamily="50" charset="-127"/>
                </a:rPr>
                <a:t>\0</a:t>
              </a:r>
              <a:endParaRPr lang="en-US" altLang="ko-KR" b="1"/>
            </a:p>
          </p:txBody>
        </p:sp>
      </p:grpSp>
    </p:spTree>
    <p:extLst>
      <p:ext uri="{BB962C8B-B14F-4D97-AF65-F5344CB8AC3E}">
        <p14:creationId xmlns:p14="http://schemas.microsoft.com/office/powerpoint/2010/main" val="3287562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E00AD-CEB1-4A30-81A3-D5898BC9DF6C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차원 문자 배열의 활용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12776"/>
            <a:ext cx="4146550" cy="5140424"/>
          </a:xfrm>
        </p:spPr>
        <p:txBody>
          <a:bodyPr/>
          <a:lstStyle/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char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[20];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800" dirty="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("input string : ");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gets(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800" dirty="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puts("1) string :");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puts(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800" dirty="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("2) string : %s",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puts("3) string :");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for(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!= NULL;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[%d] = %c",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]);</a:t>
            </a:r>
            <a:endParaRPr lang="ko-KR" altLang="en-US" sz="1800" dirty="0"/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6450" y="1828800"/>
            <a:ext cx="414655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z="1800"/>
              <a:t>실행결과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600">
              <a:solidFill>
                <a:srgbClr val="1B0DD7"/>
              </a:solidFill>
            </a:endParaRP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input string : array 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1) string : 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array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2) string : array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3) string : 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str[0] = a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str[1] = r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str[2] = r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str[3] = a</a:t>
            </a:r>
          </a:p>
          <a:p>
            <a:pPr lvl="1"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str[4] = y</a:t>
            </a:r>
            <a:endParaRPr lang="ko-KR" altLang="en-US" sz="1600">
              <a:solidFill>
                <a:srgbClr val="1B0D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77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183A96-F896-4713-A166-F8B73623DED8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/>
              <a:t>strcpy(to, from) </a:t>
            </a:r>
          </a:p>
          <a:p>
            <a:pPr lvl="1"/>
            <a:r>
              <a:rPr lang="ko-KR" altLang="en-US" sz="1600"/>
              <a:t>이 함수는 </a:t>
            </a:r>
            <a:r>
              <a:rPr lang="en-US" altLang="ko-KR" sz="1600"/>
              <a:t>from</a:t>
            </a:r>
            <a:r>
              <a:rPr lang="ko-KR" altLang="en-US" sz="1600"/>
              <a:t>의 내용을 </a:t>
            </a:r>
            <a:r>
              <a:rPr lang="en-US" altLang="ko-KR" sz="1600"/>
              <a:t>to</a:t>
            </a:r>
            <a:r>
              <a:rPr lang="ko-KR" altLang="en-US" sz="1600"/>
              <a:t>배열로 복사한다.</a:t>
            </a:r>
          </a:p>
          <a:p>
            <a:pPr lvl="1"/>
            <a:r>
              <a:rPr lang="en-US" altLang="ko-KR" sz="1600"/>
              <a:t>strcpy(str, "");  /* </a:t>
            </a:r>
            <a:r>
              <a:rPr lang="ko-KR" altLang="en-US" sz="1600"/>
              <a:t>길이가 0인 문자열 : 널 문자열(</a:t>
            </a:r>
            <a:r>
              <a:rPr lang="en-US" altLang="ko-KR" sz="1600"/>
              <a:t>null string) */</a:t>
            </a:r>
          </a:p>
          <a:p>
            <a:pPr lvl="1"/>
            <a:endParaRPr lang="en-US" altLang="ko-KR" sz="1600"/>
          </a:p>
          <a:p>
            <a:r>
              <a:rPr lang="en-US" altLang="ko-KR" sz="1800"/>
              <a:t>strcat(to, from) </a:t>
            </a:r>
          </a:p>
          <a:p>
            <a:pPr lvl="1"/>
            <a:r>
              <a:rPr lang="en-US" altLang="ko-KR" sz="1600"/>
              <a:t>from</a:t>
            </a:r>
            <a:r>
              <a:rPr lang="ko-KR" altLang="en-US" sz="1600"/>
              <a:t>의 내용을 </a:t>
            </a:r>
            <a:r>
              <a:rPr lang="en-US" altLang="ko-KR" sz="1600"/>
              <a:t>to</a:t>
            </a:r>
            <a:r>
              <a:rPr lang="ko-KR" altLang="en-US" sz="1600"/>
              <a:t>문자열뒤에 추가한다.</a:t>
            </a:r>
          </a:p>
          <a:p>
            <a:pPr lvl="1"/>
            <a:endParaRPr lang="ko-KR" altLang="en-US" sz="1600"/>
          </a:p>
          <a:p>
            <a:r>
              <a:rPr lang="en-US" altLang="ko-KR" sz="1800"/>
              <a:t>strcmp(s1, s2)</a:t>
            </a:r>
          </a:p>
          <a:p>
            <a:pPr lvl="1"/>
            <a:r>
              <a:rPr lang="en-US" altLang="ko-KR" sz="1600"/>
              <a:t>( s1 == s2 ) =&gt; </a:t>
            </a:r>
            <a:r>
              <a:rPr lang="en-US" altLang="ko-KR" sz="1600">
                <a:solidFill>
                  <a:schemeClr val="hlink"/>
                </a:solidFill>
              </a:rPr>
              <a:t>0</a:t>
            </a:r>
            <a:r>
              <a:rPr lang="ko-KR" altLang="en-US" sz="1600"/>
              <a:t>을 반환한다. </a:t>
            </a:r>
          </a:p>
          <a:p>
            <a:pPr lvl="1"/>
            <a:r>
              <a:rPr lang="ko-KR" altLang="en-US" sz="1600"/>
              <a:t>( </a:t>
            </a:r>
            <a:r>
              <a:rPr lang="en-US" altLang="ko-KR" sz="1600"/>
              <a:t>s1 &lt; s2 ) =&gt; </a:t>
            </a:r>
            <a:r>
              <a:rPr lang="en-US" altLang="ko-KR" sz="1600">
                <a:solidFill>
                  <a:schemeClr val="hlink"/>
                </a:solidFill>
              </a:rPr>
              <a:t>0</a:t>
            </a:r>
            <a:r>
              <a:rPr lang="ko-KR" altLang="en-US" sz="1600">
                <a:solidFill>
                  <a:schemeClr val="hlink"/>
                </a:solidFill>
              </a:rPr>
              <a:t>보다 작은</a:t>
            </a:r>
            <a:r>
              <a:rPr lang="ko-KR" altLang="en-US" sz="1600"/>
              <a:t> 값을 반환, </a:t>
            </a:r>
          </a:p>
          <a:p>
            <a:pPr lvl="1"/>
            <a:r>
              <a:rPr lang="ko-KR" altLang="en-US" sz="1600"/>
              <a:t>( </a:t>
            </a:r>
            <a:r>
              <a:rPr lang="en-US" altLang="ko-KR" sz="1600"/>
              <a:t>s1 &gt; s2 ) =&gt; </a:t>
            </a:r>
            <a:r>
              <a:rPr lang="en-US" altLang="ko-KR" sz="1600">
                <a:solidFill>
                  <a:schemeClr val="hlink"/>
                </a:solidFill>
              </a:rPr>
              <a:t>0</a:t>
            </a:r>
            <a:r>
              <a:rPr lang="ko-KR" altLang="en-US" sz="1600">
                <a:solidFill>
                  <a:schemeClr val="hlink"/>
                </a:solidFill>
              </a:rPr>
              <a:t>보다 큰</a:t>
            </a:r>
            <a:r>
              <a:rPr lang="ko-KR" altLang="en-US" sz="1600"/>
              <a:t> 값을 반환</a:t>
            </a:r>
          </a:p>
          <a:p>
            <a:pPr lvl="1"/>
            <a:endParaRPr lang="ko-KR" altLang="en-US" sz="1600"/>
          </a:p>
          <a:p>
            <a:r>
              <a:rPr lang="en-US" altLang="ko-KR" sz="1800"/>
              <a:t>strlen(str) </a:t>
            </a:r>
          </a:p>
          <a:p>
            <a:pPr lvl="1"/>
            <a:r>
              <a:rPr lang="ko-KR" altLang="en-US" sz="1600"/>
              <a:t>널 종료 문자를 제외한 문자열의 길이를 반환한다.</a:t>
            </a:r>
          </a:p>
        </p:txBody>
      </p:sp>
    </p:spTree>
    <p:extLst>
      <p:ext uri="{BB962C8B-B14F-4D97-AF65-F5344CB8AC3E}">
        <p14:creationId xmlns:p14="http://schemas.microsoft.com/office/powerpoint/2010/main" val="989716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7FBF6-A42A-4965-B6EF-72D0BFE788F3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관련 함수 예제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/>
              <a:t>#</a:t>
            </a:r>
            <a:r>
              <a:rPr lang="en-US" altLang="ko-KR"/>
              <a:t>include "string.h"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 "stdio.h"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char str1[80], str2[80];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int cmp</a:t>
            </a:r>
            <a:r>
              <a:rPr lang="ko-KR" altLang="en-US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printf("Enter the first string: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gets(str1);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printf("Enter the second string: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gets(str2);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25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DB716C-A6E8-4B65-AA51-844E2740ED86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관련 함수 예제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/>
              <a:t>	/* 문자열의 길이를 출력한다. */</a:t>
            </a:r>
          </a:p>
          <a:p>
            <a:pPr>
              <a:buFont typeface="Wingdings" pitchFamily="2" charset="2"/>
              <a:buNone/>
            </a:pPr>
            <a:r>
              <a:rPr lang="ko-KR" altLang="en-US"/>
              <a:t>	</a:t>
            </a:r>
            <a:r>
              <a:rPr lang="en-US" altLang="ko-KR"/>
              <a:t>printf("%s is %d chars long\n", str1, strlen(str1));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printf("%s is %d chars long\n", str2, strlen(str2));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	/* </a:t>
            </a:r>
            <a:r>
              <a:rPr lang="ko-KR" altLang="en-US"/>
              <a:t>문자열을 비교한다. */</a:t>
            </a:r>
          </a:p>
          <a:p>
            <a:pPr>
              <a:buFont typeface="Wingdings" pitchFamily="2" charset="2"/>
              <a:buNone/>
            </a:pPr>
            <a:r>
              <a:rPr lang="ko-KR" altLang="en-US"/>
              <a:t>	</a:t>
            </a:r>
            <a:r>
              <a:rPr lang="en-US" altLang="ko-KR"/>
              <a:t>cmp = strcmp(str1, str2);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if(!cmp) printf("The strings are equal.\n");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else if(cmp&lt;0) printf("%s is less than %s\n", str1, str2);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else printf("%s is greater than %s\n", str1, str2);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6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6E8A7-09DE-4684-9E96-DB76C278656F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관련 함수 예제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/>
              <a:t>	/* 충분한 기억 공간이 있을 때 </a:t>
            </a:r>
            <a:r>
              <a:rPr lang="en-US" altLang="ko-KR"/>
              <a:t>str1</a:t>
            </a:r>
            <a:r>
              <a:rPr lang="ko-KR" altLang="en-US"/>
              <a:t>의 끝에 </a:t>
            </a:r>
            <a:r>
              <a:rPr lang="en-US" altLang="ko-KR"/>
              <a:t>str2</a:t>
            </a:r>
            <a:r>
              <a:rPr lang="ko-KR" altLang="en-US"/>
              <a:t>를 연결한다. */</a:t>
            </a:r>
          </a:p>
          <a:p>
            <a:pPr>
              <a:buFont typeface="Wingdings" pitchFamily="2" charset="2"/>
              <a:buNone/>
            </a:pPr>
            <a:r>
              <a:rPr lang="ko-KR" altLang="en-US"/>
              <a:t>	</a:t>
            </a:r>
            <a:r>
              <a:rPr lang="en-US" altLang="ko-KR"/>
              <a:t>if(strlen(str1) + strlen(str2) &lt; 80)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    strcat(str1, str2);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    printf("%s\n", str1);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	/* str2</a:t>
            </a:r>
            <a:r>
              <a:rPr lang="ko-KR" altLang="en-US"/>
              <a:t>를 </a:t>
            </a:r>
            <a:r>
              <a:rPr lang="en-US" altLang="ko-KR"/>
              <a:t>str1</a:t>
            </a:r>
            <a:r>
              <a:rPr lang="ko-KR" altLang="en-US"/>
              <a:t>에 복사한다. */</a:t>
            </a:r>
          </a:p>
          <a:p>
            <a:pPr>
              <a:buFont typeface="Wingdings" pitchFamily="2" charset="2"/>
              <a:buNone/>
            </a:pPr>
            <a:r>
              <a:rPr lang="ko-KR" altLang="en-US"/>
              <a:t>	</a:t>
            </a:r>
            <a:r>
              <a:rPr lang="en-US" altLang="ko-KR"/>
              <a:t>strcpy(str1, str2);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printf("%s %s\n", str1, str2);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5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변수들이 같은 배열 이름으로 일정한 크기의 연속된 메모리에 저장되는 구조</a:t>
            </a:r>
            <a:endParaRPr lang="en-US" altLang="ko-KR" dirty="0" smtClean="0"/>
          </a:p>
          <a:p>
            <a:r>
              <a:rPr lang="ko-KR" altLang="en-US" dirty="0" smtClean="0"/>
              <a:t>필요성</a:t>
            </a:r>
          </a:p>
          <a:p>
            <a:pPr lvl="1"/>
            <a:r>
              <a:rPr lang="ko-KR" altLang="en-US" dirty="0" smtClean="0"/>
              <a:t>배열을 이용하면 변수를 일일이 선언하는 번거로움을 해소할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사용도 간편</a:t>
            </a:r>
            <a:endParaRPr lang="en-US" altLang="ko-KR" dirty="0" smtClean="0"/>
          </a:p>
          <a:p>
            <a:r>
              <a:rPr lang="ko-KR" altLang="en-US" dirty="0" smtClean="0"/>
              <a:t>사람이 사는 집을 변수라 생각하면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변수는 단독주택에 비유할 수 있고 배열은 아파트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005064"/>
            <a:ext cx="5283622" cy="2462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262BE5-CDAE-4FDE-B966-62927646ADDD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배열(</a:t>
            </a:r>
            <a:r>
              <a:rPr lang="en-US" altLang="ko-KR"/>
              <a:t>Multi-dimensional Array)</a:t>
            </a:r>
            <a:endParaRPr lang="ko-KR" alt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ct val="0"/>
              </a:spcAft>
            </a:pPr>
            <a:r>
              <a:rPr lang="ko-KR" altLang="en-US"/>
              <a:t>형식</a:t>
            </a:r>
          </a:p>
          <a:p>
            <a:pPr marL="762000" lvl="1" indent="-304800" algn="just">
              <a:spcAft>
                <a:spcPct val="0"/>
              </a:spcAft>
            </a:pPr>
            <a:r>
              <a:rPr lang="ko-KR" altLang="en-US"/>
              <a:t>데이터형  배열명[크기1][크기2];               /*2차원 배열 */</a:t>
            </a:r>
          </a:p>
          <a:p>
            <a:pPr marL="762000" lvl="1" indent="-304800" algn="just">
              <a:spcAft>
                <a:spcPct val="0"/>
              </a:spcAft>
            </a:pPr>
            <a:r>
              <a:rPr lang="ko-KR" altLang="en-US"/>
              <a:t>데이터형  배열명[크기1][크기2][크기3];   /*3차원 배열 */</a:t>
            </a:r>
          </a:p>
          <a:p>
            <a:pPr marL="762000" lvl="1" indent="-304800" algn="just">
              <a:spcAft>
                <a:spcPct val="0"/>
              </a:spcAft>
            </a:pPr>
            <a:r>
              <a:rPr lang="ko-KR" altLang="en-US"/>
              <a:t>데이터형  배열명[크기1], ..., [크기</a:t>
            </a:r>
            <a:r>
              <a:rPr lang="en-US" altLang="ko-KR"/>
              <a:t>n];        /*n</a:t>
            </a:r>
            <a:r>
              <a:rPr lang="ko-KR" altLang="en-US"/>
              <a:t>차원 배열 */</a:t>
            </a:r>
          </a:p>
          <a:p>
            <a:pPr algn="just">
              <a:spcAft>
                <a:spcPct val="0"/>
              </a:spcAft>
            </a:pPr>
            <a:endParaRPr lang="ko-KR" altLang="en-US"/>
          </a:p>
          <a:p>
            <a:pPr algn="just">
              <a:spcAft>
                <a:spcPct val="0"/>
              </a:spcAft>
            </a:pPr>
            <a:r>
              <a:rPr lang="ko-KR" altLang="en-US"/>
              <a:t>예</a:t>
            </a:r>
          </a:p>
          <a:p>
            <a:pPr marL="762000" lvl="1" indent="-304800" algn="just">
              <a:spcAft>
                <a:spcPct val="0"/>
              </a:spcAft>
              <a:buClr>
                <a:srgbClr val="1B0DD7"/>
              </a:buClr>
              <a:buSzTx/>
              <a:buFont typeface="Wingdings" pitchFamily="2" charset="2"/>
              <a:buAutoNum type="circleNumDbPlain"/>
            </a:pPr>
            <a:r>
              <a:rPr lang="ko-KR" altLang="en-US"/>
              <a:t>  1차원 배열 :  </a:t>
            </a:r>
            <a:r>
              <a:rPr lang="en-US" altLang="ko-KR"/>
              <a:t>char c[3];                   /* 3 byte </a:t>
            </a:r>
            <a:r>
              <a:rPr lang="ko-KR" altLang="en-US"/>
              <a:t>할당 */</a:t>
            </a:r>
          </a:p>
          <a:p>
            <a:pPr marL="762000" lvl="1" indent="-304800" algn="just">
              <a:spcAft>
                <a:spcPct val="0"/>
              </a:spcAft>
              <a:buClr>
                <a:srgbClr val="1B0DD7"/>
              </a:buClr>
              <a:buSzTx/>
              <a:buFont typeface="Wingdings" pitchFamily="2" charset="2"/>
              <a:buAutoNum type="circleNumDbPlain"/>
            </a:pPr>
            <a:r>
              <a:rPr lang="ko-KR" altLang="en-US"/>
              <a:t>  2차원 배열 :  </a:t>
            </a:r>
            <a:r>
              <a:rPr lang="en-US" altLang="ko-KR"/>
              <a:t>char a[2][3];             /* 6 byte </a:t>
            </a:r>
            <a:r>
              <a:rPr lang="ko-KR" altLang="en-US"/>
              <a:t>할당 */</a:t>
            </a:r>
          </a:p>
          <a:p>
            <a:pPr marL="762000" lvl="1" indent="-304800" algn="just">
              <a:spcAft>
                <a:spcPct val="0"/>
              </a:spcAft>
              <a:buClr>
                <a:srgbClr val="1B0DD7"/>
              </a:buClr>
              <a:buSzTx/>
              <a:buFont typeface="Wingdings" pitchFamily="2" charset="2"/>
              <a:buAutoNum type="circleNumDbPlain"/>
            </a:pPr>
            <a:r>
              <a:rPr lang="ko-KR" altLang="en-US"/>
              <a:t>  3차원 배열 :  </a:t>
            </a:r>
            <a:r>
              <a:rPr lang="en-US" altLang="ko-KR"/>
              <a:t>int b[2][3][4];         /* 4*4*3*2 byte </a:t>
            </a:r>
            <a:r>
              <a:rPr lang="ko-KR" altLang="en-US"/>
              <a:t>할당 */ </a:t>
            </a:r>
          </a:p>
          <a:p>
            <a:pPr marL="762000" lvl="1" indent="-304800" algn="just">
              <a:spcAft>
                <a:spcPct val="0"/>
              </a:spcAft>
              <a:buClr>
                <a:srgbClr val="1B0DD7"/>
              </a:buClr>
              <a:buSzTx/>
              <a:buFont typeface="Wingdings" pitchFamily="2" charset="2"/>
              <a:buAutoNum type="circleNumDbPlain"/>
            </a:pPr>
            <a:r>
              <a:rPr lang="ko-KR" altLang="en-US"/>
              <a:t>  4차원 배열 :  </a:t>
            </a:r>
            <a:r>
              <a:rPr lang="en-US" altLang="ko-KR"/>
              <a:t>float c[2][3][4][5];   /* ? byte </a:t>
            </a:r>
            <a:r>
              <a:rPr lang="ko-KR" altLang="en-US"/>
              <a:t>할당 */</a:t>
            </a:r>
          </a:p>
          <a:p>
            <a:pPr marL="762000" lvl="1" indent="-304800" algn="just">
              <a:spcAft>
                <a:spcPct val="0"/>
              </a:spcAft>
              <a:buClr>
                <a:srgbClr val="1B0DD7"/>
              </a:buClr>
              <a:buSzTx/>
              <a:buFont typeface="Wingdings" pitchFamily="2" charset="2"/>
              <a:buAutoNum type="circleNumDbPlain"/>
            </a:pPr>
            <a:endParaRPr lang="ko-KR" altLang="en-US"/>
          </a:p>
          <a:p>
            <a:pPr algn="just">
              <a:spcAft>
                <a:spcPct val="0"/>
              </a:spcAft>
              <a:buClr>
                <a:srgbClr val="1B0DD7"/>
              </a:buClr>
              <a:buSzTx/>
            </a:pPr>
            <a:r>
              <a:rPr lang="ko-KR" altLang="en-US"/>
              <a:t>3차원 배열 이상은 거의 사용하지 않음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136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18502-E181-42ED-8607-F33A6704E732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2차원 배열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2차원 배열은 크기1(행)과 크기2(열)로 구성되는 행렬(</a:t>
            </a:r>
            <a:r>
              <a:rPr lang="en-US" altLang="ko-KR"/>
              <a:t>Matrix)</a:t>
            </a:r>
          </a:p>
          <a:p>
            <a:endParaRPr lang="ko-KR" altLang="en-US"/>
          </a:p>
          <a:p>
            <a:r>
              <a:rPr lang="ko-KR" altLang="en-US"/>
              <a:t>2차원 배열의 구조 예</a:t>
            </a:r>
          </a:p>
          <a:p>
            <a:pPr lvl="1">
              <a:buFont typeface="Wingdings" pitchFamily="2" charset="2"/>
              <a:buNone/>
            </a:pPr>
            <a:r>
              <a:rPr lang="ko-KR" altLang="en-US"/>
              <a:t>(실제 메모리 구조상에서의 배열과는 약간의 차이가 있다) </a:t>
            </a:r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332406"/>
              </p:ext>
            </p:extLst>
          </p:nvPr>
        </p:nvGraphicFramePr>
        <p:xfrm>
          <a:off x="611560" y="3140968"/>
          <a:ext cx="7467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비트맵 이미지" r:id="rId3" imgW="4791744" imgH="1809524" progId="PBrush">
                  <p:embed/>
                </p:oleObj>
              </mc:Choice>
              <mc:Fallback>
                <p:oleObj name="비트맵 이미지" r:id="rId3" imgW="4791744" imgH="18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140968"/>
                        <a:ext cx="74676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1040617" y="328498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35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선언과 원소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첨자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첨자는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행크기</a:t>
            </a:r>
            <a:r>
              <a:rPr lang="en-US" altLang="ko-KR" smtClean="0"/>
              <a:t>-1)</a:t>
            </a:r>
            <a:r>
              <a:rPr lang="ko-KR" altLang="en-US" dirty="0" smtClean="0"/>
              <a:t>까지 유효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마찬가지로 열 첨자는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열크기</a:t>
            </a:r>
            <a:r>
              <a:rPr lang="en-US" altLang="ko-KR" dirty="0" smtClean="0"/>
              <a:t>-1)</a:t>
            </a:r>
            <a:r>
              <a:rPr lang="ko-KR" altLang="en-US" dirty="0" smtClean="0"/>
              <a:t>까지 유효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075" y="2564904"/>
            <a:ext cx="6156277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08467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행 우선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Row Major Array</a:t>
            </a:r>
          </a:p>
          <a:p>
            <a:pPr lvl="1"/>
            <a:r>
              <a:rPr lang="ko-KR" altLang="en-US" dirty="0" smtClean="0"/>
              <a:t>첫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행의 모든 원소가 메모리에 할당된 이후에 두 번째 행의 원소가 순차적으로 할당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348880"/>
            <a:ext cx="4536504" cy="3744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83044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선언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이중 중괄호 또는 중괄호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중괄호를 중첩되게 이용하는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일차원</a:t>
            </a:r>
            <a:r>
              <a:rPr lang="ko-KR" altLang="en-US" dirty="0" smtClean="0"/>
              <a:t> 배열과 같이 하나의 중괄호로 모든 초기값을 쉼표로 분리하는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대괄호 내부의 행의 크기는 명시하지 않을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두 번째 대괄호 내부의 열의 크기는 반드시 명시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56992"/>
            <a:ext cx="5944974" cy="231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90755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선언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명시되지 않은 행의 크기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( (</a:t>
            </a:r>
            <a:r>
              <a:rPr lang="ko-KR" altLang="en-US" sz="1400" dirty="0" err="1" smtClean="0"/>
              <a:t>배열원소수</a:t>
            </a:r>
            <a:r>
              <a:rPr lang="en-US" altLang="ko-KR" sz="1400" dirty="0" smtClean="0"/>
              <a:t>) / (</a:t>
            </a:r>
            <a:r>
              <a:rPr lang="ko-KR" altLang="en-US" sz="1400" dirty="0" smtClean="0"/>
              <a:t>열수</a:t>
            </a:r>
            <a:r>
              <a:rPr lang="en-US" altLang="ko-KR" sz="1400" dirty="0" smtClean="0"/>
              <a:t>) 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소수점인 경우 무조건 </a:t>
            </a:r>
            <a:r>
              <a:rPr lang="ko-KR" altLang="en-US" dirty="0" err="1" smtClean="0"/>
              <a:t>올림하면</a:t>
            </a:r>
            <a:r>
              <a:rPr lang="ko-KR" altLang="en-US" dirty="0" smtClean="0"/>
              <a:t> 행의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크기는 생략할 수 있어도 열 크기는 생략할 수 없다는 것에 주의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7162" y="2506880"/>
            <a:ext cx="4685118" cy="1930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807452"/>
            <a:ext cx="7048823" cy="1141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4586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원소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001459" cy="5328592"/>
          </a:xfrm>
        </p:spPr>
        <p:txBody>
          <a:bodyPr/>
          <a:lstStyle/>
          <a:p>
            <a:r>
              <a:rPr lang="en-US" altLang="ko-KR" dirty="0" err="1" smtClean="0"/>
              <a:t>twodarray.c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이차원 배열 선언과 초기값을 직접 저장한 후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563" y="211500"/>
            <a:ext cx="4219925" cy="4958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4560" y="5158181"/>
            <a:ext cx="4219928" cy="1295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708920"/>
            <a:ext cx="4104456" cy="1532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65558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034BE-30BE-4370-A8B9-2F98200A3522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배열의 초기화와 활용 (1)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84784"/>
            <a:ext cx="4146550" cy="5068416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dirty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main()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a[2][3], sum[2][3];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b[2][3] = {10, 20, 30, 40, 50, 60 };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j;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400" dirty="0"/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a[0][0] = 1;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a[0][1] = 2;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a[0][2] = 3;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a[1][0] = 4;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a[1][1] = 5;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a[1][2] = 6;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400" dirty="0"/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&lt;2;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   for(j=0; j&lt;3; </a:t>
            </a:r>
            <a:r>
              <a:rPr lang="en-US" altLang="ko-KR" sz="1400" dirty="0" err="1"/>
              <a:t>j++</a:t>
            </a:r>
            <a:r>
              <a:rPr lang="en-US" altLang="ko-KR" sz="1400" dirty="0"/>
              <a:t>)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         sum[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 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 + b[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][j];</a:t>
            </a:r>
            <a:endParaRPr lang="ko-KR" altLang="en-US" sz="1400" dirty="0"/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6450" y="1484784"/>
            <a:ext cx="4146550" cy="5068416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/>
              <a:t>   for(i=0; i&lt;2; i++)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/>
              <a:t>      for(j=0; j&lt;3; j++)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/>
              <a:t>         printf(" sum[%d][%d] = %d", i, j, 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/>
              <a:t>            sum[i][j]);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400"/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ko-KR" altLang="en-US" sz="1400"/>
              <a:t>실행결과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ko-KR" altLang="en-US" sz="1400"/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>
                <a:solidFill>
                  <a:srgbClr val="1B0DD7"/>
                </a:solidFill>
              </a:rPr>
              <a:t>sum[0][0] = 11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>
                <a:solidFill>
                  <a:srgbClr val="1B0DD7"/>
                </a:solidFill>
              </a:rPr>
              <a:t>sum[0][1] = 22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>
                <a:solidFill>
                  <a:srgbClr val="1B0DD7"/>
                </a:solidFill>
              </a:rPr>
              <a:t>sum[0][2] = 33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>
                <a:solidFill>
                  <a:srgbClr val="1B0DD7"/>
                </a:solidFill>
              </a:rPr>
              <a:t>sum[1][0] = 44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>
                <a:solidFill>
                  <a:srgbClr val="1B0DD7"/>
                </a:solidFill>
              </a:rPr>
              <a:t>sum[1][1] = 55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>
                <a:solidFill>
                  <a:srgbClr val="1B0DD7"/>
                </a:solidFill>
              </a:rPr>
              <a:t>sum[1][2] = 66 </a:t>
            </a:r>
            <a:endParaRPr lang="ko-KR" altLang="en-US" sz="1400">
              <a:solidFill>
                <a:srgbClr val="1B0D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71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7A360-6217-499D-B938-108535140737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배열의 활용 (2)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static int score[4][3];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int i, j, sum;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endParaRPr lang="en-US" altLang="ko-KR" sz="1600"/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for(i=0; i&lt;4; i++) {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   printf("input score (kor, eng, math) : ");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   scanf("%d %d %d",  &amp;score[i][0], &amp;score[i][1], &amp;score[i][2]);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}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printf("=============================");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printf(" num   kor   eng   math   tot");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printf("=============================");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for(i=0; i&lt;4; i++)  {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   sum = 0;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   for(j=0; j&lt;3; j++)    sum = sum + score[i][j]; 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   printf(" %2d %5d %5d %5d %5d", i+1, score[i][0],score[i][1],  score[i][2], sum );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}</a:t>
            </a:r>
          </a:p>
          <a:p>
            <a:pPr algn="just"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/>
              <a:t>   printf("=============================");</a:t>
            </a:r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 bwMode="auto">
          <a:xfrm>
            <a:off x="395536" y="112474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45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65392F-938F-41A5-89DF-934AF0AE2416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배열의 활용 (2)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/>
              <a:t>실행결과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>
              <a:solidFill>
                <a:srgbClr val="1B0DD7"/>
              </a:solidFill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input score (kor, eng, math) : 50 85 70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input score (kor, eng, math) : 99 87 100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input score (kor, eng, math) : 69 65 61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input score (kor, eng, math) : 86 89 92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>
              <a:solidFill>
                <a:srgbClr val="1B0DD7"/>
              </a:solidFill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=============================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 num   kor  eng  math   tot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=============================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  1    50    85    70   205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  2    99    87   100   286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  3    69    65    61   195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  4    86    89    92   267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1B0DD7"/>
                </a:solidFill>
              </a:rPr>
              <a:t>=============================</a:t>
            </a:r>
            <a:endParaRPr lang="ko-KR" altLang="en-US" sz="1600">
              <a:solidFill>
                <a:srgbClr val="1B0D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8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크기를 지정하는 부분에는 양수의 정수 상수와 기호 상수 또는 이들의 연산식이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변수로는 배열의 크기를 지정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 자료형으로는 모든 자료형이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선언 시 초기값 지정이 없다면 반드시 배열 크기는 명시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5660851" cy="2325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627784" y="3879999"/>
            <a:ext cx="12961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배열이름</a:t>
            </a:r>
            <a:r>
              <a:rPr lang="en-US" altLang="ko-KR" sz="1000" dirty="0" smtClean="0"/>
              <a:t>[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배열크기</a:t>
            </a:r>
            <a:r>
              <a:rPr lang="en-US" altLang="ko-KR" sz="1000" dirty="0" smtClean="0"/>
              <a:t>];</a:t>
            </a:r>
            <a:endParaRPr lang="ko-KR" altLang="en-US" sz="10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C1B34-3FF6-4377-82A3-E8C7CB0CB90D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/>
              <a:t>2</a:t>
            </a:r>
            <a:r>
              <a:rPr lang="ko-KR" altLang="en-US"/>
              <a:t>차원 문자열 배열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ko-KR" altLang="en-US">
                <a:solidFill>
                  <a:schemeClr val="hlink"/>
                </a:solidFill>
              </a:rPr>
              <a:t>문자열</a:t>
            </a:r>
            <a:r>
              <a:rPr lang="ko-KR" altLang="en-US"/>
              <a:t> 배열은 </a:t>
            </a:r>
          </a:p>
          <a:p>
            <a:pPr lvl="1">
              <a:spcAft>
                <a:spcPct val="0"/>
              </a:spcAft>
            </a:pPr>
            <a:r>
              <a:rPr lang="ko-KR" altLang="en-US"/>
              <a:t>문자열들을 배열에 저장하는 것으로 </a:t>
            </a:r>
            <a:r>
              <a:rPr lang="ko-KR" altLang="en-US">
                <a:solidFill>
                  <a:schemeClr val="hlink"/>
                </a:solidFill>
              </a:rPr>
              <a:t>2차원 배열을 사용</a:t>
            </a:r>
            <a:r>
              <a:rPr lang="ko-KR" altLang="en-US"/>
              <a:t>한다.</a:t>
            </a:r>
          </a:p>
          <a:p>
            <a:pPr lvl="1">
              <a:spcAft>
                <a:spcPct val="0"/>
              </a:spcAft>
            </a:pPr>
            <a:r>
              <a:rPr lang="ko-KR" altLang="en-US"/>
              <a:t>문자열의 끝에 널(</a:t>
            </a:r>
            <a:r>
              <a:rPr lang="en-US" altLang="ko-KR"/>
              <a:t>NULL)</a:t>
            </a:r>
            <a:r>
              <a:rPr lang="ko-KR" altLang="en-US"/>
              <a:t> 종료문자를 사용한다.</a:t>
            </a:r>
          </a:p>
          <a:p>
            <a:pPr lvl="1">
              <a:spcAft>
                <a:spcPct val="0"/>
              </a:spcAft>
            </a:pPr>
            <a:r>
              <a:rPr lang="ko-KR" altLang="en-US"/>
              <a:t>배열의 크기는 가장 긴 문자열의 크기보다 1 바이트 더 커야 한다.</a:t>
            </a:r>
          </a:p>
          <a:p>
            <a:pPr lvl="1">
              <a:spcAft>
                <a:spcPct val="0"/>
              </a:spcAft>
            </a:pPr>
            <a:endParaRPr lang="ko-KR" altLang="en-US"/>
          </a:p>
          <a:p>
            <a:pPr lvl="1">
              <a:spcAft>
                <a:spcPct val="0"/>
              </a:spcAft>
              <a:buFont typeface="Wingdings" pitchFamily="2" charset="2"/>
              <a:buNone/>
            </a:pPr>
            <a:endParaRPr lang="ko-KR" altLang="en-US"/>
          </a:p>
          <a:p>
            <a:pPr lvl="1">
              <a:spcAft>
                <a:spcPct val="0"/>
              </a:spcAft>
            </a:pPr>
            <a:r>
              <a:rPr lang="ko-KR" altLang="en-US"/>
              <a:t>예)  </a:t>
            </a:r>
          </a:p>
          <a:p>
            <a:pPr lvl="1">
              <a:spcAft>
                <a:spcPct val="0"/>
              </a:spcAft>
            </a:pPr>
            <a:endParaRPr lang="ko-KR" altLang="en-US"/>
          </a:p>
          <a:p>
            <a:pPr lvl="1"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char names[10][40];  </a:t>
            </a:r>
          </a:p>
          <a:p>
            <a:pPr lvl="2"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/* </a:t>
            </a:r>
            <a:r>
              <a:rPr lang="ko-KR" altLang="en-US"/>
              <a:t>길이가 최대 39인 문자열들을 10개 갖는 문자열 배열 */</a:t>
            </a:r>
          </a:p>
          <a:p>
            <a:pPr lvl="2">
              <a:spcAft>
                <a:spcPct val="0"/>
              </a:spcAft>
              <a:buFont typeface="Wingdings" pitchFamily="2" charset="2"/>
              <a:buNone/>
            </a:pPr>
            <a:endParaRPr lang="ko-KR" altLang="en-US"/>
          </a:p>
          <a:p>
            <a:pPr lvl="1"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gets(names[2]) ;  /* names </a:t>
            </a:r>
            <a:r>
              <a:rPr lang="ko-KR" altLang="en-US"/>
              <a:t>배열의 세번째 문자열 */</a:t>
            </a:r>
          </a:p>
          <a:p>
            <a:pPr lvl="1"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printf(names[0]) ;  /* names </a:t>
            </a:r>
            <a:r>
              <a:rPr lang="ko-KR" altLang="en-US"/>
              <a:t>배열의 첫번째 문자열을 출력 */</a:t>
            </a:r>
          </a:p>
        </p:txBody>
      </p:sp>
    </p:spTree>
    <p:extLst>
      <p:ext uri="{BB962C8B-B14F-4D97-AF65-F5344CB8AC3E}">
        <p14:creationId xmlns:p14="http://schemas.microsoft.com/office/powerpoint/2010/main" val="3665046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885FB8-CF16-4A4E-96C6-33E5381A67DA}" type="slidenum">
              <a:rPr lang="ko-KR" altLang="en-US"/>
              <a:pPr/>
              <a:t>41</a:t>
            </a:fld>
            <a:endParaRPr lang="en-US" altLang="ko-KR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문자열 배열의 선언과 메모리 구조</a:t>
            </a:r>
          </a:p>
        </p:txBody>
      </p:sp>
      <p:sp>
        <p:nvSpPr>
          <p:cNvPr id="383159" name="Rectangle 183"/>
          <p:cNvSpPr>
            <a:spLocks noChangeArrowheads="1"/>
          </p:cNvSpPr>
          <p:nvPr/>
        </p:nvSpPr>
        <p:spPr bwMode="auto">
          <a:xfrm>
            <a:off x="33338" y="3841750"/>
            <a:ext cx="8377237" cy="69850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3160" name="Rectangle 184"/>
          <p:cNvSpPr>
            <a:spLocks noChangeArrowheads="1"/>
          </p:cNvSpPr>
          <p:nvPr/>
        </p:nvSpPr>
        <p:spPr bwMode="auto">
          <a:xfrm>
            <a:off x="2224088" y="3689350"/>
            <a:ext cx="4673600" cy="69850"/>
          </a:xfrm>
          <a:prstGeom prst="rect">
            <a:avLst/>
          </a:prstGeom>
          <a:solidFill>
            <a:srgbClr val="F3F3F3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83161" name="Rectangle 185"/>
          <p:cNvSpPr>
            <a:spLocks noChangeArrowheads="1"/>
          </p:cNvSpPr>
          <p:nvPr/>
        </p:nvSpPr>
        <p:spPr bwMode="auto">
          <a:xfrm>
            <a:off x="33338" y="3751263"/>
            <a:ext cx="8377237" cy="69850"/>
          </a:xfrm>
          <a:prstGeom prst="rect">
            <a:avLst/>
          </a:prstGeom>
          <a:solidFill>
            <a:srgbClr val="F3F3F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83163" name="Group 187"/>
          <p:cNvGrpSpPr>
            <a:grpSpLocks/>
          </p:cNvGrpSpPr>
          <p:nvPr/>
        </p:nvGrpSpPr>
        <p:grpSpPr bwMode="auto">
          <a:xfrm>
            <a:off x="1366838" y="3489325"/>
            <a:ext cx="398462" cy="365125"/>
            <a:chOff x="2734" y="2476"/>
            <a:chExt cx="1227" cy="463"/>
          </a:xfrm>
        </p:grpSpPr>
        <p:sp>
          <p:nvSpPr>
            <p:cNvPr id="383164" name="Rectangle 188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65" name="Rectangle 189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N</a:t>
              </a:r>
              <a:endParaRPr lang="en-US" altLang="ko-KR" sz="1800" b="1"/>
            </a:p>
          </p:txBody>
        </p:sp>
      </p:grpSp>
      <p:sp>
        <p:nvSpPr>
          <p:cNvPr id="383166" name="Text Box 190"/>
          <p:cNvSpPr txBox="1">
            <a:spLocks noChangeArrowheads="1"/>
          </p:cNvSpPr>
          <p:nvPr/>
        </p:nvSpPr>
        <p:spPr bwMode="auto">
          <a:xfrm>
            <a:off x="377825" y="3489325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menu[0]</a:t>
            </a:r>
          </a:p>
        </p:txBody>
      </p:sp>
      <p:sp>
        <p:nvSpPr>
          <p:cNvPr id="383167" name="Text Box 191"/>
          <p:cNvSpPr txBox="1">
            <a:spLocks noChangeArrowheads="1"/>
          </p:cNvSpPr>
          <p:nvPr/>
        </p:nvSpPr>
        <p:spPr bwMode="auto">
          <a:xfrm>
            <a:off x="2752725" y="6230938"/>
            <a:ext cx="174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menu[4][2]</a:t>
            </a:r>
          </a:p>
        </p:txBody>
      </p:sp>
      <p:sp>
        <p:nvSpPr>
          <p:cNvPr id="383168" name="Text Box 192"/>
          <p:cNvSpPr txBox="1">
            <a:spLocks noChangeArrowheads="1"/>
          </p:cNvSpPr>
          <p:nvPr/>
        </p:nvSpPr>
        <p:spPr bwMode="auto">
          <a:xfrm>
            <a:off x="322263" y="2392363"/>
            <a:ext cx="8713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char menu[</a:t>
            </a:r>
            <a:r>
              <a:rPr lang="en-US" altLang="ko-KR" sz="1800" b="1">
                <a:solidFill>
                  <a:srgbClr val="3366FF"/>
                </a:solidFill>
              </a:rPr>
              <a:t>5</a:t>
            </a:r>
            <a:r>
              <a:rPr lang="en-US" altLang="ko-KR" sz="1800" b="1"/>
              <a:t>][</a:t>
            </a:r>
            <a:r>
              <a:rPr lang="en-US" altLang="ko-KR" sz="1800" b="1">
                <a:solidFill>
                  <a:srgbClr val="3366FF"/>
                </a:solidFill>
              </a:rPr>
              <a:t>10</a:t>
            </a:r>
            <a:r>
              <a:rPr lang="en-US" altLang="ko-KR" sz="1800" b="1"/>
              <a:t>] = { “New Game”, “Load Game”, “2 Play”, “Option”, “Exit” };</a:t>
            </a:r>
          </a:p>
        </p:txBody>
      </p:sp>
      <p:grpSp>
        <p:nvGrpSpPr>
          <p:cNvPr id="383169" name="Group 193"/>
          <p:cNvGrpSpPr>
            <a:grpSpLocks/>
          </p:cNvGrpSpPr>
          <p:nvPr/>
        </p:nvGrpSpPr>
        <p:grpSpPr bwMode="auto">
          <a:xfrm>
            <a:off x="1765300" y="3489325"/>
            <a:ext cx="395288" cy="365125"/>
            <a:chOff x="2734" y="2476"/>
            <a:chExt cx="1227" cy="463"/>
          </a:xfrm>
        </p:grpSpPr>
        <p:sp>
          <p:nvSpPr>
            <p:cNvPr id="383170" name="Rectangle 194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71" name="Rectangle 195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e</a:t>
              </a:r>
              <a:endParaRPr lang="en-US" altLang="ko-KR" sz="1800" b="1"/>
            </a:p>
          </p:txBody>
        </p:sp>
      </p:grpSp>
      <p:grpSp>
        <p:nvGrpSpPr>
          <p:cNvPr id="383172" name="Group 196"/>
          <p:cNvGrpSpPr>
            <a:grpSpLocks/>
          </p:cNvGrpSpPr>
          <p:nvPr/>
        </p:nvGrpSpPr>
        <p:grpSpPr bwMode="auto">
          <a:xfrm>
            <a:off x="2159000" y="3489325"/>
            <a:ext cx="396875" cy="365125"/>
            <a:chOff x="2734" y="2476"/>
            <a:chExt cx="1227" cy="463"/>
          </a:xfrm>
        </p:grpSpPr>
        <p:sp>
          <p:nvSpPr>
            <p:cNvPr id="383173" name="Rectangle 197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74" name="Rectangle 198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w</a:t>
              </a:r>
              <a:endParaRPr lang="en-US" altLang="ko-KR" sz="1800" b="1"/>
            </a:p>
          </p:txBody>
        </p:sp>
      </p:grpSp>
      <p:grpSp>
        <p:nvGrpSpPr>
          <p:cNvPr id="383175" name="Group 199"/>
          <p:cNvGrpSpPr>
            <a:grpSpLocks/>
          </p:cNvGrpSpPr>
          <p:nvPr/>
        </p:nvGrpSpPr>
        <p:grpSpPr bwMode="auto">
          <a:xfrm>
            <a:off x="2555875" y="3489325"/>
            <a:ext cx="396875" cy="365125"/>
            <a:chOff x="2734" y="2476"/>
            <a:chExt cx="1227" cy="463"/>
          </a:xfrm>
        </p:grpSpPr>
        <p:sp>
          <p:nvSpPr>
            <p:cNvPr id="383176" name="Rectangle 200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77" name="Rectangle 201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</p:grpSp>
      <p:grpSp>
        <p:nvGrpSpPr>
          <p:cNvPr id="383178" name="Group 202"/>
          <p:cNvGrpSpPr>
            <a:grpSpLocks/>
          </p:cNvGrpSpPr>
          <p:nvPr/>
        </p:nvGrpSpPr>
        <p:grpSpPr bwMode="auto">
          <a:xfrm>
            <a:off x="2952750" y="3489325"/>
            <a:ext cx="396875" cy="365125"/>
            <a:chOff x="2734" y="2476"/>
            <a:chExt cx="1227" cy="463"/>
          </a:xfrm>
        </p:grpSpPr>
        <p:sp>
          <p:nvSpPr>
            <p:cNvPr id="383179" name="Rectangle 203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80" name="Rectangle 204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G</a:t>
              </a:r>
              <a:endParaRPr lang="en-US" altLang="ko-KR" sz="1800" b="1"/>
            </a:p>
          </p:txBody>
        </p:sp>
      </p:grpSp>
      <p:grpSp>
        <p:nvGrpSpPr>
          <p:cNvPr id="383181" name="Group 205"/>
          <p:cNvGrpSpPr>
            <a:grpSpLocks/>
          </p:cNvGrpSpPr>
          <p:nvPr/>
        </p:nvGrpSpPr>
        <p:grpSpPr bwMode="auto">
          <a:xfrm>
            <a:off x="3348038" y="3489325"/>
            <a:ext cx="396875" cy="365125"/>
            <a:chOff x="2734" y="2476"/>
            <a:chExt cx="1227" cy="463"/>
          </a:xfrm>
        </p:grpSpPr>
        <p:sp>
          <p:nvSpPr>
            <p:cNvPr id="383182" name="Rectangle 206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83" name="Rectangle 207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a</a:t>
              </a:r>
              <a:endParaRPr lang="en-US" altLang="ko-KR" sz="1800" b="1"/>
            </a:p>
          </p:txBody>
        </p:sp>
      </p:grpSp>
      <p:grpSp>
        <p:nvGrpSpPr>
          <p:cNvPr id="383184" name="Group 208"/>
          <p:cNvGrpSpPr>
            <a:grpSpLocks/>
          </p:cNvGrpSpPr>
          <p:nvPr/>
        </p:nvGrpSpPr>
        <p:grpSpPr bwMode="auto">
          <a:xfrm>
            <a:off x="3743325" y="3489325"/>
            <a:ext cx="396875" cy="365125"/>
            <a:chOff x="2734" y="2476"/>
            <a:chExt cx="1227" cy="463"/>
          </a:xfrm>
        </p:grpSpPr>
        <p:sp>
          <p:nvSpPr>
            <p:cNvPr id="383185" name="Rectangle 209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86" name="Rectangle 210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m</a:t>
              </a:r>
              <a:endParaRPr lang="en-US" altLang="ko-KR" sz="1800" b="1"/>
            </a:p>
          </p:txBody>
        </p:sp>
      </p:grpSp>
      <p:grpSp>
        <p:nvGrpSpPr>
          <p:cNvPr id="383187" name="Group 211"/>
          <p:cNvGrpSpPr>
            <a:grpSpLocks/>
          </p:cNvGrpSpPr>
          <p:nvPr/>
        </p:nvGrpSpPr>
        <p:grpSpPr bwMode="auto">
          <a:xfrm>
            <a:off x="4140200" y="3489325"/>
            <a:ext cx="395288" cy="365125"/>
            <a:chOff x="2734" y="2476"/>
            <a:chExt cx="1227" cy="463"/>
          </a:xfrm>
        </p:grpSpPr>
        <p:sp>
          <p:nvSpPr>
            <p:cNvPr id="383188" name="Rectangle 212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89" name="Rectangle 213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e</a:t>
              </a:r>
              <a:endParaRPr lang="en-US" altLang="ko-KR" sz="1800" b="1"/>
            </a:p>
          </p:txBody>
        </p:sp>
      </p:grpSp>
      <p:grpSp>
        <p:nvGrpSpPr>
          <p:cNvPr id="383190" name="Group 214"/>
          <p:cNvGrpSpPr>
            <a:grpSpLocks/>
          </p:cNvGrpSpPr>
          <p:nvPr/>
        </p:nvGrpSpPr>
        <p:grpSpPr bwMode="auto">
          <a:xfrm>
            <a:off x="4535488" y="3489325"/>
            <a:ext cx="396875" cy="365125"/>
            <a:chOff x="2734" y="2476"/>
            <a:chExt cx="1227" cy="463"/>
          </a:xfrm>
        </p:grpSpPr>
        <p:sp>
          <p:nvSpPr>
            <p:cNvPr id="383191" name="Rectangle 215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92" name="Rectangle 216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193" name="Group 217"/>
          <p:cNvGrpSpPr>
            <a:grpSpLocks/>
          </p:cNvGrpSpPr>
          <p:nvPr/>
        </p:nvGrpSpPr>
        <p:grpSpPr bwMode="auto">
          <a:xfrm>
            <a:off x="4932363" y="3489325"/>
            <a:ext cx="396875" cy="365125"/>
            <a:chOff x="2734" y="2476"/>
            <a:chExt cx="1227" cy="463"/>
          </a:xfrm>
        </p:grpSpPr>
        <p:sp>
          <p:nvSpPr>
            <p:cNvPr id="383194" name="Rectangle 218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95" name="Rectangle 219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196" name="Group 220"/>
          <p:cNvGrpSpPr>
            <a:grpSpLocks/>
          </p:cNvGrpSpPr>
          <p:nvPr/>
        </p:nvGrpSpPr>
        <p:grpSpPr bwMode="auto">
          <a:xfrm>
            <a:off x="1366838" y="4038600"/>
            <a:ext cx="398462" cy="365125"/>
            <a:chOff x="2734" y="2476"/>
            <a:chExt cx="1227" cy="463"/>
          </a:xfrm>
        </p:grpSpPr>
        <p:sp>
          <p:nvSpPr>
            <p:cNvPr id="383197" name="Rectangle 221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198" name="Rectangle 222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L</a:t>
              </a:r>
              <a:endParaRPr lang="en-US" altLang="ko-KR" sz="1800" b="1"/>
            </a:p>
          </p:txBody>
        </p:sp>
      </p:grpSp>
      <p:grpSp>
        <p:nvGrpSpPr>
          <p:cNvPr id="383199" name="Group 223"/>
          <p:cNvGrpSpPr>
            <a:grpSpLocks/>
          </p:cNvGrpSpPr>
          <p:nvPr/>
        </p:nvGrpSpPr>
        <p:grpSpPr bwMode="auto">
          <a:xfrm>
            <a:off x="1765300" y="4038600"/>
            <a:ext cx="395288" cy="365125"/>
            <a:chOff x="2734" y="2476"/>
            <a:chExt cx="1227" cy="463"/>
          </a:xfrm>
        </p:grpSpPr>
        <p:sp>
          <p:nvSpPr>
            <p:cNvPr id="383200" name="Rectangle 224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01" name="Rectangle 225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o</a:t>
              </a:r>
              <a:endParaRPr lang="en-US" altLang="ko-KR" sz="1800" b="1"/>
            </a:p>
          </p:txBody>
        </p:sp>
      </p:grpSp>
      <p:grpSp>
        <p:nvGrpSpPr>
          <p:cNvPr id="383202" name="Group 226"/>
          <p:cNvGrpSpPr>
            <a:grpSpLocks/>
          </p:cNvGrpSpPr>
          <p:nvPr/>
        </p:nvGrpSpPr>
        <p:grpSpPr bwMode="auto">
          <a:xfrm>
            <a:off x="2159000" y="4038600"/>
            <a:ext cx="396875" cy="365125"/>
            <a:chOff x="2734" y="2476"/>
            <a:chExt cx="1227" cy="463"/>
          </a:xfrm>
        </p:grpSpPr>
        <p:sp>
          <p:nvSpPr>
            <p:cNvPr id="383203" name="Rectangle 227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04" name="Rectangle 228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a</a:t>
              </a:r>
              <a:endParaRPr lang="en-US" altLang="ko-KR" sz="1800" b="1"/>
            </a:p>
          </p:txBody>
        </p:sp>
      </p:grpSp>
      <p:grpSp>
        <p:nvGrpSpPr>
          <p:cNvPr id="383205" name="Group 229"/>
          <p:cNvGrpSpPr>
            <a:grpSpLocks/>
          </p:cNvGrpSpPr>
          <p:nvPr/>
        </p:nvGrpSpPr>
        <p:grpSpPr bwMode="auto">
          <a:xfrm>
            <a:off x="2555875" y="4038600"/>
            <a:ext cx="396875" cy="365125"/>
            <a:chOff x="2734" y="2476"/>
            <a:chExt cx="1227" cy="463"/>
          </a:xfrm>
        </p:grpSpPr>
        <p:sp>
          <p:nvSpPr>
            <p:cNvPr id="383206" name="Rectangle 230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07" name="Rectangle 231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d</a:t>
              </a:r>
              <a:endParaRPr lang="en-US" altLang="ko-KR" sz="1800" b="1"/>
            </a:p>
          </p:txBody>
        </p:sp>
      </p:grpSp>
      <p:grpSp>
        <p:nvGrpSpPr>
          <p:cNvPr id="383208" name="Group 232"/>
          <p:cNvGrpSpPr>
            <a:grpSpLocks/>
          </p:cNvGrpSpPr>
          <p:nvPr/>
        </p:nvGrpSpPr>
        <p:grpSpPr bwMode="auto">
          <a:xfrm>
            <a:off x="2952750" y="4038600"/>
            <a:ext cx="396875" cy="365125"/>
            <a:chOff x="2734" y="2476"/>
            <a:chExt cx="1227" cy="463"/>
          </a:xfrm>
        </p:grpSpPr>
        <p:sp>
          <p:nvSpPr>
            <p:cNvPr id="383209" name="Rectangle 233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10" name="Rectangle 234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</p:grpSp>
      <p:grpSp>
        <p:nvGrpSpPr>
          <p:cNvPr id="383211" name="Group 235"/>
          <p:cNvGrpSpPr>
            <a:grpSpLocks/>
          </p:cNvGrpSpPr>
          <p:nvPr/>
        </p:nvGrpSpPr>
        <p:grpSpPr bwMode="auto">
          <a:xfrm>
            <a:off x="3348038" y="4038600"/>
            <a:ext cx="398462" cy="365125"/>
            <a:chOff x="2734" y="2476"/>
            <a:chExt cx="1227" cy="463"/>
          </a:xfrm>
        </p:grpSpPr>
        <p:sp>
          <p:nvSpPr>
            <p:cNvPr id="383212" name="Rectangle 236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13" name="Rectangle 237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G</a:t>
              </a:r>
              <a:endParaRPr lang="en-US" altLang="ko-KR" sz="1800" b="1"/>
            </a:p>
          </p:txBody>
        </p:sp>
      </p:grpSp>
      <p:grpSp>
        <p:nvGrpSpPr>
          <p:cNvPr id="383214" name="Group 238"/>
          <p:cNvGrpSpPr>
            <a:grpSpLocks/>
          </p:cNvGrpSpPr>
          <p:nvPr/>
        </p:nvGrpSpPr>
        <p:grpSpPr bwMode="auto">
          <a:xfrm>
            <a:off x="3743325" y="4038600"/>
            <a:ext cx="396875" cy="365125"/>
            <a:chOff x="2734" y="2476"/>
            <a:chExt cx="1227" cy="463"/>
          </a:xfrm>
        </p:grpSpPr>
        <p:sp>
          <p:nvSpPr>
            <p:cNvPr id="383215" name="Rectangle 239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16" name="Rectangle 240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a</a:t>
              </a:r>
              <a:endParaRPr lang="en-US" altLang="ko-KR" sz="1800" b="1"/>
            </a:p>
          </p:txBody>
        </p:sp>
      </p:grpSp>
      <p:grpSp>
        <p:nvGrpSpPr>
          <p:cNvPr id="383217" name="Group 241"/>
          <p:cNvGrpSpPr>
            <a:grpSpLocks/>
          </p:cNvGrpSpPr>
          <p:nvPr/>
        </p:nvGrpSpPr>
        <p:grpSpPr bwMode="auto">
          <a:xfrm>
            <a:off x="4140200" y="4038600"/>
            <a:ext cx="395288" cy="365125"/>
            <a:chOff x="2734" y="2476"/>
            <a:chExt cx="1227" cy="463"/>
          </a:xfrm>
        </p:grpSpPr>
        <p:sp>
          <p:nvSpPr>
            <p:cNvPr id="383218" name="Rectangle 242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19" name="Rectangle 243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m</a:t>
              </a:r>
              <a:endParaRPr lang="en-US" altLang="ko-KR" sz="1800" b="1"/>
            </a:p>
          </p:txBody>
        </p:sp>
      </p:grpSp>
      <p:grpSp>
        <p:nvGrpSpPr>
          <p:cNvPr id="383220" name="Group 244"/>
          <p:cNvGrpSpPr>
            <a:grpSpLocks/>
          </p:cNvGrpSpPr>
          <p:nvPr/>
        </p:nvGrpSpPr>
        <p:grpSpPr bwMode="auto">
          <a:xfrm>
            <a:off x="4535488" y="4038600"/>
            <a:ext cx="396875" cy="365125"/>
            <a:chOff x="2734" y="2476"/>
            <a:chExt cx="1227" cy="463"/>
          </a:xfrm>
        </p:grpSpPr>
        <p:sp>
          <p:nvSpPr>
            <p:cNvPr id="383221" name="Rectangle 245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22" name="Rectangle 246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e</a:t>
              </a:r>
              <a:endParaRPr lang="en-US" altLang="ko-KR" sz="1800" b="1"/>
            </a:p>
          </p:txBody>
        </p:sp>
      </p:grpSp>
      <p:grpSp>
        <p:nvGrpSpPr>
          <p:cNvPr id="383223" name="Group 247"/>
          <p:cNvGrpSpPr>
            <a:grpSpLocks/>
          </p:cNvGrpSpPr>
          <p:nvPr/>
        </p:nvGrpSpPr>
        <p:grpSpPr bwMode="auto">
          <a:xfrm>
            <a:off x="4932363" y="4038600"/>
            <a:ext cx="396875" cy="365125"/>
            <a:chOff x="2734" y="2476"/>
            <a:chExt cx="1227" cy="463"/>
          </a:xfrm>
        </p:grpSpPr>
        <p:sp>
          <p:nvSpPr>
            <p:cNvPr id="383224" name="Rectangle 248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25" name="Rectangle 249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226" name="Group 250"/>
          <p:cNvGrpSpPr>
            <a:grpSpLocks/>
          </p:cNvGrpSpPr>
          <p:nvPr/>
        </p:nvGrpSpPr>
        <p:grpSpPr bwMode="auto">
          <a:xfrm>
            <a:off x="1366838" y="4584700"/>
            <a:ext cx="398462" cy="368300"/>
            <a:chOff x="2734" y="2476"/>
            <a:chExt cx="1227" cy="463"/>
          </a:xfrm>
        </p:grpSpPr>
        <p:sp>
          <p:nvSpPr>
            <p:cNvPr id="383227" name="Rectangle 251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28" name="Rectangle 252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2</a:t>
              </a:r>
              <a:endParaRPr lang="en-US" altLang="ko-KR" sz="1800" b="1"/>
            </a:p>
          </p:txBody>
        </p:sp>
      </p:grpSp>
      <p:grpSp>
        <p:nvGrpSpPr>
          <p:cNvPr id="383229" name="Group 253"/>
          <p:cNvGrpSpPr>
            <a:grpSpLocks/>
          </p:cNvGrpSpPr>
          <p:nvPr/>
        </p:nvGrpSpPr>
        <p:grpSpPr bwMode="auto">
          <a:xfrm>
            <a:off x="1765300" y="4584700"/>
            <a:ext cx="396875" cy="368300"/>
            <a:chOff x="2734" y="2476"/>
            <a:chExt cx="1227" cy="463"/>
          </a:xfrm>
        </p:grpSpPr>
        <p:sp>
          <p:nvSpPr>
            <p:cNvPr id="383230" name="Rectangle 254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31" name="Rectangle 255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</a:rPr>
                <a:t> </a:t>
              </a:r>
              <a:endParaRPr lang="ko-KR" altLang="en-US" sz="1800" b="1"/>
            </a:p>
          </p:txBody>
        </p:sp>
      </p:grpSp>
      <p:grpSp>
        <p:nvGrpSpPr>
          <p:cNvPr id="383232" name="Group 256"/>
          <p:cNvGrpSpPr>
            <a:grpSpLocks/>
          </p:cNvGrpSpPr>
          <p:nvPr/>
        </p:nvGrpSpPr>
        <p:grpSpPr bwMode="auto">
          <a:xfrm>
            <a:off x="2159000" y="4584700"/>
            <a:ext cx="396875" cy="368300"/>
            <a:chOff x="2734" y="2476"/>
            <a:chExt cx="1227" cy="463"/>
          </a:xfrm>
        </p:grpSpPr>
        <p:sp>
          <p:nvSpPr>
            <p:cNvPr id="383233" name="Rectangle 257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34" name="Rectangle 258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P</a:t>
              </a:r>
              <a:endParaRPr lang="en-US" altLang="ko-KR" sz="1800" b="1"/>
            </a:p>
          </p:txBody>
        </p:sp>
      </p:grpSp>
      <p:grpSp>
        <p:nvGrpSpPr>
          <p:cNvPr id="383235" name="Group 259"/>
          <p:cNvGrpSpPr>
            <a:grpSpLocks/>
          </p:cNvGrpSpPr>
          <p:nvPr/>
        </p:nvGrpSpPr>
        <p:grpSpPr bwMode="auto">
          <a:xfrm>
            <a:off x="2555875" y="4584700"/>
            <a:ext cx="395288" cy="368300"/>
            <a:chOff x="2734" y="2476"/>
            <a:chExt cx="1227" cy="463"/>
          </a:xfrm>
        </p:grpSpPr>
        <p:sp>
          <p:nvSpPr>
            <p:cNvPr id="383236" name="Rectangle 260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37" name="Rectangle 261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l</a:t>
              </a:r>
              <a:endParaRPr lang="en-US" altLang="ko-KR" sz="1800" b="1"/>
            </a:p>
          </p:txBody>
        </p:sp>
      </p:grpSp>
      <p:grpSp>
        <p:nvGrpSpPr>
          <p:cNvPr id="383238" name="Group 262"/>
          <p:cNvGrpSpPr>
            <a:grpSpLocks/>
          </p:cNvGrpSpPr>
          <p:nvPr/>
        </p:nvGrpSpPr>
        <p:grpSpPr bwMode="auto">
          <a:xfrm>
            <a:off x="2951163" y="4584700"/>
            <a:ext cx="398462" cy="368300"/>
            <a:chOff x="2734" y="2476"/>
            <a:chExt cx="1227" cy="463"/>
          </a:xfrm>
        </p:grpSpPr>
        <p:sp>
          <p:nvSpPr>
            <p:cNvPr id="383239" name="Rectangle 263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40" name="Rectangle 264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a</a:t>
              </a:r>
              <a:endParaRPr lang="en-US" altLang="ko-KR" sz="1800" b="1"/>
            </a:p>
          </p:txBody>
        </p:sp>
      </p:grpSp>
      <p:grpSp>
        <p:nvGrpSpPr>
          <p:cNvPr id="383241" name="Group 265"/>
          <p:cNvGrpSpPr>
            <a:grpSpLocks/>
          </p:cNvGrpSpPr>
          <p:nvPr/>
        </p:nvGrpSpPr>
        <p:grpSpPr bwMode="auto">
          <a:xfrm>
            <a:off x="3348038" y="4584700"/>
            <a:ext cx="398462" cy="368300"/>
            <a:chOff x="2734" y="2476"/>
            <a:chExt cx="1227" cy="463"/>
          </a:xfrm>
        </p:grpSpPr>
        <p:sp>
          <p:nvSpPr>
            <p:cNvPr id="383242" name="Rectangle 266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43" name="Rectangle 267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y</a:t>
              </a:r>
              <a:endParaRPr lang="en-US" altLang="ko-KR" sz="1800" b="1"/>
            </a:p>
          </p:txBody>
        </p:sp>
      </p:grpSp>
      <p:grpSp>
        <p:nvGrpSpPr>
          <p:cNvPr id="383244" name="Group 268"/>
          <p:cNvGrpSpPr>
            <a:grpSpLocks/>
          </p:cNvGrpSpPr>
          <p:nvPr/>
        </p:nvGrpSpPr>
        <p:grpSpPr bwMode="auto">
          <a:xfrm>
            <a:off x="3743325" y="4584700"/>
            <a:ext cx="396875" cy="368300"/>
            <a:chOff x="2734" y="2476"/>
            <a:chExt cx="1227" cy="463"/>
          </a:xfrm>
        </p:grpSpPr>
        <p:sp>
          <p:nvSpPr>
            <p:cNvPr id="383245" name="Rectangle 269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46" name="Rectangle 270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247" name="Group 271"/>
          <p:cNvGrpSpPr>
            <a:grpSpLocks/>
          </p:cNvGrpSpPr>
          <p:nvPr/>
        </p:nvGrpSpPr>
        <p:grpSpPr bwMode="auto">
          <a:xfrm>
            <a:off x="4140200" y="4584700"/>
            <a:ext cx="395288" cy="368300"/>
            <a:chOff x="2734" y="2476"/>
            <a:chExt cx="1227" cy="463"/>
          </a:xfrm>
        </p:grpSpPr>
        <p:sp>
          <p:nvSpPr>
            <p:cNvPr id="383248" name="Rectangle 272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49" name="Rectangle 273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250" name="Group 274"/>
          <p:cNvGrpSpPr>
            <a:grpSpLocks/>
          </p:cNvGrpSpPr>
          <p:nvPr/>
        </p:nvGrpSpPr>
        <p:grpSpPr bwMode="auto">
          <a:xfrm>
            <a:off x="4535488" y="4584700"/>
            <a:ext cx="396875" cy="368300"/>
            <a:chOff x="2734" y="2476"/>
            <a:chExt cx="1227" cy="463"/>
          </a:xfrm>
        </p:grpSpPr>
        <p:sp>
          <p:nvSpPr>
            <p:cNvPr id="383251" name="Rectangle 275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52" name="Rectangle 276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253" name="Group 277"/>
          <p:cNvGrpSpPr>
            <a:grpSpLocks/>
          </p:cNvGrpSpPr>
          <p:nvPr/>
        </p:nvGrpSpPr>
        <p:grpSpPr bwMode="auto">
          <a:xfrm>
            <a:off x="4932363" y="4584700"/>
            <a:ext cx="396875" cy="368300"/>
            <a:chOff x="2734" y="2476"/>
            <a:chExt cx="1227" cy="463"/>
          </a:xfrm>
        </p:grpSpPr>
        <p:sp>
          <p:nvSpPr>
            <p:cNvPr id="383254" name="Rectangle 278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55" name="Rectangle 279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256" name="Group 280"/>
          <p:cNvGrpSpPr>
            <a:grpSpLocks/>
          </p:cNvGrpSpPr>
          <p:nvPr/>
        </p:nvGrpSpPr>
        <p:grpSpPr bwMode="auto">
          <a:xfrm>
            <a:off x="1366838" y="5133975"/>
            <a:ext cx="398462" cy="365125"/>
            <a:chOff x="2734" y="2476"/>
            <a:chExt cx="1227" cy="463"/>
          </a:xfrm>
        </p:grpSpPr>
        <p:sp>
          <p:nvSpPr>
            <p:cNvPr id="383257" name="Rectangle 281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58" name="Rectangle 282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O</a:t>
              </a:r>
              <a:endParaRPr lang="en-US" altLang="ko-KR" sz="1800" b="1"/>
            </a:p>
          </p:txBody>
        </p:sp>
      </p:grpSp>
      <p:grpSp>
        <p:nvGrpSpPr>
          <p:cNvPr id="383259" name="Group 283"/>
          <p:cNvGrpSpPr>
            <a:grpSpLocks/>
          </p:cNvGrpSpPr>
          <p:nvPr/>
        </p:nvGrpSpPr>
        <p:grpSpPr bwMode="auto">
          <a:xfrm>
            <a:off x="1765300" y="5133975"/>
            <a:ext cx="396875" cy="365125"/>
            <a:chOff x="2734" y="2476"/>
            <a:chExt cx="1227" cy="463"/>
          </a:xfrm>
        </p:grpSpPr>
        <p:sp>
          <p:nvSpPr>
            <p:cNvPr id="383260" name="Rectangle 284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61" name="Rectangle 285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p</a:t>
              </a:r>
              <a:endParaRPr lang="en-US" altLang="ko-KR" sz="1800" b="1"/>
            </a:p>
          </p:txBody>
        </p:sp>
      </p:grpSp>
      <p:grpSp>
        <p:nvGrpSpPr>
          <p:cNvPr id="383262" name="Group 286"/>
          <p:cNvGrpSpPr>
            <a:grpSpLocks/>
          </p:cNvGrpSpPr>
          <p:nvPr/>
        </p:nvGrpSpPr>
        <p:grpSpPr bwMode="auto">
          <a:xfrm>
            <a:off x="2159000" y="5133975"/>
            <a:ext cx="396875" cy="365125"/>
            <a:chOff x="2734" y="2476"/>
            <a:chExt cx="1227" cy="463"/>
          </a:xfrm>
        </p:grpSpPr>
        <p:sp>
          <p:nvSpPr>
            <p:cNvPr id="383263" name="Rectangle 287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64" name="Rectangle 288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t</a:t>
              </a:r>
              <a:endParaRPr lang="en-US" altLang="ko-KR" sz="1800" b="1"/>
            </a:p>
          </p:txBody>
        </p:sp>
      </p:grpSp>
      <p:grpSp>
        <p:nvGrpSpPr>
          <p:cNvPr id="383265" name="Group 289"/>
          <p:cNvGrpSpPr>
            <a:grpSpLocks/>
          </p:cNvGrpSpPr>
          <p:nvPr/>
        </p:nvGrpSpPr>
        <p:grpSpPr bwMode="auto">
          <a:xfrm>
            <a:off x="2555875" y="5133975"/>
            <a:ext cx="395288" cy="365125"/>
            <a:chOff x="2734" y="2476"/>
            <a:chExt cx="1227" cy="463"/>
          </a:xfrm>
        </p:grpSpPr>
        <p:sp>
          <p:nvSpPr>
            <p:cNvPr id="383266" name="Rectangle 290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67" name="Rectangle 291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i</a:t>
              </a:r>
              <a:endParaRPr lang="en-US" altLang="ko-KR" sz="1800" b="1"/>
            </a:p>
          </p:txBody>
        </p:sp>
      </p:grpSp>
      <p:grpSp>
        <p:nvGrpSpPr>
          <p:cNvPr id="383268" name="Group 292"/>
          <p:cNvGrpSpPr>
            <a:grpSpLocks/>
          </p:cNvGrpSpPr>
          <p:nvPr/>
        </p:nvGrpSpPr>
        <p:grpSpPr bwMode="auto">
          <a:xfrm>
            <a:off x="2951163" y="5133975"/>
            <a:ext cx="398462" cy="365125"/>
            <a:chOff x="2734" y="2476"/>
            <a:chExt cx="1227" cy="463"/>
          </a:xfrm>
        </p:grpSpPr>
        <p:sp>
          <p:nvSpPr>
            <p:cNvPr id="383269" name="Rectangle 293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70" name="Rectangle 294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o</a:t>
              </a:r>
              <a:endParaRPr lang="en-US" altLang="ko-KR" sz="1800" b="1"/>
            </a:p>
          </p:txBody>
        </p:sp>
      </p:grpSp>
      <p:grpSp>
        <p:nvGrpSpPr>
          <p:cNvPr id="383271" name="Group 295"/>
          <p:cNvGrpSpPr>
            <a:grpSpLocks/>
          </p:cNvGrpSpPr>
          <p:nvPr/>
        </p:nvGrpSpPr>
        <p:grpSpPr bwMode="auto">
          <a:xfrm>
            <a:off x="3348038" y="5133975"/>
            <a:ext cx="398462" cy="365125"/>
            <a:chOff x="2734" y="2476"/>
            <a:chExt cx="1227" cy="463"/>
          </a:xfrm>
        </p:grpSpPr>
        <p:sp>
          <p:nvSpPr>
            <p:cNvPr id="383272" name="Rectangle 296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73" name="Rectangle 297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n</a:t>
              </a:r>
              <a:endParaRPr lang="en-US" altLang="ko-KR" sz="1800" b="1"/>
            </a:p>
          </p:txBody>
        </p:sp>
      </p:grpSp>
      <p:grpSp>
        <p:nvGrpSpPr>
          <p:cNvPr id="383274" name="Group 298"/>
          <p:cNvGrpSpPr>
            <a:grpSpLocks/>
          </p:cNvGrpSpPr>
          <p:nvPr/>
        </p:nvGrpSpPr>
        <p:grpSpPr bwMode="auto">
          <a:xfrm>
            <a:off x="3743325" y="5133975"/>
            <a:ext cx="396875" cy="365125"/>
            <a:chOff x="2734" y="2476"/>
            <a:chExt cx="1227" cy="463"/>
          </a:xfrm>
        </p:grpSpPr>
        <p:sp>
          <p:nvSpPr>
            <p:cNvPr id="383275" name="Rectangle 299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76" name="Rectangle 300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277" name="Group 301"/>
          <p:cNvGrpSpPr>
            <a:grpSpLocks/>
          </p:cNvGrpSpPr>
          <p:nvPr/>
        </p:nvGrpSpPr>
        <p:grpSpPr bwMode="auto">
          <a:xfrm>
            <a:off x="4140200" y="5133975"/>
            <a:ext cx="395288" cy="365125"/>
            <a:chOff x="2734" y="2476"/>
            <a:chExt cx="1227" cy="463"/>
          </a:xfrm>
        </p:grpSpPr>
        <p:sp>
          <p:nvSpPr>
            <p:cNvPr id="383278" name="Rectangle 302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79" name="Rectangle 303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280" name="Group 304"/>
          <p:cNvGrpSpPr>
            <a:grpSpLocks/>
          </p:cNvGrpSpPr>
          <p:nvPr/>
        </p:nvGrpSpPr>
        <p:grpSpPr bwMode="auto">
          <a:xfrm>
            <a:off x="4535488" y="5133975"/>
            <a:ext cx="396875" cy="365125"/>
            <a:chOff x="2734" y="2476"/>
            <a:chExt cx="1227" cy="463"/>
          </a:xfrm>
        </p:grpSpPr>
        <p:sp>
          <p:nvSpPr>
            <p:cNvPr id="383281" name="Rectangle 305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82" name="Rectangle 306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283" name="Group 307"/>
          <p:cNvGrpSpPr>
            <a:grpSpLocks/>
          </p:cNvGrpSpPr>
          <p:nvPr/>
        </p:nvGrpSpPr>
        <p:grpSpPr bwMode="auto">
          <a:xfrm>
            <a:off x="4932363" y="5133975"/>
            <a:ext cx="396875" cy="365125"/>
            <a:chOff x="2734" y="2476"/>
            <a:chExt cx="1227" cy="463"/>
          </a:xfrm>
        </p:grpSpPr>
        <p:sp>
          <p:nvSpPr>
            <p:cNvPr id="383284" name="Rectangle 308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85" name="Rectangle 309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286" name="Group 310"/>
          <p:cNvGrpSpPr>
            <a:grpSpLocks/>
          </p:cNvGrpSpPr>
          <p:nvPr/>
        </p:nvGrpSpPr>
        <p:grpSpPr bwMode="auto">
          <a:xfrm>
            <a:off x="1366838" y="5683250"/>
            <a:ext cx="398462" cy="365125"/>
            <a:chOff x="2734" y="2476"/>
            <a:chExt cx="1227" cy="463"/>
          </a:xfrm>
        </p:grpSpPr>
        <p:sp>
          <p:nvSpPr>
            <p:cNvPr id="383287" name="Rectangle 311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88" name="Rectangle 312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E</a:t>
              </a:r>
              <a:endParaRPr lang="en-US" altLang="ko-KR" sz="1800" b="1"/>
            </a:p>
          </p:txBody>
        </p:sp>
      </p:grpSp>
      <p:grpSp>
        <p:nvGrpSpPr>
          <p:cNvPr id="383289" name="Group 313"/>
          <p:cNvGrpSpPr>
            <a:grpSpLocks/>
          </p:cNvGrpSpPr>
          <p:nvPr/>
        </p:nvGrpSpPr>
        <p:grpSpPr bwMode="auto">
          <a:xfrm>
            <a:off x="1765300" y="5683250"/>
            <a:ext cx="395288" cy="365125"/>
            <a:chOff x="2734" y="2476"/>
            <a:chExt cx="1227" cy="463"/>
          </a:xfrm>
        </p:grpSpPr>
        <p:sp>
          <p:nvSpPr>
            <p:cNvPr id="383290" name="Rectangle 314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91" name="Rectangle 315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x</a:t>
              </a:r>
              <a:endParaRPr lang="en-US" altLang="ko-KR" sz="1800" b="1"/>
            </a:p>
          </p:txBody>
        </p:sp>
      </p:grpSp>
      <p:grpSp>
        <p:nvGrpSpPr>
          <p:cNvPr id="383292" name="Group 316"/>
          <p:cNvGrpSpPr>
            <a:grpSpLocks/>
          </p:cNvGrpSpPr>
          <p:nvPr/>
        </p:nvGrpSpPr>
        <p:grpSpPr bwMode="auto">
          <a:xfrm>
            <a:off x="2159000" y="5683250"/>
            <a:ext cx="396875" cy="365125"/>
            <a:chOff x="2734" y="2476"/>
            <a:chExt cx="1227" cy="463"/>
          </a:xfrm>
        </p:grpSpPr>
        <p:sp>
          <p:nvSpPr>
            <p:cNvPr id="383293" name="Rectangle 317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94" name="Rectangle 318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i</a:t>
              </a:r>
              <a:endParaRPr lang="en-US" altLang="ko-KR" sz="1800" b="1"/>
            </a:p>
          </p:txBody>
        </p:sp>
      </p:grpSp>
      <p:grpSp>
        <p:nvGrpSpPr>
          <p:cNvPr id="383295" name="Group 319"/>
          <p:cNvGrpSpPr>
            <a:grpSpLocks/>
          </p:cNvGrpSpPr>
          <p:nvPr/>
        </p:nvGrpSpPr>
        <p:grpSpPr bwMode="auto">
          <a:xfrm>
            <a:off x="2555875" y="5683250"/>
            <a:ext cx="396875" cy="365125"/>
            <a:chOff x="2734" y="2476"/>
            <a:chExt cx="1227" cy="463"/>
          </a:xfrm>
        </p:grpSpPr>
        <p:sp>
          <p:nvSpPr>
            <p:cNvPr id="383296" name="Rectangle 320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297" name="Rectangle 321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t</a:t>
              </a:r>
              <a:endParaRPr lang="en-US" altLang="ko-KR" sz="1800" b="1"/>
            </a:p>
          </p:txBody>
        </p:sp>
      </p:grpSp>
      <p:grpSp>
        <p:nvGrpSpPr>
          <p:cNvPr id="383298" name="Group 322"/>
          <p:cNvGrpSpPr>
            <a:grpSpLocks/>
          </p:cNvGrpSpPr>
          <p:nvPr/>
        </p:nvGrpSpPr>
        <p:grpSpPr bwMode="auto">
          <a:xfrm>
            <a:off x="2952750" y="5683250"/>
            <a:ext cx="396875" cy="365125"/>
            <a:chOff x="2734" y="2476"/>
            <a:chExt cx="1227" cy="463"/>
          </a:xfrm>
        </p:grpSpPr>
        <p:sp>
          <p:nvSpPr>
            <p:cNvPr id="383299" name="Rectangle 323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300" name="Rectangle 324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301" name="Group 325"/>
          <p:cNvGrpSpPr>
            <a:grpSpLocks/>
          </p:cNvGrpSpPr>
          <p:nvPr/>
        </p:nvGrpSpPr>
        <p:grpSpPr bwMode="auto">
          <a:xfrm>
            <a:off x="3348038" y="5683250"/>
            <a:ext cx="398462" cy="365125"/>
            <a:chOff x="2734" y="2476"/>
            <a:chExt cx="1227" cy="463"/>
          </a:xfrm>
        </p:grpSpPr>
        <p:sp>
          <p:nvSpPr>
            <p:cNvPr id="383302" name="Rectangle 326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303" name="Rectangle 327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304" name="Group 328"/>
          <p:cNvGrpSpPr>
            <a:grpSpLocks/>
          </p:cNvGrpSpPr>
          <p:nvPr/>
        </p:nvGrpSpPr>
        <p:grpSpPr bwMode="auto">
          <a:xfrm>
            <a:off x="3743325" y="5683250"/>
            <a:ext cx="396875" cy="365125"/>
            <a:chOff x="2734" y="2476"/>
            <a:chExt cx="1227" cy="463"/>
          </a:xfrm>
        </p:grpSpPr>
        <p:sp>
          <p:nvSpPr>
            <p:cNvPr id="383305" name="Rectangle 329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306" name="Rectangle 330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307" name="Group 331"/>
          <p:cNvGrpSpPr>
            <a:grpSpLocks/>
          </p:cNvGrpSpPr>
          <p:nvPr/>
        </p:nvGrpSpPr>
        <p:grpSpPr bwMode="auto">
          <a:xfrm>
            <a:off x="4140200" y="5683250"/>
            <a:ext cx="395288" cy="365125"/>
            <a:chOff x="2734" y="2476"/>
            <a:chExt cx="1227" cy="463"/>
          </a:xfrm>
        </p:grpSpPr>
        <p:sp>
          <p:nvSpPr>
            <p:cNvPr id="383308" name="Rectangle 332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309" name="Rectangle 333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310" name="Group 334"/>
          <p:cNvGrpSpPr>
            <a:grpSpLocks/>
          </p:cNvGrpSpPr>
          <p:nvPr/>
        </p:nvGrpSpPr>
        <p:grpSpPr bwMode="auto">
          <a:xfrm>
            <a:off x="4535488" y="5683250"/>
            <a:ext cx="396875" cy="365125"/>
            <a:chOff x="2734" y="2476"/>
            <a:chExt cx="1227" cy="463"/>
          </a:xfrm>
        </p:grpSpPr>
        <p:sp>
          <p:nvSpPr>
            <p:cNvPr id="383311" name="Rectangle 335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312" name="Rectangle 336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83313" name="Group 337"/>
          <p:cNvGrpSpPr>
            <a:grpSpLocks/>
          </p:cNvGrpSpPr>
          <p:nvPr/>
        </p:nvGrpSpPr>
        <p:grpSpPr bwMode="auto">
          <a:xfrm>
            <a:off x="4932363" y="5683250"/>
            <a:ext cx="396875" cy="365125"/>
            <a:chOff x="2734" y="2476"/>
            <a:chExt cx="1227" cy="463"/>
          </a:xfrm>
        </p:grpSpPr>
        <p:sp>
          <p:nvSpPr>
            <p:cNvPr id="383314" name="Rectangle 338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3315" name="Rectangle 339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sp>
        <p:nvSpPr>
          <p:cNvPr id="383316" name="Text Box 340"/>
          <p:cNvSpPr txBox="1">
            <a:spLocks noChangeArrowheads="1"/>
          </p:cNvSpPr>
          <p:nvPr/>
        </p:nvSpPr>
        <p:spPr bwMode="auto">
          <a:xfrm>
            <a:off x="377825" y="4038600"/>
            <a:ext cx="995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menu[1]</a:t>
            </a:r>
          </a:p>
        </p:txBody>
      </p:sp>
      <p:sp>
        <p:nvSpPr>
          <p:cNvPr id="383317" name="Text Box 341"/>
          <p:cNvSpPr txBox="1">
            <a:spLocks noChangeArrowheads="1"/>
          </p:cNvSpPr>
          <p:nvPr/>
        </p:nvSpPr>
        <p:spPr bwMode="auto">
          <a:xfrm>
            <a:off x="377825" y="4584700"/>
            <a:ext cx="995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menu[2]</a:t>
            </a:r>
          </a:p>
        </p:txBody>
      </p:sp>
      <p:sp>
        <p:nvSpPr>
          <p:cNvPr id="383318" name="Text Box 342"/>
          <p:cNvSpPr txBox="1">
            <a:spLocks noChangeArrowheads="1"/>
          </p:cNvSpPr>
          <p:nvPr/>
        </p:nvSpPr>
        <p:spPr bwMode="auto">
          <a:xfrm>
            <a:off x="377825" y="5133975"/>
            <a:ext cx="995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menu[3]</a:t>
            </a:r>
          </a:p>
        </p:txBody>
      </p:sp>
      <p:sp>
        <p:nvSpPr>
          <p:cNvPr id="383319" name="Text Box 343"/>
          <p:cNvSpPr txBox="1">
            <a:spLocks noChangeArrowheads="1"/>
          </p:cNvSpPr>
          <p:nvPr/>
        </p:nvSpPr>
        <p:spPr bwMode="auto">
          <a:xfrm>
            <a:off x="377825" y="5683250"/>
            <a:ext cx="995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menu[4]</a:t>
            </a:r>
          </a:p>
        </p:txBody>
      </p:sp>
      <p:sp>
        <p:nvSpPr>
          <p:cNvPr id="383320" name="Line 344"/>
          <p:cNvSpPr>
            <a:spLocks noChangeShapeType="1"/>
          </p:cNvSpPr>
          <p:nvPr/>
        </p:nvSpPr>
        <p:spPr bwMode="auto">
          <a:xfrm flipV="1">
            <a:off x="2357438" y="6048375"/>
            <a:ext cx="1587" cy="36512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83321" name="Line 345"/>
          <p:cNvSpPr>
            <a:spLocks noChangeShapeType="1"/>
          </p:cNvSpPr>
          <p:nvPr/>
        </p:nvSpPr>
        <p:spPr bwMode="auto">
          <a:xfrm>
            <a:off x="2357438" y="6413500"/>
            <a:ext cx="395287" cy="158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83322" name="Line 346"/>
          <p:cNvSpPr>
            <a:spLocks noChangeShapeType="1"/>
          </p:cNvSpPr>
          <p:nvPr/>
        </p:nvSpPr>
        <p:spPr bwMode="auto">
          <a:xfrm flipH="1" flipV="1">
            <a:off x="1619250" y="2636838"/>
            <a:ext cx="34925" cy="304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83323" name="AutoShape 347"/>
          <p:cNvSpPr>
            <a:spLocks/>
          </p:cNvSpPr>
          <p:nvPr/>
        </p:nvSpPr>
        <p:spPr bwMode="auto">
          <a:xfrm rot="16200000">
            <a:off x="1475581" y="1905795"/>
            <a:ext cx="180975" cy="792162"/>
          </a:xfrm>
          <a:prstGeom prst="rightBrace">
            <a:avLst>
              <a:gd name="adj1" fmla="val 36477"/>
              <a:gd name="adj2" fmla="val 51296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83324" name="Text Box 348"/>
          <p:cNvSpPr txBox="1">
            <a:spLocks noChangeArrowheads="1"/>
          </p:cNvSpPr>
          <p:nvPr/>
        </p:nvSpPr>
        <p:spPr bwMode="auto">
          <a:xfrm>
            <a:off x="250825" y="1916113"/>
            <a:ext cx="61388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/>
              <a:t>각 문자열의 길이가 최대 </a:t>
            </a:r>
            <a:r>
              <a:rPr lang="en-US" altLang="ko-KR" sz="1800" b="1"/>
              <a:t>10</a:t>
            </a:r>
            <a:r>
              <a:rPr lang="ko-KR" altLang="en-US" sz="1800" b="1"/>
              <a:t>자인 문자열 배열 </a:t>
            </a:r>
            <a:r>
              <a:rPr lang="en-US" altLang="ko-KR" sz="1800" b="1"/>
              <a:t>5</a:t>
            </a:r>
            <a:r>
              <a:rPr lang="ko-KR" altLang="en-US" sz="1800" b="1"/>
              <a:t>개를 선언</a:t>
            </a:r>
          </a:p>
        </p:txBody>
      </p:sp>
      <p:sp>
        <p:nvSpPr>
          <p:cNvPr id="383325" name="AutoShape 349"/>
          <p:cNvSpPr>
            <a:spLocks/>
          </p:cNvSpPr>
          <p:nvPr/>
        </p:nvSpPr>
        <p:spPr bwMode="auto">
          <a:xfrm>
            <a:off x="5724525" y="3306763"/>
            <a:ext cx="200025" cy="2741612"/>
          </a:xfrm>
          <a:prstGeom prst="rightBrace">
            <a:avLst>
              <a:gd name="adj1" fmla="val 114220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83326" name="Text Box 350"/>
          <p:cNvSpPr txBox="1">
            <a:spLocks noChangeArrowheads="1"/>
          </p:cNvSpPr>
          <p:nvPr/>
        </p:nvSpPr>
        <p:spPr bwMode="auto">
          <a:xfrm>
            <a:off x="6119813" y="3489325"/>
            <a:ext cx="2773362" cy="255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solidFill>
                  <a:srgbClr val="3366FF"/>
                </a:solidFill>
              </a:rPr>
              <a:t>메모리 용량 </a:t>
            </a:r>
            <a:r>
              <a:rPr lang="en-US" altLang="ko-KR" sz="1800" b="1">
                <a:solidFill>
                  <a:srgbClr val="3366FF"/>
                </a:solidFill>
              </a:rPr>
              <a:t>: 50</a:t>
            </a:r>
            <a:r>
              <a:rPr lang="ko-KR" altLang="en-US" sz="1800" b="1">
                <a:solidFill>
                  <a:srgbClr val="3366FF"/>
                </a:solidFill>
              </a:rPr>
              <a:t>바이트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 b="1">
              <a:solidFill>
                <a:srgbClr val="3366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solidFill>
                  <a:srgbClr val="3366FF"/>
                </a:solidFill>
              </a:rPr>
              <a:t>널 문자 ‘</a:t>
            </a:r>
            <a:r>
              <a:rPr lang="en-US" altLang="ko-KR" sz="1800" b="1">
                <a:solidFill>
                  <a:srgbClr val="3366FF"/>
                </a:solidFill>
              </a:rPr>
              <a:t>\0’</a:t>
            </a:r>
            <a:r>
              <a:rPr lang="ko-KR" altLang="en-US" sz="1800" b="1">
                <a:solidFill>
                  <a:srgbClr val="3366FF"/>
                </a:solidFill>
              </a:rPr>
              <a:t>로 채워진 부분은 사실상 메모리 낭비를 가져온다</a:t>
            </a:r>
            <a:r>
              <a:rPr lang="en-US" altLang="ko-KR" sz="1800" b="1">
                <a:solidFill>
                  <a:srgbClr val="3366FF"/>
                </a:solidFill>
              </a:rPr>
              <a:t>(memory leak, </a:t>
            </a:r>
            <a:r>
              <a:rPr lang="ko-KR" altLang="en-US" sz="1800" b="1">
                <a:solidFill>
                  <a:srgbClr val="3366FF"/>
                </a:solidFill>
              </a:rPr>
              <a:t>메모리 누수 현상</a:t>
            </a:r>
            <a:r>
              <a:rPr lang="en-US" altLang="ko-KR" sz="1800" b="1">
                <a:solidFill>
                  <a:srgbClr val="3366FF"/>
                </a:solidFill>
              </a:rPr>
              <a:t>).</a:t>
            </a:r>
            <a:endParaRPr lang="en-US" altLang="ko-KR" sz="1800" b="1"/>
          </a:p>
        </p:txBody>
      </p:sp>
      <p:sp>
        <p:nvSpPr>
          <p:cNvPr id="383327" name="Text Box 351"/>
          <p:cNvSpPr txBox="1">
            <a:spLocks noChangeArrowheads="1"/>
          </p:cNvSpPr>
          <p:nvPr/>
        </p:nvSpPr>
        <p:spPr bwMode="auto">
          <a:xfrm>
            <a:off x="1854200" y="2759075"/>
            <a:ext cx="98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/>
              <a:t>생략가능</a:t>
            </a:r>
          </a:p>
        </p:txBody>
      </p:sp>
      <p:sp>
        <p:nvSpPr>
          <p:cNvPr id="383328" name="Line 352"/>
          <p:cNvSpPr>
            <a:spLocks noChangeShapeType="1"/>
          </p:cNvSpPr>
          <p:nvPr/>
        </p:nvSpPr>
        <p:spPr bwMode="auto">
          <a:xfrm>
            <a:off x="1635125" y="2941638"/>
            <a:ext cx="2000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83330" name="Group 354"/>
          <p:cNvGraphicFramePr>
            <a:graphicFrameLocks noGrp="1"/>
          </p:cNvGraphicFramePr>
          <p:nvPr/>
        </p:nvGraphicFramePr>
        <p:xfrm>
          <a:off x="6084888" y="5661025"/>
          <a:ext cx="1949450" cy="527050"/>
        </p:xfrm>
        <a:graphic>
          <a:graphicData uri="http://schemas.openxmlformats.org/drawingml/2006/table">
            <a:tbl>
              <a:tblPr/>
              <a:tblGrid>
                <a:gridCol w="194945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ahoma" pitchFamily="34" charset="0"/>
                        </a:rPr>
                        <a:t>prinf(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ahoma" pitchFamily="34" charset="0"/>
                        </a:rPr>
                        <a:t>menu[3]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ahoma" pitchFamily="34" charset="0"/>
                        </a:rPr>
                        <a:t>); 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39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1E37C2-5134-4C4D-AACC-35923B37A552}" type="slidenum">
              <a:rPr lang="ko-KR" altLang="en-US"/>
              <a:pPr/>
              <a:t>42</a:t>
            </a:fld>
            <a:endParaRPr lang="en-US" altLang="ko-KR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배열 예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ko-KR" altLang="en-US"/>
              <a:t>    </a:t>
            </a:r>
            <a:r>
              <a:rPr lang="en-US" altLang="ko-KR"/>
              <a:t>char text[10][80];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int i;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endParaRPr lang="en-US" altLang="ko-KR"/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for(i=0; i&lt;10; i++) {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    printf("%d: ", i);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    gets(text[i]);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}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do {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    printf("Enter number of string (0-9): ");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    scanf("%d", &amp;i);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    if(i&gt;=0 &amp;&amp; i&lt;=9) 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        printf("%s\n", text[i]);</a:t>
            </a:r>
          </a:p>
          <a:p>
            <a:pPr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ko-KR"/>
              <a:t>    } while(i&gt;=0);</a:t>
            </a:r>
          </a:p>
        </p:txBody>
      </p:sp>
    </p:spTree>
    <p:extLst>
      <p:ext uri="{BB962C8B-B14F-4D97-AF65-F5344CB8AC3E}">
        <p14:creationId xmlns:p14="http://schemas.microsoft.com/office/powerpoint/2010/main" val="164592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배열을 이용한 성적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073467" cy="5328592"/>
          </a:xfrm>
        </p:spPr>
        <p:txBody>
          <a:bodyPr/>
          <a:lstStyle/>
          <a:p>
            <a:r>
              <a:rPr lang="en-US" altLang="ko-KR" dirty="0" err="1" smtClean="0"/>
              <a:t>score.c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이차원 배열에 성적을 저장한 후 중간고사와 </a:t>
            </a:r>
            <a:r>
              <a:rPr lang="ko-KR" altLang="en-US" dirty="0" err="1" smtClean="0"/>
              <a:t>기말고사별로</a:t>
            </a:r>
            <a:r>
              <a:rPr lang="ko-KR" altLang="en-US" dirty="0" smtClean="0"/>
              <a:t> 평균을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성적의 합과 평균도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43</a:t>
            </a:fld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074" y="3212976"/>
            <a:ext cx="3994942" cy="2569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980" y="576064"/>
            <a:ext cx="3981492" cy="6093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함수에서 배열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전체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매개변수로 배열을 전달한다면 한 번에 여러 개의 변수를 전달하는 효과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 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[5]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double 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[]</a:t>
            </a:r>
            <a:r>
              <a:rPr lang="ko-KR" altLang="en-US" dirty="0" smtClean="0"/>
              <a:t>라고 기술하는 것을 권장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 함수 내부에서 </a:t>
            </a:r>
            <a:r>
              <a:rPr lang="ko-KR" altLang="en-US" dirty="0" err="1" smtClean="0"/>
              <a:t>실매개변수로</a:t>
            </a:r>
            <a:r>
              <a:rPr lang="ko-KR" altLang="en-US" dirty="0" smtClean="0"/>
              <a:t> 전달되는 배열 크기를 알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그러므로 배열 크기를 두 번째 인자로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44</a:t>
            </a:fld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284984"/>
            <a:ext cx="6174433" cy="263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함수에서 배열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425395" cy="5328592"/>
          </a:xfrm>
        </p:spPr>
        <p:txBody>
          <a:bodyPr/>
          <a:lstStyle/>
          <a:p>
            <a:r>
              <a:rPr lang="en-US" altLang="ko-KR" dirty="0" err="1" smtClean="0"/>
              <a:t>arrayparameter.c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매개변수로 하는 함수 정의와 호출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45</a:t>
            </a:fld>
            <a:endParaRPr lang="en-US" altLang="ko-KR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164" y="5328991"/>
            <a:ext cx="4604940" cy="692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9719" y="116632"/>
            <a:ext cx="4612721" cy="657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크기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err="1" smtClean="0"/>
              <a:t>sizeof</a:t>
            </a:r>
            <a:r>
              <a:rPr lang="ko-KR" altLang="en-US" dirty="0" smtClean="0"/>
              <a:t>를 이용하여 배열 크기를 계산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46</a:t>
            </a:fld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6891610" cy="2363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이차원 매개변수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대괄호 내부의 크기를 제외한 다른 모든 크기는 반드시 기술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47</a:t>
            </a:fld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99270"/>
            <a:ext cx="6245820" cy="3994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배열에서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원소수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열수 계산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48</a:t>
            </a:fld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995" y="1772816"/>
            <a:ext cx="7040389" cy="3126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27046" y="2780929"/>
            <a:ext cx="2076802" cy="288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(x) / </a:t>
            </a:r>
            <a:r>
              <a:rPr lang="en-US" altLang="ko-KR" sz="1200" dirty="0" err="1" smtClean="0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(x[o])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A1C8C0-ABFF-45E4-A7F6-CE6F5F994D62}" type="slidenum">
              <a:rPr lang="ko-KR" altLang="en-US"/>
              <a:pPr/>
              <a:t>49</a:t>
            </a:fld>
            <a:endParaRPr lang="en-US" altLang="ko-KR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확인학습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84784"/>
            <a:ext cx="8458200" cy="5068416"/>
          </a:xfrm>
        </p:spPr>
        <p:txBody>
          <a:bodyPr/>
          <a:lstStyle/>
          <a:p>
            <a:r>
              <a:rPr lang="ko-KR" altLang="en-US" dirty="0"/>
              <a:t>배열을 사용하는 목적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배열의 특징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배열의 선언과 초기화 할 경우 주의 사항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1,2,3</a:t>
            </a:r>
            <a:r>
              <a:rPr lang="ko-KR" altLang="en-US" dirty="0"/>
              <a:t>차원 배열의 선언과 그 개념적 구조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배열의 매개변수 전달과 주의할 점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문자열 배열의 선언과 초기화 시 주의할 점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배열 명은 포인터 상수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 문자열 배열을 일반적인 배열로 선언한 경우와 포인터 변수를 이용하여 선언한 경우의 차이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문자열 입출력 함수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62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원소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첨자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배열 선언 후 배열 원소에 접근하려면 배열 이름 뒤에 대괄호 사이 첨자</a:t>
            </a:r>
            <a:r>
              <a:rPr lang="en-US" altLang="ko-KR" sz="1600" dirty="0" smtClean="0"/>
              <a:t>(index)</a:t>
            </a:r>
            <a:r>
              <a:rPr lang="ko-KR" altLang="en-US" sz="1600" dirty="0" smtClean="0"/>
              <a:t>를 이용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첫 번째 배열 원소에 접근하는 </a:t>
            </a:r>
            <a:r>
              <a:rPr lang="ko-KR" altLang="en-US" sz="1400" dirty="0" err="1" smtClean="0"/>
              <a:t>첨자값은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</a:p>
          <a:p>
            <a:pPr lvl="2"/>
            <a:r>
              <a:rPr lang="ko-KR" altLang="en-US" sz="1400" dirty="0" smtClean="0"/>
              <a:t>다음 두 번째 원소는 </a:t>
            </a:r>
            <a:r>
              <a:rPr lang="en-US" altLang="ko-KR" sz="1400" dirty="0" smtClean="0"/>
              <a:t>1, </a:t>
            </a:r>
            <a:r>
              <a:rPr lang="ko-KR" altLang="en-US" sz="1400" dirty="0" smtClean="0"/>
              <a:t>그리고 그 다음 원소를 접근하려면 순차적으로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씩 증가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그러므로 유효한 첨자의 범위는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배열 크기</a:t>
            </a:r>
            <a:r>
              <a:rPr lang="en-US" altLang="ko-KR" sz="1400" dirty="0" smtClean="0"/>
              <a:t>-1)</a:t>
            </a:r>
            <a:r>
              <a:rPr lang="ko-KR" altLang="en-US" sz="1400" dirty="0" smtClean="0"/>
              <a:t>까지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첨자의 유효범위를 벗어나 원소를 참조하면 실행오류가 발생</a:t>
            </a:r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3212976"/>
            <a:ext cx="5781705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064872" y="4922401"/>
            <a:ext cx="143180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5*4</a:t>
            </a:r>
            <a:r>
              <a:rPr lang="ko-KR" altLang="en-US" sz="1000" dirty="0" smtClean="0"/>
              <a:t>바이트 </a:t>
            </a:r>
            <a:r>
              <a:rPr lang="en-US" altLang="ko-KR" sz="1000" dirty="0" smtClean="0"/>
              <a:t>= 20</a:t>
            </a:r>
            <a:r>
              <a:rPr lang="ko-KR" altLang="en-US" sz="1000" dirty="0" smtClean="0"/>
              <a:t>바이트</a:t>
            </a:r>
            <a:endParaRPr lang="ko-KR" altLang="en-US" sz="10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590800"/>
            <a:ext cx="3352800" cy="30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Add your company slogan ]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981200" y="3048000"/>
            <a:ext cx="4953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ko-KR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선언과 원소의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073467" cy="5328592"/>
          </a:xfrm>
        </p:spPr>
        <p:txBody>
          <a:bodyPr/>
          <a:lstStyle/>
          <a:p>
            <a:r>
              <a:rPr lang="en-US" altLang="ko-KR" dirty="0" err="1" smtClean="0"/>
              <a:t>arraydeclaration.c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선언 후 배열 원소에 값을 저장한 후 순차적으로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583711"/>
            <a:ext cx="4176464" cy="586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37112"/>
            <a:ext cx="5544616" cy="982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선언을 하면서 대입연산자를 이용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6482655" cy="2216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Picture 3" descr="D:\2011 1 2 3 4월\02 2011 01 21 C 저술\2011 07 18 그림 파일\image\7장\페이지259 그림7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365104"/>
            <a:ext cx="4540374" cy="1795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값이 없는 원소는 기본값으로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만일 배열 크기가 초기값 원소의 수보다 크면 지정하지 않은 원소의 초기값은 자동으로 모두 기본값으로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 기본값이란 자료형에 맞는 </a:t>
            </a:r>
            <a:r>
              <a:rPr lang="en-US" altLang="ko-KR" dirty="0" smtClean="0"/>
              <a:t>0</a:t>
            </a:r>
          </a:p>
          <a:p>
            <a:pPr lvl="2"/>
            <a:r>
              <a:rPr lang="ko-KR" altLang="en-US" dirty="0" smtClean="0"/>
              <a:t>즉 정수형은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실수형은 </a:t>
            </a:r>
            <a:r>
              <a:rPr lang="en-US" altLang="ko-KR" dirty="0" smtClean="0"/>
              <a:t>0.0 </a:t>
            </a:r>
            <a:r>
              <a:rPr lang="ko-KR" altLang="en-US" dirty="0" smtClean="0"/>
              <a:t>그리고 문자형은‘</a:t>
            </a:r>
            <a:r>
              <a:rPr lang="en-US" altLang="ko-KR" dirty="0" smtClean="0"/>
              <a:t>\0</a:t>
            </a:r>
            <a:r>
              <a:rPr lang="ko-KR" altLang="en-US" dirty="0" smtClean="0"/>
              <a:t>’인 </a:t>
            </a:r>
            <a:r>
              <a:rPr lang="ko-KR" altLang="en-US" dirty="0" err="1" smtClean="0"/>
              <a:t>널문자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068960"/>
            <a:ext cx="6400751" cy="258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713427" cy="5328592"/>
          </a:xfrm>
        </p:spPr>
        <p:txBody>
          <a:bodyPr/>
          <a:lstStyle/>
          <a:p>
            <a:r>
              <a:rPr lang="en-US" altLang="ko-KR" dirty="0" err="1" smtClean="0"/>
              <a:t>arrayinit.c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선언 초기화를 이용한 합과 평균 출력</a:t>
            </a:r>
            <a:endParaRPr lang="en-US" altLang="ko-KR" dirty="0" smtClean="0"/>
          </a:p>
          <a:p>
            <a:r>
              <a:rPr lang="ko-KR" altLang="en-US" dirty="0" smtClean="0"/>
              <a:t>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 방법은 반드시 배열 선언 시에만 이용이 가능하며 배열 선언 이후에는 사용 불가능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60648"/>
            <a:ext cx="4228996" cy="4627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8320" y="4892535"/>
            <a:ext cx="4221877" cy="1416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958555"/>
            <a:ext cx="3133324" cy="1774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558278" y="2057420"/>
            <a:ext cx="1030731" cy="169277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     int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, sum = 0;</a:t>
            </a:r>
            <a:endParaRPr lang="ko-KR" altLang="en-US" sz="11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6TGp_window_light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206TGp_window_light</Template>
  <TotalTime>6833</TotalTime>
  <Words>2993</Words>
  <Application>Microsoft Office PowerPoint</Application>
  <PresentationFormat>화면 슬라이드 쇼(4:3)</PresentationFormat>
  <Paragraphs>664</Paragraphs>
  <Slides>50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2" baseType="lpstr">
      <vt:lpstr>206TGp_window_light</vt:lpstr>
      <vt:lpstr>비트맵 이미지</vt:lpstr>
      <vt:lpstr>배열</vt:lpstr>
      <vt:lpstr>학습목표</vt:lpstr>
      <vt:lpstr>배열</vt:lpstr>
      <vt:lpstr>배열 선언</vt:lpstr>
      <vt:lpstr>배열 원소 접근</vt:lpstr>
      <vt:lpstr>배열 선언과 원소의 출력</vt:lpstr>
      <vt:lpstr>배열 선언 초기화</vt:lpstr>
      <vt:lpstr>배열 선언 초기화</vt:lpstr>
      <vt:lpstr>배열의 사용</vt:lpstr>
      <vt:lpstr>배열 크기와 참조</vt:lpstr>
      <vt:lpstr>배열 원소의 접근</vt:lpstr>
      <vt:lpstr>배열의 생성과 초기화</vt:lpstr>
      <vt:lpstr>배열의 생성과 초기화</vt:lpstr>
      <vt:lpstr>문자열 배열</vt:lpstr>
      <vt:lpstr>문자열 배열</vt:lpstr>
      <vt:lpstr>배열의 생성과 초기화</vt:lpstr>
      <vt:lpstr>배열의 초기화 (1)</vt:lpstr>
      <vt:lpstr>배열의 초기화 (2)</vt:lpstr>
      <vt:lpstr>배열의 개념</vt:lpstr>
      <vt:lpstr>1차원 배열의 활용 (1)</vt:lpstr>
      <vt:lpstr>1차원 배열의 활용 (2)</vt:lpstr>
      <vt:lpstr>1차원 배열의 활용 (3)</vt:lpstr>
      <vt:lpstr>문자열의 입출력 gets() / puts()</vt:lpstr>
      <vt:lpstr>gets() / puts() 활용</vt:lpstr>
      <vt:lpstr>1차원 문자 배열의 활용</vt:lpstr>
      <vt:lpstr>문자열 관련 함수</vt:lpstr>
      <vt:lpstr>문자열 관련 함수 예제</vt:lpstr>
      <vt:lpstr>문자열 관련 함수 예제</vt:lpstr>
      <vt:lpstr>문자열 관련 함수 예제</vt:lpstr>
      <vt:lpstr>다차원 배열(Multi-dimensional Array)</vt:lpstr>
      <vt:lpstr>2차원 배열</vt:lpstr>
      <vt:lpstr>이차원 배열 선언과 원소 참조</vt:lpstr>
      <vt:lpstr>C 언어의 행 우선 배열</vt:lpstr>
      <vt:lpstr>이차원 배열 선언 초기화</vt:lpstr>
      <vt:lpstr>이차원 배열 선언 초기화</vt:lpstr>
      <vt:lpstr>이차원 배열 원소 참조</vt:lpstr>
      <vt:lpstr>2차원 배열의 초기화와 활용 (1)</vt:lpstr>
      <vt:lpstr>2차원 배열의 활용 (2)</vt:lpstr>
      <vt:lpstr>2차원 배열의 활용 (2)</vt:lpstr>
      <vt:lpstr>2차원 문자열 배열</vt:lpstr>
      <vt:lpstr>2차원 문자열 배열의 선언과 메모리 구조</vt:lpstr>
      <vt:lpstr>문자열 배열 예</vt:lpstr>
      <vt:lpstr>이차원 배열을 이용한 성적 처리</vt:lpstr>
      <vt:lpstr>함수에서 배열 전달</vt:lpstr>
      <vt:lpstr>함수에서 배열 이용</vt:lpstr>
      <vt:lpstr>배열 크기 계산</vt:lpstr>
      <vt:lpstr>이차원 배열 전달</vt:lpstr>
      <vt:lpstr>이차원 배열에서 계산</vt:lpstr>
      <vt:lpstr>확인학습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admin</cp:lastModifiedBy>
  <cp:revision>61</cp:revision>
  <dcterms:created xsi:type="dcterms:W3CDTF">2011-07-02T09:05:44Z</dcterms:created>
  <dcterms:modified xsi:type="dcterms:W3CDTF">2016-03-02T01:51:22Z</dcterms:modified>
</cp:coreProperties>
</file>