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6"/>
  </p:notesMasterIdLst>
  <p:sldIdLst>
    <p:sldId id="257" r:id="rId2"/>
    <p:sldId id="335" r:id="rId3"/>
    <p:sldId id="359" r:id="rId4"/>
    <p:sldId id="261" r:id="rId5"/>
    <p:sldId id="260" r:id="rId6"/>
    <p:sldId id="294" r:id="rId7"/>
    <p:sldId id="295" r:id="rId8"/>
    <p:sldId id="360" r:id="rId9"/>
    <p:sldId id="296" r:id="rId10"/>
    <p:sldId id="297" r:id="rId11"/>
    <p:sldId id="300" r:id="rId12"/>
    <p:sldId id="298" r:id="rId13"/>
    <p:sldId id="301" r:id="rId14"/>
    <p:sldId id="361" r:id="rId15"/>
    <p:sldId id="307" r:id="rId16"/>
    <p:sldId id="302" r:id="rId17"/>
    <p:sldId id="304" r:id="rId18"/>
    <p:sldId id="308" r:id="rId19"/>
    <p:sldId id="366" r:id="rId20"/>
    <p:sldId id="338" r:id="rId21"/>
    <p:sldId id="337" r:id="rId22"/>
    <p:sldId id="309" r:id="rId23"/>
    <p:sldId id="310" r:id="rId24"/>
    <p:sldId id="299" r:id="rId25"/>
    <p:sldId id="306" r:id="rId26"/>
    <p:sldId id="362" r:id="rId27"/>
    <p:sldId id="305" r:id="rId28"/>
    <p:sldId id="270" r:id="rId29"/>
    <p:sldId id="363" r:id="rId30"/>
    <p:sldId id="364" r:id="rId31"/>
    <p:sldId id="311" r:id="rId32"/>
    <p:sldId id="365" r:id="rId33"/>
    <p:sldId id="312" r:id="rId34"/>
    <p:sldId id="313" r:id="rId35"/>
    <p:sldId id="367" r:id="rId36"/>
    <p:sldId id="317" r:id="rId37"/>
    <p:sldId id="271" r:id="rId38"/>
    <p:sldId id="272" r:id="rId39"/>
    <p:sldId id="273" r:id="rId40"/>
    <p:sldId id="315" r:id="rId41"/>
    <p:sldId id="316" r:id="rId42"/>
    <p:sldId id="318" r:id="rId43"/>
    <p:sldId id="276" r:id="rId44"/>
    <p:sldId id="342" r:id="rId45"/>
    <p:sldId id="319" r:id="rId46"/>
    <p:sldId id="343" r:id="rId47"/>
    <p:sldId id="320" r:id="rId48"/>
    <p:sldId id="329" r:id="rId49"/>
    <p:sldId id="279" r:id="rId50"/>
    <p:sldId id="321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280" r:id="rId61"/>
    <p:sldId id="281" r:id="rId62"/>
    <p:sldId id="368" r:id="rId63"/>
    <p:sldId id="369" r:id="rId64"/>
    <p:sldId id="322" r:id="rId65"/>
    <p:sldId id="323" r:id="rId66"/>
    <p:sldId id="282" r:id="rId67"/>
    <p:sldId id="283" r:id="rId68"/>
    <p:sldId id="353" r:id="rId69"/>
    <p:sldId id="354" r:id="rId70"/>
    <p:sldId id="355" r:id="rId71"/>
    <p:sldId id="356" r:id="rId72"/>
    <p:sldId id="357" r:id="rId73"/>
    <p:sldId id="328" r:id="rId74"/>
    <p:sldId id="358" r:id="rId75"/>
  </p:sldIdLst>
  <p:sldSz cx="9144000" cy="6858000" type="screen4x3"/>
  <p:notesSz cx="6858000" cy="9144000"/>
  <p:defaultTextStyle>
    <a:defPPr>
      <a:defRPr lang="en-US"/>
    </a:defPPr>
    <a:lvl1pPr algn="just" rtl="0" fontAlgn="base" latinLnBrk="1">
      <a:spcBef>
        <a:spcPts val="2263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ts val="2263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ts val="2263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ts val="2263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ts val="2263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8000"/>
    <a:srgbClr val="FF0066"/>
    <a:srgbClr val="1B0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89" d="100"/>
          <a:sy n="89" d="100"/>
        </p:scale>
        <p:origin x="-1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6.xml"/><Relationship Id="rId2" Type="http://schemas.openxmlformats.org/officeDocument/2006/relationships/slide" Target="slides/slide48.xml"/><Relationship Id="rId1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Aft>
                <a:spcPts val="1413"/>
              </a:spcAft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ts val="1413"/>
              </a:spcAft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Aft>
                <a:spcPts val="1413"/>
              </a:spcAft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ts val="1413"/>
              </a:spcAft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9194C77-0958-4B0D-8906-682AA2F0B0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4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noFill/>
        </p:spPr>
        <p:txBody>
          <a:bodyPr/>
          <a:lstStyle>
            <a:lvl1pPr algn="ctr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교재 :  "C 프로그래밍 실습", 양은샘/김대극공저, 내하출판사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noFill/>
        </p:spPr>
        <p:txBody>
          <a:bodyPr/>
          <a:lstStyle>
            <a:lvl1pPr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F03571-20DF-470A-949C-8BDA1E70A1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4D4995-F502-49F2-9FD0-1E924D5E6B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40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400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FC96B-A9C7-4C1E-9E08-13896C136F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7842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C2E6C6-5A75-4FC1-847A-0D1E7D9C2D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DEDDA7-83E9-4394-8A64-7A2889CE04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198DD-819E-4437-B016-B2F709ACE9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C40AE-F05C-4773-8D18-FC660570FA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21017-B206-49B9-ABA4-BE717416F0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00A2B0-AD9E-42C1-B9EC-28898B487AE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FFF1A-3DE0-48B0-BFE8-6BF195D9B5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C82A06-CAEA-453E-AC34-BBB6292332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DB9A58-87B6-441E-9DEA-FFCA6A847B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274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696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82296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000" smtClean="0"/>
            </a:lvl1pPr>
          </a:lstStyle>
          <a:p>
            <a:pPr>
              <a:defRPr/>
            </a:pPr>
            <a:r>
              <a:rPr lang="ko-KR" altLang="ko-KR"/>
              <a:t>교재 :  "C 프로그래밍 실습", 양은샘/김대극공저, 내하출판사</a:t>
            </a:r>
            <a:endParaRPr lang="en-US" altLang="ko-KR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629400"/>
            <a:ext cx="9906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000" smtClean="0"/>
            </a:lvl1pPr>
          </a:lstStyle>
          <a:p>
            <a:pPr>
              <a:defRPr/>
            </a:pPr>
            <a:fld id="{97059AFA-35F9-4BB9-877D-6D5E82F59A5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4528" name="Text Box 16"/>
          <p:cNvSpPr txBox="1">
            <a:spLocks noChangeArrowheads="1"/>
          </p:cNvSpPr>
          <p:nvPr userDrawn="1"/>
        </p:nvSpPr>
        <p:spPr bwMode="auto">
          <a:xfrm>
            <a:off x="8101013" y="71438"/>
            <a:ext cx="942975" cy="214312"/>
          </a:xfrm>
          <a:prstGeom prst="rect">
            <a:avLst/>
          </a:prstGeom>
          <a:solidFill>
            <a:srgbClr val="E1F933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latin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800"/>
              <a:t>easyc07_pointer</a:t>
            </a: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1741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2C106-ECB8-4D0B-AADB-8228B232E4CB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포인터 (</a:t>
            </a:r>
            <a:r>
              <a:rPr lang="en-US" altLang="ko-KR" dirty="0" smtClean="0"/>
              <a:t>pointer)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eaLnBrk="1" hangingPunct="1"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포인터의 개념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포인터 식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배열과 포인터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문자열 상수 포인터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포인터 배열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다중 간접 처리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lang="ko-KR" altLang="en-US" dirty="0" smtClean="0"/>
              <a:t>포인터 매개 변수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102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E7437-2F34-4C8B-9F8A-83F3AC8EC3FB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* 연산자 (간접 참조 연산자)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7821613" cy="5105400"/>
          </a:xfrm>
        </p:spPr>
        <p:txBody>
          <a:bodyPr/>
          <a:lstStyle/>
          <a:p>
            <a:pPr algn="just" eaLnBrk="1" hangingPunct="1"/>
            <a:r>
              <a:rPr lang="ko-KR" altLang="en-US" sz="2000" smtClean="0"/>
              <a:t>포인터 변수를 선언할 때</a:t>
            </a:r>
          </a:p>
          <a:p>
            <a:pPr algn="just" eaLnBrk="1" hangingPunct="1"/>
            <a:r>
              <a:rPr lang="ko-KR" altLang="en-US" sz="2000" smtClean="0"/>
              <a:t>포인터가 가리키는 값 즉, 포인터가 가리키고 있는 곳의 실제값을 참조할 때 사용</a:t>
            </a:r>
            <a:endParaRPr lang="ko-KR" altLang="ko-KR" sz="2000" smtClean="0"/>
          </a:p>
          <a:p>
            <a:pPr algn="just" eaLnBrk="1" hangingPunct="1">
              <a:buFont typeface="Wingdings" pitchFamily="2" charset="2"/>
              <a:buNone/>
            </a:pPr>
            <a:endParaRPr lang="ko-KR" altLang="ko-KR" sz="1600" smtClean="0"/>
          </a:p>
          <a:p>
            <a:pPr algn="just" eaLnBrk="1" hangingPunct="1">
              <a:buFont typeface="Wingdings" pitchFamily="2" charset="2"/>
              <a:buNone/>
            </a:pPr>
            <a:endParaRPr lang="ko-KR" altLang="ko-KR" sz="1600" smtClean="0"/>
          </a:p>
          <a:p>
            <a:pPr algn="just" eaLnBrk="1" hangingPunct="1"/>
            <a:r>
              <a:rPr lang="ko-KR" altLang="en-US" sz="2000" smtClean="0"/>
              <a:t>포인터 연산의 예</a:t>
            </a:r>
            <a:endParaRPr lang="ko-KR" altLang="en-US" sz="1600" smtClean="0"/>
          </a:p>
          <a:p>
            <a:pPr lvl="1" algn="just" eaLnBrk="1" hangingPunct="1">
              <a:buFont typeface="Wingdings" pitchFamily="2" charset="2"/>
              <a:buNone/>
            </a:pPr>
            <a:endParaRPr lang="ko-KR" altLang="ko-KR" sz="14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/>
              <a:t>int *p;       </a:t>
            </a:r>
            <a:endParaRPr lang="ko-KR" altLang="en-US" sz="18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/>
              <a:t>int a, b;  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/>
              <a:t>  </a:t>
            </a:r>
            <a:endParaRPr lang="ko-KR" altLang="en-US" sz="18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/>
              <a:t>a = 79;      </a:t>
            </a:r>
            <a:endParaRPr lang="ko-KR" altLang="en-US" sz="18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/>
              <a:t>p = &amp;a;    </a:t>
            </a:r>
            <a:endParaRPr lang="ko-KR" altLang="en-US" sz="1800" smtClean="0"/>
          </a:p>
          <a:p>
            <a:pPr lvl="1"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/>
              <a:t>b = *p;    </a:t>
            </a:r>
            <a:endParaRPr lang="ko-KR" altLang="en-US" sz="1800" smtClean="0"/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447800"/>
            <a:ext cx="4183062" cy="5105400"/>
          </a:xfrm>
        </p:spPr>
        <p:txBody>
          <a:bodyPr/>
          <a:lstStyle/>
          <a:p>
            <a:pPr lvl="1" algn="just" eaLnBrk="1" hangingPunct="1"/>
            <a:endParaRPr lang="ko-KR" altLang="en-US" sz="1600" smtClean="0"/>
          </a:p>
          <a:p>
            <a:pPr lvl="1" algn="just" eaLnBrk="1" hangingPunct="1"/>
            <a:endParaRPr lang="ko-KR" altLang="en-US" sz="160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048000" y="2819400"/>
          <a:ext cx="5791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비트맵 이미지" r:id="rId3" imgW="4466667" imgH="2257740" progId="Paint.Picture">
                  <p:embed/>
                </p:oleObj>
              </mc:Choice>
              <mc:Fallback>
                <p:oleObj name="비트맵 이미지" r:id="rId3" imgW="4466667" imgH="225774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5791200" cy="342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457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DFD4A-F3E0-4B4C-B81D-8188754ABE48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활용 예제 1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int main(void)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    int *p, q;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    q = 100; /* q</a:t>
            </a:r>
            <a:r>
              <a:rPr lang="ko-KR" altLang="en-US" sz="1800" smtClean="0"/>
              <a:t>에 100을 치환한다. */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800" smtClean="0"/>
              <a:t>    </a:t>
            </a:r>
            <a:r>
              <a:rPr lang="en-US" altLang="ko-KR" sz="1800" smtClean="0"/>
              <a:t>p = &amp;q;  /* p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q</a:t>
            </a:r>
            <a:r>
              <a:rPr lang="ko-KR" altLang="en-US" sz="1800" smtClean="0"/>
              <a:t>의 주소를 치환한다. */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800" smtClean="0"/>
              <a:t>    </a:t>
            </a:r>
            <a:r>
              <a:rPr lang="en-US" altLang="ko-KR" sz="1800" smtClean="0"/>
              <a:t>printf("%d", *p); /* </a:t>
            </a:r>
            <a:r>
              <a:rPr lang="ko-KR" altLang="en-US" sz="1800" smtClean="0"/>
              <a:t>포인터를 이용하여 </a:t>
            </a:r>
            <a:r>
              <a:rPr lang="en-US" altLang="ko-KR" sz="1800" smtClean="0"/>
              <a:t>q</a:t>
            </a:r>
            <a:r>
              <a:rPr lang="ko-KR" altLang="en-US" sz="1800" smtClean="0"/>
              <a:t>의 값을 출력한다. */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800" smtClean="0"/>
              <a:t>                  /* 포인터 </a:t>
            </a:r>
            <a:r>
              <a:rPr lang="en-US" altLang="ko-KR" sz="1800" smtClean="0"/>
              <a:t>p</a:t>
            </a:r>
            <a:r>
              <a:rPr lang="ko-KR" altLang="en-US" sz="1800" smtClean="0"/>
              <a:t>가 가리키고 있는 주소에 있는 값을 출력하라 */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800" smtClean="0"/>
              <a:t>    </a:t>
            </a:r>
            <a:r>
              <a:rPr lang="en-US" altLang="ko-KR" sz="1800" smtClean="0"/>
              <a:t>return 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}</a:t>
            </a:r>
            <a:endParaRPr lang="ko-KR" altLang="en-US" sz="1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5C573-6AA0-4B6C-B80A-987CA2A9CC89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활용 예제 2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183063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ko-KR" altLang="ko-KR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main()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 int *p, x, y;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 x = 200;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 p = &amp;x;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 y = *p;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printf("address of x = %u", &amp;x);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printf("address of p = %u", p);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printf("address of y = %u", &amp;y);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printf("value of x = %u", x);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printf("value of *p = %u", *p);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   printf("value of y = %u", y);</a:t>
            </a:r>
          </a:p>
          <a:p>
            <a:pPr algn="just" eaLnBrk="1" hangingPunct="1">
              <a:lnSpc>
                <a:spcPct val="90000"/>
              </a:lnSpc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800" smtClean="0"/>
              <a:t>}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447800"/>
            <a:ext cx="4183062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en-US" sz="1600" smtClean="0">
              <a:solidFill>
                <a:srgbClr val="1B0DD7"/>
              </a:solidFill>
            </a:endParaRPr>
          </a:p>
          <a:p>
            <a:pPr algn="just" eaLnBrk="1" hangingPunct="1"/>
            <a:endParaRPr lang="ko-KR" altLang="en-US" sz="1600" smtClean="0"/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lvl="3"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ko-KR" sz="1600" smtClean="0">
              <a:solidFill>
                <a:srgbClr val="1B0DD7"/>
              </a:solidFill>
            </a:endParaRP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address of x = 65482</a:t>
            </a: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address of p = 65482</a:t>
            </a: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address of y = 65484</a:t>
            </a: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value of x = 200</a:t>
            </a: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value of *p = 200</a:t>
            </a: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value of y = 200</a:t>
            </a:r>
            <a:endParaRPr lang="ko-KR" altLang="en-US" sz="16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662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693920-45EF-48D7-B581-FC0BFCADD2E9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간접 참조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간접 참조(</a:t>
            </a:r>
            <a:r>
              <a:rPr lang="en-US" altLang="ko-KR" smtClean="0"/>
              <a:t>indirection) 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포인터를 이용하여 변수 값을 얻을 때 간접 참조(</a:t>
            </a:r>
            <a:r>
              <a:rPr lang="en-US" altLang="ko-KR" smtClean="0"/>
              <a:t>indirection)</a:t>
            </a:r>
            <a:r>
              <a:rPr lang="ko-KR" altLang="en-US" smtClean="0"/>
              <a:t>라 부른다.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예)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int main(void)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{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int *p, q;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p = &amp;q;   /* q</a:t>
            </a:r>
            <a:r>
              <a:rPr lang="ko-KR" altLang="en-US" sz="1800" smtClean="0"/>
              <a:t>의 주소를 얻는다.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    *</a:t>
            </a:r>
            <a:r>
              <a:rPr lang="en-US" altLang="ko-KR" sz="1800" smtClean="0"/>
              <a:t>p = 199; /* </a:t>
            </a:r>
            <a:r>
              <a:rPr lang="ko-KR" altLang="en-US" sz="1800" smtClean="0"/>
              <a:t>포인터를 이용하여 </a:t>
            </a:r>
            <a:r>
              <a:rPr lang="en-US" altLang="ko-KR" sz="1800" smtClean="0"/>
              <a:t>q</a:t>
            </a:r>
            <a:r>
              <a:rPr lang="ko-KR" altLang="en-US" sz="1800" smtClean="0"/>
              <a:t>에 값을 치환한다.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    </a:t>
            </a:r>
            <a:r>
              <a:rPr lang="en-US" altLang="ko-KR" sz="1800" smtClean="0"/>
              <a:t>printf("q's value is %d", q);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return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}</a:t>
            </a:r>
            <a:endParaRPr lang="ko-KR" altLang="en-US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705315" cy="5328592"/>
          </a:xfrm>
        </p:spPr>
        <p:txBody>
          <a:bodyPr/>
          <a:lstStyle/>
          <a:p>
            <a:r>
              <a:rPr lang="en-US" altLang="ko-KR" sz="1800" dirty="0" err="1" smtClean="0"/>
              <a:t>pointervar.c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smtClean="0"/>
              <a:t>포인터 변수 선언과 </a:t>
            </a:r>
            <a:r>
              <a:rPr lang="ko-KR" altLang="en-US" sz="1800" dirty="0" smtClean="0"/>
              <a:t>주소 값 </a:t>
            </a:r>
            <a:r>
              <a:rPr lang="ko-KR" altLang="en-US" sz="1800" dirty="0" smtClean="0"/>
              <a:t>대입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7998" y="4272669"/>
            <a:ext cx="5344442" cy="1892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988" y="1066599"/>
            <a:ext cx="5344442" cy="321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5765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765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214958-D3B0-4370-B6BA-32E46563B2F8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간접 처리 예제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US" altLang="ko-KR" smtClean="0"/>
              <a:t>int *p, q;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ko-KR" altLang="en-US" sz="1800" smtClean="0"/>
              <a:t>메모리 주소 : </a:t>
            </a:r>
            <a:r>
              <a:rPr lang="en-US" altLang="ko-KR" sz="1800" smtClean="0"/>
              <a:t>p</a:t>
            </a:r>
            <a:r>
              <a:rPr lang="ko-KR" altLang="en-US" sz="1800" smtClean="0"/>
              <a:t>가 10</a:t>
            </a:r>
            <a:r>
              <a:rPr lang="en-US" altLang="ko-KR" sz="1800" smtClean="0"/>
              <a:t>0</a:t>
            </a:r>
            <a:r>
              <a:rPr lang="ko-KR" altLang="en-US" sz="1800" smtClean="0"/>
              <a:t>번지, </a:t>
            </a:r>
            <a:r>
              <a:rPr lang="en-US" altLang="ko-KR" sz="1800" smtClean="0"/>
              <a:t>q</a:t>
            </a:r>
            <a:r>
              <a:rPr lang="ko-KR" altLang="en-US" sz="1800" smtClean="0"/>
              <a:t>가 10</a:t>
            </a:r>
            <a:r>
              <a:rPr lang="en-US" altLang="ko-KR" sz="1800" smtClean="0"/>
              <a:t>4</a:t>
            </a:r>
            <a:r>
              <a:rPr lang="ko-KR" altLang="en-US" sz="1800" smtClean="0"/>
              <a:t>번지에 위치한다고 가정</a:t>
            </a:r>
          </a:p>
          <a:p>
            <a:pPr lvl="4" algn="just" eaLnBrk="1" hangingPunct="1">
              <a:lnSpc>
                <a:spcPct val="90000"/>
              </a:lnSpc>
            </a:pPr>
            <a:endParaRPr lang="ko-KR" altLang="en-US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mtClean="0"/>
              <a:t>p = &amp;q;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ko-KR" altLang="en-US" sz="1800" smtClean="0"/>
              <a:t>포인터 </a:t>
            </a:r>
            <a:r>
              <a:rPr lang="en-US" altLang="ko-KR" sz="1800" smtClean="0"/>
              <a:t>p</a:t>
            </a:r>
            <a:r>
              <a:rPr lang="ko-KR" altLang="en-US" sz="1800" smtClean="0"/>
              <a:t>는 10</a:t>
            </a:r>
            <a:r>
              <a:rPr lang="en-US" altLang="ko-KR" sz="1800" smtClean="0"/>
              <a:t>4</a:t>
            </a:r>
            <a:r>
              <a:rPr lang="ko-KR" altLang="en-US" sz="1800" smtClean="0"/>
              <a:t>의 값을 저장하게 된다. </a:t>
            </a:r>
          </a:p>
          <a:p>
            <a:pPr lvl="4" algn="just" eaLnBrk="1" hangingPunct="1">
              <a:lnSpc>
                <a:spcPct val="90000"/>
              </a:lnSpc>
            </a:pPr>
            <a:endParaRPr lang="ko-KR" altLang="en-US" smtClean="0"/>
          </a:p>
          <a:p>
            <a:pPr lvl="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mtClean="0"/>
              <a:t>위치	           내용</a:t>
            </a:r>
            <a:endParaRPr lang="ko-KR" altLang="ko-KR" smtClean="0"/>
          </a:p>
          <a:p>
            <a:pPr lvl="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mtClean="0"/>
              <a:t>                                      </a:t>
            </a:r>
            <a:r>
              <a:rPr lang="en-US" altLang="ko-KR" smtClean="0"/>
              <a:t>p</a:t>
            </a:r>
            <a:r>
              <a:rPr lang="ko-KR" altLang="en-US" smtClean="0"/>
              <a:t>는 </a:t>
            </a:r>
            <a:r>
              <a:rPr lang="en-US" altLang="ko-KR" smtClean="0"/>
              <a:t>q</a:t>
            </a:r>
            <a:r>
              <a:rPr lang="ko-KR" altLang="en-US" smtClean="0"/>
              <a:t>를 가리킨다</a:t>
            </a:r>
          </a:p>
          <a:p>
            <a:pPr lvl="4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mtClean="0"/>
          </a:p>
          <a:p>
            <a:pPr lvl="4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mtClean="0"/>
              <a:t>*</a:t>
            </a:r>
            <a:r>
              <a:rPr lang="en-US" altLang="ko-KR" smtClean="0"/>
              <a:t>p = 1000;</a:t>
            </a:r>
          </a:p>
          <a:p>
            <a:pPr lvl="4" algn="just" eaLnBrk="1" hangingPunct="1">
              <a:lnSpc>
                <a:spcPct val="90000"/>
              </a:lnSpc>
            </a:pPr>
            <a:endParaRPr lang="ko-KR" altLang="en-US" smtClean="0"/>
          </a:p>
          <a:p>
            <a:pPr lvl="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mtClean="0"/>
              <a:t>위치	            내용</a:t>
            </a:r>
          </a:p>
          <a:p>
            <a:pPr lvl="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mtClean="0"/>
              <a:t>                                       </a:t>
            </a:r>
            <a:r>
              <a:rPr lang="en-US" altLang="ko-KR" smtClean="0"/>
              <a:t>p</a:t>
            </a:r>
            <a:r>
              <a:rPr lang="ko-KR" altLang="en-US" smtClean="0"/>
              <a:t>는 </a:t>
            </a:r>
            <a:r>
              <a:rPr lang="en-US" altLang="ko-KR" smtClean="0"/>
              <a:t>q</a:t>
            </a:r>
            <a:r>
              <a:rPr lang="ko-KR" altLang="en-US" smtClean="0"/>
              <a:t>를 가리킨다</a:t>
            </a:r>
          </a:p>
          <a:p>
            <a:pPr lvl="4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mtClean="0"/>
          </a:p>
          <a:p>
            <a:pPr lvl="3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mtClean="0"/>
          </a:p>
          <a:p>
            <a:pPr lvl="3" algn="just" eaLnBrk="1" hangingPunct="1">
              <a:lnSpc>
                <a:spcPct val="90000"/>
              </a:lnSpc>
            </a:pPr>
            <a:r>
              <a:rPr lang="en-US" altLang="ko-KR" smtClean="0"/>
              <a:t>p</a:t>
            </a:r>
            <a:r>
              <a:rPr lang="ko-KR" altLang="en-US" smtClean="0"/>
              <a:t>의 값은 </a:t>
            </a:r>
            <a:r>
              <a:rPr lang="en-US" altLang="ko-KR" smtClean="0"/>
              <a:t>q</a:t>
            </a:r>
            <a:r>
              <a:rPr lang="ko-KR" altLang="en-US" smtClean="0"/>
              <a:t>의 값과 무관하다는 것을 기억하라. </a:t>
            </a:r>
            <a:r>
              <a:rPr lang="en-US" altLang="ko-KR" smtClean="0"/>
              <a:t>p</a:t>
            </a:r>
            <a:r>
              <a:rPr lang="ko-KR" altLang="en-US" smtClean="0"/>
              <a:t>의 값은 단순히 간접 연산자가 적용되는 </a:t>
            </a:r>
            <a:r>
              <a:rPr lang="en-US" altLang="ko-KR" smtClean="0"/>
              <a:t>q</a:t>
            </a:r>
            <a:r>
              <a:rPr lang="ko-KR" altLang="en-US" smtClean="0"/>
              <a:t>의 주소에 불과하다.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684338" y="3460750"/>
            <a:ext cx="2125662" cy="307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/>
              <a:t>100             10</a:t>
            </a:r>
            <a:r>
              <a:rPr lang="en-US" altLang="ko-KR"/>
              <a:t>4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676400" y="3806825"/>
            <a:ext cx="2133600" cy="307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/>
              <a:t>102            </a:t>
            </a:r>
            <a:r>
              <a:rPr lang="en-US" altLang="ko-KR"/>
              <a:t>Unknow</a:t>
            </a:r>
          </a:p>
        </p:txBody>
      </p:sp>
      <p:cxnSp>
        <p:nvCxnSpPr>
          <p:cNvPr id="27656" name="AutoShape 6"/>
          <p:cNvCxnSpPr>
            <a:cxnSpLocks noChangeShapeType="1"/>
            <a:stCxn id="27654" idx="3"/>
            <a:endCxn id="27655" idx="3"/>
          </p:cNvCxnSpPr>
          <p:nvPr/>
        </p:nvCxnSpPr>
        <p:spPr bwMode="auto">
          <a:xfrm>
            <a:off x="3810000" y="3614738"/>
            <a:ext cx="1588" cy="346075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758950" y="5105400"/>
            <a:ext cx="2125663" cy="307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/>
              <a:t>100             10</a:t>
            </a:r>
            <a:r>
              <a:rPr lang="en-US" altLang="ko-KR"/>
              <a:t>4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1751013" y="5486400"/>
            <a:ext cx="2133600" cy="307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/>
              <a:t>10</a:t>
            </a:r>
            <a:r>
              <a:rPr lang="en-US" altLang="ko-KR"/>
              <a:t>4             1000</a:t>
            </a:r>
          </a:p>
        </p:txBody>
      </p:sp>
      <p:cxnSp>
        <p:nvCxnSpPr>
          <p:cNvPr id="27659" name="AutoShape 9"/>
          <p:cNvCxnSpPr>
            <a:cxnSpLocks noChangeShapeType="1"/>
            <a:stCxn id="27657" idx="3"/>
            <a:endCxn id="27658" idx="3"/>
          </p:cNvCxnSpPr>
          <p:nvPr/>
        </p:nvCxnSpPr>
        <p:spPr bwMode="auto">
          <a:xfrm>
            <a:off x="3884613" y="5259388"/>
            <a:ext cx="1587" cy="3810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867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69BE7-080E-4731-B7AA-3B4764885DDE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기초형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포인터의 기초형은 포인터가 가리키는 객체의 처리 방법을 결정한다. </a:t>
            </a:r>
          </a:p>
          <a:p>
            <a:pPr eaLnBrk="1" hangingPunct="1"/>
            <a:r>
              <a:rPr lang="ko-KR" altLang="en-US" sz="2000" smtClean="0">
                <a:solidFill>
                  <a:schemeClr val="folHlink"/>
                </a:solidFill>
              </a:rPr>
              <a:t>객체의 형과 같은 형을 갖는 포인터를 사용</a:t>
            </a:r>
            <a:r>
              <a:rPr lang="ko-KR" altLang="en-US" sz="2000" smtClean="0"/>
              <a:t>해야 한다.</a:t>
            </a:r>
            <a:endParaRPr lang="ko-KR" altLang="en-US" sz="3500" smtClean="0"/>
          </a:p>
          <a:p>
            <a:pPr lvl="3" eaLnBrk="1" hangingPunct="1"/>
            <a:endParaRPr lang="ko-KR" altLang="en-US" sz="1500" smtClean="0"/>
          </a:p>
          <a:p>
            <a:pPr eaLnBrk="1" hangingPunct="1"/>
            <a:r>
              <a:rPr lang="ko-KR" altLang="en-US" sz="2000" smtClean="0"/>
              <a:t>예)</a:t>
            </a:r>
          </a:p>
          <a:p>
            <a:pPr lvl="3" eaLnBrk="1" hangingPunct="1"/>
            <a:endParaRPr lang="ko-KR" altLang="en-US" sz="15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int q;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float *fp;</a:t>
            </a:r>
          </a:p>
          <a:p>
            <a:pPr lvl="4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fp = &amp;q;   /* </a:t>
            </a:r>
            <a:r>
              <a:rPr lang="en-US" altLang="ko-KR" sz="1800" smtClean="0">
                <a:solidFill>
                  <a:srgbClr val="CC3300"/>
                </a:solidFill>
              </a:rPr>
              <a:t>ERROR</a:t>
            </a:r>
            <a:r>
              <a:rPr lang="en-US" altLang="ko-KR" sz="1800" smtClean="0"/>
              <a:t> : </a:t>
            </a:r>
            <a:r>
              <a:rPr lang="ko-KR" altLang="en-US" sz="1800" smtClean="0"/>
              <a:t>포인터 </a:t>
            </a:r>
            <a:r>
              <a:rPr lang="en-US" altLang="ko-KR" sz="1800" smtClean="0"/>
              <a:t>fp</a:t>
            </a:r>
            <a:r>
              <a:rPr lang="ko-KR" altLang="en-US" sz="1800" smtClean="0"/>
              <a:t>에 정수의 주소(</a:t>
            </a:r>
            <a:r>
              <a:rPr lang="en-US" altLang="ko-KR" sz="1800" smtClean="0"/>
              <a:t>q</a:t>
            </a:r>
            <a:r>
              <a:rPr lang="ko-KR" altLang="en-US" sz="1800" smtClean="0"/>
              <a:t>의 주소)를 치환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/>
              <a:t>               /* </a:t>
            </a:r>
            <a:r>
              <a:rPr lang="en-US" altLang="ko-KR" sz="1800" smtClean="0"/>
              <a:t>int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float</a:t>
            </a:r>
            <a:r>
              <a:rPr lang="ko-KR" altLang="en-US" sz="1800" smtClean="0"/>
              <a:t>보다 길이가 짧기 때문에 </a:t>
            </a:r>
            <a:r>
              <a:rPr lang="en-US" altLang="ko-KR" sz="1800" smtClean="0"/>
              <a:t>q</a:t>
            </a:r>
            <a:r>
              <a:rPr lang="ko-KR" altLang="en-US" sz="1800" smtClean="0"/>
              <a:t>에 할당된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/>
              <a:t>                   바이트 뿐만 아니라 </a:t>
            </a:r>
            <a:r>
              <a:rPr lang="en-US" altLang="ko-KR" sz="1800" smtClean="0"/>
              <a:t>q</a:t>
            </a:r>
            <a:r>
              <a:rPr lang="ko-KR" altLang="en-US" sz="1800" smtClean="0"/>
              <a:t>에 인접한 메모리 까지 치환 됨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/>
              <a:t>*</a:t>
            </a:r>
            <a:r>
              <a:rPr lang="en-US" altLang="ko-KR" sz="1800" smtClean="0"/>
              <a:t>fp = 100.23; /* </a:t>
            </a:r>
            <a:r>
              <a:rPr lang="ko-KR" altLang="en-US" sz="1800" smtClean="0"/>
              <a:t>포인터를 이용하여 </a:t>
            </a:r>
            <a:r>
              <a:rPr lang="en-US" altLang="ko-KR" sz="1800" smtClean="0"/>
              <a:t>q</a:t>
            </a:r>
            <a:r>
              <a:rPr lang="ko-KR" altLang="en-US" sz="1800" smtClean="0"/>
              <a:t>에 값을 치환한다.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printf("q's value is %d", q);</a:t>
            </a:r>
            <a:endParaRPr lang="ko-KR" altLang="en-US" sz="1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CA087-731E-4DD0-89FD-C5839D0AEDD3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기초형 예제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이 프로그램은 잘못된 것이나 그냥 넘어갈 수 있다.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컴파일러에 따라서는 컴파일 시에 경고 메시지를 보내지 않을 수도 있다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ko-KR" sz="18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*p;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float q, temp;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temp = 1234.34F;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 = &amp;temp;   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/* p</a:t>
            </a:r>
            <a:r>
              <a:rPr lang="ko-KR" altLang="en-US" sz="1600" smtClean="0"/>
              <a:t>가 1234.34의 값을 저장하고 있는 </a:t>
            </a:r>
            <a:r>
              <a:rPr lang="en-US" altLang="ko-KR" sz="1600" smtClean="0"/>
              <a:t>temp</a:t>
            </a:r>
            <a:r>
              <a:rPr lang="ko-KR" altLang="en-US" sz="1600" smtClean="0"/>
              <a:t>를 가리키고 있지만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q = *p;   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/* </a:t>
            </a:r>
            <a:r>
              <a:rPr lang="ko-KR" altLang="en-US" sz="1600" smtClean="0"/>
              <a:t>치환문 </a:t>
            </a:r>
            <a:r>
              <a:rPr lang="en-US" altLang="ko-KR" sz="1600" smtClean="0"/>
              <a:t>q = *p; </a:t>
            </a:r>
            <a:r>
              <a:rPr lang="ko-KR" altLang="en-US" sz="1600" smtClean="0"/>
              <a:t>는 그 수를 복사하지 못한다.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smtClean="0"/>
              <a:t>/* 이유는 정수 일부분만이 전달되기 때문이다.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600" smtClean="0"/>
              <a:t>/* </a:t>
            </a:r>
            <a:r>
              <a:rPr lang="en-US" altLang="ko-KR" sz="1600" smtClean="0"/>
              <a:t>p</a:t>
            </a:r>
            <a:r>
              <a:rPr lang="ko-KR" altLang="en-US" sz="1600" smtClean="0"/>
              <a:t>는 정수형 포인터이므로 </a:t>
            </a:r>
            <a:r>
              <a:rPr lang="en-US" altLang="ko-KR" sz="1600" smtClean="0"/>
              <a:t>float</a:t>
            </a:r>
            <a:r>
              <a:rPr lang="ko-KR" altLang="en-US" sz="1600" smtClean="0"/>
              <a:t>를 전달하기 위해 사용될 수 없다.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printf("%f", q);   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/* </a:t>
            </a:r>
            <a:r>
              <a:rPr lang="ko-KR" altLang="en-US" sz="1600" smtClean="0"/>
              <a:t>이 문장은 1234.34를 출력하지 않을 것이다. */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072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389CDE-1725-446D-B834-80FF01042C83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포인터 변수와 관련된 연산식에 사용되는 연산자</a:t>
            </a:r>
          </a:p>
          <a:p>
            <a:pPr eaLnBrk="1" hangingPunct="1">
              <a:lnSpc>
                <a:spcPct val="90000"/>
              </a:lnSpc>
            </a:pPr>
            <a:endParaRPr lang="ko-KR" alt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mtClean="0"/>
              <a:t>&amp;  +  ++  -  --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mtClean="0"/>
          </a:p>
          <a:p>
            <a:pPr algn="just" eaLnBrk="1" hangingPunct="1">
              <a:lnSpc>
                <a:spcPct val="90000"/>
              </a:lnSpc>
            </a:pPr>
            <a:r>
              <a:rPr lang="ko-KR" altLang="en-US" sz="2000" smtClean="0"/>
              <a:t>정수만을 더하거나 뺄 수 있다.</a:t>
            </a:r>
          </a:p>
          <a:p>
            <a:pPr algn="just" eaLnBrk="1" hangingPunct="1">
              <a:lnSpc>
                <a:spcPct val="90000"/>
              </a:lnSpc>
            </a:pPr>
            <a:endParaRPr lang="ko-KR" altLang="en-US" sz="200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int *p 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 = p + 200 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ko-KR" smtClean="0"/>
              <a:t>++ </a:t>
            </a:r>
            <a:r>
              <a:rPr lang="ko-KR" altLang="en-US" smtClean="0"/>
              <a:t>와 -- 의 경우, </a:t>
            </a:r>
          </a:p>
          <a:p>
            <a:pPr algn="just" eaLnBrk="1" hangingPunct="1">
              <a:lnSpc>
                <a:spcPct val="90000"/>
              </a:lnSpc>
            </a:pPr>
            <a:endParaRPr lang="ko-KR" altLang="en-US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mtClean="0"/>
              <a:t>일반적인 연산과 달리 포인터의 기초형과 관련되어 수행된다.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mtClean="0">
                <a:solidFill>
                  <a:schemeClr val="folHlink"/>
                </a:solidFill>
              </a:rPr>
              <a:t>기초형의 크기 만큼</a:t>
            </a:r>
            <a:r>
              <a:rPr lang="ko-KR" altLang="en-US" smtClean="0"/>
              <a:t> 주소 값이 증가하거나 감소한다.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mtClean="0"/>
              <a:t>char</a:t>
            </a:r>
            <a:r>
              <a:rPr lang="ko-KR" altLang="en-US" smtClean="0"/>
              <a:t>이면 1, </a:t>
            </a:r>
            <a:r>
              <a:rPr lang="en-US" altLang="ko-KR" smtClean="0"/>
              <a:t>int</a:t>
            </a:r>
            <a:r>
              <a:rPr lang="ko-KR" altLang="en-US" smtClean="0"/>
              <a:t>이면 </a:t>
            </a:r>
            <a:r>
              <a:rPr lang="en-US" altLang="ko-KR" smtClean="0"/>
              <a:t>4, float</a:t>
            </a:r>
            <a:r>
              <a:rPr lang="ko-KR" altLang="en-US" smtClean="0"/>
              <a:t>이면 4 바이트 만큼 주소 값이 증감한다.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참조연산자의 다양한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929451" cy="5328592"/>
          </a:xfrm>
        </p:spPr>
        <p:txBody>
          <a:bodyPr/>
          <a:lstStyle/>
          <a:p>
            <a:r>
              <a:rPr lang="en-US" altLang="ko-KR" sz="1800" dirty="0" err="1" smtClean="0"/>
              <a:t>pointerpriority.c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간접연산자와 증감연산자의 이용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참조연산자 *의 우선순위는 </a:t>
            </a:r>
            <a:r>
              <a:rPr lang="en-US" altLang="ko-KR" sz="1800" dirty="0" smtClean="0"/>
              <a:t>++p</a:t>
            </a:r>
            <a:r>
              <a:rPr lang="ko-KR" altLang="en-US" sz="1800" dirty="0" smtClean="0"/>
              <a:t>의 전위 증감연산자와 같고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괄호나 </a:t>
            </a:r>
            <a:r>
              <a:rPr lang="en-US" altLang="ko-KR" sz="1800" dirty="0" smtClean="0"/>
              <a:t>p++</a:t>
            </a:r>
            <a:r>
              <a:rPr lang="ko-KR" altLang="en-US" sz="1800" dirty="0" smtClean="0"/>
              <a:t>의 후위 증감연산자보다 낮음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그러므로 연산식 *</a:t>
            </a:r>
            <a:r>
              <a:rPr lang="en-US" altLang="ko-KR" sz="1800" dirty="0" smtClean="0"/>
              <a:t>p++</a:t>
            </a:r>
            <a:r>
              <a:rPr lang="ko-KR" altLang="en-US" sz="1800" dirty="0" smtClean="0"/>
              <a:t>는 *</a:t>
            </a:r>
            <a:r>
              <a:rPr lang="en-US" altLang="ko-KR" sz="1800" dirty="0" smtClean="0"/>
              <a:t>(p++)</a:t>
            </a:r>
            <a:r>
              <a:rPr lang="ko-KR" altLang="en-US" sz="1800" dirty="0" smtClean="0"/>
              <a:t>를 의미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*p++</a:t>
            </a:r>
            <a:r>
              <a:rPr lang="ko-KR" altLang="en-US" sz="1800" dirty="0" smtClean="0"/>
              <a:t>는 포인터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가리키는 변수를 참조하고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의 주소를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증가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반면 </a:t>
            </a:r>
            <a:r>
              <a:rPr lang="en-US" altLang="ko-KR" sz="1800" dirty="0" smtClean="0"/>
              <a:t>(*p)++</a:t>
            </a:r>
            <a:r>
              <a:rPr lang="ko-KR" altLang="en-US" sz="1800" dirty="0" smtClean="0"/>
              <a:t>는 포인터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가리키는 변수를 참조하고 그 값을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증가시키는 연산식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124442"/>
            <a:ext cx="4608512" cy="540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6694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1843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F9382-A3CA-45EE-8AFF-8BC6FB9E02F0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학습 목표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개념을 이해하고 활용할 수 있다</a:t>
            </a:r>
            <a:r>
              <a:rPr lang="en-US" altLang="ko-KR" smtClean="0"/>
              <a:t>.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포인터와 배열</a:t>
            </a:r>
            <a:r>
              <a:rPr lang="en-US" altLang="ko-KR" smtClean="0"/>
              <a:t>, </a:t>
            </a:r>
            <a:r>
              <a:rPr lang="ko-KR" altLang="en-US" smtClean="0"/>
              <a:t>문자열의 관계를 이해할 수 있다</a:t>
            </a:r>
            <a:r>
              <a:rPr lang="en-US" altLang="ko-KR" smtClean="0"/>
              <a:t>.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포인터 사용의 장 단점을 파악할 수 있다</a:t>
            </a:r>
            <a:r>
              <a:rPr lang="en-US" altLang="ko-KR" smtClean="0"/>
              <a:t>.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포인터에 의한 매개변수 사용법을 알 수 있다</a:t>
            </a:r>
            <a:r>
              <a:rPr lang="en-US" altLang="ko-KR" smtClean="0"/>
              <a:t>.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174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075C2-D6EB-4B6F-82D9-ED31D8791A58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mtClean="0"/>
              <a:t>int i = 10, *p;</a:t>
            </a:r>
            <a:endParaRPr lang="en-US" altLang="ko-KR" smtClean="0">
              <a:cs typeface="Times New Roman" pitchFamily="18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mtClean="0"/>
              <a:t>p = &amp;i;</a:t>
            </a:r>
            <a:endParaRPr lang="en-US" altLang="ko-KR" smtClean="0">
              <a:cs typeface="Times New Roman" pitchFamily="18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mtClean="0">
                <a:solidFill>
                  <a:srgbClr val="3366FF"/>
                </a:solidFill>
              </a:rPr>
              <a:t>p++;                      /* </a:t>
            </a:r>
            <a:r>
              <a:rPr lang="ko-KR" altLang="en-US" smtClean="0">
                <a:solidFill>
                  <a:srgbClr val="3366FF"/>
                </a:solidFill>
              </a:rPr>
              <a:t>실제로 증가되는 대상은</a:t>
            </a:r>
            <a:r>
              <a:rPr lang="en-US" altLang="ko-KR" smtClean="0">
                <a:solidFill>
                  <a:srgbClr val="3366FF"/>
                </a:solidFill>
              </a:rPr>
              <a:t>? */</a:t>
            </a:r>
            <a:endParaRPr lang="ko-KR" altLang="en-US" smtClean="0">
              <a:solidFill>
                <a:srgbClr val="3366FF"/>
              </a:solidFill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754063" y="3946525"/>
            <a:ext cx="8642350" cy="1588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54063" y="4062413"/>
            <a:ext cx="8642350" cy="158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754063" y="4062413"/>
            <a:ext cx="8642350" cy="158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1753" name="Group 8"/>
          <p:cNvGrpSpPr>
            <a:grpSpLocks/>
          </p:cNvGrpSpPr>
          <p:nvPr/>
        </p:nvGrpSpPr>
        <p:grpSpPr bwMode="auto">
          <a:xfrm>
            <a:off x="92075" y="3482975"/>
            <a:ext cx="879475" cy="373063"/>
            <a:chOff x="2734" y="2476"/>
            <a:chExt cx="1227" cy="463"/>
          </a:xfrm>
        </p:grpSpPr>
        <p:sp>
          <p:nvSpPr>
            <p:cNvPr id="31787" name="Rectangle 9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r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  <p:sp>
          <p:nvSpPr>
            <p:cNvPr id="31788" name="Rectangle 10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</p:grp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3649663" y="2924175"/>
            <a:ext cx="6778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1004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2051050" y="2924175"/>
            <a:ext cx="6048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3366FF"/>
                </a:solidFill>
              </a:rPr>
              <a:t>1002</a:t>
            </a:r>
            <a:endParaRPr lang="en-US" altLang="ko-KR" sz="1800" b="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2944813" y="2924175"/>
            <a:ext cx="604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1003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4545013" y="2924175"/>
            <a:ext cx="60483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1005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1920875" y="3852863"/>
            <a:ext cx="1588" cy="373062"/>
          </a:xfrm>
          <a:prstGeom prst="line">
            <a:avLst/>
          </a:prstGeom>
          <a:noFill/>
          <a:ln w="9525">
            <a:solidFill>
              <a:srgbClr val="FF6600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2555875" y="4038600"/>
            <a:ext cx="877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3366FF"/>
                </a:solidFill>
              </a:rPr>
              <a:t>p++</a:t>
            </a:r>
            <a:endParaRPr lang="en-US" altLang="ko-KR" sz="1800" b="0"/>
          </a:p>
        </p:txBody>
      </p:sp>
      <p:grpSp>
        <p:nvGrpSpPr>
          <p:cNvPr id="31760" name="Group 17"/>
          <p:cNvGrpSpPr>
            <a:grpSpLocks/>
          </p:cNvGrpSpPr>
          <p:nvPr/>
        </p:nvGrpSpPr>
        <p:grpSpPr bwMode="auto">
          <a:xfrm>
            <a:off x="971550" y="3482975"/>
            <a:ext cx="877888" cy="373063"/>
            <a:chOff x="2734" y="2476"/>
            <a:chExt cx="1227" cy="463"/>
          </a:xfrm>
        </p:grpSpPr>
        <p:sp>
          <p:nvSpPr>
            <p:cNvPr id="31785" name="Rectangle 18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r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  <p:sp>
          <p:nvSpPr>
            <p:cNvPr id="31786" name="Rectangle 19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</p:grpSp>
      <p:grpSp>
        <p:nvGrpSpPr>
          <p:cNvPr id="31761" name="Group 20"/>
          <p:cNvGrpSpPr>
            <a:grpSpLocks/>
          </p:cNvGrpSpPr>
          <p:nvPr/>
        </p:nvGrpSpPr>
        <p:grpSpPr bwMode="auto">
          <a:xfrm>
            <a:off x="1835150" y="3482975"/>
            <a:ext cx="3600450" cy="369888"/>
            <a:chOff x="2734" y="2476"/>
            <a:chExt cx="1227" cy="463"/>
          </a:xfrm>
        </p:grpSpPr>
        <p:sp>
          <p:nvSpPr>
            <p:cNvPr id="31783" name="Rectangle 21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r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  <p:sp>
          <p:nvSpPr>
            <p:cNvPr id="31784" name="Rectangle 22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FFFFFF"/>
                  </a:solidFill>
                </a:rPr>
                <a:t>10</a:t>
              </a:r>
              <a:endParaRPr lang="en-US" altLang="ko-KR" sz="1800" b="0"/>
            </a:p>
          </p:txBody>
        </p:sp>
      </p:grpSp>
      <p:grpSp>
        <p:nvGrpSpPr>
          <p:cNvPr id="31762" name="Group 29"/>
          <p:cNvGrpSpPr>
            <a:grpSpLocks/>
          </p:cNvGrpSpPr>
          <p:nvPr/>
        </p:nvGrpSpPr>
        <p:grpSpPr bwMode="auto">
          <a:xfrm>
            <a:off x="6300788" y="3487738"/>
            <a:ext cx="881062" cy="373062"/>
            <a:chOff x="2734" y="2476"/>
            <a:chExt cx="1227" cy="463"/>
          </a:xfrm>
        </p:grpSpPr>
        <p:sp>
          <p:nvSpPr>
            <p:cNvPr id="31781" name="Rectangle 30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r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  <p:sp>
          <p:nvSpPr>
            <p:cNvPr id="31782" name="Rectangle 31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</p:grpSp>
      <p:grpSp>
        <p:nvGrpSpPr>
          <p:cNvPr id="31763" name="Group 32"/>
          <p:cNvGrpSpPr>
            <a:grpSpLocks/>
          </p:cNvGrpSpPr>
          <p:nvPr/>
        </p:nvGrpSpPr>
        <p:grpSpPr bwMode="auto">
          <a:xfrm>
            <a:off x="5418138" y="3487738"/>
            <a:ext cx="882650" cy="373062"/>
            <a:chOff x="2734" y="2476"/>
            <a:chExt cx="1227" cy="463"/>
          </a:xfrm>
        </p:grpSpPr>
        <p:sp>
          <p:nvSpPr>
            <p:cNvPr id="31779" name="Rectangle 33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r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  <p:sp>
          <p:nvSpPr>
            <p:cNvPr id="31780" name="Rectangle 34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</p:grpSp>
      <p:grpSp>
        <p:nvGrpSpPr>
          <p:cNvPr id="31764" name="Group 35"/>
          <p:cNvGrpSpPr>
            <a:grpSpLocks/>
          </p:cNvGrpSpPr>
          <p:nvPr/>
        </p:nvGrpSpPr>
        <p:grpSpPr bwMode="auto">
          <a:xfrm>
            <a:off x="7219950" y="3487738"/>
            <a:ext cx="881063" cy="373062"/>
            <a:chOff x="2734" y="2476"/>
            <a:chExt cx="1227" cy="463"/>
          </a:xfrm>
        </p:grpSpPr>
        <p:sp>
          <p:nvSpPr>
            <p:cNvPr id="31777" name="Rectangle 36"/>
            <p:cNvSpPr>
              <a:spLocks noChangeArrowheads="1"/>
            </p:cNvSpPr>
            <p:nvPr/>
          </p:nvSpPr>
          <p:spPr bwMode="auto">
            <a:xfrm>
              <a:off x="2734" y="2476"/>
              <a:ext cx="1225" cy="463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lIns="0" r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  <p:sp>
          <p:nvSpPr>
            <p:cNvPr id="31778" name="Rectangle 37"/>
            <p:cNvSpPr>
              <a:spLocks noChangeArrowheads="1"/>
            </p:cNvSpPr>
            <p:nvPr/>
          </p:nvSpPr>
          <p:spPr bwMode="auto">
            <a:xfrm>
              <a:off x="2734" y="2476"/>
              <a:ext cx="1227" cy="46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lIns="0" tIns="0" rIns="0" bIns="0">
              <a:flatTx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 b="0"/>
            </a:p>
          </p:txBody>
        </p:sp>
      </p:grpSp>
      <p:grpSp>
        <p:nvGrpSpPr>
          <p:cNvPr id="31765" name="Group 38"/>
          <p:cNvGrpSpPr>
            <a:grpSpLocks/>
          </p:cNvGrpSpPr>
          <p:nvPr/>
        </p:nvGrpSpPr>
        <p:grpSpPr bwMode="auto">
          <a:xfrm>
            <a:off x="5076825" y="3860800"/>
            <a:ext cx="879475" cy="736600"/>
            <a:chOff x="5031" y="1243"/>
            <a:chExt cx="613" cy="611"/>
          </a:xfrm>
        </p:grpSpPr>
        <p:sp>
          <p:nvSpPr>
            <p:cNvPr id="31775" name="Line 39"/>
            <p:cNvSpPr>
              <a:spLocks noChangeShapeType="1"/>
            </p:cNvSpPr>
            <p:nvPr/>
          </p:nvSpPr>
          <p:spPr bwMode="auto">
            <a:xfrm>
              <a:off x="5338" y="1243"/>
              <a:ext cx="2" cy="30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6" name="Text Box 40"/>
            <p:cNvSpPr txBox="1">
              <a:spLocks noChangeArrowheads="1"/>
            </p:cNvSpPr>
            <p:nvPr/>
          </p:nvSpPr>
          <p:spPr bwMode="auto">
            <a:xfrm>
              <a:off x="5031" y="1552"/>
              <a:ext cx="61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3366FF"/>
                  </a:solidFill>
                </a:rPr>
                <a:t>p</a:t>
              </a:r>
              <a:endParaRPr lang="en-US" altLang="ko-KR" sz="1800" b="0"/>
            </a:p>
          </p:txBody>
        </p:sp>
      </p:grpSp>
      <p:sp>
        <p:nvSpPr>
          <p:cNvPr id="31766" name="Text Box 41"/>
          <p:cNvSpPr txBox="1">
            <a:spLocks noChangeArrowheads="1"/>
          </p:cNvSpPr>
          <p:nvPr/>
        </p:nvSpPr>
        <p:spPr bwMode="auto">
          <a:xfrm>
            <a:off x="5553075" y="2924175"/>
            <a:ext cx="6048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chemeClr val="folHlink"/>
                </a:solidFill>
              </a:rPr>
              <a:t>1006</a:t>
            </a:r>
          </a:p>
        </p:txBody>
      </p:sp>
      <p:sp>
        <p:nvSpPr>
          <p:cNvPr id="31767" name="Text Box 42"/>
          <p:cNvSpPr txBox="1">
            <a:spLocks noChangeArrowheads="1"/>
          </p:cNvSpPr>
          <p:nvPr/>
        </p:nvSpPr>
        <p:spPr bwMode="auto">
          <a:xfrm>
            <a:off x="6516688" y="2924175"/>
            <a:ext cx="6064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1007</a:t>
            </a:r>
          </a:p>
        </p:txBody>
      </p:sp>
      <p:sp>
        <p:nvSpPr>
          <p:cNvPr id="31768" name="Text Box 43"/>
          <p:cNvSpPr txBox="1">
            <a:spLocks noChangeArrowheads="1"/>
          </p:cNvSpPr>
          <p:nvPr/>
        </p:nvSpPr>
        <p:spPr bwMode="auto">
          <a:xfrm>
            <a:off x="7451725" y="2924175"/>
            <a:ext cx="6048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1008</a:t>
            </a:r>
          </a:p>
        </p:txBody>
      </p:sp>
      <p:sp>
        <p:nvSpPr>
          <p:cNvPr id="31769" name="Text Box 44"/>
          <p:cNvSpPr txBox="1">
            <a:spLocks noChangeArrowheads="1"/>
          </p:cNvSpPr>
          <p:nvPr/>
        </p:nvSpPr>
        <p:spPr bwMode="auto">
          <a:xfrm>
            <a:off x="1187450" y="2924175"/>
            <a:ext cx="603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1001</a:t>
            </a:r>
          </a:p>
        </p:txBody>
      </p:sp>
      <p:sp>
        <p:nvSpPr>
          <p:cNvPr id="31770" name="Text Box 45"/>
          <p:cNvSpPr txBox="1">
            <a:spLocks noChangeArrowheads="1"/>
          </p:cNvSpPr>
          <p:nvPr/>
        </p:nvSpPr>
        <p:spPr bwMode="auto">
          <a:xfrm>
            <a:off x="296863" y="2924175"/>
            <a:ext cx="603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/>
              <a:t>1000</a:t>
            </a:r>
          </a:p>
        </p:txBody>
      </p:sp>
      <p:sp>
        <p:nvSpPr>
          <p:cNvPr id="31771" name="Text Box 46"/>
          <p:cNvSpPr txBox="1">
            <a:spLocks noChangeArrowheads="1"/>
          </p:cNvSpPr>
          <p:nvPr/>
        </p:nvSpPr>
        <p:spPr bwMode="auto">
          <a:xfrm>
            <a:off x="1733550" y="4225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808080"/>
                </a:solidFill>
              </a:rPr>
              <a:t>p</a:t>
            </a:r>
            <a:endParaRPr lang="en-US" altLang="ko-KR" sz="1800" b="0"/>
          </a:p>
        </p:txBody>
      </p:sp>
      <p:sp>
        <p:nvSpPr>
          <p:cNvPr id="31772" name="Text Box 47"/>
          <p:cNvSpPr txBox="1">
            <a:spLocks noChangeArrowheads="1"/>
          </p:cNvSpPr>
          <p:nvPr/>
        </p:nvSpPr>
        <p:spPr bwMode="auto">
          <a:xfrm>
            <a:off x="2366963" y="4597400"/>
            <a:ext cx="19177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3366FF"/>
                </a:solidFill>
              </a:rPr>
              <a:t>포인터의 이동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3366FF"/>
                </a:solidFill>
              </a:rPr>
              <a:t>(4bytes </a:t>
            </a:r>
            <a:r>
              <a:rPr lang="ko-KR" altLang="en-US" sz="1800">
                <a:solidFill>
                  <a:srgbClr val="3366FF"/>
                </a:solidFill>
              </a:rPr>
              <a:t>이동</a:t>
            </a:r>
            <a:r>
              <a:rPr lang="en-US" altLang="ko-KR" sz="1800">
                <a:solidFill>
                  <a:srgbClr val="3366FF"/>
                </a:solidFill>
              </a:rPr>
              <a:t>)</a:t>
            </a:r>
            <a:endParaRPr lang="en-US" altLang="ko-KR" sz="1800"/>
          </a:p>
        </p:txBody>
      </p:sp>
      <p:sp>
        <p:nvSpPr>
          <p:cNvPr id="31773" name="Line 49"/>
          <p:cNvSpPr>
            <a:spLocks noChangeShapeType="1"/>
          </p:cNvSpPr>
          <p:nvPr/>
        </p:nvSpPr>
        <p:spPr bwMode="auto">
          <a:xfrm>
            <a:off x="2366963" y="4411663"/>
            <a:ext cx="2925762" cy="31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774" name="AutoShape 50"/>
          <p:cNvSpPr>
            <a:spLocks noChangeArrowheads="1"/>
          </p:cNvSpPr>
          <p:nvPr/>
        </p:nvSpPr>
        <p:spPr bwMode="auto">
          <a:xfrm>
            <a:off x="5435600" y="4365625"/>
            <a:ext cx="3529013" cy="2087563"/>
          </a:xfrm>
          <a:prstGeom prst="wedgeRoundRectCallout">
            <a:avLst>
              <a:gd name="adj1" fmla="val -82569"/>
              <a:gd name="adj2" fmla="val -34639"/>
              <a:gd name="adj3" fmla="val 16667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포인터 </a:t>
            </a:r>
            <a:r>
              <a:rPr lang="en-US" altLang="ko-KR" sz="1800"/>
              <a:t>p</a:t>
            </a:r>
            <a:r>
              <a:rPr lang="ko-KR" altLang="en-US" sz="1800"/>
              <a:t>의 증가는 </a:t>
            </a:r>
            <a:r>
              <a:rPr lang="en-US" altLang="ko-KR" sz="1800"/>
              <a:t>p</a:t>
            </a:r>
            <a:r>
              <a:rPr lang="ko-KR" altLang="en-US" sz="1800"/>
              <a:t>가 가리키는 메모리 주소를 </a:t>
            </a:r>
            <a:r>
              <a:rPr lang="ko-KR" altLang="en-US" sz="1800">
                <a:solidFill>
                  <a:srgbClr val="3366FF"/>
                </a:solidFill>
              </a:rPr>
              <a:t>대상체의 크기만큼 증가</a:t>
            </a:r>
            <a:r>
              <a:rPr lang="ko-KR" altLang="en-US" sz="1800"/>
              <a:t>시켜 </a:t>
            </a:r>
            <a:r>
              <a:rPr lang="ko-KR" altLang="en-US" sz="1800">
                <a:solidFill>
                  <a:srgbClr val="3366FF"/>
                </a:solidFill>
              </a:rPr>
              <a:t>포인터의 이동효과</a:t>
            </a:r>
            <a:r>
              <a:rPr lang="ko-KR" altLang="en-US" sz="1800"/>
              <a:t>를 가져온다</a:t>
            </a:r>
            <a:r>
              <a:rPr lang="en-US" altLang="ko-KR" sz="180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</a:t>
            </a:r>
            <a:r>
              <a:rPr lang="ko-KR" altLang="en-US" sz="1800"/>
              <a:t>대상체가 </a:t>
            </a:r>
            <a:r>
              <a:rPr lang="ko-KR" altLang="en-US" sz="1800">
                <a:solidFill>
                  <a:srgbClr val="3366FF"/>
                </a:solidFill>
              </a:rPr>
              <a:t>정수형</a:t>
            </a:r>
            <a:r>
              <a:rPr lang="ko-KR" altLang="en-US" sz="1800"/>
              <a:t>이므로 </a:t>
            </a:r>
            <a:r>
              <a:rPr lang="en-US" altLang="ko-KR" sz="1800">
                <a:solidFill>
                  <a:srgbClr val="3366FF"/>
                </a:solidFill>
              </a:rPr>
              <a:t>4bytes </a:t>
            </a:r>
            <a:r>
              <a:rPr lang="ko-KR" altLang="en-US" sz="1800">
                <a:solidFill>
                  <a:srgbClr val="3366FF"/>
                </a:solidFill>
              </a:rPr>
              <a:t>단위</a:t>
            </a:r>
            <a:r>
              <a:rPr lang="ko-KR" altLang="en-US" sz="1800"/>
              <a:t>로 증가했다</a:t>
            </a:r>
            <a:r>
              <a:rPr lang="en-US" altLang="ko-KR" sz="1800"/>
              <a:t>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AE41B-1474-4F38-8BDF-AD2DF3EA6E60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</a:t>
            </a:r>
          </a:p>
        </p:txBody>
      </p:sp>
      <p:graphicFrame>
        <p:nvGraphicFramePr>
          <p:cNvPr id="229460" name="Group 8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534400" cy="4645026"/>
        </p:xfrm>
        <a:graphic>
          <a:graphicData uri="http://schemas.openxmlformats.org/drawingml/2006/table">
            <a:tbl>
              <a:tblPr/>
              <a:tblGrid>
                <a:gridCol w="1366838"/>
                <a:gridCol w="7167562"/>
              </a:tblGrid>
              <a:tr h="133350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■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포인터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변수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가리키는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번지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의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증가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5000"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=&gt; p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먼저 증가시킨 후, 새로운 위치에 있는 값을 액세스한다.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p++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p; p++;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두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문장의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결합과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같다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*(p++)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도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같은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++p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p++; *p;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두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문장의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결합과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같다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*(++p)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도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같은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■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포인터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변수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가리키는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값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의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증가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같은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pitchFamily="50" charset="-127"/>
                        </a:rPr>
                        <a:t>표현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(*p)++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p+1 ,  (*p)+1 ,  *p+=1 ,  (*p)+=1 ,  *p=*p+1 ,  ++*p ,  ++(*p)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379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32E2AB-4584-4F97-8B6C-79E7B38D1F2D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 예제 1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포인터에 저장된 </a:t>
            </a:r>
            <a:r>
              <a:rPr lang="ko-KR" altLang="en-US" sz="2400" smtClean="0">
                <a:solidFill>
                  <a:schemeClr val="folHlink"/>
                </a:solidFill>
              </a:rPr>
              <a:t>메모리 주소를 출력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printf() </a:t>
            </a:r>
            <a:r>
              <a:rPr lang="ko-KR" altLang="en-US" sz="1800" smtClean="0"/>
              <a:t>내에서 </a:t>
            </a:r>
            <a:r>
              <a:rPr lang="ko-KR" altLang="en-US" sz="1800" smtClean="0">
                <a:solidFill>
                  <a:srgbClr val="FF0066"/>
                </a:solidFill>
              </a:rPr>
              <a:t>%</a:t>
            </a:r>
            <a:r>
              <a:rPr lang="en-US" altLang="ko-KR" sz="1800" smtClean="0">
                <a:solidFill>
                  <a:srgbClr val="FF0066"/>
                </a:solidFill>
              </a:rPr>
              <a:t>p</a:t>
            </a:r>
            <a:r>
              <a:rPr lang="en-US" altLang="ko-KR" sz="1800" smtClean="0"/>
              <a:t> </a:t>
            </a:r>
            <a:r>
              <a:rPr lang="ko-KR" altLang="en-US" sz="1800" smtClean="0"/>
              <a:t>형식 지정자를 사용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char *cp, ch;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*ip, i;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float *fp, f;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double *dp, d;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cp = &amp;ch;     ip = &amp;i;     fp = &amp;f;     dp = &amp;d;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printf("%p %p %p %p", cp, ip, fp, dp); /* </a:t>
            </a:r>
            <a:r>
              <a:rPr lang="ko-KR" altLang="en-US" sz="1600" smtClean="0"/>
              <a:t>현재의 값을 출력한다.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cp++;     ip++;     fp++;     dp++; </a:t>
            </a:r>
            <a:r>
              <a:rPr lang="ko-KR" altLang="en-US" sz="1600" smtClean="0"/>
              <a:t>/* 포인터를 자동 증가시킨다.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printf("%p %p %p %p", cp, ip, fp, dp); /* </a:t>
            </a:r>
            <a:r>
              <a:rPr lang="ko-KR" altLang="en-US" sz="1600" smtClean="0"/>
              <a:t>새로운 값을 출력한다.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smtClean="0"/>
              <a:t>이 프로그램에서 포인터 변수에 저장된 값은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smtClean="0"/>
              <a:t>컴파일러의 종류, 버전, 포인터의 기초형에 따라 달라질 수도 있다.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smtClean="0"/>
              <a:t>일반적으로 </a:t>
            </a:r>
            <a:r>
              <a:rPr lang="en-US" altLang="ko-KR" sz="1600" smtClean="0"/>
              <a:t>char</a:t>
            </a:r>
            <a:r>
              <a:rPr lang="ko-KR" altLang="en-US" sz="1600" smtClean="0"/>
              <a:t>은 1, </a:t>
            </a:r>
            <a:r>
              <a:rPr lang="en-US" altLang="ko-KR" sz="1600" smtClean="0"/>
              <a:t>int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4, float</a:t>
            </a:r>
            <a:r>
              <a:rPr lang="ko-KR" altLang="en-US" sz="1600" smtClean="0"/>
              <a:t>는 4, </a:t>
            </a:r>
            <a:r>
              <a:rPr lang="en-US" altLang="ko-KR" sz="1600" smtClean="0"/>
              <a:t>double</a:t>
            </a:r>
            <a:r>
              <a:rPr lang="ko-KR" altLang="en-US" sz="1600" smtClean="0"/>
              <a:t>은 8 바이트 증가한다.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4819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00704-FD23-4ADE-B41C-7E9F0FF8A6F2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 예제 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smtClean="0"/>
              <a:t>포인터가 가리키는 객체를 증가시킬 때</a:t>
            </a:r>
            <a:r>
              <a:rPr lang="ko-KR" altLang="en-US" sz="1800" smtClean="0">
                <a:solidFill>
                  <a:schemeClr val="accent2"/>
                </a:solidFill>
              </a:rPr>
              <a:t> </a:t>
            </a:r>
            <a:r>
              <a:rPr lang="ko-KR" altLang="en-US" sz="1800" smtClean="0">
                <a:solidFill>
                  <a:srgbClr val="1B0DD7"/>
                </a:solidFill>
              </a:rPr>
              <a:t>괄호의 필요성</a:t>
            </a:r>
            <a:r>
              <a:rPr lang="ko-KR" altLang="en-US" sz="1800" smtClean="0"/>
              <a:t>을 보여준다.</a:t>
            </a:r>
            <a:endParaRPr lang="ko-KR" altLang="en-US" sz="32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ko-KR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*p, q;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 = &amp;q;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q =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printf("%p", p);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CC3300"/>
                </a:solidFill>
              </a:rPr>
              <a:t>*p++;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/* p</a:t>
            </a:r>
            <a:r>
              <a:rPr lang="ko-KR" altLang="en-US" sz="1600" smtClean="0"/>
              <a:t>가 가리키고 있는 곳의 내용(즉 </a:t>
            </a:r>
            <a:r>
              <a:rPr lang="en-US" altLang="ko-KR" sz="1600" smtClean="0"/>
              <a:t>q)</a:t>
            </a:r>
            <a:r>
              <a:rPr lang="ko-KR" altLang="en-US" sz="1600" smtClean="0"/>
              <a:t>을 증가시키는 것이 아니라, 포인터 </a:t>
            </a:r>
            <a:r>
              <a:rPr lang="en-US" altLang="ko-KR" sz="1600" smtClean="0"/>
              <a:t>p</a:t>
            </a:r>
            <a:r>
              <a:rPr lang="ko-KR" altLang="en-US" sz="1600" smtClean="0"/>
              <a:t>의 기초형 만큼 증가된 곳을 가리키게 된다 */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</a:t>
            </a:r>
            <a:r>
              <a:rPr lang="en-US" altLang="ko-KR" sz="1600" smtClean="0">
                <a:latin typeface="░φ╡±" charset="0"/>
              </a:rPr>
              <a:t>“</a:t>
            </a:r>
            <a:r>
              <a:rPr lang="en-US" altLang="ko-KR" sz="1600" smtClean="0"/>
              <a:t>q=%d, p=%p", q, p);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smtClean="0"/>
              <a:t>    /* 이 프로그램이 실행된 후, </a:t>
            </a:r>
            <a:r>
              <a:rPr lang="en-US" altLang="ko-KR" sz="1600" smtClean="0"/>
              <a:t>q</a:t>
            </a:r>
            <a:r>
              <a:rPr lang="ko-KR" altLang="en-US" sz="1600" smtClean="0"/>
              <a:t>는 여전히 1의 값을 가지나 </a:t>
            </a:r>
            <a:r>
              <a:rPr lang="en-US" altLang="ko-KR" sz="1600" smtClean="0"/>
              <a:t>p</a:t>
            </a:r>
            <a:r>
              <a:rPr lang="ko-KR" altLang="en-US" sz="1600" smtClean="0"/>
              <a:t>는 증가된다.*/</a:t>
            </a: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ko-KR" altLang="en-US" sz="1800" smtClean="0"/>
              <a:t>다음과 같이 수정되면, </a:t>
            </a:r>
            <a:r>
              <a:rPr lang="en-US" altLang="ko-KR" sz="1800" smtClean="0"/>
              <a:t>q</a:t>
            </a:r>
            <a:r>
              <a:rPr lang="ko-KR" altLang="en-US" sz="1800" smtClean="0"/>
              <a:t>는 2로 증가되고 </a:t>
            </a:r>
            <a:r>
              <a:rPr lang="en-US" altLang="ko-KR" sz="1800" smtClean="0"/>
              <a:t>p</a:t>
            </a:r>
            <a:r>
              <a:rPr lang="ko-KR" altLang="en-US" sz="1800" smtClean="0"/>
              <a:t>는 변동이 없다.</a:t>
            </a:r>
          </a:p>
          <a:p>
            <a:pPr lvl="4" eaLnBrk="1" hangingPunct="1"/>
            <a:endParaRPr lang="ko-KR" altLang="en-US" sz="12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/>
              <a:t>int *p, q;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/>
              <a:t>p = &amp;q;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/>
              <a:t>q = 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/>
              <a:t>printf("%p", p);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CC3300"/>
                </a:solidFill>
              </a:rPr>
              <a:t>(*p)++;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/>
              <a:t>    /* </a:t>
            </a:r>
            <a:r>
              <a:rPr lang="ko-KR" altLang="en-US" sz="1600" smtClean="0"/>
              <a:t>여기서 </a:t>
            </a:r>
            <a:r>
              <a:rPr lang="en-US" altLang="ko-KR" sz="1600" smtClean="0"/>
              <a:t>q</a:t>
            </a:r>
            <a:r>
              <a:rPr lang="ko-KR" altLang="en-US" sz="1600" smtClean="0"/>
              <a:t>는 증가되고 </a:t>
            </a:r>
            <a:r>
              <a:rPr lang="en-US" altLang="ko-KR" sz="1600" smtClean="0"/>
              <a:t>p</a:t>
            </a:r>
            <a:r>
              <a:rPr lang="ko-KR" altLang="en-US" sz="1600" smtClean="0"/>
              <a:t>는 변동이 없다. </a:t>
            </a:r>
            <a:r>
              <a:rPr lang="en-US" altLang="ko-KR" sz="1600" smtClean="0"/>
              <a:t>p</a:t>
            </a:r>
            <a:r>
              <a:rPr lang="ko-KR" altLang="en-US" sz="1600" smtClean="0"/>
              <a:t>가 가리키고 있는 곳의 내용(즉 </a:t>
            </a:r>
            <a:r>
              <a:rPr lang="en-US" altLang="ko-KR" sz="1600" smtClean="0"/>
              <a:t>q)</a:t>
            </a:r>
            <a:r>
              <a:rPr lang="ko-KR" altLang="en-US" sz="1600" smtClean="0"/>
              <a:t>을 하나 증가시킴 */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/>
              <a:t>printf(</a:t>
            </a:r>
            <a:r>
              <a:rPr lang="en-US" altLang="ko-KR" sz="1600" smtClean="0">
                <a:latin typeface="░φ╡±" charset="0"/>
              </a:rPr>
              <a:t>“</a:t>
            </a:r>
            <a:r>
              <a:rPr lang="en-US" altLang="ko-KR" sz="1600" smtClean="0"/>
              <a:t>q=%d, p=%p", q, p);</a:t>
            </a:r>
          </a:p>
          <a:p>
            <a:pPr eaLnBrk="1" hangingPunct="1"/>
            <a:endParaRPr lang="ko-KR" altLang="en-US" sz="16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7A987-744A-4CC9-B281-B73DB1A36D19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 예제 3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5052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   char *p, ch;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   int i;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   ch = 'A';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   p = &amp;ch;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   for (i=0; i&lt;20; i++) 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         printf("%c", (*p)+i);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eaLnBrk="1" hangingPunct="1"/>
            <a:endParaRPr lang="en-US" altLang="ko-KR" sz="1600" b="0" smtClean="0"/>
          </a:p>
          <a:p>
            <a:pPr eaLnBrk="1" hangingPunct="1"/>
            <a:r>
              <a:rPr lang="ko-KR" altLang="en-US" sz="1600" smtClean="0"/>
              <a:t>실행결과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smtClean="0"/>
              <a:t>: </a:t>
            </a:r>
            <a:r>
              <a:rPr lang="en-US" altLang="ko-KR" sz="1600" smtClean="0">
                <a:solidFill>
                  <a:srgbClr val="1B0DD7"/>
                </a:solidFill>
              </a:rPr>
              <a:t>ABCDEFGHIJKLMNOPQRST</a:t>
            </a:r>
            <a:endParaRPr lang="ko-KR" altLang="en-US" sz="1600" smtClean="0">
              <a:solidFill>
                <a:srgbClr val="1B0DD7"/>
              </a:solidFill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447800"/>
            <a:ext cx="48768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char *p;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char str[3] = "AB";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 = str;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printf("address=%u =&gt; value=%c", p, *p);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printf("address=%u =&gt; value=%c", p+1, *(p+1));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lvl="2" algn="just" eaLnBrk="1" hangingPunct="1"/>
            <a:endParaRPr lang="ko-KR" altLang="en-US" sz="1200" smtClean="0"/>
          </a:p>
          <a:p>
            <a:pPr algn="just" eaLnBrk="1" hangingPunct="1"/>
            <a:endParaRPr lang="ko-KR" altLang="en-US" sz="1600" smtClean="0"/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address=65482 =&gt; value=A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address=65483 =&gt; value=B</a:t>
            </a:r>
            <a:endParaRPr lang="ko-KR" altLang="en-US" sz="16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686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447E3B-EE1F-4DFB-8F7F-32B75B5F9758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주소를 갖지 않는 포인터의 사용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주소를 갖지 않는 포인터를 사용하면 </a:t>
            </a:r>
          </a:p>
          <a:p>
            <a:pPr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문제가 발생할 수 있다.</a:t>
            </a:r>
          </a:p>
          <a:p>
            <a:pPr lvl="1" eaLnBrk="1" hangingPunct="1"/>
            <a:r>
              <a:rPr lang="ko-KR" altLang="en-US" smtClean="0"/>
              <a:t>예)  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int *p 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800" smtClean="0"/>
              <a:t>*p = 10 ;  /* </a:t>
            </a:r>
            <a:r>
              <a:rPr lang="ko-KR" altLang="en-US" sz="1800" smtClean="0"/>
              <a:t>잘못되었음 : </a:t>
            </a:r>
            <a:r>
              <a:rPr lang="en-US" altLang="ko-KR" sz="1800" smtClean="0"/>
              <a:t>p</a:t>
            </a:r>
            <a:r>
              <a:rPr lang="ko-KR" altLang="en-US" sz="1800" smtClean="0"/>
              <a:t>는 어느 것도 가리키고 있지 않다. */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/>
            <a:r>
              <a:rPr lang="ko-KR" altLang="en-US" smtClean="0"/>
              <a:t>널 포인터(</a:t>
            </a:r>
            <a:r>
              <a:rPr lang="en-US" altLang="ko-KR" smtClean="0"/>
              <a:t>null pointer)</a:t>
            </a:r>
          </a:p>
          <a:p>
            <a:pPr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어떤 것도 가리키지 않은 포인터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선언과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여러 포인터 선언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여러 개의 포인터 변수를 한 번에 선언하기 위해서는 다음과 같이 변수마다 *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앞에 기술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1800" dirty="0" smtClean="0"/>
              <a:t>NULL </a:t>
            </a:r>
            <a:r>
              <a:rPr lang="ko-KR" altLang="en-US" sz="1800" dirty="0" smtClean="0"/>
              <a:t>저장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특별한 초기값이 없는 경우에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초기값을 저장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1800" dirty="0" smtClean="0"/>
              <a:t>NULL </a:t>
            </a:r>
          </a:p>
          <a:p>
            <a:pPr lvl="1"/>
            <a:r>
              <a:rPr lang="ko-KR" altLang="en-US" sz="1800" dirty="0" smtClean="0"/>
              <a:t>헤더 파일 </a:t>
            </a:r>
            <a:r>
              <a:rPr lang="en-US" altLang="ko-KR" sz="1800" dirty="0" err="1" smtClean="0"/>
              <a:t>stdio.h</a:t>
            </a:r>
            <a:r>
              <a:rPr lang="ko-KR" altLang="en-US" sz="1800" dirty="0" smtClean="0"/>
              <a:t>에 다음과 같이 정의되어 있는 포인터 상수로서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번지의 </a:t>
            </a:r>
            <a:r>
              <a:rPr lang="ko-KR" altLang="en-US" sz="1800" dirty="0" err="1" smtClean="0"/>
              <a:t>주소값을</a:t>
            </a:r>
            <a:r>
              <a:rPr lang="ko-KR" altLang="en-US" sz="1800" dirty="0" smtClean="0"/>
              <a:t> 의미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(void *)</a:t>
            </a:r>
            <a:r>
              <a:rPr lang="ko-KR" altLang="en-US" sz="1800" dirty="0" smtClean="0"/>
              <a:t>는 아직 결정되지 않은 자료형의 주소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3790181"/>
            <a:ext cx="564832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7838" y="5736877"/>
            <a:ext cx="5629275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363" y="2494765"/>
            <a:ext cx="5638800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2390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7891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CFFFAD-2191-44DC-A0CB-4B5A0D3BC029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주소를 갖지 않는 포인터의 사용 예제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183063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1B0DD7"/>
                </a:solidFill>
              </a:rPr>
              <a:t>/* &amp; 연산자 사용 - 틀린 예 */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ko-KR" sz="1600" smtClean="0">
              <a:solidFill>
                <a:srgbClr val="1B0DD7"/>
              </a:solidFill>
            </a:endParaRP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int a=30, b;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b = &amp;a;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printf("address of a = %ld", b);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printf("value of a = %ld", *b);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/>
            <a:r>
              <a:rPr lang="ko-KR" altLang="en-US" sz="1600" smtClean="0"/>
              <a:t>오류발생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ko-KR" altLang="en-US" sz="1600" smtClean="0"/>
              <a:t>      </a:t>
            </a:r>
            <a:r>
              <a:rPr lang="ko-KR" altLang="en-US" sz="1600" smtClean="0">
                <a:solidFill>
                  <a:srgbClr val="FF0066"/>
                </a:solidFill>
              </a:rPr>
              <a:t>"</a:t>
            </a:r>
            <a:r>
              <a:rPr lang="en-US" altLang="ko-KR" sz="1600" smtClean="0">
                <a:solidFill>
                  <a:srgbClr val="FF0066"/>
                </a:solidFill>
              </a:rPr>
              <a:t>non-portable pointer assignment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FF0066"/>
                </a:solidFill>
              </a:rPr>
              <a:t>       in main"</a:t>
            </a:r>
            <a:r>
              <a:rPr lang="en-US" altLang="ko-KR" sz="1600" b="0" smtClean="0"/>
              <a:t>	</a:t>
            </a:r>
          </a:p>
          <a:p>
            <a:pPr eaLnBrk="1" hangingPunct="1"/>
            <a:endParaRPr lang="ko-KR" altLang="en-US" sz="1600" smtClean="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447800"/>
            <a:ext cx="4183062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1B0DD7"/>
                </a:solidFill>
              </a:rPr>
              <a:t>/* &amp; 연산자 사용 - 바른 예</a:t>
            </a:r>
            <a:r>
              <a:rPr lang="ko-KR" altLang="ko-KR" sz="1600" smtClean="0">
                <a:solidFill>
                  <a:srgbClr val="1B0DD7"/>
                </a:solidFill>
              </a:rPr>
              <a:t> */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en-US" sz="1600" smtClean="0">
              <a:solidFill>
                <a:srgbClr val="1B0DD7"/>
              </a:solidFill>
            </a:endParaRP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int num=9, *p;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 = &amp;num;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printf("num = %d", *p);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printf("address of num = %ld", p);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ko-KR" altLang="ko-KR" sz="1600" smtClean="0">
                <a:solidFill>
                  <a:srgbClr val="FF0066"/>
                </a:solidFill>
              </a:rPr>
              <a:t>       </a:t>
            </a:r>
            <a:r>
              <a:rPr lang="en-US" altLang="ko-KR" sz="1600" smtClean="0">
                <a:solidFill>
                  <a:srgbClr val="FF0066"/>
                </a:solidFill>
              </a:rPr>
              <a:t>num = 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FF0066"/>
                </a:solidFill>
              </a:rPr>
              <a:t>       address of num = 13631436</a:t>
            </a:r>
            <a:r>
              <a:rPr lang="en-US" altLang="ko-KR" sz="1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/>
              <a:t>       (</a:t>
            </a:r>
            <a:r>
              <a:rPr lang="ko-KR" altLang="en-US" sz="1600" smtClean="0"/>
              <a:t>시스템에 따라 차이가 있다)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891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F6D156-FC9D-41E1-8440-C85EE37F9E41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 (</a:t>
            </a:r>
            <a:r>
              <a:rPr lang="en-US" altLang="ko-KR" smtClean="0"/>
              <a:t>array / pointer) 1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smtClean="0"/>
              <a:t>배열의 조작은 포인터로 표현 가능</a:t>
            </a:r>
            <a:r>
              <a:rPr lang="ko-KR" altLang="en-US" sz="1800" smtClean="0"/>
              <a:t> </a:t>
            </a:r>
          </a:p>
          <a:p>
            <a:pPr lvl="1" eaLnBrk="1" hangingPunct="1"/>
            <a:endParaRPr lang="ko-KR" altLang="en-US" sz="1400" smtClean="0">
              <a:solidFill>
                <a:srgbClr val="1B0DD7"/>
              </a:solidFill>
            </a:endParaRPr>
          </a:p>
          <a:p>
            <a:pPr lvl="1" eaLnBrk="1" hangingPunct="1"/>
            <a:r>
              <a:rPr lang="ko-KR" altLang="en-US" sz="1800" smtClean="0">
                <a:solidFill>
                  <a:srgbClr val="1B0DD7"/>
                </a:solidFill>
              </a:rPr>
              <a:t>배열 명은 그 배열의 선두 번지를 가리키는 일종의 포인터 상수</a:t>
            </a:r>
          </a:p>
          <a:p>
            <a:pPr lvl="1" eaLnBrk="1" hangingPunct="1"/>
            <a:r>
              <a:rPr lang="ko-KR" altLang="en-US" smtClean="0"/>
              <a:t>즉, </a:t>
            </a:r>
            <a:r>
              <a:rPr lang="en-US" altLang="ko-KR" smtClean="0"/>
              <a:t>C</a:t>
            </a:r>
            <a:r>
              <a:rPr lang="ko-KR" altLang="en-US" smtClean="0"/>
              <a:t>에서 배열 이름은 배열의 시작 부분에 대한 포인터이다.</a:t>
            </a:r>
            <a:endParaRPr lang="ko-KR" altLang="en-US" sz="1400" smtClean="0">
              <a:solidFill>
                <a:srgbClr val="1B0DD7"/>
              </a:solidFill>
            </a:endParaRPr>
          </a:p>
          <a:p>
            <a:pPr lvl="1" eaLnBrk="1" hangingPunct="1"/>
            <a:endParaRPr lang="ko-KR" altLang="en-US" sz="1400" smtClean="0">
              <a:solidFill>
                <a:srgbClr val="1B0DD7"/>
              </a:solidFill>
            </a:endParaRPr>
          </a:p>
          <a:p>
            <a:pPr eaLnBrk="1" hangingPunct="1"/>
            <a:r>
              <a:rPr lang="ko-KR" altLang="en-US" sz="2400" smtClean="0"/>
              <a:t>배열요소와 주소</a:t>
            </a:r>
          </a:p>
          <a:p>
            <a:pPr eaLnBrk="1" hangingPunct="1"/>
            <a:endParaRPr lang="ko-KR" alt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int a[5];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p=a;</a:t>
            </a:r>
            <a:endParaRPr lang="ko-KR" alt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/>
              <a:t>              값 </a:t>
            </a:r>
            <a:r>
              <a:rPr lang="en-US" altLang="ko-KR" sz="1800" smtClean="0"/>
              <a:t>:        *p      *(p+1)    *(p+2)   *(p+3)    *(p+4)</a:t>
            </a:r>
          </a:p>
          <a:p>
            <a:pPr lvl="2" eaLnBrk="1" hangingPunct="1"/>
            <a:endParaRPr lang="en-US" altLang="ko-KR" sz="1600" smtClean="0"/>
          </a:p>
          <a:p>
            <a:pPr lvl="2" eaLnBrk="1" hangingPunct="1"/>
            <a:endParaRPr lang="en-US" altLang="ko-KR" sz="1600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            </a:t>
            </a:r>
            <a:r>
              <a:rPr lang="ko-KR" altLang="en-US" sz="1800" smtClean="0"/>
              <a:t>주소 </a:t>
            </a:r>
            <a:r>
              <a:rPr lang="en-US" altLang="ko-KR" sz="1800" smtClean="0"/>
              <a:t>:         p        p+1       p+2      p+3        p+4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447800" y="5715000"/>
            <a:ext cx="2057400" cy="381000"/>
          </a:xfrm>
          <a:prstGeom prst="foldedCorner">
            <a:avLst>
              <a:gd name="adj" fmla="val 125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89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5029200"/>
            <a:ext cx="60483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변수의 연산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주소 연산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포인터 변수는 간단한 더하기와 뺄셈 연산으로 주소를 수정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포인터의 연산은 절대적인 주소의 계산이 아니며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포인터가 가리키는 변수 크기에 비례한 연산</a:t>
            </a:r>
            <a:endParaRPr lang="ko-KR" altLang="en-US" sz="18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120" y="2924944"/>
            <a:ext cx="59531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1287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주소와 주소연산자 </a:t>
            </a:r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721539" cy="5328592"/>
          </a:xfrm>
        </p:spPr>
        <p:txBody>
          <a:bodyPr/>
          <a:lstStyle/>
          <a:p>
            <a:r>
              <a:rPr lang="ko-KR" altLang="en-US" sz="1600" dirty="0" smtClean="0"/>
              <a:t>주소</a:t>
            </a:r>
            <a:r>
              <a:rPr lang="en-US" altLang="ko-KR" sz="1600" dirty="0" smtClean="0"/>
              <a:t>(address)</a:t>
            </a:r>
          </a:p>
          <a:p>
            <a:pPr marL="623888" lvl="1" indent="-355600"/>
            <a:r>
              <a:rPr lang="ko-KR" altLang="en-US" sz="1400" dirty="0" smtClean="0"/>
              <a:t>메모리 공간은 바이트마다 고유한 주소가 존재</a:t>
            </a:r>
            <a:endParaRPr lang="en-US" altLang="ko-KR" sz="1400" dirty="0" smtClean="0"/>
          </a:p>
          <a:p>
            <a:pPr marL="623888" lvl="1" indent="-355600"/>
            <a:r>
              <a:rPr lang="ko-KR" altLang="en-US" sz="1400" dirty="0" smtClean="0"/>
              <a:t>메모리 주소는 저장 장소인 변수 이름과 함께 기억 장소를 참조하는 또 다른 방법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r>
              <a:rPr lang="ko-KR" altLang="en-US" sz="1600" dirty="0" smtClean="0"/>
              <a:t>주소연산자 </a:t>
            </a:r>
            <a:r>
              <a:rPr lang="en-US" altLang="ko-KR" sz="1600" dirty="0" smtClean="0"/>
              <a:t>&amp;(ampersand)</a:t>
            </a:r>
          </a:p>
          <a:p>
            <a:pPr marL="538163" lvl="1" indent="-269875"/>
            <a:r>
              <a:rPr lang="en-US" altLang="ko-KR" sz="1400" dirty="0" smtClean="0"/>
              <a:t>&amp;</a:t>
            </a:r>
            <a:r>
              <a:rPr lang="ko-KR" altLang="en-US" sz="1400" dirty="0" smtClean="0"/>
              <a:t>가 피연산자인 변수의 메모리 주소를 반환</a:t>
            </a:r>
            <a:endParaRPr lang="en-US" altLang="ko-KR" sz="1400" dirty="0" smtClean="0"/>
          </a:p>
          <a:p>
            <a:pPr marL="538163" lvl="1" indent="-269875"/>
            <a:r>
              <a:rPr lang="ko-KR" altLang="en-US" sz="1400" dirty="0" smtClean="0"/>
              <a:t>변수의 </a:t>
            </a:r>
            <a:r>
              <a:rPr lang="ko-KR" altLang="en-US" sz="1400" dirty="0" smtClean="0"/>
              <a:t>주소 값은 </a:t>
            </a:r>
            <a:r>
              <a:rPr lang="ko-KR" altLang="en-US" sz="1400" dirty="0" smtClean="0"/>
              <a:t>형식제어문자 </a:t>
            </a:r>
            <a:r>
              <a:rPr lang="en-US" altLang="ko-KR" sz="1100" dirty="0" smtClean="0"/>
              <a:t>%u </a:t>
            </a:r>
            <a:r>
              <a:rPr lang="ko-KR" altLang="en-US" sz="1400" dirty="0" smtClean="0"/>
              <a:t>또는 </a:t>
            </a:r>
            <a:r>
              <a:rPr lang="en-US" altLang="ko-KR" sz="1100" dirty="0" smtClean="0"/>
              <a:t>%d</a:t>
            </a:r>
            <a:r>
              <a:rPr lang="ko-KR" altLang="en-US" sz="1400" dirty="0" smtClean="0"/>
              <a:t>로 출력</a:t>
            </a:r>
            <a:endParaRPr lang="en-US" altLang="ko-KR" sz="1400" dirty="0" smtClean="0"/>
          </a:p>
          <a:p>
            <a:pPr marL="538163" lvl="1" indent="-269875"/>
            <a:r>
              <a:rPr lang="en-US" altLang="ko-KR" sz="1400" dirty="0" smtClean="0"/>
              <a:t>16</a:t>
            </a:r>
            <a:r>
              <a:rPr lang="ko-KR" altLang="en-US" sz="1400" dirty="0" smtClean="0"/>
              <a:t>진수로 출력하려면 형식제어문자 </a:t>
            </a:r>
            <a:r>
              <a:rPr lang="en-US" altLang="ko-KR" sz="1200" dirty="0" smtClean="0"/>
              <a:t>%p</a:t>
            </a:r>
            <a:r>
              <a:rPr lang="ko-KR" altLang="en-US" sz="1400" dirty="0" smtClean="0"/>
              <a:t>를 사용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9855" y="1196752"/>
            <a:ext cx="3560617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136413"/>
            <a:ext cx="5919286" cy="2244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3829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연산의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353387" cy="5328592"/>
          </a:xfrm>
        </p:spPr>
        <p:txBody>
          <a:bodyPr/>
          <a:lstStyle/>
          <a:p>
            <a:r>
              <a:rPr lang="en-US" altLang="ko-KR" sz="1800" dirty="0" err="1" smtClean="0"/>
              <a:t>pointerarith.c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포인터 변수의 간단한 덧셈 뺄셈 연산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double</a:t>
            </a:r>
            <a:r>
              <a:rPr lang="ko-KR" altLang="en-US" sz="1800" dirty="0" smtClean="0"/>
              <a:t>형 포인터에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이라는 주소값을 저장하려면 포인터 자료형으로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을 변환하는 연산식 </a:t>
            </a:r>
            <a:r>
              <a:rPr lang="en-US" altLang="ko-KR" sz="1800" dirty="0" smtClean="0"/>
              <a:t>(double </a:t>
            </a:r>
            <a:r>
              <a:rPr lang="ko-KR" altLang="en-US" sz="1800" dirty="0" smtClean="0"/>
              <a:t>*</a:t>
            </a:r>
            <a:r>
              <a:rPr lang="en-US" altLang="ko-KR" sz="1800" dirty="0" smtClean="0"/>
              <a:t>) 100</a:t>
            </a:r>
            <a:r>
              <a:rPr lang="ko-KR" altLang="en-US" sz="1800" dirty="0" smtClean="0"/>
              <a:t>을 사용해 저장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96752"/>
            <a:ext cx="4806304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4421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993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C22EA-3FF6-4BD2-A572-0EE7323805E1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 2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색인([ ])없이 배열 이름을 사용할 때,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이것은 배열 시작 부분에 대한 포인터를 사용 하는 것이다.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예)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a[10] = { 1, 2, 3, 4, 5, 6, 7, 8, 9, 10 };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*p 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 = a ;   /* p</a:t>
            </a:r>
            <a:r>
              <a:rPr lang="ko-KR" altLang="en-US" sz="1600" smtClean="0"/>
              <a:t>에 배열 </a:t>
            </a:r>
            <a:r>
              <a:rPr lang="en-US" altLang="ko-KR" sz="1600" smtClean="0"/>
              <a:t>a</a:t>
            </a:r>
            <a:r>
              <a:rPr lang="ko-KR" altLang="en-US" sz="1600" smtClean="0"/>
              <a:t>의 시작 주소를 저장한다.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smtClean="0"/>
              <a:t>/* 이 문장은 </a:t>
            </a:r>
            <a:r>
              <a:rPr lang="en-US" altLang="ko-KR" sz="1600" smtClean="0"/>
              <a:t>a</a:t>
            </a:r>
            <a:r>
              <a:rPr lang="ko-KR" altLang="en-US" sz="1600" smtClean="0"/>
              <a:t>의 첫째, 둘째, 셋째 원소들을 출력한다.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printf("%d %d %d", *p, *(p+1), *(p+2));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/* </a:t>
            </a:r>
            <a:r>
              <a:rPr lang="ko-KR" altLang="en-US" sz="1600" smtClean="0"/>
              <a:t>이 문장은 </a:t>
            </a:r>
            <a:r>
              <a:rPr lang="en-US" altLang="ko-KR" sz="1600" smtClean="0"/>
              <a:t>a</a:t>
            </a:r>
            <a:r>
              <a:rPr lang="ko-KR" altLang="en-US" sz="1600" smtClean="0"/>
              <a:t>를 사용하여 같은 것을 출력한다.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printf("%d %d %d", a[0], a[1], a[2]);</a:t>
            </a:r>
            <a:r>
              <a:rPr lang="en-US" altLang="ko-KR" sz="1600" b="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b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여기서 *(</a:t>
            </a:r>
            <a:r>
              <a:rPr lang="en-US" altLang="ko-KR" sz="1800" smtClean="0"/>
              <a:t>p+2) 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a[2]</a:t>
            </a:r>
            <a:r>
              <a:rPr lang="ko-KR" altLang="en-US" sz="1800" smtClean="0"/>
              <a:t>와 같다.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smtClean="0"/>
              <a:t>이유는 포인터 연산이 기초형에 상대적으로 수행되기 때문이다.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77923" cy="5328592"/>
          </a:xfrm>
        </p:spPr>
        <p:txBody>
          <a:bodyPr/>
          <a:lstStyle/>
          <a:p>
            <a:r>
              <a:rPr lang="ko-KR" altLang="en-US" sz="1800" dirty="0" smtClean="0"/>
              <a:t>배열 원소의 참조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포인터 </a:t>
            </a:r>
            <a:r>
              <a:rPr lang="en-US" altLang="ko-KR" sz="1800" dirty="0" smtClean="0"/>
              <a:t>pa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&amp;a[0]</a:t>
            </a:r>
            <a:r>
              <a:rPr lang="ko-KR" altLang="en-US" sz="1800" dirty="0" smtClean="0"/>
              <a:t>를 저장하면 연산식 *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pa+i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배열 원소를 참조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특히 포인터 </a:t>
            </a:r>
            <a:r>
              <a:rPr lang="en-US" altLang="ko-KR" sz="1800" dirty="0" smtClean="0"/>
              <a:t>pa</a:t>
            </a:r>
            <a:r>
              <a:rPr lang="ko-KR" altLang="en-US" sz="1800" dirty="0" smtClean="0"/>
              <a:t>로도 배열과 같이 첨자를 이용하여 </a:t>
            </a:r>
            <a:r>
              <a:rPr lang="en-US" altLang="ko-KR" sz="1800" dirty="0" smtClean="0"/>
              <a:t>pa[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로 배열 원소를 참조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48880"/>
            <a:ext cx="5134690" cy="425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08369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096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C70889-98C0-41DA-857C-164E4D81EF3B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 3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포인터가 배열인 것처럼 색인([ ])을 붙여 사용할 수 있음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단, 포인터가 배열을 가리킬 때에만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바른 예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ko-KR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char str[] = </a:t>
            </a:r>
            <a:r>
              <a:rPr lang="en-US" altLang="ko-KR" sz="1600" smtClean="0">
                <a:latin typeface="HCI Poppy" charset="0"/>
              </a:rPr>
              <a:t>“</a:t>
            </a:r>
            <a:r>
              <a:rPr lang="en-US" altLang="ko-KR" sz="1600" smtClean="0"/>
              <a:t>pointers are fun</a:t>
            </a:r>
            <a:r>
              <a:rPr lang="en-US" altLang="ko-KR" sz="1600" smtClean="0">
                <a:latin typeface="HCI Poppy" charset="0"/>
              </a:rPr>
              <a:t>”</a:t>
            </a:r>
            <a:r>
              <a:rPr lang="en-US" altLang="ko-KR" sz="1600" smtClean="0"/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char *p 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i;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solidFill>
                  <a:schemeClr val="folHlink"/>
                </a:solidFill>
              </a:rPr>
              <a:t>p = str;</a:t>
            </a:r>
            <a:r>
              <a:rPr lang="en-US" altLang="ko-KR" sz="1600" smtClean="0"/>
              <a:t>    /* p</a:t>
            </a:r>
            <a:r>
              <a:rPr lang="ko-KR" altLang="en-US" sz="1600" smtClean="0"/>
              <a:t>에 배열 </a:t>
            </a:r>
            <a:r>
              <a:rPr lang="en-US" altLang="ko-KR" sz="1600" smtClean="0"/>
              <a:t>str</a:t>
            </a:r>
            <a:r>
              <a:rPr lang="ko-KR" altLang="en-US" sz="1600" smtClean="0"/>
              <a:t>의 시작 주소를 저장한다. */</a:t>
            </a:r>
            <a:endParaRPr lang="ko-KR" altLang="ko-KR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for(i=0; i&lt;10; I++)  printf("%c", p[i]);    /* </a:t>
            </a:r>
            <a:r>
              <a:rPr lang="ko-KR" altLang="en-US" sz="1600" smtClean="0"/>
              <a:t>널이 발견될 때 까지 반복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smtClean="0"/>
              <a:t>   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틀린 예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char *p, ch;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i;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solidFill>
                  <a:schemeClr val="folHlink"/>
                </a:solidFill>
              </a:rPr>
              <a:t>p = &amp;ch;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for(i=0; i&lt;10; I++)  p[i]=</a:t>
            </a:r>
            <a:r>
              <a:rPr lang="en-US" altLang="ko-KR" sz="1600" smtClean="0">
                <a:latin typeface="HCI Poppy" charset="0"/>
              </a:rPr>
              <a:t>‘</a:t>
            </a:r>
            <a:r>
              <a:rPr lang="en-US" altLang="ko-KR" sz="1600" smtClean="0"/>
              <a:t>A</a:t>
            </a:r>
            <a:r>
              <a:rPr lang="en-US" altLang="ko-KR" sz="1600" smtClean="0">
                <a:latin typeface="HCI Poppy" charset="0"/>
              </a:rPr>
              <a:t>’</a:t>
            </a:r>
            <a:r>
              <a:rPr lang="en-US" altLang="ko-KR" sz="1600" smtClean="0"/>
              <a:t>+1;    /* ch</a:t>
            </a:r>
            <a:r>
              <a:rPr lang="ko-KR" altLang="en-US" sz="1600" smtClean="0"/>
              <a:t>는 배열이 아니기 때문에 오류 */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198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E08737-18C8-4EC8-8CEE-5FA28FC1BFAC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 4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smtClean="0"/>
              <a:t>포인터가 배열인 것처럼 색인([ ])을 붙여 사용할 수 있음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z="1800" smtClean="0"/>
              <a:t>바른 예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600" smtClean="0"/>
              <a:t>char str[80];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600" smtClean="0"/>
              <a:t>*(str+3) = </a:t>
            </a:r>
            <a:r>
              <a:rPr lang="en-US" altLang="ko-KR" sz="1600" smtClean="0">
                <a:latin typeface="HCI Poppy" charset="0"/>
              </a:rPr>
              <a:t>‘</a:t>
            </a:r>
            <a:r>
              <a:rPr lang="en-US" altLang="ko-KR" sz="1600" smtClean="0"/>
              <a:t>c</a:t>
            </a:r>
            <a:r>
              <a:rPr lang="en-US" altLang="ko-KR" sz="1600" smtClean="0">
                <a:latin typeface="HCI Poppy" charset="0"/>
              </a:rPr>
              <a:t>’</a:t>
            </a:r>
            <a:r>
              <a:rPr lang="en-US" altLang="ko-KR" sz="1600" smtClean="0"/>
              <a:t> 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600" smtClean="0"/>
              <a:t>printf("%c", *(str+3));    /* </a:t>
            </a:r>
            <a:r>
              <a:rPr lang="ko-KR" altLang="en-US" sz="1600" smtClean="0"/>
              <a:t>화면에 </a:t>
            </a:r>
            <a:r>
              <a:rPr lang="en-US" altLang="ko-KR" sz="1600" smtClean="0"/>
              <a:t>c</a:t>
            </a:r>
            <a:r>
              <a:rPr lang="ko-KR" altLang="en-US" sz="1600" smtClean="0"/>
              <a:t>를 출력 */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600" smtClean="0"/>
              <a:t>    </a:t>
            </a:r>
          </a:p>
          <a:p>
            <a:pPr lvl="1" eaLnBrk="1" hangingPunct="1"/>
            <a:r>
              <a:rPr lang="ko-KR" altLang="en-US" sz="1800" smtClean="0"/>
              <a:t>틀린 예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600" smtClean="0"/>
              <a:t>char str[80];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600" smtClean="0"/>
              <a:t>*(str+3) = </a:t>
            </a:r>
            <a:r>
              <a:rPr lang="en-US" altLang="ko-KR" sz="1600" smtClean="0">
                <a:latin typeface="HCI Poppy" charset="0"/>
              </a:rPr>
              <a:t>‘</a:t>
            </a:r>
            <a:r>
              <a:rPr lang="en-US" altLang="ko-KR" sz="1600" smtClean="0"/>
              <a:t>c</a:t>
            </a:r>
            <a:r>
              <a:rPr lang="en-US" altLang="ko-KR" sz="1600" smtClean="0">
                <a:latin typeface="HCI Poppy" charset="0"/>
              </a:rPr>
              <a:t>’</a:t>
            </a:r>
            <a:r>
              <a:rPr lang="en-US" altLang="ko-KR" sz="1600" smtClean="0"/>
              <a:t> 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1600" smtClean="0"/>
              <a:t>str++;</a:t>
            </a:r>
            <a:r>
              <a:rPr lang="en-US" altLang="ko-KR" sz="1600" smtClean="0">
                <a:solidFill>
                  <a:schemeClr val="folHlink"/>
                </a:solidFill>
              </a:rPr>
              <a:t>    /* </a:t>
            </a:r>
            <a:r>
              <a:rPr lang="ko-KR" altLang="en-US" sz="1600" smtClean="0">
                <a:solidFill>
                  <a:schemeClr val="folHlink"/>
                </a:solidFill>
              </a:rPr>
              <a:t>오류 */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/>
            <a:r>
              <a:rPr lang="en-US" altLang="ko-KR" sz="1600" smtClean="0"/>
              <a:t>str</a:t>
            </a:r>
            <a:r>
              <a:rPr lang="ko-KR" altLang="en-US" sz="1600" smtClean="0"/>
              <a:t>에 의한 포인터는 항상 배열의 시작부분을 가리키는 상수처럼 생각해야 한다.</a:t>
            </a:r>
          </a:p>
          <a:p>
            <a:pPr lvl="2" eaLnBrk="1" hangingPunct="1"/>
            <a:r>
              <a:rPr lang="ko-KR" altLang="en-US" sz="1600" smtClean="0"/>
              <a:t>그러므로 그것을 수정하는 것은 잘못되었으며, 컴파일러는 오류로 처리할 것이다.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변수의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705315" cy="5328592"/>
          </a:xfrm>
        </p:spPr>
        <p:txBody>
          <a:bodyPr/>
          <a:lstStyle/>
          <a:p>
            <a:r>
              <a:rPr lang="ko-KR" altLang="en-US" sz="1800" dirty="0" smtClean="0"/>
              <a:t>명시적 </a:t>
            </a:r>
            <a:r>
              <a:rPr lang="ko-KR" altLang="en-US" sz="1800" dirty="0" err="1" smtClean="0"/>
              <a:t>형변환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포인터 변수는 동일한 자료형끼리만 대입이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만일 대입문에서 포인터의 자료형이 다르면 경고가 발생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포인터 변수는 자동으로 </a:t>
            </a:r>
            <a:r>
              <a:rPr lang="ko-KR" altLang="en-US" sz="1600" dirty="0" err="1" smtClean="0"/>
              <a:t>형변환</a:t>
            </a:r>
            <a:r>
              <a:rPr lang="en-US" altLang="ko-KR" sz="1600" dirty="0" smtClean="0"/>
              <a:t>(type cast)</a:t>
            </a:r>
            <a:r>
              <a:rPr lang="ko-KR" altLang="en-US" sz="1600" dirty="0" smtClean="0"/>
              <a:t>이 불가능하며 필요하면 명시적으로 형변환을 수행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*</a:t>
            </a:r>
            <a:r>
              <a:rPr lang="en-US" altLang="ko-KR" sz="1600" dirty="0" smtClean="0"/>
              <a:t>pi</a:t>
            </a:r>
            <a:r>
              <a:rPr lang="ko-KR" altLang="en-US" sz="1600" dirty="0" smtClean="0"/>
              <a:t>로 수행하는 간접 참조는 </a:t>
            </a:r>
            <a:r>
              <a:rPr lang="en-US" altLang="ko-KR" sz="1600" dirty="0" smtClean="0"/>
              <a:t>pi</a:t>
            </a:r>
            <a:r>
              <a:rPr lang="ko-KR" altLang="en-US" sz="1600" dirty="0" smtClean="0"/>
              <a:t>가 가리키는 주소에서부터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바이트 크기의 </a:t>
            </a:r>
            <a:r>
              <a:rPr lang="en-US" altLang="ko-KR" sz="1600" dirty="0" smtClean="0"/>
              <a:t>int</a:t>
            </a:r>
            <a:r>
              <a:rPr lang="ko-KR" altLang="en-US" sz="1600" dirty="0" smtClean="0"/>
              <a:t>형 자료를 참조한다는 것을 의미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268760"/>
            <a:ext cx="5659661" cy="530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53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301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AC30A-7322-4E14-A862-5D2DE9AF1EEA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다차원 배열과 포인터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2차원 배열의 경우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float balance[3][6]; /* </a:t>
            </a:r>
            <a:r>
              <a:rPr lang="ko-KR" altLang="en-US" smtClean="0"/>
              <a:t>각 행은 5개의 원소를 가짐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float *p;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p = balance ;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/>
            <a:r>
              <a:rPr lang="en-US" altLang="ko-KR" smtClean="0"/>
              <a:t>balance[2][1] </a:t>
            </a:r>
            <a:r>
              <a:rPr lang="ko-KR" altLang="en-US" smtClean="0"/>
              <a:t>은 *(</a:t>
            </a:r>
            <a:r>
              <a:rPr lang="en-US" altLang="ko-KR" smtClean="0"/>
              <a:t>p + (2*6) + 1) </a:t>
            </a:r>
            <a:r>
              <a:rPr lang="ko-KR" altLang="en-US" smtClean="0"/>
              <a:t>과 같다.</a:t>
            </a:r>
          </a:p>
          <a:p>
            <a:pPr lvl="2" eaLnBrk="1" hangingPunct="1"/>
            <a:r>
              <a:rPr lang="ko-KR" altLang="en-US" sz="1800" smtClean="0"/>
              <a:t>행 번호와 행에 있는 원소들의 수를 곱한 후, 원하는 행에 있는 원소의 수를 더해야 함</a:t>
            </a:r>
          </a:p>
          <a:p>
            <a:pPr lvl="2" eaLnBrk="1" hangingPunct="1"/>
            <a:r>
              <a:rPr lang="ko-KR" altLang="en-US" sz="1800" smtClean="0"/>
              <a:t>다차원 배열-포인터연산 보다 색인([])으로 배열을 사용하는 것이 편리</a:t>
            </a:r>
          </a:p>
        </p:txBody>
      </p:sp>
      <p:pic>
        <p:nvPicPr>
          <p:cNvPr id="43014" name="Picture 4" descr="2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67063"/>
            <a:ext cx="47244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403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B8934C-1326-496C-8F58-21ECCCC9D26F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 예제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5814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ko-KR" altLang="en-US" sz="1800" smtClean="0"/>
              <a:t>배열의 주소 예제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ko-KR" altLang="ko-KR" sz="18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int array[10], *p, *q</a:t>
            </a:r>
            <a:r>
              <a:rPr lang="ko-KR" altLang="en-US" sz="1600" smtClean="0">
                <a:solidFill>
                  <a:srgbClr val="1B0DD7"/>
                </a:solidFill>
              </a:rPr>
              <a:t>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p = array ;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q = &amp;array[0] ;  /* p == q */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ko-KR" altLang="en-US" sz="1600" smtClean="0">
              <a:solidFill>
                <a:srgbClr val="1B0DD7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ko-KR" altLang="en-US" sz="1600" smtClean="0">
              <a:solidFill>
                <a:srgbClr val="1B0DD7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int array[10], *p, *q;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p = array + 1;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q = &amp;array[1] ; /* p == q */</a:t>
            </a:r>
            <a:endParaRPr lang="ko-KR" altLang="en-US" sz="1600" smtClean="0">
              <a:solidFill>
                <a:srgbClr val="1B0DD7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ko-KR" altLang="en-US" sz="1600" smtClean="0">
              <a:solidFill>
                <a:srgbClr val="1B0DD7"/>
              </a:solidFill>
            </a:endParaRP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447800"/>
            <a:ext cx="48006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ko-KR" altLang="ko-KR" sz="1800" smtClean="0">
                <a:solidFill>
                  <a:srgbClr val="1B0DD7"/>
                </a:solidFill>
              </a:rPr>
              <a:t>/* </a:t>
            </a:r>
            <a:r>
              <a:rPr lang="ko-KR" altLang="en-US" sz="1800" smtClean="0">
                <a:solidFill>
                  <a:srgbClr val="1B0DD7"/>
                </a:solidFill>
              </a:rPr>
              <a:t>포인터와 배열의 활용 (1) */</a:t>
            </a: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en-US" sz="1400" smtClean="0"/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static char name[4] = "kim";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int i;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for(i=0; i&lt;3; i++)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   printf("name[%d]=%c, *(name+%d)=%c", i, name[i], i, *(name+i));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name[0]=k, *(name+0)=k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name[1]=i, *(name+1)=i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name[2]=m, *(name+2)=m</a:t>
            </a:r>
            <a:endParaRPr lang="ko-KR" altLang="en-US" sz="16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505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4B147-AD77-4BC8-962F-B67F10E23A3A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포인터와 문자열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포인터변수에서도 문자열의 처리가 가능하다. 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z="1800" smtClean="0"/>
              <a:t>문자열을 배열로 처리할 경우 : 문자열의 길이 고려해 배열의 크기를 반영</a:t>
            </a:r>
          </a:p>
          <a:p>
            <a:pPr lvl="1" eaLnBrk="1" hangingPunct="1"/>
            <a:r>
              <a:rPr lang="ko-KR" altLang="en-US" sz="1800" smtClean="0"/>
              <a:t>포인터 변수를 이용하면 : 문자열의 길이를 고려할 필요가 없다.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/>
              <a:t>                          (단, 문자열의 길이가 매우 길다면 메모리 할당 함수 이용)</a:t>
            </a:r>
          </a:p>
          <a:p>
            <a:pPr lvl="1" eaLnBrk="1" hangingPunct="1"/>
            <a:endParaRPr lang="ko-KR" altLang="en-US" sz="1800" smtClean="0"/>
          </a:p>
          <a:p>
            <a:pPr eaLnBrk="1" hangingPunct="1"/>
            <a:r>
              <a:rPr lang="ko-KR" altLang="en-US" smtClean="0"/>
              <a:t>문자열에 대한  포인터의 초기화 형식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800" smtClean="0">
                <a:solidFill>
                  <a:srgbClr val="FF0066"/>
                </a:solidFill>
              </a:rPr>
              <a:t>데이터형  *포인터변수명 = "문자열";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800" smtClean="0">
              <a:solidFill>
                <a:srgbClr val="FF0066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1B0DD7"/>
                </a:solidFill>
              </a:rPr>
              <a:t>포인터변수명 : </a:t>
            </a:r>
            <a:r>
              <a:rPr lang="ko-KR" altLang="en-US" sz="1600" smtClean="0"/>
              <a:t>문자열이 저장될 기억장소의 시작번지, 문자열은 포인터 변수명이 가리키고 있는 주소에서부터 순서적으로 저장된다.</a:t>
            </a:r>
          </a:p>
          <a:p>
            <a:pPr lvl="2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FF0066"/>
                </a:solidFill>
              </a:rPr>
              <a:t>(참고) : </a:t>
            </a:r>
            <a:r>
              <a:rPr lang="ko-KR" altLang="en-US" sz="1600" smtClean="0">
                <a:solidFill>
                  <a:srgbClr val="1B0DD7"/>
                </a:solidFill>
              </a:rPr>
              <a:t>문자열의 경우 끝에는 자동적으로 널(</a:t>
            </a:r>
            <a:r>
              <a:rPr lang="en-US" altLang="ko-KR" sz="1600" smtClean="0">
                <a:solidFill>
                  <a:srgbClr val="1B0DD7"/>
                </a:solidFill>
              </a:rPr>
              <a:t>null)</a:t>
            </a:r>
            <a:r>
              <a:rPr lang="ko-KR" altLang="en-US" sz="1600" smtClean="0">
                <a:solidFill>
                  <a:srgbClr val="1B0DD7"/>
                </a:solidFill>
              </a:rPr>
              <a:t>문자가 삽입되어 문자열의 끝을 나타낸다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608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960E9-B36C-44F8-A929-8F480D9AEBA3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포인터와 문자열 예제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0386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ko-KR" altLang="en-US" sz="1800" smtClean="0"/>
              <a:t>포인터와 배열의 문자열 초기화</a:t>
            </a:r>
          </a:p>
          <a:p>
            <a:pPr algn="just" eaLnBrk="1" hangingPunct="1"/>
            <a:endParaRPr lang="ko-KR" altLang="en-US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char a_string[10] = "C Program";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char *p_string ="C Program";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                    </a:t>
            </a:r>
            <a:r>
              <a:rPr lang="en-US" altLang="ko-KR" sz="1600" smtClean="0">
                <a:solidFill>
                  <a:srgbClr val="1B0DD7"/>
                </a:solidFill>
              </a:rPr>
              <a:t>/* </a:t>
            </a:r>
            <a:r>
              <a:rPr lang="ko-KR" altLang="en-US" sz="1600" smtClean="0">
                <a:solidFill>
                  <a:srgbClr val="1B0DD7"/>
                </a:solidFill>
              </a:rPr>
              <a:t>문자열 길이 9 */</a:t>
            </a:r>
          </a:p>
          <a:p>
            <a:pPr algn="just" eaLnBrk="1" hangingPunct="1">
              <a:buFont typeface="Wingdings" pitchFamily="2" charset="2"/>
              <a:buNone/>
            </a:pPr>
            <a:endParaRPr lang="ko-KR" altLang="ko-KR" sz="1600" smtClean="0">
              <a:solidFill>
                <a:srgbClr val="1B0DD7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char a_string[14] = "C Programming";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char *p_string = "C Programming";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                    </a:t>
            </a:r>
            <a:r>
              <a:rPr lang="en-US" altLang="ko-KR" sz="1600" smtClean="0">
                <a:solidFill>
                  <a:srgbClr val="1B0DD7"/>
                </a:solidFill>
              </a:rPr>
              <a:t>/* </a:t>
            </a:r>
            <a:r>
              <a:rPr lang="ko-KR" altLang="en-US" sz="1600" smtClean="0">
                <a:solidFill>
                  <a:srgbClr val="1B0DD7"/>
                </a:solidFill>
              </a:rPr>
              <a:t>문자열 길이 13 */</a:t>
            </a:r>
          </a:p>
          <a:p>
            <a:pPr algn="just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algn="just" eaLnBrk="1" hangingPunct="1">
              <a:buFont typeface="Wingdings" pitchFamily="2" charset="2"/>
              <a:buNone/>
            </a:pPr>
            <a:endParaRPr lang="ko-KR" altLang="en-US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FF0066"/>
                </a:solidFill>
              </a:rPr>
              <a:t>* 포인터 변수의 경우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ko-KR" altLang="en-US" sz="1600" smtClean="0">
                <a:solidFill>
                  <a:srgbClr val="FF0066"/>
                </a:solidFill>
              </a:rPr>
              <a:t>  크기 지정이 필요 없다.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47800"/>
            <a:ext cx="43434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275"/>
              </a:spcBef>
              <a:buFont typeface="Wingdings" pitchFamily="2" charset="2"/>
              <a:buNone/>
            </a:pPr>
            <a:r>
              <a:rPr lang="ko-KR" altLang="ko-KR" sz="1800" smtClean="0">
                <a:solidFill>
                  <a:srgbClr val="1B0DD7"/>
                </a:solidFill>
              </a:rPr>
              <a:t>/* </a:t>
            </a:r>
            <a:r>
              <a:rPr lang="ko-KR" altLang="en-US" sz="1800" smtClean="0">
                <a:solidFill>
                  <a:srgbClr val="1B0DD7"/>
                </a:solidFill>
              </a:rPr>
              <a:t>배열 및 포인터와 문자열 */</a:t>
            </a:r>
            <a:endParaRPr lang="ko-KR" altLang="en-US" sz="1400" smtClean="0">
              <a:solidFill>
                <a:srgbClr val="1B0DD7"/>
              </a:solidFill>
            </a:endParaRP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en-US" sz="1400" smtClean="0"/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char array_string[10] = "C program";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char *ptr_string ="C programming";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printf("array_string = %s", array_string);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printf("*ptr_string = %s", ptr_string);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lvl="2" algn="just" eaLnBrk="1" hangingPunct="1"/>
            <a:endParaRPr lang="en-US" altLang="ko-KR" sz="1600" b="0" smtClean="0"/>
          </a:p>
          <a:p>
            <a:pPr lvl="2" algn="just" eaLnBrk="1" hangingPunct="1"/>
            <a:endParaRPr lang="en-US" altLang="ko-KR" sz="1600" b="0" smtClean="0"/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array_string = C program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*ptr_string = C programming</a:t>
            </a:r>
            <a:endParaRPr lang="ko-KR" altLang="en-US" sz="16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81C6FC-2267-44F7-A81F-6E2B53F0A45E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개념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1800" dirty="0" smtClean="0"/>
              <a:t>포인터(</a:t>
            </a:r>
            <a:r>
              <a:rPr lang="en-US" altLang="ko-KR" sz="1800" dirty="0" smtClean="0"/>
              <a:t>Pointer)</a:t>
            </a:r>
            <a:r>
              <a:rPr lang="ko-KR" altLang="en-US" sz="1800" dirty="0" smtClean="0"/>
              <a:t>란 ? : 임의의 기억장소(메모리)에 대한 주소를 가리키며,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포인터 변수 :  메모리 주소를 저장할 수 있는 변수를 의미한다. 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 smtClean="0"/>
              <a:t>포인터 변수의 선언 :  *(</a:t>
            </a:r>
            <a:r>
              <a:rPr lang="en-US" altLang="ko-KR" sz="1800" dirty="0" smtClean="0"/>
              <a:t>asterisk)</a:t>
            </a:r>
            <a:r>
              <a:rPr lang="ko-KR" altLang="en-US" sz="1800" dirty="0" smtClean="0"/>
              <a:t>를 사용하며, 형식은 다음과 같다</a:t>
            </a:r>
            <a:r>
              <a:rPr lang="ko-KR" altLang="en-US" sz="1800" dirty="0" smtClean="0"/>
              <a:t>.</a:t>
            </a:r>
            <a:endParaRPr lang="en-US" altLang="ko-KR" sz="1500" dirty="0"/>
          </a:p>
          <a:p>
            <a:pPr lvl="1"/>
            <a:r>
              <a:rPr lang="ko-KR" altLang="en-US" sz="1800" dirty="0" err="1">
                <a:cs typeface="+mn-cs"/>
              </a:rPr>
              <a:t>주소연산식</a:t>
            </a:r>
            <a:r>
              <a:rPr lang="ko-KR" altLang="en-US" sz="1800" dirty="0">
                <a:cs typeface="+mn-cs"/>
              </a:rPr>
              <a:t> </a:t>
            </a:r>
            <a:r>
              <a:rPr lang="en-US" altLang="ko-KR" sz="1800" dirty="0">
                <a:cs typeface="+mn-cs"/>
              </a:rPr>
              <a:t>&amp;data</a:t>
            </a:r>
            <a:r>
              <a:rPr lang="ko-KR" altLang="en-US" sz="1800" dirty="0">
                <a:cs typeface="+mn-cs"/>
              </a:rPr>
              <a:t>는 포인터 변수에 저장하여 사용 가능</a:t>
            </a:r>
            <a:endParaRPr lang="en-US" altLang="ko-KR" sz="1800" dirty="0">
              <a:cs typeface="+mn-cs"/>
            </a:endParaRPr>
          </a:p>
          <a:p>
            <a:pPr lvl="1"/>
            <a:r>
              <a:rPr lang="ko-KR" altLang="en-US" sz="1800" dirty="0">
                <a:cs typeface="+mn-cs"/>
              </a:rPr>
              <a:t>변수 </a:t>
            </a:r>
            <a:r>
              <a:rPr lang="ko-KR" altLang="en-US" sz="1800" dirty="0" err="1">
                <a:cs typeface="+mn-cs"/>
              </a:rPr>
              <a:t>자료형에따라</a:t>
            </a:r>
            <a:r>
              <a:rPr lang="ko-KR" altLang="en-US" sz="1800" dirty="0">
                <a:cs typeface="+mn-cs"/>
              </a:rPr>
              <a:t> 그 변수의 주소를 저장하는 포인터의 </a:t>
            </a:r>
            <a:r>
              <a:rPr lang="ko-KR" altLang="en-US" sz="1800" dirty="0" err="1">
                <a:cs typeface="+mn-cs"/>
              </a:rPr>
              <a:t>자료형도</a:t>
            </a:r>
            <a:r>
              <a:rPr lang="ko-KR" altLang="en-US" sz="1800" dirty="0">
                <a:cs typeface="+mn-cs"/>
              </a:rPr>
              <a:t> 다름</a:t>
            </a:r>
            <a:endParaRPr lang="en-US" altLang="ko-KR" sz="1800" dirty="0">
              <a:cs typeface="+mn-cs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1600" dirty="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1B0DD7"/>
                </a:solidFill>
              </a:rPr>
              <a:t>형식 </a:t>
            </a:r>
            <a:r>
              <a:rPr lang="ko-KR" altLang="en-US" sz="1800" dirty="0" smtClean="0">
                <a:solidFill>
                  <a:srgbClr val="1B0DD7"/>
                </a:solidFill>
              </a:rPr>
              <a:t>:</a:t>
            </a:r>
            <a:r>
              <a:rPr lang="ko-KR" altLang="en-US" sz="1800" dirty="0" smtClean="0"/>
              <a:t>  </a:t>
            </a:r>
            <a:r>
              <a:rPr lang="ko-KR" altLang="en-US" sz="1800" dirty="0" err="1" smtClean="0">
                <a:solidFill>
                  <a:srgbClr val="FF0066"/>
                </a:solidFill>
              </a:rPr>
              <a:t>데이터형</a:t>
            </a:r>
            <a:r>
              <a:rPr lang="ko-KR" altLang="en-US" sz="1800" dirty="0" smtClean="0">
                <a:solidFill>
                  <a:srgbClr val="FF0066"/>
                </a:solidFill>
              </a:rPr>
              <a:t>  *</a:t>
            </a:r>
            <a:r>
              <a:rPr lang="ko-KR" altLang="en-US" sz="1800" dirty="0" err="1" smtClean="0">
                <a:solidFill>
                  <a:srgbClr val="FF0066"/>
                </a:solidFill>
              </a:rPr>
              <a:t>포인터변수명</a:t>
            </a:r>
            <a:r>
              <a:rPr lang="ko-KR" altLang="en-US" sz="1800" dirty="0" smtClean="0">
                <a:solidFill>
                  <a:srgbClr val="FF0066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</a:pPr>
            <a:endParaRPr lang="ko-KR" altLang="en-US" sz="1600" dirty="0" smtClean="0">
              <a:solidFill>
                <a:srgbClr val="1B0DD7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1B0DD7"/>
                </a:solidFill>
              </a:rPr>
              <a:t>예제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ko-KR" sz="1600" dirty="0" smtClean="0"/>
              <a:t>char *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;   /* </a:t>
            </a:r>
            <a:r>
              <a:rPr lang="ko-KR" altLang="en-US" sz="1600" dirty="0" smtClean="0"/>
              <a:t>문자형 포인터 변수 </a:t>
            </a:r>
            <a:r>
              <a:rPr lang="en-US" altLang="ko-KR" sz="1600" dirty="0" err="1" smtClean="0"/>
              <a:t>ch</a:t>
            </a:r>
            <a:r>
              <a:rPr lang="ko-KR" altLang="en-US" sz="1600" dirty="0" smtClean="0"/>
              <a:t>를 선언 */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*tot ;     /* </a:t>
            </a:r>
            <a:r>
              <a:rPr lang="ko-KR" altLang="en-US" sz="1600" dirty="0" smtClean="0"/>
              <a:t>정수형 포인터 변수 </a:t>
            </a:r>
            <a:r>
              <a:rPr lang="en-US" altLang="ko-KR" sz="1600" dirty="0" smtClean="0"/>
              <a:t>tot</a:t>
            </a:r>
            <a:r>
              <a:rPr lang="ko-KR" altLang="en-US" sz="1600" dirty="0" smtClean="0"/>
              <a:t>를 선언 */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dirty="0" smtClean="0">
                <a:solidFill>
                  <a:schemeClr val="hlink"/>
                </a:solidFill>
              </a:rPr>
              <a:t>    /* </a:t>
            </a:r>
            <a:r>
              <a:rPr lang="en-US" altLang="ko-KR" sz="1600" dirty="0" err="1" smtClean="0">
                <a:solidFill>
                  <a:schemeClr val="hlink"/>
                </a:solidFill>
              </a:rPr>
              <a:t>ch</a:t>
            </a:r>
            <a:r>
              <a:rPr lang="en-US" altLang="ko-KR" sz="1600" dirty="0" smtClean="0">
                <a:solidFill>
                  <a:schemeClr val="hlink"/>
                </a:solidFill>
              </a:rPr>
              <a:t> , tot </a:t>
            </a:r>
            <a:r>
              <a:rPr lang="ko-KR" altLang="en-US" sz="1600" dirty="0" smtClean="0">
                <a:solidFill>
                  <a:schemeClr val="hlink"/>
                </a:solidFill>
              </a:rPr>
              <a:t>가 가리키는 곳의 데이터가 각각 문자형과 정수형임을 의미한다.*/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710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144B2-8A58-4E87-B368-BFC488FB580B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배열의 색인을 이용한 문자변환 예제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문자열을 입력 받아, 대문자로 출력, 소문자로 출력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>
                <a:solidFill>
                  <a:srgbClr val="1B0DD7"/>
                </a:solidFill>
              </a:rPr>
              <a:t>배열의 색인을 이용</a:t>
            </a:r>
            <a:r>
              <a:rPr lang="ko-KR" altLang="en-US" sz="1800" smtClean="0"/>
              <a:t>하여 문자열의 문자들을 접근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char str[80];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int i;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2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printf("Enter a string: 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gets(str);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2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for(i=0; str[i]; i++)    str[i] = toupper(str[i]);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printf("%s", str);   /* </a:t>
            </a:r>
            <a:r>
              <a:rPr lang="ko-KR" altLang="en-US" sz="1800" smtClean="0"/>
              <a:t>대문자 문자열 */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2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for(i=0; str[i]; i++)    str[i] = tolower(str[i]);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printf("%s", str);   /* </a:t>
            </a:r>
            <a:r>
              <a:rPr lang="ko-KR" altLang="en-US" sz="1800" smtClean="0"/>
              <a:t>소문자 문자열 */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CTYPE.H </a:t>
            </a:r>
            <a:r>
              <a:rPr lang="ko-KR" altLang="en-US" sz="1800" smtClean="0"/>
              <a:t>헤더 파일의 라이브러리 함수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smtClean="0"/>
              <a:t>toupper() : </a:t>
            </a:r>
            <a:r>
              <a:rPr lang="ko-KR" altLang="en-US" sz="1600" smtClean="0"/>
              <a:t>소문자이면 대문자로 반환되고, 소문자가 아니면 그대로 반환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smtClean="0"/>
              <a:t>tolower() : </a:t>
            </a:r>
            <a:r>
              <a:rPr lang="ko-KR" altLang="en-US" sz="1600" smtClean="0"/>
              <a:t>대문자이면 소문자로 반환되고, 대문자가 아니면 그대로 반환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813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6D03B-70AB-4FD7-A760-341BA4B58FCE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배열에서 포인터를 이용한 문자변환 예제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700" smtClean="0">
                <a:solidFill>
                  <a:srgbClr val="1B0DD7"/>
                </a:solidFill>
              </a:rPr>
              <a:t>포인터를 사용</a:t>
            </a:r>
            <a:r>
              <a:rPr lang="ko-KR" altLang="en-US" sz="2700" smtClean="0"/>
              <a:t>하여 문자열의 문자들을 접근하기 위해 </a:t>
            </a:r>
            <a:endParaRPr lang="ko-KR" altLang="en-US" sz="2700" smtClean="0">
              <a:solidFill>
                <a:srgbClr val="1B0DD7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포인터를 증가하는 것이 배열의 색인을 사용하는 것보다 일반적으로 빠름</a:t>
            </a:r>
          </a:p>
          <a:p>
            <a:pPr lvl="4" eaLnBrk="1" hangingPunct="1">
              <a:lnSpc>
                <a:spcPct val="90000"/>
              </a:lnSpc>
            </a:pPr>
            <a:endParaRPr lang="ko-KR" altLang="en-US" sz="12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char str[80], *p;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printf("Enter a string: ");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gets(str);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2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p = str;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while(*p)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*p = toupper(*p);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p++;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}    printf("%s", str);   /* </a:t>
            </a:r>
            <a:r>
              <a:rPr lang="ko-KR" altLang="en-US" sz="1600" smtClean="0"/>
              <a:t>대문자 문자열 */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2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p = str;</a:t>
            </a:r>
            <a:r>
              <a:rPr lang="en-US" altLang="ko-KR" sz="1600" smtClean="0"/>
              <a:t>   /* p</a:t>
            </a:r>
            <a:r>
              <a:rPr lang="ko-KR" altLang="en-US" sz="1600" smtClean="0"/>
              <a:t>가 다시 문자열의 시작을 가리킨다. */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while(*p)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*p = tolower(*p);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p++;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}    printf("%s", str);   /* </a:t>
            </a:r>
            <a:r>
              <a:rPr lang="ko-KR" altLang="en-US" sz="1600" smtClean="0"/>
              <a:t>소문자 문자열 */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4915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618FF-D257-4FD0-A46A-B4AA66AA32EF}" type="slidenum">
              <a:rPr lang="ko-KR" altLang="en-US"/>
              <a:pPr/>
              <a:t>42</a:t>
            </a:fld>
            <a:endParaRPr lang="en-US" altLang="ko-K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상수 포인터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컴파일러가 문자열을 만나면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프로그램의 문자열 테이블에 저장하고 그 문자열에 대한 포인터를 생성한다. 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1800" smtClean="0"/>
          </a:p>
          <a:p>
            <a:pPr algn="just" eaLnBrk="1" hangingPunct="1">
              <a:lnSpc>
                <a:spcPct val="90000"/>
              </a:lnSpc>
            </a:pPr>
            <a:r>
              <a:rPr lang="ko-KR" altLang="en-US" sz="2700" smtClean="0"/>
              <a:t>예)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smtClean="0"/>
              <a:t>#</a:t>
            </a:r>
            <a:r>
              <a:rPr lang="en-US" altLang="ko-KR" sz="1600" smtClean="0"/>
              <a:t>include &lt;stdio.h&gt;</a:t>
            </a:r>
            <a:endParaRPr lang="en-US" altLang="ko-KR" sz="1600" b="0" smtClean="0"/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int main(void)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{  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char *p;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p = "one two three";   /* </a:t>
            </a:r>
            <a:r>
              <a:rPr lang="ko-KR" altLang="en-US" sz="1600" smtClean="0"/>
              <a:t>해당 문장열의 테이블 주소를 </a:t>
            </a:r>
            <a:r>
              <a:rPr lang="en-US" altLang="ko-KR" sz="1600" smtClean="0"/>
              <a:t>p</a:t>
            </a:r>
            <a:r>
              <a:rPr lang="ko-KR" altLang="en-US" sz="1600" smtClean="0"/>
              <a:t>에 치환한다. */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600" smtClean="0"/>
              <a:t>    </a:t>
            </a:r>
            <a:r>
              <a:rPr lang="en-US" altLang="ko-KR" sz="1600" smtClean="0"/>
              <a:t>printf(p) ;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    return 0;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60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1800" smtClean="0"/>
              <a:t>다음의 두 문장은 아래와 같이 좀더 효율적으로 작성될 수 있다.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char *p;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/>
              <a:t>p = "one two three" ;    </a:t>
            </a:r>
            <a:r>
              <a:rPr lang="en-US" altLang="ko-KR" sz="1600" smtClean="0">
                <a:sym typeface="Wingdings" pitchFamily="2" charset="2"/>
              </a:rPr>
              <a:t> </a:t>
            </a:r>
            <a:r>
              <a:rPr lang="en-US" altLang="ko-KR" sz="1600" smtClean="0"/>
              <a:t>   </a:t>
            </a:r>
            <a:r>
              <a:rPr lang="ko-KR" altLang="en-US" sz="1600" smtClean="0">
                <a:solidFill>
                  <a:srgbClr val="1B0DD7"/>
                </a:solidFill>
              </a:rPr>
              <a:t>수정) </a:t>
            </a:r>
            <a:r>
              <a:rPr lang="en-US" altLang="ko-KR" sz="1600" smtClean="0">
                <a:solidFill>
                  <a:srgbClr val="1B0DD7"/>
                </a:solidFill>
              </a:rPr>
              <a:t>char *p = "one two three" ;</a:t>
            </a:r>
            <a:endParaRPr lang="ko-KR" altLang="en-US" sz="16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017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E205D-CF51-499D-8518-950DD8909FC2}" type="slidenum">
              <a:rPr lang="ko-KR" altLang="en-US"/>
              <a:pPr/>
              <a:t>43</a:t>
            </a:fld>
            <a:endParaRPr lang="en-US" altLang="ko-K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 (</a:t>
            </a:r>
            <a:r>
              <a:rPr lang="en-US" altLang="ko-KR" smtClean="0"/>
              <a:t>Pointer Array) 1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포인터들로 구성된 배열로, 포인터 형의 변수가 배열의 요소가 되는 경우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주소 값을 </a:t>
            </a:r>
            <a:r>
              <a:rPr lang="ko-KR" altLang="en-US" sz="1600" dirty="0" smtClean="0"/>
              <a:t>저장하는 포인터를 배열 원소로 하는 배열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일반 배열 선언에서 변수 이름 앞에 *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붙이면 포인터 배열 변수 선언</a:t>
            </a:r>
          </a:p>
          <a:p>
            <a:pPr eaLnBrk="1" hangingPunct="1"/>
            <a:endParaRPr lang="ko-KR" altLang="en-US" sz="1800" dirty="0" smtClean="0"/>
          </a:p>
          <a:p>
            <a:pPr eaLnBrk="1" hangingPunct="1"/>
            <a:r>
              <a:rPr lang="ko-KR" altLang="en-US" sz="1800" dirty="0" smtClean="0"/>
              <a:t>포인터 배열이 유용하게 쓰이는 경우</a:t>
            </a:r>
          </a:p>
          <a:p>
            <a:pPr lvl="1" eaLnBrk="1" hangingPunct="1"/>
            <a:r>
              <a:rPr lang="ko-KR" altLang="en-US" sz="1600" dirty="0" smtClean="0"/>
              <a:t>길이가 일정하지 않은 문자열 배열을 나타낼 때 (메모리의 손실을 줄일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)</a:t>
            </a:r>
            <a:endParaRPr lang="ko-KR" altLang="en-US" sz="16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dirty="0" smtClean="0">
                <a:solidFill>
                  <a:srgbClr val="1B0DD7"/>
                </a:solidFill>
              </a:rPr>
              <a:t>     (문자열 배열인 경우 가장 긴 문자열에 기준해서 가로의 크기를 정해 주어야 한다.)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>
              <a:solidFill>
                <a:srgbClr val="FF0066"/>
              </a:solidFill>
            </a:endParaRPr>
          </a:p>
          <a:p>
            <a:pPr eaLnBrk="1" hangingPunct="1"/>
            <a:r>
              <a:rPr lang="ko-KR" altLang="en-US" sz="1800" dirty="0" smtClean="0"/>
              <a:t>포인터 배열의 형식 : </a:t>
            </a:r>
            <a:endParaRPr lang="ko-KR" altLang="en-US" sz="1600" dirty="0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dirty="0" err="1" smtClean="0">
                <a:solidFill>
                  <a:srgbClr val="FF0066"/>
                </a:solidFill>
              </a:rPr>
              <a:t>데이터형</a:t>
            </a:r>
            <a:r>
              <a:rPr lang="ko-KR" altLang="en-US" sz="1600" dirty="0" smtClean="0">
                <a:solidFill>
                  <a:srgbClr val="FF0066"/>
                </a:solidFill>
              </a:rPr>
              <a:t>  * </a:t>
            </a:r>
            <a:r>
              <a:rPr lang="ko-KR" altLang="en-US" sz="1600" dirty="0" err="1" smtClean="0">
                <a:solidFill>
                  <a:srgbClr val="FF0066"/>
                </a:solidFill>
              </a:rPr>
              <a:t>포인터명</a:t>
            </a:r>
            <a:r>
              <a:rPr lang="ko-KR" altLang="en-US" sz="1600" dirty="0" smtClean="0">
                <a:solidFill>
                  <a:srgbClr val="FF0066"/>
                </a:solidFill>
              </a:rPr>
              <a:t>[포인터개수];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/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>
              <a:solidFill>
                <a:srgbClr val="FF0066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509120"/>
            <a:ext cx="514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017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E205D-CF51-499D-8518-950DD8909FC2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 (</a:t>
            </a:r>
            <a:r>
              <a:rPr lang="en-US" altLang="ko-KR" smtClean="0"/>
              <a:t>Pointer Array) 1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포인터 배열 예: 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dirty="0" err="1" smtClean="0">
                <a:solidFill>
                  <a:srgbClr val="FF0066"/>
                </a:solidFill>
              </a:rPr>
              <a:t>데이터형</a:t>
            </a:r>
            <a:r>
              <a:rPr lang="ko-KR" altLang="en-US" sz="1600" dirty="0" smtClean="0">
                <a:solidFill>
                  <a:srgbClr val="FF0066"/>
                </a:solidFill>
              </a:rPr>
              <a:t>  * </a:t>
            </a:r>
            <a:r>
              <a:rPr lang="ko-KR" altLang="en-US" sz="1600" dirty="0" err="1" smtClean="0">
                <a:solidFill>
                  <a:srgbClr val="FF0066"/>
                </a:solidFill>
              </a:rPr>
              <a:t>포인터명</a:t>
            </a:r>
            <a:r>
              <a:rPr lang="ko-KR" altLang="en-US" sz="1600" dirty="0" smtClean="0">
                <a:solidFill>
                  <a:srgbClr val="FF0066"/>
                </a:solidFill>
              </a:rPr>
              <a:t>[포인터개수];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myvar</a:t>
            </a:r>
            <a:r>
              <a:rPr lang="en-US" altLang="ko-KR" sz="1600" dirty="0" smtClean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*pa[20];    /* 20 </a:t>
            </a:r>
            <a:r>
              <a:rPr lang="ko-KR" altLang="en-US" sz="1600" dirty="0" smtClean="0"/>
              <a:t>개의 원소를 갖는 정수형 포인터 배열 */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dirty="0" smtClean="0"/>
              <a:t>pa[8] = &amp;</a:t>
            </a:r>
            <a:r>
              <a:rPr lang="en-US" altLang="ko-KR" sz="1600" dirty="0" err="1" smtClean="0"/>
              <a:t>myvar</a:t>
            </a:r>
            <a:r>
              <a:rPr lang="en-US" altLang="ko-KR" sz="1600" dirty="0" smtClean="0"/>
              <a:t>;    /* </a:t>
            </a:r>
            <a:r>
              <a:rPr lang="en-US" altLang="ko-KR" sz="1600" dirty="0" err="1" smtClean="0"/>
              <a:t>myvar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정수형 변수의 </a:t>
            </a:r>
            <a:r>
              <a:rPr lang="ko-KR" altLang="en-US" sz="1600" dirty="0" smtClean="0">
                <a:solidFill>
                  <a:srgbClr val="CC3300"/>
                </a:solidFill>
              </a:rPr>
              <a:t>주소가</a:t>
            </a:r>
            <a:r>
              <a:rPr lang="ko-KR" altLang="en-US" sz="1600" dirty="0" smtClean="0"/>
              <a:t> 이 배열의 9번째 원소에 치환됨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ko-KR" sz="1600" dirty="0" smtClean="0"/>
              <a:t>*</a:t>
            </a:r>
            <a:r>
              <a:rPr lang="en-US" altLang="ko-KR" sz="1600" dirty="0" smtClean="0"/>
              <a:t>pa[2] = 100;    /* pa</a:t>
            </a:r>
            <a:r>
              <a:rPr lang="ko-KR" altLang="en-US" sz="1600" dirty="0" smtClean="0"/>
              <a:t>의 세번째 원소가 가리키는 곳에 </a:t>
            </a:r>
            <a:r>
              <a:rPr lang="ko-KR" altLang="en-US" sz="1600" dirty="0" smtClean="0">
                <a:solidFill>
                  <a:srgbClr val="CC3300"/>
                </a:solidFill>
              </a:rPr>
              <a:t>값</a:t>
            </a:r>
            <a:r>
              <a:rPr lang="ko-KR" altLang="en-US" sz="1600" dirty="0" smtClean="0"/>
              <a:t> 100을 치환 */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/>
          </a:p>
          <a:p>
            <a:pPr lvl="1" eaLnBrk="1" hangingPunct="1">
              <a:buFont typeface="Wingdings" pitchFamily="2" charset="2"/>
              <a:buNone/>
            </a:pPr>
            <a:endParaRPr lang="ko-KR" altLang="en-US" sz="1600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052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3CCC13-C134-4AA9-ACED-F30F6A373B23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 2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배열과 포인터 배열의 구조</a:t>
            </a:r>
          </a:p>
          <a:p>
            <a:pPr eaLnBrk="1" hangingPunct="1"/>
            <a:endParaRPr lang="ko-KR" alt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66773"/>
              </p:ext>
            </p:extLst>
          </p:nvPr>
        </p:nvGraphicFramePr>
        <p:xfrm>
          <a:off x="1371600" y="2209800"/>
          <a:ext cx="64008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비트맵 이미지" r:id="rId3" imgW="5038095" imgH="3990476" progId="Paint.Picture">
                  <p:embed/>
                </p:oleObj>
              </mc:Choice>
              <mc:Fallback>
                <p:oleObj name="비트맵 이미지" r:id="rId3" imgW="5038095" imgH="39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400800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5148064" y="476672"/>
            <a:ext cx="108012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ts val="2263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688124" y="476672"/>
            <a:ext cx="972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ts val="2263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688124" y="476672"/>
            <a:ext cx="972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ts val="2263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15616" y="2708920"/>
            <a:ext cx="13681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ts val="2263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086944" y="4858515"/>
            <a:ext cx="13681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ts val="2263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배열 </a:t>
            </a:r>
            <a:r>
              <a:rPr lang="en-US" altLang="ko-KR" dirty="0" err="1" smtClean="0"/>
              <a:t>pary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</a:t>
            </a:r>
            <a:r>
              <a:rPr lang="ko-KR" altLang="en-US" dirty="0" smtClean="0"/>
              <a:t>형 포인터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원소로 갖는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5832648" cy="422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64CF4-956B-4BFB-8596-7A61F9D5104B}" type="slidenum">
              <a:rPr lang="ko-KR" altLang="en-US"/>
              <a:pPr/>
              <a:t>47</a:t>
            </a:fld>
            <a:endParaRPr lang="en-US" altLang="ko-K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 예제 1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00200"/>
            <a:ext cx="8374063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ts val="500"/>
              </a:spcAft>
            </a:pPr>
            <a:r>
              <a:rPr lang="ko-KR" altLang="en-US" sz="2000" smtClean="0"/>
              <a:t>크기가 정해지지 않은 배열을 사용</a:t>
            </a:r>
          </a:p>
          <a:p>
            <a:pPr lvl="1" algn="just" eaLnBrk="1" hangingPunct="1">
              <a:lnSpc>
                <a:spcPct val="90000"/>
              </a:lnSpc>
              <a:spcAft>
                <a:spcPts val="500"/>
              </a:spcAft>
            </a:pPr>
            <a:endParaRPr lang="ko-KR" altLang="en-US" sz="2000" smtClean="0"/>
          </a:p>
          <a:p>
            <a:pPr lvl="1" algn="just" eaLnBrk="1" hangingPunct="1">
              <a:lnSpc>
                <a:spcPct val="90000"/>
              </a:lnSpc>
              <a:spcAft>
                <a:spcPts val="500"/>
              </a:spcAft>
              <a:buFont typeface="Wingdings" pitchFamily="2" charset="2"/>
              <a:buNone/>
            </a:pPr>
            <a:r>
              <a:rPr lang="en-US" altLang="ko-KR" sz="1800" smtClean="0"/>
              <a:t>char *p[] = {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"Input exceeds field width",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"Out of range",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"Printer not turned on",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"Paper out",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"Disk full",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"Disk write error"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};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error(int err_num)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	printf(p[err_num]);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}</a:t>
            </a:r>
            <a:endParaRPr lang="ko-KR" altLang="en-US" sz="18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222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C609F-68B4-48A6-B20E-867E1DBE8AD5}" type="slidenum">
              <a:rPr lang="ko-KR" altLang="en-US"/>
              <a:pPr/>
              <a:t>48</a:t>
            </a:fld>
            <a:endParaRPr lang="en-US" altLang="ko-KR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 예제 2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main()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static char *color[3];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int i;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color[0] = "red";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color[1] = "green";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color[2] = "blue";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for(i=0; i&lt;3; i++) 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 printf(</a:t>
            </a:r>
            <a:r>
              <a:rPr lang="en-US" altLang="ko-KR" sz="1800" smtClean="0">
                <a:latin typeface="HY║╬╚░L" charset="0"/>
              </a:rPr>
              <a:t>“</a:t>
            </a:r>
            <a:r>
              <a:rPr lang="en-US" altLang="ko-KR" sz="1800" smtClean="0"/>
              <a:t>color =&gt; %s, ", color[i]);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 printf(color[i]);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 printf(</a:t>
            </a:r>
            <a:r>
              <a:rPr lang="en-US" altLang="ko-KR" sz="1800" smtClean="0">
                <a:latin typeface="HY║╬╚░L" charset="0"/>
              </a:rPr>
              <a:t>“</a:t>
            </a:r>
            <a:r>
              <a:rPr lang="en-US" altLang="ko-KR" sz="1800" smtClean="0"/>
              <a:t>, %c, %c, %c", *color[i], *(color[i]+1), *(color[i]+2));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}} </a:t>
            </a:r>
            <a:endParaRPr lang="ko-KR" altLang="en-US" sz="1800" smtClean="0"/>
          </a:p>
          <a:p>
            <a:pPr algn="just" eaLnBrk="1" hangingPunct="1">
              <a:lnSpc>
                <a:spcPct val="90000"/>
              </a:lnSpc>
            </a:pPr>
            <a:r>
              <a:rPr lang="ko-KR" altLang="en-US" sz="1800" smtClean="0"/>
              <a:t>실행결과  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color =&gt; red, red, r, e, d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color =&gt; green, green, g, r, e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color =&gt; blue, blue, b, l, u</a:t>
            </a:r>
            <a:endParaRPr lang="ko-KR" altLang="en-US" sz="18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3251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C29EC0-B7BE-4353-8FD7-A063A4EC9CF5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 예제 3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58674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endParaRPr lang="ko-KR" altLang="en-US" sz="1800" smtClean="0">
              <a:solidFill>
                <a:srgbClr val="1B0DD7"/>
              </a:solidFill>
            </a:endParaRPr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static char a[3][6] = {"kbs", "FM", "radio"};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static char *b[] = {"kbs", "FM", "radio"};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int i;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for(i=0; i&lt;3; i++)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   printf("a[%d] =&gt; %s", i, a[i]);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for(i=0; i&lt;3; i++)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   printf("b[%d] =&gt; %s", i, b[i]);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}</a:t>
            </a: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447800"/>
            <a:ext cx="25146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/>
            <a:endParaRPr lang="ko-KR" altLang="en-US" sz="1600" smtClean="0"/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algn="just" eaLnBrk="1" hangingPunct="1">
              <a:buFont typeface="Wingdings" pitchFamily="2" charset="2"/>
              <a:buNone/>
            </a:pPr>
            <a:endParaRPr lang="ko-KR" altLang="ko-KR" sz="1600" smtClean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a[0] = kbs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a[1] = FM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a[2] = radio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b[0] = kbs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b[1] = FM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b[2] = radio</a:t>
            </a:r>
            <a:endParaRPr lang="ko-KR" altLang="en-US" sz="1600" smtClean="0">
              <a:solidFill>
                <a:srgbClr val="1B0DD7"/>
              </a:solidFill>
            </a:endParaRPr>
          </a:p>
          <a:p>
            <a:pPr eaLnBrk="1" hangingPunct="1"/>
            <a:endParaRPr lang="ko-KR" altLang="en-US" sz="1600" smtClean="0">
              <a:solidFill>
                <a:srgbClr val="1B0DD7"/>
              </a:solidFill>
            </a:endParaRPr>
          </a:p>
          <a:p>
            <a:pPr eaLnBrk="1" hangingPunct="1"/>
            <a:endParaRPr lang="ko-KR" altLang="en-US" sz="16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C1190-031D-4055-A20B-A66D0B5FE77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(참고)</a:t>
            </a:r>
          </a:p>
        </p:txBody>
      </p:sp>
      <p:sp>
        <p:nvSpPr>
          <p:cNvPr id="20485" name="AutoShape 6"/>
          <p:cNvSpPr>
            <a:spLocks noGrp="1" noChangeArrowheads="1"/>
          </p:cNvSpPr>
          <p:nvPr>
            <p:ph type="body" idx="1"/>
          </p:nvPr>
        </p:nvSpPr>
        <p:spPr>
          <a:xfrm>
            <a:off x="796925" y="2736850"/>
            <a:ext cx="7280275" cy="198755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cap="flat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1800" smtClean="0">
                <a:solidFill>
                  <a:srgbClr val="1B0DD7"/>
                </a:solidFill>
                <a:latin typeface="신명조" charset="-127"/>
                <a:ea typeface="신명조" charset="-127"/>
              </a:rPr>
              <a:t>포인터 변수는 일반변수와는 달리 데이터값을 갖지 않고 데이터가 저장된 기억장소의 주소값을 갖는다</a:t>
            </a:r>
            <a:r>
              <a:rPr lang="ko-KR" altLang="en-US" sz="1800" smtClean="0">
                <a:solidFill>
                  <a:srgbClr val="1B0DD7"/>
                </a:solidFill>
                <a:latin typeface="╜┼╕φ┴╢" charset="0"/>
                <a:ea typeface="신명조" charset="-127"/>
              </a:rPr>
              <a:t>. 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1800" smtClean="0">
                <a:solidFill>
                  <a:srgbClr val="1B0DD7"/>
                </a:solidFill>
                <a:latin typeface="신명조" charset="-127"/>
                <a:ea typeface="신명조" charset="-127"/>
              </a:rPr>
              <a:t>따라서</a:t>
            </a:r>
            <a:r>
              <a:rPr lang="ko-KR" altLang="en-US" sz="1800" smtClean="0">
                <a:solidFill>
                  <a:srgbClr val="1B0DD7"/>
                </a:solidFill>
                <a:latin typeface="╜┼╕φ┴╢" charset="0"/>
                <a:ea typeface="신명조" charset="-127"/>
              </a:rPr>
              <a:t>, </a:t>
            </a:r>
            <a:r>
              <a:rPr lang="ko-KR" altLang="en-US" sz="1800" smtClean="0">
                <a:solidFill>
                  <a:srgbClr val="1B0DD7"/>
                </a:solidFill>
                <a:latin typeface="신명조" charset="-127"/>
                <a:ea typeface="신명조" charset="-127"/>
              </a:rPr>
              <a:t>포인터 변수에 주소를 저장하게 되면 그 주소에 해당하는 값을 포인터 연산자를 이용하여 간접적으로 참조할 수 있다</a:t>
            </a:r>
            <a:r>
              <a:rPr lang="ko-KR" altLang="en-US" sz="1800" smtClean="0">
                <a:solidFill>
                  <a:srgbClr val="1B0DD7"/>
                </a:solidFill>
                <a:latin typeface="╜┼╕φ┴╢" charset="0"/>
                <a:ea typeface="신명조" charset="-127"/>
              </a:rPr>
              <a:t>. </a:t>
            </a:r>
            <a:endParaRPr lang="ko-KR" altLang="en-US" sz="1600" b="0" smtClean="0">
              <a:latin typeface="Tahoma" pitchFamily="34" charset="0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85800" y="1876425"/>
            <a:ext cx="38576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1413"/>
              </a:spcAft>
            </a:pPr>
            <a:r>
              <a:rPr lang="ko-KR" altLang="en-US" sz="2000"/>
              <a:t> 포인터변수와 일반변수의 차이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427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BAA4C-F22F-4664-82B5-F6E4652B102B}" type="slidenum">
              <a:rPr lang="ko-KR" altLang="en-US"/>
              <a:pPr/>
              <a:t>50</a:t>
            </a:fld>
            <a:endParaRPr lang="en-US" altLang="ko-KR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포인터 배열 예제 4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 marL="195263" indent="-195263" eaLnBrk="1" hangingPunct="1">
              <a:spcAft>
                <a:spcPts val="500"/>
              </a:spcAft>
            </a:pPr>
            <a:r>
              <a:rPr lang="ko-KR" altLang="en-US" sz="1600" smtClean="0"/>
              <a:t>포인터들의 2차원 배열을 사용</a:t>
            </a:r>
          </a:p>
          <a:p>
            <a:pPr marL="574675" lvl="1" indent="-188913" eaLnBrk="1" hangingPunct="1">
              <a:spcAft>
                <a:spcPts val="500"/>
              </a:spcAft>
            </a:pPr>
            <a:r>
              <a:rPr lang="ko-KR" altLang="en-US" sz="1400" smtClean="0"/>
              <a:t>사과의 종류를 입력 받아, 그것의 색깔을 출력한다.</a:t>
            </a:r>
          </a:p>
          <a:p>
            <a:pPr marL="952500" lvl="2" indent="-187325" eaLnBrk="1" hangingPunct="1">
              <a:spcAft>
                <a:spcPts val="500"/>
              </a:spcAft>
            </a:pPr>
            <a:endParaRPr lang="ko-KR" altLang="en-US" sz="1200" smtClean="0"/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ko-KR" altLang="en-US" sz="1400" smtClean="0"/>
              <a:t>#</a:t>
            </a:r>
            <a:r>
              <a:rPr lang="en-US" altLang="ko-KR" sz="1400" smtClean="0"/>
              <a:t>include "stdio.h"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#include "string.h"</a:t>
            </a:r>
          </a:p>
          <a:p>
            <a:pPr marL="574675" lvl="1" indent="-188913" algn="just" eaLnBrk="1" hangingPunct="1">
              <a:buFont typeface="Wingdings" pitchFamily="2" charset="2"/>
              <a:buNone/>
            </a:pPr>
            <a:endParaRPr lang="en-US" altLang="ko-KR" sz="1200" smtClean="0"/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char *p[][2] = {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"Red Delicious", "red",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"Golden Delicious", "yellow",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"Winesap", "red",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"Gala", "reddish orange",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"Lodi", "green",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"Mutsu", "yellow",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"Cortland", "red",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"Jonathan", "red",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en-US" altLang="ko-KR" sz="1400" smtClean="0"/>
              <a:t>	"", "" /* </a:t>
            </a:r>
            <a:r>
              <a:rPr lang="ko-KR" altLang="en-US" sz="1400" smtClean="0"/>
              <a:t>테이블의 끝을 나타내는 널 문자열 */</a:t>
            </a:r>
          </a:p>
          <a:p>
            <a:pPr marL="195263" indent="-195263" algn="just" eaLnBrk="1" hangingPunct="1">
              <a:buFont typeface="Wingdings" pitchFamily="2" charset="2"/>
              <a:buNone/>
            </a:pPr>
            <a:r>
              <a:rPr lang="ko-KR" altLang="en-US" sz="1400" smtClean="0"/>
              <a:t>};</a:t>
            </a:r>
          </a:p>
        </p:txBody>
      </p:sp>
      <p:sp>
        <p:nvSpPr>
          <p:cNvPr id="54278" name="Rectangle 4"/>
          <p:cNvSpPr>
            <a:spLocks noGrp="1" noChangeArrowheads="1"/>
          </p:cNvSpPr>
          <p:nvPr>
            <p:ph type="body" sz="half" idx="2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int i;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char apple[80];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ko-KR" sz="14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printf("enter name of apple: ");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gets(apple);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en-US" altLang="ko-KR" sz="14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for(i=0; *p[i][0]; i++)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   if(!strcmp(apple, p[i][0]))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         printf("%s is %s", apple, p[i][1]);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smtClean="0"/>
              <a:t>}</a:t>
            </a:r>
          </a:p>
          <a:p>
            <a:pPr algn="just" eaLnBrk="1" hangingPunct="1">
              <a:spcAft>
                <a:spcPts val="500"/>
              </a:spcAft>
            </a:pPr>
            <a:r>
              <a:rPr lang="en-US" altLang="ko-KR" sz="1600" smtClean="0"/>
              <a:t>for </a:t>
            </a:r>
            <a:r>
              <a:rPr lang="ko-KR" altLang="en-US" sz="1600" smtClean="0"/>
              <a:t>반복문을 제어하는 조건절</a:t>
            </a:r>
          </a:p>
          <a:p>
            <a:pPr lvl="1" algn="just" eaLnBrk="1" hangingPunct="1">
              <a:spcAft>
                <a:spcPts val="500"/>
              </a:spcAft>
            </a:pPr>
            <a:r>
              <a:rPr lang="ko-KR" altLang="en-US" sz="1400" smtClean="0"/>
              <a:t>*</a:t>
            </a:r>
            <a:r>
              <a:rPr lang="en-US" altLang="ko-KR" sz="1400" smtClean="0"/>
              <a:t>p[i][0]</a:t>
            </a:r>
            <a:r>
              <a:rPr lang="ko-KR" altLang="en-US" sz="1400" smtClean="0"/>
              <a:t>은 </a:t>
            </a:r>
            <a:r>
              <a:rPr lang="en-US" altLang="ko-KR" sz="1400" smtClean="0"/>
              <a:t>i</a:t>
            </a:r>
            <a:r>
              <a:rPr lang="ko-KR" altLang="en-US" sz="1400" smtClean="0"/>
              <a:t>번째 문자열의 첫번째 바이트의 문자를 얻는 식이다. </a:t>
            </a:r>
          </a:p>
          <a:p>
            <a:pPr lvl="1" algn="just" eaLnBrk="1" hangingPunct="1">
              <a:spcAft>
                <a:spcPts val="500"/>
              </a:spcAft>
            </a:pPr>
            <a:r>
              <a:rPr lang="ko-KR" altLang="en-US" sz="1400" smtClean="0"/>
              <a:t>테이블의 끝에서는 0 (</a:t>
            </a:r>
            <a:r>
              <a:rPr lang="en-US" altLang="ko-KR" sz="1400" smtClean="0"/>
              <a:t>false)</a:t>
            </a:r>
            <a:r>
              <a:rPr lang="ko-KR" altLang="en-US" sz="1400" smtClean="0"/>
              <a:t>으로 될 것이다. 다른 모든 경우에서는 이 식의 값은 0이 아니므로 반복이 계속될 것이다.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 예제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13427" cy="5328592"/>
          </a:xfrm>
        </p:spPr>
        <p:txBody>
          <a:bodyPr/>
          <a:lstStyle/>
          <a:p>
            <a:r>
              <a:rPr lang="en-US" altLang="ko-KR" dirty="0" err="1" smtClean="0"/>
              <a:t>pointerarray.c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배열 </a:t>
            </a:r>
            <a:r>
              <a:rPr lang="en-US" altLang="ko-KR" dirty="0" err="1" smtClean="0"/>
              <a:t>pary</a:t>
            </a:r>
            <a:r>
              <a:rPr lang="ko-KR" altLang="en-US" dirty="0" smtClean="0"/>
              <a:t>의 이용해 표준입력을 받아 다시 원래 변수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51</a:t>
            </a:fld>
            <a:endParaRPr lang="en-US" altLang="ko-KR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343" y="44624"/>
            <a:ext cx="4357121" cy="6766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배열 주소를 저장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int </a:t>
            </a:r>
            <a:r>
              <a:rPr lang="ko-KR" altLang="en-US" dirty="0" smtClean="0"/>
              <a:t>형인 </a:t>
            </a:r>
            <a:r>
              <a:rPr lang="ko-KR" altLang="en-US" dirty="0" err="1" smtClean="0"/>
              <a:t>일차원</a:t>
            </a:r>
            <a:r>
              <a:rPr lang="ko-KR" altLang="en-US" dirty="0" smtClean="0"/>
              <a:t> 배열 </a:t>
            </a:r>
            <a:r>
              <a:rPr lang="en-US" altLang="ko-KR" dirty="0" smtClean="0"/>
              <a:t>int a[]</a:t>
            </a:r>
            <a:r>
              <a:rPr lang="ko-KR" altLang="en-US" dirty="0" smtClean="0"/>
              <a:t>의 주소는 </a:t>
            </a:r>
            <a:r>
              <a:rPr lang="en-US" altLang="ko-KR" dirty="0" smtClean="0"/>
              <a:t>(int *)</a:t>
            </a:r>
            <a:r>
              <a:rPr lang="ko-KR" altLang="en-US" dirty="0" smtClean="0"/>
              <a:t>인 포인터 변수에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이차원 배열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[][4]</a:t>
            </a:r>
            <a:r>
              <a:rPr lang="ko-KR" altLang="en-US" dirty="0" smtClean="0"/>
              <a:t>의 주소를 저장하려면</a:t>
            </a:r>
            <a:endParaRPr lang="en-US" altLang="ko-KR" dirty="0" smtClean="0"/>
          </a:p>
          <a:p>
            <a:pPr lvl="2"/>
            <a:r>
              <a:rPr lang="ko-KR" altLang="en-US" sz="2000" dirty="0" smtClean="0"/>
              <a:t>포인터 변수 </a:t>
            </a:r>
            <a:r>
              <a:rPr lang="en-US" altLang="ko-KR" sz="2000" dirty="0" err="1" smtClean="0"/>
              <a:t>ptr</a:t>
            </a:r>
            <a:r>
              <a:rPr lang="ko-KR" altLang="en-US" sz="2000" dirty="0" smtClean="0"/>
              <a:t>을 문장 </a:t>
            </a:r>
            <a:r>
              <a:rPr lang="en-US" altLang="ko-KR" sz="2000" dirty="0" smtClean="0"/>
              <a:t>int (*</a:t>
            </a:r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)[4];</a:t>
            </a:r>
            <a:r>
              <a:rPr lang="ko-KR" altLang="en-US" sz="2000" dirty="0" smtClean="0"/>
              <a:t>로 선언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52</a:t>
            </a:fld>
            <a:endParaRPr lang="en-US" altLang="ko-KR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56992"/>
            <a:ext cx="7623129" cy="301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포인터와 포인터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321939" cy="5328592"/>
          </a:xfrm>
        </p:spPr>
        <p:txBody>
          <a:bodyPr/>
          <a:lstStyle/>
          <a:p>
            <a:r>
              <a:rPr lang="ko-KR" altLang="en-US" sz="2000" dirty="0" smtClean="0"/>
              <a:t>배열 포인터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int (*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)[4];</a:t>
            </a:r>
          </a:p>
          <a:p>
            <a:pPr lvl="2"/>
            <a:r>
              <a:rPr lang="ko-KR" altLang="en-US" sz="2000" dirty="0" smtClean="0"/>
              <a:t>열이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인 이차원 배열 포인터 선언 문장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괄호 </a:t>
            </a:r>
            <a:r>
              <a:rPr lang="en-US" altLang="ko-KR" sz="2000" dirty="0" smtClean="0"/>
              <a:t>(*</a:t>
            </a:r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반드시 필요</a:t>
            </a:r>
            <a:endParaRPr lang="en-US" altLang="ko-KR" sz="2000" dirty="0" smtClean="0"/>
          </a:p>
          <a:p>
            <a:r>
              <a:rPr lang="ko-KR" altLang="en-US" sz="2000" dirty="0" smtClean="0"/>
              <a:t>포인터 배열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int 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[4];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53</a:t>
            </a:fld>
            <a:endParaRPr lang="en-US" altLang="ko-KR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99" y="2924944"/>
            <a:ext cx="5125993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13427" cy="5328592"/>
          </a:xfrm>
        </p:spPr>
        <p:txBody>
          <a:bodyPr/>
          <a:lstStyle/>
          <a:p>
            <a:r>
              <a:rPr lang="en-US" altLang="ko-KR" sz="1800" dirty="0" err="1" smtClean="0"/>
              <a:t>tdarypointer.c</a:t>
            </a:r>
            <a:endParaRPr lang="en-US" altLang="ko-KR" sz="1800" dirty="0" smtClean="0"/>
          </a:p>
          <a:p>
            <a:pPr marL="361950" lvl="1" indent="-190500"/>
            <a:r>
              <a:rPr lang="ko-KR" altLang="en-US" sz="1800" dirty="0" smtClean="0"/>
              <a:t>배열 이름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는 포인터 상수</a:t>
            </a:r>
            <a:endParaRPr lang="en-US" altLang="ko-KR" sz="1800" dirty="0" smtClean="0"/>
          </a:p>
          <a:p>
            <a:pPr marL="361950" lvl="1" indent="-190500"/>
            <a:r>
              <a:rPr lang="ko-KR" altLang="en-US" sz="1800" dirty="0" smtClean="0"/>
              <a:t>변수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는 포인터 변수</a:t>
            </a:r>
            <a:endParaRPr lang="en-US" altLang="ko-KR" sz="1800" dirty="0" smtClean="0"/>
          </a:p>
          <a:p>
            <a:pPr marL="361950" lvl="1" indent="-190500"/>
            <a:r>
              <a:rPr lang="ko-KR" altLang="en-US" sz="1800" dirty="0" smtClean="0"/>
              <a:t>배열 첫 원소를 참조하려면 </a:t>
            </a:r>
            <a:endParaRPr lang="en-US" altLang="ko-KR" sz="1800" dirty="0" smtClean="0"/>
          </a:p>
          <a:p>
            <a:pPr marL="361950" lvl="2" indent="-190500"/>
            <a:r>
              <a:rPr lang="ko-KR" altLang="en-US" sz="1800" dirty="0" smtClean="0"/>
              <a:t>**</a:t>
            </a:r>
            <a:r>
              <a:rPr lang="en-US" altLang="ko-KR" sz="1800" dirty="0" err="1" smtClean="0"/>
              <a:t>ptr</a:t>
            </a:r>
            <a:r>
              <a:rPr lang="ko-KR" altLang="en-US" sz="1800" dirty="0" smtClean="0"/>
              <a:t>을 이용</a:t>
            </a:r>
            <a:endParaRPr lang="en-US" altLang="ko-KR" sz="1800" dirty="0" smtClean="0"/>
          </a:p>
          <a:p>
            <a:pPr marL="361950" lvl="1" indent="-190500"/>
            <a:r>
              <a:rPr lang="ko-KR" altLang="en-US" sz="1800" dirty="0" smtClean="0"/>
              <a:t>연산식 **</a:t>
            </a:r>
            <a:r>
              <a:rPr lang="en-US" altLang="ko-KR" sz="1800" dirty="0" err="1" smtClean="0"/>
              <a:t>ptr</a:t>
            </a:r>
            <a:r>
              <a:rPr lang="en-US" altLang="ko-KR" sz="1800" dirty="0" smtClean="0"/>
              <a:t>++</a:t>
            </a:r>
          </a:p>
          <a:p>
            <a:pPr marL="361950" lvl="2" indent="-190500"/>
            <a:r>
              <a:rPr lang="ko-KR" altLang="en-US" sz="1800" dirty="0" smtClean="0"/>
              <a:t>연산 우선순위에 따라 **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ptr</a:t>
            </a:r>
            <a:r>
              <a:rPr lang="en-US" altLang="ko-KR" sz="1800" dirty="0" smtClean="0"/>
              <a:t>++)</a:t>
            </a:r>
            <a:r>
              <a:rPr lang="ko-KR" altLang="en-US" sz="1800" dirty="0" smtClean="0"/>
              <a:t>와 같으며</a:t>
            </a:r>
            <a:endParaRPr lang="en-US" altLang="ko-KR" sz="1800" dirty="0" smtClean="0"/>
          </a:p>
          <a:p>
            <a:pPr marL="361950" lvl="2" indent="-190500"/>
            <a:r>
              <a:rPr lang="ko-KR" altLang="en-US" sz="1800" dirty="0" smtClean="0"/>
              <a:t>현재 포인터가 가리키는 원소를 참조하고 다음 원소로 이동하는 연산식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54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97152"/>
            <a:ext cx="4643319" cy="173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48680"/>
            <a:ext cx="4836759" cy="5877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배열과 포인터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배열 이름을 이용한 참조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배열 </a:t>
            </a:r>
            <a:r>
              <a:rPr lang="en-US" altLang="ko-KR" sz="1800" dirty="0" smtClean="0"/>
              <a:t>score</a:t>
            </a:r>
            <a:r>
              <a:rPr lang="ko-KR" altLang="en-US" sz="1800" dirty="0" smtClean="0"/>
              <a:t>에서 배열 이름 </a:t>
            </a:r>
            <a:r>
              <a:rPr lang="en-US" altLang="ko-KR" sz="1800" dirty="0" smtClean="0"/>
              <a:t>score </a:t>
            </a:r>
            <a:r>
              <a:rPr lang="ko-KR" altLang="en-US" sz="1800" dirty="0" smtClean="0"/>
              <a:t>자체가 배열 첫 원소의 </a:t>
            </a:r>
            <a:r>
              <a:rPr lang="ko-KR" altLang="en-US" sz="1800" dirty="0" smtClean="0"/>
              <a:t>주소 값</a:t>
            </a:r>
            <a:endParaRPr lang="ko-KR" altLang="en-US" sz="1800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725" y="2492896"/>
            <a:ext cx="481012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 bwMode="auto">
          <a:xfrm>
            <a:off x="3742194" y="4630276"/>
            <a:ext cx="720080" cy="21602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scoer+1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60032" y="4630276"/>
            <a:ext cx="720080" cy="21602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scoer+2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배열에서 배열 원소와 </a:t>
            </a:r>
            <a:r>
              <a:rPr lang="ko-KR" altLang="en-US" dirty="0" smtClean="0"/>
              <a:t>주소 값을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56</a:t>
            </a:fld>
            <a:endParaRPr lang="en-US" altLang="ko-KR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2" y="2204864"/>
            <a:ext cx="7380287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이름과 </a:t>
            </a:r>
            <a:endParaRPr lang="en-US" altLang="ko-KR" dirty="0" smtClean="0"/>
          </a:p>
          <a:p>
            <a:r>
              <a:rPr lang="ko-KR" altLang="en-US" dirty="0" smtClean="0"/>
              <a:t>행 </a:t>
            </a:r>
            <a:r>
              <a:rPr lang="ko-KR" altLang="en-US" dirty="0" smtClean="0"/>
              <a:t>이름으로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57</a:t>
            </a:fld>
            <a:endParaRPr lang="en-US" altLang="ko-KR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412776"/>
            <a:ext cx="4752528" cy="493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배열과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연산식 </a:t>
            </a:r>
            <a:r>
              <a:rPr lang="en-US" altLang="ko-KR" sz="1800" dirty="0" smtClean="0"/>
              <a:t>(*</a:t>
            </a:r>
            <a:r>
              <a:rPr lang="en-US" altLang="ko-KR" sz="1800" dirty="0" err="1" smtClean="0"/>
              <a:t>td+n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600" dirty="0" smtClean="0"/>
              <a:t>배열의 </a:t>
            </a:r>
            <a:r>
              <a:rPr lang="en-US" altLang="ko-KR" sz="1600" dirty="0" smtClean="0"/>
              <a:t>(n+1)</a:t>
            </a:r>
            <a:r>
              <a:rPr lang="ko-KR" altLang="en-US" sz="1600" dirty="0" smtClean="0"/>
              <a:t>번째 원소의 </a:t>
            </a:r>
            <a:r>
              <a:rPr lang="ko-KR" altLang="en-US" sz="1600" dirty="0" err="1" smtClean="0"/>
              <a:t>주소값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역참조연산자를</a:t>
            </a:r>
            <a:r>
              <a:rPr lang="ko-KR" altLang="en-US" sz="1600" dirty="0" smtClean="0"/>
              <a:t> 이용한 연산식 *</a:t>
            </a:r>
            <a:r>
              <a:rPr lang="en-US" altLang="ko-KR" sz="1600" dirty="0" smtClean="0"/>
              <a:t>(*</a:t>
            </a:r>
            <a:r>
              <a:rPr lang="en-US" altLang="ko-KR" sz="1600" dirty="0" err="1" smtClean="0"/>
              <a:t>td+n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배열의 </a:t>
            </a:r>
            <a:r>
              <a:rPr lang="en-US" altLang="ko-KR" sz="1600" dirty="0" smtClean="0"/>
              <a:t>(n+1)</a:t>
            </a:r>
            <a:r>
              <a:rPr lang="ko-KR" altLang="en-US" sz="1600" dirty="0" smtClean="0"/>
              <a:t>번째 원소 자체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58</a:t>
            </a:fld>
            <a:endParaRPr lang="en-US" altLang="ko-K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05876"/>
            <a:ext cx="6730305" cy="4119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배열 원소의 참조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상수</a:t>
            </a:r>
            <a:r>
              <a:rPr lang="en-US" altLang="ko-KR" dirty="0" smtClean="0"/>
              <a:t>: point</a:t>
            </a:r>
          </a:p>
          <a:p>
            <a:r>
              <a:rPr lang="ko-KR" altLang="en-US" dirty="0" smtClean="0"/>
              <a:t>포인터 변수</a:t>
            </a:r>
            <a:r>
              <a:rPr lang="en-US" altLang="ko-KR" dirty="0" smtClean="0"/>
              <a:t>: address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59</a:t>
            </a:fld>
            <a:endParaRPr lang="en-US" altLang="ko-KR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371725"/>
            <a:ext cx="7361237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150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B199D-B2B6-42E2-BCDE-F8A2E29DCDDF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연산자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2000" dirty="0" smtClean="0"/>
              <a:t>포인터 연산자</a:t>
            </a:r>
            <a:endParaRPr lang="ko-KR" altLang="en-US" sz="1800" dirty="0" smtClean="0"/>
          </a:p>
          <a:p>
            <a:pPr lvl="1" eaLnBrk="1" hangingPunct="1">
              <a:lnSpc>
                <a:spcPct val="130000"/>
              </a:lnSpc>
            </a:pPr>
            <a:endParaRPr lang="ko-KR" altLang="en-US" sz="1600" dirty="0" smtClean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주소연산자 (&amp;)  :</a:t>
            </a:r>
            <a:r>
              <a:rPr lang="ko-KR" altLang="en-US" sz="1600" dirty="0" smtClean="0"/>
              <a:t> 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/>
              <a:t>선언되어있는 일반변수의 주소를 추출해주는 연산자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2"/>
                </a:solidFill>
              </a:rPr>
              <a:t>(~의 주소)</a:t>
            </a:r>
            <a:endParaRPr lang="ko-KR" altLang="en-US" sz="1600" dirty="0" smtClean="0"/>
          </a:p>
          <a:p>
            <a:pPr lvl="1" eaLnBrk="1" hangingPunct="1">
              <a:lnSpc>
                <a:spcPct val="130000"/>
              </a:lnSpc>
            </a:pPr>
            <a:endParaRPr lang="ko-KR" altLang="en-US" sz="1600" dirty="0" smtClean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 dirty="0" smtClean="0"/>
              <a:t>간접 참조연산자(*)</a:t>
            </a:r>
            <a:endParaRPr lang="ko-KR" altLang="en-US" sz="1600" dirty="0" smtClean="0"/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/>
              <a:t>포인터 변수를 선언할 때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/>
              <a:t>포인터 변수가 가리키고 있는 주소에 들어있는 값, 즉 번지에 있는 값을 참조할 때 사용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2"/>
                </a:solidFill>
              </a:rPr>
              <a:t>(주소에)</a:t>
            </a:r>
            <a:endParaRPr lang="ko-KR" altLang="en-US" sz="1600" dirty="0" smtClean="0"/>
          </a:p>
          <a:p>
            <a:pPr eaLnBrk="1" hangingPunct="1">
              <a:lnSpc>
                <a:spcPct val="130000"/>
              </a:lnSpc>
            </a:pPr>
            <a:endParaRPr lang="ko-KR" altLang="en-US" sz="1500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ko-KR" altLang="en-US" sz="15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529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F7E44-AE94-4393-B28C-9E3CB0CAAB25}" type="slidenum">
              <a:rPr lang="ko-KR" altLang="en-US"/>
              <a:pPr/>
              <a:t>60</a:t>
            </a:fld>
            <a:endParaRPr lang="en-US" altLang="ko-KR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간접 참조 (이중 포인터 변수)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포인터가 다른 포인터를 가리키는 것</a:t>
            </a:r>
          </a:p>
          <a:p>
            <a:pPr lvl="1" eaLnBrk="1" hangingPunct="1">
              <a:lnSpc>
                <a:spcPct val="130000"/>
              </a:lnSpc>
            </a:pPr>
            <a:endParaRPr lang="ko-KR" altLang="en-US" smtClean="0"/>
          </a:p>
          <a:p>
            <a:pPr lvl="1" eaLnBrk="1" hangingPunct="1">
              <a:lnSpc>
                <a:spcPct val="130000"/>
              </a:lnSpc>
            </a:pPr>
            <a:endParaRPr lang="ko-KR" altLang="en-US" smtClean="0"/>
          </a:p>
          <a:p>
            <a:pPr lvl="1" eaLnBrk="1" hangingPunct="1">
              <a:lnSpc>
                <a:spcPct val="130000"/>
              </a:lnSpc>
            </a:pPr>
            <a:endParaRPr lang="ko-KR" altLang="en-US" smtClean="0"/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포인터 변수가 가리키는 주소를 다시 가리키는 포인터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즉, 번지를 두 번 참조해서 원하는 자료가 기억된 주소를 가리키는 포인터이다. </a:t>
            </a:r>
          </a:p>
          <a:p>
            <a:pPr lvl="1" eaLnBrk="1" hangingPunct="1">
              <a:lnSpc>
                <a:spcPct val="130000"/>
              </a:lnSpc>
            </a:pPr>
            <a:endParaRPr lang="ko-KR" altLang="en-US" smtClean="0"/>
          </a:p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이중 포인터 변수의 선언 형식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mtClean="0">
                <a:solidFill>
                  <a:srgbClr val="FF0066"/>
                </a:solidFill>
              </a:rPr>
              <a:t>데이터형  * *포인터명;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mtClean="0"/>
              <a:t>예)  </a:t>
            </a:r>
            <a:r>
              <a:rPr lang="en-US" altLang="ko-KR" smtClean="0"/>
              <a:t>char **mp ;</a:t>
            </a:r>
            <a:endParaRPr lang="ko-KR" altLang="en-US" smtClean="0"/>
          </a:p>
        </p:txBody>
      </p:sp>
      <p:pic>
        <p:nvPicPr>
          <p:cNvPr id="55302" name="Picture 4" descr="2po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42291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307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F468FC-946F-4B62-9AFC-B4D84A96C073}" type="slidenum">
              <a:rPr lang="ko-KR" altLang="en-US"/>
              <a:pPr/>
              <a:t>61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 선언 및 메모리 블록도 예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763588" y="1447800"/>
          <a:ext cx="7085012" cy="506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비트맵 이미지" r:id="rId3" imgW="5180952" imgH="4038095" progId="Paint.Picture">
                  <p:embed/>
                </p:oleObj>
              </mc:Choice>
              <mc:Fallback>
                <p:oleObj name="비트맵 이미지" r:id="rId3" imgW="5180952" imgH="40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447800"/>
                        <a:ext cx="7085012" cy="506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40768"/>
            <a:ext cx="8534400" cy="5212432"/>
          </a:xfrm>
        </p:spPr>
        <p:txBody>
          <a:bodyPr/>
          <a:lstStyle/>
          <a:p>
            <a:r>
              <a:rPr lang="ko-KR" altLang="en-US" sz="1800" dirty="0" smtClean="0"/>
              <a:t>이중 포인터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포인터 변수의 </a:t>
            </a:r>
            <a:r>
              <a:rPr lang="ko-KR" altLang="en-US" sz="1600" dirty="0" err="1" smtClean="0"/>
              <a:t>주소값을</a:t>
            </a:r>
            <a:r>
              <a:rPr lang="ko-KR" altLang="en-US" sz="1600" dirty="0" smtClean="0"/>
              <a:t> 갖는 변수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다시 이중 포인터의 </a:t>
            </a:r>
            <a:r>
              <a:rPr lang="ko-KR" altLang="en-US" sz="1600" dirty="0" err="1" smtClean="0"/>
              <a:t>주소값을</a:t>
            </a:r>
            <a:r>
              <a:rPr lang="ko-KR" altLang="en-US" sz="1600" dirty="0" smtClean="0"/>
              <a:t> 갖는 변수는 삼중 포인터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이러한 포인터의 포인터를 모두 다중 포인터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변수 선언에서 *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여러 번 이용하여 다중 포인터 변수를 선언</a:t>
            </a:r>
            <a:endParaRPr lang="en-US" altLang="ko-KR" sz="16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62</a:t>
            </a:fld>
            <a:endParaRPr lang="en-US" altLang="ko-KR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81969"/>
            <a:ext cx="6048672" cy="385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79912" y="4601191"/>
            <a:ext cx="504056" cy="184666"/>
          </a:xfrm>
          <a:prstGeom prst="rect">
            <a:avLst/>
          </a:pr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/>
              <a:t>pi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4801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포인터의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5328592"/>
          </a:xfrm>
        </p:spPr>
        <p:txBody>
          <a:bodyPr/>
          <a:lstStyle/>
          <a:p>
            <a:r>
              <a:rPr lang="en-US" altLang="ko-KR" dirty="0" err="1" smtClean="0"/>
              <a:t>multipointer.c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포인터를 이용한 변수의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63</a:t>
            </a:fld>
            <a:endParaRPr lang="en-US" altLang="ko-KR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268760"/>
            <a:ext cx="4410450" cy="50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0172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632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C10997-7121-4A85-91B1-B44DF00A2AC9}" type="slidenum">
              <a:rPr lang="ko-KR" altLang="en-US"/>
              <a:pPr/>
              <a:t>64</a:t>
            </a:fld>
            <a:endParaRPr lang="en-US" altLang="ko-K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ko-KR" altLang="en-US" smtClean="0"/>
              <a:t>포인터에 대한 포인터의 선언</a:t>
            </a:r>
          </a:p>
          <a:p>
            <a:pPr algn="just" eaLnBrk="1" hangingPunct="1"/>
            <a:endParaRPr lang="ko-KR" altLang="en-US" smtClean="0"/>
          </a:p>
          <a:p>
            <a:pPr algn="just" eaLnBrk="1" hangingPunct="1"/>
            <a:r>
              <a:rPr lang="ko-KR" altLang="en-US" smtClean="0"/>
              <a:t>예)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ko-KR" sz="1800" smtClean="0"/>
              <a:t>char **mp, *p, ch;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ko-KR" sz="1800" smtClean="0"/>
              <a:t>p  = &amp;ch;     /* ch</a:t>
            </a:r>
            <a:r>
              <a:rPr lang="ko-KR" altLang="en-US" sz="1800" smtClean="0"/>
              <a:t>의 주소를 얻는다. */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ko-KR" sz="1800" smtClean="0"/>
              <a:t>mp = &amp;p ;     /* p</a:t>
            </a:r>
            <a:r>
              <a:rPr lang="ko-KR" altLang="en-US" sz="1800" smtClean="0"/>
              <a:t>의 주소를 얻는다. */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ko-KR" altLang="en-US" sz="1800" smtClean="0"/>
              <a:t>**</a:t>
            </a:r>
            <a:r>
              <a:rPr lang="en-US" altLang="ko-KR" sz="1800" smtClean="0"/>
              <a:t>mp = 'A';   /* </a:t>
            </a:r>
            <a:r>
              <a:rPr lang="ko-KR" altLang="en-US" sz="1800" smtClean="0"/>
              <a:t>다중 간접 참조를 통하여 </a:t>
            </a:r>
            <a:r>
              <a:rPr lang="en-US" altLang="ko-KR" sz="1800" smtClean="0"/>
              <a:t>ch</a:t>
            </a:r>
            <a:r>
              <a:rPr lang="ko-KR" altLang="en-US" sz="1800" smtClean="0"/>
              <a:t>에 '</a:t>
            </a:r>
            <a:r>
              <a:rPr lang="en-US" altLang="ko-KR" sz="1800" smtClean="0"/>
              <a:t>A'</a:t>
            </a:r>
            <a:r>
              <a:rPr lang="ko-KR" altLang="en-US" sz="1800" smtClean="0"/>
              <a:t>를 치환한다. */</a:t>
            </a:r>
          </a:p>
          <a:p>
            <a:pPr lvl="2" algn="just" eaLnBrk="1" hangingPunct="1">
              <a:buFont typeface="Wingdings" pitchFamily="2" charset="2"/>
              <a:buNone/>
            </a:pPr>
            <a:endParaRPr lang="ko-KR" altLang="en-US" sz="1800" smtClean="0"/>
          </a:p>
          <a:p>
            <a:pPr lvl="1" algn="just" eaLnBrk="1" hangingPunct="1"/>
            <a:r>
              <a:rPr lang="ko-KR" altLang="en-US" sz="1800" smtClean="0"/>
              <a:t>다중 간접 참조에 대한 깊이 제한은 없으나 너무 많으면 추적하기 어렵다.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734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66D1B7-0FE9-4BB6-9230-0FFB677D431A}" type="slidenum">
              <a:rPr lang="ko-KR" altLang="en-US"/>
              <a:pPr/>
              <a:t>65</a:t>
            </a:fld>
            <a:endParaRPr lang="en-US" altLang="ko-KR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 예제 1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9624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Aft>
                <a:spcPts val="500"/>
              </a:spcAft>
            </a:pPr>
            <a:r>
              <a:rPr lang="ko-KR" altLang="en-US" sz="2000" smtClean="0"/>
              <a:t>예제 1</a:t>
            </a:r>
          </a:p>
          <a:p>
            <a:pPr algn="just" eaLnBrk="1" hangingPunct="1">
              <a:spcAft>
                <a:spcPts val="500"/>
              </a:spcAft>
              <a:buFont typeface="Wingdings" pitchFamily="2" charset="2"/>
              <a:buNone/>
            </a:pPr>
            <a:endParaRPr lang="ko-KR" altLang="en-US" sz="1800" smtClean="0"/>
          </a:p>
          <a:p>
            <a:pPr lvl="1" algn="just" eaLnBrk="1" hangingPunct="1">
              <a:spcBef>
                <a:spcPct val="100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"stdio.h"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main() 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float *fp, **mfp, val;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ko-KR" sz="1800" smtClean="0"/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fp = &amp;val;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mfp = &amp;fp;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ko-KR" sz="1800" smtClean="0"/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**mfp = 123.903;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printf("%f %f", val, **mfp);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}</a:t>
            </a:r>
            <a:endParaRPr lang="ko-KR" altLang="en-US" sz="1800" smtClean="0"/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47800"/>
            <a:ext cx="44196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spcBef>
                <a:spcPct val="10000"/>
              </a:spcBef>
              <a:spcAft>
                <a:spcPts val="500"/>
              </a:spcAft>
            </a:pPr>
            <a:r>
              <a:rPr lang="ko-KR" altLang="en-US" sz="2000" smtClean="0"/>
              <a:t>예제 2</a:t>
            </a:r>
          </a:p>
          <a:p>
            <a:pPr lvl="1" algn="just" eaLnBrk="1" hangingPunct="1">
              <a:spcBef>
                <a:spcPct val="10000"/>
              </a:spcBef>
              <a:spcAft>
                <a:spcPts val="500"/>
              </a:spcAft>
            </a:pPr>
            <a:r>
              <a:rPr lang="ko-KR" altLang="en-US" sz="1800" smtClean="0"/>
              <a:t>문자열에 대한 포인터에 대한 포인터를 이용하여 </a:t>
            </a:r>
            <a:r>
              <a:rPr lang="en-US" altLang="ko-KR" sz="1800" smtClean="0"/>
              <a:t>gets()</a:t>
            </a:r>
            <a:r>
              <a:rPr lang="ko-KR" altLang="en-US" sz="1800" smtClean="0"/>
              <a:t>로 문자열을 입력하는 방법</a:t>
            </a:r>
          </a:p>
          <a:p>
            <a:pPr lvl="4" algn="just" eaLnBrk="1" hangingPunct="1">
              <a:spcBef>
                <a:spcPct val="10000"/>
              </a:spcBef>
              <a:spcAft>
                <a:spcPts val="500"/>
              </a:spcAft>
              <a:buFont typeface="Wingdings" pitchFamily="2" charset="2"/>
              <a:buNone/>
            </a:pPr>
            <a:endParaRPr lang="ko-KR" altLang="en-US" sz="1200" smtClean="0"/>
          </a:p>
          <a:p>
            <a:pPr lvl="1" algn="just" eaLnBrk="1" hangingPunct="1">
              <a:spcBef>
                <a:spcPct val="100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"stdio.h"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main() {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char *p, **mp, str[80];</a:t>
            </a:r>
          </a:p>
          <a:p>
            <a:pPr lvl="4"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ko-KR" sz="1200" smtClean="0"/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p = str;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mp = &amp;p;</a:t>
            </a:r>
          </a:p>
          <a:p>
            <a:pPr lvl="4" algn="just"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ko-KR" sz="1200" smtClean="0"/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printf("Enter your name: ");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smtClean="0">
                <a:solidFill>
                  <a:srgbClr val="1B0DD7"/>
                </a:solidFill>
              </a:rPr>
              <a:t>gets(*mp);</a:t>
            </a:r>
            <a:endParaRPr lang="en-US" altLang="ko-KR" sz="1800" smtClean="0"/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smtClean="0">
                <a:solidFill>
                  <a:srgbClr val="1B0DD7"/>
                </a:solidFill>
              </a:rPr>
              <a:t>printf("Hi %s", *mp);</a:t>
            </a:r>
          </a:p>
          <a:p>
            <a:pPr lvl="1"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ko-KR" altLang="ko-KR" sz="1800" smtClean="0"/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A5C752-D7C2-4000-ACEF-A730F769DF94}" type="slidenum">
              <a:rPr lang="ko-KR" altLang="en-US"/>
              <a:pPr/>
              <a:t>66</a:t>
            </a:fld>
            <a:endParaRPr lang="en-US" altLang="ko-KR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 예제 2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int *ptr1, **ptr2;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int data = 300;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ptr1 = &amp;data;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ptr2 =&amp;ptr1;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printf("data=%d, *ptr1=%d, **ptr2=%d", data, *ptr1, **ptr2);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/>
            <a:r>
              <a:rPr lang="ko-KR" altLang="en-US" sz="1800" smtClean="0"/>
              <a:t>실행결과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data=300, *ptr1=300, **ptr2=300</a:t>
            </a:r>
            <a:endParaRPr lang="ko-KR" altLang="en-US" sz="180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5939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8233-04FD-4F39-A7CE-0B10504C13B7}" type="slidenum">
              <a:rPr lang="ko-KR" altLang="en-US"/>
              <a:pPr/>
              <a:t>67</a:t>
            </a:fld>
            <a:endParaRPr lang="en-US" altLang="ko-KR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 예제 3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183063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main()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static char **p;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char a[] = "computer";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char b[] = "language";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int i;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*p = a;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*(p+1) = b;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printf("%s  %s \n", *p, *(p+1));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for(i=0; i&lt;8; i++)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 printf("%c", *(*p+i));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printf(</a:t>
            </a:r>
            <a:r>
              <a:rPr lang="en-US" altLang="ko-KR" sz="1800" smtClean="0">
                <a:latin typeface="HY║╬╚░L" charset="0"/>
              </a:rPr>
              <a:t>“</a:t>
            </a:r>
            <a:r>
              <a:rPr lang="en-US" altLang="ko-KR" sz="1800" smtClean="0"/>
              <a:t>\n");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}</a:t>
            </a:r>
            <a:endParaRPr lang="ko-KR" altLang="en-US" sz="1800" smtClean="0"/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447800"/>
            <a:ext cx="4183062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endParaRPr lang="ko-KR" altLang="ko-KR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ko-KR" altLang="ko-KR" sz="1800" smtClean="0"/>
              <a:t>   </a:t>
            </a:r>
            <a:r>
              <a:rPr lang="en-US" altLang="ko-KR" sz="1800" smtClean="0"/>
              <a:t>for(i=0; i&lt;8; i++)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   printf("%c", *(*(p+1)+i));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</a:t>
            </a:r>
            <a:r>
              <a:rPr lang="en-US" altLang="ko-KR" sz="1800" smtClean="0">
                <a:latin typeface="HY║╬╚░L" charset="0"/>
              </a:rPr>
              <a:t>“</a:t>
            </a:r>
            <a:r>
              <a:rPr lang="en-US" altLang="ko-KR" sz="1800" smtClean="0"/>
              <a:t>\n");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/>
            <a:endParaRPr lang="ko-KR" altLang="en-US" sz="1600" smtClean="0"/>
          </a:p>
          <a:p>
            <a:pPr algn="just" eaLnBrk="1" hangingPunct="1"/>
            <a:r>
              <a:rPr lang="ko-KR" altLang="en-US" sz="1600" smtClean="0"/>
              <a:t>실행결과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computer  language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computer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1B0DD7"/>
                </a:solidFill>
              </a:rPr>
              <a:t>language</a:t>
            </a:r>
            <a:endParaRPr lang="ko-KR" altLang="en-US" sz="1600" smtClean="0">
              <a:solidFill>
                <a:srgbClr val="1B0DD7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smtClean="0"/>
          </a:p>
          <a:p>
            <a:pPr eaLnBrk="1" hangingPunct="1"/>
            <a:endParaRPr lang="ko-KR" altLang="en-US" sz="160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함수에서의 배열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형식매개변수에서 배열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68</a:t>
            </a:fld>
            <a:endParaRPr lang="en-US" altLang="ko-KR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406859" cy="454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주소 저장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저장하는 포인터 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69</a:t>
            </a:fld>
            <a:endParaRPr lang="en-US" altLang="ko-K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7199766" cy="394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253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DDB220-4F71-4C94-9ABE-19D0B67AFF56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&amp; 연산자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endParaRPr lang="ko-KR" altLang="en-US" sz="150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ko-KR" altLang="en-US" sz="1500" smtClean="0"/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1524000" y="2209800"/>
            <a:ext cx="7010400" cy="1828800"/>
          </a:xfrm>
          <a:prstGeom prst="foldedCorner">
            <a:avLst>
              <a:gd name="adj" fmla="val 125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AutoShape 5"/>
          <p:cNvSpPr>
            <a:spLocks noChangeArrowheads="1"/>
          </p:cNvSpPr>
          <p:nvPr/>
        </p:nvSpPr>
        <p:spPr bwMode="auto">
          <a:xfrm>
            <a:off x="1371600" y="6096000"/>
            <a:ext cx="6019800" cy="609600"/>
          </a:xfrm>
          <a:prstGeom prst="foldedCorner">
            <a:avLst>
              <a:gd name="adj" fmla="val 125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AutoShape 6"/>
          <p:cNvSpPr>
            <a:spLocks noChangeArrowheads="1"/>
          </p:cNvSpPr>
          <p:nvPr/>
        </p:nvSpPr>
        <p:spPr bwMode="auto">
          <a:xfrm>
            <a:off x="914400" y="2971800"/>
            <a:ext cx="7315200" cy="2514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93675" indent="-193675" algn="l">
              <a:lnSpc>
                <a:spcPct val="130000"/>
              </a:lnSpc>
              <a:spcBef>
                <a:spcPct val="20000"/>
              </a:spcBef>
              <a:buSzPct val="50000"/>
            </a:pPr>
            <a:r>
              <a:rPr lang="ko-KR" altLang="en-US" sz="1600"/>
              <a:t>(참고)</a:t>
            </a:r>
          </a:p>
          <a:p>
            <a:pPr marL="193675" indent="-193675" algn="l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ko-KR" altLang="en-US" sz="1600">
                <a:solidFill>
                  <a:srgbClr val="1B0DD7"/>
                </a:solidFill>
                <a:latin typeface="신명조" charset="-127"/>
                <a:ea typeface="신명조" charset="-127"/>
              </a:rPr>
              <a:t>      프로그램에서 사용되는 일반 변수들은 주기억 장소라는 메모리에 저장된다</a:t>
            </a:r>
            <a:r>
              <a:rPr lang="ko-KR" altLang="en-US" sz="1600">
                <a:solidFill>
                  <a:srgbClr val="1B0DD7"/>
                </a:solidFill>
                <a:latin typeface="╜┼╕φ┴╢" charset="0"/>
                <a:ea typeface="신명조" charset="-127"/>
              </a:rPr>
              <a:t>. </a:t>
            </a:r>
            <a:r>
              <a:rPr lang="ko-KR" altLang="en-US" sz="1600">
                <a:solidFill>
                  <a:srgbClr val="1B0DD7"/>
                </a:solidFill>
                <a:latin typeface="신명조" charset="-127"/>
                <a:ea typeface="신명조" charset="-127"/>
              </a:rPr>
              <a:t>이때 효율적인 메모리 관리를 위해 컴퓨터는 메모리에 바이트 단위로 고유 주소를 부여한다</a:t>
            </a:r>
            <a:r>
              <a:rPr lang="ko-KR" altLang="en-US" sz="1600">
                <a:solidFill>
                  <a:srgbClr val="1B0DD7"/>
                </a:solidFill>
                <a:latin typeface="╜┼╕φ┴╢" charset="0"/>
                <a:ea typeface="신명조" charset="-127"/>
              </a:rPr>
              <a:t>. </a:t>
            </a:r>
            <a:r>
              <a:rPr lang="ko-KR" altLang="en-US" sz="1600">
                <a:solidFill>
                  <a:srgbClr val="1B0DD7"/>
                </a:solidFill>
                <a:latin typeface="신명조" charset="-127"/>
                <a:ea typeface="신명조" charset="-127"/>
              </a:rPr>
              <a:t>따라서 사용자가 프로그래밍을 구현할 때 이 메모리의 주소를 이용할 수 있다</a:t>
            </a:r>
            <a:r>
              <a:rPr lang="ko-KR" altLang="en-US" sz="1600">
                <a:solidFill>
                  <a:srgbClr val="1B0DD7"/>
                </a:solidFill>
                <a:latin typeface="╜┼╕φ┴╢" charset="0"/>
                <a:ea typeface="신명조" charset="-127"/>
              </a:rPr>
              <a:t>. </a:t>
            </a:r>
            <a:r>
              <a:rPr lang="ko-KR" altLang="en-US" sz="1600">
                <a:solidFill>
                  <a:srgbClr val="1B0DD7"/>
                </a:solidFill>
                <a:latin typeface="신명조" charset="-127"/>
                <a:ea typeface="신명조" charset="-127"/>
              </a:rPr>
              <a:t>그러나 직접적으로 해당 주소를 알아낼 수 없고 주소 연산자</a:t>
            </a:r>
            <a:r>
              <a:rPr lang="ko-KR" altLang="en-US" sz="1600">
                <a:solidFill>
                  <a:srgbClr val="1B0DD7"/>
                </a:solidFill>
                <a:latin typeface="╜┼╕φ┴╢" charset="0"/>
                <a:ea typeface="신명조" charset="-127"/>
              </a:rPr>
              <a:t>(&amp;)</a:t>
            </a:r>
            <a:r>
              <a:rPr lang="ko-KR" altLang="en-US" sz="1600">
                <a:solidFill>
                  <a:srgbClr val="1B0DD7"/>
                </a:solidFill>
                <a:latin typeface="신명조" charset="-127"/>
                <a:ea typeface="신명조" charset="-127"/>
              </a:rPr>
              <a:t>를 이용해야 한다</a:t>
            </a:r>
            <a:r>
              <a:rPr lang="ko-KR" altLang="en-US" sz="1600">
                <a:solidFill>
                  <a:srgbClr val="1B0DD7"/>
                </a:solidFill>
                <a:latin typeface="╜┼╕φ┴╢" charset="0"/>
                <a:ea typeface="신명조" charset="-127"/>
              </a:rPr>
              <a:t>..</a:t>
            </a:r>
            <a:endParaRPr lang="ko-KR" altLang="en-US" sz="1600">
              <a:solidFill>
                <a:srgbClr val="1B0DD7"/>
              </a:solidFill>
              <a:ea typeface="신명조" charset="-127"/>
            </a:endParaRPr>
          </a:p>
          <a:p>
            <a:pPr marL="193675" indent="-193675"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latin typeface="Tahoma" pitchFamily="34" charset="0"/>
            </a:endParaRP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304800" y="1981200"/>
            <a:ext cx="8534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413"/>
              </a:spcAft>
            </a:pPr>
            <a:r>
              <a:rPr lang="ko-KR" altLang="en-US" sz="1800"/>
              <a:t> 일반변수가 선언되어 있는 메모리의 주소를 알아낼 때 사용되는 연산자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포인터를 이용한 함수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함수 호출과 동일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70</a:t>
            </a:fld>
            <a:endParaRPr lang="en-US" altLang="ko-KR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768752" cy="456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105340"/>
            <a:ext cx="4248472" cy="513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01459" cy="5328592"/>
          </a:xfrm>
        </p:spPr>
        <p:txBody>
          <a:bodyPr/>
          <a:lstStyle/>
          <a:p>
            <a:r>
              <a:rPr lang="en-US" altLang="ko-KR" dirty="0" err="1" smtClean="0"/>
              <a:t>functionpointer.c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주소를 저장하는 함수 포인터의 선언과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71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4053504" cy="316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포인터를 위한 배열 선언과 사용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72</a:t>
            </a:fld>
            <a:endParaRPr lang="en-US" altLang="ko-K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73509"/>
            <a:ext cx="5583120" cy="292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869160"/>
            <a:ext cx="4968552" cy="1732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6144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E7711-B594-4B07-B2B4-7414E536FAE9}" type="slidenum">
              <a:rPr lang="ko-KR" altLang="en-US"/>
              <a:pPr/>
              <a:t>73</a:t>
            </a:fld>
            <a:endParaRPr lang="en-US" altLang="ko-KR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실습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305800" cy="51054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실습 준비</a:t>
            </a:r>
          </a:p>
          <a:p>
            <a:pPr eaLnBrk="1" hangingPunct="1"/>
            <a:endParaRPr lang="ko-KR" altLang="en-US" sz="2000" smtClean="0"/>
          </a:p>
          <a:p>
            <a:pPr lvl="1" eaLnBrk="1" hangingPunct="1"/>
            <a:r>
              <a:rPr lang="en-US" altLang="ko-KR" sz="1800" smtClean="0"/>
              <a:t>pointer </a:t>
            </a:r>
            <a:r>
              <a:rPr lang="ko-KR" altLang="en-US" sz="1800" smtClean="0"/>
              <a:t>부분의 현재 수업까지 배운 내용에서 </a:t>
            </a:r>
            <a:r>
              <a:rPr lang="ko-KR" altLang="en-US" sz="1800" smtClean="0">
                <a:solidFill>
                  <a:srgbClr val="1B0DD7"/>
                </a:solidFill>
              </a:rPr>
              <a:t>강의 자료</a:t>
            </a:r>
            <a:r>
              <a:rPr lang="ko-KR" altLang="en-US" sz="1800" smtClean="0"/>
              <a:t>에 나온 </a:t>
            </a:r>
            <a:r>
              <a:rPr lang="ko-KR" altLang="en-US" sz="1800" smtClean="0">
                <a:solidFill>
                  <a:srgbClr val="1B0DD7"/>
                </a:solidFill>
              </a:rPr>
              <a:t>모든 소스</a:t>
            </a:r>
            <a:r>
              <a:rPr lang="ko-KR" altLang="en-US" sz="1800" smtClean="0"/>
              <a:t>를 프로그래밍하여 </a:t>
            </a:r>
            <a:r>
              <a:rPr lang="ko-KR" altLang="en-US" sz="1800" smtClean="0">
                <a:solidFill>
                  <a:srgbClr val="1B0DD7"/>
                </a:solidFill>
              </a:rPr>
              <a:t>컴파일</a:t>
            </a:r>
            <a:r>
              <a:rPr lang="ko-KR" altLang="en-US" sz="1800" smtClean="0"/>
              <a:t> 해본다.</a:t>
            </a:r>
          </a:p>
          <a:p>
            <a:pPr lvl="1" eaLnBrk="1" hangingPunct="1"/>
            <a:endParaRPr lang="ko-KR" altLang="en-US" sz="1800" smtClean="0"/>
          </a:p>
          <a:p>
            <a:pPr lvl="1" eaLnBrk="1" hangingPunct="1"/>
            <a:r>
              <a:rPr lang="en-US" altLang="ko-KR" sz="1800" smtClean="0"/>
              <a:t>pointer </a:t>
            </a:r>
            <a:r>
              <a:rPr lang="ko-KR" altLang="en-US" sz="1800" smtClean="0"/>
              <a:t>부분의 현재 수업까지 배운 내용에서 </a:t>
            </a:r>
            <a:r>
              <a:rPr lang="ko-KR" altLang="en-US" sz="1800" smtClean="0">
                <a:solidFill>
                  <a:srgbClr val="1B0DD7"/>
                </a:solidFill>
              </a:rPr>
              <a:t>교재</a:t>
            </a:r>
            <a:r>
              <a:rPr lang="ko-KR" altLang="en-US" sz="1800" smtClean="0"/>
              <a:t>에 나온 </a:t>
            </a:r>
            <a:r>
              <a:rPr lang="ko-KR" altLang="en-US" sz="1800" smtClean="0">
                <a:solidFill>
                  <a:srgbClr val="1B0DD7"/>
                </a:solidFill>
              </a:rPr>
              <a:t>모든 연습문제</a:t>
            </a:r>
            <a:r>
              <a:rPr lang="ko-KR" altLang="en-US" sz="1800" smtClean="0"/>
              <a:t>를 </a:t>
            </a:r>
            <a:r>
              <a:rPr lang="ko-KR" altLang="en-US" sz="1800" smtClean="0">
                <a:solidFill>
                  <a:srgbClr val="CC3300"/>
                </a:solidFill>
              </a:rPr>
              <a:t>혼자 힘으로</a:t>
            </a:r>
            <a:r>
              <a:rPr lang="ko-KR" altLang="en-US" sz="1800" smtClean="0"/>
              <a:t> 풀어 본다.</a:t>
            </a:r>
          </a:p>
          <a:p>
            <a:pPr lvl="1" eaLnBrk="1" hangingPunct="1"/>
            <a:endParaRPr lang="ko-KR" altLang="en-US" sz="1800" smtClean="0"/>
          </a:p>
          <a:p>
            <a:pPr eaLnBrk="1" hangingPunct="1"/>
            <a:r>
              <a:rPr lang="ko-KR" altLang="en-US" sz="2000" smtClean="0"/>
              <a:t>실습 시간에 제시된 실습 문제를 풀어본다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6041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31DB15-284E-42FD-88DB-9FDF7511C3C0}" type="slidenum">
              <a:rPr lang="ko-KR" altLang="en-US"/>
              <a:pPr/>
              <a:t>74</a:t>
            </a:fld>
            <a:endParaRPr lang="en-US" altLang="ko-KR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확인 학습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포인터란 무엇인가</a:t>
            </a:r>
            <a:r>
              <a:rPr lang="en-US" altLang="ko-KR" smtClean="0"/>
              <a:t>?</a:t>
            </a:r>
          </a:p>
          <a:p>
            <a:pPr eaLnBrk="1" hangingPunct="1"/>
            <a:r>
              <a:rPr lang="ko-KR" altLang="en-US" smtClean="0"/>
              <a:t>포인터를 사용하는 이유</a:t>
            </a:r>
          </a:p>
          <a:p>
            <a:pPr eaLnBrk="1" hangingPunct="1"/>
            <a:r>
              <a:rPr lang="ko-KR" altLang="en-US" smtClean="0"/>
              <a:t>포인터의 단점</a:t>
            </a:r>
          </a:p>
          <a:p>
            <a:pPr eaLnBrk="1" hangingPunct="1"/>
            <a:r>
              <a:rPr lang="ko-KR" altLang="en-US" smtClean="0"/>
              <a:t>포인터 연산 과정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배열과 포인터와의 관계</a:t>
            </a:r>
            <a:r>
              <a:rPr lang="en-US" altLang="ko-KR" smtClean="0"/>
              <a:t>, </a:t>
            </a:r>
            <a:r>
              <a:rPr lang="ko-KR" altLang="en-US" smtClean="0"/>
              <a:t>공통점과 차이점</a:t>
            </a:r>
          </a:p>
          <a:p>
            <a:pPr eaLnBrk="1" hangingPunct="1"/>
            <a:r>
              <a:rPr lang="ko-KR" altLang="en-US" smtClean="0"/>
              <a:t>배열 포인터와 포인터 배열의 차이</a:t>
            </a:r>
          </a:p>
          <a:p>
            <a:pPr eaLnBrk="1" hangingPunct="1"/>
            <a:r>
              <a:rPr lang="ko-KR" altLang="en-US" smtClean="0"/>
              <a:t>문자열 배열보다 포인터 배열이 좋은 이유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포인터에 </a:t>
            </a:r>
            <a:r>
              <a:rPr lang="ko-KR" altLang="en-US" dirty="0" err="1" smtClean="0"/>
              <a:t>주소값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065355" cy="5328592"/>
          </a:xfrm>
        </p:spPr>
        <p:txBody>
          <a:bodyPr/>
          <a:lstStyle/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ptrint</a:t>
            </a:r>
            <a:r>
              <a:rPr lang="en-US" altLang="ko-KR" dirty="0" smtClean="0"/>
              <a:t> = &amp;data;</a:t>
            </a:r>
          </a:p>
          <a:p>
            <a:pPr marL="538163" lvl="1" indent="-269875"/>
            <a:endParaRPr lang="en-US" altLang="ko-KR" dirty="0" smtClean="0"/>
          </a:p>
          <a:p>
            <a:pPr marL="538163" lvl="1" indent="-269875"/>
            <a:r>
              <a:rPr lang="ko-KR" altLang="en-US" sz="1800" dirty="0" smtClean="0"/>
              <a:t>“</a:t>
            </a:r>
            <a:r>
              <a:rPr lang="ko-KR" altLang="en-US" sz="1800" dirty="0" smtClean="0"/>
              <a:t>포인터 변수 </a:t>
            </a:r>
            <a:r>
              <a:rPr lang="en-US" altLang="ko-KR" sz="1800" dirty="0" err="1" smtClean="0"/>
              <a:t>ptrint</a:t>
            </a:r>
            <a:r>
              <a:rPr lang="ko-KR" altLang="en-US" sz="1800" dirty="0" smtClean="0"/>
              <a:t>는 변수 </a:t>
            </a:r>
            <a:r>
              <a:rPr lang="en-US" altLang="ko-KR" sz="1800" dirty="0" smtClean="0"/>
              <a:t>data </a:t>
            </a:r>
            <a:r>
              <a:rPr lang="ko-KR" altLang="en-US" sz="1800" dirty="0" smtClean="0"/>
              <a:t>를 가리킨다” 또는 </a:t>
            </a:r>
            <a:endParaRPr lang="en-US" altLang="ko-KR" sz="1800" dirty="0"/>
          </a:p>
          <a:p>
            <a:pPr marL="538163" lvl="1" indent="-269875"/>
            <a:r>
              <a:rPr lang="ko-KR" altLang="en-US" sz="1800" dirty="0" smtClean="0"/>
              <a:t>“</a:t>
            </a:r>
            <a:r>
              <a:rPr lang="ko-KR" altLang="en-US" sz="1800" dirty="0" smtClean="0"/>
              <a:t>참조</a:t>
            </a:r>
            <a:r>
              <a:rPr lang="en-US" altLang="ko-KR" sz="1800" dirty="0" smtClean="0"/>
              <a:t>(reference)</a:t>
            </a:r>
            <a:r>
              <a:rPr lang="ko-KR" altLang="en-US" sz="1800" dirty="0" smtClean="0"/>
              <a:t>한다”라고 </a:t>
            </a:r>
            <a:r>
              <a:rPr lang="ko-KR" altLang="en-US" sz="1800" dirty="0" smtClean="0"/>
              <a:t>표현</a:t>
            </a:r>
            <a:endParaRPr lang="en-US" altLang="ko-KR" sz="1800" dirty="0" smtClean="0"/>
          </a:p>
          <a:p>
            <a:pPr marL="538163" lvl="1" indent="-269875"/>
            <a:endParaRPr lang="en-US" altLang="ko-KR" sz="1800" dirty="0" smtClean="0"/>
          </a:p>
          <a:p>
            <a:pPr marL="538163" lvl="1" indent="-269875"/>
            <a:r>
              <a:rPr lang="ko-KR" altLang="en-US" sz="1800" dirty="0" smtClean="0"/>
              <a:t>포인터 변수는 가리키는 변수의 종류에 관계없이 크기가 모두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바이트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490971"/>
            <a:ext cx="5040560" cy="4386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66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교재 :  "C 프로그래밍 실습", 양은샘/김대극공저, 내하출판사</a:t>
            </a:r>
            <a:endParaRPr lang="en-US" altLang="ko-KR" sz="1400"/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992B-165C-4680-BE65-76D6B294AB8A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&amp; 연산자 예제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8006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ko-KR" altLang="ko-KR" sz="1800" smtClean="0"/>
              <a:t>/* </a:t>
            </a:r>
            <a:r>
              <a:rPr lang="ko-KR" altLang="en-US" sz="1800" smtClean="0"/>
              <a:t>주소 연산자(&amp;)의 활용 (1) */</a:t>
            </a:r>
          </a:p>
          <a:p>
            <a:pPr algn="just" eaLnBrk="1" hangingPunct="1">
              <a:buFont typeface="Wingdings" pitchFamily="2" charset="2"/>
              <a:buNone/>
            </a:pPr>
            <a:endParaRPr lang="ko-KR" altLang="en-US" sz="1800" smtClean="0"/>
          </a:p>
          <a:p>
            <a:pPr algn="just" eaLnBrk="1" hangingPunct="1">
              <a:spcBef>
                <a:spcPts val="563"/>
              </a:spcBef>
              <a:buFont typeface="Wingdings" pitchFamily="2" charset="2"/>
              <a:buNone/>
            </a:pPr>
            <a:r>
              <a:rPr lang="ko-KR" altLang="en-US" sz="1800" smtClean="0"/>
              <a:t>#</a:t>
            </a:r>
            <a:r>
              <a:rPr lang="en-US" altLang="ko-KR" sz="1800" smtClean="0"/>
              <a:t>include &lt;stdio.h&gt;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main()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int data1=100, data2;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printf(" input value = ");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scanf("%d", &amp;data2);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printf("address of data1 = %u", &amp;data1);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printf("value of data1 = %d", data1);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printf("address of data2 = %u", &amp;data2);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800" smtClean="0"/>
              <a:t>   printf("value of data2 = %d", data2);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800" smtClean="0"/>
              <a:t>}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447800"/>
            <a:ext cx="3581400" cy="5105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lvl="1" algn="just" eaLnBrk="1" hangingPunct="1"/>
            <a:endParaRPr lang="ko-KR" altLang="en-US" sz="1600" smtClean="0"/>
          </a:p>
          <a:p>
            <a:pPr lvl="1" algn="just" eaLnBrk="1" hangingPunct="1"/>
            <a:endParaRPr lang="ko-KR" altLang="en-US" sz="1600" smtClean="0"/>
          </a:p>
          <a:p>
            <a:pPr lvl="1" algn="just" eaLnBrk="1" hangingPunct="1"/>
            <a:endParaRPr lang="ko-KR" altLang="en-US" sz="1600" smtClean="0"/>
          </a:p>
          <a:p>
            <a:pPr algn="just" eaLnBrk="1" hangingPunct="1"/>
            <a:r>
              <a:rPr lang="ko-KR" altLang="en-US" sz="1800" smtClean="0"/>
              <a:t>실행결과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ko-KR" altLang="en-US" sz="1600" smtClean="0"/>
              <a:t>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input value = 200 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address of data1 = 65482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value of data1 = 100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address of data2 = 65484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1B0DD7"/>
                </a:solidFill>
              </a:rPr>
              <a:t>value of data2 = 200</a:t>
            </a:r>
            <a:endParaRPr lang="ko-KR" altLang="en-US" sz="1800" smtClean="0">
              <a:solidFill>
                <a:srgbClr val="1B0DD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ts val="2263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ts val="2263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2131</TotalTime>
  <Words>5224</Words>
  <Application>Microsoft Office PowerPoint</Application>
  <PresentationFormat>화면 슬라이드 쇼(4:3)</PresentationFormat>
  <Paragraphs>1050</Paragraphs>
  <Slides>74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6" baseType="lpstr">
      <vt:lpstr>조화</vt:lpstr>
      <vt:lpstr>비트맵 이미지</vt:lpstr>
      <vt:lpstr>포인터 (pointer)</vt:lpstr>
      <vt:lpstr>학습 목표</vt:lpstr>
      <vt:lpstr>메모리 주소와 주소연산자 &amp;</vt:lpstr>
      <vt:lpstr>포인터의 개념</vt:lpstr>
      <vt:lpstr>(참고)</vt:lpstr>
      <vt:lpstr>포인터 연산자</vt:lpstr>
      <vt:lpstr>&amp; 연산자</vt:lpstr>
      <vt:lpstr>포인터에 주소값 저장</vt:lpstr>
      <vt:lpstr>&amp; 연산자 예제</vt:lpstr>
      <vt:lpstr>* 연산자 (간접 참조 연산자)</vt:lpstr>
      <vt:lpstr>포인터의 활용 예제 1</vt:lpstr>
      <vt:lpstr>포인터의 활용 예제 2</vt:lpstr>
      <vt:lpstr>간접 참조</vt:lpstr>
      <vt:lpstr>포인터 이용</vt:lpstr>
      <vt:lpstr>간접 처리 예제</vt:lpstr>
      <vt:lpstr>포인터의 기초형</vt:lpstr>
      <vt:lpstr>포인터의 기초형 예제</vt:lpstr>
      <vt:lpstr>포인터 연산</vt:lpstr>
      <vt:lpstr>참조연산자의 다양한 연산</vt:lpstr>
      <vt:lpstr>포인터 연산</vt:lpstr>
      <vt:lpstr>포인터 연산</vt:lpstr>
      <vt:lpstr>포인터 연산 예제 1</vt:lpstr>
      <vt:lpstr>포인터 연산 예제 2</vt:lpstr>
      <vt:lpstr>포인터 연산 예제 3</vt:lpstr>
      <vt:lpstr>주소를 갖지 않는 포인터의 사용</vt:lpstr>
      <vt:lpstr>포인터 선언과 NULL 포인터 </vt:lpstr>
      <vt:lpstr>주소를 갖지 않는 포인터의 사용 예제</vt:lpstr>
      <vt:lpstr>배열과 포인터 (array / pointer) 1</vt:lpstr>
      <vt:lpstr>포인터 변수의 연산</vt:lpstr>
      <vt:lpstr>포인터 연산의 이용</vt:lpstr>
      <vt:lpstr>배열과 포인터 2</vt:lpstr>
      <vt:lpstr>포인터 변수의 이동</vt:lpstr>
      <vt:lpstr>배열과 포인터 3</vt:lpstr>
      <vt:lpstr>배열과 포인터 4</vt:lpstr>
      <vt:lpstr>포인터 변수의 형변환</vt:lpstr>
      <vt:lpstr>다차원 배열과 포인터</vt:lpstr>
      <vt:lpstr>배열과 포인터 예제</vt:lpstr>
      <vt:lpstr>포인터와 문자열</vt:lpstr>
      <vt:lpstr>포인터와 문자열 예제</vt:lpstr>
      <vt:lpstr>배열의 색인을 이용한 문자변환 예제</vt:lpstr>
      <vt:lpstr>배열에서 포인터를 이용한 문자변환 예제</vt:lpstr>
      <vt:lpstr>문자열 상수 포인터</vt:lpstr>
      <vt:lpstr>포인터 배열 (Pointer Array) 1</vt:lpstr>
      <vt:lpstr>포인터 배열 (Pointer Array) 1</vt:lpstr>
      <vt:lpstr>포인터 배열 2</vt:lpstr>
      <vt:lpstr>포인터 배열 메모리 구조</vt:lpstr>
      <vt:lpstr>포인터 배열 예제 1</vt:lpstr>
      <vt:lpstr>포인터 배열 예제 2</vt:lpstr>
      <vt:lpstr>포인터 배열 예제 3</vt:lpstr>
      <vt:lpstr>포인터 배열 예제 4</vt:lpstr>
      <vt:lpstr>포인터 배열 예제 4</vt:lpstr>
      <vt:lpstr>배열 포인터</vt:lpstr>
      <vt:lpstr>배열 포인터와 포인터 배열</vt:lpstr>
      <vt:lpstr>배열 포인터 이용</vt:lpstr>
      <vt:lpstr>일차원 배열과 포인터</vt:lpstr>
      <vt:lpstr>일차원 배열과 포인터</vt:lpstr>
      <vt:lpstr>이차원 배열과 포인터</vt:lpstr>
      <vt:lpstr>이차원 배열과 포인터</vt:lpstr>
      <vt:lpstr>다양한 배열 원소의 참조 방법</vt:lpstr>
      <vt:lpstr>다중 간접 참조 (이중 포인터 변수)</vt:lpstr>
      <vt:lpstr>이중 포인터 선언 및 메모리 블록도 예</vt:lpstr>
      <vt:lpstr>다중 포인터</vt:lpstr>
      <vt:lpstr>이중 포인터의 이용</vt:lpstr>
      <vt:lpstr>이중 포인터</vt:lpstr>
      <vt:lpstr>이중 포인터 예제 1</vt:lpstr>
      <vt:lpstr>이중 포인터 예제 2</vt:lpstr>
      <vt:lpstr>이중 포인터 예제 3</vt:lpstr>
      <vt:lpstr>함수에서의 배열 전달</vt:lpstr>
      <vt:lpstr>함수 포인터</vt:lpstr>
      <vt:lpstr>함수 포인터를 이용한 함수 호출</vt:lpstr>
      <vt:lpstr>함수 포인터 이용</vt:lpstr>
      <vt:lpstr>함수 포인터 배열</vt:lpstr>
      <vt:lpstr>실습</vt:lpstr>
      <vt:lpstr>확인 학습</vt:lpstr>
    </vt:vector>
  </TitlesOfParts>
  <Company>한림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 프로그래밍</dc:title>
  <dc:creator>양은샘</dc:creator>
  <cp:lastModifiedBy>admin</cp:lastModifiedBy>
  <cp:revision>216</cp:revision>
  <cp:lastPrinted>1601-01-01T00:00:00Z</cp:lastPrinted>
  <dcterms:created xsi:type="dcterms:W3CDTF">2002-08-19T02:03:05Z</dcterms:created>
  <dcterms:modified xsi:type="dcterms:W3CDTF">2016-03-02T06:14:00Z</dcterms:modified>
</cp:coreProperties>
</file>