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80"/>
  </p:notesMasterIdLst>
  <p:sldIdLst>
    <p:sldId id="293" r:id="rId2"/>
    <p:sldId id="315" r:id="rId3"/>
    <p:sldId id="451" r:id="rId4"/>
    <p:sldId id="453" r:id="rId5"/>
    <p:sldId id="394" r:id="rId6"/>
    <p:sldId id="396" r:id="rId7"/>
    <p:sldId id="455" r:id="rId8"/>
    <p:sldId id="398" r:id="rId9"/>
    <p:sldId id="456" r:id="rId10"/>
    <p:sldId id="365" r:id="rId11"/>
    <p:sldId id="399" r:id="rId12"/>
    <p:sldId id="435" r:id="rId13"/>
    <p:sldId id="377" r:id="rId14"/>
    <p:sldId id="400" r:id="rId15"/>
    <p:sldId id="401" r:id="rId16"/>
    <p:sldId id="402" r:id="rId17"/>
    <p:sldId id="403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05" r:id="rId26"/>
    <p:sldId id="404" r:id="rId27"/>
    <p:sldId id="406" r:id="rId28"/>
    <p:sldId id="446" r:id="rId29"/>
    <p:sldId id="467" r:id="rId30"/>
    <p:sldId id="468" r:id="rId31"/>
    <p:sldId id="469" r:id="rId32"/>
    <p:sldId id="470" r:id="rId33"/>
    <p:sldId id="447" r:id="rId34"/>
    <p:sldId id="380" r:id="rId35"/>
    <p:sldId id="407" r:id="rId36"/>
    <p:sldId id="408" r:id="rId37"/>
    <p:sldId id="381" r:id="rId38"/>
    <p:sldId id="409" r:id="rId39"/>
    <p:sldId id="410" r:id="rId40"/>
    <p:sldId id="411" r:id="rId41"/>
    <p:sldId id="382" r:id="rId42"/>
    <p:sldId id="383" r:id="rId43"/>
    <p:sldId id="448" r:id="rId44"/>
    <p:sldId id="449" r:id="rId45"/>
    <p:sldId id="464" r:id="rId46"/>
    <p:sldId id="465" r:id="rId47"/>
    <p:sldId id="466" r:id="rId48"/>
    <p:sldId id="413" r:id="rId49"/>
    <p:sldId id="386" r:id="rId50"/>
    <p:sldId id="414" r:id="rId51"/>
    <p:sldId id="412" r:id="rId52"/>
    <p:sldId id="415" r:id="rId53"/>
    <p:sldId id="385" r:id="rId54"/>
    <p:sldId id="418" r:id="rId55"/>
    <p:sldId id="419" r:id="rId56"/>
    <p:sldId id="417" r:id="rId57"/>
    <p:sldId id="387" r:id="rId58"/>
    <p:sldId id="423" r:id="rId59"/>
    <p:sldId id="425" r:id="rId60"/>
    <p:sldId id="420" r:id="rId61"/>
    <p:sldId id="421" r:id="rId62"/>
    <p:sldId id="388" r:id="rId63"/>
    <p:sldId id="426" r:id="rId64"/>
    <p:sldId id="427" r:id="rId65"/>
    <p:sldId id="428" r:id="rId66"/>
    <p:sldId id="390" r:id="rId67"/>
    <p:sldId id="391" r:id="rId68"/>
    <p:sldId id="392" r:id="rId69"/>
    <p:sldId id="393" r:id="rId70"/>
    <p:sldId id="472" r:id="rId71"/>
    <p:sldId id="473" r:id="rId72"/>
    <p:sldId id="474" r:id="rId73"/>
    <p:sldId id="475" r:id="rId74"/>
    <p:sldId id="476" r:id="rId75"/>
    <p:sldId id="477" r:id="rId76"/>
    <p:sldId id="478" r:id="rId77"/>
    <p:sldId id="356" r:id="rId78"/>
    <p:sldId id="450" r:id="rId79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8000"/>
    <a:srgbClr val="FF0066"/>
    <a:srgbClr val="1B0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61" d="100"/>
          <a:sy n="61" d="100"/>
        </p:scale>
        <p:origin x="-96" y="-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3.xml"/><Relationship Id="rId2" Type="http://schemas.openxmlformats.org/officeDocument/2006/relationships/slide" Target="slides/slide16.xml"/><Relationship Id="rId1" Type="http://schemas.openxmlformats.org/officeDocument/2006/relationships/slide" Target="slides/slide15.xml"/><Relationship Id="rId4" Type="http://schemas.openxmlformats.org/officeDocument/2006/relationships/slide" Target="slides/slide7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2263"/>
              </a:spcBef>
              <a:spcAft>
                <a:spcPts val="1413"/>
              </a:spcAft>
              <a:buFont typeface="Wingdings" pitchFamily="2" charset="2"/>
              <a:buChar char="n"/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ts val="2263"/>
              </a:spcBef>
              <a:spcAft>
                <a:spcPts val="1413"/>
              </a:spcAft>
              <a:buFont typeface="Wingdings" pitchFamily="2" charset="2"/>
              <a:buChar char="n"/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73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ts val="2263"/>
              </a:spcBef>
              <a:spcAft>
                <a:spcPts val="1413"/>
              </a:spcAft>
              <a:buFont typeface="Wingdings" pitchFamily="2" charset="2"/>
              <a:buChar char="n"/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ts val="2263"/>
              </a:spcBef>
              <a:spcAft>
                <a:spcPts val="1413"/>
              </a:spcAft>
              <a:buFont typeface="Wingdings" pitchFamily="2" charset="2"/>
              <a:buChar char="n"/>
              <a:defRPr sz="1200">
                <a:latin typeface="Times New Roman" pitchFamily="18" charset="0"/>
              </a:defRPr>
            </a:lvl1pPr>
          </a:lstStyle>
          <a:p>
            <a:fld id="{060671C0-39B1-4810-BFA0-F814C209498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7975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553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554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554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554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554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554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noFill/>
        </p:spPr>
        <p:txBody>
          <a:bodyPr/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컴퓨터프로그래밍II - 구조체와 공용체</a:t>
            </a:r>
            <a:endParaRPr lang="en-US" altLang="ko-KR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noFill/>
        </p:spPr>
        <p:txBody>
          <a:bodyPr/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fld id="{06589164-7A54-423B-A40A-CB679C19AA2A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261AE6-BD71-449B-93ED-2D30857DABC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6400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6400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B6B980-8DB3-43E7-91BC-8B5AE895B88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1DD3A4-8E05-4F9B-B1DF-4AB7981CB5D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144F1D-AFEB-4A88-8BEF-FBE3A86E519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191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8AAC89-5404-4E6A-81BF-50C7625C0B9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6780D3-FD47-4FEC-82FF-58A692BF639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6A6B4A-268B-4D80-99E1-9C8B2520B88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5BB834-A817-4E4F-90CA-449B61311C0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753C06-5A0A-43EA-B531-9F665AAEF15F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9A8A21-9785-47D7-844B-605209BF3AF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417513" y="2746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ahoma" pitchFamily="34" charset="0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800100" y="2746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ahoma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541338" y="6969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ahoma" pitchFamily="34" charset="0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911225" y="6969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ahoma" pitchFamily="34" charset="0"/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127000" y="6238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ahoma" pitchFamily="34" charset="0"/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762000" y="1666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ahoma" pitchFamily="34" charset="0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9572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ahoma" pitchFamily="34" charset="0"/>
            </a:endParaRPr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6962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29400"/>
            <a:ext cx="82296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000"/>
            </a:lvl1pPr>
          </a:lstStyle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629400"/>
            <a:ext cx="9906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000"/>
            </a:lvl1pPr>
          </a:lstStyle>
          <a:p>
            <a:fld id="{3C079016-FD04-446C-93CD-2FC2128A3C3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0111A2-BEC0-43CC-A654-D7A6949B7127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</a:t>
            </a:r>
            <a:r>
              <a:rPr lang="ko-KR" altLang="en-US" dirty="0" err="1"/>
              <a:t>공용체</a:t>
            </a:r>
            <a:endParaRPr lang="ko-KR" altLang="ko-KR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ko-KR" altLang="en-US"/>
          </a:p>
          <a:p>
            <a:pPr lvl="1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1196752"/>
            <a:ext cx="50006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CE100-5A50-43E2-BE61-537FE1E82792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변수의 치환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/>
              <a:t>구조체 변수를 같은 형의 다른 구조체 변수에 치환할 수 있다.</a:t>
            </a:r>
          </a:p>
          <a:p>
            <a:pPr lvl="1">
              <a:buFont typeface="Wingdings" pitchFamily="2" charset="2"/>
              <a:buNone/>
            </a:pPr>
            <a:endParaRPr lang="ko-KR" altLang="en-US" sz="1800"/>
          </a:p>
          <a:p>
            <a:pPr lvl="1">
              <a:buFont typeface="Wingdings" pitchFamily="2" charset="2"/>
              <a:buNone/>
            </a:pPr>
            <a:r>
              <a:rPr lang="ko-KR" altLang="en-US" sz="1800"/>
              <a:t>  예)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1800"/>
              <a:t>	</a:t>
            </a:r>
            <a:r>
              <a:rPr lang="en-US" altLang="ko-KR" sz="1800"/>
              <a:t>struct s_type {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	  int a;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	  float f;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	} var1, var2;</a:t>
            </a:r>
          </a:p>
          <a:p>
            <a:pPr lvl="1">
              <a:buFont typeface="Wingdings" pitchFamily="2" charset="2"/>
              <a:buNone/>
            </a:pPr>
            <a:endParaRPr lang="en-US" altLang="ko-KR" sz="1800"/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	var1.a = 10;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	var1.f = 100.23;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	</a:t>
            </a:r>
            <a:r>
              <a:rPr lang="en-US" altLang="ko-KR" sz="1800">
                <a:solidFill>
                  <a:schemeClr val="folHlink"/>
                </a:solidFill>
              </a:rPr>
              <a:t>var2 = var1</a:t>
            </a:r>
            <a:r>
              <a:rPr lang="en-US" altLang="ko-KR" sz="1800"/>
              <a:t>;   /* </a:t>
            </a:r>
            <a:r>
              <a:rPr lang="ko-KR" altLang="en-US" sz="1800"/>
              <a:t>구조체끼리의 치환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6A7F9-0431-4EAD-A785-0D49BDE29A2F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예제 1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32766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#</a:t>
            </a:r>
            <a:r>
              <a:rPr lang="en-US" altLang="ko-KR" sz="1800"/>
              <a:t>include &lt;stdio.h&gt;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struct address {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     int number;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     char *name;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     char *addr;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        int age;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main()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struct address man;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man.number = 13;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man.name = "kim";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man.addr = "seoul";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man.age = 19;</a:t>
            </a:r>
          </a:p>
        </p:txBody>
      </p:sp>
      <p:sp>
        <p:nvSpPr>
          <p:cNvPr id="391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733800" y="1447800"/>
            <a:ext cx="51054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ko-KR" sz="1800"/>
          </a:p>
          <a:p>
            <a:pPr>
              <a:buFont typeface="Wingdings" pitchFamily="2" charset="2"/>
              <a:buNone/>
            </a:pPr>
            <a:r>
              <a:rPr lang="en-US" altLang="ko-KR" sz="1800"/>
              <a:t>   printf("number = %d\n", man.number);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   printf("name = %s\n", man.name);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   printf("address = %s\n", man.addr);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   printf("age = %d\n", man.age);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}</a:t>
            </a:r>
          </a:p>
          <a:p>
            <a:pPr>
              <a:buFont typeface="Wingdings" pitchFamily="2" charset="2"/>
              <a:buNone/>
            </a:pPr>
            <a:endParaRPr lang="en-US" altLang="ko-KR" sz="1800"/>
          </a:p>
          <a:p>
            <a:r>
              <a:rPr lang="ko-KR" altLang="en-US" sz="1800"/>
              <a:t>실행결과</a:t>
            </a:r>
          </a:p>
          <a:p>
            <a:endParaRPr lang="ko-KR" altLang="en-US" sz="1800"/>
          </a:p>
          <a:p>
            <a:pPr>
              <a:buFont typeface="Wingdings" pitchFamily="2" charset="2"/>
              <a:buNone/>
            </a:pPr>
            <a:r>
              <a:rPr lang="en-US" altLang="ko-KR" sz="1800"/>
              <a:t>number = 13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name = kim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address = seoul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age = 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4FB1D5-C820-42C8-BBA2-7BFA904B6B40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예제 2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32766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/>
            <a:r>
              <a:rPr lang="ko-KR" altLang="en-US" sz="1800">
                <a:solidFill>
                  <a:schemeClr val="folHlink"/>
                </a:solidFill>
              </a:rPr>
              <a:t>구조체에 데이터 입력 받기</a:t>
            </a:r>
            <a:r>
              <a:rPr lang="ko-KR" altLang="en-US" sz="1800"/>
              <a:t> </a:t>
            </a:r>
          </a:p>
          <a:p>
            <a:pPr marL="193675" indent="-193675">
              <a:buFont typeface="Wingdings" pitchFamily="2" charset="2"/>
              <a:buNone/>
            </a:pPr>
            <a:endParaRPr lang="ko-KR" altLang="en-US" sz="1800"/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800"/>
              <a:t>#</a:t>
            </a:r>
            <a:r>
              <a:rPr lang="en-US" altLang="ko-KR" sz="1800"/>
              <a:t>include &lt;stdio.h&gt;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8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800"/>
              <a:t>struct address {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800"/>
              <a:t>	int number;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800"/>
              <a:t>	char *name;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800"/>
              <a:t>	int age;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800"/>
              <a:t>	char addr[80];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800"/>
              <a:t>} 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800"/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endParaRPr lang="ko-KR" altLang="en-US" sz="1800"/>
          </a:p>
        </p:txBody>
      </p:sp>
      <p:sp>
        <p:nvSpPr>
          <p:cNvPr id="4382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733800" y="1447800"/>
            <a:ext cx="51054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struct address data;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printf("</a:t>
            </a:r>
            <a:r>
              <a:rPr lang="ko-KR" altLang="en-US" sz="1800"/>
              <a:t>번호 : 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   </a:t>
            </a:r>
            <a:r>
              <a:rPr lang="en-US" altLang="ko-KR" sz="1800"/>
              <a:t>scanf("%d", &amp;data.number);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printf("</a:t>
            </a:r>
            <a:r>
              <a:rPr lang="ko-KR" altLang="en-US" sz="1800"/>
              <a:t>이름 : 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   </a:t>
            </a:r>
            <a:r>
              <a:rPr lang="en-US" altLang="ko-KR" sz="1800"/>
              <a:t>gets(data.name);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prinf("</a:t>
            </a:r>
            <a:r>
              <a:rPr lang="ko-KR" altLang="en-US" sz="1800"/>
              <a:t>나이 : 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   </a:t>
            </a:r>
            <a:r>
              <a:rPr lang="en-US" altLang="ko-KR" sz="1800"/>
              <a:t>scanf("%d", &amp;data.age);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printf("</a:t>
            </a:r>
            <a:r>
              <a:rPr lang="ko-KR" altLang="en-US" sz="1800"/>
              <a:t>주소 : 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   gets(data.addr</a:t>
            </a:r>
            <a:r>
              <a:rPr lang="ko-KR" altLang="en-US" sz="180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</a:t>
            </a:r>
            <a:endParaRPr lang="ko-KR" altLang="ko-K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F49EE1-B22D-41A4-B8BA-15354F532731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예제 3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32004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/>
            <a:endParaRPr lang="ko-KR" altLang="en-US" sz="1800">
              <a:solidFill>
                <a:schemeClr val="folHlink"/>
              </a:solidFill>
            </a:endParaRPr>
          </a:p>
          <a:p>
            <a:pPr marL="193675" indent="-193675"/>
            <a:r>
              <a:rPr lang="ko-KR" altLang="en-US" sz="1600"/>
              <a:t>구조체 원소의 이름과 다른 변수의 이름이 같더라도 문제가 되지 않는다. </a:t>
            </a:r>
          </a:p>
          <a:p>
            <a:pPr marL="193675" indent="-193675"/>
            <a:endParaRPr lang="ko-KR" altLang="en-US" sz="1600"/>
          </a:p>
          <a:p>
            <a:pPr marL="193675" indent="-193675"/>
            <a:r>
              <a:rPr lang="ko-KR" altLang="en-US" sz="1600"/>
              <a:t>원소의 이름은 구조체 이름과 연결되기 때문에, 같은 이름의 다른 변수들과 구별된다. </a:t>
            </a:r>
          </a:p>
          <a:p>
            <a:pPr marL="193675" indent="-193675"/>
            <a:endParaRPr lang="ko-KR" altLang="en-US" sz="1600"/>
          </a:p>
          <a:p>
            <a:pPr marL="193675" indent="-193675"/>
            <a:r>
              <a:rPr lang="ko-KR" altLang="en-US" sz="1600"/>
              <a:t>예로서, 다음 프로그램은 화면에 10 100 101을 출력한다.</a:t>
            </a:r>
          </a:p>
          <a:p>
            <a:pPr marL="193675" indent="-193675">
              <a:buFont typeface="Wingdings" pitchFamily="2" charset="2"/>
              <a:buNone/>
            </a:pPr>
            <a:endParaRPr lang="ko-KR" altLang="en-US" sz="1600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657600" y="1447800"/>
            <a:ext cx="51816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#</a:t>
            </a:r>
            <a:r>
              <a:rPr lang="en-US" altLang="ko-KR" sz="1600"/>
              <a:t>include "stdio.h"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sz="1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void main(void)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struct s_type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    int i;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    int j;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} 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int i;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i = 10;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s.i = 100;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s.j = 101;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printf("%d %d %d", i, s.i, s.j);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sz="1400"/>
          </a:p>
          <a:p>
            <a:pPr>
              <a:lnSpc>
                <a:spcPct val="90000"/>
              </a:lnSpc>
            </a:pPr>
            <a:r>
              <a:rPr lang="ko-KR" altLang="en-US" sz="1600"/>
              <a:t>변수 </a:t>
            </a:r>
            <a:r>
              <a:rPr lang="en-US" altLang="ko-KR" sz="1600"/>
              <a:t>i</a:t>
            </a:r>
            <a:r>
              <a:rPr lang="ko-KR" altLang="en-US" sz="1600"/>
              <a:t>와 구조체 원소 </a:t>
            </a:r>
            <a:r>
              <a:rPr lang="en-US" altLang="ko-KR" sz="1600"/>
              <a:t>i</a:t>
            </a:r>
            <a:r>
              <a:rPr lang="ko-KR" altLang="en-US" sz="1600"/>
              <a:t>는 서로 아무런 관계가 없다.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ED8C6-C3EA-4650-9384-BF630152C237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변수의 초기화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구조체 변수는 일반 변수나 배열과 같이 </a:t>
            </a:r>
            <a:r>
              <a:rPr lang="ko-KR" altLang="en-US">
                <a:solidFill>
                  <a:schemeClr val="folHlink"/>
                </a:solidFill>
              </a:rPr>
              <a:t>특정한 값으로 초기화</a:t>
            </a:r>
            <a:r>
              <a:rPr lang="ko-KR" altLang="en-US"/>
              <a:t> 할 수 있다.</a:t>
            </a:r>
          </a:p>
          <a:p>
            <a:endParaRPr lang="ko-KR" altLang="en-US"/>
          </a:p>
          <a:p>
            <a:r>
              <a:rPr lang="ko-KR" altLang="en-US"/>
              <a:t>그러나 초기화를 위해서는 구조체 변수를 </a:t>
            </a:r>
            <a:r>
              <a:rPr lang="en-US" altLang="ko-KR"/>
              <a:t>static</a:t>
            </a:r>
            <a:r>
              <a:rPr lang="ko-KR" altLang="en-US"/>
              <a:t>의 변수 또는 외부 변수로 선언해야 한다. </a:t>
            </a:r>
          </a:p>
          <a:p>
            <a:endParaRPr lang="ko-KR" altLang="en-US"/>
          </a:p>
          <a:p>
            <a:r>
              <a:rPr lang="ko-KR" altLang="en-US"/>
              <a:t>구조체의 초기화는 배열에서의 초기화 방법과 유사하다.</a:t>
            </a:r>
          </a:p>
          <a:p>
            <a:endParaRPr lang="ko-KR" altLang="en-US"/>
          </a:p>
          <a:p>
            <a:r>
              <a:rPr lang="ko-KR" altLang="en-US"/>
              <a:t>초기화 형식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solidFill>
                  <a:schemeClr val="folHlink"/>
                </a:solidFill>
              </a:rPr>
              <a:t>struct </a:t>
            </a:r>
            <a:r>
              <a:rPr lang="ko-KR" altLang="en-US">
                <a:solidFill>
                  <a:schemeClr val="folHlink"/>
                </a:solidFill>
              </a:rPr>
              <a:t>구조체명칭 구조체변수명 = { 초기값1, 초기값2, ... };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A46E35-38E1-4C56-A937-EEC7EF4EE4F1}" type="slidenum">
              <a:rPr lang="ko-KR" altLang="en-US"/>
              <a:pPr/>
              <a:t>15</a:t>
            </a:fld>
            <a:endParaRPr lang="en-US" altLang="ko-KR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변수의 초기화 예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458200" cy="5105400"/>
          </a:xfrm>
          <a:ln/>
        </p:spPr>
        <p:txBody>
          <a:bodyPr/>
          <a:lstStyle/>
          <a:p>
            <a:pPr marL="193675" indent="-193675">
              <a:lnSpc>
                <a:spcPct val="90000"/>
              </a:lnSpc>
              <a:tabLst>
                <a:tab pos="193675" algn="l"/>
              </a:tabLst>
            </a:pPr>
            <a:r>
              <a:rPr lang="ko-KR" altLang="en-US" sz="1800"/>
              <a:t>구조체 정의 단계에서 선언된 변수의 초기화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  <a:tabLst>
                <a:tab pos="193675" algn="l"/>
              </a:tabLst>
            </a:pPr>
            <a:endParaRPr lang="ko-KR" altLang="ko-KR" sz="1800"/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  <a:tabLst>
                <a:tab pos="193675" algn="l"/>
              </a:tabLst>
            </a:pPr>
            <a:r>
              <a:rPr lang="en-US" altLang="ko-KR" sz="1600"/>
              <a:t>struct address {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  <a:tabLst>
                <a:tab pos="193675" algn="l"/>
              </a:tabLst>
            </a:pPr>
            <a:r>
              <a:rPr lang="en-US" altLang="ko-KR" sz="1600"/>
              <a:t>	char name[20];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  <a:tabLst>
                <a:tab pos="193675" algn="l"/>
              </a:tabLst>
            </a:pPr>
            <a:r>
              <a:rPr lang="en-US" altLang="ko-KR" sz="1600"/>
              <a:t>	int age;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  <a:tabLst>
                <a:tab pos="193675" algn="l"/>
              </a:tabLst>
            </a:pPr>
            <a:r>
              <a:rPr lang="en-US" altLang="ko-KR" sz="1600"/>
              <a:t>	char tel[10];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  <a:tabLst>
                <a:tab pos="193675" algn="l"/>
              </a:tabLst>
            </a:pPr>
            <a:r>
              <a:rPr lang="en-US" altLang="ko-KR" sz="1600"/>
              <a:t>} man = { "</a:t>
            </a:r>
            <a:r>
              <a:rPr lang="ko-KR" altLang="en-US" sz="1600"/>
              <a:t>홍길동", 19, "240-9160" };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  <a:tabLst>
                <a:tab pos="193675" algn="l"/>
              </a:tabLst>
            </a:pPr>
            <a:endParaRPr lang="ko-KR" altLang="en-US" sz="1800"/>
          </a:p>
          <a:p>
            <a:pPr marL="193675" indent="-193675">
              <a:lnSpc>
                <a:spcPct val="90000"/>
              </a:lnSpc>
              <a:tabLst>
                <a:tab pos="193675" algn="l"/>
              </a:tabLst>
            </a:pPr>
            <a:endParaRPr lang="ko-KR" altLang="en-US" sz="1800"/>
          </a:p>
          <a:p>
            <a:pPr marL="193675" indent="-193675">
              <a:lnSpc>
                <a:spcPct val="90000"/>
              </a:lnSpc>
              <a:tabLst>
                <a:tab pos="193675" algn="l"/>
              </a:tabLst>
            </a:pPr>
            <a:r>
              <a:rPr lang="ko-KR" altLang="en-US" sz="1800"/>
              <a:t>구조체 정의 후 선언된 구조체 변수의 초기화</a:t>
            </a:r>
          </a:p>
          <a:p>
            <a:pPr marL="193675" indent="-193675">
              <a:lnSpc>
                <a:spcPct val="90000"/>
              </a:lnSpc>
              <a:tabLst>
                <a:tab pos="193675" algn="l"/>
              </a:tabLst>
            </a:pPr>
            <a:endParaRPr lang="ko-KR" altLang="en-US" sz="1800"/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  <a:tabLst>
                <a:tab pos="193675" algn="l"/>
              </a:tabLst>
            </a:pPr>
            <a:r>
              <a:rPr lang="en-US" altLang="ko-KR" sz="1600"/>
              <a:t>struct score {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  <a:tabLst>
                <a:tab pos="193675" algn="l"/>
              </a:tabLst>
            </a:pPr>
            <a:r>
              <a:rPr lang="en-US" altLang="ko-KR" sz="1600"/>
              <a:t>	char name[20];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  <a:tabLst>
                <a:tab pos="193675" algn="l"/>
              </a:tabLst>
            </a:pPr>
            <a:r>
              <a:rPr lang="en-US" altLang="ko-KR" sz="1600"/>
              <a:t>	int kor;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  <a:tabLst>
                <a:tab pos="193675" algn="l"/>
              </a:tabLst>
            </a:pPr>
            <a:r>
              <a:rPr lang="en-US" altLang="ko-KR" sz="1600"/>
              <a:t> 	int math;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  <a:tabLst>
                <a:tab pos="193675" algn="l"/>
              </a:tabLst>
            </a:pPr>
            <a:r>
              <a:rPr lang="en-US" altLang="ko-KR" sz="1600"/>
              <a:t>};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  <a:tabLst>
                <a:tab pos="193675" algn="l"/>
              </a:tabLst>
            </a:pPr>
            <a:r>
              <a:rPr lang="en-US" altLang="ko-KR" sz="1600"/>
              <a:t>struct score one = { "</a:t>
            </a:r>
            <a:r>
              <a:rPr lang="ko-KR" altLang="en-US" sz="1600"/>
              <a:t>홍길동", 90, 95 };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  <a:tabLst>
                <a:tab pos="193675" algn="l"/>
              </a:tabLst>
            </a:pPr>
            <a:endParaRPr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FCB2DA-3BC2-4920-AD6B-86423D715C06}" type="slidenum">
              <a:rPr lang="ko-KR" altLang="en-US"/>
              <a:pPr/>
              <a:t>16</a:t>
            </a:fld>
            <a:endParaRPr lang="en-US" altLang="ko-KR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변수의 초기화 예제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610600" cy="5105400"/>
          </a:xfrm>
          <a:ln/>
        </p:spPr>
        <p:txBody>
          <a:bodyPr/>
          <a:lstStyle/>
          <a:p>
            <a:pPr marL="193675" indent="-193675">
              <a:lnSpc>
                <a:spcPct val="80000"/>
              </a:lnSpc>
              <a:buFont typeface="Wingdings" pitchFamily="2" charset="2"/>
              <a:buNone/>
              <a:tabLst>
                <a:tab pos="193675" algn="l"/>
              </a:tabLst>
            </a:pPr>
            <a:r>
              <a:rPr lang="ko-KR" altLang="en-US" sz="1800"/>
              <a:t>#</a:t>
            </a:r>
            <a:r>
              <a:rPr lang="en-US" altLang="ko-KR" sz="1800"/>
              <a:t>include &lt;stdio.h&gt;</a:t>
            </a:r>
          </a:p>
          <a:p>
            <a:pPr marL="193675" indent="-193675">
              <a:lnSpc>
                <a:spcPct val="80000"/>
              </a:lnSpc>
              <a:buFont typeface="Wingdings" pitchFamily="2" charset="2"/>
              <a:buNone/>
              <a:tabLst>
                <a:tab pos="193675" algn="l"/>
              </a:tabLst>
            </a:pPr>
            <a:r>
              <a:rPr lang="en-US" altLang="ko-KR" sz="1800"/>
              <a:t>struct birthday {</a:t>
            </a:r>
          </a:p>
          <a:p>
            <a:pPr marL="193675" indent="-193675">
              <a:lnSpc>
                <a:spcPct val="80000"/>
              </a:lnSpc>
              <a:buFont typeface="Wingdings" pitchFamily="2" charset="2"/>
              <a:buNone/>
              <a:tabLst>
                <a:tab pos="193675" algn="l"/>
              </a:tabLst>
            </a:pPr>
            <a:r>
              <a:rPr lang="en-US" altLang="ko-KR" sz="1800"/>
              <a:t>   int year;</a:t>
            </a:r>
          </a:p>
          <a:p>
            <a:pPr marL="193675" indent="-193675">
              <a:lnSpc>
                <a:spcPct val="80000"/>
              </a:lnSpc>
              <a:buFont typeface="Wingdings" pitchFamily="2" charset="2"/>
              <a:buNone/>
              <a:tabLst>
                <a:tab pos="193675" algn="l"/>
              </a:tabLst>
            </a:pPr>
            <a:r>
              <a:rPr lang="en-US" altLang="ko-KR" sz="1800"/>
              <a:t>   int month;</a:t>
            </a:r>
          </a:p>
          <a:p>
            <a:pPr marL="193675" indent="-193675">
              <a:lnSpc>
                <a:spcPct val="80000"/>
              </a:lnSpc>
              <a:buFont typeface="Wingdings" pitchFamily="2" charset="2"/>
              <a:buNone/>
              <a:tabLst>
                <a:tab pos="193675" algn="l"/>
              </a:tabLst>
            </a:pPr>
            <a:r>
              <a:rPr lang="en-US" altLang="ko-KR" sz="1800"/>
              <a:t>   int day;</a:t>
            </a:r>
          </a:p>
          <a:p>
            <a:pPr marL="193675" indent="-193675">
              <a:lnSpc>
                <a:spcPct val="80000"/>
              </a:lnSpc>
              <a:buFont typeface="Wingdings" pitchFamily="2" charset="2"/>
              <a:buNone/>
              <a:tabLst>
                <a:tab pos="193675" algn="l"/>
              </a:tabLst>
            </a:pPr>
            <a:r>
              <a:rPr lang="en-US" altLang="ko-KR" sz="1800"/>
              <a:t>   char calendar;</a:t>
            </a:r>
          </a:p>
          <a:p>
            <a:pPr marL="193675" indent="-193675">
              <a:lnSpc>
                <a:spcPct val="80000"/>
              </a:lnSpc>
              <a:buFont typeface="Wingdings" pitchFamily="2" charset="2"/>
              <a:buNone/>
              <a:tabLst>
                <a:tab pos="193675" algn="l"/>
              </a:tabLst>
            </a:pPr>
            <a:r>
              <a:rPr lang="en-US" altLang="ko-KR" sz="1800"/>
              <a:t>};</a:t>
            </a:r>
          </a:p>
          <a:p>
            <a:pPr marL="193675" indent="-193675">
              <a:lnSpc>
                <a:spcPct val="80000"/>
              </a:lnSpc>
              <a:buFont typeface="Wingdings" pitchFamily="2" charset="2"/>
              <a:buNone/>
              <a:tabLst>
                <a:tab pos="193675" algn="l"/>
              </a:tabLst>
            </a:pPr>
            <a:endParaRPr lang="en-US" altLang="ko-KR" sz="1800"/>
          </a:p>
          <a:p>
            <a:pPr marL="193675" indent="-193675">
              <a:lnSpc>
                <a:spcPct val="80000"/>
              </a:lnSpc>
              <a:buFont typeface="Wingdings" pitchFamily="2" charset="2"/>
              <a:buNone/>
              <a:tabLst>
                <a:tab pos="193675" algn="l"/>
              </a:tabLst>
            </a:pPr>
            <a:r>
              <a:rPr lang="en-US" altLang="ko-KR" sz="1800"/>
              <a:t>main()</a:t>
            </a:r>
          </a:p>
          <a:p>
            <a:pPr marL="193675" indent="-193675">
              <a:lnSpc>
                <a:spcPct val="80000"/>
              </a:lnSpc>
              <a:buFont typeface="Wingdings" pitchFamily="2" charset="2"/>
              <a:buNone/>
              <a:tabLst>
                <a:tab pos="193675" algn="l"/>
              </a:tabLst>
            </a:pPr>
            <a:r>
              <a:rPr lang="en-US" altLang="ko-KR" sz="1800"/>
              <a:t>{</a:t>
            </a:r>
          </a:p>
          <a:p>
            <a:pPr marL="193675" indent="-193675">
              <a:lnSpc>
                <a:spcPct val="80000"/>
              </a:lnSpc>
              <a:buFont typeface="Wingdings" pitchFamily="2" charset="2"/>
              <a:buNone/>
              <a:tabLst>
                <a:tab pos="193675" algn="l"/>
              </a:tabLst>
            </a:pPr>
            <a:r>
              <a:rPr lang="en-US" altLang="ko-KR" sz="1800"/>
              <a:t>   static struct birthday kim = { 1981, 12, 25, '+' };</a:t>
            </a:r>
          </a:p>
          <a:p>
            <a:pPr marL="193675" indent="-193675">
              <a:lnSpc>
                <a:spcPct val="80000"/>
              </a:lnSpc>
              <a:buFont typeface="Wingdings" pitchFamily="2" charset="2"/>
              <a:buNone/>
              <a:tabLst>
                <a:tab pos="193675" algn="l"/>
              </a:tabLst>
            </a:pPr>
            <a:endParaRPr lang="en-US" altLang="ko-KR" sz="1800"/>
          </a:p>
          <a:p>
            <a:pPr marL="193675" indent="-193675">
              <a:lnSpc>
                <a:spcPct val="80000"/>
              </a:lnSpc>
              <a:buFont typeface="Wingdings" pitchFamily="2" charset="2"/>
              <a:buNone/>
              <a:tabLst>
                <a:tab pos="193675" algn="l"/>
              </a:tabLst>
            </a:pPr>
            <a:r>
              <a:rPr lang="en-US" altLang="ko-KR" sz="1800"/>
              <a:t>   printf("kim's birthday = %4d/%2d/%2d, %c\n", </a:t>
            </a:r>
          </a:p>
          <a:p>
            <a:pPr marL="193675" indent="-193675">
              <a:lnSpc>
                <a:spcPct val="80000"/>
              </a:lnSpc>
              <a:buFont typeface="Wingdings" pitchFamily="2" charset="2"/>
              <a:buNone/>
              <a:tabLst>
                <a:tab pos="193675" algn="l"/>
              </a:tabLst>
            </a:pPr>
            <a:r>
              <a:rPr lang="en-US" altLang="ko-KR" sz="1800"/>
              <a:t>				kim.year, kim.month, kim.day, kim.calendar};</a:t>
            </a:r>
          </a:p>
          <a:p>
            <a:pPr marL="193675" indent="-193675">
              <a:lnSpc>
                <a:spcPct val="80000"/>
              </a:lnSpc>
              <a:buFont typeface="Wingdings" pitchFamily="2" charset="2"/>
              <a:buNone/>
              <a:tabLst>
                <a:tab pos="193675" algn="l"/>
              </a:tabLst>
            </a:pPr>
            <a:r>
              <a:rPr lang="en-US" altLang="ko-KR" sz="1800"/>
              <a:t>}</a:t>
            </a:r>
          </a:p>
          <a:p>
            <a:pPr marL="193675" indent="-193675">
              <a:lnSpc>
                <a:spcPct val="80000"/>
              </a:lnSpc>
              <a:buFont typeface="Wingdings" pitchFamily="2" charset="2"/>
              <a:buNone/>
              <a:tabLst>
                <a:tab pos="193675" algn="l"/>
              </a:tabLst>
            </a:pPr>
            <a:endParaRPr lang="en-US" altLang="ko-KR" sz="1800"/>
          </a:p>
          <a:p>
            <a:pPr marL="193675" indent="-193675">
              <a:lnSpc>
                <a:spcPct val="80000"/>
              </a:lnSpc>
              <a:tabLst>
                <a:tab pos="193675" algn="l"/>
              </a:tabLst>
            </a:pPr>
            <a:r>
              <a:rPr lang="ko-KR" altLang="en-US" sz="1800"/>
              <a:t>실행결과</a:t>
            </a:r>
          </a:p>
          <a:p>
            <a:pPr marL="566738" lvl="1" indent="-180975">
              <a:lnSpc>
                <a:spcPct val="80000"/>
              </a:lnSpc>
              <a:buFont typeface="Wingdings" pitchFamily="2" charset="2"/>
              <a:buNone/>
              <a:tabLst>
                <a:tab pos="193675" algn="l"/>
              </a:tabLst>
            </a:pPr>
            <a:r>
              <a:rPr lang="en-US" altLang="ko-KR" sz="1800"/>
              <a:t>kim's birthday = 1981/12/25, +</a:t>
            </a:r>
            <a:endParaRPr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F77B71-51EF-41EE-B84D-E9E4325109D8}" type="slidenum">
              <a:rPr lang="ko-KR" altLang="en-US"/>
              <a:pPr/>
              <a:t>17</a:t>
            </a:fld>
            <a:endParaRPr lang="en-US" altLang="ko-KR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배열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>
                <a:solidFill>
                  <a:schemeClr val="folHlink"/>
                </a:solidFill>
              </a:rPr>
              <a:t>구조체 배열</a:t>
            </a:r>
          </a:p>
          <a:p>
            <a:pPr lvl="1"/>
            <a:r>
              <a:rPr lang="ko-KR" altLang="en-US" sz="1800"/>
              <a:t>구조체가 배열의 요소, 즉, 배열의 각 원소가 구조체 이다. </a:t>
            </a:r>
          </a:p>
          <a:p>
            <a:pPr lvl="1"/>
            <a:endParaRPr lang="ko-KR" altLang="en-US" sz="1800"/>
          </a:p>
          <a:p>
            <a:pPr lvl="1"/>
            <a:r>
              <a:rPr lang="ko-KR" altLang="en-US" sz="1800"/>
              <a:t>구조체 변수는 </a:t>
            </a:r>
            <a:r>
              <a:rPr lang="ko-KR" altLang="en-US" sz="1800">
                <a:solidFill>
                  <a:schemeClr val="folHlink"/>
                </a:solidFill>
              </a:rPr>
              <a:t>매개변수로서 함수에 전달될</a:t>
            </a:r>
            <a:r>
              <a:rPr lang="ko-KR" altLang="en-US" sz="1800"/>
              <a:t> 수 있다.</a:t>
            </a:r>
          </a:p>
          <a:p>
            <a:pPr lvl="1"/>
            <a:r>
              <a:rPr lang="ko-KR" altLang="en-US" sz="1800"/>
              <a:t>함수 또한 구조체를 </a:t>
            </a:r>
            <a:r>
              <a:rPr lang="ko-KR" altLang="en-US" sz="1800">
                <a:solidFill>
                  <a:schemeClr val="folHlink"/>
                </a:solidFill>
              </a:rPr>
              <a:t>반환</a:t>
            </a:r>
            <a:r>
              <a:rPr lang="ko-KR" altLang="en-US" sz="1800"/>
              <a:t> 할 수 있다.</a:t>
            </a:r>
          </a:p>
          <a:p>
            <a:pPr lvl="1"/>
            <a:endParaRPr lang="ko-KR" altLang="en-US" sz="1800"/>
          </a:p>
          <a:p>
            <a:r>
              <a:rPr lang="ko-KR" altLang="en-US" sz="2000"/>
              <a:t>형식</a:t>
            </a:r>
          </a:p>
          <a:p>
            <a:endParaRPr lang="ko-KR" altLang="en-US" sz="2000"/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struct </a:t>
            </a:r>
            <a:r>
              <a:rPr lang="ko-KR" altLang="en-US" sz="1800"/>
              <a:t>구조체명칭 {		      </a:t>
            </a:r>
            <a:r>
              <a:rPr lang="en-US" altLang="ko-KR" sz="1800"/>
              <a:t>struct </a:t>
            </a:r>
            <a:r>
              <a:rPr lang="ko-KR" altLang="en-US" sz="1800"/>
              <a:t>구조체명칭 { 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1800"/>
              <a:t>	멤버변수1;			멤버변수1;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1800"/>
              <a:t>	멤버변수2;			... ; 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1800"/>
              <a:t>	...  ;				멤버변수</a:t>
            </a:r>
            <a:r>
              <a:rPr lang="en-US" altLang="ko-KR" sz="1800"/>
              <a:t>n;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	</a:t>
            </a:r>
            <a:r>
              <a:rPr lang="ko-KR" altLang="en-US" sz="1800"/>
              <a:t>멤버변수</a:t>
            </a:r>
            <a:r>
              <a:rPr lang="en-US" altLang="ko-KR" sz="1800"/>
              <a:t>n; 		      };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} </a:t>
            </a:r>
            <a:r>
              <a:rPr lang="ko-KR" altLang="en-US" sz="1800"/>
              <a:t>배열명[크기]; 		      </a:t>
            </a:r>
            <a:r>
              <a:rPr lang="en-US" altLang="ko-KR" sz="1800"/>
              <a:t>struct </a:t>
            </a:r>
            <a:r>
              <a:rPr lang="ko-KR" altLang="en-US" sz="1800"/>
              <a:t>구조체명칭 배열명[크기];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 smtClean="0"/>
              <a:t>컴퓨터프로그래밍II - 구조체와 공용체</a:t>
            </a:r>
            <a:endParaRPr lang="en-US" altLang="ko-KR" sz="14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5BB834-A817-4E4F-90CA-449B61311C02}" type="slidenum">
              <a:rPr lang="ko-KR" altLang="en-US" smtClean="0"/>
              <a:pPr/>
              <a:t>18</a:t>
            </a:fld>
            <a:endParaRPr lang="en-US" altLang="ko-K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60648"/>
            <a:ext cx="4258829" cy="6273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멤버로 사용되는 구조체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 멤버로 다른 구조체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 멤버로 이미 정의된 다른 구조체 형 변수와 구조체 포인터 변수를 사용 가능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348880"/>
            <a:ext cx="4322772" cy="1287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861048"/>
            <a:ext cx="5551513" cy="2668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05394D-D554-4030-8524-D7202DDE64D6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구조체의 개념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600">
                <a:solidFill>
                  <a:schemeClr val="hlink"/>
                </a:solidFill>
              </a:rPr>
              <a:t>구조체</a:t>
            </a:r>
          </a:p>
          <a:p>
            <a:pPr lvl="1">
              <a:lnSpc>
                <a:spcPct val="90000"/>
              </a:lnSpc>
            </a:pPr>
            <a:endParaRPr lang="ko-KR" altLang="en-US">
              <a:solidFill>
                <a:schemeClr val="fol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ko-KR" altLang="en-US" sz="1800">
                <a:solidFill>
                  <a:schemeClr val="folHlink"/>
                </a:solidFill>
              </a:rPr>
              <a:t>두 개 이상의 원소들로</a:t>
            </a:r>
            <a:r>
              <a:rPr lang="ko-KR" altLang="en-US" sz="1800"/>
              <a:t> 구성된 </a:t>
            </a:r>
            <a:r>
              <a:rPr lang="ko-KR" altLang="en-US" sz="1800">
                <a:solidFill>
                  <a:schemeClr val="folHlink"/>
                </a:solidFill>
              </a:rPr>
              <a:t>통합 자료형</a:t>
            </a:r>
            <a:r>
              <a:rPr lang="ko-KR" altLang="en-US" sz="1800"/>
              <a:t> 이다. </a:t>
            </a:r>
          </a:p>
          <a:p>
            <a:pPr lvl="1">
              <a:lnSpc>
                <a:spcPct val="90000"/>
              </a:lnSpc>
            </a:pPr>
            <a:endParaRPr lang="ko-KR" altLang="en-US" sz="1800"/>
          </a:p>
          <a:p>
            <a:pPr lvl="1">
              <a:lnSpc>
                <a:spcPct val="90000"/>
              </a:lnSpc>
            </a:pPr>
            <a:r>
              <a:rPr lang="ko-KR" altLang="en-US" sz="1800">
                <a:latin typeface="신명조" charset="-127"/>
                <a:ea typeface="신명조" charset="-127"/>
              </a:rPr>
              <a:t>서로 연관된 데이터 형들을 묶어서 </a:t>
            </a:r>
            <a:r>
              <a:rPr lang="ko-KR" altLang="en-US" sz="1800">
                <a:solidFill>
                  <a:schemeClr val="folHlink"/>
                </a:solidFill>
                <a:latin typeface="신명조" charset="-127"/>
                <a:ea typeface="신명조" charset="-127"/>
              </a:rPr>
              <a:t>하나의 단위로 취급할 수 있도록 묶어</a:t>
            </a:r>
            <a:r>
              <a:rPr lang="ko-KR" altLang="en-US" sz="1800">
                <a:latin typeface="신명조" charset="-127"/>
                <a:ea typeface="신명조" charset="-127"/>
              </a:rPr>
              <a:t> 놓은 구조화된 데이터형이다. </a:t>
            </a:r>
          </a:p>
          <a:p>
            <a:pPr lvl="1">
              <a:lnSpc>
                <a:spcPct val="90000"/>
              </a:lnSpc>
            </a:pPr>
            <a:r>
              <a:rPr lang="ko-KR" altLang="en-US" sz="1800">
                <a:latin typeface="신명조" charset="-127"/>
                <a:ea typeface="신명조" charset="-127"/>
              </a:rPr>
              <a:t>따라서, 복잡한 자료들을 하나의 단위로 일괄 처리하는데 유용하게 사용될 수 있다.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>
                <a:latin typeface="신명조" charset="-127"/>
                <a:ea typeface="신명조" charset="-127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ko-KR" altLang="en-US" sz="1800">
                <a:solidFill>
                  <a:schemeClr val="folHlink"/>
                </a:solidFill>
              </a:rPr>
              <a:t>구조체 정의란</a:t>
            </a:r>
            <a:r>
              <a:rPr lang="ko-KR" altLang="en-US" sz="1800"/>
              <a:t> </a:t>
            </a:r>
            <a:r>
              <a:rPr lang="ko-KR" altLang="en-US" sz="1800">
                <a:solidFill>
                  <a:schemeClr val="folHlink"/>
                </a:solidFill>
              </a:rPr>
              <a:t>구조체의 명칭과 구조체 멤버 변수들을 선언해</a:t>
            </a:r>
            <a:r>
              <a:rPr lang="ko-KR" altLang="en-US" sz="1800"/>
              <a:t> 주는 것을 의미한다. </a:t>
            </a:r>
          </a:p>
          <a:p>
            <a:pPr lvl="1">
              <a:lnSpc>
                <a:spcPct val="90000"/>
              </a:lnSpc>
            </a:pPr>
            <a:r>
              <a:rPr lang="ko-KR" altLang="en-US" sz="1800"/>
              <a:t>각각의 변수를 하나의 단위로 표현하기 위해서 이를 </a:t>
            </a:r>
            <a:r>
              <a:rPr lang="ko-KR" altLang="en-US" sz="1800">
                <a:solidFill>
                  <a:schemeClr val="folHlink"/>
                </a:solidFill>
              </a:rPr>
              <a:t>대표하는 구조체 명칭(태그:</a:t>
            </a:r>
            <a:r>
              <a:rPr lang="en-US" altLang="ko-KR" sz="1800">
                <a:solidFill>
                  <a:schemeClr val="folHlink"/>
                </a:solidFill>
              </a:rPr>
              <a:t>Tag)</a:t>
            </a:r>
            <a:r>
              <a:rPr lang="ko-KR" altLang="en-US" sz="1800"/>
              <a:t>을 정의하여야 한다. </a:t>
            </a:r>
          </a:p>
          <a:p>
            <a:pPr lvl="1">
              <a:lnSpc>
                <a:spcPct val="90000"/>
              </a:lnSpc>
            </a:pPr>
            <a:r>
              <a:rPr lang="ko-KR" altLang="en-US" sz="1800"/>
              <a:t>여기서 </a:t>
            </a:r>
            <a:r>
              <a:rPr lang="ko-KR" altLang="en-US" sz="1800">
                <a:solidFill>
                  <a:schemeClr val="folHlink"/>
                </a:solidFill>
              </a:rPr>
              <a:t>구조체 멤버는</a:t>
            </a:r>
            <a:r>
              <a:rPr lang="ko-KR" altLang="en-US" sz="1800"/>
              <a:t> 구조체에 포함되는 </a:t>
            </a:r>
            <a:r>
              <a:rPr lang="ko-KR" altLang="en-US" sz="1800">
                <a:solidFill>
                  <a:schemeClr val="folHlink"/>
                </a:solidFill>
              </a:rPr>
              <a:t>각각의 변수를</a:t>
            </a:r>
            <a:r>
              <a:rPr lang="ko-KR" altLang="en-US" sz="1800"/>
              <a:t> 말하며,</a:t>
            </a:r>
          </a:p>
          <a:p>
            <a:pPr lvl="1">
              <a:lnSpc>
                <a:spcPct val="90000"/>
              </a:lnSpc>
            </a:pPr>
            <a:endParaRPr lang="ko-KR" altLang="en-US" sz="1800"/>
          </a:p>
          <a:p>
            <a:pPr lvl="1">
              <a:lnSpc>
                <a:spcPct val="90000"/>
              </a:lnSpc>
            </a:pPr>
            <a:r>
              <a:rPr lang="ko-KR" altLang="en-US" sz="1800">
                <a:latin typeface="신명조" charset="-127"/>
                <a:ea typeface="신명조" charset="-127"/>
              </a:rPr>
              <a:t>구조체에 포함되는 </a:t>
            </a:r>
            <a:r>
              <a:rPr lang="ko-KR" altLang="en-US" sz="1800">
                <a:solidFill>
                  <a:schemeClr val="folHlink"/>
                </a:solidFill>
                <a:latin typeface="신명조" charset="-127"/>
                <a:ea typeface="신명조" charset="-127"/>
              </a:rPr>
              <a:t>멤버 변수는</a:t>
            </a:r>
            <a:r>
              <a:rPr lang="ko-KR" altLang="en-US" sz="1800">
                <a:latin typeface="신명조" charset="-127"/>
                <a:ea typeface="신명조" charset="-127"/>
              </a:rPr>
              <a:t> </a:t>
            </a:r>
            <a:r>
              <a:rPr lang="en-US" altLang="ko-KR" sz="1800">
                <a:latin typeface="신명조" charset="-127"/>
                <a:ea typeface="신명조" charset="-127"/>
              </a:rPr>
              <a:t>C </a:t>
            </a:r>
            <a:r>
              <a:rPr lang="ko-KR" altLang="en-US" sz="1800">
                <a:latin typeface="신명조" charset="-127"/>
                <a:ea typeface="신명조" charset="-127"/>
              </a:rPr>
              <a:t>언어에서 사용되는 </a:t>
            </a:r>
            <a:r>
              <a:rPr lang="ko-KR" altLang="en-US" sz="1800">
                <a:solidFill>
                  <a:schemeClr val="folHlink"/>
                </a:solidFill>
                <a:latin typeface="신명조" charset="-127"/>
                <a:ea typeface="신명조" charset="-127"/>
              </a:rPr>
              <a:t>모든 데이터형을</a:t>
            </a:r>
            <a:r>
              <a:rPr lang="ko-KR" altLang="en-US" sz="1800">
                <a:latin typeface="신명조" charset="-127"/>
                <a:ea typeface="신명조" charset="-127"/>
              </a:rPr>
              <a:t> 포함할 수 있다.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자료형 재정의 구문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err="1" smtClean="0"/>
              <a:t>typedef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사용되는 자료형을 다른 새로운 자료형 이름으로 재정의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92896"/>
            <a:ext cx="6607770" cy="2110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자료형 재정의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프로그램의 시스템 간 호환성과 편의성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시스템마다 자료형의 크기가 달라 문제 발생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터보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컴파일러에서 자료형 </a:t>
            </a:r>
            <a:r>
              <a:rPr lang="en-US" altLang="ko-KR" dirty="0" smtClean="0"/>
              <a:t>int</a:t>
            </a:r>
            <a:r>
              <a:rPr lang="ko-KR" altLang="en-US" dirty="0" smtClean="0"/>
              <a:t>는 저장공간의 크기가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바이트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Visual C++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typedef</a:t>
            </a:r>
            <a:r>
              <a:rPr lang="ko-KR" altLang="en-US" dirty="0" smtClean="0"/>
              <a:t>를 사용하여 새로운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자료형 </a:t>
            </a:r>
            <a:r>
              <a:rPr lang="en-US" altLang="ko-KR" dirty="0" err="1" smtClean="0"/>
              <a:t>myint</a:t>
            </a:r>
            <a:r>
              <a:rPr lang="ko-KR" altLang="en-US" dirty="0" smtClean="0"/>
              <a:t>를 정의하여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5085184"/>
            <a:ext cx="5387727" cy="1631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996952"/>
            <a:ext cx="5070283" cy="1243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typedef.c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자료형 재정의 이용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373216"/>
            <a:ext cx="5063019" cy="1402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204864"/>
            <a:ext cx="5523693" cy="3356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203848" y="4797152"/>
            <a:ext cx="526916" cy="184666"/>
          </a:xfrm>
          <a:prstGeom prst="rect">
            <a:avLst/>
          </a:pr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 err="1" smtClean="0"/>
              <a:t>budgt</a:t>
            </a:r>
            <a:endParaRPr lang="ko-KR" altLang="en-US" sz="12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자료형 재정의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4073467" cy="5328592"/>
          </a:xfrm>
        </p:spPr>
        <p:txBody>
          <a:bodyPr/>
          <a:lstStyle/>
          <a:p>
            <a:r>
              <a:rPr lang="en-US" altLang="ko-KR" dirty="0" err="1" smtClean="0"/>
              <a:t>struct</a:t>
            </a:r>
            <a:r>
              <a:rPr lang="ko-KR" altLang="en-US" dirty="0" smtClean="0"/>
              <a:t>를 제거한 새로운 자료형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사용하여 구조체를 한 단어의 새로운 자료형으로 정의하면 사용하기에 편리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사용하여 구조체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date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date</a:t>
            </a:r>
            <a:r>
              <a:rPr lang="ko-KR" altLang="en-US" dirty="0" smtClean="0"/>
              <a:t>로 재정의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date</a:t>
            </a:r>
            <a:r>
              <a:rPr lang="ko-KR" altLang="en-US" dirty="0" smtClean="0"/>
              <a:t>가 아닌 </a:t>
            </a:r>
            <a:r>
              <a:rPr lang="en-US" altLang="ko-KR" dirty="0" err="1" smtClean="0"/>
              <a:t>datetype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다른 이름으로도 재정의 가능</a:t>
            </a:r>
            <a:endParaRPr lang="en-US" altLang="ko-KR" dirty="0" smtClean="0"/>
          </a:p>
          <a:p>
            <a:r>
              <a:rPr lang="ko-KR" altLang="en-US" dirty="0" smtClean="0"/>
              <a:t>구조체 정의와 </a:t>
            </a:r>
            <a:r>
              <a:rPr lang="en-US" altLang="ko-KR" dirty="0" err="1" smtClean="0"/>
              <a:t>typedef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함께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 자료형</a:t>
            </a:r>
            <a:r>
              <a:rPr lang="en-US" altLang="ko-KR" dirty="0" smtClean="0"/>
              <a:t> software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23</a:t>
            </a:fld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556792"/>
            <a:ext cx="3929126" cy="2039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7544" y="4005064"/>
            <a:ext cx="4128912" cy="1764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자료형 재정의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785435" cy="5328592"/>
          </a:xfrm>
        </p:spPr>
        <p:txBody>
          <a:bodyPr/>
          <a:lstStyle/>
          <a:p>
            <a:r>
              <a:rPr lang="en-US" altLang="ko-KR" dirty="0" err="1" smtClean="0"/>
              <a:t>typedefstruct.c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문장 </a:t>
            </a:r>
            <a:r>
              <a:rPr lang="en-US" altLang="ko-KR" dirty="0" err="1" smtClean="0"/>
              <a:t>typedef</a:t>
            </a:r>
            <a:r>
              <a:rPr lang="ko-KR" altLang="en-US" dirty="0" smtClean="0"/>
              <a:t>를 이용하여 구조체의 자료형을 다른 이름으로 재정의하여 이용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24</a:t>
            </a:fld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3983" y="188641"/>
            <a:ext cx="3705441" cy="4838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0464" y="5013176"/>
            <a:ext cx="3717960" cy="1602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25861F-4404-4E5A-8C75-07240666B70B}" type="slidenum">
              <a:rPr lang="ko-KR" altLang="en-US"/>
              <a:pPr/>
              <a:t>25</a:t>
            </a:fld>
            <a:endParaRPr lang="en-US" altLang="ko-KR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Asia줄리엣M"/>
              </a:rPr>
              <a:t>구조체 배열의 기억장소 할당 형태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000"/>
              <a:t>struct book {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char title[5];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int year;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	int price;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} room[10];</a:t>
            </a:r>
          </a:p>
          <a:p>
            <a:pPr lvl="1">
              <a:buFont typeface="Wingdings" pitchFamily="2" charset="2"/>
              <a:buNone/>
            </a:pPr>
            <a:endParaRPr lang="en-US" altLang="ko-KR"/>
          </a:p>
          <a:p>
            <a:endParaRPr lang="ko-KR" altLang="en-US"/>
          </a:p>
        </p:txBody>
      </p:sp>
      <p:pic>
        <p:nvPicPr>
          <p:cNvPr id="402437" name="Picture 5" descr="stru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438400"/>
            <a:ext cx="64770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D5D994-BCCB-4705-9F9D-01D2955C9FED}" type="slidenum">
              <a:rPr lang="ko-KR" altLang="en-US"/>
              <a:pPr/>
              <a:t>26</a:t>
            </a:fld>
            <a:endParaRPr lang="en-US" altLang="ko-KR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배열 예제 1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46482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lnSpc>
                <a:spcPct val="90000"/>
              </a:lnSpc>
            </a:pPr>
            <a:r>
              <a:rPr lang="ko-KR" altLang="en-US" sz="2000"/>
              <a:t>예 1</a:t>
            </a:r>
          </a:p>
          <a:p>
            <a:pPr marL="566738" lvl="1" indent="-180975">
              <a:lnSpc>
                <a:spcPct val="90000"/>
              </a:lnSpc>
            </a:pPr>
            <a:endParaRPr lang="ko-KR" altLang="en-US" sz="1800"/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struct book {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char title[5];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int year;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	int price;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} room[10];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room[4].price = 2000; 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room[1].year = 1995;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room[2].title[1] = 'a';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room[5].title = "lang";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endParaRPr lang="en-US" altLang="ko-KR" sz="1800"/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scanf("%s", room[1].title);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scanf("%d%d", &amp;room[1].year, &amp;room[1].price);</a:t>
            </a:r>
            <a:endParaRPr lang="ko-KR" altLang="en-US" sz="1800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447800"/>
            <a:ext cx="37338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/>
            <a:r>
              <a:rPr lang="ko-KR" altLang="en-US" sz="2000"/>
              <a:t>예 2</a:t>
            </a:r>
          </a:p>
          <a:p>
            <a:pPr marL="193675" indent="-193675"/>
            <a:endParaRPr lang="ko-KR" altLang="en-US" sz="2000"/>
          </a:p>
          <a:p>
            <a:pPr marL="566738" lvl="1" indent="-180975"/>
            <a:r>
              <a:rPr lang="en-US" altLang="ko-KR" sz="1800"/>
              <a:t>struct book class[10];</a:t>
            </a:r>
          </a:p>
          <a:p>
            <a:pPr marL="566738" lvl="1" indent="-180975"/>
            <a:endParaRPr lang="en-US" altLang="ko-KR" sz="1800"/>
          </a:p>
          <a:p>
            <a:pPr marL="952500" lvl="2" indent="-193675">
              <a:buFont typeface="Wingdings" pitchFamily="2" charset="2"/>
              <a:buNone/>
            </a:pPr>
            <a:r>
              <a:rPr lang="en-US" altLang="ko-KR" sz="1600"/>
              <a:t>// 10</a:t>
            </a:r>
            <a:r>
              <a:rPr lang="ko-KR" altLang="en-US" sz="1600"/>
              <a:t>개의 원소를 갖는 배열을 </a:t>
            </a:r>
            <a:r>
              <a:rPr lang="en-US" altLang="ko-KR" sz="1600"/>
              <a:t>book </a:t>
            </a:r>
            <a:r>
              <a:rPr lang="ko-KR" altLang="en-US" sz="1600"/>
              <a:t>구조체 형으로 선언</a:t>
            </a:r>
          </a:p>
          <a:p>
            <a:pPr marL="952500" lvl="2" indent="-193675">
              <a:buFont typeface="Wingdings" pitchFamily="2" charset="2"/>
              <a:buNone/>
            </a:pPr>
            <a:r>
              <a:rPr lang="ko-KR" altLang="en-US" sz="1600"/>
              <a:t>// 즉, </a:t>
            </a:r>
            <a:r>
              <a:rPr lang="en-US" altLang="ko-KR" sz="1600"/>
              <a:t>class </a:t>
            </a:r>
            <a:r>
              <a:rPr lang="ko-KR" altLang="en-US" sz="1600"/>
              <a:t>배열의 각 원소는 </a:t>
            </a:r>
            <a:r>
              <a:rPr lang="en-US" altLang="ko-KR" sz="1600"/>
              <a:t>book</a:t>
            </a:r>
            <a:r>
              <a:rPr lang="ko-KR" altLang="en-US" sz="1600"/>
              <a:t> 형의 구조체 이다.</a:t>
            </a:r>
          </a:p>
          <a:p>
            <a:pPr marL="566738" lvl="1" indent="-180975">
              <a:buFont typeface="Wingdings" pitchFamily="2" charset="2"/>
              <a:buNone/>
            </a:pPr>
            <a:endParaRPr lang="ko-KR" altLang="en-US" sz="1800"/>
          </a:p>
          <a:p>
            <a:pPr marL="566738" lvl="1" indent="-180975">
              <a:buFont typeface="Wingdings" pitchFamily="2" charset="2"/>
              <a:buNone/>
            </a:pPr>
            <a:endParaRPr lang="ko-KR" altLang="en-US" sz="1800"/>
          </a:p>
          <a:p>
            <a:pPr marL="566738" lvl="1" indent="-180975"/>
            <a:r>
              <a:rPr lang="en-US" altLang="ko-KR" sz="1800"/>
              <a:t>class[3].year = 2002 ; </a:t>
            </a:r>
          </a:p>
          <a:p>
            <a:pPr marL="566738" lvl="1" indent="-180975"/>
            <a:endParaRPr lang="en-US" altLang="ko-KR" sz="1800"/>
          </a:p>
          <a:p>
            <a:pPr marL="952500" lvl="2" indent="-193675">
              <a:buFont typeface="Wingdings" pitchFamily="2" charset="2"/>
              <a:buNone/>
            </a:pPr>
            <a:r>
              <a:rPr lang="en-US" altLang="ko-KR" sz="1600"/>
              <a:t>// 4</a:t>
            </a:r>
            <a:r>
              <a:rPr lang="ko-KR" altLang="en-US" sz="1600"/>
              <a:t>번째 구조체의 </a:t>
            </a:r>
            <a:r>
              <a:rPr lang="en-US" altLang="ko-KR" sz="1600"/>
              <a:t>year </a:t>
            </a:r>
            <a:r>
              <a:rPr lang="ko-KR" altLang="en-US" sz="1600"/>
              <a:t>변수에 2002를 대입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7059AD-3886-43BC-B7E9-64F822F83ED3}" type="slidenum">
              <a:rPr lang="ko-KR" altLang="en-US"/>
              <a:pPr/>
              <a:t>27</a:t>
            </a:fld>
            <a:endParaRPr lang="en-US" altLang="ko-KR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Asia줄리엣M"/>
              </a:rPr>
              <a:t>구조체 배열 </a:t>
            </a:r>
            <a:r>
              <a:rPr lang="ko-KR" altLang="en-US"/>
              <a:t>예제 2-1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38100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lnSpc>
                <a:spcPct val="90000"/>
              </a:lnSpc>
            </a:pPr>
            <a:r>
              <a:rPr lang="ko-KR" altLang="en-US" sz="1600">
                <a:solidFill>
                  <a:schemeClr val="folHlink"/>
                </a:solidFill>
              </a:rPr>
              <a:t>구조체 배열의 데이터 입출력</a:t>
            </a:r>
            <a:endParaRPr lang="ko-KR" altLang="en-US" sz="1600"/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endParaRPr lang="ko-KR" altLang="en-US" sz="1600"/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#</a:t>
            </a:r>
            <a:r>
              <a:rPr lang="en-US" altLang="ko-KR" sz="1600"/>
              <a:t>include &lt;stdio.h&gt;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struct address {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char *name;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int age;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int sex;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char *addr;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 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main()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struct address class[3];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int i;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 </a:t>
            </a:r>
            <a:r>
              <a:rPr lang="ko-KR" altLang="ko-KR" sz="1600"/>
              <a:t> </a:t>
            </a:r>
            <a:r>
              <a:rPr lang="en-US" altLang="ko-KR" sz="1600"/>
              <a:t>for(i=0; i&lt;3; i++) {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  printf("</a:t>
            </a:r>
            <a:r>
              <a:rPr lang="ko-KR" altLang="en-US" sz="1600"/>
              <a:t>이름 : ");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      </a:t>
            </a:r>
            <a:r>
              <a:rPr lang="en-US" altLang="ko-KR" sz="1600"/>
              <a:t>gets(class[i].name);</a:t>
            </a:r>
          </a:p>
          <a:p>
            <a:pPr marL="193675" indent="-193675">
              <a:lnSpc>
                <a:spcPct val="60000"/>
              </a:lnSpc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  prinf("</a:t>
            </a:r>
            <a:r>
              <a:rPr lang="ko-KR" altLang="en-US" sz="1600"/>
              <a:t>나이 : ");</a:t>
            </a:r>
          </a:p>
        </p:txBody>
      </p:sp>
      <p:sp>
        <p:nvSpPr>
          <p:cNvPr id="404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1447800"/>
            <a:ext cx="45720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      </a:t>
            </a:r>
            <a:r>
              <a:rPr lang="en-US" altLang="ko-KR" sz="1600"/>
              <a:t>scanf("%d", &amp;class[i].age);</a:t>
            </a:r>
          </a:p>
          <a:p>
            <a:pPr marL="193675" indent="-193675">
              <a:lnSpc>
                <a:spcPct val="60000"/>
              </a:lnSpc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  prinf("</a:t>
            </a:r>
            <a:r>
              <a:rPr lang="ko-KR" altLang="en-US" sz="1600"/>
              <a:t>성별 : ");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      </a:t>
            </a:r>
            <a:r>
              <a:rPr lang="en-US" altLang="ko-KR" sz="1600"/>
              <a:t>scanf("%c", &amp;class[i].sex);</a:t>
            </a:r>
          </a:p>
          <a:p>
            <a:pPr marL="193675" indent="-193675">
              <a:lnSpc>
                <a:spcPct val="60000"/>
              </a:lnSpc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  printf("</a:t>
            </a:r>
            <a:r>
              <a:rPr lang="ko-KR" altLang="en-US" sz="1600"/>
              <a:t>주소 : ");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      </a:t>
            </a:r>
            <a:r>
              <a:rPr lang="en-US" altLang="ko-KR" sz="1600"/>
              <a:t>gets(class[i].addr);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}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printf("\n\n===================\n");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printf(" </a:t>
            </a:r>
            <a:r>
              <a:rPr lang="ko-KR" altLang="en-US" sz="1600"/>
              <a:t>이름  나이  성별  주소\</a:t>
            </a:r>
            <a:r>
              <a:rPr lang="en-US" altLang="ko-KR" sz="1600"/>
              <a:t>n");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printf("\n\n-------------------\n");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for(i=0; i&lt;3; i++) {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  printf("%s  %d  %c  %s\n", class[i].name, class[i].age,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       class[i].sex, class[i].addr);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}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printf("========================\n");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  <a:endParaRPr lang="ko-KR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26D67-8628-4C59-B5E0-E34FB6F57314}" type="slidenum">
              <a:rPr lang="ko-KR" altLang="en-US"/>
              <a:pPr/>
              <a:t>28</a:t>
            </a:fld>
            <a:endParaRPr lang="en-US" altLang="ko-KR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Asia줄리엣M"/>
              </a:rPr>
              <a:t>구조체 배열 </a:t>
            </a:r>
            <a:r>
              <a:rPr lang="ko-KR" altLang="en-US"/>
              <a:t>예제 2-2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38100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/>
            <a:r>
              <a:rPr lang="ko-KR" altLang="en-US" sz="1600">
                <a:solidFill>
                  <a:schemeClr val="folHlink"/>
                </a:solidFill>
              </a:rPr>
              <a:t>실행 결과</a:t>
            </a:r>
          </a:p>
          <a:p>
            <a:pPr marL="193675" indent="-193675"/>
            <a:endParaRPr lang="ko-KR" altLang="en-US" sz="1600"/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이름 : 홍길동 &lt;</a:t>
            </a:r>
            <a:r>
              <a:rPr lang="en-US" altLang="ko-KR" sz="1600"/>
              <a:t>enter&gt;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나이 : 19 &lt;</a:t>
            </a:r>
            <a:r>
              <a:rPr lang="en-US" altLang="ko-KR" sz="1600"/>
              <a:t>enter&gt;</a:t>
            </a:r>
            <a:endParaRPr lang="ko-KR" altLang="en-US" sz="1600"/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성별 : + &lt;</a:t>
            </a:r>
            <a:r>
              <a:rPr lang="en-US" altLang="ko-KR" sz="1600"/>
              <a:t>enter&gt;</a:t>
            </a:r>
            <a:endParaRPr lang="ko-KR" altLang="en-US" sz="1600"/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주소 : 서울특별시 강남구 &lt;</a:t>
            </a:r>
            <a:r>
              <a:rPr lang="en-US" altLang="ko-KR" sz="1600"/>
              <a:t>enter&gt;</a:t>
            </a:r>
          </a:p>
          <a:p>
            <a:pPr marL="193675" indent="-193675">
              <a:buFont typeface="Wingdings" pitchFamily="2" charset="2"/>
              <a:buNone/>
            </a:pPr>
            <a:endParaRPr lang="ko-KR" altLang="en-US" sz="1600"/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이름 : 김대호 &lt;</a:t>
            </a:r>
            <a:r>
              <a:rPr lang="en-US" altLang="ko-KR" sz="1600"/>
              <a:t>enter&gt;</a:t>
            </a:r>
            <a:endParaRPr lang="ko-KR" altLang="en-US" sz="1600"/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나이 : 18 &lt;</a:t>
            </a:r>
            <a:r>
              <a:rPr lang="en-US" altLang="ko-KR" sz="1600"/>
              <a:t>enter&gt;</a:t>
            </a:r>
            <a:endParaRPr lang="ko-KR" altLang="en-US" sz="1600"/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성별 : + &lt;</a:t>
            </a:r>
            <a:r>
              <a:rPr lang="en-US" altLang="ko-KR" sz="1600"/>
              <a:t>enter&gt;</a:t>
            </a:r>
            <a:r>
              <a:rPr lang="ko-KR" altLang="en-US" sz="1600"/>
              <a:t> 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주소 : 서울특별시 강동구 &lt;</a:t>
            </a:r>
            <a:r>
              <a:rPr lang="en-US" altLang="ko-KR" sz="1600"/>
              <a:t>enter&gt;</a:t>
            </a:r>
          </a:p>
          <a:p>
            <a:pPr marL="193675" indent="-193675">
              <a:buFont typeface="Wingdings" pitchFamily="2" charset="2"/>
              <a:buNone/>
            </a:pPr>
            <a:endParaRPr lang="ko-KR" altLang="en-US" sz="1600"/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이름 : 민지수 &lt;</a:t>
            </a:r>
            <a:r>
              <a:rPr lang="en-US" altLang="ko-KR" sz="1600"/>
              <a:t>enter&gt;</a:t>
            </a:r>
            <a:endParaRPr lang="ko-KR" altLang="en-US" sz="1600"/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나이 : 19 &lt;</a:t>
            </a:r>
            <a:r>
              <a:rPr lang="en-US" altLang="ko-KR" sz="1600"/>
              <a:t>enter&gt;</a:t>
            </a:r>
            <a:endParaRPr lang="ko-KR" altLang="en-US" sz="1600"/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성별 : - &lt;</a:t>
            </a:r>
            <a:r>
              <a:rPr lang="en-US" altLang="ko-KR" sz="1600"/>
              <a:t>enter&gt;</a:t>
            </a:r>
            <a:endParaRPr lang="ko-KR" altLang="en-US" sz="1600"/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주소 : 경기도 일산시 &lt;</a:t>
            </a:r>
            <a:r>
              <a:rPr lang="en-US" altLang="ko-KR" sz="1600"/>
              <a:t>enter&gt;</a:t>
            </a:r>
            <a:endParaRPr lang="ko-KR" altLang="ko-KR" sz="1600"/>
          </a:p>
        </p:txBody>
      </p:sp>
      <p:sp>
        <p:nvSpPr>
          <p:cNvPr id="4505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1447800"/>
            <a:ext cx="45720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==============================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이름  나이  성별  주소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------------------------------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홍길동  19  +  서울특별시 강남구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김대호  18  +  서울특별시 강동구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민지수  19  -  경기도 일산시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==============================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 </a:t>
            </a:r>
            <a:r>
              <a:rPr lang="en-US" altLang="ko-KR" dirty="0" smtClean="0"/>
              <a:t>lecture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29</a:t>
            </a:fld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6780213" cy="413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r>
              <a:rPr lang="en-US" altLang="ko-KR" dirty="0" smtClean="0"/>
              <a:t>(structure)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연관성이 있는 서로 다른 개별적인 자료형의 변수들을 하나의 단위로 묶은 새로운 자료형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연관된 멤버로 구성되는 통합 자료형으로 대표적인 유도 자료형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996952"/>
            <a:ext cx="4419892" cy="3506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배열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641419" cy="5328592"/>
          </a:xfrm>
        </p:spPr>
        <p:txBody>
          <a:bodyPr/>
          <a:lstStyle/>
          <a:p>
            <a:r>
              <a:rPr lang="en-US" altLang="ko-KR" dirty="0" err="1" smtClean="0"/>
              <a:t>structarray.c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구조체 배열을 선언한 후 출력 처리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www.woori.ac.kr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30</a:t>
            </a:fld>
            <a:endParaRPr lang="en-US" altLang="ko-KR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8411" y="3931702"/>
            <a:ext cx="5172075" cy="48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413473"/>
            <a:ext cx="5181600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0837" y="116631"/>
            <a:ext cx="4119595" cy="6597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복소수를 위한 구조체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복소수 </a:t>
            </a:r>
            <a:r>
              <a:rPr lang="en-US" altLang="ko-KR" dirty="0" smtClean="0"/>
              <a:t>a + bi</a:t>
            </a:r>
          </a:p>
          <a:p>
            <a:pPr lvl="1"/>
            <a:r>
              <a:rPr lang="ko-KR" altLang="en-US" dirty="0" smtClean="0"/>
              <a:t>구조체 </a:t>
            </a:r>
            <a:r>
              <a:rPr lang="en-US" altLang="ko-KR" dirty="0" smtClean="0"/>
              <a:t>complex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31</a:t>
            </a:fld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688" y="2276872"/>
            <a:ext cx="5762625" cy="1990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복소수를 표현한 구조체의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4001459" cy="5328592"/>
          </a:xfrm>
        </p:spPr>
        <p:txBody>
          <a:bodyPr/>
          <a:lstStyle/>
          <a:p>
            <a:r>
              <a:rPr lang="en-US" altLang="ko-KR" dirty="0" err="1" smtClean="0"/>
              <a:t>complexnumber.c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구조체를 사용하여 복소수를 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함수의 인자와 반환형으로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32</a:t>
            </a:fld>
            <a:endParaRPr lang="en-US" altLang="ko-K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2621" y="2852936"/>
            <a:ext cx="4125483" cy="182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5126754"/>
            <a:ext cx="51720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37120"/>
            <a:ext cx="4110316" cy="61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873744-62F6-4DCC-B747-4B2BC3FF9331}" type="slidenum">
              <a:rPr lang="ko-KR" altLang="en-US"/>
              <a:pPr/>
              <a:t>33</a:t>
            </a:fld>
            <a:endParaRPr lang="en-US" altLang="ko-KR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포인터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구조체 포인터 </a:t>
            </a:r>
          </a:p>
          <a:p>
            <a:pPr lvl="1"/>
            <a:r>
              <a:rPr lang="ko-KR" altLang="en-US">
                <a:solidFill>
                  <a:schemeClr val="folHlink"/>
                </a:solidFill>
              </a:rPr>
              <a:t>구조체에 대한 포인터를 선언한 것</a:t>
            </a:r>
          </a:p>
          <a:p>
            <a:endParaRPr lang="ko-KR" altLang="en-US"/>
          </a:p>
          <a:p>
            <a:r>
              <a:rPr lang="ko-KR" altLang="en-US"/>
              <a:t>배열과 포인터 변수를 동일하게 사용할 수 있듯이 </a:t>
            </a:r>
          </a:p>
          <a:p>
            <a:r>
              <a:rPr lang="ko-KR" altLang="en-US"/>
              <a:t>구조체의 포인터 변수도 구조체 배열과 동일하게 사용할 수 있다. </a:t>
            </a:r>
          </a:p>
          <a:p>
            <a:endParaRPr lang="ko-KR" altLang="en-US"/>
          </a:p>
          <a:p>
            <a:r>
              <a:rPr lang="ko-KR" altLang="en-US"/>
              <a:t>형식</a:t>
            </a:r>
          </a:p>
          <a:p>
            <a:pPr lvl="1"/>
            <a:endParaRPr lang="ko-KR" altLang="en-US" sz="1800"/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struct </a:t>
            </a:r>
            <a:r>
              <a:rPr lang="ko-KR" altLang="en-US" sz="1800"/>
              <a:t>구조체명칭 {		      </a:t>
            </a:r>
            <a:r>
              <a:rPr lang="en-US" altLang="ko-KR" sz="1800"/>
              <a:t>struct </a:t>
            </a:r>
            <a:r>
              <a:rPr lang="ko-KR" altLang="en-US" sz="1800"/>
              <a:t>구조체명칭 { 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1800"/>
              <a:t>	멤버변수1;			멤버변수1;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1800"/>
              <a:t>	멤버변수2;			... ; 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1800"/>
              <a:t>	...  ;				멤버변수</a:t>
            </a:r>
            <a:r>
              <a:rPr lang="en-US" altLang="ko-KR" sz="1800"/>
              <a:t>n;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	</a:t>
            </a:r>
            <a:r>
              <a:rPr lang="ko-KR" altLang="en-US" sz="1800"/>
              <a:t>멤버변수</a:t>
            </a:r>
            <a:r>
              <a:rPr lang="en-US" altLang="ko-KR" sz="1800"/>
              <a:t>n; 		      };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} *</a:t>
            </a:r>
            <a:r>
              <a:rPr lang="ko-KR" altLang="en-US" sz="1800"/>
              <a:t>포인터변수명; 		      </a:t>
            </a:r>
            <a:r>
              <a:rPr lang="en-US" altLang="ko-KR" sz="1800"/>
              <a:t>struct </a:t>
            </a:r>
            <a:r>
              <a:rPr lang="ko-KR" altLang="en-US" sz="1800"/>
              <a:t>구조체명칭 </a:t>
            </a:r>
            <a:r>
              <a:rPr lang="en-US" altLang="ko-KR" sz="1800"/>
              <a:t>*</a:t>
            </a:r>
            <a:r>
              <a:rPr lang="ko-KR" altLang="en-US" sz="1800"/>
              <a:t>포인터변수명;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B0FB03-EC23-4A6D-A966-9297090EF437}" type="slidenum">
              <a:rPr lang="ko-KR" altLang="en-US"/>
              <a:pPr/>
              <a:t>34</a:t>
            </a:fld>
            <a:endParaRPr lang="en-US" altLang="ko-KR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포인터 선언</a:t>
            </a:r>
            <a:endParaRPr lang="en-US" altLang="ko-KR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r>
              <a:rPr lang="ko-KR" altLang="en-US" sz="1800"/>
              <a:t>①   </a:t>
            </a:r>
            <a:r>
              <a:rPr lang="en-US" altLang="ko-KR" sz="1800"/>
              <a:t>struct book {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  	      char title[10];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	      char *author[7];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            unsigned int price;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         } *room1;</a:t>
            </a:r>
          </a:p>
          <a:p>
            <a:pPr lvl="1">
              <a:buFont typeface="Wingdings" pitchFamily="2" charset="2"/>
              <a:buNone/>
            </a:pPr>
            <a:endParaRPr lang="en-US" altLang="ko-KR" sz="1800"/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②    struct book *room2;</a:t>
            </a:r>
          </a:p>
          <a:p>
            <a:pPr lvl="1">
              <a:buFont typeface="Wingdings" pitchFamily="2" charset="2"/>
              <a:buNone/>
            </a:pPr>
            <a:endParaRPr lang="en-US" altLang="ko-KR" sz="1800"/>
          </a:p>
          <a:p>
            <a:pPr lvl="1"/>
            <a:r>
              <a:rPr lang="ko-KR" altLang="en-US" sz="1800"/>
              <a:t>구조체 </a:t>
            </a:r>
            <a:r>
              <a:rPr lang="en-US" altLang="ko-KR" sz="1800"/>
              <a:t>book </a:t>
            </a:r>
            <a:r>
              <a:rPr lang="ko-KR" altLang="en-US" sz="1800"/>
              <a:t>형태의 포인터 변수 </a:t>
            </a:r>
            <a:r>
              <a:rPr lang="en-US" altLang="ko-KR" sz="1800"/>
              <a:t>room</a:t>
            </a:r>
            <a:r>
              <a:rPr lang="ko-KR" altLang="en-US" sz="1800"/>
              <a:t>을 선언</a:t>
            </a:r>
          </a:p>
          <a:p>
            <a:endParaRPr lang="ko-KR" altLang="en-US"/>
          </a:p>
          <a:p>
            <a:r>
              <a:rPr lang="ko-KR" altLang="en-US"/>
              <a:t>구조체 포인터 변수의 초기화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1800"/>
              <a:t>     </a:t>
            </a:r>
            <a:r>
              <a:rPr lang="en-US" altLang="ko-KR" sz="1800"/>
              <a:t>struct book *room;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     struct book class;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     room = &amp;class;	      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	/* </a:t>
            </a:r>
            <a:r>
              <a:rPr lang="ko-KR" altLang="en-US" sz="1800"/>
              <a:t>포인터 변수 </a:t>
            </a:r>
            <a:r>
              <a:rPr lang="en-US" altLang="ko-KR" sz="1800"/>
              <a:t>ptr</a:t>
            </a:r>
            <a:r>
              <a:rPr lang="ko-KR" altLang="en-US" sz="1800"/>
              <a:t>의 초기화 , </a:t>
            </a:r>
            <a:r>
              <a:rPr lang="en-US" altLang="ko-KR" sz="1800"/>
              <a:t>class</a:t>
            </a:r>
            <a:r>
              <a:rPr lang="ko-KR" altLang="en-US" sz="1800"/>
              <a:t>의 주소를 </a:t>
            </a:r>
            <a:r>
              <a:rPr lang="en-US" altLang="ko-KR" sz="1800"/>
              <a:t>room </a:t>
            </a:r>
            <a:r>
              <a:rPr lang="ko-KR" altLang="en-US" sz="1800"/>
              <a:t>에 치환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3AC8C0-A462-47F0-B011-72BCF57AD610}" type="slidenum">
              <a:rPr lang="ko-KR" altLang="en-US"/>
              <a:pPr/>
              <a:t>35</a:t>
            </a:fld>
            <a:endParaRPr lang="en-US" altLang="ko-KR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포인터의 멤버 참조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/>
              <a:t>구조체 포인터를 통한 구조체 원소에 접근</a:t>
            </a:r>
          </a:p>
          <a:p>
            <a:pPr lvl="1"/>
            <a:endParaRPr lang="ko-KR" altLang="en-US" sz="1800"/>
          </a:p>
          <a:p>
            <a:pPr lvl="1"/>
            <a:r>
              <a:rPr lang="ko-KR" altLang="en-US" sz="1800"/>
              <a:t>간접 멤버 참조 연산자(-&gt;,화살표 연산자)를 사용</a:t>
            </a:r>
          </a:p>
          <a:p>
            <a:pPr lvl="1"/>
            <a:endParaRPr lang="ko-KR" altLang="en-US" sz="1800"/>
          </a:p>
          <a:p>
            <a:pPr lvl="2">
              <a:lnSpc>
                <a:spcPct val="120000"/>
              </a:lnSpc>
            </a:pPr>
            <a:r>
              <a:rPr lang="ko-KR" altLang="en-US" sz="1600">
                <a:solidFill>
                  <a:schemeClr val="folHlink"/>
                </a:solidFill>
              </a:rPr>
              <a:t>구조체포인터변수명-&gt;멤버변수</a:t>
            </a:r>
            <a:r>
              <a:rPr lang="ko-KR" altLang="en-US" sz="1600"/>
              <a:t>;</a:t>
            </a:r>
          </a:p>
          <a:p>
            <a:pPr lvl="2">
              <a:lnSpc>
                <a:spcPct val="120000"/>
              </a:lnSpc>
            </a:pPr>
            <a:r>
              <a:rPr lang="ko-KR" altLang="en-US" sz="1600"/>
              <a:t>예) </a:t>
            </a:r>
            <a:r>
              <a:rPr lang="en-US" altLang="ko-KR" sz="1600"/>
              <a:t>p-&gt;i = 10;</a:t>
            </a:r>
          </a:p>
          <a:p>
            <a:pPr lvl="2"/>
            <a:endParaRPr lang="en-US" altLang="ko-KR" sz="1600"/>
          </a:p>
          <a:p>
            <a:pPr lvl="1"/>
            <a:r>
              <a:rPr lang="ko-KR" altLang="en-US" sz="1800"/>
              <a:t>멤버 연산자(.) 이용</a:t>
            </a:r>
          </a:p>
          <a:p>
            <a:pPr lvl="1"/>
            <a:endParaRPr lang="ko-KR" altLang="en-US" sz="1800"/>
          </a:p>
          <a:p>
            <a:pPr lvl="2">
              <a:lnSpc>
                <a:spcPct val="120000"/>
              </a:lnSpc>
            </a:pPr>
            <a:r>
              <a:rPr lang="ko-KR" altLang="en-US" sz="1600">
                <a:solidFill>
                  <a:schemeClr val="folHlink"/>
                </a:solidFill>
              </a:rPr>
              <a:t>(*구조체포인터변수명).멤버변수</a:t>
            </a:r>
          </a:p>
          <a:p>
            <a:pPr lvl="2">
              <a:lnSpc>
                <a:spcPct val="120000"/>
              </a:lnSpc>
            </a:pPr>
            <a:r>
              <a:rPr lang="ko-KR" altLang="en-US" sz="1600"/>
              <a:t>위의 형식에서 * 는 멤버연산자 (.) 보다 낮은 우선 순위를 갖기 때문에 위의 형식에서와 같이 괄호를 같이 써 주어야 한다. </a:t>
            </a:r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384F5-85EE-4A4D-8509-E75F55BFF7D2}" type="slidenum">
              <a:rPr lang="ko-KR" altLang="en-US"/>
              <a:pPr/>
              <a:t>36</a:t>
            </a:fld>
            <a:endParaRPr lang="en-US" altLang="ko-KR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포인터 멤버 참조의 예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/>
              <a:t>구조체 포인터를 통한 구조체 원소에 접근 예</a:t>
            </a:r>
            <a:endParaRPr lang="ko-KR" altLang="en-US"/>
          </a:p>
          <a:p>
            <a:pPr lvl="1">
              <a:buFont typeface="Wingdings" pitchFamily="2" charset="2"/>
              <a:buNone/>
            </a:pPr>
            <a:endParaRPr lang="ko-KR" altLang="ko-KR" sz="1800"/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struct list {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	int kor;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	int math;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} a={90, 95}, *p;</a:t>
            </a:r>
          </a:p>
          <a:p>
            <a:pPr lvl="1">
              <a:buFont typeface="Wingdings" pitchFamily="2" charset="2"/>
              <a:buNone/>
            </a:pPr>
            <a:endParaRPr lang="en-US" altLang="ko-KR" sz="1800"/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p = &amp;a;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p-&gt;kor ;    /*  (*p).kor</a:t>
            </a:r>
            <a:r>
              <a:rPr lang="ko-KR" altLang="en-US" sz="1800"/>
              <a:t>와 동일, 90 */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p-&gt;math;    /*  (*p).math</a:t>
            </a:r>
            <a:r>
              <a:rPr lang="ko-KR" altLang="en-US" sz="1800"/>
              <a:t>와 동일, 95 */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1800"/>
              <a:t>*</a:t>
            </a:r>
            <a:r>
              <a:rPr lang="en-US" altLang="ko-KR" sz="1800"/>
              <a:t>p.math;    /*  *p.math</a:t>
            </a:r>
            <a:r>
              <a:rPr lang="ko-KR" altLang="en-US" sz="1800"/>
              <a:t>는 *(</a:t>
            </a:r>
            <a:r>
              <a:rPr lang="en-US" altLang="ko-KR" sz="1800"/>
              <a:t>p.math) </a:t>
            </a:r>
            <a:r>
              <a:rPr lang="ko-KR" altLang="en-US" sz="1800"/>
              <a:t>의미,  옳지 않은 표현 */</a:t>
            </a:r>
            <a:endParaRPr lang="ko-KR" altLang="ko-K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E1082D-A624-4F83-B21E-220FA8BCB5D8}" type="slidenum">
              <a:rPr lang="ko-KR" altLang="en-US"/>
              <a:pPr/>
              <a:t>37</a:t>
            </a:fld>
            <a:endParaRPr lang="en-US" altLang="ko-KR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포인터 예제 1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35814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/>
            <a:r>
              <a:rPr lang="ko-KR" altLang="en-US" sz="1800"/>
              <a:t>구조체 포인터를 통하여 구조체 원소에 접근</a:t>
            </a:r>
          </a:p>
          <a:p>
            <a:pPr marL="193675" indent="-193675"/>
            <a:endParaRPr lang="ko-KR" altLang="en-US" sz="1800"/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800"/>
              <a:t>#</a:t>
            </a:r>
            <a:r>
              <a:rPr lang="en-US" altLang="ko-KR" sz="1800"/>
              <a:t>include &lt;stdio.h&gt;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800"/>
              <a:t>#include &lt;string.h&gt;</a:t>
            </a:r>
          </a:p>
          <a:p>
            <a:pPr marL="193675" indent="-193675">
              <a:lnSpc>
                <a:spcPct val="50000"/>
              </a:lnSpc>
              <a:buFont typeface="Wingdings" pitchFamily="2" charset="2"/>
              <a:buNone/>
            </a:pPr>
            <a:endParaRPr lang="en-US" altLang="ko-KR" sz="18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800"/>
              <a:t>struct s_type {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800"/>
              <a:t>	int i;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800"/>
              <a:t>	char str[80];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800"/>
              <a:t>} s, *p; </a:t>
            </a:r>
          </a:p>
          <a:p>
            <a:pPr marL="193675" indent="-193675">
              <a:buFont typeface="Wingdings" pitchFamily="2" charset="2"/>
              <a:buNone/>
            </a:pPr>
            <a:endParaRPr lang="ko-KR" altLang="en-US" sz="1800"/>
          </a:p>
          <a:p>
            <a:pPr marL="952500" lvl="2" indent="-193675">
              <a:buFont typeface="Wingdings" pitchFamily="2" charset="2"/>
              <a:buNone/>
            </a:pPr>
            <a:endParaRPr lang="ko-KR" altLang="ko-KR" sz="1600"/>
          </a:p>
        </p:txBody>
      </p:sp>
      <p:sp>
        <p:nvSpPr>
          <p:cNvPr id="3717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38600" y="1447800"/>
            <a:ext cx="48006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5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buFont typeface="Wingdings" pitchFamily="2" charset="2"/>
              <a:buNone/>
            </a:pPr>
            <a:r>
              <a:rPr lang="en-US" altLang="ko-KR" sz="1800"/>
              <a:t>void main(void)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  p = &amp;s;</a:t>
            </a:r>
          </a:p>
          <a:p>
            <a:pPr>
              <a:lnSpc>
                <a:spcPct val="5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buFont typeface="Wingdings" pitchFamily="2" charset="2"/>
              <a:buNone/>
            </a:pPr>
            <a:r>
              <a:rPr lang="en-US" altLang="ko-KR" sz="1800"/>
              <a:t>  s.i = 10; /* </a:t>
            </a:r>
            <a:r>
              <a:rPr lang="ko-KR" altLang="en-US" sz="1800"/>
              <a:t>아래의 문장과 동일한 동작 */</a:t>
            </a:r>
            <a:r>
              <a:rPr lang="ko-KR" altLang="ko-KR" sz="1800"/>
              <a:t> </a:t>
            </a:r>
          </a:p>
          <a:p>
            <a:pPr>
              <a:buFont typeface="Wingdings" pitchFamily="2" charset="2"/>
              <a:buNone/>
            </a:pPr>
            <a:r>
              <a:rPr lang="ko-KR" altLang="ko-KR" sz="1800"/>
              <a:t>  </a:t>
            </a:r>
            <a:r>
              <a:rPr lang="en-US" altLang="ko-KR" sz="1800"/>
              <a:t>p-&gt;i = 10; </a:t>
            </a:r>
          </a:p>
          <a:p>
            <a:pPr>
              <a:lnSpc>
                <a:spcPct val="5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buFont typeface="Wingdings" pitchFamily="2" charset="2"/>
              <a:buNone/>
            </a:pPr>
            <a:r>
              <a:rPr lang="en-US" altLang="ko-KR" sz="1800"/>
              <a:t>  strcpy(p-&gt;str, "I like structures");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ko-KR" sz="1800"/>
          </a:p>
          <a:p>
            <a:pPr>
              <a:buFont typeface="Wingdings" pitchFamily="2" charset="2"/>
              <a:buNone/>
            </a:pPr>
            <a:r>
              <a:rPr lang="en-US" altLang="ko-KR" sz="1800"/>
              <a:t>  printf("%d %d %s", s.i, p-&gt;i, p-&gt;str);</a:t>
            </a:r>
          </a:p>
          <a:p>
            <a:pPr>
              <a:buFont typeface="Wingdings" pitchFamily="2" charset="2"/>
              <a:buNone/>
            </a:pPr>
            <a:r>
              <a:rPr lang="en-US" altLang="ko-KR" sz="1800"/>
              <a:t>}</a:t>
            </a:r>
            <a:endParaRPr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22402-AEA5-460E-891D-D0E95B8CD5CC}" type="slidenum">
              <a:rPr lang="ko-KR" altLang="en-US"/>
              <a:pPr/>
              <a:t>38</a:t>
            </a:fld>
            <a:endParaRPr lang="en-US" altLang="ko-KR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포인터 예제 2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41148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#</a:t>
            </a:r>
            <a:r>
              <a:rPr lang="en-US" altLang="ko-KR" sz="1600"/>
              <a:t>include &lt;stdio.h&gt;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struct list {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char *name;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int kor;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int math;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float mean;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};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main()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int i;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struct list class = {"kim", 91, 80, 0.0 };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struct list *p;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p = &amp;class;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(*p).mean=((*p).kor + p-&gt;math) / 2.0;</a:t>
            </a:r>
            <a:endParaRPr lang="ko-KR" altLang="ko-KR" sz="2000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447800"/>
            <a:ext cx="42672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ko-KR" sz="1600"/>
              <a:t>   </a:t>
            </a:r>
            <a:r>
              <a:rPr lang="en-US" altLang="ko-KR" sz="1600"/>
              <a:t>printf("p-&gt;name = %s,  (*p).name = %s\n", p-&gt;name, (*p).name);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   printf("p-&gt;kor = %d,  (*p).kor = %d\n", p-&gt;kor, (*p).kor);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   printf("p-&gt;math = %d,  (*p).math = %d\n", p-&gt;math, (*p).math);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   printf("p-&gt;mean = %f,  (*p).mean = %f\n", p-&gt;mean, (*p).mean);  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>
              <a:buFont typeface="Wingdings" pitchFamily="2" charset="2"/>
              <a:buNone/>
            </a:pPr>
            <a:endParaRPr lang="en-US" altLang="ko-KR" sz="1600"/>
          </a:p>
          <a:p>
            <a:r>
              <a:rPr lang="ko-KR" altLang="en-US" sz="1600"/>
              <a:t>실행결과</a:t>
            </a:r>
          </a:p>
          <a:p>
            <a:endParaRPr lang="ko-KR" altLang="en-US" sz="1600"/>
          </a:p>
          <a:p>
            <a:pPr>
              <a:buFont typeface="Wingdings" pitchFamily="2" charset="2"/>
              <a:buNone/>
            </a:pPr>
            <a:r>
              <a:rPr lang="en-US" altLang="ko-KR" sz="1600"/>
              <a:t>p-&gt;name = kim,  (*p).name = kim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p-&gt;kor = 91,  (*p).kor = 91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p-&gt;math = 80,  (*p).math = 80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p-&gt;mean = 85.500000,  (*p).mean = 85.500000</a:t>
            </a:r>
            <a:endParaRPr lang="ko-KR" altLang="en-US" sz="1600"/>
          </a:p>
          <a:p>
            <a:pPr>
              <a:buFont typeface="Wingdings" pitchFamily="2" charset="2"/>
              <a:buNone/>
            </a:pPr>
            <a:endParaRPr lang="ko-KR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F101F5-476D-4870-93AA-FFE5D01E287D}" type="slidenum">
              <a:rPr lang="ko-KR" altLang="en-US"/>
              <a:pPr/>
              <a:t>39</a:t>
            </a:fld>
            <a:endParaRPr lang="en-US" altLang="ko-KR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포인터 예제 3-1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28956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 dirty="0"/>
              <a:t>#</a:t>
            </a:r>
            <a:r>
              <a:rPr lang="en-US" altLang="ko-KR" sz="1600" dirty="0"/>
              <a:t>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 err="1"/>
              <a:t>struct</a:t>
            </a:r>
            <a:r>
              <a:rPr lang="en-US" altLang="ko-KR" sz="1600" dirty="0"/>
              <a:t> list {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   char *name;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math;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   float mean;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};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main()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{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list class[3];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struct</a:t>
            </a:r>
            <a:r>
              <a:rPr lang="en-US" altLang="ko-KR" sz="1600" dirty="0"/>
              <a:t> list *</a:t>
            </a:r>
            <a:r>
              <a:rPr lang="en-US" altLang="ko-KR" sz="1600" dirty="0" err="1"/>
              <a:t>ptr</a:t>
            </a:r>
            <a:r>
              <a:rPr lang="en-US" altLang="ko-KR" sz="1600" dirty="0"/>
              <a:t>;</a:t>
            </a:r>
          </a:p>
          <a:p>
            <a:pPr marL="193675" indent="-193675">
              <a:lnSpc>
                <a:spcPct val="50000"/>
              </a:lnSpc>
              <a:buFont typeface="Wingdings" pitchFamily="2" charset="2"/>
              <a:buNone/>
            </a:pPr>
            <a:endParaRPr lang="en-US" altLang="ko-KR" sz="1600" dirty="0"/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ptr</a:t>
            </a:r>
            <a:r>
              <a:rPr lang="en-US" altLang="ko-KR" sz="1600" dirty="0"/>
              <a:t> = class;</a:t>
            </a:r>
          </a:p>
          <a:p>
            <a:pPr marL="193675" indent="-193675">
              <a:lnSpc>
                <a:spcPct val="60000"/>
              </a:lnSpc>
              <a:buFont typeface="Wingdings" pitchFamily="2" charset="2"/>
              <a:buNone/>
            </a:pPr>
            <a:endParaRPr lang="en-US" altLang="ko-KR" sz="1600" dirty="0"/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   for(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&lt;3;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{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이름 : ");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 dirty="0"/>
              <a:t>      </a:t>
            </a:r>
            <a:r>
              <a:rPr lang="en-US" altLang="ko-KR" sz="1600" dirty="0"/>
              <a:t>gets((</a:t>
            </a:r>
            <a:r>
              <a:rPr lang="en-US" altLang="ko-KR" sz="1600" dirty="0" err="1"/>
              <a:t>ptr+i</a:t>
            </a:r>
            <a:r>
              <a:rPr lang="en-US" altLang="ko-KR" sz="1600" dirty="0"/>
              <a:t>)-&gt;name);</a:t>
            </a:r>
          </a:p>
        </p:txBody>
      </p:sp>
      <p:sp>
        <p:nvSpPr>
          <p:cNvPr id="4085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352800" y="1447800"/>
            <a:ext cx="54864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buFont typeface="Wingdings" pitchFamily="2" charset="2"/>
              <a:buNone/>
            </a:pPr>
            <a:r>
              <a:rPr lang="ko-KR" altLang="ko-KR" sz="1600" dirty="0"/>
              <a:t>      </a:t>
            </a:r>
            <a:r>
              <a:rPr lang="en-US" altLang="ko-KR" sz="1600" dirty="0" err="1"/>
              <a:t>prinf</a:t>
            </a:r>
            <a:r>
              <a:rPr lang="en-US" altLang="ko-KR" sz="1600" dirty="0"/>
              <a:t>("</a:t>
            </a:r>
            <a:r>
              <a:rPr lang="ko-KR" altLang="en-US" sz="1600" dirty="0"/>
              <a:t>국어 : ");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 dirty="0"/>
              <a:t>      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("%d", (</a:t>
            </a:r>
            <a:r>
              <a:rPr lang="en-US" altLang="ko-KR" sz="1600" dirty="0" err="1"/>
              <a:t>ptr+i</a:t>
            </a:r>
            <a:r>
              <a:rPr lang="en-US" altLang="ko-KR" sz="1600" dirty="0"/>
              <a:t>)-&gt;age);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prinf</a:t>
            </a:r>
            <a:r>
              <a:rPr lang="en-US" altLang="ko-KR" sz="1600" dirty="0"/>
              <a:t>("</a:t>
            </a:r>
            <a:r>
              <a:rPr lang="ko-KR" altLang="en-US" sz="1600" dirty="0"/>
              <a:t>수학 : ");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 dirty="0"/>
              <a:t>      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("%c", (</a:t>
            </a:r>
            <a:r>
              <a:rPr lang="en-US" altLang="ko-KR" sz="1600" dirty="0" err="1"/>
              <a:t>ptr+i</a:t>
            </a:r>
            <a:r>
              <a:rPr lang="en-US" altLang="ko-KR" sz="1600" dirty="0"/>
              <a:t>)-&gt;sex);</a:t>
            </a:r>
          </a:p>
          <a:p>
            <a:pPr marL="193675" indent="-193675">
              <a:lnSpc>
                <a:spcPct val="60000"/>
              </a:lnSpc>
              <a:buFont typeface="Wingdings" pitchFamily="2" charset="2"/>
              <a:buNone/>
            </a:pPr>
            <a:endParaRPr lang="en-US" altLang="ko-KR" sz="1600" dirty="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      *(</a:t>
            </a:r>
            <a:r>
              <a:rPr lang="en-US" altLang="ko-KR" sz="1600" dirty="0" err="1"/>
              <a:t>ptr+i</a:t>
            </a:r>
            <a:r>
              <a:rPr lang="en-US" altLang="ko-KR" sz="1600" dirty="0"/>
              <a:t>).mean = *(</a:t>
            </a:r>
            <a:r>
              <a:rPr lang="en-US" altLang="ko-KR" sz="1600" dirty="0" err="1"/>
              <a:t>ptr+i</a:t>
            </a:r>
            <a:r>
              <a:rPr lang="en-US" altLang="ko-KR" sz="1600" dirty="0"/>
              <a:t>).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 + (</a:t>
            </a:r>
            <a:r>
              <a:rPr lang="en-US" altLang="ko-KR" sz="1600" dirty="0" err="1"/>
              <a:t>ptr+i</a:t>
            </a:r>
            <a:r>
              <a:rPr lang="en-US" altLang="ko-KR" sz="1600" dirty="0"/>
              <a:t>)-&gt;math) / 2.0;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   }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("\n\n================\n");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 </a:t>
            </a:r>
            <a:r>
              <a:rPr lang="ko-KR" altLang="en-US" sz="1600" dirty="0"/>
              <a:t>이름  국어  수학  평균\</a:t>
            </a:r>
            <a:r>
              <a:rPr lang="en-US" altLang="ko-KR" sz="1600" dirty="0"/>
              <a:t>n");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("\n\n----------------\n");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600" dirty="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   for(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&lt;3;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{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("%s  %d  %c  %s\n", (</a:t>
            </a:r>
            <a:r>
              <a:rPr lang="en-US" altLang="ko-KR" sz="1600" dirty="0" err="1"/>
              <a:t>ptr+i</a:t>
            </a:r>
            <a:r>
              <a:rPr lang="en-US" altLang="ko-KR" sz="1600" dirty="0"/>
              <a:t>)-&gt;name, (</a:t>
            </a:r>
            <a:r>
              <a:rPr lang="en-US" altLang="ko-KR" sz="1600" dirty="0" err="1"/>
              <a:t>ptr+i</a:t>
            </a:r>
            <a:r>
              <a:rPr lang="en-US" altLang="ko-KR" sz="1600" dirty="0"/>
              <a:t>)-&gt;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ptr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].math, </a:t>
            </a:r>
            <a:r>
              <a:rPr lang="en-US" altLang="ko-KR" sz="1600" dirty="0" err="1"/>
              <a:t>ptr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].mean);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   }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("=====================\n");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772816"/>
            <a:ext cx="3065355" cy="4752528"/>
          </a:xfrm>
        </p:spPr>
        <p:txBody>
          <a:bodyPr/>
          <a:lstStyle/>
          <a:p>
            <a:r>
              <a:rPr lang="ko-KR" altLang="en-US" sz="1800" dirty="0" smtClean="0"/>
              <a:t>키워드 </a:t>
            </a:r>
            <a:r>
              <a:rPr lang="en-US" altLang="ko-KR" sz="1800" dirty="0" err="1" smtClean="0"/>
              <a:t>struct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marL="533400" lvl="1" indent="-171450"/>
            <a:r>
              <a:rPr lang="ko-KR" altLang="en-US" sz="1600" dirty="0" smtClean="0"/>
              <a:t>키워드 </a:t>
            </a:r>
            <a:r>
              <a:rPr lang="en-US" altLang="ko-KR" sz="1600" dirty="0" err="1" smtClean="0"/>
              <a:t>struct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다음에 구조체 태그 이름을 기술</a:t>
            </a:r>
            <a:endParaRPr lang="en-US" altLang="ko-KR" sz="1600" dirty="0" smtClean="0"/>
          </a:p>
          <a:p>
            <a:pPr marL="533400" lvl="1" indent="-171450"/>
            <a:r>
              <a:rPr lang="ko-KR" altLang="en-US" sz="1600" dirty="0" smtClean="0"/>
              <a:t>중괄호 사이에 원하는 멤버를 여러 개의 변수로 선언하는 구조</a:t>
            </a:r>
            <a:endParaRPr lang="en-US" altLang="ko-KR" sz="1600" dirty="0"/>
          </a:p>
          <a:p>
            <a:pPr marL="533400" lvl="1" indent="-171450"/>
            <a:r>
              <a:rPr lang="ko-KR" altLang="en-US" sz="1600" dirty="0" smtClean="0"/>
              <a:t>변수 선언에서 이용될 새로운 구조체 자료형을 정의하는 구문</a:t>
            </a:r>
            <a:endParaRPr lang="en-US" altLang="ko-KR" sz="1600" dirty="0" smtClean="0"/>
          </a:p>
          <a:p>
            <a:pPr marL="533400" lvl="1" indent="-171450"/>
            <a:endParaRPr lang="en-US" altLang="ko-KR" sz="1600" dirty="0" smtClean="0"/>
          </a:p>
          <a:p>
            <a:r>
              <a:rPr lang="ko-KR" altLang="en-US" sz="1800" dirty="0" smtClean="0"/>
              <a:t>구조체 멤버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구조체를 구성하는 하나 하나의 항목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초기값 대입 불가능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5" y="1556792"/>
            <a:ext cx="5002977" cy="331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6E36A8-28A4-4500-AB74-A97214DDA09D}" type="slidenum">
              <a:rPr lang="ko-KR" altLang="en-US"/>
              <a:pPr/>
              <a:t>40</a:t>
            </a:fld>
            <a:endParaRPr lang="en-US" altLang="ko-KR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포인터 예제 3-2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41148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/>
            <a:r>
              <a:rPr lang="ko-KR" altLang="en-US" sz="1600"/>
              <a:t>실행결과</a:t>
            </a:r>
          </a:p>
          <a:p>
            <a:pPr marL="193675" indent="-193675"/>
            <a:endParaRPr lang="ko-KR" altLang="en-US" sz="1600"/>
          </a:p>
          <a:p>
            <a:pPr marL="566738" lvl="1" indent="-180975">
              <a:buFont typeface="Wingdings" pitchFamily="2" charset="2"/>
              <a:buNone/>
            </a:pPr>
            <a:r>
              <a:rPr lang="ko-KR" altLang="en-US" sz="1600"/>
              <a:t>이름 : 홍길동 &lt;</a:t>
            </a:r>
            <a:r>
              <a:rPr lang="en-US" altLang="ko-KR" sz="1600"/>
              <a:t>enter&gt;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ko-KR" altLang="en-US" sz="1600"/>
              <a:t>국어 : 99 &lt;</a:t>
            </a:r>
            <a:r>
              <a:rPr lang="en-US" altLang="ko-KR" sz="1600"/>
              <a:t>enter&gt;</a:t>
            </a:r>
            <a:endParaRPr lang="ko-KR" altLang="en-US" sz="1600"/>
          </a:p>
          <a:p>
            <a:pPr marL="566738" lvl="1" indent="-180975">
              <a:buFont typeface="Wingdings" pitchFamily="2" charset="2"/>
              <a:buNone/>
            </a:pPr>
            <a:r>
              <a:rPr lang="ko-KR" altLang="en-US" sz="1600"/>
              <a:t>수학 : 89 &lt;</a:t>
            </a:r>
            <a:r>
              <a:rPr lang="en-US" altLang="ko-KR" sz="1600"/>
              <a:t>enter&gt;</a:t>
            </a:r>
            <a:endParaRPr lang="ko-KR" altLang="en-US" sz="1600"/>
          </a:p>
          <a:p>
            <a:pPr marL="566738" lvl="1" indent="-180975">
              <a:buFont typeface="Wingdings" pitchFamily="2" charset="2"/>
              <a:buNone/>
            </a:pPr>
            <a:r>
              <a:rPr lang="ko-KR" altLang="en-US" sz="1600"/>
              <a:t>이름 : 김대호 &lt;</a:t>
            </a:r>
            <a:r>
              <a:rPr lang="en-US" altLang="ko-KR" sz="1600"/>
              <a:t>enter&gt;</a:t>
            </a:r>
            <a:endParaRPr lang="ko-KR" altLang="en-US" sz="1600"/>
          </a:p>
          <a:p>
            <a:pPr marL="566738" lvl="1" indent="-180975">
              <a:buFont typeface="Wingdings" pitchFamily="2" charset="2"/>
              <a:buNone/>
            </a:pPr>
            <a:r>
              <a:rPr lang="ko-KR" altLang="en-US" sz="1600"/>
              <a:t>국어 : 88 &lt;</a:t>
            </a:r>
            <a:r>
              <a:rPr lang="en-US" altLang="ko-KR" sz="1600"/>
              <a:t>enter&gt;</a:t>
            </a:r>
            <a:r>
              <a:rPr lang="ko-KR" altLang="en-US" sz="1600"/>
              <a:t> 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ko-KR" altLang="en-US" sz="1600"/>
              <a:t>수학 : 93 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ko-KR" altLang="en-US" sz="1600"/>
              <a:t>이름 : 민지수 &lt;</a:t>
            </a:r>
            <a:r>
              <a:rPr lang="en-US" altLang="ko-KR" sz="1600"/>
              <a:t>enter&gt;</a:t>
            </a:r>
            <a:endParaRPr lang="ko-KR" altLang="en-US" sz="1600"/>
          </a:p>
          <a:p>
            <a:pPr marL="566738" lvl="1" indent="-180975">
              <a:buFont typeface="Wingdings" pitchFamily="2" charset="2"/>
              <a:buNone/>
            </a:pPr>
            <a:r>
              <a:rPr lang="ko-KR" altLang="en-US" sz="1600"/>
              <a:t>국어 : 95 &lt;</a:t>
            </a:r>
            <a:r>
              <a:rPr lang="en-US" altLang="ko-KR" sz="1600"/>
              <a:t>enter&gt;</a:t>
            </a:r>
            <a:endParaRPr lang="ko-KR" altLang="en-US" sz="1600"/>
          </a:p>
          <a:p>
            <a:pPr marL="566738" lvl="1" indent="-180975">
              <a:buFont typeface="Wingdings" pitchFamily="2" charset="2"/>
              <a:buNone/>
            </a:pPr>
            <a:r>
              <a:rPr lang="ko-KR" altLang="en-US" sz="1600"/>
              <a:t>수학 : 87 &lt;</a:t>
            </a:r>
            <a:r>
              <a:rPr lang="en-US" altLang="ko-KR" sz="1600"/>
              <a:t>enter&gt;</a:t>
            </a:r>
            <a:endParaRPr lang="ko-KR" altLang="en-US" sz="1600"/>
          </a:p>
          <a:p>
            <a:pPr marL="193675" indent="-193675"/>
            <a:endParaRPr lang="ko-KR" altLang="ko-KR" sz="1600"/>
          </a:p>
        </p:txBody>
      </p:sp>
      <p:sp>
        <p:nvSpPr>
          <p:cNvPr id="409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447800"/>
            <a:ext cx="42672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buFont typeface="Wingdings" pitchFamily="2" charset="2"/>
              <a:buNone/>
            </a:pPr>
            <a:endParaRPr lang="ko-KR" altLang="ko-KR" sz="1600"/>
          </a:p>
          <a:p>
            <a:pPr marL="193675" indent="-193675">
              <a:buFont typeface="Wingdings" pitchFamily="2" charset="2"/>
              <a:buNone/>
            </a:pPr>
            <a:endParaRPr lang="ko-KR" altLang="en-US" sz="1600"/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================================이름  국어  수학  평균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--------------------------------홍길동  99  89  !!.!!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	김대호  88  93  !!.!1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	민지수  95  87  !!.!1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================================</a:t>
            </a:r>
          </a:p>
          <a:p>
            <a:pPr marL="193675" indent="-193675"/>
            <a:endParaRPr lang="ko-KR" altLang="en-US" sz="1600"/>
          </a:p>
          <a:p>
            <a:pPr marL="193675" indent="-193675">
              <a:buFont typeface="Wingdings" pitchFamily="2" charset="2"/>
              <a:buNone/>
            </a:pPr>
            <a:endParaRPr lang="ko-KR" altLang="en-US" sz="1600"/>
          </a:p>
          <a:p>
            <a:pPr marL="193675" indent="-193675">
              <a:buFont typeface="Wingdings" pitchFamily="2" charset="2"/>
              <a:buNone/>
            </a:pPr>
            <a:endParaRPr lang="ko-KR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FFBB0-804D-4530-9CFD-50F10FAD9F70}" type="slidenum">
              <a:rPr lang="ko-KR" altLang="en-US"/>
              <a:pPr/>
              <a:t>41</a:t>
            </a:fld>
            <a:endParaRPr lang="en-US" altLang="ko-KR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포인터 예제 4-1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34290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/>
            <a:endParaRPr lang="ko-KR" altLang="en-US" sz="1600">
              <a:solidFill>
                <a:schemeClr val="folHlink"/>
              </a:solidFill>
            </a:endParaRPr>
          </a:p>
          <a:p>
            <a:pPr marL="193675" indent="-193675"/>
            <a:r>
              <a:rPr lang="ko-KR" altLang="en-US" sz="1600">
                <a:solidFill>
                  <a:schemeClr val="folHlink"/>
                </a:solidFill>
              </a:rPr>
              <a:t>시간과 날짜 함수들에서 구조체 포인터의 사용 - 1</a:t>
            </a:r>
          </a:p>
          <a:p>
            <a:pPr marL="193675" indent="-193675">
              <a:buFont typeface="Wingdings" pitchFamily="2" charset="2"/>
              <a:buNone/>
            </a:pPr>
            <a:endParaRPr lang="ko-KR" altLang="en-US" sz="1600">
              <a:solidFill>
                <a:schemeClr val="folHlink"/>
              </a:solidFill>
            </a:endParaRPr>
          </a:p>
          <a:p>
            <a:pPr marL="193675" indent="-193675">
              <a:buFont typeface="Wingdings" pitchFamily="2" charset="2"/>
              <a:buNone/>
            </a:pPr>
            <a:endParaRPr lang="ko-KR" altLang="en-US" sz="1600">
              <a:solidFill>
                <a:schemeClr val="folHlink"/>
              </a:solidFill>
            </a:endParaRPr>
          </a:p>
          <a:p>
            <a:pPr marL="193675" indent="-193675"/>
            <a:r>
              <a:rPr lang="en-US" altLang="ko-KR" sz="1600"/>
              <a:t>TIME.H</a:t>
            </a:r>
            <a:r>
              <a:rPr lang="ko-KR" altLang="en-US" sz="1600"/>
              <a:t>의 </a:t>
            </a:r>
            <a:r>
              <a:rPr lang="en-US" altLang="ko-KR" sz="1600">
                <a:solidFill>
                  <a:schemeClr val="folHlink"/>
                </a:solidFill>
              </a:rPr>
              <a:t>tm</a:t>
            </a:r>
            <a:r>
              <a:rPr lang="ko-KR" altLang="en-US" sz="1600">
                <a:solidFill>
                  <a:schemeClr val="folHlink"/>
                </a:solidFill>
              </a:rPr>
              <a:t> 구조체</a:t>
            </a:r>
            <a:r>
              <a:rPr lang="ko-KR" altLang="en-US" sz="1600"/>
              <a:t> 사용</a:t>
            </a:r>
          </a:p>
          <a:p>
            <a:pPr marL="193675" indent="-193675">
              <a:buFont typeface="Wingdings" pitchFamily="2" charset="2"/>
              <a:buNone/>
            </a:pPr>
            <a:endParaRPr lang="ko-KR" altLang="en-US" sz="1600"/>
          </a:p>
          <a:p>
            <a:pPr marL="193675" indent="-193675"/>
            <a:r>
              <a:rPr lang="en-US" altLang="ko-KR" sz="1600"/>
              <a:t>tm_isdst</a:t>
            </a:r>
          </a:p>
          <a:p>
            <a:pPr marL="566738" lvl="1" indent="-180975"/>
            <a:r>
              <a:rPr lang="en-US" altLang="ko-KR" sz="1400"/>
              <a:t>summer time</a:t>
            </a:r>
            <a:r>
              <a:rPr lang="ko-KR" altLang="en-US" sz="1400"/>
              <a:t>시 - 양수</a:t>
            </a:r>
          </a:p>
          <a:p>
            <a:pPr marL="566738" lvl="1" indent="-180975"/>
            <a:r>
              <a:rPr lang="ko-KR" altLang="en-US" sz="1400"/>
              <a:t>유효하지 않을 때 - 0</a:t>
            </a:r>
          </a:p>
          <a:p>
            <a:pPr marL="566738" lvl="1" indent="-180975"/>
            <a:r>
              <a:rPr lang="ko-KR" altLang="en-US" sz="1400"/>
              <a:t>아무런 정보가 없을 때 - 음수</a:t>
            </a:r>
            <a:endParaRPr lang="ko-KR" altLang="ko-KR" sz="1800"/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86200" y="1447800"/>
            <a:ext cx="49530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struct tm {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int tm_sec;  /* </a:t>
            </a:r>
            <a:r>
              <a:rPr lang="ko-KR" altLang="en-US" sz="1600"/>
              <a:t>초, 0-59 */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int tm_min;  /* </a:t>
            </a:r>
            <a:r>
              <a:rPr lang="ko-KR" altLang="en-US" sz="1600"/>
              <a:t>분, 0-59 */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int tm_hour; /* </a:t>
            </a:r>
            <a:r>
              <a:rPr lang="ko-KR" altLang="en-US" sz="1600"/>
              <a:t>시간, 0-23 */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int tm_mday; /* </a:t>
            </a:r>
            <a:r>
              <a:rPr lang="ko-KR" altLang="en-US" sz="1600"/>
              <a:t>그 달의 날수, 1-31 */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int tm_mon;  /* 1</a:t>
            </a:r>
            <a:r>
              <a:rPr lang="ko-KR" altLang="en-US" sz="1600"/>
              <a:t>월부터 월수, 0-11 */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int tm_year; /* 1900</a:t>
            </a:r>
            <a:r>
              <a:rPr lang="ko-KR" altLang="en-US" sz="1600"/>
              <a:t>년부터 년수 */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int tm_wday; /* </a:t>
            </a:r>
            <a:r>
              <a:rPr lang="ko-KR" altLang="en-US" sz="1600"/>
              <a:t>일요일부터 요일수, 0-6 */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int tm_yday; /* 1</a:t>
            </a:r>
            <a:r>
              <a:rPr lang="ko-KR" altLang="en-US" sz="1600"/>
              <a:t>월 1일부터 날수, 0-365 */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int tm_isdst;/* </a:t>
            </a:r>
            <a:r>
              <a:rPr lang="ko-KR" altLang="en-US" sz="1600"/>
              <a:t>절약 시간 지정 */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08C7BB-FE65-47C2-B517-2CB589D3A6F1}" type="slidenum">
              <a:rPr lang="ko-KR" altLang="en-US"/>
              <a:pPr/>
              <a:t>42</a:t>
            </a:fld>
            <a:endParaRPr lang="en-US" altLang="ko-KR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포인터 예제 4-2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34290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buFont typeface="Wingdings" pitchFamily="2" charset="2"/>
              <a:buNone/>
            </a:pPr>
            <a:endParaRPr lang="ko-KR" altLang="en-US" sz="1600"/>
          </a:p>
          <a:p>
            <a:pPr marL="193675" indent="-193675"/>
            <a:r>
              <a:rPr lang="ko-KR" altLang="en-US" sz="1600">
                <a:solidFill>
                  <a:schemeClr val="folHlink"/>
                </a:solidFill>
              </a:rPr>
              <a:t>시간과 날짜 함수들에서 구조체 포인터의 사용 - 2</a:t>
            </a:r>
          </a:p>
          <a:p>
            <a:pPr marL="193675" indent="-193675">
              <a:buFont typeface="Wingdings" pitchFamily="2" charset="2"/>
              <a:buNone/>
            </a:pPr>
            <a:endParaRPr lang="ko-KR" altLang="en-US" sz="1600">
              <a:solidFill>
                <a:schemeClr val="folHlink"/>
              </a:solidFill>
            </a:endParaRPr>
          </a:p>
          <a:p>
            <a:pPr marL="193675" indent="-193675">
              <a:buFont typeface="Wingdings" pitchFamily="2" charset="2"/>
              <a:buNone/>
            </a:pPr>
            <a:endParaRPr lang="ko-KR" altLang="en-US" sz="1600">
              <a:solidFill>
                <a:schemeClr val="folHlink"/>
              </a:solidFill>
            </a:endParaRPr>
          </a:p>
          <a:p>
            <a:pPr marL="193675" indent="-193675"/>
            <a:r>
              <a:rPr lang="en-US" altLang="ko-KR" sz="1600"/>
              <a:t>TIME.H</a:t>
            </a:r>
            <a:r>
              <a:rPr lang="ko-KR" altLang="en-US" sz="1600"/>
              <a:t>의 </a:t>
            </a:r>
            <a:r>
              <a:rPr lang="en-US" altLang="ko-KR" sz="1600">
                <a:solidFill>
                  <a:schemeClr val="folHlink"/>
                </a:solidFill>
              </a:rPr>
              <a:t>time_t </a:t>
            </a:r>
            <a:r>
              <a:rPr lang="ko-KR" altLang="en-US" sz="1600">
                <a:solidFill>
                  <a:schemeClr val="folHlink"/>
                </a:solidFill>
              </a:rPr>
              <a:t>구조체</a:t>
            </a:r>
            <a:r>
              <a:rPr lang="ko-KR" altLang="en-US" sz="1600"/>
              <a:t> </a:t>
            </a:r>
          </a:p>
          <a:p>
            <a:pPr marL="193675" indent="-193675"/>
            <a:endParaRPr lang="ko-KR" altLang="en-US" sz="1600"/>
          </a:p>
          <a:p>
            <a:pPr marL="193675" indent="-193675"/>
            <a:r>
              <a:rPr lang="ko-KR" altLang="en-US" sz="1600"/>
              <a:t>이것을 달력 시간(</a:t>
            </a:r>
            <a:r>
              <a:rPr lang="en-US" altLang="ko-KR" sz="1600"/>
              <a:t>calendar time)</a:t>
            </a:r>
            <a:r>
              <a:rPr lang="ko-KR" altLang="en-US" sz="1600"/>
              <a:t>이라 부른다.</a:t>
            </a:r>
          </a:p>
          <a:p>
            <a:pPr marL="193675" indent="-193675"/>
            <a:endParaRPr lang="ko-KR" altLang="en-US" sz="1600"/>
          </a:p>
        </p:txBody>
      </p:sp>
      <p:sp>
        <p:nvSpPr>
          <p:cNvPr id="3737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86200" y="1447800"/>
            <a:ext cx="49530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/>
            <a:endParaRPr lang="ko-KR" altLang="en-US" sz="1600"/>
          </a:p>
          <a:p>
            <a:pPr marL="193675" indent="-193675"/>
            <a:r>
              <a:rPr lang="ko-KR" altLang="en-US" sz="1600"/>
              <a:t>시스템의 </a:t>
            </a:r>
            <a:r>
              <a:rPr lang="ko-KR" altLang="en-US" sz="1600">
                <a:solidFill>
                  <a:schemeClr val="hlink"/>
                </a:solidFill>
              </a:rPr>
              <a:t>달력 시간</a:t>
            </a:r>
            <a:r>
              <a:rPr lang="ko-KR" altLang="en-US" sz="1600"/>
              <a:t>을 얻기 위해서는 </a:t>
            </a:r>
            <a:r>
              <a:rPr lang="en-US" altLang="ko-KR" sz="1600">
                <a:solidFill>
                  <a:schemeClr val="hlink"/>
                </a:solidFill>
              </a:rPr>
              <a:t>time( )</a:t>
            </a:r>
            <a:r>
              <a:rPr lang="en-US" altLang="ko-KR" sz="1600"/>
              <a:t> </a:t>
            </a:r>
            <a:r>
              <a:rPr lang="ko-KR" altLang="en-US" sz="1600"/>
              <a:t>함수를 사용</a:t>
            </a:r>
          </a:p>
          <a:p>
            <a:pPr marL="193675" indent="-193675"/>
            <a:endParaRPr lang="ko-KR" altLang="en-US" sz="1600"/>
          </a:p>
          <a:p>
            <a:pPr marL="193675" indent="-193675"/>
            <a:r>
              <a:rPr lang="ko-KR" altLang="en-US" sz="1600"/>
              <a:t>원형 : </a:t>
            </a:r>
            <a:r>
              <a:rPr lang="en-US" altLang="ko-KR" sz="1600">
                <a:solidFill>
                  <a:schemeClr val="folHlink"/>
                </a:solidFill>
              </a:rPr>
              <a:t>time_t time(time_t *time)</a:t>
            </a:r>
            <a:endParaRPr lang="en-US" altLang="ko-KR" sz="1600"/>
          </a:p>
          <a:p>
            <a:pPr marL="193675" indent="-193675"/>
            <a:endParaRPr lang="en-US" altLang="ko-KR" sz="1600"/>
          </a:p>
          <a:p>
            <a:pPr marL="193675" indent="-193675"/>
            <a:r>
              <a:rPr lang="en-US" altLang="ko-KR" sz="1600"/>
              <a:t>time( ) </a:t>
            </a:r>
            <a:r>
              <a:rPr lang="ko-KR" altLang="en-US" sz="1600"/>
              <a:t>함수는 시스템의 코드화된 달력 시간을 반환하거나, </a:t>
            </a:r>
          </a:p>
          <a:p>
            <a:pPr marL="193675" indent="-193675"/>
            <a:endParaRPr lang="ko-KR" altLang="en-US" sz="1600"/>
          </a:p>
          <a:p>
            <a:pPr marL="193675" indent="-193675"/>
            <a:r>
              <a:rPr lang="ko-KR" altLang="en-US" sz="1600"/>
              <a:t>시스템 시간이 없을 때 -1을 반환한다. </a:t>
            </a:r>
          </a:p>
          <a:p>
            <a:pPr marL="193675" indent="-193675"/>
            <a:endParaRPr lang="ko-KR" altLang="en-US" sz="1600"/>
          </a:p>
          <a:p>
            <a:pPr marL="193675" indent="-193675"/>
            <a:r>
              <a:rPr lang="ko-KR" altLang="en-US" sz="1600"/>
              <a:t>또한 이 함수는 이러한 코드화된 시간을 </a:t>
            </a:r>
            <a:r>
              <a:rPr lang="en-US" altLang="ko-KR" sz="1600"/>
              <a:t>time</a:t>
            </a:r>
            <a:r>
              <a:rPr lang="ko-KR" altLang="en-US" sz="1600"/>
              <a:t>이 가리키는 변수에도 넣는다. </a:t>
            </a:r>
          </a:p>
          <a:p>
            <a:pPr marL="193675" indent="-193675"/>
            <a:endParaRPr lang="ko-KR" altLang="en-US" sz="1600"/>
          </a:p>
          <a:p>
            <a:pPr marL="193675" indent="-193675"/>
            <a:r>
              <a:rPr lang="ko-KR" altLang="en-US" sz="1600"/>
              <a:t>그러나 </a:t>
            </a:r>
            <a:r>
              <a:rPr lang="en-US" altLang="ko-KR" sz="1600"/>
              <a:t>time</a:t>
            </a:r>
            <a:r>
              <a:rPr lang="ko-KR" altLang="en-US" sz="1600"/>
              <a:t>이 널(</a:t>
            </a:r>
            <a:r>
              <a:rPr lang="en-US" altLang="ko-KR" sz="1600"/>
              <a:t>null)</a:t>
            </a:r>
            <a:r>
              <a:rPr lang="ko-KR" altLang="en-US" sz="1600"/>
              <a:t>이면 인수가 무시된다.</a:t>
            </a:r>
            <a:endParaRPr lang="ko-KR" altLang="ko-KR" sz="1600"/>
          </a:p>
          <a:p>
            <a:pPr marL="193675" indent="-193675">
              <a:buFont typeface="Wingdings" pitchFamily="2" charset="2"/>
              <a:buNone/>
            </a:pPr>
            <a:endParaRPr lang="ko-KR" altLang="ko-KR" sz="1600"/>
          </a:p>
          <a:p>
            <a:pPr marL="1177925" lvl="2">
              <a:buFont typeface="Wingdings" pitchFamily="2" charset="2"/>
              <a:buNone/>
            </a:pPr>
            <a:endParaRPr lang="ko-KR" altLang="ko-KR" sz="1600"/>
          </a:p>
          <a:p>
            <a:pPr marL="1177925" lvl="2">
              <a:buFont typeface="Wingdings" pitchFamily="2" charset="2"/>
              <a:buNone/>
            </a:pPr>
            <a:endParaRPr lang="ko-KR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FF03EB-AE03-4185-A7EE-CF17C67779E1}" type="slidenum">
              <a:rPr lang="ko-KR" altLang="en-US"/>
              <a:pPr/>
              <a:t>43</a:t>
            </a:fld>
            <a:endParaRPr lang="en-US" altLang="ko-KR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포인터 예제 4-3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33528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buFont typeface="Wingdings" pitchFamily="2" charset="2"/>
              <a:buNone/>
            </a:pPr>
            <a:endParaRPr lang="ko-KR" altLang="en-US" sz="1600"/>
          </a:p>
          <a:p>
            <a:pPr marL="193675" indent="-193675"/>
            <a:r>
              <a:rPr lang="ko-KR" altLang="en-US" sz="1600">
                <a:solidFill>
                  <a:schemeClr val="folHlink"/>
                </a:solidFill>
              </a:rPr>
              <a:t>시간과 날짜 함수들에서 구조체 포인터의 사용 - 3</a:t>
            </a:r>
          </a:p>
          <a:p>
            <a:pPr marL="193675" indent="-193675">
              <a:buFont typeface="Wingdings" pitchFamily="2" charset="2"/>
              <a:buNone/>
            </a:pPr>
            <a:endParaRPr lang="ko-KR" altLang="en-US" sz="1600"/>
          </a:p>
          <a:p>
            <a:pPr marL="193675" indent="-193675"/>
            <a:r>
              <a:rPr lang="ko-KR" altLang="en-US" sz="1600"/>
              <a:t>달력 시간은 특정한 내부 형식으로 표현되기 때문에, 이 시간을 사용하기 쉬운 형식으로 변환하여 사용</a:t>
            </a:r>
          </a:p>
          <a:p>
            <a:pPr marL="566738" lvl="1" indent="-180975"/>
            <a:r>
              <a:rPr lang="en-US" altLang="ko-KR" sz="1400"/>
              <a:t>localtime( )</a:t>
            </a:r>
            <a:r>
              <a:rPr lang="ko-KR" altLang="en-US" sz="1400"/>
              <a:t> </a:t>
            </a:r>
          </a:p>
          <a:p>
            <a:pPr marL="566738" lvl="1" indent="-180975"/>
            <a:r>
              <a:rPr lang="ko-KR" altLang="en-US" sz="1400"/>
              <a:t>원형 : </a:t>
            </a:r>
            <a:r>
              <a:rPr lang="en-US" altLang="ko-KR" sz="1400"/>
              <a:t>struct tm *localtime(time_t *time)</a:t>
            </a:r>
          </a:p>
          <a:p>
            <a:pPr marL="193675" indent="-193675"/>
            <a:endParaRPr lang="en-US" altLang="ko-KR" sz="1600"/>
          </a:p>
          <a:p>
            <a:pPr marL="193675" indent="-193675"/>
            <a:r>
              <a:rPr lang="ko-KR" altLang="en-US" sz="1600"/>
              <a:t>시스템의 현재 시간을 나타내기 위해 </a:t>
            </a:r>
            <a:r>
              <a:rPr lang="en-US" altLang="ko-KR" sz="1600"/>
              <a:t>time( )</a:t>
            </a:r>
            <a:r>
              <a:rPr lang="ko-KR" altLang="en-US" sz="1600"/>
              <a:t>과 </a:t>
            </a:r>
            <a:r>
              <a:rPr lang="en-US" altLang="ko-KR" sz="1600"/>
              <a:t>localtime( )</a:t>
            </a:r>
            <a:r>
              <a:rPr lang="ko-KR" altLang="en-US" sz="1600"/>
              <a:t>을 사용한 예</a:t>
            </a:r>
          </a:p>
        </p:txBody>
      </p:sp>
      <p:sp>
        <p:nvSpPr>
          <p:cNvPr id="4526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0" y="1447800"/>
            <a:ext cx="50292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#</a:t>
            </a:r>
            <a:r>
              <a:rPr lang="en-US" altLang="ko-KR" sz="1600"/>
              <a:t>include &lt;conio.h&gt;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#include &lt;time.h&gt;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void main(void)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 struct tm *lt;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 time_t t;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 char ch;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 t = time(NULL);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 lt = localtime(&amp;t);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90A61-0FAF-4BBC-B171-B99E27DB7D0F}" type="slidenum">
              <a:rPr lang="ko-KR" altLang="en-US"/>
              <a:pPr/>
              <a:t>44</a:t>
            </a:fld>
            <a:endParaRPr lang="en-US" altLang="ko-KR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포인터 예제 4-4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53340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("\n</a:t>
            </a:r>
            <a:r>
              <a:rPr lang="ko-KR" altLang="en-US" sz="1600" dirty="0"/>
              <a:t>오늘의 날짜 : %.2</a:t>
            </a:r>
            <a:r>
              <a:rPr lang="en-US" altLang="ko-KR" sz="1600" dirty="0"/>
              <a:t>d/%.2d/%.2d \n", </a:t>
            </a:r>
            <a:r>
              <a:rPr lang="en-US" altLang="ko-KR" sz="1600" dirty="0" err="1"/>
              <a:t>lt</a:t>
            </a:r>
            <a:r>
              <a:rPr lang="en-US" altLang="ko-KR" sz="1600" dirty="0"/>
              <a:t>-&gt;tm_mon+1, </a:t>
            </a:r>
            <a:r>
              <a:rPr lang="en-US" altLang="ko-KR" sz="1600" dirty="0" err="1"/>
              <a:t>lt</a:t>
            </a:r>
            <a:r>
              <a:rPr lang="en-US" altLang="ko-KR" sz="1600" dirty="0"/>
              <a:t>-&gt;</a:t>
            </a:r>
            <a:r>
              <a:rPr lang="en-US" altLang="ko-KR" sz="1600" dirty="0" err="1"/>
              <a:t>tm_mday</a:t>
            </a:r>
            <a:r>
              <a:rPr lang="en-US" altLang="ko-KR" sz="1600" dirty="0"/>
              <a:t>, (</a:t>
            </a:r>
            <a:r>
              <a:rPr lang="en-US" altLang="ko-KR" sz="1600" dirty="0" err="1"/>
              <a:t>lt</a:t>
            </a:r>
            <a:r>
              <a:rPr lang="en-US" altLang="ko-KR" sz="1600" dirty="0"/>
              <a:t>-&gt;</a:t>
            </a:r>
            <a:r>
              <a:rPr lang="en-US" altLang="ko-KR" sz="1600" dirty="0" err="1"/>
              <a:t>tm_year</a:t>
            </a:r>
            <a:r>
              <a:rPr lang="en-US" altLang="ko-KR" sz="1600" dirty="0"/>
              <a:t>)+1900);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600" dirty="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("\n</a:t>
            </a:r>
            <a:r>
              <a:rPr lang="ko-KR" altLang="en-US" sz="1600" dirty="0"/>
              <a:t>현재시간 : %.2</a:t>
            </a:r>
            <a:r>
              <a:rPr lang="en-US" altLang="ko-KR" sz="1600" dirty="0"/>
              <a:t>d:%.2d:%.2d \n", </a:t>
            </a:r>
            <a:r>
              <a:rPr lang="en-US" altLang="ko-KR" sz="1600" dirty="0" err="1"/>
              <a:t>lt</a:t>
            </a:r>
            <a:r>
              <a:rPr lang="en-US" altLang="ko-KR" sz="1600" dirty="0"/>
              <a:t>-&gt;</a:t>
            </a:r>
            <a:r>
              <a:rPr lang="en-US" altLang="ko-KR" sz="1600" dirty="0" err="1"/>
              <a:t>tm_hour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lt</a:t>
            </a:r>
            <a:r>
              <a:rPr lang="en-US" altLang="ko-KR" sz="1600" dirty="0"/>
              <a:t>-&gt;</a:t>
            </a:r>
            <a:r>
              <a:rPr lang="en-US" altLang="ko-KR" sz="1600" dirty="0" err="1"/>
              <a:t>tm_min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lt</a:t>
            </a:r>
            <a:r>
              <a:rPr lang="en-US" altLang="ko-KR" sz="1600" dirty="0"/>
              <a:t>-&gt;</a:t>
            </a:r>
            <a:r>
              <a:rPr lang="en-US" altLang="ko-KR" sz="1600" dirty="0" err="1"/>
              <a:t>tm_sec</a:t>
            </a:r>
            <a:r>
              <a:rPr lang="en-US" altLang="ko-KR" sz="1600" dirty="0"/>
              <a:t>);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600" dirty="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("\n x</a:t>
            </a:r>
            <a:r>
              <a:rPr lang="ko-KR" altLang="en-US" sz="1600" dirty="0"/>
              <a:t>를 입력하면 프로그램 종료 ");</a:t>
            </a:r>
          </a:p>
          <a:p>
            <a:pPr marL="193675" indent="-193675">
              <a:buFont typeface="Wingdings" pitchFamily="2" charset="2"/>
              <a:buNone/>
            </a:pPr>
            <a:endParaRPr lang="ko-KR" altLang="en-US" sz="1600" dirty="0"/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while( (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=</a:t>
            </a:r>
            <a:r>
              <a:rPr lang="en-US" altLang="ko-KR" sz="1600" dirty="0" err="1"/>
              <a:t>getche</a:t>
            </a:r>
            <a:r>
              <a:rPr lang="en-US" altLang="ko-KR" sz="1600" dirty="0"/>
              <a:t>()) != 'x');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600" dirty="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    t = time(NULL);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lt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localtime</a:t>
            </a:r>
            <a:r>
              <a:rPr lang="en-US" altLang="ko-KR" sz="1600" dirty="0"/>
              <a:t>(&amp;t);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600" dirty="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("\n\n</a:t>
            </a:r>
            <a:r>
              <a:rPr lang="ko-KR" altLang="en-US" sz="1600" dirty="0"/>
              <a:t>현재시간 : %.2</a:t>
            </a:r>
            <a:r>
              <a:rPr lang="en-US" altLang="ko-KR" sz="1600" dirty="0"/>
              <a:t>d:%.2d:%.2d \n", </a:t>
            </a:r>
            <a:r>
              <a:rPr lang="en-US" altLang="ko-KR" sz="1600" dirty="0" err="1"/>
              <a:t>lt</a:t>
            </a:r>
            <a:r>
              <a:rPr lang="en-US" altLang="ko-KR" sz="1600" dirty="0"/>
              <a:t>-&gt;</a:t>
            </a:r>
            <a:r>
              <a:rPr lang="en-US" altLang="ko-KR" sz="1600" dirty="0" err="1"/>
              <a:t>tm_hour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lt</a:t>
            </a:r>
            <a:r>
              <a:rPr lang="en-US" altLang="ko-KR" sz="1600" dirty="0"/>
              <a:t>-&gt;</a:t>
            </a:r>
            <a:r>
              <a:rPr lang="en-US" altLang="ko-KR" sz="1600" dirty="0" err="1"/>
              <a:t>tm_min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lt</a:t>
            </a:r>
            <a:r>
              <a:rPr lang="en-US" altLang="ko-KR" sz="1600" dirty="0"/>
              <a:t>-&gt;</a:t>
            </a:r>
            <a:r>
              <a:rPr lang="en-US" altLang="ko-KR" sz="1600" dirty="0" err="1"/>
              <a:t>tm_sec</a:t>
            </a:r>
            <a:r>
              <a:rPr lang="en-US" altLang="ko-KR" sz="1600" dirty="0"/>
              <a:t>);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}</a:t>
            </a:r>
          </a:p>
        </p:txBody>
      </p:sp>
      <p:sp>
        <p:nvSpPr>
          <p:cNvPr id="4536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91200" y="1447800"/>
            <a:ext cx="30480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/>
            <a:endParaRPr lang="ko-KR" altLang="en-US" sz="1600">
              <a:solidFill>
                <a:schemeClr val="folHlink"/>
              </a:solidFill>
            </a:endParaRPr>
          </a:p>
          <a:p>
            <a:pPr marL="193675" indent="-193675"/>
            <a:r>
              <a:rPr lang="ko-KR" altLang="en-US" sz="1600">
                <a:solidFill>
                  <a:schemeClr val="folHlink"/>
                </a:solidFill>
              </a:rPr>
              <a:t>실행결과</a:t>
            </a:r>
          </a:p>
          <a:p>
            <a:pPr marL="193675" indent="-193675"/>
            <a:endParaRPr lang="ko-KR" altLang="en-US" sz="1600">
              <a:solidFill>
                <a:schemeClr val="folHlink"/>
              </a:solidFill>
            </a:endParaRP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오늘의 날짜 : 07/31/2003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현재 시간 : 18:55:58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x</a:t>
            </a:r>
            <a:r>
              <a:rPr lang="ko-KR" altLang="en-US" sz="1600"/>
              <a:t>를 입력하면 프로그램 종료 </a:t>
            </a:r>
            <a:r>
              <a:rPr lang="en-US" altLang="ko-KR" sz="1600"/>
              <a:t>x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현재 시간 : 18:56:04</a:t>
            </a:r>
            <a:endParaRPr lang="en-US" altLang="ko-K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497403" cy="5328592"/>
          </a:xfrm>
        </p:spPr>
        <p:txBody>
          <a:bodyPr/>
          <a:lstStyle/>
          <a:p>
            <a:r>
              <a:rPr lang="ko-KR" altLang="en-US" dirty="0" smtClean="0"/>
              <a:t>구조체 포인터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구조체의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저장할 수 있는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포인터 변수와 사용 방법이 동일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45</a:t>
            </a:fld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268760"/>
            <a:ext cx="3496689" cy="2262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789040"/>
            <a:ext cx="6473656" cy="2343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변수의 구조체 멤버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포인터</a:t>
            </a:r>
            <a:r>
              <a:rPr lang="en-US" altLang="ko-KR" sz="1800" dirty="0" smtClean="0"/>
              <a:t> p</a:t>
            </a:r>
            <a:r>
              <a:rPr lang="ko-KR" altLang="en-US" sz="1800" dirty="0" smtClean="0"/>
              <a:t>의 구조체 멤버 접근연산자 </a:t>
            </a:r>
            <a:r>
              <a:rPr lang="en-US" altLang="ko-KR" sz="1800" dirty="0" smtClean="0"/>
              <a:t>-&gt;</a:t>
            </a:r>
          </a:p>
          <a:p>
            <a:pPr lvl="1"/>
            <a:r>
              <a:rPr lang="en-US" altLang="ko-KR" sz="1600" dirty="0" smtClean="0"/>
              <a:t>p-&gt;name</a:t>
            </a:r>
            <a:r>
              <a:rPr lang="ko-KR" altLang="en-US" sz="1600" dirty="0" smtClean="0"/>
              <a:t>과 같이 사용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포인터 </a:t>
            </a:r>
            <a:r>
              <a:rPr lang="en-US" altLang="ko-KR" sz="1600" dirty="0" smtClean="0"/>
              <a:t>p</a:t>
            </a:r>
            <a:r>
              <a:rPr lang="ko-KR" altLang="en-US" sz="1600" dirty="0" smtClean="0"/>
              <a:t>가 가리키는 구조체 변수의 멤버 </a:t>
            </a:r>
            <a:r>
              <a:rPr lang="en-US" altLang="ko-KR" sz="1600" dirty="0" smtClean="0"/>
              <a:t>name</a:t>
            </a:r>
            <a:r>
              <a:rPr lang="ko-KR" altLang="en-US" sz="1600" dirty="0" smtClean="0"/>
              <a:t>에 접근하는 연산식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(*p).name</a:t>
            </a:r>
            <a:r>
              <a:rPr lang="ko-KR" altLang="en-US" sz="1600" dirty="0" smtClean="0"/>
              <a:t>으로도 사용 가능</a:t>
            </a:r>
            <a:endParaRPr lang="en-US" altLang="ko-KR" sz="1600" dirty="0" smtClean="0"/>
          </a:p>
          <a:p>
            <a:r>
              <a:rPr lang="ko-KR" altLang="en-US" sz="1800" dirty="0" smtClean="0"/>
              <a:t>연산식 *</a:t>
            </a:r>
            <a:r>
              <a:rPr lang="en-US" altLang="ko-KR" sz="1800" dirty="0" smtClean="0"/>
              <a:t>p.name</a:t>
            </a:r>
            <a:r>
              <a:rPr lang="ko-KR" altLang="en-US" sz="1800" dirty="0" smtClean="0"/>
              <a:t>과 구분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*</a:t>
            </a:r>
            <a:r>
              <a:rPr lang="en-US" altLang="ko-KR" sz="1600" dirty="0" smtClean="0"/>
              <a:t>(p.name) </a:t>
            </a:r>
            <a:r>
              <a:rPr lang="ko-KR" altLang="en-US" sz="1600" dirty="0" smtClean="0"/>
              <a:t>의미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접근연산자</a:t>
            </a:r>
            <a:r>
              <a:rPr lang="en-US" altLang="ko-KR" sz="1400" dirty="0" smtClean="0"/>
              <a:t>(</a:t>
            </a:r>
            <a:r>
              <a:rPr lang="en-US" altLang="ko-KR" sz="1100" dirty="0" smtClean="0"/>
              <a:t>.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간접연산자 </a:t>
            </a:r>
            <a:r>
              <a:rPr lang="en-US" altLang="ko-KR" sz="1400" dirty="0" smtClean="0"/>
              <a:t>(</a:t>
            </a:r>
            <a:r>
              <a:rPr lang="ko-KR" altLang="en-US" sz="1100" dirty="0" smtClean="0"/>
              <a:t>*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보다 우선순위가 빠르므로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p</a:t>
            </a:r>
            <a:r>
              <a:rPr lang="ko-KR" altLang="en-US" sz="1400" dirty="0" smtClean="0"/>
              <a:t>가 포인터이므로 </a:t>
            </a:r>
            <a:r>
              <a:rPr lang="en-US" altLang="ko-KR" sz="1400" dirty="0" smtClean="0"/>
              <a:t>p.name</a:t>
            </a:r>
            <a:r>
              <a:rPr lang="ko-KR" altLang="en-US" sz="1400" dirty="0" smtClean="0"/>
              <a:t>은 문법 오류가 발생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46</a:t>
            </a:fld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933056"/>
            <a:ext cx="5311527" cy="2422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2705315" cy="5328592"/>
          </a:xfrm>
        </p:spPr>
        <p:txBody>
          <a:bodyPr/>
          <a:lstStyle/>
          <a:p>
            <a:r>
              <a:rPr lang="en-US" altLang="ko-KR" dirty="0" err="1" smtClean="0"/>
              <a:t>structpointer.c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 포인터의 선언과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47</a:t>
            </a:fld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425" y="2924944"/>
            <a:ext cx="4259559" cy="2216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4093" y="476672"/>
            <a:ext cx="4252363" cy="6029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30122-7EB7-4D79-83E1-D00BEC03B4BE}" type="slidenum">
              <a:rPr lang="ko-KR" altLang="en-US"/>
              <a:pPr/>
              <a:t>48</a:t>
            </a:fld>
            <a:endParaRPr lang="en-US" altLang="ko-KR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중첩된 구조체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>
                <a:solidFill>
                  <a:schemeClr val="folHlink"/>
                </a:solidFill>
              </a:rPr>
              <a:t>중첩된 구조체(</a:t>
            </a:r>
            <a:r>
              <a:rPr lang="en-US" altLang="ko-KR" sz="2000">
                <a:solidFill>
                  <a:schemeClr val="folHlink"/>
                </a:solidFill>
              </a:rPr>
              <a:t>nested structure)</a:t>
            </a:r>
          </a:p>
          <a:p>
            <a:endParaRPr lang="en-US" altLang="ko-KR" sz="2000">
              <a:solidFill>
                <a:schemeClr val="folHlink"/>
              </a:solidFill>
            </a:endParaRPr>
          </a:p>
          <a:p>
            <a:pPr lvl="1"/>
            <a:r>
              <a:rPr lang="ko-KR" altLang="en-US" sz="1800"/>
              <a:t>구조체의 원소가 또 다른 구조체인 경우</a:t>
            </a:r>
          </a:p>
          <a:p>
            <a:pPr lvl="1"/>
            <a:r>
              <a:rPr lang="ko-KR" altLang="en-US" sz="1800"/>
              <a:t>즉, 하나의 구조체가 또 다른 구조체를 포함하고 있는 경우 </a:t>
            </a:r>
          </a:p>
          <a:p>
            <a:pPr lvl="1"/>
            <a:endParaRPr lang="ko-KR" altLang="en-US" sz="1800"/>
          </a:p>
          <a:p>
            <a:pPr lvl="1"/>
            <a:r>
              <a:rPr lang="ko-KR" altLang="en-US" sz="1800"/>
              <a:t>이와 같은 구조체의 참조는 멤버의 연산자를 반복 사용하여 참조 가능하다. </a:t>
            </a:r>
          </a:p>
          <a:p>
            <a:pPr>
              <a:buFont typeface="Wingdings" pitchFamily="2" charset="2"/>
              <a:buNone/>
            </a:pPr>
            <a:endParaRPr lang="ko-KR" altLang="en-US" sz="1800"/>
          </a:p>
          <a:p>
            <a:pPr lvl="1">
              <a:buFont typeface="Wingdings" pitchFamily="2" charset="2"/>
              <a:buNone/>
            </a:pPr>
            <a:r>
              <a:rPr lang="ko-KR" altLang="en-US" sz="1800"/>
              <a:t>** 중첩된 구조체에서는 가장 바깥에서 참조를 시작하여 가장 안쪽에서 끝난다.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F362CE-0E02-45D1-91AE-29F6996E7142}" type="slidenum">
              <a:rPr lang="ko-KR" altLang="en-US"/>
              <a:pPr/>
              <a:t>49</a:t>
            </a:fld>
            <a:endParaRPr lang="en-US" altLang="ko-KR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중첩된 구조체의 참조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47800"/>
            <a:ext cx="24384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struct score {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char name[20];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struct one value1;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struct two value2[3];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float mean;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};</a:t>
            </a:r>
          </a:p>
          <a:p>
            <a:pPr marL="193675" indent="-193675">
              <a:lnSpc>
                <a:spcPct val="50000"/>
              </a:lnSpc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struct one {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int kor;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int math;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char grade;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};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struct two {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int computer;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int c_lang;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char grade;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};</a:t>
            </a:r>
            <a:endParaRPr lang="ko-KR" altLang="en-US" sz="1600"/>
          </a:p>
        </p:txBody>
      </p:sp>
      <p:sp>
        <p:nvSpPr>
          <p:cNvPr id="3768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667000" y="1447800"/>
            <a:ext cx="30480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tabLst>
                <a:tab pos="3140075" algn="l"/>
              </a:tabLst>
            </a:pPr>
            <a:r>
              <a:rPr lang="ko-KR" altLang="en-US" sz="1600"/>
              <a:t>구조체 일반 변수</a:t>
            </a:r>
          </a:p>
          <a:p>
            <a:pPr marL="193675" indent="-193675">
              <a:buFont typeface="Wingdings" pitchFamily="2" charset="2"/>
              <a:buNone/>
              <a:tabLst>
                <a:tab pos="3140075" algn="l"/>
              </a:tabLst>
            </a:pPr>
            <a:r>
              <a:rPr lang="ko-KR" altLang="en-US" sz="1600"/>
              <a:t>   </a:t>
            </a:r>
            <a:r>
              <a:rPr lang="en-US" altLang="ko-KR" sz="1600"/>
              <a:t>struct score a1</a:t>
            </a:r>
            <a:r>
              <a:rPr lang="ko-KR" altLang="en-US" sz="1600"/>
              <a:t>;</a:t>
            </a:r>
          </a:p>
          <a:p>
            <a:pPr marL="193675" indent="-193675">
              <a:buFont typeface="Wingdings" pitchFamily="2" charset="2"/>
              <a:buNone/>
              <a:tabLst>
                <a:tab pos="3140075" algn="l"/>
              </a:tabLst>
            </a:pPr>
            <a:r>
              <a:rPr lang="en-US" altLang="ko-KR" sz="1600"/>
              <a:t>   ...</a:t>
            </a:r>
          </a:p>
          <a:p>
            <a:pPr marL="193675" indent="-193675">
              <a:buFont typeface="Wingdings" pitchFamily="2" charset="2"/>
              <a:buNone/>
              <a:tabLst>
                <a:tab pos="3140075" algn="l"/>
              </a:tabLst>
            </a:pPr>
            <a:r>
              <a:rPr lang="en-US" altLang="ko-KR" sz="1600"/>
              <a:t>   a1.mean = 85.0;</a:t>
            </a:r>
          </a:p>
          <a:p>
            <a:pPr marL="193675" indent="-193675">
              <a:buFont typeface="Wingdings" pitchFamily="2" charset="2"/>
              <a:buNone/>
              <a:tabLst>
                <a:tab pos="3140075" algn="l"/>
              </a:tabLst>
            </a:pPr>
            <a:r>
              <a:rPr lang="en-US" altLang="ko-KR" sz="1600"/>
              <a:t>   a1.value1.kor = 90;</a:t>
            </a:r>
          </a:p>
          <a:p>
            <a:pPr marL="193675" indent="-193675">
              <a:buFont typeface="Wingdings" pitchFamily="2" charset="2"/>
              <a:buNone/>
              <a:tabLst>
                <a:tab pos="3140075" algn="l"/>
              </a:tabLst>
            </a:pPr>
            <a:r>
              <a:rPr lang="en-US" altLang="ko-KR" sz="1600"/>
              <a:t>   a1.value2[1].c_lang = 100;</a:t>
            </a:r>
          </a:p>
          <a:p>
            <a:pPr marL="193675" indent="-193675">
              <a:buFont typeface="Wingdings" pitchFamily="2" charset="2"/>
              <a:buNone/>
              <a:tabLst>
                <a:tab pos="3140075" algn="l"/>
              </a:tabLst>
            </a:pPr>
            <a:r>
              <a:rPr lang="en-US" altLang="ko-KR" sz="1600"/>
              <a:t>   a1.value2[2].grade = 'A';</a:t>
            </a:r>
          </a:p>
          <a:p>
            <a:pPr marL="193675" indent="-193675">
              <a:buFont typeface="Wingdings" pitchFamily="2" charset="2"/>
              <a:buNone/>
              <a:tabLst>
                <a:tab pos="3140075" algn="l"/>
              </a:tabLst>
            </a:pPr>
            <a:endParaRPr lang="en-US" altLang="ko-KR" sz="1600"/>
          </a:p>
          <a:p>
            <a:pPr marL="193675" indent="-193675">
              <a:tabLst>
                <a:tab pos="3140075" algn="l"/>
              </a:tabLst>
            </a:pPr>
            <a:r>
              <a:rPr lang="ko-KR" altLang="en-US" sz="1600"/>
              <a:t>구조체 배열</a:t>
            </a:r>
          </a:p>
          <a:p>
            <a:pPr marL="193675" indent="-193675">
              <a:buFont typeface="Wingdings" pitchFamily="2" charset="2"/>
              <a:buNone/>
              <a:tabLst>
                <a:tab pos="3140075" algn="l"/>
              </a:tabLst>
            </a:pPr>
            <a:r>
              <a:rPr lang="ko-KR" altLang="en-US" sz="1600"/>
              <a:t>   </a:t>
            </a:r>
            <a:r>
              <a:rPr lang="en-US" altLang="ko-KR" sz="1600"/>
              <a:t>struct score a2[10];</a:t>
            </a:r>
          </a:p>
          <a:p>
            <a:pPr marL="193675" indent="-193675">
              <a:buFont typeface="Wingdings" pitchFamily="2" charset="2"/>
              <a:buNone/>
              <a:tabLst>
                <a:tab pos="3140075" algn="l"/>
              </a:tabLst>
            </a:pPr>
            <a:r>
              <a:rPr lang="en-US" altLang="ko-KR" sz="1600"/>
              <a:t>   ...</a:t>
            </a:r>
          </a:p>
          <a:p>
            <a:pPr marL="193675" indent="-193675">
              <a:buFont typeface="Wingdings" pitchFamily="2" charset="2"/>
              <a:buNone/>
              <a:tabLst>
                <a:tab pos="3140075" algn="l"/>
              </a:tabLst>
            </a:pPr>
            <a:r>
              <a:rPr lang="en-US" altLang="ko-KR" sz="1600"/>
              <a:t>   a2[4].mean = 85.0;</a:t>
            </a:r>
          </a:p>
          <a:p>
            <a:pPr marL="193675" indent="-193675">
              <a:buFont typeface="Wingdings" pitchFamily="2" charset="2"/>
              <a:buNone/>
              <a:tabLst>
                <a:tab pos="3140075" algn="l"/>
              </a:tabLst>
            </a:pPr>
            <a:r>
              <a:rPr lang="en-US" altLang="ko-KR" sz="1600"/>
              <a:t>   a2[4].value1.kor = 90;</a:t>
            </a:r>
          </a:p>
          <a:p>
            <a:pPr marL="193675" indent="-193675">
              <a:buFont typeface="Wingdings" pitchFamily="2" charset="2"/>
              <a:buNone/>
              <a:tabLst>
                <a:tab pos="3140075" algn="l"/>
              </a:tabLst>
            </a:pPr>
            <a:r>
              <a:rPr lang="en-US" altLang="ko-KR" sz="1600"/>
              <a:t>   a2[4].value2[1].c_lang = 100;</a:t>
            </a:r>
          </a:p>
          <a:p>
            <a:pPr marL="193675" indent="-193675">
              <a:buFont typeface="Wingdings" pitchFamily="2" charset="2"/>
              <a:buNone/>
              <a:tabLst>
                <a:tab pos="3140075" algn="l"/>
              </a:tabLst>
            </a:pPr>
            <a:r>
              <a:rPr lang="en-US" altLang="ko-KR" sz="1600"/>
              <a:t>   a2[4].value2[2].grade = 'A';</a:t>
            </a:r>
          </a:p>
        </p:txBody>
      </p:sp>
      <p:sp>
        <p:nvSpPr>
          <p:cNvPr id="376837" name="Rectangle 5"/>
          <p:cNvSpPr>
            <a:spLocks noChangeArrowheads="1"/>
          </p:cNvSpPr>
          <p:nvPr/>
        </p:nvSpPr>
        <p:spPr bwMode="auto">
          <a:xfrm>
            <a:off x="5791200" y="1447800"/>
            <a:ext cx="32004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93675" indent="-193675">
              <a:buFont typeface="Wingdings" pitchFamily="2" charset="2"/>
              <a:buChar char="n"/>
              <a:tabLst>
                <a:tab pos="3140075" algn="l"/>
              </a:tabLst>
            </a:pPr>
            <a:r>
              <a:rPr lang="ko-KR" altLang="en-US" sz="1600"/>
              <a:t>구조체 포인터 변수</a:t>
            </a:r>
          </a:p>
          <a:p>
            <a:pPr marL="193675" indent="-193675">
              <a:tabLst>
                <a:tab pos="3140075" algn="l"/>
              </a:tabLst>
            </a:pPr>
            <a:r>
              <a:rPr lang="ko-KR" altLang="en-US" sz="1600"/>
              <a:t>   </a:t>
            </a:r>
            <a:r>
              <a:rPr lang="en-US" altLang="ko-KR" sz="1600"/>
              <a:t>struct score *a3;</a:t>
            </a:r>
          </a:p>
          <a:p>
            <a:pPr marL="193675" indent="-193675">
              <a:tabLst>
                <a:tab pos="3140075" algn="l"/>
              </a:tabLst>
            </a:pPr>
            <a:r>
              <a:rPr lang="en-US" altLang="ko-KR" sz="1600"/>
              <a:t>   ...</a:t>
            </a:r>
          </a:p>
          <a:p>
            <a:pPr marL="193675" indent="-193675">
              <a:tabLst>
                <a:tab pos="3140075" algn="l"/>
              </a:tabLst>
            </a:pPr>
            <a:r>
              <a:rPr lang="en-US" altLang="ko-KR" sz="1600"/>
              <a:t>   a3-&gt;mean = 85.0;</a:t>
            </a:r>
          </a:p>
          <a:p>
            <a:pPr marL="193675" indent="-193675">
              <a:tabLst>
                <a:tab pos="3140075" algn="l"/>
              </a:tabLst>
            </a:pPr>
            <a:r>
              <a:rPr lang="en-US" altLang="ko-KR" sz="1600"/>
              <a:t>   a3-&gt;value1-&gt;kor = 90;</a:t>
            </a:r>
          </a:p>
          <a:p>
            <a:pPr marL="193675" indent="-193675">
              <a:tabLst>
                <a:tab pos="3140075" algn="l"/>
              </a:tabLst>
            </a:pPr>
            <a:r>
              <a:rPr lang="en-US" altLang="ko-KR" sz="1600"/>
              <a:t>   a3-&gt;(value2+1)-&gt;c_lang = 100;</a:t>
            </a:r>
          </a:p>
          <a:p>
            <a:pPr marL="193675" indent="-193675">
              <a:tabLst>
                <a:tab pos="3140075" algn="l"/>
              </a:tabLst>
            </a:pPr>
            <a:r>
              <a:rPr lang="en-US" altLang="ko-KR" sz="1600"/>
              <a:t>   a3-&gt;(value2+2)-&gt;grade = 'A';</a:t>
            </a:r>
          </a:p>
          <a:p>
            <a:pPr marL="193675" indent="-193675">
              <a:tabLst>
                <a:tab pos="3140075" algn="l"/>
              </a:tabLst>
            </a:pPr>
            <a:endParaRPr lang="en-US" altLang="ko-KR" sz="1600"/>
          </a:p>
          <a:p>
            <a:pPr marL="193675" indent="-193675">
              <a:tabLst>
                <a:tab pos="3140075" algn="l"/>
              </a:tabLst>
            </a:pPr>
            <a:r>
              <a:rPr lang="en-US" altLang="ko-KR" sz="1600"/>
              <a:t>   ...</a:t>
            </a:r>
          </a:p>
          <a:p>
            <a:pPr marL="193675" indent="-193675">
              <a:tabLst>
                <a:tab pos="3140075" algn="l"/>
              </a:tabLst>
            </a:pPr>
            <a:r>
              <a:rPr lang="en-US" altLang="ko-KR" sz="1600"/>
              <a:t>   (a3+4)-&gt;mean = 85.0;</a:t>
            </a:r>
          </a:p>
          <a:p>
            <a:pPr marL="193675" indent="-193675">
              <a:tabLst>
                <a:tab pos="3140075" algn="l"/>
              </a:tabLst>
            </a:pPr>
            <a:r>
              <a:rPr lang="en-US" altLang="ko-KR" sz="1600"/>
              <a:t>   (a3+4)-&gt;value1-&gt;kor = 90;</a:t>
            </a:r>
          </a:p>
          <a:p>
            <a:pPr marL="193675" indent="-193675">
              <a:tabLst>
                <a:tab pos="3140075" algn="l"/>
              </a:tabLst>
            </a:pPr>
            <a:r>
              <a:rPr lang="en-US" altLang="ko-KR" sz="1600"/>
              <a:t>   (a3+4)-&gt;(value2+1)-&gt;c_lang = 100;</a:t>
            </a:r>
          </a:p>
          <a:p>
            <a:pPr marL="193675" indent="-193675">
              <a:tabLst>
                <a:tab pos="3140075" algn="l"/>
              </a:tabLst>
            </a:pPr>
            <a:r>
              <a:rPr lang="en-US" altLang="ko-KR" sz="1600"/>
              <a:t>   (a3+4)-&gt;(value2+2)-&gt;grade = 'A';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3D9BD-057C-446C-BD6F-C0410E38BF82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구조체의 변수의 선언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10000"/>
              </a:spcAft>
            </a:pPr>
            <a:r>
              <a:rPr lang="ko-KR" altLang="en-US" sz="2000">
                <a:solidFill>
                  <a:schemeClr val="folHlink"/>
                </a:solidFill>
              </a:rPr>
              <a:t>구조체 변수의 선언 1</a:t>
            </a:r>
            <a:endParaRPr lang="ko-KR" altLang="en-US" sz="2000"/>
          </a:p>
          <a:p>
            <a:pPr>
              <a:spcAft>
                <a:spcPct val="10000"/>
              </a:spcAft>
            </a:pPr>
            <a:endParaRPr lang="ko-KR" altLang="ko-KR" sz="2000"/>
          </a:p>
          <a:p>
            <a:pPr lvl="1">
              <a:spcAft>
                <a:spcPct val="10000"/>
              </a:spcAft>
              <a:buFont typeface="Wingdings" pitchFamily="2" charset="2"/>
              <a:buNone/>
            </a:pPr>
            <a:r>
              <a:rPr lang="en-US" altLang="ko-KR" sz="1800"/>
              <a:t>struct </a:t>
            </a:r>
            <a:r>
              <a:rPr lang="ko-KR" altLang="en-US" sz="1800"/>
              <a:t>구조체명칭 {</a:t>
            </a:r>
          </a:p>
          <a:p>
            <a:pPr lvl="1">
              <a:spcAft>
                <a:spcPct val="10000"/>
              </a:spcAft>
              <a:buFont typeface="Wingdings" pitchFamily="2" charset="2"/>
              <a:buNone/>
            </a:pPr>
            <a:r>
              <a:rPr lang="ko-KR" altLang="en-US" sz="1800"/>
              <a:t>	멤버변수 1;</a:t>
            </a:r>
          </a:p>
          <a:p>
            <a:pPr lvl="1">
              <a:spcAft>
                <a:spcPct val="10000"/>
              </a:spcAft>
              <a:buFont typeface="Wingdings" pitchFamily="2" charset="2"/>
              <a:buNone/>
            </a:pPr>
            <a:r>
              <a:rPr lang="ko-KR" altLang="en-US" sz="1800"/>
              <a:t>	멤버변수 2;</a:t>
            </a:r>
          </a:p>
          <a:p>
            <a:pPr lvl="1">
              <a:spcAft>
                <a:spcPct val="10000"/>
              </a:spcAft>
              <a:buFont typeface="Wingdings" pitchFamily="2" charset="2"/>
              <a:buNone/>
            </a:pPr>
            <a:r>
              <a:rPr lang="ko-KR" altLang="en-US" sz="1800"/>
              <a:t>} 구조체변수명;</a:t>
            </a:r>
          </a:p>
          <a:p>
            <a:pPr>
              <a:spcAft>
                <a:spcPct val="10000"/>
              </a:spcAft>
              <a:buFont typeface="Wingdings" pitchFamily="2" charset="2"/>
              <a:buNone/>
            </a:pPr>
            <a:endParaRPr lang="ko-KR" altLang="en-US" sz="2000"/>
          </a:p>
          <a:p>
            <a:pPr>
              <a:spcAft>
                <a:spcPct val="10000"/>
              </a:spcAft>
              <a:buFont typeface="Wingdings" pitchFamily="2" charset="2"/>
              <a:buNone/>
            </a:pPr>
            <a:endParaRPr lang="ko-KR" altLang="en-US" sz="2000"/>
          </a:p>
          <a:p>
            <a:pPr>
              <a:spcAft>
                <a:spcPct val="10000"/>
              </a:spcAft>
            </a:pPr>
            <a:r>
              <a:rPr lang="ko-KR" altLang="en-US" sz="2000">
                <a:solidFill>
                  <a:schemeClr val="folHlink"/>
                </a:solidFill>
              </a:rPr>
              <a:t>구조체 변수의 선언 2</a:t>
            </a:r>
            <a:endParaRPr lang="ko-KR" altLang="en-US" sz="2000"/>
          </a:p>
          <a:p>
            <a:pPr>
              <a:spcAft>
                <a:spcPct val="10000"/>
              </a:spcAft>
              <a:buFont typeface="Wingdings" pitchFamily="2" charset="2"/>
              <a:buNone/>
            </a:pPr>
            <a:endParaRPr lang="ko-KR" altLang="en-US" sz="2000"/>
          </a:p>
          <a:p>
            <a:pPr lvl="1">
              <a:spcAft>
                <a:spcPct val="10000"/>
              </a:spcAft>
              <a:buFont typeface="Wingdings" pitchFamily="2" charset="2"/>
              <a:buNone/>
            </a:pPr>
            <a:r>
              <a:rPr lang="en-US" altLang="ko-KR" sz="1800"/>
              <a:t>struct  </a:t>
            </a:r>
            <a:r>
              <a:rPr lang="ko-KR" altLang="en-US" sz="1800"/>
              <a:t>구조체명칭  구조체변수명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D4FA8B-059A-467D-A4C4-D971BA00733A}" type="slidenum">
              <a:rPr lang="ko-KR" altLang="en-US"/>
              <a:pPr/>
              <a:t>50</a:t>
            </a:fld>
            <a:endParaRPr lang="en-US" altLang="ko-KR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중첩된 구조체 예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31242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#</a:t>
            </a:r>
            <a:r>
              <a:rPr lang="en-US" altLang="ko-KR" sz="1600"/>
              <a:t>include &lt;stdio.h&gt;</a:t>
            </a:r>
          </a:p>
          <a:p>
            <a:pPr marL="193675" indent="-193675">
              <a:lnSpc>
                <a:spcPct val="30000"/>
              </a:lnSpc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struct birthday {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int year;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int month;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int day;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};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struct list {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char *name;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char *addr;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struct birthday info;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} man[2];</a:t>
            </a:r>
          </a:p>
          <a:p>
            <a:pPr marL="193675" indent="-193675">
              <a:lnSpc>
                <a:spcPct val="40000"/>
              </a:lnSpc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main()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int i;</a:t>
            </a:r>
          </a:p>
          <a:p>
            <a:pPr marL="193675" indent="-193675">
              <a:lnSpc>
                <a:spcPct val="30000"/>
              </a:lnSpc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man[0].name = "kim";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man[0].addr = "seoul";</a:t>
            </a:r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581400" y="1447800"/>
            <a:ext cx="52578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ko-KR" sz="1600"/>
              <a:t>   </a:t>
            </a:r>
            <a:r>
              <a:rPr lang="en-US" altLang="ko-KR" sz="1600"/>
              <a:t>man[0].info.year = 1982;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   man[0].info.month = 5;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   man[0].info.day = 8;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   man[1].name = "lee";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   man[1].addr = "pusan";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   man[1].info.year = 1983;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   man[1].info.month = 12;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   man[1].info.day = 25;</a:t>
            </a:r>
          </a:p>
          <a:p>
            <a:pPr>
              <a:lnSpc>
                <a:spcPct val="50000"/>
              </a:lnSpc>
              <a:buFont typeface="Wingdings" pitchFamily="2" charset="2"/>
              <a:buNone/>
            </a:pPr>
            <a:r>
              <a:rPr lang="en-US" altLang="ko-KR" sz="1600"/>
              <a:t>   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   for(i=0; i&lt;2; i++) {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      printf("%d : %s, %s, %d/%d/%d\n", i+1, man[i].name, man[i].addr, man[i].info.year, man[i].info.month, man[i].info.day);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   }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r>
              <a:rPr lang="ko-KR" altLang="en-US" sz="1600"/>
              <a:t>실행결과</a:t>
            </a:r>
          </a:p>
          <a:p>
            <a:pPr>
              <a:buFont typeface="Wingdings" pitchFamily="2" charset="2"/>
              <a:buNone/>
            </a:pPr>
            <a:r>
              <a:rPr lang="ko-KR" altLang="ko-KR" sz="1600"/>
              <a:t>1: </a:t>
            </a:r>
            <a:r>
              <a:rPr lang="en-US" altLang="ko-KR" sz="1600"/>
              <a:t>kim, seoul, 1982/5/8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2: lee, pusan, 1983/12/25</a:t>
            </a:r>
            <a:endParaRPr lang="ko-KR" altLang="en-US" sz="1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78BD66-B83F-4D3D-B323-66F7ADC6DA96}" type="slidenum">
              <a:rPr lang="ko-KR" altLang="en-US"/>
              <a:pPr/>
              <a:t>51</a:t>
            </a:fld>
            <a:endParaRPr lang="en-US" altLang="ko-KR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자기 참조 구조체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/>
              <a:t>구조체에 자신의 구조체를 다시 넣어 사용</a:t>
            </a:r>
          </a:p>
          <a:p>
            <a:endParaRPr lang="ko-KR" altLang="en-US" sz="2000"/>
          </a:p>
          <a:p>
            <a:r>
              <a:rPr lang="ko-KR" altLang="en-US" sz="2000"/>
              <a:t>자기 참조 구조체의 예</a:t>
            </a:r>
          </a:p>
          <a:p>
            <a:endParaRPr lang="ko-KR" altLang="en-US" sz="2000"/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struct list {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	char name[20];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	char address[80];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	int age;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	struct list *next;   /* </a:t>
            </a:r>
            <a:r>
              <a:rPr lang="ko-KR" altLang="en-US" sz="1800">
                <a:solidFill>
                  <a:schemeClr val="folHlink"/>
                </a:solidFill>
              </a:rPr>
              <a:t>자기 참조</a:t>
            </a:r>
            <a:r>
              <a:rPr lang="ko-KR" altLang="en-US" sz="1800"/>
              <a:t> */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1800"/>
              <a:t>};</a:t>
            </a:r>
          </a:p>
          <a:p>
            <a:pPr lvl="1">
              <a:buFont typeface="Wingdings" pitchFamily="2" charset="2"/>
              <a:buNone/>
            </a:pPr>
            <a:endParaRPr lang="ko-KR" altLang="en-US" sz="1800"/>
          </a:p>
          <a:p>
            <a:pPr lvl="1">
              <a:buFont typeface="Wingdings" pitchFamily="2" charset="2"/>
              <a:buNone/>
            </a:pPr>
            <a:r>
              <a:rPr lang="en-US" altLang="ko-KR" sz="1800"/>
              <a:t>struct list *ptr, x, y, z;</a:t>
            </a:r>
          </a:p>
          <a:p>
            <a:pPr>
              <a:buFont typeface="Wingdings" pitchFamily="2" charset="2"/>
              <a:buNone/>
            </a:pPr>
            <a:endParaRPr lang="ko-KR" altLang="en-US" sz="2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BD316-6149-4C6B-884E-1663AC9EA734}" type="slidenum">
              <a:rPr lang="ko-KR" altLang="en-US"/>
              <a:pPr/>
              <a:t>52</a:t>
            </a:fld>
            <a:endParaRPr lang="en-US" altLang="ko-KR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자기 참조 구조체의 활용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35814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#</a:t>
            </a:r>
            <a:r>
              <a:rPr lang="en-US" altLang="ko-KR" sz="1600"/>
              <a:t>include &lt;stdio.h&gt;</a:t>
            </a:r>
          </a:p>
          <a:p>
            <a:pPr marL="193675" indent="-193675">
              <a:lnSpc>
                <a:spcPct val="60000"/>
              </a:lnSpc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struct list {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char *name;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char sex;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int age;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struct list *next;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} a = {"kim",'+', 19}, b= {"lee", '-', 18}, c={"park", '+', 20};</a:t>
            </a:r>
          </a:p>
          <a:p>
            <a:pPr marL="193675" indent="-193675">
              <a:lnSpc>
                <a:spcPct val="60000"/>
              </a:lnSpc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struct list *ptr;</a:t>
            </a:r>
          </a:p>
          <a:p>
            <a:pPr marL="193675" indent="-193675">
              <a:lnSpc>
                <a:spcPct val="60000"/>
              </a:lnSpc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main()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a.next = &amp;b;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b.next = &amp;c;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c.next = '\0';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ptr = &amp;a;</a:t>
            </a:r>
          </a:p>
        </p:txBody>
      </p:sp>
      <p:sp>
        <p:nvSpPr>
          <p:cNvPr id="4157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38600" y="1447800"/>
            <a:ext cx="48006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ko-KR" sz="1600"/>
              <a:t>   </a:t>
            </a:r>
            <a:r>
              <a:rPr lang="en-US" altLang="ko-KR" sz="1600"/>
              <a:t>printf("====================\n");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printf("  name   sex   age\n");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printf("--------------------\n");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while (ptr-&gt;next != NULL)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  printf("%6s    %2c %6d\n", ptr-&gt;name, ptr-&gt;sex, ptr-&gt;age);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   ptr = ptr-&gt;next;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printf("====================\n");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90000"/>
              </a:lnSpc>
            </a:pPr>
            <a:r>
              <a:rPr lang="ko-KR" altLang="en-US" sz="1600"/>
              <a:t>실행결과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ko-KR" sz="1600"/>
              <a:t>====================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ko-KR" altLang="ko-KR" sz="1600"/>
              <a:t> </a:t>
            </a:r>
            <a:r>
              <a:rPr lang="en-US" altLang="ko-KR" sz="1600"/>
              <a:t>name   sex   age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--------------------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  kim    +     19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  lee    -     18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 park    +     20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/>
              <a:t>====================</a:t>
            </a:r>
            <a:endParaRPr lang="ko-KR" altLang="en-US" sz="2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A7B78-9378-4869-8FAC-D58C9E81DA4D}" type="slidenum">
              <a:rPr lang="ko-KR" altLang="en-US"/>
              <a:pPr/>
              <a:t>53</a:t>
            </a:fld>
            <a:endParaRPr lang="en-US" altLang="ko-KR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비트 필드 구조체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비트 필드 구조체</a:t>
            </a:r>
          </a:p>
          <a:p>
            <a:pPr lvl="1">
              <a:lnSpc>
                <a:spcPct val="90000"/>
              </a:lnSpc>
            </a:pPr>
            <a:endParaRPr lang="ko-KR" altLang="en-US" sz="1800"/>
          </a:p>
          <a:p>
            <a:pPr lvl="1">
              <a:lnSpc>
                <a:spcPct val="90000"/>
              </a:lnSpc>
            </a:pPr>
            <a:r>
              <a:rPr lang="ko-KR" altLang="en-US" sz="1800"/>
              <a:t>기억공간을 절약하는 프로그램이나 하드웨어 등의 제어에 많이 이용된다.</a:t>
            </a:r>
          </a:p>
          <a:p>
            <a:pPr lvl="1">
              <a:lnSpc>
                <a:spcPct val="90000"/>
              </a:lnSpc>
            </a:pPr>
            <a:r>
              <a:rPr lang="ko-KR" altLang="en-US" sz="1800">
                <a:solidFill>
                  <a:schemeClr val="folHlink"/>
                </a:solidFill>
              </a:rPr>
              <a:t>구조체의 원소들을 비트들로 지정한다</a:t>
            </a:r>
            <a:r>
              <a:rPr lang="ko-KR" altLang="en-US" sz="180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1800"/>
              <a:t>따라서, </a:t>
            </a:r>
            <a:r>
              <a:rPr lang="en-US" altLang="ko-KR" sz="1800"/>
              <a:t>on/off </a:t>
            </a:r>
            <a:r>
              <a:rPr lang="ko-KR" altLang="en-US" sz="1800"/>
              <a:t>정보를 유지하는 플래그(</a:t>
            </a:r>
            <a:r>
              <a:rPr lang="en-US" altLang="ko-KR" sz="1800"/>
              <a:t>flag)</a:t>
            </a:r>
            <a:r>
              <a:rPr lang="ko-KR" altLang="en-US" sz="1800"/>
              <a:t>로 많이 사용된다. </a:t>
            </a:r>
          </a:p>
          <a:p>
            <a:pPr lvl="1">
              <a:lnSpc>
                <a:spcPct val="70000"/>
              </a:lnSpc>
            </a:pPr>
            <a:endParaRPr lang="ko-KR" altLang="en-US" sz="1800"/>
          </a:p>
          <a:p>
            <a:pPr>
              <a:lnSpc>
                <a:spcPct val="90000"/>
              </a:lnSpc>
            </a:pPr>
            <a:r>
              <a:rPr lang="ko-KR" altLang="en-US"/>
              <a:t>형식</a:t>
            </a:r>
          </a:p>
          <a:p>
            <a:pPr lvl="1">
              <a:lnSpc>
                <a:spcPct val="70000"/>
              </a:lnSpc>
            </a:pPr>
            <a:endParaRPr lang="ko-KR" altLang="en-US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/>
              <a:t>struct </a:t>
            </a:r>
            <a:r>
              <a:rPr lang="ko-KR" altLang="en-US" sz="1800"/>
              <a:t>구조체명칭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데이터형 비트변수1 : 비트길이;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데이터형 비트변수2 : 비트길이;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...                       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	데이터형 비트변수</a:t>
            </a:r>
            <a:r>
              <a:rPr lang="en-US" altLang="ko-KR" sz="1800"/>
              <a:t>n : </a:t>
            </a:r>
            <a:r>
              <a:rPr lang="ko-KR" altLang="en-US" sz="1800"/>
              <a:t>비트길이;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/>
              <a:t>} 구조체변수명;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ko-KR" altLang="en-US" sz="18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>
                <a:solidFill>
                  <a:schemeClr val="folHlink"/>
                </a:solidFill>
              </a:rPr>
              <a:t>// </a:t>
            </a:r>
            <a:r>
              <a:rPr lang="ko-KR" altLang="en-US" sz="1800"/>
              <a:t>데이터형은 </a:t>
            </a:r>
            <a:r>
              <a:rPr lang="en-US" altLang="ko-KR" sz="1800"/>
              <a:t>int </a:t>
            </a:r>
            <a:r>
              <a:rPr lang="ko-KR" altLang="en-US" sz="1800"/>
              <a:t>혹은 </a:t>
            </a:r>
            <a:r>
              <a:rPr lang="en-US" altLang="ko-KR" sz="1800"/>
              <a:t>unsigned </a:t>
            </a:r>
            <a:r>
              <a:rPr lang="ko-KR" altLang="en-US" sz="1800"/>
              <a:t>중 하나이다.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AE6F8A-42EB-4129-AFB9-346FCF01474E}" type="slidenum">
              <a:rPr lang="ko-KR" altLang="en-US"/>
              <a:pPr/>
              <a:t>54</a:t>
            </a:fld>
            <a:endParaRPr lang="en-US" altLang="ko-KR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비트 필드 구조체의 예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27432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600"/>
              <a:t>struct bit_field {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	unsigned p : 1;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	unsigned none : 1;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	unsigned ov : 1;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	unsigned rs : 2;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	unsigned f : 1;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	unsigned ac : 1;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	unsigned cy : 1;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	unsigned dummy : 8;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} PSW;</a:t>
            </a:r>
          </a:p>
          <a:p>
            <a:pPr>
              <a:buFont typeface="Wingdings" pitchFamily="2" charset="2"/>
              <a:buNone/>
            </a:pPr>
            <a:endParaRPr lang="en-US" altLang="ko-KR" sz="1600"/>
          </a:p>
          <a:p>
            <a:pPr>
              <a:buFont typeface="Wingdings" pitchFamily="2" charset="2"/>
              <a:buNone/>
            </a:pPr>
            <a:r>
              <a:rPr lang="en-US" altLang="ko-KR" sz="1600"/>
              <a:t>PSW.dummy = 0;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PSW.p = 1;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PSW.none = 1;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PSW.rs = 3;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PSW.cy = 1;</a:t>
            </a:r>
            <a:endParaRPr lang="ko-KR" altLang="en-US" sz="1600"/>
          </a:p>
        </p:txBody>
      </p:sp>
      <p:sp>
        <p:nvSpPr>
          <p:cNvPr id="4198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200400" y="1447800"/>
            <a:ext cx="56388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600"/>
              <a:t>PSW(1 byte)</a:t>
            </a:r>
            <a:r>
              <a:rPr lang="ko-KR" altLang="en-US" sz="1600"/>
              <a:t>의 메모리 형태</a:t>
            </a:r>
          </a:p>
          <a:p>
            <a:endParaRPr lang="ko-KR" altLang="en-US" sz="1600"/>
          </a:p>
          <a:p>
            <a:endParaRPr lang="ko-KR" altLang="en-US" sz="1600"/>
          </a:p>
          <a:p>
            <a:endParaRPr lang="ko-KR" altLang="en-US" sz="1600">
              <a:solidFill>
                <a:schemeClr val="hlink"/>
              </a:solidFill>
            </a:endParaRPr>
          </a:p>
          <a:p>
            <a:endParaRPr lang="ko-KR" altLang="en-US" sz="1600"/>
          </a:p>
          <a:p>
            <a:endParaRPr lang="ko-KR" altLang="en-US" sz="1600"/>
          </a:p>
          <a:p>
            <a:endParaRPr lang="ko-KR" altLang="en-US" sz="1600"/>
          </a:p>
          <a:p>
            <a:endParaRPr lang="ko-KR" altLang="en-US" sz="1600"/>
          </a:p>
          <a:p>
            <a:endParaRPr lang="ko-KR" altLang="en-US" sz="1600"/>
          </a:p>
          <a:p>
            <a:r>
              <a:rPr lang="ko-KR" altLang="en-US" sz="1600"/>
              <a:t>비트 필드의 참조 결과</a:t>
            </a:r>
          </a:p>
          <a:p>
            <a:endParaRPr lang="ko-KR" altLang="en-US" sz="1600"/>
          </a:p>
          <a:p>
            <a:pPr>
              <a:buFont typeface="Wingdings" pitchFamily="2" charset="2"/>
              <a:buNone/>
            </a:pPr>
            <a:endParaRPr lang="ko-KR" altLang="en-US" sz="1600">
              <a:solidFill>
                <a:schemeClr val="hlink"/>
              </a:solidFill>
            </a:endParaRPr>
          </a:p>
        </p:txBody>
      </p:sp>
      <p:pic>
        <p:nvPicPr>
          <p:cNvPr id="419846" name="Picture 6" descr="ps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133600"/>
            <a:ext cx="5029200" cy="1219200"/>
          </a:xfrm>
          <a:prstGeom prst="rect">
            <a:avLst/>
          </a:prstGeom>
          <a:noFill/>
        </p:spPr>
      </p:pic>
      <p:pic>
        <p:nvPicPr>
          <p:cNvPr id="419847" name="Picture 7" descr="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724400"/>
            <a:ext cx="495300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324D3D-66A4-4065-B5B0-35CFB8B83061}" type="slidenum">
              <a:rPr lang="ko-KR" altLang="en-US"/>
              <a:pPr/>
              <a:t>55</a:t>
            </a:fld>
            <a:endParaRPr lang="en-US" altLang="ko-KR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비트 필드 구조체의 예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37338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#</a:t>
            </a:r>
            <a:r>
              <a:rPr lang="en-US" altLang="ko-KR" sz="1600"/>
              <a:t>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struct bits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unsigned int d0 : 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unsigned int d1 : 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unsigned int d2 : 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unsigned int d3 : 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unsigned int d4 : 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unsigned int d5 : 3;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struct bits flag;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flag.d0 = 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flag.d1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flag.d2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flag.d3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flag.d4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flag.d5 = 7;</a:t>
            </a:r>
          </a:p>
        </p:txBody>
      </p:sp>
      <p:sp>
        <p:nvSpPr>
          <p:cNvPr id="420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1447800"/>
            <a:ext cx="46482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ko-KR" sz="1600"/>
              <a:t>   </a:t>
            </a:r>
            <a:r>
              <a:rPr lang="en-US" altLang="ko-KR" sz="1600"/>
              <a:t>printf("binary of d0 =&gt; %d\n", flag.d0);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printf("binary of d1 =&gt; %d\n", flag.d1);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printf("binary of d2 =&gt; %d\n", flag.d2);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printf("binary of d3 =&gt; %d\n", flag.d3);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printf("binary of d4 =&gt; %d\n", flag.d4);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printf("value of d5 =&gt; %d\n", flag.d5);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90000"/>
              </a:lnSpc>
            </a:pPr>
            <a:r>
              <a:rPr lang="ko-KR" altLang="en-US" sz="1600"/>
              <a:t>실행결과</a:t>
            </a:r>
          </a:p>
          <a:p>
            <a:pPr>
              <a:lnSpc>
                <a:spcPct val="90000"/>
              </a:lnSpc>
            </a:pPr>
            <a:endParaRPr lang="ko-KR" altLang="ko-KR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binary of d0 =&gt;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binary of d1 =&gt;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binary of d2 =&gt;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binary of d3 =&gt;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binary of d4 =&gt;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value of d5 =&gt; 7</a:t>
            </a:r>
            <a:endParaRPr lang="ko-KR" altLang="en-US" sz="1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9D4ED-CDD4-414F-B795-982944714788}" type="slidenum">
              <a:rPr lang="ko-KR" altLang="en-US"/>
              <a:pPr/>
              <a:t>56</a:t>
            </a:fld>
            <a:endParaRPr lang="en-US" altLang="ko-KR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비트 필드의 사용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/>
              <a:t>비트 필드를 포함하는 구조체 내에 일반적인 변수를 포함할 수도 있다.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ko-KR" altLang="en-US" sz="1600"/>
          </a:p>
          <a:p>
            <a:pPr>
              <a:buFont typeface="Wingdings" pitchFamily="2" charset="2"/>
              <a:buNone/>
            </a:pPr>
            <a:r>
              <a:rPr lang="ko-KR" altLang="en-US" sz="1800"/>
              <a:t>** 비트들의 합이 1 바이트 혹은 1 워드 크기가 될 필요는 없다. 컴파일러가 전체 비트 필드를 저장할 수 있는 가장 작은 단위의 공간을 확보한다.</a:t>
            </a:r>
          </a:p>
          <a:p>
            <a:endParaRPr lang="ko-KR" altLang="en-US" sz="1800"/>
          </a:p>
          <a:p>
            <a:r>
              <a:rPr lang="ko-KR" altLang="en-US" sz="1800"/>
              <a:t>예</a:t>
            </a:r>
          </a:p>
          <a:p>
            <a:pPr lvl="1">
              <a:buFont typeface="Wingdings" pitchFamily="2" charset="2"/>
              <a:buNone/>
            </a:pPr>
            <a:endParaRPr lang="ko-KR" altLang="ko-KR" sz="1600"/>
          </a:p>
          <a:p>
            <a:pPr lvl="1">
              <a:buFont typeface="Wingdings" pitchFamily="2" charset="2"/>
              <a:buNone/>
            </a:pPr>
            <a:r>
              <a:rPr lang="en-US" altLang="ko-KR" sz="1600"/>
              <a:t>struct b_type { 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600"/>
              <a:t>	char          name[40];         /* </a:t>
            </a:r>
            <a:r>
              <a:rPr lang="ko-KR" altLang="en-US" sz="1600"/>
              <a:t>일반 변수 */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unsigned   department: 3;    /* 3 </a:t>
            </a:r>
            <a:r>
              <a:rPr lang="ko-KR" altLang="en-US" sz="1600"/>
              <a:t>비트 */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unsigned   instock: 1;          /* 1 </a:t>
            </a:r>
            <a:r>
              <a:rPr lang="ko-KR" altLang="en-US" sz="1600"/>
              <a:t>비트 */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unsigned   backordered: 1;   /* 1 </a:t>
            </a:r>
            <a:r>
              <a:rPr lang="ko-KR" altLang="en-US" sz="1600"/>
              <a:t>비트 */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1600"/>
              <a:t>} </a:t>
            </a:r>
            <a:r>
              <a:rPr lang="en-US" altLang="ko-KR" sz="1600"/>
              <a:t>inv[MAX_ITEM];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ko-KR" sz="1600"/>
          </a:p>
          <a:p>
            <a:pPr lvl="1">
              <a:buFont typeface="Wingdings" pitchFamily="2" charset="2"/>
              <a:buNone/>
            </a:pPr>
            <a:r>
              <a:rPr lang="en-US" altLang="ko-KR" sz="1600"/>
              <a:t>inv[9].department = 3;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600"/>
              <a:t>if( !inv[4].instock ) printf(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out of stock</a:t>
            </a:r>
            <a:r>
              <a:rPr lang="en-US" altLang="ko-KR" sz="1600">
                <a:latin typeface="Times New Roman"/>
              </a:rPr>
              <a:t>”</a:t>
            </a:r>
            <a:r>
              <a:rPr lang="en-US" altLang="ko-KR" sz="1600"/>
              <a:t>);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600"/>
              <a:t>else printf(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in stock</a:t>
            </a:r>
            <a:r>
              <a:rPr lang="en-US" altLang="ko-KR" sz="1600">
                <a:latin typeface="Times New Roman"/>
              </a:rPr>
              <a:t>”</a:t>
            </a:r>
            <a:r>
              <a:rPr lang="en-US" altLang="ko-KR" sz="1600"/>
              <a:t>);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AD72E6-AB1D-4C8C-9F20-A0E00642F4CB}" type="slidenum">
              <a:rPr lang="ko-KR" altLang="en-US"/>
              <a:pPr/>
              <a:t>57</a:t>
            </a:fld>
            <a:endParaRPr lang="en-US" altLang="ko-KR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비트 필드 구조체 사용 예제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lnSpc>
                <a:spcPct val="90000"/>
              </a:lnSpc>
            </a:pPr>
            <a:r>
              <a:rPr lang="ko-KR" altLang="en-US" sz="1800">
                <a:solidFill>
                  <a:schemeClr val="folHlink"/>
                </a:solidFill>
              </a:rPr>
              <a:t>예제 1</a:t>
            </a:r>
            <a:r>
              <a:rPr lang="ko-KR" altLang="en-US" sz="1800"/>
              <a:t> </a:t>
            </a:r>
          </a:p>
          <a:p>
            <a:pPr marL="566738" lvl="1" indent="-180975">
              <a:lnSpc>
                <a:spcPct val="80000"/>
              </a:lnSpc>
            </a:pPr>
            <a:endParaRPr lang="ko-KR" altLang="en-US" sz="1600"/>
          </a:p>
          <a:p>
            <a:pPr marL="566738" lvl="1" indent="-180975">
              <a:lnSpc>
                <a:spcPct val="90000"/>
              </a:lnSpc>
            </a:pPr>
            <a:r>
              <a:rPr lang="ko-KR" altLang="en-US" sz="1600"/>
              <a:t>비트-필드를 사용할 때 모든 비트에 이름을 부여할 필요는 없다. </a:t>
            </a:r>
          </a:p>
          <a:p>
            <a:pPr marL="566738" lvl="1" indent="-180975">
              <a:lnSpc>
                <a:spcPct val="80000"/>
              </a:lnSpc>
            </a:pPr>
            <a:endParaRPr lang="ko-KR" altLang="en-US" sz="1600"/>
          </a:p>
          <a:p>
            <a:pPr marL="566738" lvl="1" indent="-180975">
              <a:lnSpc>
                <a:spcPct val="90000"/>
              </a:lnSpc>
            </a:pPr>
            <a:r>
              <a:rPr lang="ko-KR" altLang="en-US" sz="1600"/>
              <a:t>예를 들어, 다음은 한 바이트에서 첫번재 비트와 마지막 비트에 접근하기 위해 비트-필드를 사용하는 구조체이다.</a:t>
            </a:r>
          </a:p>
          <a:p>
            <a:pPr marL="566738" lvl="1" indent="-180975">
              <a:lnSpc>
                <a:spcPct val="80000"/>
              </a:lnSpc>
            </a:pPr>
            <a:endParaRPr lang="ko-KR" altLang="en-US" sz="1600"/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struct b_type {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unsigned first: 1;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int : 6;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unsigned last: 1;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};</a:t>
            </a:r>
          </a:p>
          <a:p>
            <a:pPr marL="566738" lvl="1" indent="-180975">
              <a:lnSpc>
                <a:spcPct val="80000"/>
              </a:lnSpc>
            </a:pPr>
            <a:endParaRPr lang="en-US" altLang="ko-KR" sz="1600"/>
          </a:p>
          <a:p>
            <a:pPr marL="566738" lvl="1" indent="-180975">
              <a:lnSpc>
                <a:spcPct val="90000"/>
              </a:lnSpc>
            </a:pPr>
            <a:r>
              <a:rPr lang="ko-KR" altLang="en-US" sz="1600"/>
              <a:t>이름이 없는 비트-필드를 중간에 사용함으로써 그 다음에 있는 원하는 비트를 쉽게 알 수 있다.</a:t>
            </a:r>
          </a:p>
        </p:txBody>
      </p:sp>
      <p:sp>
        <p:nvSpPr>
          <p:cNvPr id="377860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lnSpc>
                <a:spcPct val="90000"/>
              </a:lnSpc>
            </a:pPr>
            <a:r>
              <a:rPr lang="ko-KR" altLang="en-US" sz="1800">
                <a:solidFill>
                  <a:schemeClr val="folHlink"/>
                </a:solidFill>
              </a:rPr>
              <a:t>예제 2</a:t>
            </a:r>
            <a:r>
              <a:rPr lang="ko-KR" altLang="en-US" sz="1800"/>
              <a:t> </a:t>
            </a:r>
          </a:p>
          <a:p>
            <a:pPr marL="566738" lvl="1" indent="-180975">
              <a:lnSpc>
                <a:spcPct val="80000"/>
              </a:lnSpc>
            </a:pPr>
            <a:endParaRPr lang="ko-KR" altLang="ko-KR" sz="1600">
              <a:solidFill>
                <a:schemeClr val="folHlink"/>
              </a:solidFill>
            </a:endParaRPr>
          </a:p>
          <a:p>
            <a:pPr marL="566738" lvl="1" indent="-180975">
              <a:lnSpc>
                <a:spcPct val="90000"/>
              </a:lnSpc>
            </a:pPr>
            <a:r>
              <a:rPr lang="en-US" altLang="ko-KR" sz="1600">
                <a:solidFill>
                  <a:schemeClr val="folHlink"/>
                </a:solidFill>
              </a:rPr>
              <a:t>Boolean </a:t>
            </a:r>
            <a:r>
              <a:rPr lang="ko-KR" altLang="en-US" sz="1600">
                <a:solidFill>
                  <a:schemeClr val="folHlink"/>
                </a:solidFill>
              </a:rPr>
              <a:t>데이터를 사용할</a:t>
            </a:r>
            <a:r>
              <a:rPr lang="ko-KR" altLang="en-US" sz="1600"/>
              <a:t> 때, 비트 필드를 유용하게 사용</a:t>
            </a:r>
          </a:p>
          <a:p>
            <a:pPr marL="566738" lvl="1" indent="-180975">
              <a:lnSpc>
                <a:spcPct val="80000"/>
              </a:lnSpc>
            </a:pPr>
            <a:endParaRPr lang="ko-KR" altLang="ko-KR" sz="1600"/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ko-KR" altLang="ko-KR" sz="1600"/>
              <a:t>/* </a:t>
            </a:r>
            <a:r>
              <a:rPr lang="ko-KR" altLang="en-US" sz="1600"/>
              <a:t>모든 필드가 1이면 정상이고, 0이면 비정상이다. */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struct telemetry {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unsigned fuel: 1;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unsigned radio: 1;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unsigned tv: 1;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unsigned water: 1;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unsigned food: 1;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unsigned waste: 1;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 flt_recd;</a:t>
            </a:r>
          </a:p>
          <a:p>
            <a:pPr marL="566738" lvl="1" indent="-180975">
              <a:lnSpc>
                <a:spcPct val="80000"/>
              </a:lnSpc>
              <a:buFont typeface="Wingdings" pitchFamily="2" charset="2"/>
              <a:buNone/>
            </a:pPr>
            <a:endParaRPr lang="en-US" altLang="ko-KR" sz="1600"/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if( flt_recd.tv ) printf(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tv is ok</a:t>
            </a:r>
            <a:r>
              <a:rPr lang="en-US" altLang="ko-KR" sz="1600">
                <a:latin typeface="Times New Roman"/>
              </a:rPr>
              <a:t>”</a:t>
            </a:r>
            <a:r>
              <a:rPr lang="en-US" altLang="ko-KR" sz="1600"/>
              <a:t>); </a:t>
            </a:r>
          </a:p>
          <a:p>
            <a:pPr marL="566738" lvl="1" indent="-1809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else printf(</a:t>
            </a:r>
            <a:r>
              <a:rPr lang="en-US" altLang="ko-KR" sz="1600">
                <a:latin typeface="Times New Roman"/>
              </a:rPr>
              <a:t>“</a:t>
            </a:r>
            <a:r>
              <a:rPr lang="en-US" altLang="ko-KR" sz="1600"/>
              <a:t>tv is not ok</a:t>
            </a:r>
            <a:r>
              <a:rPr lang="en-US" altLang="ko-KR" sz="1600">
                <a:latin typeface="Times New Roman"/>
              </a:rPr>
              <a:t>”</a:t>
            </a:r>
            <a:r>
              <a:rPr lang="en-US" altLang="ko-KR" sz="1600"/>
              <a:t>);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7704B-1881-4571-BD42-1185D3470E55}" type="slidenum">
              <a:rPr lang="ko-KR" altLang="en-US"/>
              <a:pPr/>
              <a:t>58</a:t>
            </a:fld>
            <a:endParaRPr lang="en-US" altLang="ko-KR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구조체와 함수(</a:t>
            </a:r>
            <a:r>
              <a:rPr lang="en-US" altLang="ko-KR"/>
              <a:t>Structure and Function)</a:t>
            </a:r>
            <a:endParaRPr lang="ko-KR" altLang="en-US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193675" indent="-193675"/>
            <a:r>
              <a:rPr lang="ko-KR" altLang="en-US" sz="1800">
                <a:solidFill>
                  <a:schemeClr val="folHlink"/>
                </a:solidFill>
              </a:rPr>
              <a:t>함수의 인수로 구조체를 전달 가능</a:t>
            </a:r>
            <a:endParaRPr lang="ko-KR" altLang="en-US" sz="1800"/>
          </a:p>
          <a:p>
            <a:pPr marL="193675" indent="-193675"/>
            <a:endParaRPr lang="ko-KR" altLang="en-US" sz="1800"/>
          </a:p>
          <a:p>
            <a:pPr marL="193675" indent="-193675"/>
            <a:r>
              <a:rPr lang="ko-KR" altLang="en-US" sz="1800"/>
              <a:t>함수에서 구조체 멤버 변수 전달 예</a:t>
            </a:r>
          </a:p>
          <a:p>
            <a:pPr marL="566738" lvl="1" indent="-180975">
              <a:lnSpc>
                <a:spcPct val="80000"/>
              </a:lnSpc>
              <a:buFont typeface="Wingdings" pitchFamily="2" charset="2"/>
              <a:buNone/>
            </a:pPr>
            <a:endParaRPr lang="ko-KR" altLang="ko-KR" sz="1600"/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struct score {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   char name[20];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   int kor;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   int math;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} man={"kim", 80, 90}, class[10];</a:t>
            </a:r>
          </a:p>
          <a:p>
            <a:pPr marL="566738" lvl="1" indent="-180975"/>
            <a:endParaRPr lang="en-US" altLang="ko-KR" sz="1600"/>
          </a:p>
          <a:p>
            <a:pPr marL="566738" lvl="1" indent="-180975"/>
            <a:r>
              <a:rPr lang="ko-KR" altLang="en-US" sz="1600">
                <a:solidFill>
                  <a:schemeClr val="folHlink"/>
                </a:solidFill>
              </a:rPr>
              <a:t>구조체 멤버 데이터의</a:t>
            </a:r>
            <a:r>
              <a:rPr lang="ko-KR" altLang="en-US" sz="1600"/>
              <a:t> 전달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ko-KR" altLang="ko-KR" sz="1600"/>
              <a:t>  </a:t>
            </a:r>
            <a:r>
              <a:rPr lang="en-US" altLang="ko-KR" sz="1600"/>
              <a:t>func1(man.kor);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  func2(man.kor, man.math);    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  func2(class[2].kor, class[2].math);</a:t>
            </a:r>
          </a:p>
          <a:p>
            <a:pPr marL="566738" lvl="1" indent="-180975">
              <a:buFont typeface="Wingdings" pitchFamily="2" charset="2"/>
              <a:buNone/>
            </a:pPr>
            <a:endParaRPr lang="en-US" altLang="ko-KR" sz="1600"/>
          </a:p>
          <a:p>
            <a:pPr marL="566738" lvl="1" indent="-180975"/>
            <a:r>
              <a:rPr lang="ko-KR" altLang="en-US" sz="1600">
                <a:solidFill>
                  <a:schemeClr val="folHlink"/>
                </a:solidFill>
              </a:rPr>
              <a:t>구조체 멤버의 주소</a:t>
            </a:r>
            <a:r>
              <a:rPr lang="ko-KR" altLang="en-US" sz="1600"/>
              <a:t> 전달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ko-KR" altLang="en-US" sz="1600"/>
              <a:t>  </a:t>
            </a:r>
            <a:r>
              <a:rPr lang="en-US" altLang="ko-KR" sz="1600"/>
              <a:t>func3(&amp;man.kor);</a:t>
            </a:r>
          </a:p>
        </p:txBody>
      </p:sp>
      <p:sp>
        <p:nvSpPr>
          <p:cNvPr id="424964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566738" lvl="1" indent="-180975">
              <a:buFont typeface="Wingdings" pitchFamily="2" charset="2"/>
              <a:buNone/>
            </a:pPr>
            <a:r>
              <a:rPr lang="ko-KR" altLang="ko-KR" sz="1600"/>
              <a:t>  </a:t>
            </a:r>
            <a:r>
              <a:rPr lang="en-US" altLang="ko-KR" sz="1600"/>
              <a:t>func4(&amp;man.kor, &amp;man.math);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  func4(class.kor, class.math);</a:t>
            </a:r>
          </a:p>
          <a:p>
            <a:pPr marL="566738" lvl="1" indent="-180975">
              <a:lnSpc>
                <a:spcPct val="80000"/>
              </a:lnSpc>
            </a:pPr>
            <a:endParaRPr lang="en-US" altLang="ko-KR" sz="1600"/>
          </a:p>
          <a:p>
            <a:pPr marL="566738" lvl="1" indent="-180975"/>
            <a:r>
              <a:rPr lang="ko-KR" altLang="en-US" sz="1600">
                <a:solidFill>
                  <a:schemeClr val="folHlink"/>
                </a:solidFill>
              </a:rPr>
              <a:t>구조체 변수의</a:t>
            </a:r>
            <a:r>
              <a:rPr lang="ko-KR" altLang="en-US" sz="1600"/>
              <a:t> 전달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ko-KR" altLang="en-US" sz="1600"/>
              <a:t>  </a:t>
            </a:r>
            <a:r>
              <a:rPr lang="en-US" altLang="ko-KR" sz="1600"/>
              <a:t>func5(man);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  func5(class[2]);</a:t>
            </a:r>
          </a:p>
          <a:p>
            <a:pPr marL="566738" lvl="1" indent="-180975">
              <a:lnSpc>
                <a:spcPct val="80000"/>
              </a:lnSpc>
            </a:pPr>
            <a:endParaRPr lang="en-US" altLang="ko-KR" sz="1600"/>
          </a:p>
          <a:p>
            <a:pPr marL="566738" lvl="1" indent="-180975"/>
            <a:r>
              <a:rPr lang="ko-KR" altLang="en-US" sz="1600">
                <a:solidFill>
                  <a:schemeClr val="folHlink"/>
                </a:solidFill>
              </a:rPr>
              <a:t>구조체 변수의 주소</a:t>
            </a:r>
            <a:r>
              <a:rPr lang="ko-KR" altLang="en-US" sz="1600"/>
              <a:t> 전달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ko-KR" altLang="en-US" sz="1600"/>
              <a:t>  </a:t>
            </a:r>
            <a:r>
              <a:rPr lang="en-US" altLang="ko-KR" sz="1600"/>
              <a:t>func6(&amp;man);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  func6(&amp;class[2]);</a:t>
            </a:r>
          </a:p>
          <a:p>
            <a:pPr marL="566738" lvl="1" indent="-180975">
              <a:lnSpc>
                <a:spcPct val="80000"/>
              </a:lnSpc>
              <a:buFont typeface="Wingdings" pitchFamily="2" charset="2"/>
              <a:buNone/>
            </a:pPr>
            <a:endParaRPr lang="en-US" altLang="ko-KR" sz="1600"/>
          </a:p>
          <a:p>
            <a:pPr marL="566738" lvl="1" indent="-180975"/>
            <a:r>
              <a:rPr lang="ko-KR" altLang="en-US" sz="1600">
                <a:solidFill>
                  <a:schemeClr val="folHlink"/>
                </a:solidFill>
              </a:rPr>
              <a:t>피호출 함수의 형식의</a:t>
            </a:r>
            <a:r>
              <a:rPr lang="ko-KR" altLang="en-US" sz="1600"/>
              <a:t> 예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ko-KR" altLang="en-US" sz="1600"/>
              <a:t>  </a:t>
            </a:r>
            <a:r>
              <a:rPr lang="en-US" altLang="ko-KR" sz="1600"/>
              <a:t>func1(int data);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  func2(int data1, int data2);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  func3(int *data);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  func4(int *data1, int *data2);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  func5(struct score data);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  func6(struct score *data); </a:t>
            </a:r>
            <a:endParaRPr lang="ko-KR" altLang="en-US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25277-F0BC-4CB5-BD8B-D0DF9E863A82}" type="slidenum">
              <a:rPr lang="ko-KR" altLang="en-US"/>
              <a:pPr/>
              <a:t>59</a:t>
            </a:fld>
            <a:endParaRPr lang="en-US" altLang="ko-KR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함수에서의 구조체 전달 예제 1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600"/>
              <a:t>#</a:t>
            </a:r>
            <a:r>
              <a:rPr lang="en-US" altLang="ko-KR" sz="1600"/>
              <a:t>include &lt;stdio.h&gt;</a:t>
            </a:r>
          </a:p>
          <a:p>
            <a:pPr>
              <a:buFont typeface="Wingdings" pitchFamily="2" charset="2"/>
              <a:buNone/>
            </a:pPr>
            <a:endParaRPr lang="en-US" altLang="ko-KR" sz="1600"/>
          </a:p>
          <a:p>
            <a:pPr>
              <a:buFont typeface="Wingdings" pitchFamily="2" charset="2"/>
              <a:buNone/>
            </a:pPr>
            <a:r>
              <a:rPr lang="en-US" altLang="ko-KR" sz="1600"/>
              <a:t>struct data {  /* </a:t>
            </a:r>
            <a:r>
              <a:rPr lang="ko-KR" altLang="en-US" sz="1600"/>
              <a:t>구조체의 선언 */</a:t>
            </a:r>
          </a:p>
          <a:p>
            <a:pPr>
              <a:buFont typeface="Wingdings" pitchFamily="2" charset="2"/>
              <a:buNone/>
            </a:pPr>
            <a:r>
              <a:rPr lang="ko-KR" altLang="en-US" sz="1600"/>
              <a:t>   </a:t>
            </a:r>
            <a:r>
              <a:rPr lang="en-US" altLang="ko-KR" sz="1600"/>
              <a:t>int a, b;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};</a:t>
            </a:r>
          </a:p>
          <a:p>
            <a:pPr>
              <a:buFont typeface="Wingdings" pitchFamily="2" charset="2"/>
              <a:buNone/>
            </a:pPr>
            <a:endParaRPr lang="en-US" altLang="ko-KR" sz="1600"/>
          </a:p>
          <a:p>
            <a:pPr>
              <a:buFont typeface="Wingdings" pitchFamily="2" charset="2"/>
              <a:buNone/>
            </a:pPr>
            <a:r>
              <a:rPr lang="en-US" altLang="ko-KR" sz="1600"/>
              <a:t>int add(struct data value);  </a:t>
            </a:r>
            <a:endParaRPr lang="ko-KR" altLang="en-US" sz="1600"/>
          </a:p>
          <a:p>
            <a:pPr>
              <a:buFont typeface="Wingdings" pitchFamily="2" charset="2"/>
              <a:buNone/>
            </a:pPr>
            <a:endParaRPr lang="en-US" altLang="ko-KR" sz="1600"/>
          </a:p>
          <a:p>
            <a:pPr>
              <a:buFont typeface="Wingdings" pitchFamily="2" charset="2"/>
              <a:buNone/>
            </a:pPr>
            <a:r>
              <a:rPr lang="en-US" altLang="ko-KR" sz="1600"/>
              <a:t>main()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   /* </a:t>
            </a:r>
            <a:r>
              <a:rPr lang="ko-KR" altLang="en-US" sz="1600"/>
              <a:t>구조체의 초기화 */</a:t>
            </a:r>
            <a:endParaRPr lang="ko-KR" altLang="ko-KR" sz="1600"/>
          </a:p>
          <a:p>
            <a:pPr>
              <a:buFont typeface="Wingdings" pitchFamily="2" charset="2"/>
              <a:buNone/>
            </a:pPr>
            <a:r>
              <a:rPr lang="ko-KR" altLang="ko-KR" sz="1600"/>
              <a:t>   </a:t>
            </a:r>
            <a:r>
              <a:rPr lang="en-US" altLang="ko-KR" sz="1600"/>
              <a:t>struct data value = {10, 20}; </a:t>
            </a:r>
          </a:p>
          <a:p>
            <a:pPr>
              <a:buFont typeface="Wingdings" pitchFamily="2" charset="2"/>
              <a:buNone/>
            </a:pPr>
            <a:endParaRPr lang="en-US" altLang="ko-KR" sz="1600"/>
          </a:p>
          <a:p>
            <a:pPr>
              <a:buFont typeface="Wingdings" pitchFamily="2" charset="2"/>
              <a:buNone/>
            </a:pPr>
            <a:r>
              <a:rPr lang="en-US" altLang="ko-KR" sz="1600"/>
              <a:t>   int sum = 0;</a:t>
            </a:r>
          </a:p>
          <a:p>
            <a:pPr>
              <a:buFont typeface="Wingdings" pitchFamily="2" charset="2"/>
              <a:buNone/>
            </a:pPr>
            <a:endParaRPr lang="en-US" altLang="ko-KR" sz="1600"/>
          </a:p>
          <a:p>
            <a:pPr>
              <a:buFont typeface="Wingdings" pitchFamily="2" charset="2"/>
              <a:buNone/>
            </a:pPr>
            <a:r>
              <a:rPr lang="en-US" altLang="ko-KR" sz="1600"/>
              <a:t>   /* </a:t>
            </a:r>
            <a:r>
              <a:rPr lang="ko-KR" altLang="en-US" sz="1600"/>
              <a:t>함수의 호출 */</a:t>
            </a:r>
            <a:endParaRPr lang="ko-KR" altLang="ko-KR" sz="1600"/>
          </a:p>
          <a:p>
            <a:pPr>
              <a:buFont typeface="Wingdings" pitchFamily="2" charset="2"/>
              <a:buNone/>
            </a:pPr>
            <a:r>
              <a:rPr lang="ko-KR" altLang="ko-KR" sz="1600"/>
              <a:t>   </a:t>
            </a:r>
            <a:r>
              <a:rPr lang="en-US" altLang="ko-KR" sz="1600"/>
              <a:t>sum = add(value);</a:t>
            </a:r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endParaRPr lang="ko-KR" altLang="ko-KR" sz="1600"/>
          </a:p>
          <a:p>
            <a:pPr>
              <a:buFont typeface="Wingdings" pitchFamily="2" charset="2"/>
              <a:buNone/>
            </a:pPr>
            <a:r>
              <a:rPr lang="ko-KR" altLang="en-US" sz="1600"/>
              <a:t>   </a:t>
            </a:r>
            <a:r>
              <a:rPr lang="en-US" altLang="ko-KR" sz="1600"/>
              <a:t>printf("%d + %d = %d \n", value.a, value.b, sum);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>
              <a:buFont typeface="Wingdings" pitchFamily="2" charset="2"/>
              <a:buNone/>
            </a:pPr>
            <a:endParaRPr lang="en-US" altLang="ko-KR" sz="1600"/>
          </a:p>
          <a:p>
            <a:pPr>
              <a:buFont typeface="Wingdings" pitchFamily="2" charset="2"/>
              <a:buNone/>
            </a:pPr>
            <a:r>
              <a:rPr lang="en-US" altLang="ko-KR" sz="1600"/>
              <a:t>int add(struct data value)		     /* </a:t>
            </a:r>
            <a:r>
              <a:rPr lang="ko-KR" altLang="en-US" sz="1600"/>
              <a:t>함수의 정의 */</a:t>
            </a:r>
          </a:p>
          <a:p>
            <a:pPr>
              <a:buFont typeface="Wingdings" pitchFamily="2" charset="2"/>
              <a:buNone/>
            </a:pPr>
            <a:r>
              <a:rPr lang="ko-KR" altLang="en-US" sz="1600"/>
              <a:t>{</a:t>
            </a:r>
          </a:p>
          <a:p>
            <a:pPr>
              <a:buFont typeface="Wingdings" pitchFamily="2" charset="2"/>
              <a:buNone/>
            </a:pPr>
            <a:r>
              <a:rPr lang="ko-KR" altLang="en-US" sz="1600"/>
              <a:t>   </a:t>
            </a:r>
            <a:r>
              <a:rPr lang="en-US" altLang="ko-KR" sz="1600"/>
              <a:t>int tmp;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   tmp = value.a + value.b;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   return (tmp);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}  </a:t>
            </a:r>
          </a:p>
          <a:p>
            <a:pPr>
              <a:buFont typeface="Wingdings" pitchFamily="2" charset="2"/>
              <a:buNone/>
            </a:pPr>
            <a:endParaRPr lang="en-US" altLang="ko-KR" sz="1600"/>
          </a:p>
          <a:p>
            <a:r>
              <a:rPr lang="ko-KR" altLang="en-US" sz="1600"/>
              <a:t>실행결과</a:t>
            </a:r>
          </a:p>
          <a:p>
            <a:endParaRPr lang="ko-KR" altLang="en-US" sz="1600"/>
          </a:p>
          <a:p>
            <a:pPr lvl="1">
              <a:buFont typeface="Wingdings" pitchFamily="2" charset="2"/>
              <a:buNone/>
            </a:pPr>
            <a:r>
              <a:rPr lang="ko-KR" altLang="ko-KR" sz="1400"/>
              <a:t> 10 + 20 = 30</a:t>
            </a:r>
            <a:endParaRPr lang="ko-KR" altLang="en-US" sz="1400"/>
          </a:p>
          <a:p>
            <a:endParaRPr lang="ko-KR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0F9E1-67DF-48F9-90E4-2FE79FCBA65D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변수의 선언 예</a:t>
            </a:r>
          </a:p>
        </p:txBody>
      </p:sp>
      <p:sp>
        <p:nvSpPr>
          <p:cNvPr id="3881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447800"/>
            <a:ext cx="8534400" cy="5105400"/>
          </a:xfrm>
          <a:ln/>
        </p:spPr>
        <p:txBody>
          <a:bodyPr/>
          <a:lstStyle/>
          <a:p>
            <a:pPr marL="193675" indent="-193675"/>
            <a:r>
              <a:rPr lang="ko-KR" altLang="en-US" sz="1800">
                <a:solidFill>
                  <a:schemeClr val="folHlink"/>
                </a:solidFill>
              </a:rPr>
              <a:t>구조체 정의 단계에서 변수 선언 예</a:t>
            </a:r>
            <a:endParaRPr lang="ko-KR" altLang="en-US" sz="1800"/>
          </a:p>
          <a:p>
            <a:pPr marL="566738" lvl="1" indent="-180975">
              <a:lnSpc>
                <a:spcPct val="40000"/>
              </a:lnSpc>
              <a:buFont typeface="Wingdings" pitchFamily="2" charset="2"/>
              <a:buNone/>
            </a:pPr>
            <a:endParaRPr lang="ko-KR" altLang="ko-KR" sz="1600"/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struct address { // address</a:t>
            </a:r>
            <a:r>
              <a:rPr lang="ko-KR" altLang="en-US" sz="1600"/>
              <a:t>형의 구조체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ko-KR" altLang="ko-KR" sz="1600"/>
              <a:t>	</a:t>
            </a:r>
            <a:r>
              <a:rPr lang="en-US" altLang="ko-KR" sz="1600"/>
              <a:t>int number;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	char name[20];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	char *addr;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	int tel;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} a, b; // </a:t>
            </a:r>
            <a:r>
              <a:rPr lang="ko-KR" altLang="en-US" sz="1600"/>
              <a:t>구조체 변수</a:t>
            </a:r>
            <a:endParaRPr lang="ko-KR" altLang="ko-KR" sz="1600"/>
          </a:p>
          <a:p>
            <a:pPr marL="566738" lvl="1" indent="-180975">
              <a:buFont typeface="Wingdings" pitchFamily="2" charset="2"/>
              <a:buNone/>
            </a:pPr>
            <a:endParaRPr lang="ko-KR" altLang="ko-KR" sz="1600"/>
          </a:p>
          <a:p>
            <a:pPr marL="193675" indent="-193675"/>
            <a:r>
              <a:rPr lang="ko-KR" altLang="en-US" sz="1800">
                <a:solidFill>
                  <a:schemeClr val="folHlink"/>
                </a:solidFill>
              </a:rPr>
              <a:t>구조체 정의 후 변수 선언 예</a:t>
            </a:r>
          </a:p>
          <a:p>
            <a:pPr marL="566738" lvl="1" indent="-180975">
              <a:lnSpc>
                <a:spcPct val="40000"/>
              </a:lnSpc>
              <a:buFont typeface="Wingdings" pitchFamily="2" charset="2"/>
              <a:buNone/>
            </a:pPr>
            <a:endParaRPr lang="ko-KR" altLang="ko-KR" sz="1600"/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struct score { // score</a:t>
            </a:r>
            <a:r>
              <a:rPr lang="ko-KR" altLang="en-US" sz="1600"/>
              <a:t>형의 구조체</a:t>
            </a:r>
            <a:endParaRPr lang="ko-KR" altLang="ko-KR" sz="1600"/>
          </a:p>
          <a:p>
            <a:pPr marL="566738" lvl="1" indent="-180975">
              <a:buFont typeface="Wingdings" pitchFamily="2" charset="2"/>
              <a:buNone/>
            </a:pPr>
            <a:r>
              <a:rPr lang="ko-KR" altLang="ko-KR" sz="1600"/>
              <a:t>	</a:t>
            </a:r>
            <a:r>
              <a:rPr lang="en-US" altLang="ko-KR" sz="1600"/>
              <a:t>int kor;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	int math;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	float mean;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};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struct score one, two; </a:t>
            </a:r>
          </a:p>
          <a:p>
            <a:pPr marL="566738" lvl="1" indent="-180975">
              <a:buFont typeface="Wingdings" pitchFamily="2" charset="2"/>
              <a:buNone/>
            </a:pPr>
            <a:r>
              <a:rPr lang="en-US" altLang="ko-KR" sz="1600"/>
              <a:t>// score</a:t>
            </a:r>
            <a:r>
              <a:rPr lang="ko-KR" altLang="en-US" sz="1600"/>
              <a:t>형의 구조체 </a:t>
            </a:r>
            <a:r>
              <a:rPr lang="en-US" altLang="ko-KR" sz="1600"/>
              <a:t>one</a:t>
            </a:r>
            <a:r>
              <a:rPr lang="ko-KR" altLang="en-US" sz="1600"/>
              <a:t>과 </a:t>
            </a:r>
            <a:r>
              <a:rPr lang="en-US" altLang="ko-KR" sz="1600"/>
              <a:t>two</a:t>
            </a:r>
            <a:r>
              <a:rPr lang="ko-KR" altLang="en-US" sz="1600"/>
              <a:t>를 선언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2AAACB-CA41-4D23-8725-7119C8E19B7A}" type="slidenum">
              <a:rPr lang="ko-KR" altLang="en-US"/>
              <a:pPr/>
              <a:t>60</a:t>
            </a:fld>
            <a:endParaRPr lang="en-US" altLang="ko-KR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함수에서의 구조체 전달 예제 2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36576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/>
            <a:endParaRPr lang="ko-KR" altLang="en-US" sz="1800">
              <a:solidFill>
                <a:schemeClr val="folHlink"/>
              </a:solidFill>
            </a:endParaRPr>
          </a:p>
          <a:p>
            <a:pPr marL="193675" indent="-193675"/>
            <a:r>
              <a:rPr lang="ko-KR" altLang="en-US" sz="1600"/>
              <a:t>함수는 호출 부분에 구조체를 반환할 수 있다.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 </a:t>
            </a:r>
          </a:p>
          <a:p>
            <a:pPr marL="193675" indent="-193675"/>
            <a:r>
              <a:rPr lang="ko-KR" altLang="en-US" sz="1600">
                <a:solidFill>
                  <a:schemeClr val="folHlink"/>
                </a:solidFill>
              </a:rPr>
              <a:t>실행 결과 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1400"/>
              <a:t>100, 123.23</a:t>
            </a:r>
          </a:p>
          <a:p>
            <a:pPr lvl="1">
              <a:buFont typeface="Wingdings" pitchFamily="2" charset="2"/>
              <a:buNone/>
            </a:pPr>
            <a:endParaRPr lang="ko-KR" altLang="en-US" sz="1400"/>
          </a:p>
          <a:p>
            <a:pPr lvl="1">
              <a:buFont typeface="Wingdings" pitchFamily="2" charset="2"/>
              <a:buNone/>
            </a:pPr>
            <a:endParaRPr lang="ko-KR" altLang="en-US" sz="1400"/>
          </a:p>
          <a:p>
            <a:pPr lvl="1">
              <a:buFont typeface="Wingdings" pitchFamily="2" charset="2"/>
              <a:buNone/>
            </a:pPr>
            <a:endParaRPr lang="ko-KR" altLang="en-US" sz="1400"/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#</a:t>
            </a:r>
            <a:r>
              <a:rPr lang="en-US" altLang="ko-KR" sz="1600"/>
              <a:t>include "stdio.h"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struct s_type {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 int i;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    double d;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} var1;</a:t>
            </a:r>
            <a:endParaRPr lang="ko-KR" altLang="en-US" sz="1600"/>
          </a:p>
        </p:txBody>
      </p:sp>
      <p:sp>
        <p:nvSpPr>
          <p:cNvPr id="4218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447800"/>
            <a:ext cx="47244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ko-KR" altLang="ko-KR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struct s_type f(void);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void main(void)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</a:t>
            </a:r>
            <a:r>
              <a:rPr lang="en-US" altLang="ko-KR" sz="1600">
                <a:solidFill>
                  <a:schemeClr val="folHlink"/>
                </a:solidFill>
              </a:rPr>
              <a:t>var1 = f();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printf("%d %lf", var1.i, var1.d);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struct s_type f(void)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struct s_type temp;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temp.i = 100;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temp.d = 123.23;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</a:t>
            </a:r>
            <a:r>
              <a:rPr lang="en-US" altLang="ko-KR" sz="1600">
                <a:solidFill>
                  <a:schemeClr val="folHlink"/>
                </a:solidFill>
              </a:rPr>
              <a:t>return temp</a:t>
            </a:r>
            <a:r>
              <a:rPr lang="en-US" altLang="ko-KR" sz="160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  <a:endParaRPr lang="ko-KR" altLang="en-US" sz="16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ECE62-7E7E-41ED-9B35-7AF77C96DA0F}" type="slidenum">
              <a:rPr lang="ko-KR" altLang="en-US"/>
              <a:pPr/>
              <a:t>61</a:t>
            </a:fld>
            <a:endParaRPr lang="en-US" altLang="ko-KR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함수에서의 구조체 전달 예제 3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36576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3675" indent="-193675"/>
            <a:endParaRPr lang="ko-KR" altLang="en-US" sz="1800">
              <a:solidFill>
                <a:schemeClr val="folHlink"/>
              </a:solidFill>
            </a:endParaRPr>
          </a:p>
          <a:p>
            <a:pPr marL="193675" indent="-193675">
              <a:lnSpc>
                <a:spcPct val="90000"/>
              </a:lnSpc>
            </a:pPr>
            <a:r>
              <a:rPr lang="ko-KR" altLang="en-US" sz="1600"/>
              <a:t>다음 프로그램은 함수에 구조체를 전달한다.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endParaRPr lang="ko-KR" altLang="ko-KR" sz="1600"/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endParaRPr lang="ko-KR" altLang="en-US" sz="1600"/>
          </a:p>
        </p:txBody>
      </p:sp>
      <p:sp>
        <p:nvSpPr>
          <p:cNvPr id="4229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447800"/>
            <a:ext cx="47244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#</a:t>
            </a:r>
            <a:r>
              <a:rPr lang="en-US" altLang="ko-KR" sz="1600"/>
              <a:t>include "stdio.h"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struct s_type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int i;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double 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 var1;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>
                <a:solidFill>
                  <a:schemeClr val="folHlink"/>
                </a:solidFill>
              </a:rPr>
              <a:t>void f(struct s_type temp);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endParaRPr lang="en-US" altLang="ko-KR" sz="16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void main(void)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var1.i = 99;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var1.d = 98.6;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</a:t>
            </a:r>
            <a:r>
              <a:rPr lang="en-US" altLang="ko-KR" sz="1600">
                <a:solidFill>
                  <a:schemeClr val="folHlink"/>
                </a:solidFill>
              </a:rPr>
              <a:t>f(var1);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>
                <a:solidFill>
                  <a:schemeClr val="folHlink"/>
                </a:solidFill>
              </a:rPr>
              <a:t>void f(struct s_type temp)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	printf("%d %lf", temp.i, temp.d);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  <a:endParaRPr lang="ko-KR" altLang="en-US" sz="16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EBDF3F-8888-4687-A23F-4CBDCFE68540}" type="slidenum">
              <a:rPr lang="ko-KR" altLang="en-US"/>
              <a:pPr/>
              <a:t>62</a:t>
            </a:fld>
            <a:endParaRPr lang="en-US" altLang="ko-KR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공용체의 개념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공용체(</a:t>
            </a:r>
            <a:r>
              <a:rPr lang="en-US" altLang="ko-KR" sz="2400"/>
              <a:t>union)</a:t>
            </a:r>
          </a:p>
          <a:p>
            <a:pPr lvl="1"/>
            <a:endParaRPr lang="en-US" altLang="ko-KR" sz="2200"/>
          </a:p>
          <a:p>
            <a:pPr lvl="1"/>
            <a:r>
              <a:rPr lang="ko-KR" altLang="en-US">
                <a:solidFill>
                  <a:schemeClr val="folHlink"/>
                </a:solidFill>
              </a:rPr>
              <a:t>두개 이상의 변수들이 같은 메모리를 공유하게</a:t>
            </a:r>
            <a:r>
              <a:rPr lang="ko-KR" altLang="en-US"/>
              <a:t> 하는 것으로, </a:t>
            </a:r>
          </a:p>
          <a:p>
            <a:pPr lvl="1"/>
            <a:r>
              <a:rPr lang="ko-KR" altLang="en-US"/>
              <a:t>변수들이 </a:t>
            </a:r>
            <a:r>
              <a:rPr lang="ko-KR" altLang="en-US">
                <a:solidFill>
                  <a:schemeClr val="folHlink"/>
                </a:solidFill>
              </a:rPr>
              <a:t>서로 다른 자료형을</a:t>
            </a:r>
            <a:r>
              <a:rPr lang="ko-KR" altLang="en-US"/>
              <a:t> 가질 수 있다. </a:t>
            </a:r>
          </a:p>
          <a:p>
            <a:pPr lvl="1"/>
            <a:endParaRPr lang="ko-KR" altLang="en-US"/>
          </a:p>
          <a:p>
            <a:pPr lvl="1"/>
            <a:r>
              <a:rPr lang="ko-KR" altLang="en-US"/>
              <a:t>공용체의 정의방법과 선언방법은 </a:t>
            </a:r>
            <a:r>
              <a:rPr lang="ko-KR" altLang="en-US">
                <a:solidFill>
                  <a:schemeClr val="folHlink"/>
                </a:solidFill>
              </a:rPr>
              <a:t>구조체와 유사하다</a:t>
            </a:r>
            <a:r>
              <a:rPr lang="ko-KR" altLang="en-US"/>
              <a:t>. </a:t>
            </a:r>
          </a:p>
          <a:p>
            <a:pPr lvl="1"/>
            <a:r>
              <a:rPr lang="ko-KR" altLang="en-US"/>
              <a:t>단, </a:t>
            </a:r>
            <a:r>
              <a:rPr lang="ko-KR" altLang="en-US">
                <a:solidFill>
                  <a:schemeClr val="folHlink"/>
                </a:solidFill>
              </a:rPr>
              <a:t>구조체</a:t>
            </a:r>
            <a:r>
              <a:rPr lang="ko-KR" altLang="en-US"/>
              <a:t> 모든 자료가 </a:t>
            </a:r>
            <a:r>
              <a:rPr lang="ko-KR" altLang="en-US">
                <a:solidFill>
                  <a:schemeClr val="folHlink"/>
                </a:solidFill>
              </a:rPr>
              <a:t>별개의 기억장소를</a:t>
            </a:r>
            <a:r>
              <a:rPr lang="ko-KR" altLang="en-US"/>
              <a:t> 할당 받지만 </a:t>
            </a:r>
          </a:p>
          <a:p>
            <a:pPr lvl="1"/>
            <a:r>
              <a:rPr lang="ko-KR" altLang="en-US">
                <a:solidFill>
                  <a:schemeClr val="folHlink"/>
                </a:solidFill>
              </a:rPr>
              <a:t>공용체</a:t>
            </a:r>
            <a:r>
              <a:rPr lang="ko-KR" altLang="en-US"/>
              <a:t>의 경우에는 </a:t>
            </a:r>
            <a:r>
              <a:rPr lang="ko-KR" altLang="en-US">
                <a:solidFill>
                  <a:schemeClr val="folHlink"/>
                </a:solidFill>
              </a:rPr>
              <a:t>공유되는 여러 자료형 중에서 가장 크기가 큰 자료형 만큼의 메모리가 확보</a:t>
            </a:r>
            <a:r>
              <a:rPr lang="ko-KR" altLang="en-US"/>
              <a:t>된다. </a:t>
            </a:r>
          </a:p>
          <a:p>
            <a:pPr lvl="1"/>
            <a:endParaRPr lang="ko-KR" altLang="en-US"/>
          </a:p>
          <a:p>
            <a:pPr lvl="1"/>
            <a:r>
              <a:rPr lang="ko-KR" altLang="en-US"/>
              <a:t>또한, 공용체는 </a:t>
            </a:r>
            <a:r>
              <a:rPr lang="ko-KR" altLang="en-US">
                <a:solidFill>
                  <a:schemeClr val="folHlink"/>
                </a:solidFill>
              </a:rPr>
              <a:t>한 번에 하나의 멤버만 사용될</a:t>
            </a:r>
            <a:r>
              <a:rPr lang="ko-KR" altLang="en-US"/>
              <a:t> 수 있기 때문에 </a:t>
            </a:r>
            <a:r>
              <a:rPr lang="ko-KR" altLang="en-US">
                <a:solidFill>
                  <a:schemeClr val="folHlink"/>
                </a:solidFill>
              </a:rPr>
              <a:t>초기화도 하나의 멤버에 대해서만</a:t>
            </a:r>
            <a:r>
              <a:rPr lang="ko-KR" altLang="en-US"/>
              <a:t> 해 줄 수 있다. </a:t>
            </a:r>
          </a:p>
          <a:p>
            <a:pPr lvl="2"/>
            <a:r>
              <a:rPr lang="ko-KR" altLang="en-US"/>
              <a:t>만약 공용체의 다른 멤버를 초기화하면 메모리 내에서 그 위에 덮어씌우기 때문에 처음에 초기화 해준 내용은 없어지므로 주의해야 한다.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B5580-9836-4BE4-8C11-ACF44C2D0E05}" type="slidenum">
              <a:rPr lang="ko-KR" altLang="en-US"/>
              <a:pPr/>
              <a:t>63</a:t>
            </a:fld>
            <a:endParaRPr lang="en-US" altLang="ko-KR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공용체와 구조체의 선언 및 메모리 구조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44824"/>
            <a:ext cx="6258644" cy="4722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1403648" y="1340768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공용체의</a:t>
            </a:r>
            <a:r>
              <a:rPr lang="ko-KR" altLang="en-US" dirty="0" smtClean="0"/>
              <a:t> 멤버는 모든 멤버가 동일한 저장공간을 사용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5E09F6-2DEB-4505-9ECF-D4309B10C361}" type="slidenum">
              <a:rPr lang="ko-KR" altLang="en-US"/>
              <a:pPr/>
              <a:t>64</a:t>
            </a:fld>
            <a:endParaRPr lang="en-US" altLang="ko-KR"/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공용체 멤버 참조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sz="1800"/>
              <a:t>구조체처럼 </a:t>
            </a:r>
            <a:r>
              <a:rPr lang="ko-KR" altLang="en-US" sz="1800">
                <a:solidFill>
                  <a:schemeClr val="folHlink"/>
                </a:solidFill>
              </a:rPr>
              <a:t>도트 연산자</a:t>
            </a:r>
            <a:r>
              <a:rPr lang="ko-KR" altLang="en-US" sz="1800"/>
              <a:t>와</a:t>
            </a:r>
          </a:p>
          <a:p>
            <a:pPr lvl="1"/>
            <a:r>
              <a:rPr lang="en-US" altLang="ko-KR" sz="1600"/>
              <a:t>sample.d = 123.098</a:t>
            </a:r>
            <a:endParaRPr lang="ko-KR" altLang="en-US" sz="1600"/>
          </a:p>
          <a:p>
            <a:pPr lvl="1">
              <a:buFont typeface="Wingdings" pitchFamily="2" charset="2"/>
              <a:buNone/>
            </a:pPr>
            <a:endParaRPr lang="ko-KR" altLang="en-US" sz="1600"/>
          </a:p>
          <a:p>
            <a:r>
              <a:rPr lang="ko-KR" altLang="en-US" sz="1800">
                <a:solidFill>
                  <a:schemeClr val="folHlink"/>
                </a:solidFill>
              </a:rPr>
              <a:t>화살표 연산자</a:t>
            </a:r>
            <a:r>
              <a:rPr lang="ko-KR" altLang="en-US" sz="1800"/>
              <a:t>(포인터를 통한 공용체 접근)를 사용</a:t>
            </a:r>
          </a:p>
          <a:p>
            <a:pPr lvl="1"/>
            <a:r>
              <a:rPr lang="en-US" altLang="ko-KR" sz="1600"/>
              <a:t>p-&gt;i = 101 ;</a:t>
            </a:r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r>
              <a:rPr lang="ko-KR" altLang="en-US" sz="1800"/>
              <a:t>실행결과</a:t>
            </a:r>
            <a:endParaRPr lang="ko-KR" altLang="ko-KR" sz="1800"/>
          </a:p>
          <a:p>
            <a:pPr lvl="1">
              <a:buFont typeface="Wingdings" pitchFamily="2" charset="2"/>
              <a:buNone/>
            </a:pPr>
            <a:r>
              <a:rPr lang="en-US" altLang="ko-KR" sz="1600"/>
              <a:t>a = 78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600"/>
              <a:t>b = 5678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600"/>
              <a:t>c = 12345678</a:t>
            </a:r>
            <a:endParaRPr lang="ko-KR" altLang="en-US" sz="1600"/>
          </a:p>
        </p:txBody>
      </p:sp>
      <p:sp>
        <p:nvSpPr>
          <p:cNvPr id="430084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#</a:t>
            </a:r>
            <a:r>
              <a:rPr lang="en-US" altLang="ko-KR" sz="1600"/>
              <a:t>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union data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char 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int b;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long c;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union data value;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value.c = (long)0x12345678;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printf("a = %x\n", value.a);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printf("b = %x\n", value.b);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printf("c = %lx\n", value.c);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8B088-20F3-4140-9077-B91BDAA93FD0}" type="slidenum">
              <a:rPr lang="ko-KR" altLang="en-US"/>
              <a:pPr/>
              <a:t>65</a:t>
            </a:fld>
            <a:endParaRPr lang="en-US" altLang="ko-KR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공용체 예제 1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37338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ko-KR" sz="1600"/>
              <a:t>#</a:t>
            </a:r>
            <a:r>
              <a:rPr lang="en-US" altLang="ko-KR" sz="1600"/>
              <a:t>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struct entries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char 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int b;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float c;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 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union list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char x;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int 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float z;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} u;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6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int s_size, u_size;</a:t>
            </a:r>
          </a:p>
        </p:txBody>
      </p:sp>
      <p:sp>
        <p:nvSpPr>
          <p:cNvPr id="4311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1447800"/>
            <a:ext cx="46482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600"/>
              <a:t>   // </a:t>
            </a:r>
            <a:r>
              <a:rPr lang="ko-KR" altLang="en-US" sz="1600"/>
              <a:t>구조체 혹은 공용체가 차지하고 있는 메모리의 영역</a:t>
            </a:r>
          </a:p>
          <a:p>
            <a:pPr>
              <a:buFont typeface="Wingdings" pitchFamily="2" charset="2"/>
              <a:buNone/>
            </a:pPr>
            <a:r>
              <a:rPr lang="ko-KR" altLang="ko-KR" sz="1600"/>
              <a:t>   </a:t>
            </a:r>
            <a:r>
              <a:rPr lang="en-US" altLang="ko-KR" sz="1600"/>
              <a:t>s_size = </a:t>
            </a:r>
            <a:r>
              <a:rPr lang="en-US" altLang="ko-KR" sz="1600">
                <a:solidFill>
                  <a:schemeClr val="folHlink"/>
                </a:solidFill>
              </a:rPr>
              <a:t>sizeof(struct entries);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   u_size = </a:t>
            </a:r>
            <a:r>
              <a:rPr lang="en-US" altLang="ko-KR" sz="1600">
                <a:solidFill>
                  <a:schemeClr val="folHlink"/>
                </a:solidFill>
              </a:rPr>
              <a:t>sizeof(union list);</a:t>
            </a:r>
          </a:p>
          <a:p>
            <a:pPr>
              <a:buFont typeface="Wingdings" pitchFamily="2" charset="2"/>
              <a:buNone/>
            </a:pPr>
            <a:endParaRPr lang="en-US" altLang="ko-KR" sz="1600">
              <a:solidFill>
                <a:schemeClr val="fol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1600"/>
              <a:t>   printf("struct size = %d byte\n", s_size);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   printf("union size = %d byte\n", u_size);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>
              <a:buFont typeface="Wingdings" pitchFamily="2" charset="2"/>
              <a:buNone/>
            </a:pPr>
            <a:endParaRPr lang="en-US" altLang="ko-KR" sz="1600"/>
          </a:p>
          <a:p>
            <a:r>
              <a:rPr lang="ko-KR" altLang="en-US" sz="1600">
                <a:solidFill>
                  <a:schemeClr val="folHlink"/>
                </a:solidFill>
              </a:rPr>
              <a:t>실행결과</a:t>
            </a:r>
          </a:p>
          <a:p>
            <a:pPr>
              <a:buFont typeface="Wingdings" pitchFamily="2" charset="2"/>
              <a:buNone/>
            </a:pPr>
            <a:endParaRPr lang="ko-KR" altLang="en-US" sz="1600">
              <a:solidFill>
                <a:schemeClr val="fol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1600"/>
              <a:t>struct size = 7 byte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union size = 4 byte </a:t>
            </a:r>
            <a:endParaRPr lang="ko-KR" altLang="en-US" sz="1600"/>
          </a:p>
          <a:p>
            <a:pPr>
              <a:buFont typeface="Wingdings" pitchFamily="2" charset="2"/>
              <a:buNone/>
            </a:pPr>
            <a:endParaRPr lang="ko-KR" altLang="ko-KR" sz="16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CC3687-82EE-4163-95BB-AC6B54498186}" type="slidenum">
              <a:rPr lang="ko-KR" altLang="en-US"/>
              <a:pPr/>
              <a:t>66</a:t>
            </a:fld>
            <a:endParaRPr lang="en-US" altLang="ko-KR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공용체 예제 2-1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lnSpc>
                <a:spcPct val="90000"/>
              </a:lnSpc>
            </a:pPr>
            <a:r>
              <a:rPr lang="ko-KR" altLang="en-US" sz="1800">
                <a:solidFill>
                  <a:schemeClr val="folHlink"/>
                </a:solidFill>
              </a:rPr>
              <a:t>예제</a:t>
            </a:r>
            <a:endParaRPr lang="ko-KR" altLang="en-US" sz="1800"/>
          </a:p>
          <a:p>
            <a:pPr marL="566738" lvl="1" indent="-180975">
              <a:lnSpc>
                <a:spcPct val="90000"/>
              </a:lnSpc>
            </a:pPr>
            <a:endParaRPr lang="ko-KR" altLang="en-US" sz="1600"/>
          </a:p>
          <a:p>
            <a:pPr marL="566738" lvl="1" indent="-180975">
              <a:lnSpc>
                <a:spcPct val="90000"/>
              </a:lnSpc>
            </a:pPr>
            <a:r>
              <a:rPr lang="ko-KR" altLang="en-US" sz="1600"/>
              <a:t>두 가지 이상의 다른 방법으로 데이터를 처리할 필요가 있을 때, 공용체는 매우 유용하다. </a:t>
            </a:r>
          </a:p>
          <a:p>
            <a:pPr marL="566738" lvl="1" indent="-180975">
              <a:lnSpc>
                <a:spcPct val="90000"/>
              </a:lnSpc>
            </a:pPr>
            <a:endParaRPr lang="ko-KR" altLang="en-US" sz="1600"/>
          </a:p>
          <a:p>
            <a:pPr marL="566738" lvl="1" indent="-180975">
              <a:lnSpc>
                <a:spcPct val="90000"/>
              </a:lnSpc>
            </a:pPr>
            <a:r>
              <a:rPr lang="ko-KR" altLang="en-US" sz="1600"/>
              <a:t>예를 들면, 다음에 예시한 </a:t>
            </a:r>
            <a:r>
              <a:rPr lang="en-US" altLang="ko-KR" sz="1600">
                <a:solidFill>
                  <a:srgbClr val="3333FF"/>
                </a:solidFill>
              </a:rPr>
              <a:t>encode( )</a:t>
            </a:r>
            <a:r>
              <a:rPr lang="en-US" altLang="ko-KR" sz="1600"/>
              <a:t> </a:t>
            </a:r>
            <a:r>
              <a:rPr lang="ko-KR" altLang="en-US" sz="1600"/>
              <a:t>함수는 </a:t>
            </a:r>
            <a:r>
              <a:rPr lang="ko-KR" altLang="en-US" sz="1600">
                <a:solidFill>
                  <a:srgbClr val="3333FF"/>
                </a:solidFill>
              </a:rPr>
              <a:t>두 바이트를 상호 교환함으로써 하나의 정수를 암호화하는데</a:t>
            </a:r>
            <a:r>
              <a:rPr lang="ko-KR" altLang="en-US" sz="1600"/>
              <a:t>, 이때 공용체를 사용한다(함수에서 정수형을 2바이트 길이로 가정한다). </a:t>
            </a:r>
          </a:p>
          <a:p>
            <a:pPr marL="566738" lvl="1" indent="-180975">
              <a:lnSpc>
                <a:spcPct val="90000"/>
              </a:lnSpc>
            </a:pPr>
            <a:endParaRPr lang="ko-KR" altLang="en-US" sz="1600"/>
          </a:p>
          <a:p>
            <a:pPr marL="566738" lvl="1" indent="-180975">
              <a:lnSpc>
                <a:spcPct val="90000"/>
              </a:lnSpc>
            </a:pPr>
            <a:r>
              <a:rPr lang="ko-KR" altLang="en-US" sz="1600"/>
              <a:t>같은 함수를 사용하여 이미 상호 교환된 바이트를 원래의 위치로 되돌리기 위해 다시 서로 교환함으로써 암호화된 정수를 해독할 수 있다.</a:t>
            </a:r>
          </a:p>
        </p:txBody>
      </p:sp>
      <p:sp>
        <p:nvSpPr>
          <p:cNvPr id="381956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endParaRPr lang="ko-KR" altLang="en-US" sz="1600"/>
          </a:p>
          <a:p>
            <a:pPr marL="193675" indent="-193675">
              <a:lnSpc>
                <a:spcPct val="90000"/>
              </a:lnSpc>
            </a:pPr>
            <a:r>
              <a:rPr lang="ko-KR" altLang="en-US" sz="1600"/>
              <a:t>다음 프로그램은 다음과 같이 출력한다.</a:t>
            </a:r>
          </a:p>
          <a:p>
            <a:pPr marL="193675" indent="-193675">
              <a:lnSpc>
                <a:spcPct val="90000"/>
              </a:lnSpc>
            </a:pPr>
            <a:endParaRPr lang="ko-KR" altLang="en-US" sz="1600"/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/>
              <a:t>10 </a:t>
            </a:r>
            <a:r>
              <a:rPr lang="en-US" altLang="ko-KR" sz="1600"/>
              <a:t>encoded is 2560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i decoded is 10</a:t>
            </a:r>
            <a:endParaRPr lang="ko-KR" altLang="en-US" sz="16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574D20-E44F-4072-9CBE-7B8CD97C3231}" type="slidenum">
              <a:rPr lang="ko-KR" altLang="en-US"/>
              <a:pPr/>
              <a:t>67</a:t>
            </a:fld>
            <a:endParaRPr lang="en-US" altLang="ko-KR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공용체 예제 2-2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#</a:t>
            </a:r>
            <a:r>
              <a:rPr lang="en-US" altLang="ko-KR" sz="1600"/>
              <a:t>include "stdio.h"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int encode(int i);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void main(void)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int i;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i = encode(10);  /* </a:t>
            </a:r>
            <a:r>
              <a:rPr lang="ko-KR" altLang="en-US" sz="1600"/>
              <a:t>암호화한다. */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printf("10 encoded is %d\n", i);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i = encode(i);  /* </a:t>
            </a:r>
            <a:r>
              <a:rPr lang="ko-KR" altLang="en-US" sz="1600"/>
              <a:t>해독한다. */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en-US" altLang="ko-KR" sz="1600"/>
              <a:t>printf("i decoded is %d", i);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}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/* 정수를 암호화하고, 다시 암호화된 정수를 해독한다. */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encode(int i)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{</a:t>
            </a:r>
            <a:endParaRPr lang="ko-KR" altLang="en-US" sz="1600"/>
          </a:p>
        </p:txBody>
      </p:sp>
      <p:sp>
        <p:nvSpPr>
          <p:cNvPr id="382980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buFont typeface="Wingdings" pitchFamily="2" charset="2"/>
              <a:buNone/>
            </a:pPr>
            <a:r>
              <a:rPr lang="ko-KR" altLang="ko-KR" sz="1600" dirty="0"/>
              <a:t>	</a:t>
            </a:r>
            <a:r>
              <a:rPr lang="en-US" altLang="ko-KR" sz="1600" dirty="0"/>
              <a:t>union </a:t>
            </a:r>
            <a:r>
              <a:rPr lang="en-US" altLang="ko-KR" sz="1600" dirty="0" err="1"/>
              <a:t>crypt_type</a:t>
            </a:r>
            <a:r>
              <a:rPr lang="en-US" altLang="ko-KR" sz="1600" dirty="0"/>
              <a:t> {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	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num;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	    char </a:t>
            </a:r>
            <a:r>
              <a:rPr lang="en-US" altLang="ko-KR" sz="1600" dirty="0" smtClean="0"/>
              <a:t>c[4];</a:t>
            </a:r>
            <a:endParaRPr lang="en-US" altLang="ko-KR" sz="1600" dirty="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	} crypt;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	unsigned char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600" dirty="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	crypt.num =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600" dirty="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	/* </a:t>
            </a:r>
            <a:r>
              <a:rPr lang="ko-KR" altLang="en-US" sz="1600" dirty="0"/>
              <a:t>바이트를 서로 교환한다. */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 dirty="0"/>
              <a:t>	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crypt.c</a:t>
            </a:r>
            <a:r>
              <a:rPr lang="en-US" altLang="ko-KR" sz="1600" dirty="0"/>
              <a:t>[0];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crypt.c</a:t>
            </a:r>
            <a:r>
              <a:rPr lang="en-US" altLang="ko-KR" sz="1600" dirty="0"/>
              <a:t>[0] = </a:t>
            </a:r>
            <a:r>
              <a:rPr lang="en-US" altLang="ko-KR" sz="1600" dirty="0" err="1"/>
              <a:t>crypt.c</a:t>
            </a:r>
            <a:r>
              <a:rPr lang="en-US" altLang="ko-KR" sz="1600" dirty="0"/>
              <a:t>[1];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crypt.c</a:t>
            </a:r>
            <a:r>
              <a:rPr lang="en-US" altLang="ko-KR" sz="1600" dirty="0"/>
              <a:t>[1] =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600" dirty="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	/* </a:t>
            </a:r>
            <a:r>
              <a:rPr lang="ko-KR" altLang="en-US" sz="1600" dirty="0"/>
              <a:t>암호화된 정수를 반환한다. */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 dirty="0"/>
              <a:t>	</a:t>
            </a:r>
            <a:r>
              <a:rPr lang="en-US" altLang="ko-KR" sz="1600" dirty="0"/>
              <a:t>return crypt.num;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 dirty="0"/>
              <a:t>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42D648-B248-4077-9166-0A08C8F4DE8D}" type="slidenum">
              <a:rPr lang="ko-KR" altLang="en-US"/>
              <a:pPr/>
              <a:t>68</a:t>
            </a:fld>
            <a:endParaRPr lang="en-US" altLang="ko-KR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공용체 예제 3-1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lnSpc>
                <a:spcPct val="90000"/>
              </a:lnSpc>
            </a:pPr>
            <a:r>
              <a:rPr lang="ko-KR" altLang="en-US" sz="1800">
                <a:solidFill>
                  <a:schemeClr val="folHlink"/>
                </a:solidFill>
              </a:rPr>
              <a:t>예제</a:t>
            </a:r>
            <a:endParaRPr lang="ko-KR" altLang="en-US" sz="1800"/>
          </a:p>
          <a:p>
            <a:pPr marL="566738" lvl="1" indent="-180975">
              <a:lnSpc>
                <a:spcPct val="90000"/>
              </a:lnSpc>
            </a:pPr>
            <a:endParaRPr lang="ko-KR" altLang="en-US" sz="1600"/>
          </a:p>
          <a:p>
            <a:pPr marL="566738" lvl="1" indent="-180975"/>
            <a:r>
              <a:rPr lang="ko-KR" altLang="en-US" sz="1600"/>
              <a:t>다음 프로그램은 비트-필드 구조체와 키보드에서 입력된 문자의 2진 표현을 출력하기 위한 하나의 문자로 구성된 공용체를 사용한다.</a:t>
            </a:r>
          </a:p>
          <a:p>
            <a:pPr marL="566738" lvl="1" indent="-180975"/>
            <a:endParaRPr lang="ko-KR" altLang="en-US" sz="1600"/>
          </a:p>
          <a:p>
            <a:pPr marL="566738" lvl="1" indent="-180975"/>
            <a:endParaRPr lang="ko-KR" altLang="en-US" sz="1600"/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/* 이 프로그램은 키보드에서 입력된 문자의 2진 코드를 화면에 출력한다. */</a:t>
            </a:r>
          </a:p>
          <a:p>
            <a:pPr marL="193675" indent="-193675">
              <a:buFont typeface="Wingdings" pitchFamily="2" charset="2"/>
              <a:buNone/>
            </a:pPr>
            <a:endParaRPr lang="ko-KR" altLang="en-US" sz="1600"/>
          </a:p>
          <a:p>
            <a:pPr marL="193675" indent="-193675">
              <a:buFont typeface="Wingdings" pitchFamily="2" charset="2"/>
              <a:buNone/>
            </a:pPr>
            <a:r>
              <a:rPr lang="ko-KR" altLang="en-US" sz="1600"/>
              <a:t>#</a:t>
            </a:r>
            <a:r>
              <a:rPr lang="en-US" altLang="ko-KR" sz="1600"/>
              <a:t>include "stdio.h"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#include "conio.h"</a:t>
            </a:r>
          </a:p>
          <a:p>
            <a:pPr marL="193675" indent="-193675">
              <a:buFont typeface="Wingdings" pitchFamily="2" charset="2"/>
              <a:buNone/>
            </a:pPr>
            <a:endParaRPr lang="ko-KR" altLang="ko-KR" sz="1600"/>
          </a:p>
        </p:txBody>
      </p:sp>
      <p:sp>
        <p:nvSpPr>
          <p:cNvPr id="384004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struct sample {</a:t>
            </a:r>
          </a:p>
          <a:p>
            <a:pPr marL="193675" indent="-193675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/>
              <a:t>   /* char</a:t>
            </a:r>
            <a:r>
              <a:rPr lang="ko-KR" altLang="en-US" sz="1600"/>
              <a:t>는 한바이트(8비트) 이므로 각각이 한 비트를 표현 */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ko-KR" sz="1600"/>
              <a:t>	</a:t>
            </a:r>
            <a:r>
              <a:rPr lang="en-US" altLang="ko-KR" sz="1600"/>
              <a:t>unsigned a: 1;  /* </a:t>
            </a:r>
            <a:r>
              <a:rPr lang="ko-KR" altLang="en-US" sz="1600"/>
              <a:t>첫번째 비트를 표현 */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ko-KR" sz="1600"/>
              <a:t>	</a:t>
            </a:r>
            <a:r>
              <a:rPr lang="en-US" altLang="ko-KR" sz="1600"/>
              <a:t>unsigned b: 1;  /* </a:t>
            </a:r>
            <a:r>
              <a:rPr lang="ko-KR" altLang="en-US" sz="1600"/>
              <a:t>두번째 비트를 표현 */</a:t>
            </a:r>
          </a:p>
          <a:p>
            <a:pPr marL="193675" indent="-193675">
              <a:buFont typeface="Wingdings" pitchFamily="2" charset="2"/>
              <a:buNone/>
            </a:pPr>
            <a:r>
              <a:rPr lang="ko-KR" altLang="ko-KR" sz="1600"/>
              <a:t>	</a:t>
            </a:r>
            <a:r>
              <a:rPr lang="en-US" altLang="ko-KR" sz="1600"/>
              <a:t>unsigned c: 1;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unsigned d: 1;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unsigned e: 1;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unsigned f: 1;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unsigned g: 1;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unsigned h: 1;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};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union key_type {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char ch;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struct sample bits;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} key;</a:t>
            </a:r>
            <a:endParaRPr lang="ko-KR" altLang="en-US" sz="16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C97BC-A821-49E0-9016-C489291B0C28}" type="slidenum">
              <a:rPr lang="ko-KR" altLang="en-US"/>
              <a:pPr/>
              <a:t>69</a:t>
            </a:fld>
            <a:endParaRPr lang="en-US" altLang="ko-KR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공용체 예제 3-2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void main(void)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{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printf("Strike a key: ");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key.ch = getche();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printf("\nBinary code is: ");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if(key.bits.h) printf("1 ");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else printf("0 ");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if(key.bits.g) printf("1 ");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else printf("0 ");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if(key.bits.f) printf("1 ");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else printf("0 ");</a:t>
            </a:r>
          </a:p>
          <a:p>
            <a:pPr marL="193675" indent="-193675">
              <a:buFont typeface="Wingdings" pitchFamily="2" charset="2"/>
              <a:buNone/>
            </a:pPr>
            <a:endParaRPr lang="ko-KR" altLang="ko-KR" sz="1600"/>
          </a:p>
        </p:txBody>
      </p:sp>
      <p:sp>
        <p:nvSpPr>
          <p:cNvPr id="385028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193675" indent="-193675">
              <a:buFont typeface="Wingdings" pitchFamily="2" charset="2"/>
              <a:buNone/>
            </a:pPr>
            <a:r>
              <a:rPr lang="ko-KR" altLang="ko-KR" sz="1600"/>
              <a:t>	</a:t>
            </a:r>
            <a:r>
              <a:rPr lang="en-US" altLang="ko-KR" sz="1600"/>
              <a:t>if(key.bits.e) printf("1 ");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else printf("0 ");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if(key.bits.d) printf("1 ");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else printf("0 ");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if(key.bits.c) printf("1 ");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else printf("0 ");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if(key.bits.b) printf("1 ");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else printf("0 ");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6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if(key.bits.a) printf("1 ");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	else printf("0 ");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600"/>
              <a:t>}</a:t>
            </a:r>
            <a:endParaRPr lang="ko-KR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변수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340768"/>
            <a:ext cx="8534400" cy="5212432"/>
          </a:xfrm>
        </p:spPr>
        <p:txBody>
          <a:bodyPr/>
          <a:lstStyle/>
          <a:p>
            <a:r>
              <a:rPr lang="en-US" altLang="ko-KR" dirty="0" err="1" smtClean="0"/>
              <a:t>struct</a:t>
            </a:r>
            <a:r>
              <a:rPr lang="ko-KR" altLang="en-US" dirty="0" smtClean="0"/>
              <a:t> 구조체</a:t>
            </a:r>
            <a:r>
              <a:rPr lang="en-US" altLang="ko-KR" dirty="0" smtClean="0"/>
              <a:t>_</a:t>
            </a:r>
            <a:r>
              <a:rPr lang="ko-KR" altLang="en-US" dirty="0" smtClean="0"/>
              <a:t>태그가 새로운 자료형으로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r>
              <a:rPr lang="ko-KR" altLang="en-US" dirty="0" smtClean="0"/>
              <a:t>구조체 정의와 변수 선언을 함께하는 방법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916832"/>
            <a:ext cx="4843954" cy="2257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797152"/>
            <a:ext cx="4531029" cy="1718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 smtClean="0"/>
              <a:t>컴퓨터프로그래밍II - 구조체와 공용체</a:t>
            </a: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1DD3A4-8E05-4F9B-B1DF-4AB7981CB5D3}" type="slidenum">
              <a:rPr lang="ko-KR" altLang="en-US" smtClean="0"/>
              <a:pPr/>
              <a:t>70</a:t>
            </a:fld>
            <a:endParaRPr lang="en-US" altLang="ko-KR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0237" y="1447800"/>
            <a:ext cx="3223526" cy="510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공용체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641419" cy="5328592"/>
          </a:xfrm>
        </p:spPr>
        <p:txBody>
          <a:bodyPr/>
          <a:lstStyle/>
          <a:p>
            <a:r>
              <a:rPr lang="ko-KR" altLang="en-US" dirty="0" smtClean="0"/>
              <a:t>공용체 포인터 변수로 멤버를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접근연산자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r>
              <a:rPr lang="en-US" altLang="ko-KR" dirty="0" err="1" smtClean="0"/>
              <a:t>unionpointer.c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공용체 정의와 변수 선언 및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71</a:t>
            </a:fld>
            <a:endParaRPr lang="en-US" altLang="ko-K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8323" y="692696"/>
            <a:ext cx="4630141" cy="3923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9753" y="4581128"/>
            <a:ext cx="4604607" cy="1855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149080"/>
            <a:ext cx="3327276" cy="1744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열거형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enum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정수형 상수 목록 집합을 정의하는 자료형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다음에 열거형 </a:t>
            </a:r>
            <a:r>
              <a:rPr lang="ko-KR" altLang="en-US" dirty="0" err="1" smtClean="0"/>
              <a:t>태그명을</a:t>
            </a:r>
            <a:r>
              <a:rPr lang="ko-KR" altLang="en-US" dirty="0" smtClean="0"/>
              <a:t> 기술하고 중괄호를 사용하여 정수형 상수 목록을 쉼표로 분리하여 기술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정의된 열거형은 새로운 자료형으로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열거형은 내부적으로 </a:t>
            </a:r>
            <a:r>
              <a:rPr lang="en-US" altLang="ko-KR" dirty="0" smtClean="0"/>
              <a:t>int</a:t>
            </a:r>
            <a:r>
              <a:rPr lang="ko-KR" altLang="en-US" dirty="0" smtClean="0"/>
              <a:t>형에 해당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72</a:t>
            </a:fld>
            <a:endParaRPr lang="en-US" altLang="ko-K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284984"/>
            <a:ext cx="4539820" cy="2664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열거형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열거형태그 이름이 생략된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열거형을 정의하면서 변수를 선언한다면 열거형 태그 이름을 생략 가능</a:t>
            </a:r>
          </a:p>
          <a:p>
            <a:pPr lvl="2"/>
            <a:r>
              <a:rPr lang="ko-KR" altLang="en-US" dirty="0" smtClean="0"/>
              <a:t>그러나 동일한 자료형의 변수를 더 이상 선언 불가능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재정의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73</a:t>
            </a:fld>
            <a:endParaRPr lang="en-US" altLang="ko-K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348880"/>
            <a:ext cx="5358617" cy="2501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5560809"/>
            <a:ext cx="4824536" cy="676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열거형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785435" cy="5328592"/>
          </a:xfrm>
        </p:spPr>
        <p:txBody>
          <a:bodyPr/>
          <a:lstStyle/>
          <a:p>
            <a:r>
              <a:rPr lang="en-US" altLang="ko-KR" dirty="0" err="1" smtClean="0"/>
              <a:t>enum.c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열거형 정의와 변수 선언 및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가계부 항목을 열거형 </a:t>
            </a:r>
            <a:r>
              <a:rPr lang="en-US" altLang="ko-KR" dirty="0" smtClean="0"/>
              <a:t>expense</a:t>
            </a:r>
            <a:r>
              <a:rPr lang="ko-KR" altLang="en-US" dirty="0" smtClean="0"/>
              <a:t>에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자료형 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 expense</a:t>
            </a:r>
            <a:r>
              <a:rPr lang="ko-KR" altLang="en-US" dirty="0" smtClean="0"/>
              <a:t>형인 변수 </a:t>
            </a:r>
            <a:r>
              <a:rPr lang="en-US" altLang="ko-KR" dirty="0" err="1" smtClean="0"/>
              <a:t>exptype</a:t>
            </a:r>
            <a:r>
              <a:rPr lang="ko-KR" altLang="en-US" dirty="0" smtClean="0"/>
              <a:t>은 상수인 </a:t>
            </a:r>
            <a:r>
              <a:rPr lang="en-US" altLang="ko-KR" dirty="0" smtClean="0"/>
              <a:t>entertainment</a:t>
            </a:r>
            <a:r>
              <a:rPr lang="ko-KR" altLang="en-US" dirty="0" smtClean="0"/>
              <a:t>를 대입하여 반복문에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열거형 변수인 </a:t>
            </a:r>
            <a:r>
              <a:rPr lang="en-US" altLang="ko-KR" dirty="0" err="1" smtClean="0"/>
              <a:t>exptype</a:t>
            </a:r>
            <a:r>
              <a:rPr lang="ko-KR" altLang="en-US" dirty="0" smtClean="0"/>
              <a:t>을 배열의 첨자로 이용하면 보다 편리하게 관련된 배열 원소를 참조 가능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74</a:t>
            </a:fld>
            <a:endParaRPr lang="en-US" altLang="ko-K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1495" y="173782"/>
            <a:ext cx="3986929" cy="6315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열거형 상수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enum2.c</a:t>
            </a:r>
          </a:p>
          <a:p>
            <a:pPr lvl="1"/>
            <a:r>
              <a:rPr lang="ko-KR" altLang="en-US" dirty="0" smtClean="0"/>
              <a:t>열거형 </a:t>
            </a:r>
            <a:r>
              <a:rPr lang="ko-KR" altLang="en-US" dirty="0" err="1" smtClean="0"/>
              <a:t>상수값의</a:t>
            </a:r>
            <a:r>
              <a:rPr lang="ko-KR" altLang="en-US" dirty="0" smtClean="0"/>
              <a:t> 지정과 출력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75</a:t>
            </a:fld>
            <a:endParaRPr lang="en-US" altLang="ko-K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132856"/>
            <a:ext cx="4620782" cy="3816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열거형 상수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상수목록에서 정수를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상수 목록에 </a:t>
            </a:r>
            <a:r>
              <a:rPr lang="ko-KR" altLang="en-US" dirty="0" err="1" smtClean="0"/>
              <a:t>정수값을</a:t>
            </a:r>
            <a:r>
              <a:rPr lang="ko-KR" altLang="en-US" dirty="0" smtClean="0"/>
              <a:t> 부분적으로 직접 지정 가능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상수값을</a:t>
            </a:r>
            <a:r>
              <a:rPr lang="ko-KR" altLang="en-US" dirty="0" smtClean="0"/>
              <a:t> 지정한 상수는 그 값으로</a:t>
            </a:r>
            <a:r>
              <a:rPr lang="en-US" altLang="ko-KR" dirty="0" smtClean="0"/>
              <a:t>,</a:t>
            </a:r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 smtClean="0"/>
              <a:t>지정되지 않은 상수는 그 이후로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증가한 </a:t>
            </a:r>
            <a:r>
              <a:rPr lang="ko-KR" altLang="en-US" dirty="0" err="1" smtClean="0"/>
              <a:t>상수값으로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76</a:t>
            </a:fld>
            <a:endParaRPr lang="en-US" altLang="ko-K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9730" y="2780928"/>
            <a:ext cx="5162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572247"/>
            <a:ext cx="51720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8300" y="4373860"/>
            <a:ext cx="5162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11A36-D57F-47AF-8E86-E2B5D885D6FF}" type="slidenum">
              <a:rPr lang="ko-KR" altLang="en-US"/>
              <a:pPr/>
              <a:t>77</a:t>
            </a:fld>
            <a:endParaRPr lang="en-US" altLang="ko-KR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확인학</a:t>
            </a:r>
            <a:r>
              <a:rPr lang="ko-KR" altLang="en-US" dirty="0"/>
              <a:t>습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195263" indent="-195263">
              <a:buFont typeface="Wingdings" pitchFamily="2" charset="2"/>
              <a:buNone/>
            </a:pPr>
            <a:r>
              <a:rPr lang="ko-KR" altLang="en-US" sz="1800"/>
              <a:t>1. 구조체 정의를 이용하여 4명 학생들의 번호</a:t>
            </a:r>
            <a:r>
              <a:rPr lang="en-US" altLang="ko-KR" sz="1800"/>
              <a:t>, </a:t>
            </a:r>
            <a:r>
              <a:rPr lang="ko-KR" altLang="en-US" sz="1800"/>
              <a:t>이름, 국어성적, 수학성적을 입력 받아 평균을 구해 모든 내용을 구조체 배열에 저장하고  저장된 내용을 화면에 출력하시오.</a:t>
            </a:r>
          </a:p>
          <a:p>
            <a:pPr marL="574675" lvl="1" indent="-188913"/>
            <a:endParaRPr lang="ko-KR" altLang="en-US" sz="1600"/>
          </a:p>
          <a:p>
            <a:pPr marL="574675" lvl="1" indent="-188913"/>
            <a:r>
              <a:rPr lang="ko-KR" altLang="en-US" sz="1600"/>
              <a:t>출력형테 예</a:t>
            </a:r>
            <a:endParaRPr lang="en-US" altLang="ko-KR" sz="1600"/>
          </a:p>
          <a:p>
            <a:pPr marL="574675" lvl="1" indent="-188913"/>
            <a:endParaRPr lang="ko-KR" altLang="en-US" sz="1600"/>
          </a:p>
          <a:p>
            <a:pPr marL="574675" lvl="1" indent="-188913">
              <a:buFont typeface="Wingdings" pitchFamily="2" charset="2"/>
              <a:buNone/>
            </a:pPr>
            <a:r>
              <a:rPr lang="ko-KR" altLang="en-US" sz="1600"/>
              <a:t>===========================</a:t>
            </a:r>
          </a:p>
          <a:p>
            <a:pPr marL="574675" lvl="1" indent="-188913">
              <a:buFont typeface="Wingdings" pitchFamily="2" charset="2"/>
              <a:buNone/>
            </a:pPr>
            <a:r>
              <a:rPr lang="en-US" altLang="ko-KR" sz="1600"/>
              <a:t>Num.   Name    kor     math    avg</a:t>
            </a:r>
          </a:p>
          <a:p>
            <a:pPr marL="574675" lvl="1" indent="-188913">
              <a:buFont typeface="Wingdings" pitchFamily="2" charset="2"/>
              <a:buNone/>
            </a:pPr>
            <a:r>
              <a:rPr lang="ko-KR" altLang="en-US" sz="1600"/>
              <a:t>---------------------------</a:t>
            </a:r>
          </a:p>
          <a:p>
            <a:pPr marL="574675" lvl="1" indent="-188913">
              <a:buFont typeface="Wingdings" pitchFamily="2" charset="2"/>
              <a:buNone/>
            </a:pPr>
            <a:r>
              <a:rPr lang="en-US" altLang="ko-KR" sz="1600"/>
              <a:t>11        Kim       40      33      36.5</a:t>
            </a:r>
          </a:p>
          <a:p>
            <a:pPr marL="574675" lvl="1" indent="-188913">
              <a:buFont typeface="Wingdings" pitchFamily="2" charset="2"/>
              <a:buNone/>
            </a:pPr>
            <a:r>
              <a:rPr lang="en-US" altLang="ko-KR" sz="1600"/>
              <a:t>22        park      40      33      36.5</a:t>
            </a:r>
          </a:p>
          <a:p>
            <a:pPr marL="574675" lvl="1" indent="-188913">
              <a:buFont typeface="Wingdings" pitchFamily="2" charset="2"/>
              <a:buNone/>
            </a:pPr>
            <a:r>
              <a:rPr lang="en-US" altLang="ko-KR" sz="1600"/>
              <a:t>43        lee        40      33      36.5</a:t>
            </a:r>
          </a:p>
          <a:p>
            <a:pPr marL="574675" lvl="1" indent="-188913">
              <a:buFont typeface="Wingdings" pitchFamily="2" charset="2"/>
              <a:buNone/>
            </a:pPr>
            <a:r>
              <a:rPr lang="en-US" altLang="ko-KR" sz="1600"/>
              <a:t>24        kang     40      33      36.5</a:t>
            </a:r>
          </a:p>
          <a:p>
            <a:pPr marL="574675" lvl="1" indent="-188913">
              <a:buFont typeface="Wingdings" pitchFamily="2" charset="2"/>
              <a:buNone/>
            </a:pPr>
            <a:r>
              <a:rPr lang="ko-KR" altLang="en-US" sz="1600"/>
              <a:t>===========================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195263" indent="-195263">
              <a:buFont typeface="Wingdings" pitchFamily="2" charset="2"/>
              <a:buNone/>
              <a:tabLst>
                <a:tab pos="574675" algn="l"/>
              </a:tabLst>
            </a:pPr>
            <a:r>
              <a:rPr lang="ko-KR" altLang="en-US" sz="1800"/>
              <a:t>2. 위의 1번 프로그램을 구조체 포인터를 사용하여 구조체의 내용을 접근하도록 프로그램을 수정하시오.</a:t>
            </a:r>
          </a:p>
          <a:p>
            <a:pPr marL="195263" indent="-195263">
              <a:buFont typeface="Wingdings" pitchFamily="2" charset="2"/>
              <a:buNone/>
              <a:tabLst>
                <a:tab pos="574675" algn="l"/>
              </a:tabLst>
            </a:pPr>
            <a:endParaRPr lang="ko-KR" altLang="en-US" sz="1800"/>
          </a:p>
          <a:p>
            <a:pPr marL="195263" indent="-195263">
              <a:buFont typeface="Wingdings" pitchFamily="2" charset="2"/>
              <a:buNone/>
              <a:tabLst>
                <a:tab pos="574675" algn="l"/>
              </a:tabLst>
            </a:pPr>
            <a:r>
              <a:rPr lang="ko-KR" altLang="en-US" sz="1800"/>
              <a:t>3. 위의 2번 프로그램을 다음의 함수 원형을 이용하여 다시 프로그램 하시오. </a:t>
            </a:r>
          </a:p>
          <a:p>
            <a:pPr marL="195263" indent="-195263">
              <a:buFont typeface="Wingdings" pitchFamily="2" charset="2"/>
              <a:buNone/>
              <a:tabLst>
                <a:tab pos="574675" algn="l"/>
              </a:tabLst>
            </a:pPr>
            <a:endParaRPr lang="ko-KR" altLang="en-US" sz="1800"/>
          </a:p>
          <a:p>
            <a:pPr marL="574675" lvl="1" indent="-188913">
              <a:tabLst>
                <a:tab pos="574675" algn="l"/>
              </a:tabLst>
            </a:pPr>
            <a:r>
              <a:rPr lang="ko-KR" altLang="en-US" sz="1600"/>
              <a:t>성적을 입력 받는</a:t>
            </a:r>
            <a:r>
              <a:rPr lang="en-US" altLang="ko-KR" sz="1600"/>
              <a:t> </a:t>
            </a:r>
            <a:r>
              <a:rPr lang="ko-KR" altLang="en-US" sz="1600"/>
              <a:t>부분의 함수 원형</a:t>
            </a:r>
          </a:p>
          <a:p>
            <a:pPr marL="574675" lvl="1" indent="-188913">
              <a:buFont typeface="Wingdings" pitchFamily="2" charset="2"/>
              <a:buNone/>
              <a:tabLst>
                <a:tab pos="574675" algn="l"/>
              </a:tabLst>
            </a:pPr>
            <a:r>
              <a:rPr lang="en-US" altLang="ko-KR" sz="1600"/>
              <a:t>void input(struct score *result);</a:t>
            </a:r>
          </a:p>
          <a:p>
            <a:pPr marL="574675" lvl="1" indent="-188913">
              <a:buFont typeface="Wingdings" pitchFamily="2" charset="2"/>
              <a:buNone/>
              <a:tabLst>
                <a:tab pos="574675" algn="l"/>
              </a:tabLst>
            </a:pPr>
            <a:endParaRPr lang="ko-KR" altLang="en-US" sz="1600"/>
          </a:p>
          <a:p>
            <a:pPr marL="574675" lvl="1" indent="-188913">
              <a:tabLst>
                <a:tab pos="574675" algn="l"/>
              </a:tabLst>
            </a:pPr>
            <a:r>
              <a:rPr lang="ko-KR" altLang="en-US" sz="1600"/>
              <a:t>프로그램 작성 방법</a:t>
            </a:r>
          </a:p>
          <a:p>
            <a:pPr marL="574675" lvl="1" indent="-188913">
              <a:buFont typeface="Wingdings" pitchFamily="2" charset="2"/>
              <a:buAutoNum type="arabicPeriod"/>
              <a:tabLst>
                <a:tab pos="574675" algn="l"/>
              </a:tabLst>
            </a:pPr>
            <a:r>
              <a:rPr lang="ko-KR" altLang="en-US" sz="1600"/>
              <a:t>메인함수에서 성적을 입력받기 위해 </a:t>
            </a:r>
            <a:r>
              <a:rPr lang="en-US" altLang="ko-KR" sz="1600"/>
              <a:t>input() </a:t>
            </a:r>
            <a:r>
              <a:rPr lang="ko-KR" altLang="en-US" sz="1600"/>
              <a:t>함수를 호출한다.</a:t>
            </a:r>
          </a:p>
          <a:p>
            <a:pPr marL="574675" lvl="1" indent="-188913">
              <a:buFont typeface="Wingdings" pitchFamily="2" charset="2"/>
              <a:buAutoNum type="arabicPeriod"/>
              <a:tabLst>
                <a:tab pos="574675" algn="l"/>
              </a:tabLst>
            </a:pPr>
            <a:r>
              <a:rPr lang="en-US" altLang="ko-KR" sz="1600"/>
              <a:t>Input() </a:t>
            </a:r>
            <a:r>
              <a:rPr lang="ko-KR" altLang="en-US" sz="1600"/>
              <a:t>함수에서 입력이 끝나면 메인함수에서 입력된 내용을 출력한다.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4B3F0B-B773-4553-BAB6-A4CCAFE1E595}" type="slidenum">
              <a:rPr lang="ko-KR" altLang="en-US"/>
              <a:pPr/>
              <a:t>78</a:t>
            </a:fld>
            <a:endParaRPr lang="en-US" altLang="ko-KR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확인학습</a:t>
            </a:r>
            <a:endParaRPr lang="ko-KR" altLang="en-US" dirty="0"/>
          </a:p>
        </p:txBody>
      </p:sp>
      <p:sp>
        <p:nvSpPr>
          <p:cNvPr id="4567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447800"/>
            <a:ext cx="8382000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marL="195263" indent="-195263">
              <a:buFont typeface="Wingdings" pitchFamily="2" charset="2"/>
              <a:buNone/>
            </a:pPr>
            <a:r>
              <a:rPr lang="ko-KR" altLang="en-US" sz="1800"/>
              <a:t>4. 위의 3번 프로그램을 이용하여, 찾고 싶은 정보의 이름을 입력 받아, 정보가 저장되어있는 구조체에서 이름을  검색하여 그 이름에 해당하는 모든 정보 출력하는 프로그램을 작성하시오.</a:t>
            </a:r>
          </a:p>
          <a:p>
            <a:pPr marL="195263" indent="-195263">
              <a:buFont typeface="Wingdings" pitchFamily="2" charset="2"/>
              <a:buNone/>
            </a:pPr>
            <a:endParaRPr lang="ko-KR" altLang="en-US" sz="1800"/>
          </a:p>
          <a:p>
            <a:pPr marL="574675" lvl="1" indent="-188913"/>
            <a:r>
              <a:rPr lang="ko-KR" altLang="en-US" sz="1600"/>
              <a:t>이름을 입력 받아 저장된 내용 중에서 같은 이름을 찾고, 그 정보를 메인 함수로 리턴한 후, 메인 함수에서 그 이름에 해당하는 모든 구조체 멤버들을 출력하면 됩니다.</a:t>
            </a:r>
          </a:p>
          <a:p>
            <a:pPr marL="195263" indent="-195263">
              <a:buFont typeface="Wingdings" pitchFamily="2" charset="2"/>
              <a:buNone/>
            </a:pPr>
            <a:endParaRPr lang="ko-KR" altLang="en-US" sz="1800"/>
          </a:p>
          <a:p>
            <a:pPr marL="574675" lvl="1" indent="-188913"/>
            <a:r>
              <a:rPr lang="ko-KR" altLang="en-US" sz="1600"/>
              <a:t>성적을 입력 받는</a:t>
            </a:r>
            <a:r>
              <a:rPr lang="en-US" altLang="ko-KR" sz="1600"/>
              <a:t> </a:t>
            </a:r>
            <a:r>
              <a:rPr lang="ko-KR" altLang="en-US" sz="1600"/>
              <a:t>부분의 함수 원형</a:t>
            </a:r>
          </a:p>
          <a:p>
            <a:pPr marL="574675" lvl="1" indent="-188913">
              <a:buFont typeface="Wingdings" pitchFamily="2" charset="2"/>
              <a:buNone/>
            </a:pPr>
            <a:r>
              <a:rPr lang="en-US" altLang="ko-KR" sz="1600"/>
              <a:t>void input(struct score *result);</a:t>
            </a:r>
          </a:p>
          <a:p>
            <a:pPr marL="574675" lvl="1" indent="-188913">
              <a:buFont typeface="Wingdings" pitchFamily="2" charset="2"/>
              <a:buNone/>
            </a:pPr>
            <a:endParaRPr lang="ko-KR" altLang="en-US" sz="1600"/>
          </a:p>
          <a:p>
            <a:pPr marL="574675" lvl="1" indent="-188913"/>
            <a:r>
              <a:rPr lang="ko-KR" altLang="en-US" sz="1600"/>
              <a:t>구조체에서 같은 이름의 데이터를 찾는 부분의 함수 원형</a:t>
            </a:r>
          </a:p>
          <a:p>
            <a:pPr marL="574675" lvl="1" indent="-188913">
              <a:buFont typeface="Wingdings" pitchFamily="2" charset="2"/>
              <a:buNone/>
            </a:pPr>
            <a:r>
              <a:rPr lang="en-US" altLang="ko-KR" sz="1600"/>
              <a:t>struct score find</a:t>
            </a:r>
            <a:r>
              <a:rPr lang="ko-KR" altLang="en-US" sz="1600"/>
              <a:t>(</a:t>
            </a:r>
            <a:r>
              <a:rPr lang="en-US" altLang="ko-KR" sz="1600"/>
              <a:t>struct score *result, char *find_name);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ko-KR"/>
              <a:t>컴퓨터프로그래밍II - 구조체와 공용체</a:t>
            </a:r>
            <a:endParaRPr lang="en-US" altLang="ko-KR" sz="14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E3E6FD-1543-4E8E-85D7-D55B8A86566C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멤버변수의 참조(접근)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ko-KR" altLang="en-US" sz="2000">
              <a:solidFill>
                <a:schemeClr val="folHlink"/>
              </a:solidFill>
            </a:endParaRPr>
          </a:p>
          <a:p>
            <a:r>
              <a:rPr lang="ko-KR" altLang="en-US" sz="2000">
                <a:solidFill>
                  <a:schemeClr val="folHlink"/>
                </a:solidFill>
              </a:rPr>
              <a:t>도트 연산자</a:t>
            </a:r>
            <a:r>
              <a:rPr lang="ko-KR" altLang="en-US" sz="2000"/>
              <a:t>(</a:t>
            </a:r>
            <a:r>
              <a:rPr lang="en-US" altLang="ko-KR" sz="2000"/>
              <a:t>dot operator)</a:t>
            </a:r>
            <a:r>
              <a:rPr lang="ko-KR" altLang="en-US" sz="2000"/>
              <a:t>를 사용하여 구조체 멤버 변수를 참조 </a:t>
            </a:r>
          </a:p>
          <a:p>
            <a:endParaRPr lang="ko-KR" altLang="en-US" sz="2000"/>
          </a:p>
          <a:p>
            <a:r>
              <a:rPr lang="ko-KR" altLang="en-US" sz="2000"/>
              <a:t>형식</a:t>
            </a:r>
          </a:p>
          <a:p>
            <a:pPr lvl="1">
              <a:buFont typeface="Wingdings" pitchFamily="2" charset="2"/>
              <a:buNone/>
            </a:pPr>
            <a:r>
              <a:rPr lang="ko-KR" altLang="en-US" sz="1800">
                <a:solidFill>
                  <a:schemeClr val="folHlink"/>
                </a:solidFill>
              </a:rPr>
              <a:t>구조체변수명.멤버변수</a:t>
            </a:r>
            <a:endParaRPr lang="ko-KR" altLang="en-US" sz="1800"/>
          </a:p>
          <a:p>
            <a:endParaRPr lang="ko-KR" altLang="en-US" sz="2000"/>
          </a:p>
        </p:txBody>
      </p:sp>
      <p:sp>
        <p:nvSpPr>
          <p:cNvPr id="390148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193675" indent="-193675"/>
            <a:r>
              <a:rPr lang="ko-KR" altLang="en-US" sz="2000"/>
              <a:t>구조체 멤버변수의 참조(접근) 예</a:t>
            </a:r>
            <a:endParaRPr lang="ko-KR" altLang="ko-KR" sz="1800"/>
          </a:p>
          <a:p>
            <a:pPr marL="193675" indent="-193675">
              <a:buFont typeface="Wingdings" pitchFamily="2" charset="2"/>
              <a:buNone/>
            </a:pPr>
            <a:endParaRPr lang="ko-KR" altLang="ko-KR" sz="18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800"/>
              <a:t>struct card {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800"/>
              <a:t>   int x;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800"/>
              <a:t>   int y;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800"/>
              <a:t>} one;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8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800"/>
              <a:t>struct card two;</a:t>
            </a:r>
          </a:p>
          <a:p>
            <a:pPr marL="193675" indent="-193675">
              <a:buFont typeface="Wingdings" pitchFamily="2" charset="2"/>
              <a:buNone/>
            </a:pPr>
            <a:endParaRPr lang="en-US" altLang="ko-KR" sz="1800"/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800"/>
              <a:t>one.x = 50;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800"/>
              <a:t>one.y = 100;   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800"/>
              <a:t>two.x = one.x;  /* two.x &lt;-- 50 */</a:t>
            </a:r>
          </a:p>
          <a:p>
            <a:pPr marL="193675" indent="-193675">
              <a:buFont typeface="Wingdings" pitchFamily="2" charset="2"/>
              <a:buNone/>
            </a:pPr>
            <a:r>
              <a:rPr lang="en-US" altLang="ko-KR" sz="1800"/>
              <a:t>two.y = one.y;  /* two.y &lt;-- 100 */</a:t>
            </a:r>
          </a:p>
          <a:p>
            <a:pPr marL="193675" indent="-193675">
              <a:buFont typeface="Wingdings" pitchFamily="2" charset="2"/>
              <a:buNone/>
            </a:pPr>
            <a:endParaRPr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변수의 크기와 접근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sizeof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구조체의 크기는 멤버의 크기의 합보다 크거나 같음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구조체 멤버 접근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참조연산자 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140968"/>
            <a:ext cx="7485495" cy="331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3849</TotalTime>
  <Words>4834</Words>
  <Application>Microsoft Office PowerPoint</Application>
  <PresentationFormat>화면 슬라이드 쇼(4:3)</PresentationFormat>
  <Paragraphs>1429</Paragraphs>
  <Slides>78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79" baseType="lpstr">
      <vt:lpstr>조화</vt:lpstr>
      <vt:lpstr>구조체와 공용체</vt:lpstr>
      <vt:lpstr>구조체의 개념</vt:lpstr>
      <vt:lpstr>구조체</vt:lpstr>
      <vt:lpstr>구조체 정의</vt:lpstr>
      <vt:lpstr>구조체의 변수의 선언</vt:lpstr>
      <vt:lpstr>구조체 변수의 선언 예</vt:lpstr>
      <vt:lpstr>구조체 변수 선언</vt:lpstr>
      <vt:lpstr>구조체 멤버변수의 참조(접근)</vt:lpstr>
      <vt:lpstr>구조체 변수의 크기와 접근 연산자</vt:lpstr>
      <vt:lpstr>구조체 변수의 치환</vt:lpstr>
      <vt:lpstr>구조체 예제 1</vt:lpstr>
      <vt:lpstr>구조체 예제 2</vt:lpstr>
      <vt:lpstr>구조체 예제 3</vt:lpstr>
      <vt:lpstr>구조체 변수의 초기화</vt:lpstr>
      <vt:lpstr>구조체 변수의 초기화 예</vt:lpstr>
      <vt:lpstr>구조체 변수의 초기화 예제</vt:lpstr>
      <vt:lpstr>구조체 배열</vt:lpstr>
      <vt:lpstr>PowerPoint 프레젠테이션</vt:lpstr>
      <vt:lpstr>구조체 멤버로 사용되는 구조체</vt:lpstr>
      <vt:lpstr>자료형 재정의 구문</vt:lpstr>
      <vt:lpstr>자료형 재정의 목적</vt:lpstr>
      <vt:lpstr>typedef 이용 </vt:lpstr>
      <vt:lpstr>구조체 자료형 재정의</vt:lpstr>
      <vt:lpstr>자료형 재정의 이용</vt:lpstr>
      <vt:lpstr>구조체 배열의 기억장소 할당 형태</vt:lpstr>
      <vt:lpstr>구조체 배열 예제 1</vt:lpstr>
      <vt:lpstr>구조체 배열 예제 2-1</vt:lpstr>
      <vt:lpstr>구조체 배열 예제 2-2</vt:lpstr>
      <vt:lpstr>구조체 배열</vt:lpstr>
      <vt:lpstr>구조체 배열 이용</vt:lpstr>
      <vt:lpstr>복소수를 위한 구조체</vt:lpstr>
      <vt:lpstr>복소수를 표현한 구조체의 이용</vt:lpstr>
      <vt:lpstr>구조체 포인터</vt:lpstr>
      <vt:lpstr>구조체 포인터 선언</vt:lpstr>
      <vt:lpstr>구조체 포인터의 멤버 참조</vt:lpstr>
      <vt:lpstr>구조체 포인터 멤버 참조의 예</vt:lpstr>
      <vt:lpstr>구조체 포인터 예제 1</vt:lpstr>
      <vt:lpstr>구조체 포인터 예제 2</vt:lpstr>
      <vt:lpstr>구조체 포인터 예제 3-1</vt:lpstr>
      <vt:lpstr>구조체 포인터 예제 3-2</vt:lpstr>
      <vt:lpstr>구조체 포인터 예제 4-1</vt:lpstr>
      <vt:lpstr>구조체 포인터 예제 4-2</vt:lpstr>
      <vt:lpstr>구조체 포인터 예제 4-3</vt:lpstr>
      <vt:lpstr>구조체 포인터 예제 4-4</vt:lpstr>
      <vt:lpstr>구조체 포인터</vt:lpstr>
      <vt:lpstr>포인터 변수의 구조체 멤버 접근</vt:lpstr>
      <vt:lpstr>PowerPoint 프레젠테이션</vt:lpstr>
      <vt:lpstr>중첩된 구조체</vt:lpstr>
      <vt:lpstr>중첩된 구조체의 참조</vt:lpstr>
      <vt:lpstr>중첩된 구조체 예</vt:lpstr>
      <vt:lpstr>자기 참조 구조체</vt:lpstr>
      <vt:lpstr>자기 참조 구조체의 활용</vt:lpstr>
      <vt:lpstr>비트 필드 구조체</vt:lpstr>
      <vt:lpstr>비트 필드 구조체의 예</vt:lpstr>
      <vt:lpstr>비트 필드 구조체의 예</vt:lpstr>
      <vt:lpstr>비트 필드의 사용</vt:lpstr>
      <vt:lpstr>비트 필드 구조체 사용 예제</vt:lpstr>
      <vt:lpstr>구조체와 함수(Structure and Function)</vt:lpstr>
      <vt:lpstr>함수에서의 구조체 전달 예제 1</vt:lpstr>
      <vt:lpstr>함수에서의 구조체 전달 예제 2</vt:lpstr>
      <vt:lpstr>함수에서의 구조체 전달 예제 3</vt:lpstr>
      <vt:lpstr>공용체의 개념</vt:lpstr>
      <vt:lpstr>공용체와 구조체의 선언 및 메모리 구조</vt:lpstr>
      <vt:lpstr>공용체 멤버 참조</vt:lpstr>
      <vt:lpstr>공용체 예제 1</vt:lpstr>
      <vt:lpstr>공용체 예제 2-1</vt:lpstr>
      <vt:lpstr>공용체 예제 2-2</vt:lpstr>
      <vt:lpstr>공용체 예제 3-1</vt:lpstr>
      <vt:lpstr>공용체 예제 3-2</vt:lpstr>
      <vt:lpstr>PowerPoint 프레젠테이션</vt:lpstr>
      <vt:lpstr>공용체 포인터</vt:lpstr>
      <vt:lpstr>열거형</vt:lpstr>
      <vt:lpstr>열거형 </vt:lpstr>
      <vt:lpstr>열거형 사용</vt:lpstr>
      <vt:lpstr>열거형 상수 이용</vt:lpstr>
      <vt:lpstr>열거형 상수 지정</vt:lpstr>
      <vt:lpstr>확인학습</vt:lpstr>
      <vt:lpstr>확인학습</vt:lpstr>
    </vt:vector>
  </TitlesOfParts>
  <Company>한림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 프로그래밍</dc:title>
  <dc:creator>김대극</dc:creator>
  <cp:lastModifiedBy>kabsung Lee</cp:lastModifiedBy>
  <cp:revision>690</cp:revision>
  <cp:lastPrinted>1601-01-01T00:00:00Z</cp:lastPrinted>
  <dcterms:created xsi:type="dcterms:W3CDTF">2002-08-19T02:03:05Z</dcterms:created>
  <dcterms:modified xsi:type="dcterms:W3CDTF">2016-06-02T08:54:45Z</dcterms:modified>
</cp:coreProperties>
</file>