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3" autoAdjust="0"/>
    <p:restoredTop sz="94660"/>
  </p:normalViewPr>
  <p:slideViewPr>
    <p:cSldViewPr>
      <p:cViewPr>
        <p:scale>
          <a:sx n="77" d="100"/>
          <a:sy n="77" d="100"/>
        </p:scale>
        <p:origin x="-2682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993E2-D377-4B7C-A1BF-39BBAA35BDE2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1F096-E913-43CC-BD28-D754A8444E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4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12661-6DCA-423A-A970-AF6A6EE020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7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12661-6DCA-423A-A970-AF6A6EE020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1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C3998805-BAF7-4EA3-A2F1-753143922F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Operating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 L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9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2016-10-25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51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07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2736"/>
            <a:ext cx="5328592" cy="46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1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그래프의 최단거리를 </a:t>
            </a:r>
            <a:r>
              <a:rPr lang="en-US" altLang="ko-KR" dirty="0" err="1" smtClean="0"/>
              <a:t>AllShortestPath</a:t>
            </a:r>
            <a:r>
              <a:rPr lang="ko-KR" altLang="en-US" dirty="0" smtClean="0"/>
              <a:t>알고리즘을 사용하여 구하라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>
            <a:off x="2794605" y="40322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3787" y="416936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가중치 그래프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90349" y="2471136"/>
            <a:ext cx="1748189" cy="1657152"/>
            <a:chOff x="3505200" y="2391568"/>
            <a:chExt cx="2133600" cy="1739900"/>
          </a:xfrm>
        </p:grpSpPr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3733800" y="2650331"/>
              <a:ext cx="360363" cy="36036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2000"/>
                <a:t>0</a:t>
              </a: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5029200" y="2650331"/>
              <a:ext cx="360363" cy="36036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2000"/>
                <a:t>2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5029200" y="3509168"/>
              <a:ext cx="360363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2000"/>
                <a:t>3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3733800" y="3509168"/>
              <a:ext cx="360363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2000"/>
                <a:t>1</a:t>
              </a:r>
            </a:p>
          </p:txBody>
        </p:sp>
        <p:cxnSp>
          <p:nvCxnSpPr>
            <p:cNvPr id="52" name="AutoShape 9"/>
            <p:cNvCxnSpPr>
              <a:cxnSpLocks noChangeShapeType="1"/>
              <a:stCxn id="51" idx="0"/>
              <a:endCxn id="48" idx="4"/>
            </p:cNvCxnSpPr>
            <p:nvPr/>
          </p:nvCxnSpPr>
          <p:spPr bwMode="auto">
            <a:xfrm flipV="1">
              <a:off x="3914775" y="3010693"/>
              <a:ext cx="0" cy="498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10"/>
            <p:cNvCxnSpPr>
              <a:cxnSpLocks noChangeShapeType="1"/>
              <a:stCxn id="49" idx="2"/>
              <a:endCxn id="48" idx="6"/>
            </p:cNvCxnSpPr>
            <p:nvPr/>
          </p:nvCxnSpPr>
          <p:spPr bwMode="auto">
            <a:xfrm flipH="1">
              <a:off x="4094163" y="2831306"/>
              <a:ext cx="93503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11"/>
            <p:cNvCxnSpPr>
              <a:cxnSpLocks noChangeShapeType="1"/>
              <a:stCxn id="50" idx="0"/>
              <a:endCxn id="49" idx="4"/>
            </p:cNvCxnSpPr>
            <p:nvPr/>
          </p:nvCxnSpPr>
          <p:spPr bwMode="auto">
            <a:xfrm flipV="1">
              <a:off x="5210175" y="3010693"/>
              <a:ext cx="0" cy="498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12"/>
            <p:cNvCxnSpPr>
              <a:cxnSpLocks noChangeShapeType="1"/>
              <a:stCxn id="50" idx="2"/>
              <a:endCxn id="51" idx="6"/>
            </p:cNvCxnSpPr>
            <p:nvPr/>
          </p:nvCxnSpPr>
          <p:spPr bwMode="auto">
            <a:xfrm flipH="1">
              <a:off x="4094163" y="3690143"/>
              <a:ext cx="93503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17"/>
            <p:cNvCxnSpPr>
              <a:cxnSpLocks noChangeShapeType="1"/>
              <a:stCxn id="48" idx="2"/>
              <a:endCxn id="51" idx="2"/>
            </p:cNvCxnSpPr>
            <p:nvPr/>
          </p:nvCxnSpPr>
          <p:spPr bwMode="auto">
            <a:xfrm rot="10800000" flipH="1" flipV="1">
              <a:off x="3733800" y="2831306"/>
              <a:ext cx="1588" cy="858837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21"/>
            <p:cNvCxnSpPr>
              <a:cxnSpLocks noChangeShapeType="1"/>
              <a:stCxn id="48" idx="0"/>
              <a:endCxn id="49" idx="0"/>
            </p:cNvCxnSpPr>
            <p:nvPr/>
          </p:nvCxnSpPr>
          <p:spPr bwMode="auto">
            <a:xfrm rot="5400000" flipV="1">
              <a:off x="4561681" y="2003425"/>
              <a:ext cx="1587" cy="1295400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22"/>
            <p:cNvCxnSpPr>
              <a:cxnSpLocks noChangeShapeType="1"/>
              <a:stCxn id="49" idx="6"/>
              <a:endCxn id="50" idx="6"/>
            </p:cNvCxnSpPr>
            <p:nvPr/>
          </p:nvCxnSpPr>
          <p:spPr bwMode="auto">
            <a:xfrm>
              <a:off x="5389563" y="2831306"/>
              <a:ext cx="1587" cy="858837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23"/>
            <p:cNvCxnSpPr>
              <a:cxnSpLocks noChangeShapeType="1"/>
              <a:stCxn id="51" idx="4"/>
              <a:endCxn id="50" idx="4"/>
            </p:cNvCxnSpPr>
            <p:nvPr/>
          </p:nvCxnSpPr>
          <p:spPr bwMode="auto">
            <a:xfrm rot="16200000" flipH="1">
              <a:off x="4561681" y="3222625"/>
              <a:ext cx="1587" cy="1295400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4438650" y="239156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9</a:t>
              </a:r>
            </a:p>
          </p:txBody>
        </p:sp>
        <p:sp>
          <p:nvSpPr>
            <p:cNvPr id="61" name="Text Box 25"/>
            <p:cNvSpPr txBox="1">
              <a:spLocks noChangeArrowheads="1"/>
            </p:cNvSpPr>
            <p:nvPr/>
          </p:nvSpPr>
          <p:spPr bwMode="auto">
            <a:xfrm>
              <a:off x="4419600" y="2772568"/>
              <a:ext cx="3540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 dirty="0"/>
                <a:t>-1</a:t>
              </a:r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4972050" y="310911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 dirty="0"/>
                <a:t>7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5353050" y="310911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4</a:t>
              </a: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4438650" y="341391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1</a:t>
              </a:r>
            </a:p>
          </p:txBody>
        </p:sp>
        <p:cxnSp>
          <p:nvCxnSpPr>
            <p:cNvPr id="65" name="AutoShape 29"/>
            <p:cNvCxnSpPr>
              <a:cxnSpLocks noChangeShapeType="1"/>
              <a:stCxn id="51" idx="7"/>
              <a:endCxn id="49" idx="3"/>
            </p:cNvCxnSpPr>
            <p:nvPr/>
          </p:nvCxnSpPr>
          <p:spPr bwMode="auto">
            <a:xfrm flipV="1">
              <a:off x="4041775" y="2958306"/>
              <a:ext cx="1039813" cy="6032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Text Box 30"/>
            <p:cNvSpPr txBox="1">
              <a:spLocks noChangeArrowheads="1"/>
            </p:cNvSpPr>
            <p:nvPr/>
          </p:nvSpPr>
          <p:spPr bwMode="auto">
            <a:xfrm>
              <a:off x="4438650" y="379491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3</a:t>
              </a:r>
            </a:p>
          </p:txBody>
        </p:sp>
        <p:sp>
          <p:nvSpPr>
            <p:cNvPr id="67" name="Text Box 31"/>
            <p:cNvSpPr txBox="1">
              <a:spLocks noChangeArrowheads="1"/>
            </p:cNvSpPr>
            <p:nvPr/>
          </p:nvSpPr>
          <p:spPr bwMode="auto">
            <a:xfrm>
              <a:off x="3886200" y="310911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5</a:t>
              </a:r>
            </a:p>
          </p:txBody>
        </p:sp>
        <p:sp>
          <p:nvSpPr>
            <p:cNvPr id="68" name="Text Box 32"/>
            <p:cNvSpPr txBox="1">
              <a:spLocks noChangeArrowheads="1"/>
            </p:cNvSpPr>
            <p:nvPr/>
          </p:nvSpPr>
          <p:spPr bwMode="auto">
            <a:xfrm>
              <a:off x="3505200" y="310911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2</a:t>
              </a:r>
            </a:p>
          </p:txBody>
        </p:sp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4514850" y="3109118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4</a:t>
              </a:r>
            </a:p>
          </p:txBody>
        </p:sp>
      </p:grpSp>
      <p:grpSp>
        <p:nvGrpSpPr>
          <p:cNvPr id="71" name="Group 231"/>
          <p:cNvGrpSpPr>
            <a:grpSpLocks/>
          </p:cNvGrpSpPr>
          <p:nvPr/>
        </p:nvGrpSpPr>
        <p:grpSpPr bwMode="auto">
          <a:xfrm>
            <a:off x="3946733" y="3717016"/>
            <a:ext cx="2296213" cy="1617318"/>
            <a:chOff x="2112" y="880"/>
            <a:chExt cx="1392" cy="1040"/>
          </a:xfrm>
        </p:grpSpPr>
        <p:sp>
          <p:nvSpPr>
            <p:cNvPr id="73" name="Rectangle 232"/>
            <p:cNvSpPr>
              <a:spLocks noChangeArrowheads="1"/>
            </p:cNvSpPr>
            <p:nvPr/>
          </p:nvSpPr>
          <p:spPr bwMode="auto">
            <a:xfrm>
              <a:off x="3226" y="1712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74" name="Rectangle 233"/>
            <p:cNvSpPr>
              <a:spLocks noChangeArrowheads="1"/>
            </p:cNvSpPr>
            <p:nvPr/>
          </p:nvSpPr>
          <p:spPr bwMode="auto">
            <a:xfrm>
              <a:off x="2947" y="1712"/>
              <a:ext cx="2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5</a:t>
              </a:r>
            </a:p>
          </p:txBody>
        </p:sp>
        <p:sp>
          <p:nvSpPr>
            <p:cNvPr id="75" name="Rectangle 234"/>
            <p:cNvSpPr>
              <a:spLocks noChangeArrowheads="1"/>
            </p:cNvSpPr>
            <p:nvPr/>
          </p:nvSpPr>
          <p:spPr bwMode="auto">
            <a:xfrm>
              <a:off x="2669" y="1712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76" name="Rectangle 235"/>
            <p:cNvSpPr>
              <a:spLocks noChangeArrowheads="1"/>
            </p:cNvSpPr>
            <p:nvPr/>
          </p:nvSpPr>
          <p:spPr bwMode="auto">
            <a:xfrm>
              <a:off x="2390" y="1712"/>
              <a:ext cx="2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  <a:ea typeface="돋움" pitchFamily="50" charset="-127"/>
                </a:rPr>
                <a:t>4</a:t>
              </a:r>
            </a:p>
          </p:txBody>
        </p:sp>
        <p:sp>
          <p:nvSpPr>
            <p:cNvPr id="77" name="Rectangle 236"/>
            <p:cNvSpPr>
              <a:spLocks noChangeArrowheads="1"/>
            </p:cNvSpPr>
            <p:nvPr/>
          </p:nvSpPr>
          <p:spPr bwMode="auto">
            <a:xfrm>
              <a:off x="2112" y="1712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[3]</a:t>
              </a:r>
            </a:p>
          </p:txBody>
        </p:sp>
        <p:sp>
          <p:nvSpPr>
            <p:cNvPr id="78" name="Rectangle 237"/>
            <p:cNvSpPr>
              <a:spLocks noChangeArrowheads="1"/>
            </p:cNvSpPr>
            <p:nvPr/>
          </p:nvSpPr>
          <p:spPr bwMode="auto">
            <a:xfrm>
              <a:off x="3226" y="1504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4</a:t>
              </a:r>
            </a:p>
          </p:txBody>
        </p:sp>
        <p:sp>
          <p:nvSpPr>
            <p:cNvPr id="79" name="Rectangle 238"/>
            <p:cNvSpPr>
              <a:spLocks noChangeArrowheads="1"/>
            </p:cNvSpPr>
            <p:nvPr/>
          </p:nvSpPr>
          <p:spPr bwMode="auto">
            <a:xfrm>
              <a:off x="2947" y="1504"/>
              <a:ext cx="2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80" name="Rectangle 239"/>
            <p:cNvSpPr>
              <a:spLocks noChangeArrowheads="1"/>
            </p:cNvSpPr>
            <p:nvPr/>
          </p:nvSpPr>
          <p:spPr bwMode="auto">
            <a:xfrm>
              <a:off x="2669" y="1504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  <a:ea typeface="돋움" pitchFamily="50" charset="-127"/>
                </a:rPr>
                <a:t>1</a:t>
              </a:r>
            </a:p>
          </p:txBody>
        </p:sp>
        <p:sp>
          <p:nvSpPr>
            <p:cNvPr id="81" name="Rectangle 240"/>
            <p:cNvSpPr>
              <a:spLocks noChangeArrowheads="1"/>
            </p:cNvSpPr>
            <p:nvPr/>
          </p:nvSpPr>
          <p:spPr bwMode="auto">
            <a:xfrm>
              <a:off x="2390" y="1504"/>
              <a:ext cx="2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-1</a:t>
              </a:r>
            </a:p>
          </p:txBody>
        </p:sp>
        <p:sp>
          <p:nvSpPr>
            <p:cNvPr id="82" name="Rectangle 241"/>
            <p:cNvSpPr>
              <a:spLocks noChangeArrowheads="1"/>
            </p:cNvSpPr>
            <p:nvPr/>
          </p:nvSpPr>
          <p:spPr bwMode="auto">
            <a:xfrm>
              <a:off x="2112" y="1504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[2]</a:t>
              </a:r>
            </a:p>
          </p:txBody>
        </p:sp>
        <p:sp>
          <p:nvSpPr>
            <p:cNvPr id="83" name="Rectangle 242"/>
            <p:cNvSpPr>
              <a:spLocks noChangeArrowheads="1"/>
            </p:cNvSpPr>
            <p:nvPr/>
          </p:nvSpPr>
          <p:spPr bwMode="auto">
            <a:xfrm>
              <a:off x="3226" y="1296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3</a:t>
              </a:r>
            </a:p>
          </p:txBody>
        </p:sp>
        <p:sp>
          <p:nvSpPr>
            <p:cNvPr id="84" name="Rectangle 243"/>
            <p:cNvSpPr>
              <a:spLocks noChangeArrowheads="1"/>
            </p:cNvSpPr>
            <p:nvPr/>
          </p:nvSpPr>
          <p:spPr bwMode="auto">
            <a:xfrm>
              <a:off x="2947" y="1296"/>
              <a:ext cx="2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 dirty="0">
                  <a:solidFill>
                    <a:srgbClr val="000000"/>
                  </a:solidFill>
                  <a:latin typeface="굴림" pitchFamily="50" charset="-127"/>
                </a:rPr>
                <a:t>4</a:t>
              </a:r>
            </a:p>
          </p:txBody>
        </p:sp>
        <p:sp>
          <p:nvSpPr>
            <p:cNvPr id="85" name="Rectangle 244"/>
            <p:cNvSpPr>
              <a:spLocks noChangeArrowheads="1"/>
            </p:cNvSpPr>
            <p:nvPr/>
          </p:nvSpPr>
          <p:spPr bwMode="auto">
            <a:xfrm>
              <a:off x="2669" y="1296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86" name="Rectangle 245"/>
            <p:cNvSpPr>
              <a:spLocks noChangeArrowheads="1"/>
            </p:cNvSpPr>
            <p:nvPr/>
          </p:nvSpPr>
          <p:spPr bwMode="auto">
            <a:xfrm>
              <a:off x="2390" y="1296"/>
              <a:ext cx="2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3</a:t>
              </a:r>
            </a:p>
          </p:txBody>
        </p:sp>
        <p:sp>
          <p:nvSpPr>
            <p:cNvPr id="87" name="Rectangle 246"/>
            <p:cNvSpPr>
              <a:spLocks noChangeArrowheads="1"/>
            </p:cNvSpPr>
            <p:nvPr/>
          </p:nvSpPr>
          <p:spPr bwMode="auto">
            <a:xfrm>
              <a:off x="2112" y="1296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[1]</a:t>
              </a:r>
            </a:p>
          </p:txBody>
        </p:sp>
        <p:sp>
          <p:nvSpPr>
            <p:cNvPr id="88" name="Rectangle 247"/>
            <p:cNvSpPr>
              <a:spLocks noChangeArrowheads="1"/>
            </p:cNvSpPr>
            <p:nvPr/>
          </p:nvSpPr>
          <p:spPr bwMode="auto">
            <a:xfrm>
              <a:off x="3226" y="1088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  <a:ea typeface="돋움" pitchFamily="50" charset="-127"/>
                </a:rPr>
                <a:t>5</a:t>
              </a:r>
              <a:endParaRPr lang="en-US" altLang="ko-KR" sz="1200">
                <a:solidFill>
                  <a:srgbClr val="000000"/>
                </a:solidFill>
                <a:latin typeface="굴림" pitchFamily="50" charset="-127"/>
              </a:endParaRPr>
            </a:p>
          </p:txBody>
        </p:sp>
        <p:sp>
          <p:nvSpPr>
            <p:cNvPr id="89" name="Rectangle 248"/>
            <p:cNvSpPr>
              <a:spLocks noChangeArrowheads="1"/>
            </p:cNvSpPr>
            <p:nvPr/>
          </p:nvSpPr>
          <p:spPr bwMode="auto">
            <a:xfrm>
              <a:off x="2947" y="1088"/>
              <a:ext cx="2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6</a:t>
              </a:r>
            </a:p>
          </p:txBody>
        </p:sp>
        <p:sp>
          <p:nvSpPr>
            <p:cNvPr id="90" name="Rectangle 249"/>
            <p:cNvSpPr>
              <a:spLocks noChangeArrowheads="1"/>
            </p:cNvSpPr>
            <p:nvPr/>
          </p:nvSpPr>
          <p:spPr bwMode="auto">
            <a:xfrm>
              <a:off x="2669" y="1088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2</a:t>
              </a:r>
            </a:p>
          </p:txBody>
        </p:sp>
        <p:sp>
          <p:nvSpPr>
            <p:cNvPr id="91" name="Rectangle 250"/>
            <p:cNvSpPr>
              <a:spLocks noChangeArrowheads="1"/>
            </p:cNvSpPr>
            <p:nvPr/>
          </p:nvSpPr>
          <p:spPr bwMode="auto">
            <a:xfrm>
              <a:off x="2390" y="1088"/>
              <a:ext cx="2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 dirty="0">
                  <a:solidFill>
                    <a:srgbClr val="0000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92" name="Rectangle 251"/>
            <p:cNvSpPr>
              <a:spLocks noChangeArrowheads="1"/>
            </p:cNvSpPr>
            <p:nvPr/>
          </p:nvSpPr>
          <p:spPr bwMode="auto">
            <a:xfrm>
              <a:off x="2112" y="1088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[0]</a:t>
              </a:r>
            </a:p>
          </p:txBody>
        </p:sp>
        <p:sp>
          <p:nvSpPr>
            <p:cNvPr id="93" name="Rectangle 252"/>
            <p:cNvSpPr>
              <a:spLocks noChangeArrowheads="1"/>
            </p:cNvSpPr>
            <p:nvPr/>
          </p:nvSpPr>
          <p:spPr bwMode="auto">
            <a:xfrm>
              <a:off x="3226" y="880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[3]</a:t>
              </a:r>
            </a:p>
          </p:txBody>
        </p:sp>
        <p:sp>
          <p:nvSpPr>
            <p:cNvPr id="94" name="Rectangle 253"/>
            <p:cNvSpPr>
              <a:spLocks noChangeArrowheads="1"/>
            </p:cNvSpPr>
            <p:nvPr/>
          </p:nvSpPr>
          <p:spPr bwMode="auto">
            <a:xfrm>
              <a:off x="2947" y="880"/>
              <a:ext cx="2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 dirty="0">
                  <a:solidFill>
                    <a:srgbClr val="000000"/>
                  </a:solidFill>
                  <a:latin typeface="굴림" pitchFamily="50" charset="-127"/>
                </a:rPr>
                <a:t>[2]</a:t>
              </a:r>
            </a:p>
          </p:txBody>
        </p:sp>
        <p:sp>
          <p:nvSpPr>
            <p:cNvPr id="95" name="Rectangle 254"/>
            <p:cNvSpPr>
              <a:spLocks noChangeArrowheads="1"/>
            </p:cNvSpPr>
            <p:nvPr/>
          </p:nvSpPr>
          <p:spPr bwMode="auto">
            <a:xfrm>
              <a:off x="2669" y="880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[1]</a:t>
              </a:r>
            </a:p>
          </p:txBody>
        </p:sp>
        <p:sp>
          <p:nvSpPr>
            <p:cNvPr id="96" name="Rectangle 255"/>
            <p:cNvSpPr>
              <a:spLocks noChangeArrowheads="1"/>
            </p:cNvSpPr>
            <p:nvPr/>
          </p:nvSpPr>
          <p:spPr bwMode="auto">
            <a:xfrm>
              <a:off x="2390" y="880"/>
              <a:ext cx="2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굴림" pitchFamily="50" charset="-127"/>
                </a:rPr>
                <a:t>[0]</a:t>
              </a:r>
            </a:p>
          </p:txBody>
        </p:sp>
        <p:sp>
          <p:nvSpPr>
            <p:cNvPr id="97" name="Rectangle 256"/>
            <p:cNvSpPr>
              <a:spLocks noChangeArrowheads="1"/>
            </p:cNvSpPr>
            <p:nvPr/>
          </p:nvSpPr>
          <p:spPr bwMode="auto">
            <a:xfrm>
              <a:off x="2112" y="880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200" dirty="0">
                  <a:solidFill>
                    <a:srgbClr val="000000"/>
                  </a:solidFill>
                  <a:latin typeface="굴림" pitchFamily="50" charset="-127"/>
                </a:rPr>
                <a:t>D</a:t>
              </a:r>
              <a:r>
                <a:rPr lang="en-US" altLang="ko-KR" sz="1200" baseline="40000" dirty="0">
                  <a:solidFill>
                    <a:srgbClr val="000000"/>
                  </a:solidFill>
                  <a:latin typeface="굴림" pitchFamily="50" charset="-127"/>
                </a:rPr>
                <a:t>3</a:t>
              </a:r>
            </a:p>
          </p:txBody>
        </p:sp>
        <p:sp>
          <p:nvSpPr>
            <p:cNvPr id="98" name="Line 257"/>
            <p:cNvSpPr>
              <a:spLocks noChangeShapeType="1"/>
            </p:cNvSpPr>
            <p:nvPr/>
          </p:nvSpPr>
          <p:spPr bwMode="auto">
            <a:xfrm>
              <a:off x="2390" y="880"/>
              <a:ext cx="0" cy="10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9" name="Line 258"/>
            <p:cNvSpPr>
              <a:spLocks noChangeShapeType="1"/>
            </p:cNvSpPr>
            <p:nvPr/>
          </p:nvSpPr>
          <p:spPr bwMode="auto">
            <a:xfrm>
              <a:off x="2112" y="1088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05" y="1852619"/>
            <a:ext cx="2545774" cy="418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Line 62"/>
          <p:cNvSpPr>
            <a:spLocks noChangeShapeType="1"/>
          </p:cNvSpPr>
          <p:nvPr/>
        </p:nvSpPr>
        <p:spPr bwMode="auto">
          <a:xfrm>
            <a:off x="221389" y="4128288"/>
            <a:ext cx="4413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Line 67"/>
          <p:cNvSpPr>
            <a:spLocks noChangeShapeType="1"/>
          </p:cNvSpPr>
          <p:nvPr/>
        </p:nvSpPr>
        <p:spPr bwMode="auto">
          <a:xfrm>
            <a:off x="221389" y="5597233"/>
            <a:ext cx="4413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1" name="Line 68"/>
          <p:cNvSpPr>
            <a:spLocks noChangeShapeType="1"/>
          </p:cNvSpPr>
          <p:nvPr/>
        </p:nvSpPr>
        <p:spPr bwMode="auto">
          <a:xfrm>
            <a:off x="221389" y="4128288"/>
            <a:ext cx="0" cy="330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2" name="Line 73"/>
          <p:cNvSpPr>
            <a:spLocks noChangeShapeType="1"/>
          </p:cNvSpPr>
          <p:nvPr/>
        </p:nvSpPr>
        <p:spPr bwMode="auto">
          <a:xfrm>
            <a:off x="2431189" y="4128288"/>
            <a:ext cx="0" cy="330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3" name="Line 77"/>
          <p:cNvSpPr>
            <a:spLocks noChangeShapeType="1"/>
          </p:cNvSpPr>
          <p:nvPr/>
        </p:nvSpPr>
        <p:spPr bwMode="auto">
          <a:xfrm>
            <a:off x="662714" y="4128288"/>
            <a:ext cx="4429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Line 78"/>
          <p:cNvSpPr>
            <a:spLocks noChangeShapeType="1"/>
          </p:cNvSpPr>
          <p:nvPr/>
        </p:nvSpPr>
        <p:spPr bwMode="auto">
          <a:xfrm>
            <a:off x="221389" y="4458488"/>
            <a:ext cx="0" cy="330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5" name="Line 79"/>
          <p:cNvSpPr>
            <a:spLocks noChangeShapeType="1"/>
          </p:cNvSpPr>
          <p:nvPr/>
        </p:nvSpPr>
        <p:spPr bwMode="auto">
          <a:xfrm>
            <a:off x="1105627" y="4128288"/>
            <a:ext cx="4413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6" name="Line 81"/>
          <p:cNvSpPr>
            <a:spLocks noChangeShapeType="1"/>
          </p:cNvSpPr>
          <p:nvPr/>
        </p:nvSpPr>
        <p:spPr bwMode="auto">
          <a:xfrm>
            <a:off x="1546952" y="4128288"/>
            <a:ext cx="4429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7" name="Line 83"/>
          <p:cNvSpPr>
            <a:spLocks noChangeShapeType="1"/>
          </p:cNvSpPr>
          <p:nvPr/>
        </p:nvSpPr>
        <p:spPr bwMode="auto">
          <a:xfrm>
            <a:off x="1989864" y="4128288"/>
            <a:ext cx="4413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8" name="Line 86"/>
          <p:cNvSpPr>
            <a:spLocks noChangeShapeType="1"/>
          </p:cNvSpPr>
          <p:nvPr/>
        </p:nvSpPr>
        <p:spPr bwMode="auto">
          <a:xfrm>
            <a:off x="2431189" y="4458488"/>
            <a:ext cx="0" cy="330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9" name="Line 88"/>
          <p:cNvSpPr>
            <a:spLocks noChangeShapeType="1"/>
          </p:cNvSpPr>
          <p:nvPr/>
        </p:nvSpPr>
        <p:spPr bwMode="auto">
          <a:xfrm>
            <a:off x="221389" y="4606633"/>
            <a:ext cx="0" cy="330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0" name="Line 96"/>
          <p:cNvSpPr>
            <a:spLocks noChangeShapeType="1"/>
          </p:cNvSpPr>
          <p:nvPr/>
        </p:nvSpPr>
        <p:spPr bwMode="auto">
          <a:xfrm>
            <a:off x="2431189" y="4606633"/>
            <a:ext cx="0" cy="330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1" name="Line 98"/>
          <p:cNvSpPr>
            <a:spLocks noChangeShapeType="1"/>
          </p:cNvSpPr>
          <p:nvPr/>
        </p:nvSpPr>
        <p:spPr bwMode="auto">
          <a:xfrm>
            <a:off x="221389" y="4936833"/>
            <a:ext cx="0" cy="330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2" name="Line 106"/>
          <p:cNvSpPr>
            <a:spLocks noChangeShapeType="1"/>
          </p:cNvSpPr>
          <p:nvPr/>
        </p:nvSpPr>
        <p:spPr bwMode="auto">
          <a:xfrm>
            <a:off x="2431189" y="4936833"/>
            <a:ext cx="0" cy="330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3" name="Line 108"/>
          <p:cNvSpPr>
            <a:spLocks noChangeShapeType="1"/>
          </p:cNvSpPr>
          <p:nvPr/>
        </p:nvSpPr>
        <p:spPr bwMode="auto">
          <a:xfrm>
            <a:off x="221389" y="5267033"/>
            <a:ext cx="0" cy="330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4" name="Line 116"/>
          <p:cNvSpPr>
            <a:spLocks noChangeShapeType="1"/>
          </p:cNvSpPr>
          <p:nvPr/>
        </p:nvSpPr>
        <p:spPr bwMode="auto">
          <a:xfrm>
            <a:off x="2431189" y="5267033"/>
            <a:ext cx="0" cy="330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5" name="Line 118"/>
          <p:cNvSpPr>
            <a:spLocks noChangeShapeType="1"/>
          </p:cNvSpPr>
          <p:nvPr/>
        </p:nvSpPr>
        <p:spPr bwMode="auto">
          <a:xfrm>
            <a:off x="662714" y="5597233"/>
            <a:ext cx="4429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6" name="Line 120"/>
          <p:cNvSpPr>
            <a:spLocks noChangeShapeType="1"/>
          </p:cNvSpPr>
          <p:nvPr/>
        </p:nvSpPr>
        <p:spPr bwMode="auto">
          <a:xfrm>
            <a:off x="1105627" y="5597233"/>
            <a:ext cx="4413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>
            <a:off x="1546952" y="5597233"/>
            <a:ext cx="44291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8" name="Line 124"/>
          <p:cNvSpPr>
            <a:spLocks noChangeShapeType="1"/>
          </p:cNvSpPr>
          <p:nvPr/>
        </p:nvSpPr>
        <p:spPr bwMode="auto">
          <a:xfrm>
            <a:off x="1989864" y="5597233"/>
            <a:ext cx="4413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119" name="Group 143"/>
          <p:cNvGrpSpPr>
            <a:grpSpLocks/>
          </p:cNvGrpSpPr>
          <p:nvPr/>
        </p:nvGrpSpPr>
        <p:grpSpPr bwMode="auto">
          <a:xfrm>
            <a:off x="552638" y="4628034"/>
            <a:ext cx="1737911" cy="1168766"/>
            <a:chOff x="2112" y="880"/>
            <a:chExt cx="1392" cy="1040"/>
          </a:xfrm>
        </p:grpSpPr>
        <p:sp>
          <p:nvSpPr>
            <p:cNvPr id="121" name="Rectangle 61"/>
            <p:cNvSpPr>
              <a:spLocks noChangeArrowheads="1"/>
            </p:cNvSpPr>
            <p:nvPr/>
          </p:nvSpPr>
          <p:spPr bwMode="auto">
            <a:xfrm>
              <a:off x="3226" y="1712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122" name="Rectangle 60"/>
            <p:cNvSpPr>
              <a:spLocks noChangeArrowheads="1"/>
            </p:cNvSpPr>
            <p:nvPr/>
          </p:nvSpPr>
          <p:spPr bwMode="auto">
            <a:xfrm>
              <a:off x="2947" y="1712"/>
              <a:ext cx="27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7</a:t>
              </a: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>
              <a:off x="2669" y="1712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1</a:t>
              </a:r>
            </a:p>
          </p:txBody>
        </p:sp>
        <p:sp>
          <p:nvSpPr>
            <p:cNvPr id="124" name="Rectangle 58"/>
            <p:cNvSpPr>
              <a:spLocks noChangeArrowheads="1"/>
            </p:cNvSpPr>
            <p:nvPr/>
          </p:nvSpPr>
          <p:spPr bwMode="auto">
            <a:xfrm>
              <a:off x="2390" y="1712"/>
              <a:ext cx="27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  <a:ea typeface="돋움" pitchFamily="50" charset="-127"/>
                </a:rPr>
                <a:t>∞</a:t>
              </a:r>
            </a:p>
          </p:txBody>
        </p:sp>
        <p:sp>
          <p:nvSpPr>
            <p:cNvPr id="125" name="Rectangle 57"/>
            <p:cNvSpPr>
              <a:spLocks noChangeArrowheads="1"/>
            </p:cNvSpPr>
            <p:nvPr/>
          </p:nvSpPr>
          <p:spPr bwMode="auto">
            <a:xfrm>
              <a:off x="2112" y="1712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[3]</a:t>
              </a:r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3226" y="1504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4</a:t>
              </a:r>
            </a:p>
          </p:txBody>
        </p:sp>
        <p:sp>
          <p:nvSpPr>
            <p:cNvPr id="127" name="Rectangle 55"/>
            <p:cNvSpPr>
              <a:spLocks noChangeArrowheads="1"/>
            </p:cNvSpPr>
            <p:nvPr/>
          </p:nvSpPr>
          <p:spPr bwMode="auto">
            <a:xfrm>
              <a:off x="2947" y="1504"/>
              <a:ext cx="27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128" name="Rectangle 54"/>
            <p:cNvSpPr>
              <a:spLocks noChangeArrowheads="1"/>
            </p:cNvSpPr>
            <p:nvPr/>
          </p:nvSpPr>
          <p:spPr bwMode="auto">
            <a:xfrm>
              <a:off x="2669" y="1504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  <a:ea typeface="돋움" pitchFamily="50" charset="-127"/>
                </a:rPr>
                <a:t>∞</a:t>
              </a:r>
            </a:p>
          </p:txBody>
        </p:sp>
        <p:sp>
          <p:nvSpPr>
            <p:cNvPr id="129" name="Rectangle 53"/>
            <p:cNvSpPr>
              <a:spLocks noChangeArrowheads="1"/>
            </p:cNvSpPr>
            <p:nvPr/>
          </p:nvSpPr>
          <p:spPr bwMode="auto">
            <a:xfrm>
              <a:off x="2390" y="1504"/>
              <a:ext cx="27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-1</a:t>
              </a:r>
            </a:p>
          </p:txBody>
        </p:sp>
        <p:sp>
          <p:nvSpPr>
            <p:cNvPr id="130" name="Rectangle 52"/>
            <p:cNvSpPr>
              <a:spLocks noChangeArrowheads="1"/>
            </p:cNvSpPr>
            <p:nvPr/>
          </p:nvSpPr>
          <p:spPr bwMode="auto">
            <a:xfrm>
              <a:off x="2112" y="1504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[2]</a:t>
              </a:r>
            </a:p>
          </p:txBody>
        </p:sp>
        <p:sp>
          <p:nvSpPr>
            <p:cNvPr id="131" name="Rectangle 51"/>
            <p:cNvSpPr>
              <a:spLocks noChangeArrowheads="1"/>
            </p:cNvSpPr>
            <p:nvPr/>
          </p:nvSpPr>
          <p:spPr bwMode="auto">
            <a:xfrm>
              <a:off x="3226" y="1296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3</a:t>
              </a:r>
            </a:p>
          </p:txBody>
        </p:sp>
        <p:sp>
          <p:nvSpPr>
            <p:cNvPr id="132" name="Rectangle 50"/>
            <p:cNvSpPr>
              <a:spLocks noChangeArrowheads="1"/>
            </p:cNvSpPr>
            <p:nvPr/>
          </p:nvSpPr>
          <p:spPr bwMode="auto">
            <a:xfrm>
              <a:off x="2947" y="1296"/>
              <a:ext cx="27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4</a:t>
              </a:r>
            </a:p>
          </p:txBody>
        </p:sp>
        <p:sp>
          <p:nvSpPr>
            <p:cNvPr id="133" name="Rectangle 49"/>
            <p:cNvSpPr>
              <a:spLocks noChangeArrowheads="1"/>
            </p:cNvSpPr>
            <p:nvPr/>
          </p:nvSpPr>
          <p:spPr bwMode="auto">
            <a:xfrm>
              <a:off x="2669" y="1296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2390" y="1296"/>
              <a:ext cx="27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5</a:t>
              </a:r>
            </a:p>
          </p:txBody>
        </p:sp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2112" y="1296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[1]</a:t>
              </a:r>
            </a:p>
          </p:txBody>
        </p:sp>
        <p:sp>
          <p:nvSpPr>
            <p:cNvPr id="136" name="Rectangle 46"/>
            <p:cNvSpPr>
              <a:spLocks noChangeArrowheads="1"/>
            </p:cNvSpPr>
            <p:nvPr/>
          </p:nvSpPr>
          <p:spPr bwMode="auto">
            <a:xfrm>
              <a:off x="3226" y="1088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  <a:ea typeface="돋움" pitchFamily="50" charset="-127"/>
                </a:rPr>
                <a:t>∞</a:t>
              </a:r>
              <a:endParaRPr lang="en-US" altLang="ko-KR" sz="1000" b="0">
                <a:effectLst/>
                <a:latin typeface="굴림" pitchFamily="50" charset="-127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947" y="1088"/>
              <a:ext cx="27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9</a:t>
              </a:r>
            </a:p>
          </p:txBody>
        </p:sp>
        <p:sp>
          <p:nvSpPr>
            <p:cNvPr id="138" name="Rectangle 44"/>
            <p:cNvSpPr>
              <a:spLocks noChangeArrowheads="1"/>
            </p:cNvSpPr>
            <p:nvPr/>
          </p:nvSpPr>
          <p:spPr bwMode="auto">
            <a:xfrm>
              <a:off x="2669" y="1088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2</a:t>
              </a:r>
            </a:p>
          </p:txBody>
        </p:sp>
        <p:sp>
          <p:nvSpPr>
            <p:cNvPr id="139" name="Rectangle 43"/>
            <p:cNvSpPr>
              <a:spLocks noChangeArrowheads="1"/>
            </p:cNvSpPr>
            <p:nvPr/>
          </p:nvSpPr>
          <p:spPr bwMode="auto">
            <a:xfrm>
              <a:off x="2390" y="1088"/>
              <a:ext cx="27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140" name="Rectangle 42"/>
            <p:cNvSpPr>
              <a:spLocks noChangeArrowheads="1"/>
            </p:cNvSpPr>
            <p:nvPr/>
          </p:nvSpPr>
          <p:spPr bwMode="auto">
            <a:xfrm>
              <a:off x="2112" y="1088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[0]</a:t>
              </a:r>
            </a:p>
          </p:txBody>
        </p:sp>
        <p:sp>
          <p:nvSpPr>
            <p:cNvPr id="141" name="Rectangle 41"/>
            <p:cNvSpPr>
              <a:spLocks noChangeArrowheads="1"/>
            </p:cNvSpPr>
            <p:nvPr/>
          </p:nvSpPr>
          <p:spPr bwMode="auto">
            <a:xfrm>
              <a:off x="3226" y="880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[3]</a:t>
              </a:r>
            </a:p>
          </p:txBody>
        </p:sp>
        <p:sp>
          <p:nvSpPr>
            <p:cNvPr id="142" name="Rectangle 40"/>
            <p:cNvSpPr>
              <a:spLocks noChangeArrowheads="1"/>
            </p:cNvSpPr>
            <p:nvPr/>
          </p:nvSpPr>
          <p:spPr bwMode="auto">
            <a:xfrm>
              <a:off x="2947" y="880"/>
              <a:ext cx="27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[2]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669" y="880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[1]</a:t>
              </a:r>
            </a:p>
          </p:txBody>
        </p:sp>
        <p:sp>
          <p:nvSpPr>
            <p:cNvPr id="144" name="Rectangle 38"/>
            <p:cNvSpPr>
              <a:spLocks noChangeArrowheads="1"/>
            </p:cNvSpPr>
            <p:nvPr/>
          </p:nvSpPr>
          <p:spPr bwMode="auto">
            <a:xfrm>
              <a:off x="2390" y="880"/>
              <a:ext cx="27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[0]</a:t>
              </a:r>
            </a:p>
          </p:txBody>
        </p:sp>
        <p:sp>
          <p:nvSpPr>
            <p:cNvPr id="145" name="Rectangle 37"/>
            <p:cNvSpPr>
              <a:spLocks noChangeArrowheads="1"/>
            </p:cNvSpPr>
            <p:nvPr/>
          </p:nvSpPr>
          <p:spPr bwMode="auto">
            <a:xfrm>
              <a:off x="2112" y="880"/>
              <a:ext cx="27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D</a:t>
              </a:r>
              <a:r>
                <a:rPr lang="en-US" altLang="ko-KR" sz="1000" b="0" baseline="40000">
                  <a:effectLst/>
                  <a:latin typeface="굴림" pitchFamily="50" charset="-127"/>
                </a:rPr>
                <a:t>-1</a:t>
              </a:r>
            </a:p>
          </p:txBody>
        </p:sp>
        <p:sp>
          <p:nvSpPr>
            <p:cNvPr id="146" name="Line 132"/>
            <p:cNvSpPr>
              <a:spLocks noChangeShapeType="1"/>
            </p:cNvSpPr>
            <p:nvPr/>
          </p:nvSpPr>
          <p:spPr bwMode="auto">
            <a:xfrm>
              <a:off x="2390" y="880"/>
              <a:ext cx="0" cy="10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47" name="Line 140"/>
            <p:cNvSpPr>
              <a:spLocks noChangeShapeType="1"/>
            </p:cNvSpPr>
            <p:nvPr/>
          </p:nvSpPr>
          <p:spPr bwMode="auto">
            <a:xfrm>
              <a:off x="2112" y="1088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905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468" y="1052736"/>
            <a:ext cx="41624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0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8183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17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232" y="1196752"/>
            <a:ext cx="6408712" cy="449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65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smtClean="0"/>
              <a:t>1, 2</a:t>
            </a:r>
            <a:r>
              <a:rPr lang="ko-KR" altLang="en-US" dirty="0" smtClean="0"/>
              <a:t>을 </a:t>
            </a:r>
            <a:r>
              <a:rPr lang="ko-KR" altLang="en-US" dirty="0"/>
              <a:t>작성하고 결과화면을 </a:t>
            </a:r>
            <a:r>
              <a:rPr lang="ko-KR" altLang="en-US" dirty="0" err="1"/>
              <a:t>캡쳐한</a:t>
            </a:r>
            <a:r>
              <a:rPr lang="ko-KR" altLang="en-US" dirty="0"/>
              <a:t> 그림파일과 소스파일을 압축하여 제출</a:t>
            </a:r>
            <a:endParaRPr lang="en-US" altLang="ko-KR" dirty="0"/>
          </a:p>
          <a:p>
            <a:pPr marL="118872" indent="0">
              <a:buNone/>
            </a:pPr>
            <a:endParaRPr lang="en-US" altLang="ko-KR" sz="1600" dirty="0"/>
          </a:p>
          <a:p>
            <a:r>
              <a:rPr lang="ko-KR" altLang="en-US" dirty="0"/>
              <a:t>기한 </a:t>
            </a:r>
            <a:r>
              <a:rPr lang="en-US" altLang="ko-KR" dirty="0"/>
              <a:t>: </a:t>
            </a:r>
            <a:r>
              <a:rPr lang="en-US" altLang="ko-KR" dirty="0" smtClean="0"/>
              <a:t>2016/10/31 23:59</a:t>
            </a:r>
            <a:endParaRPr lang="en-US" altLang="ko-KR" dirty="0"/>
          </a:p>
          <a:p>
            <a:endParaRPr lang="en-US" altLang="ko-KR" sz="1600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1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그래프를 이용하여 </a:t>
            </a:r>
            <a:r>
              <a:rPr lang="ko-KR" altLang="en-US" dirty="0" err="1" smtClean="0"/>
              <a:t>다익스트라</a:t>
            </a:r>
            <a:r>
              <a:rPr lang="ko-KR" altLang="en-US" dirty="0" smtClean="0"/>
              <a:t> 알고리즘을 작성하라</a:t>
            </a:r>
            <a:endParaRPr lang="ko-KR" altLang="en-US" dirty="0"/>
          </a:p>
        </p:txBody>
      </p:sp>
      <p:sp>
        <p:nvSpPr>
          <p:cNvPr id="125" name="오른쪽 화살표 124"/>
          <p:cNvSpPr/>
          <p:nvPr/>
        </p:nvSpPr>
        <p:spPr>
          <a:xfrm>
            <a:off x="5148064" y="30042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80021" y="2132856"/>
            <a:ext cx="4554955" cy="2247576"/>
            <a:chOff x="-38100" y="3527815"/>
            <a:chExt cx="5867400" cy="2895183"/>
          </a:xfrm>
        </p:grpSpPr>
        <p:sp>
          <p:nvSpPr>
            <p:cNvPr id="121" name="Oval 6"/>
            <p:cNvSpPr>
              <a:spLocks noChangeArrowheads="1"/>
            </p:cNvSpPr>
            <p:nvPr/>
          </p:nvSpPr>
          <p:spPr bwMode="auto">
            <a:xfrm>
              <a:off x="876300" y="3527815"/>
              <a:ext cx="360363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0</a:t>
              </a:r>
            </a:p>
          </p:txBody>
        </p:sp>
        <p:sp>
          <p:nvSpPr>
            <p:cNvPr id="122" name="Oval 7"/>
            <p:cNvSpPr>
              <a:spLocks noChangeArrowheads="1"/>
            </p:cNvSpPr>
            <p:nvPr/>
          </p:nvSpPr>
          <p:spPr bwMode="auto">
            <a:xfrm>
              <a:off x="-38100" y="4289815"/>
              <a:ext cx="360363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1</a:t>
              </a:r>
            </a:p>
          </p:txBody>
        </p:sp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1887538" y="4289815"/>
              <a:ext cx="360362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2</a:t>
              </a:r>
            </a:p>
          </p:txBody>
        </p:sp>
        <p:sp>
          <p:nvSpPr>
            <p:cNvPr id="124" name="Oval 9"/>
            <p:cNvSpPr>
              <a:spLocks noChangeArrowheads="1"/>
            </p:cNvSpPr>
            <p:nvPr/>
          </p:nvSpPr>
          <p:spPr bwMode="auto">
            <a:xfrm>
              <a:off x="1430338" y="5377253"/>
              <a:ext cx="360362" cy="36036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4</a:t>
              </a:r>
            </a:p>
          </p:txBody>
        </p:sp>
        <p:sp>
          <p:nvSpPr>
            <p:cNvPr id="126" name="Oval 10"/>
            <p:cNvSpPr>
              <a:spLocks noChangeArrowheads="1"/>
            </p:cNvSpPr>
            <p:nvPr/>
          </p:nvSpPr>
          <p:spPr bwMode="auto">
            <a:xfrm>
              <a:off x="342900" y="5377253"/>
              <a:ext cx="360363" cy="36036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400"/>
                <a:t>3</a:t>
              </a:r>
            </a:p>
          </p:txBody>
        </p:sp>
        <p:cxnSp>
          <p:nvCxnSpPr>
            <p:cNvPr id="127" name="AutoShape 11"/>
            <p:cNvCxnSpPr>
              <a:cxnSpLocks noChangeShapeType="1"/>
              <a:stCxn id="121" idx="3"/>
              <a:endCxn id="122" idx="7"/>
            </p:cNvCxnSpPr>
            <p:nvPr/>
          </p:nvCxnSpPr>
          <p:spPr bwMode="auto">
            <a:xfrm flipH="1">
              <a:off x="269875" y="3835790"/>
              <a:ext cx="658813" cy="5064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AutoShape 12"/>
            <p:cNvCxnSpPr>
              <a:cxnSpLocks noChangeShapeType="1"/>
              <a:stCxn id="121" idx="5"/>
              <a:endCxn id="123" idx="1"/>
            </p:cNvCxnSpPr>
            <p:nvPr/>
          </p:nvCxnSpPr>
          <p:spPr bwMode="auto">
            <a:xfrm>
              <a:off x="1184275" y="3835790"/>
              <a:ext cx="755650" cy="5064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AutoShape 13"/>
            <p:cNvCxnSpPr>
              <a:cxnSpLocks noChangeShapeType="1"/>
              <a:stCxn id="124" idx="2"/>
              <a:endCxn id="126" idx="6"/>
            </p:cNvCxnSpPr>
            <p:nvPr/>
          </p:nvCxnSpPr>
          <p:spPr bwMode="auto">
            <a:xfrm flipH="1">
              <a:off x="703263" y="5558228"/>
              <a:ext cx="7270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" name="AutoShape 14"/>
            <p:cNvCxnSpPr>
              <a:cxnSpLocks noChangeShapeType="1"/>
              <a:stCxn id="124" idx="7"/>
              <a:endCxn id="123" idx="4"/>
            </p:cNvCxnSpPr>
            <p:nvPr/>
          </p:nvCxnSpPr>
          <p:spPr bwMode="auto">
            <a:xfrm flipV="1">
              <a:off x="1738313" y="4650178"/>
              <a:ext cx="330200" cy="7794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AutoShape 15"/>
            <p:cNvCxnSpPr>
              <a:cxnSpLocks noChangeShapeType="1"/>
              <a:stCxn id="122" idx="4"/>
              <a:endCxn id="126" idx="1"/>
            </p:cNvCxnSpPr>
            <p:nvPr/>
          </p:nvCxnSpPr>
          <p:spPr bwMode="auto">
            <a:xfrm>
              <a:off x="142875" y="4650178"/>
              <a:ext cx="252413" cy="7794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" name="AutoShape 16"/>
            <p:cNvCxnSpPr>
              <a:cxnSpLocks noChangeShapeType="1"/>
              <a:stCxn id="123" idx="2"/>
              <a:endCxn id="126" idx="7"/>
            </p:cNvCxnSpPr>
            <p:nvPr/>
          </p:nvCxnSpPr>
          <p:spPr bwMode="auto">
            <a:xfrm flipH="1">
              <a:off x="650875" y="4470790"/>
              <a:ext cx="1236663" cy="958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AutoShape 17"/>
            <p:cNvCxnSpPr>
              <a:cxnSpLocks noChangeShapeType="1"/>
              <a:stCxn id="122" idx="6"/>
              <a:endCxn id="124" idx="1"/>
            </p:cNvCxnSpPr>
            <p:nvPr/>
          </p:nvCxnSpPr>
          <p:spPr bwMode="auto">
            <a:xfrm>
              <a:off x="322263" y="4470790"/>
              <a:ext cx="1160462" cy="958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" name="AutoShape 18"/>
            <p:cNvCxnSpPr>
              <a:cxnSpLocks noChangeShapeType="1"/>
              <a:stCxn id="121" idx="4"/>
              <a:endCxn id="124" idx="0"/>
            </p:cNvCxnSpPr>
            <p:nvPr/>
          </p:nvCxnSpPr>
          <p:spPr bwMode="auto">
            <a:xfrm>
              <a:off x="1057275" y="3888178"/>
              <a:ext cx="554038" cy="1489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AutoShape 19"/>
            <p:cNvCxnSpPr>
              <a:cxnSpLocks noChangeShapeType="1"/>
              <a:stCxn id="123" idx="5"/>
              <a:endCxn id="124" idx="6"/>
            </p:cNvCxnSpPr>
            <p:nvPr/>
          </p:nvCxnSpPr>
          <p:spPr bwMode="auto">
            <a:xfrm rot="5400000">
              <a:off x="1512888" y="4875602"/>
              <a:ext cx="960438" cy="404813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" name="Text Box 20"/>
            <p:cNvSpPr txBox="1">
              <a:spLocks noChangeArrowheads="1"/>
            </p:cNvSpPr>
            <p:nvPr/>
          </p:nvSpPr>
          <p:spPr bwMode="auto">
            <a:xfrm>
              <a:off x="349250" y="3794514"/>
              <a:ext cx="328730" cy="33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100"/>
                <a:t>2</a:t>
              </a:r>
            </a:p>
          </p:txBody>
        </p:sp>
        <p:sp>
          <p:nvSpPr>
            <p:cNvPr id="137" name="Text Box 21"/>
            <p:cNvSpPr txBox="1">
              <a:spLocks noChangeArrowheads="1"/>
            </p:cNvSpPr>
            <p:nvPr/>
          </p:nvSpPr>
          <p:spPr bwMode="auto">
            <a:xfrm>
              <a:off x="1492250" y="3794514"/>
              <a:ext cx="328730" cy="33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100"/>
                <a:t>5</a:t>
              </a:r>
            </a:p>
          </p:txBody>
        </p:sp>
        <p:sp>
          <p:nvSpPr>
            <p:cNvPr id="138" name="Text Box 22"/>
            <p:cNvSpPr txBox="1">
              <a:spLocks noChangeArrowheads="1"/>
            </p:cNvSpPr>
            <p:nvPr/>
          </p:nvSpPr>
          <p:spPr bwMode="auto">
            <a:xfrm>
              <a:off x="1181100" y="4175515"/>
              <a:ext cx="328730" cy="33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100"/>
                <a:t>3</a:t>
              </a:r>
            </a:p>
          </p:txBody>
        </p:sp>
        <p:sp>
          <p:nvSpPr>
            <p:cNvPr id="139" name="Text Box 23"/>
            <p:cNvSpPr txBox="1">
              <a:spLocks noChangeArrowheads="1"/>
            </p:cNvSpPr>
            <p:nvPr/>
          </p:nvSpPr>
          <p:spPr bwMode="auto">
            <a:xfrm>
              <a:off x="-31749" y="4937513"/>
              <a:ext cx="328730" cy="33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100"/>
                <a:t>4</a:t>
              </a:r>
            </a:p>
          </p:txBody>
        </p:sp>
        <p:sp>
          <p:nvSpPr>
            <p:cNvPr id="140" name="Text Box 24"/>
            <p:cNvSpPr txBox="1">
              <a:spLocks noChangeArrowheads="1"/>
            </p:cNvSpPr>
            <p:nvPr/>
          </p:nvSpPr>
          <p:spPr bwMode="auto">
            <a:xfrm>
              <a:off x="1638300" y="4937513"/>
              <a:ext cx="328730" cy="33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100"/>
                <a:t>1</a:t>
              </a:r>
            </a:p>
          </p:txBody>
        </p:sp>
        <p:sp>
          <p:nvSpPr>
            <p:cNvPr id="141" name="Text Box 25"/>
            <p:cNvSpPr txBox="1">
              <a:spLocks noChangeArrowheads="1"/>
            </p:cNvSpPr>
            <p:nvPr/>
          </p:nvSpPr>
          <p:spPr bwMode="auto">
            <a:xfrm>
              <a:off x="2101850" y="4937513"/>
              <a:ext cx="328730" cy="33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100"/>
                <a:t>2</a:t>
              </a:r>
            </a:p>
          </p:txBody>
        </p:sp>
        <p:sp>
          <p:nvSpPr>
            <p:cNvPr id="142" name="Text Box 26"/>
            <p:cNvSpPr txBox="1">
              <a:spLocks noChangeArrowheads="1"/>
            </p:cNvSpPr>
            <p:nvPr/>
          </p:nvSpPr>
          <p:spPr bwMode="auto">
            <a:xfrm>
              <a:off x="495300" y="4466029"/>
              <a:ext cx="419584" cy="33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100"/>
                <a:t>10</a:t>
              </a:r>
            </a:p>
          </p:txBody>
        </p:sp>
        <p:sp>
          <p:nvSpPr>
            <p:cNvPr id="143" name="Text Box 27"/>
            <p:cNvSpPr txBox="1">
              <a:spLocks noChangeArrowheads="1"/>
            </p:cNvSpPr>
            <p:nvPr/>
          </p:nvSpPr>
          <p:spPr bwMode="auto">
            <a:xfrm>
              <a:off x="1035050" y="4694626"/>
              <a:ext cx="328730" cy="33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100"/>
                <a:t>6</a:t>
              </a:r>
            </a:p>
          </p:txBody>
        </p:sp>
        <p:sp>
          <p:nvSpPr>
            <p:cNvPr id="144" name="Text Box 28"/>
            <p:cNvSpPr txBox="1">
              <a:spLocks noChangeArrowheads="1"/>
            </p:cNvSpPr>
            <p:nvPr/>
          </p:nvSpPr>
          <p:spPr bwMode="auto">
            <a:xfrm>
              <a:off x="952500" y="5304226"/>
              <a:ext cx="328730" cy="33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100"/>
                <a:t>2</a:t>
              </a:r>
            </a:p>
          </p:txBody>
        </p:sp>
        <p:sp>
          <p:nvSpPr>
            <p:cNvPr id="145" name="Text Box 29"/>
            <p:cNvSpPr txBox="1">
              <a:spLocks noChangeArrowheads="1"/>
            </p:cNvSpPr>
            <p:nvPr/>
          </p:nvSpPr>
          <p:spPr bwMode="auto">
            <a:xfrm>
              <a:off x="584200" y="5661414"/>
              <a:ext cx="1018401" cy="33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100"/>
                <a:t>G = (V, E)</a:t>
              </a:r>
            </a:p>
          </p:txBody>
        </p:sp>
        <p:sp>
          <p:nvSpPr>
            <p:cNvPr id="146" name="Line 67"/>
            <p:cNvSpPr>
              <a:spLocks noChangeShapeType="1"/>
            </p:cNvSpPr>
            <p:nvPr/>
          </p:nvSpPr>
          <p:spPr bwMode="auto">
            <a:xfrm>
              <a:off x="3086100" y="3527815"/>
              <a:ext cx="4445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47" name="Line 74"/>
            <p:cNvSpPr>
              <a:spLocks noChangeShapeType="1"/>
            </p:cNvSpPr>
            <p:nvPr/>
          </p:nvSpPr>
          <p:spPr bwMode="auto">
            <a:xfrm>
              <a:off x="3086100" y="3527815"/>
              <a:ext cx="0" cy="342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48" name="Line 85"/>
            <p:cNvSpPr>
              <a:spLocks noChangeShapeType="1"/>
            </p:cNvSpPr>
            <p:nvPr/>
          </p:nvSpPr>
          <p:spPr bwMode="auto">
            <a:xfrm>
              <a:off x="3530600" y="3527815"/>
              <a:ext cx="4445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49" name="Line 86"/>
            <p:cNvSpPr>
              <a:spLocks noChangeShapeType="1"/>
            </p:cNvSpPr>
            <p:nvPr/>
          </p:nvSpPr>
          <p:spPr bwMode="auto">
            <a:xfrm>
              <a:off x="3086100" y="3870715"/>
              <a:ext cx="0" cy="342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0" name="Line 87"/>
            <p:cNvSpPr>
              <a:spLocks noChangeShapeType="1"/>
            </p:cNvSpPr>
            <p:nvPr/>
          </p:nvSpPr>
          <p:spPr bwMode="auto">
            <a:xfrm>
              <a:off x="3975100" y="3527815"/>
              <a:ext cx="4445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1" name="Line 89"/>
            <p:cNvSpPr>
              <a:spLocks noChangeShapeType="1"/>
            </p:cNvSpPr>
            <p:nvPr/>
          </p:nvSpPr>
          <p:spPr bwMode="auto">
            <a:xfrm>
              <a:off x="4419600" y="3527815"/>
              <a:ext cx="4445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2" name="Line 91"/>
            <p:cNvSpPr>
              <a:spLocks noChangeShapeType="1"/>
            </p:cNvSpPr>
            <p:nvPr/>
          </p:nvSpPr>
          <p:spPr bwMode="auto">
            <a:xfrm>
              <a:off x="4864100" y="3527815"/>
              <a:ext cx="4445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3" name="Line 93"/>
            <p:cNvSpPr>
              <a:spLocks noChangeShapeType="1"/>
            </p:cNvSpPr>
            <p:nvPr/>
          </p:nvSpPr>
          <p:spPr bwMode="auto">
            <a:xfrm>
              <a:off x="5308600" y="3527815"/>
              <a:ext cx="4445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4" name="Line 109"/>
            <p:cNvSpPr>
              <a:spLocks noChangeShapeType="1"/>
            </p:cNvSpPr>
            <p:nvPr/>
          </p:nvSpPr>
          <p:spPr bwMode="auto">
            <a:xfrm>
              <a:off x="3086100" y="4213615"/>
              <a:ext cx="0" cy="342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5" name="Line 112"/>
            <p:cNvSpPr>
              <a:spLocks noChangeShapeType="1"/>
            </p:cNvSpPr>
            <p:nvPr/>
          </p:nvSpPr>
          <p:spPr bwMode="auto">
            <a:xfrm>
              <a:off x="3086100" y="4556515"/>
              <a:ext cx="0" cy="342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6" name="Line 116"/>
            <p:cNvSpPr>
              <a:spLocks noChangeShapeType="1"/>
            </p:cNvSpPr>
            <p:nvPr/>
          </p:nvSpPr>
          <p:spPr bwMode="auto">
            <a:xfrm>
              <a:off x="3086100" y="4899415"/>
              <a:ext cx="0" cy="342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7" name="Line 120"/>
            <p:cNvSpPr>
              <a:spLocks noChangeShapeType="1"/>
            </p:cNvSpPr>
            <p:nvPr/>
          </p:nvSpPr>
          <p:spPr bwMode="auto">
            <a:xfrm>
              <a:off x="3086100" y="5242315"/>
              <a:ext cx="0" cy="342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8" name="Line 80"/>
            <p:cNvSpPr>
              <a:spLocks noChangeShapeType="1"/>
            </p:cNvSpPr>
            <p:nvPr/>
          </p:nvSpPr>
          <p:spPr bwMode="auto">
            <a:xfrm>
              <a:off x="5753100" y="3527815"/>
              <a:ext cx="0" cy="342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9" name="Line 73"/>
            <p:cNvSpPr>
              <a:spLocks noChangeShapeType="1"/>
            </p:cNvSpPr>
            <p:nvPr/>
          </p:nvSpPr>
          <p:spPr bwMode="auto">
            <a:xfrm>
              <a:off x="3086100" y="5585215"/>
              <a:ext cx="4445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grpSp>
          <p:nvGrpSpPr>
            <p:cNvPr id="160" name="Group 210"/>
            <p:cNvGrpSpPr>
              <a:grpSpLocks/>
            </p:cNvGrpSpPr>
            <p:nvPr/>
          </p:nvGrpSpPr>
          <p:grpSpPr bwMode="auto">
            <a:xfrm>
              <a:off x="3162300" y="3604015"/>
              <a:ext cx="2667000" cy="2393950"/>
              <a:chOff x="3024" y="2352"/>
              <a:chExt cx="1680" cy="1508"/>
            </a:xfrm>
          </p:grpSpPr>
          <p:sp>
            <p:nvSpPr>
              <p:cNvPr id="162" name="Rectangle 66"/>
              <p:cNvSpPr>
                <a:spLocks noChangeArrowheads="1"/>
              </p:cNvSpPr>
              <p:nvPr/>
            </p:nvSpPr>
            <p:spPr bwMode="auto">
              <a:xfrm>
                <a:off x="4424" y="3432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63" name="Rectangle 65"/>
              <p:cNvSpPr>
                <a:spLocks noChangeArrowheads="1"/>
              </p:cNvSpPr>
              <p:nvPr/>
            </p:nvSpPr>
            <p:spPr bwMode="auto">
              <a:xfrm>
                <a:off x="4144" y="3432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64" name="Rectangle 64"/>
              <p:cNvSpPr>
                <a:spLocks noChangeArrowheads="1"/>
              </p:cNvSpPr>
              <p:nvPr/>
            </p:nvSpPr>
            <p:spPr bwMode="auto">
              <a:xfrm>
                <a:off x="3864" y="3432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65" name="Rectangle 63"/>
              <p:cNvSpPr>
                <a:spLocks noChangeArrowheads="1"/>
              </p:cNvSpPr>
              <p:nvPr/>
            </p:nvSpPr>
            <p:spPr bwMode="auto">
              <a:xfrm>
                <a:off x="3584" y="3432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999</a:t>
                </a:r>
              </a:p>
            </p:txBody>
          </p:sp>
          <p:sp>
            <p:nvSpPr>
              <p:cNvPr id="166" name="Rectangle 62"/>
              <p:cNvSpPr>
                <a:spLocks noChangeArrowheads="1"/>
              </p:cNvSpPr>
              <p:nvPr/>
            </p:nvSpPr>
            <p:spPr bwMode="auto">
              <a:xfrm>
                <a:off x="3304" y="3432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999</a:t>
                </a:r>
              </a:p>
            </p:txBody>
          </p:sp>
          <p:sp>
            <p:nvSpPr>
              <p:cNvPr id="167" name="Rectangle 61"/>
              <p:cNvSpPr>
                <a:spLocks noChangeArrowheads="1"/>
              </p:cNvSpPr>
              <p:nvPr/>
            </p:nvSpPr>
            <p:spPr bwMode="auto">
              <a:xfrm>
                <a:off x="3024" y="3432"/>
                <a:ext cx="28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[4]</a:t>
                </a:r>
              </a:p>
            </p:txBody>
          </p:sp>
          <p:sp>
            <p:nvSpPr>
              <p:cNvPr id="168" name="Rectangle 60"/>
              <p:cNvSpPr>
                <a:spLocks noChangeArrowheads="1"/>
              </p:cNvSpPr>
              <p:nvPr/>
            </p:nvSpPr>
            <p:spPr bwMode="auto">
              <a:xfrm>
                <a:off x="4424" y="3216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999</a:t>
                </a:r>
              </a:p>
            </p:txBody>
          </p:sp>
          <p:sp>
            <p:nvSpPr>
              <p:cNvPr id="169" name="Rectangle 59"/>
              <p:cNvSpPr>
                <a:spLocks noChangeArrowheads="1"/>
              </p:cNvSpPr>
              <p:nvPr/>
            </p:nvSpPr>
            <p:spPr bwMode="auto">
              <a:xfrm>
                <a:off x="4144" y="3216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70" name="Rectangle 58"/>
              <p:cNvSpPr>
                <a:spLocks noChangeArrowheads="1"/>
              </p:cNvSpPr>
              <p:nvPr/>
            </p:nvSpPr>
            <p:spPr bwMode="auto">
              <a:xfrm>
                <a:off x="3864" y="3216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999</a:t>
                </a:r>
              </a:p>
            </p:txBody>
          </p:sp>
          <p:sp>
            <p:nvSpPr>
              <p:cNvPr id="171" name="Rectangle 57"/>
              <p:cNvSpPr>
                <a:spLocks noChangeArrowheads="1"/>
              </p:cNvSpPr>
              <p:nvPr/>
            </p:nvSpPr>
            <p:spPr bwMode="auto">
              <a:xfrm>
                <a:off x="3584" y="3216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 dirty="0">
                    <a:solidFill>
                      <a:srgbClr val="000000"/>
                    </a:solidFill>
                  </a:rPr>
                  <a:t>999</a:t>
                </a:r>
              </a:p>
            </p:txBody>
          </p:sp>
          <p:sp>
            <p:nvSpPr>
              <p:cNvPr id="172" name="Rectangle 56"/>
              <p:cNvSpPr>
                <a:spLocks noChangeArrowheads="1"/>
              </p:cNvSpPr>
              <p:nvPr/>
            </p:nvSpPr>
            <p:spPr bwMode="auto">
              <a:xfrm>
                <a:off x="3304" y="3216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999</a:t>
                </a:r>
              </a:p>
            </p:txBody>
          </p:sp>
          <p:sp>
            <p:nvSpPr>
              <p:cNvPr id="173" name="Rectangle 55"/>
              <p:cNvSpPr>
                <a:spLocks noChangeArrowheads="1"/>
              </p:cNvSpPr>
              <p:nvPr/>
            </p:nvSpPr>
            <p:spPr bwMode="auto">
              <a:xfrm>
                <a:off x="3024" y="3216"/>
                <a:ext cx="28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[3]</a:t>
                </a:r>
              </a:p>
            </p:txBody>
          </p:sp>
          <p:sp>
            <p:nvSpPr>
              <p:cNvPr id="174" name="Rectangle 54"/>
              <p:cNvSpPr>
                <a:spLocks noChangeArrowheads="1"/>
              </p:cNvSpPr>
              <p:nvPr/>
            </p:nvSpPr>
            <p:spPr bwMode="auto">
              <a:xfrm>
                <a:off x="4424" y="3000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75" name="Rectangle 53"/>
              <p:cNvSpPr>
                <a:spLocks noChangeArrowheads="1"/>
              </p:cNvSpPr>
              <p:nvPr/>
            </p:nvSpPr>
            <p:spPr bwMode="auto">
              <a:xfrm>
                <a:off x="4144" y="3000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176" name="Rectangle 52"/>
              <p:cNvSpPr>
                <a:spLocks noChangeArrowheads="1"/>
              </p:cNvSpPr>
              <p:nvPr/>
            </p:nvSpPr>
            <p:spPr bwMode="auto">
              <a:xfrm>
                <a:off x="3864" y="3000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77" name="Rectangle 51"/>
              <p:cNvSpPr>
                <a:spLocks noChangeArrowheads="1"/>
              </p:cNvSpPr>
              <p:nvPr/>
            </p:nvSpPr>
            <p:spPr bwMode="auto">
              <a:xfrm>
                <a:off x="3584" y="3000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999</a:t>
                </a:r>
              </a:p>
            </p:txBody>
          </p:sp>
          <p:sp>
            <p:nvSpPr>
              <p:cNvPr id="178" name="Rectangle 50"/>
              <p:cNvSpPr>
                <a:spLocks noChangeArrowheads="1"/>
              </p:cNvSpPr>
              <p:nvPr/>
            </p:nvSpPr>
            <p:spPr bwMode="auto">
              <a:xfrm>
                <a:off x="3304" y="3000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999</a:t>
                </a:r>
              </a:p>
            </p:txBody>
          </p:sp>
          <p:sp>
            <p:nvSpPr>
              <p:cNvPr id="179" name="Rectangle 49"/>
              <p:cNvSpPr>
                <a:spLocks noChangeArrowheads="1"/>
              </p:cNvSpPr>
              <p:nvPr/>
            </p:nvSpPr>
            <p:spPr bwMode="auto">
              <a:xfrm>
                <a:off x="3024" y="3000"/>
                <a:ext cx="28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[2]</a:t>
                </a:r>
              </a:p>
            </p:txBody>
          </p:sp>
          <p:sp>
            <p:nvSpPr>
              <p:cNvPr id="180" name="Rectangle 48"/>
              <p:cNvSpPr>
                <a:spLocks noChangeArrowheads="1"/>
              </p:cNvSpPr>
              <p:nvPr/>
            </p:nvSpPr>
            <p:spPr bwMode="auto">
              <a:xfrm>
                <a:off x="4424" y="2784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10</a:t>
                </a:r>
              </a:p>
            </p:txBody>
          </p:sp>
          <p:sp>
            <p:nvSpPr>
              <p:cNvPr id="181" name="Rectangle 47"/>
              <p:cNvSpPr>
                <a:spLocks noChangeArrowheads="1"/>
              </p:cNvSpPr>
              <p:nvPr/>
            </p:nvSpPr>
            <p:spPr bwMode="auto">
              <a:xfrm>
                <a:off x="4144" y="2784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182" name="Rectangle 46"/>
              <p:cNvSpPr>
                <a:spLocks noChangeArrowheads="1"/>
              </p:cNvSpPr>
              <p:nvPr/>
            </p:nvSpPr>
            <p:spPr bwMode="auto">
              <a:xfrm>
                <a:off x="3864" y="2784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999</a:t>
                </a:r>
              </a:p>
            </p:txBody>
          </p:sp>
          <p:sp>
            <p:nvSpPr>
              <p:cNvPr id="183" name="Rectangle 45"/>
              <p:cNvSpPr>
                <a:spLocks noChangeArrowheads="1"/>
              </p:cNvSpPr>
              <p:nvPr/>
            </p:nvSpPr>
            <p:spPr bwMode="auto">
              <a:xfrm>
                <a:off x="3584" y="2784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84" name="Rectangle 44"/>
              <p:cNvSpPr>
                <a:spLocks noChangeArrowheads="1"/>
              </p:cNvSpPr>
              <p:nvPr/>
            </p:nvSpPr>
            <p:spPr bwMode="auto">
              <a:xfrm>
                <a:off x="3304" y="2784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999</a:t>
                </a:r>
              </a:p>
            </p:txBody>
          </p:sp>
          <p:sp>
            <p:nvSpPr>
              <p:cNvPr id="185" name="Rectangle 43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28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[1]</a:t>
                </a:r>
              </a:p>
            </p:txBody>
          </p:sp>
          <p:sp>
            <p:nvSpPr>
              <p:cNvPr id="186" name="Rectangle 42"/>
              <p:cNvSpPr>
                <a:spLocks noChangeArrowheads="1"/>
              </p:cNvSpPr>
              <p:nvPr/>
            </p:nvSpPr>
            <p:spPr bwMode="auto">
              <a:xfrm>
                <a:off x="4424" y="2568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87" name="Rectangle 41"/>
              <p:cNvSpPr>
                <a:spLocks noChangeArrowheads="1"/>
              </p:cNvSpPr>
              <p:nvPr/>
            </p:nvSpPr>
            <p:spPr bwMode="auto">
              <a:xfrm>
                <a:off x="4144" y="2568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999</a:t>
                </a:r>
              </a:p>
            </p:txBody>
          </p:sp>
          <p:sp>
            <p:nvSpPr>
              <p:cNvPr id="188" name="Rectangle 40"/>
              <p:cNvSpPr>
                <a:spLocks noChangeArrowheads="1"/>
              </p:cNvSpPr>
              <p:nvPr/>
            </p:nvSpPr>
            <p:spPr bwMode="auto">
              <a:xfrm>
                <a:off x="3864" y="2568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89" name="Rectangle 39"/>
              <p:cNvSpPr>
                <a:spLocks noChangeArrowheads="1"/>
              </p:cNvSpPr>
              <p:nvPr/>
            </p:nvSpPr>
            <p:spPr bwMode="auto">
              <a:xfrm>
                <a:off x="3584" y="2568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90" name="Rectangle 38"/>
              <p:cNvSpPr>
                <a:spLocks noChangeArrowheads="1"/>
              </p:cNvSpPr>
              <p:nvPr/>
            </p:nvSpPr>
            <p:spPr bwMode="auto">
              <a:xfrm>
                <a:off x="3304" y="2568"/>
                <a:ext cx="280" cy="216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91" name="Rectangle 37"/>
              <p:cNvSpPr>
                <a:spLocks noChangeArrowheads="1"/>
              </p:cNvSpPr>
              <p:nvPr/>
            </p:nvSpPr>
            <p:spPr bwMode="auto">
              <a:xfrm>
                <a:off x="3024" y="2568"/>
                <a:ext cx="28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[0]</a:t>
                </a:r>
              </a:p>
            </p:txBody>
          </p:sp>
          <p:sp>
            <p:nvSpPr>
              <p:cNvPr id="192" name="Rectangle 36"/>
              <p:cNvSpPr>
                <a:spLocks noChangeArrowheads="1"/>
              </p:cNvSpPr>
              <p:nvPr/>
            </p:nvSpPr>
            <p:spPr bwMode="auto">
              <a:xfrm>
                <a:off x="4424" y="2352"/>
                <a:ext cx="28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[4]</a:t>
                </a:r>
              </a:p>
            </p:txBody>
          </p:sp>
          <p:sp>
            <p:nvSpPr>
              <p:cNvPr id="193" name="Rectangle 35"/>
              <p:cNvSpPr>
                <a:spLocks noChangeArrowheads="1"/>
              </p:cNvSpPr>
              <p:nvPr/>
            </p:nvSpPr>
            <p:spPr bwMode="auto">
              <a:xfrm>
                <a:off x="4144" y="2352"/>
                <a:ext cx="28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[3]</a:t>
                </a:r>
              </a:p>
            </p:txBody>
          </p:sp>
          <p:sp>
            <p:nvSpPr>
              <p:cNvPr id="194" name="Rectangle 34"/>
              <p:cNvSpPr>
                <a:spLocks noChangeArrowheads="1"/>
              </p:cNvSpPr>
              <p:nvPr/>
            </p:nvSpPr>
            <p:spPr bwMode="auto">
              <a:xfrm>
                <a:off x="3864" y="2352"/>
                <a:ext cx="28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[2]</a:t>
                </a:r>
              </a:p>
            </p:txBody>
          </p:sp>
          <p:sp>
            <p:nvSpPr>
              <p:cNvPr id="195" name="Rectangle 33"/>
              <p:cNvSpPr>
                <a:spLocks noChangeArrowheads="1"/>
              </p:cNvSpPr>
              <p:nvPr/>
            </p:nvSpPr>
            <p:spPr bwMode="auto">
              <a:xfrm>
                <a:off x="3584" y="2352"/>
                <a:ext cx="28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[1]</a:t>
                </a:r>
              </a:p>
            </p:txBody>
          </p:sp>
          <p:sp>
            <p:nvSpPr>
              <p:cNvPr id="196" name="Rectangle 32"/>
              <p:cNvSpPr>
                <a:spLocks noChangeArrowheads="1"/>
              </p:cNvSpPr>
              <p:nvPr/>
            </p:nvSpPr>
            <p:spPr bwMode="auto">
              <a:xfrm>
                <a:off x="3304" y="2352"/>
                <a:ext cx="28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</a:rPr>
                  <a:t>[0]</a:t>
                </a:r>
              </a:p>
            </p:txBody>
          </p:sp>
          <p:sp>
            <p:nvSpPr>
              <p:cNvPr id="197" name="Rectangle 31"/>
              <p:cNvSpPr>
                <a:spLocks noChangeArrowheads="1"/>
              </p:cNvSpPr>
              <p:nvPr/>
            </p:nvSpPr>
            <p:spPr bwMode="auto">
              <a:xfrm>
                <a:off x="3024" y="2352"/>
                <a:ext cx="28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050" rIns="19050" anchor="ctr" anchorCtr="1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0" latin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endParaRPr lang="en-US" altLang="ko-K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Line 90"/>
              <p:cNvSpPr>
                <a:spLocks noChangeShapeType="1"/>
              </p:cNvSpPr>
              <p:nvPr/>
            </p:nvSpPr>
            <p:spPr bwMode="auto">
              <a:xfrm>
                <a:off x="3584" y="2568"/>
                <a:ext cx="0" cy="10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199" name="Line 92"/>
              <p:cNvSpPr>
                <a:spLocks noChangeShapeType="1"/>
              </p:cNvSpPr>
              <p:nvPr/>
            </p:nvSpPr>
            <p:spPr bwMode="auto">
              <a:xfrm>
                <a:off x="3864" y="2568"/>
                <a:ext cx="0" cy="10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200" name="Line 94"/>
              <p:cNvSpPr>
                <a:spLocks noChangeShapeType="1"/>
              </p:cNvSpPr>
              <p:nvPr/>
            </p:nvSpPr>
            <p:spPr bwMode="auto">
              <a:xfrm>
                <a:off x="4144" y="2568"/>
                <a:ext cx="0" cy="10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201" name="Line 95"/>
              <p:cNvSpPr>
                <a:spLocks noChangeShapeType="1"/>
              </p:cNvSpPr>
              <p:nvPr/>
            </p:nvSpPr>
            <p:spPr bwMode="auto">
              <a:xfrm>
                <a:off x="4424" y="2568"/>
                <a:ext cx="0" cy="10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202" name="Line 96"/>
              <p:cNvSpPr>
                <a:spLocks noChangeShapeType="1"/>
              </p:cNvSpPr>
              <p:nvPr/>
            </p:nvSpPr>
            <p:spPr bwMode="auto">
              <a:xfrm>
                <a:off x="4704" y="2568"/>
                <a:ext cx="0" cy="10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203" name="Line 111"/>
              <p:cNvSpPr>
                <a:spLocks noChangeShapeType="1"/>
              </p:cNvSpPr>
              <p:nvPr/>
            </p:nvSpPr>
            <p:spPr bwMode="auto">
              <a:xfrm>
                <a:off x="3304" y="2784"/>
                <a:ext cx="1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204" name="Line 115"/>
              <p:cNvSpPr>
                <a:spLocks noChangeShapeType="1"/>
              </p:cNvSpPr>
              <p:nvPr/>
            </p:nvSpPr>
            <p:spPr bwMode="auto">
              <a:xfrm>
                <a:off x="3304" y="3000"/>
                <a:ext cx="1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205" name="Line 119"/>
              <p:cNvSpPr>
                <a:spLocks noChangeShapeType="1"/>
              </p:cNvSpPr>
              <p:nvPr/>
            </p:nvSpPr>
            <p:spPr bwMode="auto">
              <a:xfrm>
                <a:off x="3304" y="3216"/>
                <a:ext cx="1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206" name="Line 123"/>
              <p:cNvSpPr>
                <a:spLocks noChangeShapeType="1"/>
              </p:cNvSpPr>
              <p:nvPr/>
            </p:nvSpPr>
            <p:spPr bwMode="auto">
              <a:xfrm>
                <a:off x="3304" y="3432"/>
                <a:ext cx="1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207" name="Line 124"/>
              <p:cNvSpPr>
                <a:spLocks noChangeShapeType="1"/>
              </p:cNvSpPr>
              <p:nvPr/>
            </p:nvSpPr>
            <p:spPr bwMode="auto">
              <a:xfrm>
                <a:off x="3304" y="3648"/>
                <a:ext cx="140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208" name="Line 108"/>
              <p:cNvSpPr>
                <a:spLocks noChangeShapeType="1"/>
              </p:cNvSpPr>
              <p:nvPr/>
            </p:nvSpPr>
            <p:spPr bwMode="auto">
              <a:xfrm>
                <a:off x="3304" y="2568"/>
                <a:ext cx="140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209" name="Line 88"/>
              <p:cNvSpPr>
                <a:spLocks noChangeShapeType="1"/>
              </p:cNvSpPr>
              <p:nvPr/>
            </p:nvSpPr>
            <p:spPr bwMode="auto">
              <a:xfrm>
                <a:off x="3304" y="2568"/>
                <a:ext cx="0" cy="10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 sz="1600"/>
              </a:p>
            </p:txBody>
          </p:sp>
          <p:sp>
            <p:nvSpPr>
              <p:cNvPr id="210" name="Text Box 84"/>
              <p:cNvSpPr txBox="1">
                <a:spLocks noChangeArrowheads="1"/>
              </p:cNvSpPr>
              <p:nvPr/>
            </p:nvSpPr>
            <p:spPr bwMode="auto">
              <a:xfrm>
                <a:off x="3504" y="3648"/>
                <a:ext cx="7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Times New Roman" pitchFamily="18" charset="0"/>
                    <a:ea typeface="굴림" pitchFamily="50" charset="-127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ko-KR" sz="1100"/>
                  <a:t>weight[5, 5]</a:t>
                </a:r>
              </a:p>
            </p:txBody>
          </p:sp>
        </p:grpSp>
        <p:sp>
          <p:nvSpPr>
            <p:cNvPr id="161" name="Text Box 209"/>
            <p:cNvSpPr txBox="1">
              <a:spLocks noChangeArrowheads="1"/>
            </p:cNvSpPr>
            <p:nvPr/>
          </p:nvSpPr>
          <p:spPr bwMode="auto">
            <a:xfrm>
              <a:off x="1041400" y="6026539"/>
              <a:ext cx="3180337" cy="396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ko-KR" altLang="en-US" sz="1400"/>
                <a:t>그래프 </a:t>
              </a:r>
              <a:r>
                <a:rPr lang="en-US" altLang="ko-KR" sz="1400"/>
                <a:t>G</a:t>
              </a:r>
              <a:r>
                <a:rPr lang="ko-KR" altLang="en-US" sz="1400"/>
                <a:t>와 가중치 인접 행렬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73330"/>
            <a:ext cx="21145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21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1052736"/>
            <a:ext cx="4104456" cy="492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2" y="1943520"/>
            <a:ext cx="3635896" cy="313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43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하나의 정점에서 다른 모든 정점까지의 최단 경로</a:t>
            </a:r>
            <a:endParaRPr lang="ko-KR" altLang="en-US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668118" y="1196752"/>
            <a:ext cx="7904393" cy="5047054"/>
            <a:chOff x="527844" y="601663"/>
            <a:chExt cx="8088312" cy="5665016"/>
          </a:xfrm>
        </p:grpSpPr>
        <p:sp>
          <p:nvSpPr>
            <p:cNvPr id="4" name="Oval 250"/>
            <p:cNvSpPr>
              <a:spLocks noChangeArrowheads="1"/>
            </p:cNvSpPr>
            <p:nvPr/>
          </p:nvSpPr>
          <p:spPr bwMode="auto">
            <a:xfrm>
              <a:off x="1453356" y="601663"/>
              <a:ext cx="360363" cy="3603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0</a:t>
              </a:r>
            </a:p>
          </p:txBody>
        </p:sp>
        <p:sp>
          <p:nvSpPr>
            <p:cNvPr id="5" name="Oval 251"/>
            <p:cNvSpPr>
              <a:spLocks noChangeArrowheads="1"/>
            </p:cNvSpPr>
            <p:nvPr/>
          </p:nvSpPr>
          <p:spPr bwMode="auto">
            <a:xfrm>
              <a:off x="538956" y="1363663"/>
              <a:ext cx="360363" cy="3603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1</a:t>
              </a:r>
            </a:p>
          </p:txBody>
        </p:sp>
        <p:sp>
          <p:nvSpPr>
            <p:cNvPr id="6" name="Oval 252"/>
            <p:cNvSpPr>
              <a:spLocks noChangeArrowheads="1"/>
            </p:cNvSpPr>
            <p:nvPr/>
          </p:nvSpPr>
          <p:spPr bwMode="auto">
            <a:xfrm>
              <a:off x="2464594" y="1363663"/>
              <a:ext cx="360362" cy="3603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2</a:t>
              </a:r>
            </a:p>
          </p:txBody>
        </p:sp>
        <p:sp>
          <p:nvSpPr>
            <p:cNvPr id="7" name="Oval 253"/>
            <p:cNvSpPr>
              <a:spLocks noChangeArrowheads="1"/>
            </p:cNvSpPr>
            <p:nvPr/>
          </p:nvSpPr>
          <p:spPr bwMode="auto">
            <a:xfrm>
              <a:off x="2007394" y="2451101"/>
              <a:ext cx="360362" cy="360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4</a:t>
              </a:r>
            </a:p>
          </p:txBody>
        </p:sp>
        <p:sp>
          <p:nvSpPr>
            <p:cNvPr id="8" name="Oval 254"/>
            <p:cNvSpPr>
              <a:spLocks noChangeArrowheads="1"/>
            </p:cNvSpPr>
            <p:nvPr/>
          </p:nvSpPr>
          <p:spPr bwMode="auto">
            <a:xfrm>
              <a:off x="919956" y="2451101"/>
              <a:ext cx="360363" cy="360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3</a:t>
              </a:r>
            </a:p>
          </p:txBody>
        </p:sp>
        <p:cxnSp>
          <p:nvCxnSpPr>
            <p:cNvPr id="9" name="AutoShape 255"/>
            <p:cNvCxnSpPr>
              <a:cxnSpLocks noChangeShapeType="1"/>
              <a:stCxn id="4" idx="3"/>
              <a:endCxn id="5" idx="7"/>
            </p:cNvCxnSpPr>
            <p:nvPr/>
          </p:nvCxnSpPr>
          <p:spPr bwMode="auto">
            <a:xfrm flipH="1">
              <a:off x="846931" y="909638"/>
              <a:ext cx="658813" cy="5064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256"/>
            <p:cNvCxnSpPr>
              <a:cxnSpLocks noChangeShapeType="1"/>
              <a:stCxn id="4" idx="5"/>
              <a:endCxn id="6" idx="1"/>
            </p:cNvCxnSpPr>
            <p:nvPr/>
          </p:nvCxnSpPr>
          <p:spPr bwMode="auto">
            <a:xfrm>
              <a:off x="1761331" y="909638"/>
              <a:ext cx="755650" cy="5064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57"/>
            <p:cNvCxnSpPr>
              <a:cxnSpLocks noChangeShapeType="1"/>
              <a:stCxn id="7" idx="2"/>
              <a:endCxn id="8" idx="6"/>
            </p:cNvCxnSpPr>
            <p:nvPr/>
          </p:nvCxnSpPr>
          <p:spPr bwMode="auto">
            <a:xfrm flipH="1">
              <a:off x="1280319" y="2632076"/>
              <a:ext cx="7270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58"/>
            <p:cNvCxnSpPr>
              <a:cxnSpLocks noChangeShapeType="1"/>
              <a:stCxn id="7" idx="7"/>
              <a:endCxn id="6" idx="4"/>
            </p:cNvCxnSpPr>
            <p:nvPr/>
          </p:nvCxnSpPr>
          <p:spPr bwMode="auto">
            <a:xfrm flipV="1">
              <a:off x="2315369" y="1724026"/>
              <a:ext cx="330200" cy="7794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259"/>
            <p:cNvCxnSpPr>
              <a:cxnSpLocks noChangeShapeType="1"/>
              <a:stCxn id="5" idx="4"/>
              <a:endCxn id="8" idx="1"/>
            </p:cNvCxnSpPr>
            <p:nvPr/>
          </p:nvCxnSpPr>
          <p:spPr bwMode="auto">
            <a:xfrm>
              <a:off x="719931" y="1724026"/>
              <a:ext cx="252413" cy="7794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260"/>
            <p:cNvCxnSpPr>
              <a:cxnSpLocks noChangeShapeType="1"/>
              <a:stCxn id="6" idx="2"/>
              <a:endCxn id="8" idx="7"/>
            </p:cNvCxnSpPr>
            <p:nvPr/>
          </p:nvCxnSpPr>
          <p:spPr bwMode="auto">
            <a:xfrm flipH="1">
              <a:off x="1227931" y="1544638"/>
              <a:ext cx="1236663" cy="958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261"/>
            <p:cNvCxnSpPr>
              <a:cxnSpLocks noChangeShapeType="1"/>
              <a:stCxn id="5" idx="6"/>
              <a:endCxn id="7" idx="1"/>
            </p:cNvCxnSpPr>
            <p:nvPr/>
          </p:nvCxnSpPr>
          <p:spPr bwMode="auto">
            <a:xfrm>
              <a:off x="899319" y="1544638"/>
              <a:ext cx="1160462" cy="958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62"/>
            <p:cNvCxnSpPr>
              <a:cxnSpLocks noChangeShapeType="1"/>
              <a:stCxn id="4" idx="4"/>
              <a:endCxn id="7" idx="0"/>
            </p:cNvCxnSpPr>
            <p:nvPr/>
          </p:nvCxnSpPr>
          <p:spPr bwMode="auto">
            <a:xfrm>
              <a:off x="1634331" y="962026"/>
              <a:ext cx="554038" cy="1489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263"/>
            <p:cNvCxnSpPr>
              <a:cxnSpLocks noChangeShapeType="1"/>
              <a:stCxn id="6" idx="5"/>
              <a:endCxn id="7" idx="6"/>
            </p:cNvCxnSpPr>
            <p:nvPr/>
          </p:nvCxnSpPr>
          <p:spPr bwMode="auto">
            <a:xfrm rot="5400000">
              <a:off x="2089944" y="1949450"/>
              <a:ext cx="960438" cy="404813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264"/>
            <p:cNvSpPr txBox="1">
              <a:spLocks noChangeArrowheads="1"/>
            </p:cNvSpPr>
            <p:nvPr/>
          </p:nvSpPr>
          <p:spPr bwMode="auto">
            <a:xfrm>
              <a:off x="926306" y="868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2</a:t>
              </a:r>
            </a:p>
          </p:txBody>
        </p:sp>
        <p:sp>
          <p:nvSpPr>
            <p:cNvPr id="19" name="Text Box 265"/>
            <p:cNvSpPr txBox="1">
              <a:spLocks noChangeArrowheads="1"/>
            </p:cNvSpPr>
            <p:nvPr/>
          </p:nvSpPr>
          <p:spPr bwMode="auto">
            <a:xfrm>
              <a:off x="2069306" y="868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5</a:t>
              </a:r>
            </a:p>
          </p:txBody>
        </p:sp>
        <p:sp>
          <p:nvSpPr>
            <p:cNvPr id="20" name="Text Box 266"/>
            <p:cNvSpPr txBox="1">
              <a:spLocks noChangeArrowheads="1"/>
            </p:cNvSpPr>
            <p:nvPr/>
          </p:nvSpPr>
          <p:spPr bwMode="auto">
            <a:xfrm>
              <a:off x="1758156" y="1249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3</a:t>
              </a:r>
            </a:p>
          </p:txBody>
        </p:sp>
        <p:sp>
          <p:nvSpPr>
            <p:cNvPr id="21" name="Text Box 267"/>
            <p:cNvSpPr txBox="1">
              <a:spLocks noChangeArrowheads="1"/>
            </p:cNvSpPr>
            <p:nvPr/>
          </p:nvSpPr>
          <p:spPr bwMode="auto">
            <a:xfrm>
              <a:off x="545305" y="2011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4</a:t>
              </a:r>
            </a:p>
          </p:txBody>
        </p:sp>
        <p:sp>
          <p:nvSpPr>
            <p:cNvPr id="22" name="Text Box 268"/>
            <p:cNvSpPr txBox="1">
              <a:spLocks noChangeArrowheads="1"/>
            </p:cNvSpPr>
            <p:nvPr/>
          </p:nvSpPr>
          <p:spPr bwMode="auto">
            <a:xfrm>
              <a:off x="2215356" y="2011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1</a:t>
              </a:r>
            </a:p>
          </p:txBody>
        </p:sp>
        <p:sp>
          <p:nvSpPr>
            <p:cNvPr id="23" name="Text Box 269"/>
            <p:cNvSpPr txBox="1">
              <a:spLocks noChangeArrowheads="1"/>
            </p:cNvSpPr>
            <p:nvPr/>
          </p:nvSpPr>
          <p:spPr bwMode="auto">
            <a:xfrm>
              <a:off x="2678906" y="2011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2</a:t>
              </a:r>
            </a:p>
          </p:txBody>
        </p:sp>
        <p:sp>
          <p:nvSpPr>
            <p:cNvPr id="24" name="Text Box 270"/>
            <p:cNvSpPr txBox="1">
              <a:spLocks noChangeArrowheads="1"/>
            </p:cNvSpPr>
            <p:nvPr/>
          </p:nvSpPr>
          <p:spPr bwMode="auto">
            <a:xfrm>
              <a:off x="1072356" y="1539876"/>
              <a:ext cx="401560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10</a:t>
              </a:r>
            </a:p>
          </p:txBody>
        </p:sp>
        <p:sp>
          <p:nvSpPr>
            <p:cNvPr id="25" name="Text Box 271"/>
            <p:cNvSpPr txBox="1">
              <a:spLocks noChangeArrowheads="1"/>
            </p:cNvSpPr>
            <p:nvPr/>
          </p:nvSpPr>
          <p:spPr bwMode="auto">
            <a:xfrm>
              <a:off x="1612107" y="1768476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6</a:t>
              </a:r>
            </a:p>
          </p:txBody>
        </p:sp>
        <p:sp>
          <p:nvSpPr>
            <p:cNvPr id="26" name="Text Box 272"/>
            <p:cNvSpPr txBox="1">
              <a:spLocks noChangeArrowheads="1"/>
            </p:cNvSpPr>
            <p:nvPr/>
          </p:nvSpPr>
          <p:spPr bwMode="auto">
            <a:xfrm>
              <a:off x="1529556" y="2378076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2</a:t>
              </a:r>
            </a:p>
          </p:txBody>
        </p:sp>
        <p:sp>
          <p:nvSpPr>
            <p:cNvPr id="27" name="Text Box 273"/>
            <p:cNvSpPr txBox="1">
              <a:spLocks noChangeArrowheads="1"/>
            </p:cNvSpPr>
            <p:nvPr/>
          </p:nvSpPr>
          <p:spPr bwMode="auto">
            <a:xfrm>
              <a:off x="1148556" y="2779713"/>
              <a:ext cx="1054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G = (V, E)</a:t>
              </a:r>
            </a:p>
          </p:txBody>
        </p:sp>
        <p:sp>
          <p:nvSpPr>
            <p:cNvPr id="28" name="Text Box 299"/>
            <p:cNvSpPr txBox="1">
              <a:spLocks noChangeArrowheads="1"/>
            </p:cNvSpPr>
            <p:nvPr/>
          </p:nvSpPr>
          <p:spPr bwMode="auto">
            <a:xfrm>
              <a:off x="3358356" y="2779713"/>
              <a:ext cx="20685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(a) s={0}, </a:t>
              </a:r>
              <a:r>
                <a:rPr lang="ko-KR" altLang="en-US" sz="1400"/>
                <a:t>정점 </a:t>
              </a:r>
              <a:r>
                <a:rPr lang="en-US" altLang="ko-KR" sz="1400"/>
                <a:t>1 </a:t>
              </a:r>
              <a:r>
                <a:rPr lang="ko-KR" altLang="en-US" sz="1400"/>
                <a:t>선정</a:t>
              </a:r>
            </a:p>
          </p:txBody>
        </p:sp>
        <p:sp>
          <p:nvSpPr>
            <p:cNvPr id="29" name="Oval 276"/>
            <p:cNvSpPr>
              <a:spLocks noChangeArrowheads="1"/>
            </p:cNvSpPr>
            <p:nvPr/>
          </p:nvSpPr>
          <p:spPr bwMode="auto">
            <a:xfrm>
              <a:off x="4218781" y="601663"/>
              <a:ext cx="360363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0</a:t>
              </a:r>
            </a:p>
          </p:txBody>
        </p:sp>
        <p:sp>
          <p:nvSpPr>
            <p:cNvPr id="30" name="Oval 277"/>
            <p:cNvSpPr>
              <a:spLocks noChangeArrowheads="1"/>
            </p:cNvSpPr>
            <p:nvPr/>
          </p:nvSpPr>
          <p:spPr bwMode="auto">
            <a:xfrm>
              <a:off x="3304381" y="1363663"/>
              <a:ext cx="360363" cy="3603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1</a:t>
              </a:r>
            </a:p>
          </p:txBody>
        </p:sp>
        <p:sp>
          <p:nvSpPr>
            <p:cNvPr id="31" name="Oval 278"/>
            <p:cNvSpPr>
              <a:spLocks noChangeArrowheads="1"/>
            </p:cNvSpPr>
            <p:nvPr/>
          </p:nvSpPr>
          <p:spPr bwMode="auto">
            <a:xfrm>
              <a:off x="5230019" y="1363663"/>
              <a:ext cx="360362" cy="3603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2</a:t>
              </a:r>
            </a:p>
          </p:txBody>
        </p:sp>
        <p:sp>
          <p:nvSpPr>
            <p:cNvPr id="32" name="Oval 279"/>
            <p:cNvSpPr>
              <a:spLocks noChangeArrowheads="1"/>
            </p:cNvSpPr>
            <p:nvPr/>
          </p:nvSpPr>
          <p:spPr bwMode="auto">
            <a:xfrm>
              <a:off x="4772819" y="2451101"/>
              <a:ext cx="360362" cy="360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4</a:t>
              </a:r>
            </a:p>
          </p:txBody>
        </p:sp>
        <p:sp>
          <p:nvSpPr>
            <p:cNvPr id="33" name="Oval 280"/>
            <p:cNvSpPr>
              <a:spLocks noChangeArrowheads="1"/>
            </p:cNvSpPr>
            <p:nvPr/>
          </p:nvSpPr>
          <p:spPr bwMode="auto">
            <a:xfrm>
              <a:off x="3685381" y="2451101"/>
              <a:ext cx="360363" cy="360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3</a:t>
              </a:r>
            </a:p>
          </p:txBody>
        </p:sp>
        <p:cxnSp>
          <p:nvCxnSpPr>
            <p:cNvPr id="34" name="AutoShape 281"/>
            <p:cNvCxnSpPr>
              <a:cxnSpLocks noChangeShapeType="1"/>
              <a:stCxn id="29" idx="3"/>
              <a:endCxn id="30" idx="7"/>
            </p:cNvCxnSpPr>
            <p:nvPr/>
          </p:nvCxnSpPr>
          <p:spPr bwMode="auto">
            <a:xfrm flipH="1">
              <a:off x="3612356" y="909638"/>
              <a:ext cx="658813" cy="5064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282"/>
            <p:cNvCxnSpPr>
              <a:cxnSpLocks noChangeShapeType="1"/>
              <a:stCxn id="29" idx="5"/>
              <a:endCxn id="31" idx="1"/>
            </p:cNvCxnSpPr>
            <p:nvPr/>
          </p:nvCxnSpPr>
          <p:spPr bwMode="auto">
            <a:xfrm>
              <a:off x="4526756" y="909638"/>
              <a:ext cx="755650" cy="5064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288"/>
            <p:cNvCxnSpPr>
              <a:cxnSpLocks noChangeShapeType="1"/>
              <a:stCxn id="29" idx="4"/>
              <a:endCxn id="32" idx="0"/>
            </p:cNvCxnSpPr>
            <p:nvPr/>
          </p:nvCxnSpPr>
          <p:spPr bwMode="auto">
            <a:xfrm>
              <a:off x="4399756" y="962026"/>
              <a:ext cx="554038" cy="1489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290"/>
            <p:cNvSpPr txBox="1">
              <a:spLocks noChangeArrowheads="1"/>
            </p:cNvSpPr>
            <p:nvPr/>
          </p:nvSpPr>
          <p:spPr bwMode="auto">
            <a:xfrm>
              <a:off x="3691731" y="868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2</a:t>
              </a:r>
            </a:p>
          </p:txBody>
        </p:sp>
        <p:sp>
          <p:nvSpPr>
            <p:cNvPr id="38" name="Text Box 291"/>
            <p:cNvSpPr txBox="1">
              <a:spLocks noChangeArrowheads="1"/>
            </p:cNvSpPr>
            <p:nvPr/>
          </p:nvSpPr>
          <p:spPr bwMode="auto">
            <a:xfrm>
              <a:off x="4834731" y="868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5</a:t>
              </a:r>
            </a:p>
          </p:txBody>
        </p:sp>
        <p:sp>
          <p:nvSpPr>
            <p:cNvPr id="39" name="Text Box 292"/>
            <p:cNvSpPr txBox="1">
              <a:spLocks noChangeArrowheads="1"/>
            </p:cNvSpPr>
            <p:nvPr/>
          </p:nvSpPr>
          <p:spPr bwMode="auto">
            <a:xfrm>
              <a:off x="4523581" y="1249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3</a:t>
              </a:r>
            </a:p>
          </p:txBody>
        </p:sp>
        <p:sp>
          <p:nvSpPr>
            <p:cNvPr id="40" name="Text Box 300"/>
            <p:cNvSpPr txBox="1">
              <a:spLocks noChangeArrowheads="1"/>
            </p:cNvSpPr>
            <p:nvPr/>
          </p:nvSpPr>
          <p:spPr bwMode="auto">
            <a:xfrm>
              <a:off x="4599781" y="6270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Dist=0</a:t>
              </a:r>
            </a:p>
          </p:txBody>
        </p:sp>
        <p:sp>
          <p:nvSpPr>
            <p:cNvPr id="41" name="Text Box 301"/>
            <p:cNvSpPr txBox="1">
              <a:spLocks noChangeArrowheads="1"/>
            </p:cNvSpPr>
            <p:nvPr/>
          </p:nvSpPr>
          <p:spPr bwMode="auto">
            <a:xfrm>
              <a:off x="3631406" y="13890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Dist=2</a:t>
              </a:r>
            </a:p>
          </p:txBody>
        </p:sp>
        <p:sp>
          <p:nvSpPr>
            <p:cNvPr id="42" name="Text Box 302"/>
            <p:cNvSpPr txBox="1">
              <a:spLocks noChangeArrowheads="1"/>
            </p:cNvSpPr>
            <p:nvPr/>
          </p:nvSpPr>
          <p:spPr bwMode="auto">
            <a:xfrm>
              <a:off x="4599781" y="143351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Dist=5</a:t>
              </a:r>
            </a:p>
          </p:txBody>
        </p:sp>
        <p:sp>
          <p:nvSpPr>
            <p:cNvPr id="43" name="Text Box 303"/>
            <p:cNvSpPr txBox="1">
              <a:spLocks noChangeArrowheads="1"/>
            </p:cNvSpPr>
            <p:nvPr/>
          </p:nvSpPr>
          <p:spPr bwMode="auto">
            <a:xfrm>
              <a:off x="4904581" y="219551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Dist=3</a:t>
              </a:r>
            </a:p>
          </p:txBody>
        </p:sp>
        <p:sp>
          <p:nvSpPr>
            <p:cNvPr id="44" name="Text Box 304"/>
            <p:cNvSpPr txBox="1">
              <a:spLocks noChangeArrowheads="1"/>
            </p:cNvSpPr>
            <p:nvPr/>
          </p:nvSpPr>
          <p:spPr bwMode="auto">
            <a:xfrm>
              <a:off x="3733006" y="2195513"/>
              <a:ext cx="847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Dist=999</a:t>
              </a:r>
            </a:p>
          </p:txBody>
        </p:sp>
        <p:sp>
          <p:nvSpPr>
            <p:cNvPr id="45" name="Oval 307"/>
            <p:cNvSpPr>
              <a:spLocks noChangeArrowheads="1"/>
            </p:cNvSpPr>
            <p:nvPr/>
          </p:nvSpPr>
          <p:spPr bwMode="auto">
            <a:xfrm>
              <a:off x="7092156" y="601663"/>
              <a:ext cx="360363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0</a:t>
              </a:r>
            </a:p>
          </p:txBody>
        </p:sp>
        <p:sp>
          <p:nvSpPr>
            <p:cNvPr id="46" name="Oval 308"/>
            <p:cNvSpPr>
              <a:spLocks noChangeArrowheads="1"/>
            </p:cNvSpPr>
            <p:nvPr/>
          </p:nvSpPr>
          <p:spPr bwMode="auto">
            <a:xfrm>
              <a:off x="6177756" y="1363663"/>
              <a:ext cx="360363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1</a:t>
              </a:r>
            </a:p>
          </p:txBody>
        </p:sp>
        <p:sp>
          <p:nvSpPr>
            <p:cNvPr id="47" name="Oval 309"/>
            <p:cNvSpPr>
              <a:spLocks noChangeArrowheads="1"/>
            </p:cNvSpPr>
            <p:nvPr/>
          </p:nvSpPr>
          <p:spPr bwMode="auto">
            <a:xfrm>
              <a:off x="8103394" y="1363663"/>
              <a:ext cx="360362" cy="3603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2</a:t>
              </a:r>
            </a:p>
          </p:txBody>
        </p:sp>
        <p:sp>
          <p:nvSpPr>
            <p:cNvPr id="48" name="Oval 310"/>
            <p:cNvSpPr>
              <a:spLocks noChangeArrowheads="1"/>
            </p:cNvSpPr>
            <p:nvPr/>
          </p:nvSpPr>
          <p:spPr bwMode="auto">
            <a:xfrm>
              <a:off x="7646194" y="2451101"/>
              <a:ext cx="360362" cy="360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4</a:t>
              </a:r>
            </a:p>
          </p:txBody>
        </p:sp>
        <p:sp>
          <p:nvSpPr>
            <p:cNvPr id="49" name="Oval 311"/>
            <p:cNvSpPr>
              <a:spLocks noChangeArrowheads="1"/>
            </p:cNvSpPr>
            <p:nvPr/>
          </p:nvSpPr>
          <p:spPr bwMode="auto">
            <a:xfrm>
              <a:off x="6558756" y="2451101"/>
              <a:ext cx="360363" cy="360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3</a:t>
              </a:r>
            </a:p>
          </p:txBody>
        </p:sp>
        <p:cxnSp>
          <p:nvCxnSpPr>
            <p:cNvPr id="50" name="AutoShape 312"/>
            <p:cNvCxnSpPr>
              <a:cxnSpLocks noChangeShapeType="1"/>
              <a:stCxn id="45" idx="3"/>
              <a:endCxn id="46" idx="7"/>
            </p:cNvCxnSpPr>
            <p:nvPr/>
          </p:nvCxnSpPr>
          <p:spPr bwMode="auto">
            <a:xfrm flipH="1">
              <a:off x="6485731" y="909638"/>
              <a:ext cx="658813" cy="5064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313"/>
            <p:cNvCxnSpPr>
              <a:cxnSpLocks noChangeShapeType="1"/>
              <a:stCxn id="45" idx="5"/>
              <a:endCxn id="47" idx="1"/>
            </p:cNvCxnSpPr>
            <p:nvPr/>
          </p:nvCxnSpPr>
          <p:spPr bwMode="auto">
            <a:xfrm>
              <a:off x="7400131" y="909638"/>
              <a:ext cx="755650" cy="5064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316"/>
            <p:cNvCxnSpPr>
              <a:cxnSpLocks noChangeShapeType="1"/>
              <a:stCxn id="46" idx="4"/>
              <a:endCxn id="49" idx="1"/>
            </p:cNvCxnSpPr>
            <p:nvPr/>
          </p:nvCxnSpPr>
          <p:spPr bwMode="auto">
            <a:xfrm>
              <a:off x="6358731" y="1724026"/>
              <a:ext cx="252413" cy="7794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18"/>
            <p:cNvCxnSpPr>
              <a:cxnSpLocks noChangeShapeType="1"/>
              <a:stCxn id="46" idx="6"/>
              <a:endCxn id="48" idx="1"/>
            </p:cNvCxnSpPr>
            <p:nvPr/>
          </p:nvCxnSpPr>
          <p:spPr bwMode="auto">
            <a:xfrm>
              <a:off x="6538119" y="1544638"/>
              <a:ext cx="1160462" cy="958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319"/>
            <p:cNvCxnSpPr>
              <a:cxnSpLocks noChangeShapeType="1"/>
              <a:stCxn id="45" idx="4"/>
              <a:endCxn id="48" idx="0"/>
            </p:cNvCxnSpPr>
            <p:nvPr/>
          </p:nvCxnSpPr>
          <p:spPr bwMode="auto">
            <a:xfrm>
              <a:off x="7273131" y="962026"/>
              <a:ext cx="554038" cy="1489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321"/>
            <p:cNvSpPr txBox="1">
              <a:spLocks noChangeArrowheads="1"/>
            </p:cNvSpPr>
            <p:nvPr/>
          </p:nvSpPr>
          <p:spPr bwMode="auto">
            <a:xfrm>
              <a:off x="6565106" y="868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2</a:t>
              </a:r>
            </a:p>
          </p:txBody>
        </p:sp>
        <p:sp>
          <p:nvSpPr>
            <p:cNvPr id="56" name="Text Box 322"/>
            <p:cNvSpPr txBox="1">
              <a:spLocks noChangeArrowheads="1"/>
            </p:cNvSpPr>
            <p:nvPr/>
          </p:nvSpPr>
          <p:spPr bwMode="auto">
            <a:xfrm>
              <a:off x="7708106" y="868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5</a:t>
              </a:r>
            </a:p>
          </p:txBody>
        </p:sp>
        <p:sp>
          <p:nvSpPr>
            <p:cNvPr id="57" name="Text Box 323"/>
            <p:cNvSpPr txBox="1">
              <a:spLocks noChangeArrowheads="1"/>
            </p:cNvSpPr>
            <p:nvPr/>
          </p:nvSpPr>
          <p:spPr bwMode="auto">
            <a:xfrm>
              <a:off x="7396956" y="1249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3</a:t>
              </a:r>
            </a:p>
          </p:txBody>
        </p:sp>
        <p:sp>
          <p:nvSpPr>
            <p:cNvPr id="58" name="Text Box 324"/>
            <p:cNvSpPr txBox="1">
              <a:spLocks noChangeArrowheads="1"/>
            </p:cNvSpPr>
            <p:nvPr/>
          </p:nvSpPr>
          <p:spPr bwMode="auto">
            <a:xfrm>
              <a:off x="6184106" y="2011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4</a:t>
              </a:r>
            </a:p>
          </p:txBody>
        </p:sp>
        <p:sp>
          <p:nvSpPr>
            <p:cNvPr id="59" name="Text Box 327"/>
            <p:cNvSpPr txBox="1">
              <a:spLocks noChangeArrowheads="1"/>
            </p:cNvSpPr>
            <p:nvPr/>
          </p:nvSpPr>
          <p:spPr bwMode="auto">
            <a:xfrm>
              <a:off x="6711156" y="1539876"/>
              <a:ext cx="401560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10</a:t>
              </a:r>
            </a:p>
          </p:txBody>
        </p:sp>
        <p:sp>
          <p:nvSpPr>
            <p:cNvPr id="60" name="Text Box 330"/>
            <p:cNvSpPr txBox="1">
              <a:spLocks noChangeArrowheads="1"/>
            </p:cNvSpPr>
            <p:nvPr/>
          </p:nvSpPr>
          <p:spPr bwMode="auto">
            <a:xfrm>
              <a:off x="6307931" y="2811463"/>
              <a:ext cx="2232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(b) s={0,1}, </a:t>
              </a:r>
              <a:r>
                <a:rPr lang="ko-KR" altLang="en-US" sz="1400"/>
                <a:t>정점 </a:t>
              </a:r>
              <a:r>
                <a:rPr lang="en-US" altLang="ko-KR" sz="1400"/>
                <a:t>4 </a:t>
              </a:r>
              <a:r>
                <a:rPr lang="ko-KR" altLang="en-US" sz="1400"/>
                <a:t>선정</a:t>
              </a:r>
            </a:p>
          </p:txBody>
        </p:sp>
        <p:sp>
          <p:nvSpPr>
            <p:cNvPr id="61" name="Text Box 331"/>
            <p:cNvSpPr txBox="1">
              <a:spLocks noChangeArrowheads="1"/>
            </p:cNvSpPr>
            <p:nvPr/>
          </p:nvSpPr>
          <p:spPr bwMode="auto">
            <a:xfrm>
              <a:off x="7473156" y="6270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Dist=0</a:t>
              </a:r>
            </a:p>
          </p:txBody>
        </p:sp>
        <p:sp>
          <p:nvSpPr>
            <p:cNvPr id="62" name="Text Box 332"/>
            <p:cNvSpPr txBox="1">
              <a:spLocks noChangeArrowheads="1"/>
            </p:cNvSpPr>
            <p:nvPr/>
          </p:nvSpPr>
          <p:spPr bwMode="auto">
            <a:xfrm>
              <a:off x="6504781" y="135731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Dist=2</a:t>
              </a:r>
            </a:p>
          </p:txBody>
        </p:sp>
        <p:sp>
          <p:nvSpPr>
            <p:cNvPr id="63" name="Text Box 333"/>
            <p:cNvSpPr txBox="1">
              <a:spLocks noChangeArrowheads="1"/>
            </p:cNvSpPr>
            <p:nvPr/>
          </p:nvSpPr>
          <p:spPr bwMode="auto">
            <a:xfrm>
              <a:off x="7473156" y="143351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Dist=5</a:t>
              </a:r>
            </a:p>
          </p:txBody>
        </p:sp>
        <p:sp>
          <p:nvSpPr>
            <p:cNvPr id="64" name="Text Box 334"/>
            <p:cNvSpPr txBox="1">
              <a:spLocks noChangeArrowheads="1"/>
            </p:cNvSpPr>
            <p:nvPr/>
          </p:nvSpPr>
          <p:spPr bwMode="auto">
            <a:xfrm>
              <a:off x="7800181" y="22272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Dist=3</a:t>
              </a:r>
            </a:p>
          </p:txBody>
        </p:sp>
        <p:sp>
          <p:nvSpPr>
            <p:cNvPr id="65" name="Text Box 335"/>
            <p:cNvSpPr txBox="1">
              <a:spLocks noChangeArrowheads="1"/>
            </p:cNvSpPr>
            <p:nvPr/>
          </p:nvSpPr>
          <p:spPr bwMode="auto">
            <a:xfrm>
              <a:off x="6558756" y="219551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Dist=6</a:t>
              </a:r>
            </a:p>
          </p:txBody>
        </p:sp>
        <p:sp>
          <p:nvSpPr>
            <p:cNvPr id="66" name="Oval 337"/>
            <p:cNvSpPr>
              <a:spLocks noChangeArrowheads="1"/>
            </p:cNvSpPr>
            <p:nvPr/>
          </p:nvSpPr>
          <p:spPr bwMode="auto">
            <a:xfrm>
              <a:off x="1453356" y="3268663"/>
              <a:ext cx="360363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0</a:t>
              </a:r>
            </a:p>
          </p:txBody>
        </p:sp>
        <p:sp>
          <p:nvSpPr>
            <p:cNvPr id="67" name="Oval 338"/>
            <p:cNvSpPr>
              <a:spLocks noChangeArrowheads="1"/>
            </p:cNvSpPr>
            <p:nvPr/>
          </p:nvSpPr>
          <p:spPr bwMode="auto">
            <a:xfrm>
              <a:off x="538956" y="4030663"/>
              <a:ext cx="360363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1</a:t>
              </a:r>
            </a:p>
          </p:txBody>
        </p:sp>
        <p:sp>
          <p:nvSpPr>
            <p:cNvPr id="68" name="Oval 339"/>
            <p:cNvSpPr>
              <a:spLocks noChangeArrowheads="1"/>
            </p:cNvSpPr>
            <p:nvPr/>
          </p:nvSpPr>
          <p:spPr bwMode="auto">
            <a:xfrm>
              <a:off x="2464594" y="4030663"/>
              <a:ext cx="360362" cy="3603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2</a:t>
              </a:r>
            </a:p>
          </p:txBody>
        </p:sp>
        <p:sp>
          <p:nvSpPr>
            <p:cNvPr id="69" name="Oval 340"/>
            <p:cNvSpPr>
              <a:spLocks noChangeArrowheads="1"/>
            </p:cNvSpPr>
            <p:nvPr/>
          </p:nvSpPr>
          <p:spPr bwMode="auto">
            <a:xfrm>
              <a:off x="2007394" y="5118101"/>
              <a:ext cx="360362" cy="36036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4</a:t>
              </a:r>
            </a:p>
          </p:txBody>
        </p:sp>
        <p:sp>
          <p:nvSpPr>
            <p:cNvPr id="70" name="Oval 341"/>
            <p:cNvSpPr>
              <a:spLocks noChangeArrowheads="1"/>
            </p:cNvSpPr>
            <p:nvPr/>
          </p:nvSpPr>
          <p:spPr bwMode="auto">
            <a:xfrm>
              <a:off x="919956" y="5118101"/>
              <a:ext cx="360363" cy="360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3</a:t>
              </a:r>
            </a:p>
          </p:txBody>
        </p:sp>
        <p:cxnSp>
          <p:nvCxnSpPr>
            <p:cNvPr id="71" name="AutoShape 342"/>
            <p:cNvCxnSpPr>
              <a:cxnSpLocks noChangeShapeType="1"/>
              <a:stCxn id="66" idx="3"/>
              <a:endCxn id="67" idx="7"/>
            </p:cNvCxnSpPr>
            <p:nvPr/>
          </p:nvCxnSpPr>
          <p:spPr bwMode="auto">
            <a:xfrm flipH="1">
              <a:off x="846931" y="3576638"/>
              <a:ext cx="658813" cy="5064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43"/>
            <p:cNvCxnSpPr>
              <a:cxnSpLocks noChangeShapeType="1"/>
              <a:stCxn id="66" idx="5"/>
              <a:endCxn id="68" idx="1"/>
            </p:cNvCxnSpPr>
            <p:nvPr/>
          </p:nvCxnSpPr>
          <p:spPr bwMode="auto">
            <a:xfrm>
              <a:off x="1761331" y="3576638"/>
              <a:ext cx="755650" cy="5064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344"/>
            <p:cNvCxnSpPr>
              <a:cxnSpLocks noChangeShapeType="1"/>
              <a:stCxn id="69" idx="2"/>
              <a:endCxn id="70" idx="6"/>
            </p:cNvCxnSpPr>
            <p:nvPr/>
          </p:nvCxnSpPr>
          <p:spPr bwMode="auto">
            <a:xfrm flipH="1">
              <a:off x="1280319" y="5299076"/>
              <a:ext cx="7270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345"/>
            <p:cNvCxnSpPr>
              <a:cxnSpLocks noChangeShapeType="1"/>
              <a:stCxn id="69" idx="7"/>
              <a:endCxn id="68" idx="4"/>
            </p:cNvCxnSpPr>
            <p:nvPr/>
          </p:nvCxnSpPr>
          <p:spPr bwMode="auto">
            <a:xfrm flipV="1">
              <a:off x="2315369" y="4391026"/>
              <a:ext cx="330200" cy="7794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346"/>
            <p:cNvCxnSpPr>
              <a:cxnSpLocks noChangeShapeType="1"/>
              <a:stCxn id="67" idx="4"/>
              <a:endCxn id="70" idx="1"/>
            </p:cNvCxnSpPr>
            <p:nvPr/>
          </p:nvCxnSpPr>
          <p:spPr bwMode="auto">
            <a:xfrm>
              <a:off x="719931" y="4391026"/>
              <a:ext cx="252413" cy="7794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349"/>
            <p:cNvCxnSpPr>
              <a:cxnSpLocks noChangeShapeType="1"/>
              <a:stCxn id="66" idx="4"/>
              <a:endCxn id="69" idx="0"/>
            </p:cNvCxnSpPr>
            <p:nvPr/>
          </p:nvCxnSpPr>
          <p:spPr bwMode="auto">
            <a:xfrm>
              <a:off x="1634331" y="3629026"/>
              <a:ext cx="554038" cy="1489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 Box 351"/>
            <p:cNvSpPr txBox="1">
              <a:spLocks noChangeArrowheads="1"/>
            </p:cNvSpPr>
            <p:nvPr/>
          </p:nvSpPr>
          <p:spPr bwMode="auto">
            <a:xfrm>
              <a:off x="926306" y="3535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2</a:t>
              </a:r>
            </a:p>
          </p:txBody>
        </p:sp>
        <p:sp>
          <p:nvSpPr>
            <p:cNvPr id="78" name="Text Box 352"/>
            <p:cNvSpPr txBox="1">
              <a:spLocks noChangeArrowheads="1"/>
            </p:cNvSpPr>
            <p:nvPr/>
          </p:nvSpPr>
          <p:spPr bwMode="auto">
            <a:xfrm>
              <a:off x="2069306" y="3535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5</a:t>
              </a:r>
            </a:p>
          </p:txBody>
        </p:sp>
        <p:sp>
          <p:nvSpPr>
            <p:cNvPr id="79" name="Text Box 353"/>
            <p:cNvSpPr txBox="1">
              <a:spLocks noChangeArrowheads="1"/>
            </p:cNvSpPr>
            <p:nvPr/>
          </p:nvSpPr>
          <p:spPr bwMode="auto">
            <a:xfrm>
              <a:off x="1758156" y="3916362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3</a:t>
              </a:r>
            </a:p>
          </p:txBody>
        </p:sp>
        <p:sp>
          <p:nvSpPr>
            <p:cNvPr id="80" name="Text Box 354"/>
            <p:cNvSpPr txBox="1">
              <a:spLocks noChangeArrowheads="1"/>
            </p:cNvSpPr>
            <p:nvPr/>
          </p:nvSpPr>
          <p:spPr bwMode="auto">
            <a:xfrm>
              <a:off x="545305" y="4678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4</a:t>
              </a:r>
            </a:p>
          </p:txBody>
        </p:sp>
        <p:sp>
          <p:nvSpPr>
            <p:cNvPr id="81" name="Text Box 355"/>
            <p:cNvSpPr txBox="1">
              <a:spLocks noChangeArrowheads="1"/>
            </p:cNvSpPr>
            <p:nvPr/>
          </p:nvSpPr>
          <p:spPr bwMode="auto">
            <a:xfrm>
              <a:off x="2215356" y="4678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1</a:t>
              </a:r>
            </a:p>
          </p:txBody>
        </p:sp>
        <p:sp>
          <p:nvSpPr>
            <p:cNvPr id="82" name="Text Box 359"/>
            <p:cNvSpPr txBox="1">
              <a:spLocks noChangeArrowheads="1"/>
            </p:cNvSpPr>
            <p:nvPr/>
          </p:nvSpPr>
          <p:spPr bwMode="auto">
            <a:xfrm>
              <a:off x="1529556" y="5045076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2</a:t>
              </a:r>
            </a:p>
          </p:txBody>
        </p:sp>
        <p:sp>
          <p:nvSpPr>
            <p:cNvPr id="83" name="Text Box 360"/>
            <p:cNvSpPr txBox="1">
              <a:spLocks noChangeArrowheads="1"/>
            </p:cNvSpPr>
            <p:nvPr/>
          </p:nvSpPr>
          <p:spPr bwMode="auto">
            <a:xfrm>
              <a:off x="527844" y="5478463"/>
              <a:ext cx="23733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(c) s={0,1,4}, </a:t>
              </a:r>
              <a:r>
                <a:rPr lang="ko-KR" altLang="en-US" sz="1400"/>
                <a:t>정점 </a:t>
              </a:r>
              <a:r>
                <a:rPr lang="en-US" altLang="ko-KR" sz="1400"/>
                <a:t>2 </a:t>
              </a:r>
              <a:r>
                <a:rPr lang="ko-KR" altLang="en-US" sz="1400"/>
                <a:t>선정</a:t>
              </a:r>
            </a:p>
          </p:txBody>
        </p:sp>
        <p:sp>
          <p:nvSpPr>
            <p:cNvPr id="84" name="Text Box 361"/>
            <p:cNvSpPr txBox="1">
              <a:spLocks noChangeArrowheads="1"/>
            </p:cNvSpPr>
            <p:nvPr/>
          </p:nvSpPr>
          <p:spPr bwMode="auto">
            <a:xfrm>
              <a:off x="1856581" y="32940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Dist=0</a:t>
              </a:r>
            </a:p>
          </p:txBody>
        </p:sp>
        <p:sp>
          <p:nvSpPr>
            <p:cNvPr id="85" name="Text Box 362"/>
            <p:cNvSpPr txBox="1">
              <a:spLocks noChangeArrowheads="1"/>
            </p:cNvSpPr>
            <p:nvPr/>
          </p:nvSpPr>
          <p:spPr bwMode="auto">
            <a:xfrm>
              <a:off x="1834356" y="41322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Dist=4</a:t>
              </a:r>
            </a:p>
          </p:txBody>
        </p:sp>
        <p:sp>
          <p:nvSpPr>
            <p:cNvPr id="86" name="Text Box 363"/>
            <p:cNvSpPr txBox="1">
              <a:spLocks noChangeArrowheads="1"/>
            </p:cNvSpPr>
            <p:nvPr/>
          </p:nvSpPr>
          <p:spPr bwMode="auto">
            <a:xfrm>
              <a:off x="2291556" y="501491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Dist=3</a:t>
              </a:r>
            </a:p>
          </p:txBody>
        </p:sp>
        <p:sp>
          <p:nvSpPr>
            <p:cNvPr id="87" name="Text Box 364"/>
            <p:cNvSpPr txBox="1">
              <a:spLocks noChangeArrowheads="1"/>
            </p:cNvSpPr>
            <p:nvPr/>
          </p:nvSpPr>
          <p:spPr bwMode="auto">
            <a:xfrm>
              <a:off x="942181" y="486251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Dist=5</a:t>
              </a:r>
            </a:p>
          </p:txBody>
        </p:sp>
        <p:sp>
          <p:nvSpPr>
            <p:cNvPr id="88" name="Text Box 365"/>
            <p:cNvSpPr txBox="1">
              <a:spLocks noChangeArrowheads="1"/>
            </p:cNvSpPr>
            <p:nvPr/>
          </p:nvSpPr>
          <p:spPr bwMode="auto">
            <a:xfrm>
              <a:off x="843756" y="41322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Dist=2</a:t>
              </a:r>
            </a:p>
          </p:txBody>
        </p:sp>
        <p:sp>
          <p:nvSpPr>
            <p:cNvPr id="89" name="Oval 367"/>
            <p:cNvSpPr>
              <a:spLocks noChangeArrowheads="1"/>
            </p:cNvSpPr>
            <p:nvPr/>
          </p:nvSpPr>
          <p:spPr bwMode="auto">
            <a:xfrm>
              <a:off x="4218781" y="3268663"/>
              <a:ext cx="360363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0</a:t>
              </a:r>
            </a:p>
          </p:txBody>
        </p:sp>
        <p:sp>
          <p:nvSpPr>
            <p:cNvPr id="90" name="Oval 368"/>
            <p:cNvSpPr>
              <a:spLocks noChangeArrowheads="1"/>
            </p:cNvSpPr>
            <p:nvPr/>
          </p:nvSpPr>
          <p:spPr bwMode="auto">
            <a:xfrm>
              <a:off x="3304381" y="4030663"/>
              <a:ext cx="360363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1</a:t>
              </a:r>
            </a:p>
          </p:txBody>
        </p:sp>
        <p:sp>
          <p:nvSpPr>
            <p:cNvPr id="91" name="Oval 369"/>
            <p:cNvSpPr>
              <a:spLocks noChangeArrowheads="1"/>
            </p:cNvSpPr>
            <p:nvPr/>
          </p:nvSpPr>
          <p:spPr bwMode="auto">
            <a:xfrm>
              <a:off x="5230019" y="4030663"/>
              <a:ext cx="360362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2</a:t>
              </a:r>
            </a:p>
          </p:txBody>
        </p:sp>
        <p:sp>
          <p:nvSpPr>
            <p:cNvPr id="92" name="Oval 370"/>
            <p:cNvSpPr>
              <a:spLocks noChangeArrowheads="1"/>
            </p:cNvSpPr>
            <p:nvPr/>
          </p:nvSpPr>
          <p:spPr bwMode="auto">
            <a:xfrm>
              <a:off x="4772819" y="5118101"/>
              <a:ext cx="360362" cy="36036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4</a:t>
              </a:r>
            </a:p>
          </p:txBody>
        </p:sp>
        <p:sp>
          <p:nvSpPr>
            <p:cNvPr id="93" name="Oval 371"/>
            <p:cNvSpPr>
              <a:spLocks noChangeArrowheads="1"/>
            </p:cNvSpPr>
            <p:nvPr/>
          </p:nvSpPr>
          <p:spPr bwMode="auto">
            <a:xfrm>
              <a:off x="3685381" y="5118101"/>
              <a:ext cx="360363" cy="360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3</a:t>
              </a:r>
            </a:p>
          </p:txBody>
        </p:sp>
        <p:cxnSp>
          <p:nvCxnSpPr>
            <p:cNvPr id="94" name="AutoShape 372"/>
            <p:cNvCxnSpPr>
              <a:cxnSpLocks noChangeShapeType="1"/>
              <a:stCxn id="89" idx="3"/>
              <a:endCxn id="90" idx="7"/>
            </p:cNvCxnSpPr>
            <p:nvPr/>
          </p:nvCxnSpPr>
          <p:spPr bwMode="auto">
            <a:xfrm flipH="1">
              <a:off x="3612356" y="3576638"/>
              <a:ext cx="658813" cy="5064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AutoShape 374"/>
            <p:cNvCxnSpPr>
              <a:cxnSpLocks noChangeShapeType="1"/>
              <a:stCxn id="92" idx="2"/>
              <a:endCxn id="93" idx="6"/>
            </p:cNvCxnSpPr>
            <p:nvPr/>
          </p:nvCxnSpPr>
          <p:spPr bwMode="auto">
            <a:xfrm flipH="1">
              <a:off x="4045744" y="5299076"/>
              <a:ext cx="7270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AutoShape 375"/>
            <p:cNvCxnSpPr>
              <a:cxnSpLocks noChangeShapeType="1"/>
              <a:stCxn id="92" idx="7"/>
              <a:endCxn id="91" idx="4"/>
            </p:cNvCxnSpPr>
            <p:nvPr/>
          </p:nvCxnSpPr>
          <p:spPr bwMode="auto">
            <a:xfrm flipV="1">
              <a:off x="5080794" y="4391026"/>
              <a:ext cx="330200" cy="7794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AutoShape 376"/>
            <p:cNvCxnSpPr>
              <a:cxnSpLocks noChangeShapeType="1"/>
              <a:stCxn id="90" idx="4"/>
              <a:endCxn id="93" idx="1"/>
            </p:cNvCxnSpPr>
            <p:nvPr/>
          </p:nvCxnSpPr>
          <p:spPr bwMode="auto">
            <a:xfrm>
              <a:off x="3485356" y="4391026"/>
              <a:ext cx="252413" cy="7794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377"/>
            <p:cNvCxnSpPr>
              <a:cxnSpLocks noChangeShapeType="1"/>
              <a:stCxn id="91" idx="2"/>
              <a:endCxn id="93" idx="7"/>
            </p:cNvCxnSpPr>
            <p:nvPr/>
          </p:nvCxnSpPr>
          <p:spPr bwMode="auto">
            <a:xfrm flipH="1">
              <a:off x="3993356" y="4211638"/>
              <a:ext cx="1236663" cy="958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379"/>
            <p:cNvCxnSpPr>
              <a:cxnSpLocks noChangeShapeType="1"/>
              <a:stCxn id="89" idx="4"/>
              <a:endCxn id="92" idx="0"/>
            </p:cNvCxnSpPr>
            <p:nvPr/>
          </p:nvCxnSpPr>
          <p:spPr bwMode="auto">
            <a:xfrm>
              <a:off x="4399756" y="3629026"/>
              <a:ext cx="554038" cy="1489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Text Box 381"/>
            <p:cNvSpPr txBox="1">
              <a:spLocks noChangeArrowheads="1"/>
            </p:cNvSpPr>
            <p:nvPr/>
          </p:nvSpPr>
          <p:spPr bwMode="auto">
            <a:xfrm>
              <a:off x="3691731" y="3535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2</a:t>
              </a:r>
            </a:p>
          </p:txBody>
        </p:sp>
        <p:sp>
          <p:nvSpPr>
            <p:cNvPr id="101" name="Text Box 383"/>
            <p:cNvSpPr txBox="1">
              <a:spLocks noChangeArrowheads="1"/>
            </p:cNvSpPr>
            <p:nvPr/>
          </p:nvSpPr>
          <p:spPr bwMode="auto">
            <a:xfrm>
              <a:off x="4523581" y="3916362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3</a:t>
              </a:r>
            </a:p>
          </p:txBody>
        </p:sp>
        <p:sp>
          <p:nvSpPr>
            <p:cNvPr id="102" name="Text Box 384"/>
            <p:cNvSpPr txBox="1">
              <a:spLocks noChangeArrowheads="1"/>
            </p:cNvSpPr>
            <p:nvPr/>
          </p:nvSpPr>
          <p:spPr bwMode="auto">
            <a:xfrm>
              <a:off x="3310731" y="4678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4</a:t>
              </a:r>
            </a:p>
          </p:txBody>
        </p:sp>
        <p:sp>
          <p:nvSpPr>
            <p:cNvPr id="103" name="Text Box 385"/>
            <p:cNvSpPr txBox="1">
              <a:spLocks noChangeArrowheads="1"/>
            </p:cNvSpPr>
            <p:nvPr/>
          </p:nvSpPr>
          <p:spPr bwMode="auto">
            <a:xfrm>
              <a:off x="4980781" y="4678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1</a:t>
              </a:r>
            </a:p>
          </p:txBody>
        </p:sp>
        <p:sp>
          <p:nvSpPr>
            <p:cNvPr id="104" name="Text Box 388"/>
            <p:cNvSpPr txBox="1">
              <a:spLocks noChangeArrowheads="1"/>
            </p:cNvSpPr>
            <p:nvPr/>
          </p:nvSpPr>
          <p:spPr bwMode="auto">
            <a:xfrm>
              <a:off x="4377531" y="4435476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6</a:t>
              </a:r>
            </a:p>
          </p:txBody>
        </p:sp>
        <p:sp>
          <p:nvSpPr>
            <p:cNvPr id="105" name="Text Box 389"/>
            <p:cNvSpPr txBox="1">
              <a:spLocks noChangeArrowheads="1"/>
            </p:cNvSpPr>
            <p:nvPr/>
          </p:nvSpPr>
          <p:spPr bwMode="auto">
            <a:xfrm>
              <a:off x="4294981" y="5045076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2</a:t>
              </a:r>
            </a:p>
          </p:txBody>
        </p:sp>
        <p:sp>
          <p:nvSpPr>
            <p:cNvPr id="106" name="Text Box 390"/>
            <p:cNvSpPr txBox="1">
              <a:spLocks noChangeArrowheads="1"/>
            </p:cNvSpPr>
            <p:nvPr/>
          </p:nvSpPr>
          <p:spPr bwMode="auto">
            <a:xfrm>
              <a:off x="3129756" y="5478463"/>
              <a:ext cx="25368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(d) s={0,1,4,2}, </a:t>
              </a:r>
              <a:r>
                <a:rPr lang="ko-KR" altLang="en-US" sz="1400"/>
                <a:t>정점 </a:t>
              </a:r>
              <a:r>
                <a:rPr lang="en-US" altLang="ko-KR" sz="1400"/>
                <a:t>3 </a:t>
              </a:r>
              <a:r>
                <a:rPr lang="ko-KR" altLang="en-US" sz="1400"/>
                <a:t>선정</a:t>
              </a:r>
            </a:p>
          </p:txBody>
        </p:sp>
        <p:sp>
          <p:nvSpPr>
            <p:cNvPr id="107" name="Text Box 391"/>
            <p:cNvSpPr txBox="1">
              <a:spLocks noChangeArrowheads="1"/>
            </p:cNvSpPr>
            <p:nvPr/>
          </p:nvSpPr>
          <p:spPr bwMode="auto">
            <a:xfrm>
              <a:off x="4599781" y="32940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Dist=0</a:t>
              </a:r>
            </a:p>
          </p:txBody>
        </p:sp>
        <p:sp>
          <p:nvSpPr>
            <p:cNvPr id="108" name="Text Box 392"/>
            <p:cNvSpPr txBox="1">
              <a:spLocks noChangeArrowheads="1"/>
            </p:cNvSpPr>
            <p:nvPr/>
          </p:nvSpPr>
          <p:spPr bwMode="auto">
            <a:xfrm>
              <a:off x="4850606" y="379571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Dist=4</a:t>
              </a:r>
            </a:p>
          </p:txBody>
        </p:sp>
        <p:sp>
          <p:nvSpPr>
            <p:cNvPr id="109" name="Text Box 393"/>
            <p:cNvSpPr txBox="1">
              <a:spLocks noChangeArrowheads="1"/>
            </p:cNvSpPr>
            <p:nvPr/>
          </p:nvSpPr>
          <p:spPr bwMode="auto">
            <a:xfrm>
              <a:off x="5056981" y="50466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Dist=3</a:t>
              </a:r>
            </a:p>
          </p:txBody>
        </p:sp>
        <p:sp>
          <p:nvSpPr>
            <p:cNvPr id="110" name="Text Box 394"/>
            <p:cNvSpPr txBox="1">
              <a:spLocks noChangeArrowheads="1"/>
            </p:cNvSpPr>
            <p:nvPr/>
          </p:nvSpPr>
          <p:spPr bwMode="auto">
            <a:xfrm>
              <a:off x="3631406" y="478631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Dist=5</a:t>
              </a:r>
            </a:p>
          </p:txBody>
        </p:sp>
        <p:sp>
          <p:nvSpPr>
            <p:cNvPr id="111" name="Text Box 395"/>
            <p:cNvSpPr txBox="1">
              <a:spLocks noChangeArrowheads="1"/>
            </p:cNvSpPr>
            <p:nvPr/>
          </p:nvSpPr>
          <p:spPr bwMode="auto">
            <a:xfrm>
              <a:off x="3631406" y="40560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Dist=2</a:t>
              </a:r>
            </a:p>
          </p:txBody>
        </p:sp>
        <p:sp>
          <p:nvSpPr>
            <p:cNvPr id="112" name="Oval 397"/>
            <p:cNvSpPr>
              <a:spLocks noChangeArrowheads="1"/>
            </p:cNvSpPr>
            <p:nvPr/>
          </p:nvSpPr>
          <p:spPr bwMode="auto">
            <a:xfrm>
              <a:off x="7092156" y="3268663"/>
              <a:ext cx="360363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0</a:t>
              </a:r>
            </a:p>
          </p:txBody>
        </p:sp>
        <p:sp>
          <p:nvSpPr>
            <p:cNvPr id="113" name="Oval 398"/>
            <p:cNvSpPr>
              <a:spLocks noChangeArrowheads="1"/>
            </p:cNvSpPr>
            <p:nvPr/>
          </p:nvSpPr>
          <p:spPr bwMode="auto">
            <a:xfrm>
              <a:off x="6177756" y="4030663"/>
              <a:ext cx="360363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1</a:t>
              </a:r>
            </a:p>
          </p:txBody>
        </p:sp>
        <p:sp>
          <p:nvSpPr>
            <p:cNvPr id="114" name="Oval 399"/>
            <p:cNvSpPr>
              <a:spLocks noChangeArrowheads="1"/>
            </p:cNvSpPr>
            <p:nvPr/>
          </p:nvSpPr>
          <p:spPr bwMode="auto">
            <a:xfrm>
              <a:off x="8103394" y="4030663"/>
              <a:ext cx="360362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 dirty="0"/>
                <a:t>2</a:t>
              </a:r>
            </a:p>
          </p:txBody>
        </p:sp>
        <p:sp>
          <p:nvSpPr>
            <p:cNvPr id="115" name="Oval 400"/>
            <p:cNvSpPr>
              <a:spLocks noChangeArrowheads="1"/>
            </p:cNvSpPr>
            <p:nvPr/>
          </p:nvSpPr>
          <p:spPr bwMode="auto">
            <a:xfrm>
              <a:off x="7646194" y="5118101"/>
              <a:ext cx="360362" cy="36036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4</a:t>
              </a:r>
            </a:p>
          </p:txBody>
        </p:sp>
        <p:sp>
          <p:nvSpPr>
            <p:cNvPr id="116" name="Oval 401"/>
            <p:cNvSpPr>
              <a:spLocks noChangeArrowheads="1"/>
            </p:cNvSpPr>
            <p:nvPr/>
          </p:nvSpPr>
          <p:spPr bwMode="auto">
            <a:xfrm>
              <a:off x="6558756" y="5118101"/>
              <a:ext cx="360363" cy="36036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800"/>
                <a:t>3</a:t>
              </a:r>
            </a:p>
          </p:txBody>
        </p:sp>
        <p:cxnSp>
          <p:nvCxnSpPr>
            <p:cNvPr id="117" name="AutoShape 402"/>
            <p:cNvCxnSpPr>
              <a:cxnSpLocks noChangeShapeType="1"/>
              <a:stCxn id="112" idx="3"/>
              <a:endCxn id="113" idx="7"/>
            </p:cNvCxnSpPr>
            <p:nvPr/>
          </p:nvCxnSpPr>
          <p:spPr bwMode="auto">
            <a:xfrm flipH="1">
              <a:off x="6485731" y="3576638"/>
              <a:ext cx="658813" cy="5064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404"/>
            <p:cNvCxnSpPr>
              <a:cxnSpLocks noChangeShapeType="1"/>
              <a:stCxn id="115" idx="2"/>
              <a:endCxn id="116" idx="6"/>
            </p:cNvCxnSpPr>
            <p:nvPr/>
          </p:nvCxnSpPr>
          <p:spPr bwMode="auto">
            <a:xfrm flipH="1">
              <a:off x="6919119" y="5299076"/>
              <a:ext cx="7270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AutoShape 405"/>
            <p:cNvCxnSpPr>
              <a:cxnSpLocks noChangeShapeType="1"/>
              <a:stCxn id="115" idx="7"/>
              <a:endCxn id="114" idx="4"/>
            </p:cNvCxnSpPr>
            <p:nvPr/>
          </p:nvCxnSpPr>
          <p:spPr bwMode="auto">
            <a:xfrm flipV="1">
              <a:off x="7954169" y="4391026"/>
              <a:ext cx="330200" cy="7794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AutoShape 409"/>
            <p:cNvCxnSpPr>
              <a:cxnSpLocks noChangeShapeType="1"/>
              <a:stCxn id="112" idx="4"/>
              <a:endCxn id="115" idx="0"/>
            </p:cNvCxnSpPr>
            <p:nvPr/>
          </p:nvCxnSpPr>
          <p:spPr bwMode="auto">
            <a:xfrm>
              <a:off x="7273131" y="3629026"/>
              <a:ext cx="554038" cy="1489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Text Box 411"/>
            <p:cNvSpPr txBox="1">
              <a:spLocks noChangeArrowheads="1"/>
            </p:cNvSpPr>
            <p:nvPr/>
          </p:nvSpPr>
          <p:spPr bwMode="auto">
            <a:xfrm>
              <a:off x="6565106" y="3535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2</a:t>
              </a:r>
            </a:p>
          </p:txBody>
        </p:sp>
        <p:sp>
          <p:nvSpPr>
            <p:cNvPr id="122" name="Text Box 413"/>
            <p:cNvSpPr txBox="1">
              <a:spLocks noChangeArrowheads="1"/>
            </p:cNvSpPr>
            <p:nvPr/>
          </p:nvSpPr>
          <p:spPr bwMode="auto">
            <a:xfrm>
              <a:off x="7396956" y="3916362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3</a:t>
              </a:r>
            </a:p>
          </p:txBody>
        </p:sp>
        <p:sp>
          <p:nvSpPr>
            <p:cNvPr id="123" name="Text Box 415"/>
            <p:cNvSpPr txBox="1">
              <a:spLocks noChangeArrowheads="1"/>
            </p:cNvSpPr>
            <p:nvPr/>
          </p:nvSpPr>
          <p:spPr bwMode="auto">
            <a:xfrm>
              <a:off x="7854156" y="4678363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1</a:t>
              </a:r>
            </a:p>
          </p:txBody>
        </p:sp>
        <p:sp>
          <p:nvSpPr>
            <p:cNvPr id="124" name="Text Box 419"/>
            <p:cNvSpPr txBox="1">
              <a:spLocks noChangeArrowheads="1"/>
            </p:cNvSpPr>
            <p:nvPr/>
          </p:nvSpPr>
          <p:spPr bwMode="auto">
            <a:xfrm>
              <a:off x="7168356" y="5045076"/>
              <a:ext cx="302584" cy="33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2</a:t>
              </a:r>
            </a:p>
          </p:txBody>
        </p:sp>
        <p:sp>
          <p:nvSpPr>
            <p:cNvPr id="125" name="Text Box 420"/>
            <p:cNvSpPr txBox="1">
              <a:spLocks noChangeArrowheads="1"/>
            </p:cNvSpPr>
            <p:nvPr/>
          </p:nvSpPr>
          <p:spPr bwMode="auto">
            <a:xfrm>
              <a:off x="6522244" y="5478463"/>
              <a:ext cx="15605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400"/>
                <a:t>(e) s={0,1,4,2,3}</a:t>
              </a:r>
            </a:p>
          </p:txBody>
        </p:sp>
        <p:sp>
          <p:nvSpPr>
            <p:cNvPr id="126" name="Text Box 421"/>
            <p:cNvSpPr txBox="1">
              <a:spLocks noChangeArrowheads="1"/>
            </p:cNvSpPr>
            <p:nvPr/>
          </p:nvSpPr>
          <p:spPr bwMode="auto">
            <a:xfrm>
              <a:off x="3161506" y="5859463"/>
              <a:ext cx="2430572" cy="407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ko-KR" altLang="en-US" sz="1800" dirty="0"/>
                <a:t>최단 경로 계산의 예</a:t>
              </a:r>
            </a:p>
          </p:txBody>
        </p:sp>
        <p:sp>
          <p:nvSpPr>
            <p:cNvPr id="127" name="Text Box 422"/>
            <p:cNvSpPr txBox="1">
              <a:spLocks noChangeArrowheads="1"/>
            </p:cNvSpPr>
            <p:nvPr/>
          </p:nvSpPr>
          <p:spPr bwMode="auto">
            <a:xfrm>
              <a:off x="7489031" y="33448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Dist=0</a:t>
              </a:r>
            </a:p>
          </p:txBody>
        </p:sp>
        <p:sp>
          <p:nvSpPr>
            <p:cNvPr id="128" name="Text Box 423"/>
            <p:cNvSpPr txBox="1">
              <a:spLocks noChangeArrowheads="1"/>
            </p:cNvSpPr>
            <p:nvPr/>
          </p:nvSpPr>
          <p:spPr bwMode="auto">
            <a:xfrm>
              <a:off x="6558756" y="41068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Dist=2</a:t>
              </a:r>
            </a:p>
          </p:txBody>
        </p:sp>
        <p:sp>
          <p:nvSpPr>
            <p:cNvPr id="129" name="Text Box 424"/>
            <p:cNvSpPr txBox="1">
              <a:spLocks noChangeArrowheads="1"/>
            </p:cNvSpPr>
            <p:nvPr/>
          </p:nvSpPr>
          <p:spPr bwMode="auto">
            <a:xfrm>
              <a:off x="7701756" y="38020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Dist=4</a:t>
              </a:r>
            </a:p>
          </p:txBody>
        </p:sp>
        <p:sp>
          <p:nvSpPr>
            <p:cNvPr id="130" name="Text Box 425"/>
            <p:cNvSpPr txBox="1">
              <a:spLocks noChangeArrowheads="1"/>
            </p:cNvSpPr>
            <p:nvPr/>
          </p:nvSpPr>
          <p:spPr bwMode="auto">
            <a:xfrm>
              <a:off x="6406356" y="47926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Dist=5</a:t>
              </a:r>
            </a:p>
          </p:txBody>
        </p:sp>
        <p:sp>
          <p:nvSpPr>
            <p:cNvPr id="131" name="Text Box 426"/>
            <p:cNvSpPr txBox="1">
              <a:spLocks noChangeArrowheads="1"/>
            </p:cNvSpPr>
            <p:nvPr/>
          </p:nvSpPr>
          <p:spPr bwMode="auto">
            <a:xfrm>
              <a:off x="7946231" y="5021263"/>
              <a:ext cx="669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/>
                <a:t>Dist=3</a:t>
              </a:r>
            </a:p>
          </p:txBody>
        </p:sp>
        <p:sp>
          <p:nvSpPr>
            <p:cNvPr id="132" name="Text Box 428"/>
            <p:cNvSpPr txBox="1">
              <a:spLocks noChangeArrowheads="1"/>
            </p:cNvSpPr>
            <p:nvPr/>
          </p:nvSpPr>
          <p:spPr bwMode="auto">
            <a:xfrm>
              <a:off x="1832769" y="4975226"/>
              <a:ext cx="2873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*</a:t>
              </a:r>
            </a:p>
          </p:txBody>
        </p:sp>
        <p:sp>
          <p:nvSpPr>
            <p:cNvPr id="133" name="Text Box 429"/>
            <p:cNvSpPr txBox="1">
              <a:spLocks noChangeArrowheads="1"/>
            </p:cNvSpPr>
            <p:nvPr/>
          </p:nvSpPr>
          <p:spPr bwMode="auto">
            <a:xfrm>
              <a:off x="5433219" y="3824288"/>
              <a:ext cx="2873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*</a:t>
              </a:r>
            </a:p>
          </p:txBody>
        </p:sp>
        <p:sp>
          <p:nvSpPr>
            <p:cNvPr id="134" name="Text Box 430"/>
            <p:cNvSpPr txBox="1">
              <a:spLocks noChangeArrowheads="1"/>
            </p:cNvSpPr>
            <p:nvPr/>
          </p:nvSpPr>
          <p:spPr bwMode="auto">
            <a:xfrm>
              <a:off x="6009481" y="1231901"/>
              <a:ext cx="287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10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en-US" altLang="ko-KR" dirty="0"/>
              <a:t>(</a:t>
            </a:r>
            <a:r>
              <a:rPr lang="en-US" altLang="ko-KR" dirty="0" err="1"/>
              <a:t>Dijkstra</a:t>
            </a:r>
            <a:r>
              <a:rPr lang="en-US" altLang="ko-KR" dirty="0"/>
              <a:t>) </a:t>
            </a:r>
            <a:r>
              <a:rPr lang="ko-KR" altLang="en-US" dirty="0"/>
              <a:t>알고리즘</a:t>
            </a:r>
          </a:p>
        </p:txBody>
      </p:sp>
      <p:grpSp>
        <p:nvGrpSpPr>
          <p:cNvPr id="4" name="Group 681"/>
          <p:cNvGrpSpPr>
            <a:grpSpLocks/>
          </p:cNvGrpSpPr>
          <p:nvPr/>
        </p:nvGrpSpPr>
        <p:grpSpPr bwMode="auto">
          <a:xfrm>
            <a:off x="1600200" y="3839369"/>
            <a:ext cx="5943600" cy="1857378"/>
            <a:chOff x="960" y="880"/>
            <a:chExt cx="3744" cy="1170"/>
          </a:xfrm>
        </p:grpSpPr>
        <p:sp>
          <p:nvSpPr>
            <p:cNvPr id="31" name="Rectangle 595"/>
            <p:cNvSpPr>
              <a:spLocks noChangeArrowheads="1"/>
            </p:cNvSpPr>
            <p:nvPr/>
          </p:nvSpPr>
          <p:spPr bwMode="auto">
            <a:xfrm>
              <a:off x="4368" y="1855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2" name="Rectangle 594"/>
            <p:cNvSpPr>
              <a:spLocks noChangeArrowheads="1"/>
            </p:cNvSpPr>
            <p:nvPr/>
          </p:nvSpPr>
          <p:spPr bwMode="auto">
            <a:xfrm>
              <a:off x="3984" y="1855"/>
              <a:ext cx="38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" name="Rectangle 593"/>
            <p:cNvSpPr>
              <a:spLocks noChangeArrowheads="1"/>
            </p:cNvSpPr>
            <p:nvPr/>
          </p:nvSpPr>
          <p:spPr bwMode="auto">
            <a:xfrm>
              <a:off x="3648" y="1855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4" name="Rectangle 592"/>
            <p:cNvSpPr>
              <a:spLocks noChangeArrowheads="1"/>
            </p:cNvSpPr>
            <p:nvPr/>
          </p:nvSpPr>
          <p:spPr bwMode="auto">
            <a:xfrm>
              <a:off x="3312" y="1855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5" name="Rectangle 591"/>
            <p:cNvSpPr>
              <a:spLocks noChangeArrowheads="1"/>
            </p:cNvSpPr>
            <p:nvPr/>
          </p:nvSpPr>
          <p:spPr bwMode="auto">
            <a:xfrm>
              <a:off x="2976" y="1855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6" name="Rectangle 590"/>
            <p:cNvSpPr>
              <a:spLocks noChangeArrowheads="1"/>
            </p:cNvSpPr>
            <p:nvPr/>
          </p:nvSpPr>
          <p:spPr bwMode="auto">
            <a:xfrm>
              <a:off x="2052" y="1855"/>
              <a:ext cx="92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[0],[1],[4],[2]</a:t>
              </a:r>
            </a:p>
          </p:txBody>
        </p:sp>
        <p:sp>
          <p:nvSpPr>
            <p:cNvPr id="37" name="Rectangle 589"/>
            <p:cNvSpPr>
              <a:spLocks noChangeArrowheads="1"/>
            </p:cNvSpPr>
            <p:nvPr/>
          </p:nvSpPr>
          <p:spPr bwMode="auto">
            <a:xfrm>
              <a:off x="1536" y="1855"/>
              <a:ext cx="51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38" name="Rectangle 588"/>
            <p:cNvSpPr>
              <a:spLocks noChangeArrowheads="1"/>
            </p:cNvSpPr>
            <p:nvPr/>
          </p:nvSpPr>
          <p:spPr bwMode="auto">
            <a:xfrm>
              <a:off x="960" y="1855"/>
              <a:ext cx="57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9" name="Rectangle 587"/>
            <p:cNvSpPr>
              <a:spLocks noChangeArrowheads="1"/>
            </p:cNvSpPr>
            <p:nvPr/>
          </p:nvSpPr>
          <p:spPr bwMode="auto">
            <a:xfrm>
              <a:off x="4368" y="1660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0" name="Rectangle 586"/>
            <p:cNvSpPr>
              <a:spLocks noChangeArrowheads="1"/>
            </p:cNvSpPr>
            <p:nvPr/>
          </p:nvSpPr>
          <p:spPr bwMode="auto">
            <a:xfrm>
              <a:off x="3984" y="1660"/>
              <a:ext cx="38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1" name="Rectangle 585"/>
            <p:cNvSpPr>
              <a:spLocks noChangeArrowheads="1"/>
            </p:cNvSpPr>
            <p:nvPr/>
          </p:nvSpPr>
          <p:spPr bwMode="auto">
            <a:xfrm>
              <a:off x="3648" y="1660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2" name="Rectangle 584"/>
            <p:cNvSpPr>
              <a:spLocks noChangeArrowheads="1"/>
            </p:cNvSpPr>
            <p:nvPr/>
          </p:nvSpPr>
          <p:spPr bwMode="auto">
            <a:xfrm>
              <a:off x="3312" y="1660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3" name="Rectangle 583"/>
            <p:cNvSpPr>
              <a:spLocks noChangeArrowheads="1"/>
            </p:cNvSpPr>
            <p:nvPr/>
          </p:nvSpPr>
          <p:spPr bwMode="auto">
            <a:xfrm>
              <a:off x="2976" y="1660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4" name="Rectangle 582"/>
            <p:cNvSpPr>
              <a:spLocks noChangeArrowheads="1"/>
            </p:cNvSpPr>
            <p:nvPr/>
          </p:nvSpPr>
          <p:spPr bwMode="auto">
            <a:xfrm>
              <a:off x="2052" y="1660"/>
              <a:ext cx="92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[0],[1],[4]</a:t>
              </a:r>
            </a:p>
          </p:txBody>
        </p:sp>
        <p:sp>
          <p:nvSpPr>
            <p:cNvPr id="45" name="Rectangle 581"/>
            <p:cNvSpPr>
              <a:spLocks noChangeArrowheads="1"/>
            </p:cNvSpPr>
            <p:nvPr/>
          </p:nvSpPr>
          <p:spPr bwMode="auto">
            <a:xfrm>
              <a:off x="1536" y="1660"/>
              <a:ext cx="51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46" name="Rectangle 580"/>
            <p:cNvSpPr>
              <a:spLocks noChangeArrowheads="1"/>
            </p:cNvSpPr>
            <p:nvPr/>
          </p:nvSpPr>
          <p:spPr bwMode="auto">
            <a:xfrm>
              <a:off x="960" y="1660"/>
              <a:ext cx="57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7" name="Rectangle 579"/>
            <p:cNvSpPr>
              <a:spLocks noChangeArrowheads="1"/>
            </p:cNvSpPr>
            <p:nvPr/>
          </p:nvSpPr>
          <p:spPr bwMode="auto">
            <a:xfrm>
              <a:off x="4368" y="1465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8" name="Rectangle 578"/>
            <p:cNvSpPr>
              <a:spLocks noChangeArrowheads="1"/>
            </p:cNvSpPr>
            <p:nvPr/>
          </p:nvSpPr>
          <p:spPr bwMode="auto">
            <a:xfrm>
              <a:off x="3984" y="1465"/>
              <a:ext cx="38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49" name="Rectangle 577"/>
            <p:cNvSpPr>
              <a:spLocks noChangeArrowheads="1"/>
            </p:cNvSpPr>
            <p:nvPr/>
          </p:nvSpPr>
          <p:spPr bwMode="auto">
            <a:xfrm>
              <a:off x="3648" y="1465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0" name="Rectangle 576"/>
            <p:cNvSpPr>
              <a:spLocks noChangeArrowheads="1"/>
            </p:cNvSpPr>
            <p:nvPr/>
          </p:nvSpPr>
          <p:spPr bwMode="auto">
            <a:xfrm>
              <a:off x="3312" y="1465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1" name="Rectangle 575"/>
            <p:cNvSpPr>
              <a:spLocks noChangeArrowheads="1"/>
            </p:cNvSpPr>
            <p:nvPr/>
          </p:nvSpPr>
          <p:spPr bwMode="auto">
            <a:xfrm>
              <a:off x="2976" y="1465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2" name="Rectangle 574"/>
            <p:cNvSpPr>
              <a:spLocks noChangeArrowheads="1"/>
            </p:cNvSpPr>
            <p:nvPr/>
          </p:nvSpPr>
          <p:spPr bwMode="auto">
            <a:xfrm>
              <a:off x="2052" y="1465"/>
              <a:ext cx="92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[0],[1]</a:t>
              </a:r>
            </a:p>
          </p:txBody>
        </p:sp>
        <p:sp>
          <p:nvSpPr>
            <p:cNvPr id="53" name="Rectangle 573"/>
            <p:cNvSpPr>
              <a:spLocks noChangeArrowheads="1"/>
            </p:cNvSpPr>
            <p:nvPr/>
          </p:nvSpPr>
          <p:spPr bwMode="auto">
            <a:xfrm>
              <a:off x="1536" y="1465"/>
              <a:ext cx="51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54" name="Rectangle 572"/>
            <p:cNvSpPr>
              <a:spLocks noChangeArrowheads="1"/>
            </p:cNvSpPr>
            <p:nvPr/>
          </p:nvSpPr>
          <p:spPr bwMode="auto">
            <a:xfrm>
              <a:off x="960" y="1465"/>
              <a:ext cx="57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5" name="Rectangle 571"/>
            <p:cNvSpPr>
              <a:spLocks noChangeArrowheads="1"/>
            </p:cNvSpPr>
            <p:nvPr/>
          </p:nvSpPr>
          <p:spPr bwMode="auto">
            <a:xfrm>
              <a:off x="4368" y="1270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6" name="Rectangle 570"/>
            <p:cNvSpPr>
              <a:spLocks noChangeArrowheads="1"/>
            </p:cNvSpPr>
            <p:nvPr/>
          </p:nvSpPr>
          <p:spPr bwMode="auto">
            <a:xfrm>
              <a:off x="3984" y="1270"/>
              <a:ext cx="38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999</a:t>
              </a:r>
            </a:p>
          </p:txBody>
        </p:sp>
        <p:sp>
          <p:nvSpPr>
            <p:cNvPr id="57" name="Rectangle 569"/>
            <p:cNvSpPr>
              <a:spLocks noChangeArrowheads="1"/>
            </p:cNvSpPr>
            <p:nvPr/>
          </p:nvSpPr>
          <p:spPr bwMode="auto">
            <a:xfrm>
              <a:off x="3648" y="1270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8" name="Rectangle 568"/>
            <p:cNvSpPr>
              <a:spLocks noChangeArrowheads="1"/>
            </p:cNvSpPr>
            <p:nvPr/>
          </p:nvSpPr>
          <p:spPr bwMode="auto">
            <a:xfrm>
              <a:off x="3312" y="1270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9" name="Rectangle 567"/>
            <p:cNvSpPr>
              <a:spLocks noChangeArrowheads="1"/>
            </p:cNvSpPr>
            <p:nvPr/>
          </p:nvSpPr>
          <p:spPr bwMode="auto">
            <a:xfrm>
              <a:off x="2976" y="1270"/>
              <a:ext cx="33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0" name="Rectangle 566"/>
            <p:cNvSpPr>
              <a:spLocks noChangeArrowheads="1"/>
            </p:cNvSpPr>
            <p:nvPr/>
          </p:nvSpPr>
          <p:spPr bwMode="auto">
            <a:xfrm>
              <a:off x="2052" y="1270"/>
              <a:ext cx="92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61" name="Rectangle 565"/>
            <p:cNvSpPr>
              <a:spLocks noChangeArrowheads="1"/>
            </p:cNvSpPr>
            <p:nvPr/>
          </p:nvSpPr>
          <p:spPr bwMode="auto">
            <a:xfrm>
              <a:off x="1536" y="1270"/>
              <a:ext cx="51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endParaRPr lang="en-US" altLang="ko-KR" sz="1800">
                <a:solidFill>
                  <a:srgbClr val="000000"/>
                </a:solidFill>
              </a:endParaRPr>
            </a:p>
          </p:txBody>
        </p:sp>
        <p:sp>
          <p:nvSpPr>
            <p:cNvPr id="62" name="Rectangle 564"/>
            <p:cNvSpPr>
              <a:spLocks noChangeArrowheads="1"/>
            </p:cNvSpPr>
            <p:nvPr/>
          </p:nvSpPr>
          <p:spPr bwMode="auto">
            <a:xfrm>
              <a:off x="960" y="1270"/>
              <a:ext cx="57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ko-KR" altLang="en-US" sz="1800">
                  <a:solidFill>
                    <a:srgbClr val="000000"/>
                  </a:solidFill>
                </a:rPr>
                <a:t>초기화</a:t>
              </a:r>
            </a:p>
          </p:txBody>
        </p:sp>
        <p:sp>
          <p:nvSpPr>
            <p:cNvPr id="63" name="Rectangle 563"/>
            <p:cNvSpPr>
              <a:spLocks noChangeArrowheads="1"/>
            </p:cNvSpPr>
            <p:nvPr/>
          </p:nvSpPr>
          <p:spPr bwMode="auto">
            <a:xfrm>
              <a:off x="4368" y="1075"/>
              <a:ext cx="336" cy="195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[4]</a:t>
              </a:r>
            </a:p>
          </p:txBody>
        </p:sp>
        <p:sp>
          <p:nvSpPr>
            <p:cNvPr id="64" name="Rectangle 562"/>
            <p:cNvSpPr>
              <a:spLocks noChangeArrowheads="1"/>
            </p:cNvSpPr>
            <p:nvPr/>
          </p:nvSpPr>
          <p:spPr bwMode="auto">
            <a:xfrm>
              <a:off x="3984" y="1075"/>
              <a:ext cx="384" cy="195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65" name="Rectangle 561"/>
            <p:cNvSpPr>
              <a:spLocks noChangeArrowheads="1"/>
            </p:cNvSpPr>
            <p:nvPr/>
          </p:nvSpPr>
          <p:spPr bwMode="auto">
            <a:xfrm>
              <a:off x="3648" y="1075"/>
              <a:ext cx="336" cy="195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66" name="Rectangle 560"/>
            <p:cNvSpPr>
              <a:spLocks noChangeArrowheads="1"/>
            </p:cNvSpPr>
            <p:nvPr/>
          </p:nvSpPr>
          <p:spPr bwMode="auto">
            <a:xfrm>
              <a:off x="3312" y="1075"/>
              <a:ext cx="336" cy="195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67" name="Rectangle 559"/>
            <p:cNvSpPr>
              <a:spLocks noChangeArrowheads="1"/>
            </p:cNvSpPr>
            <p:nvPr/>
          </p:nvSpPr>
          <p:spPr bwMode="auto">
            <a:xfrm>
              <a:off x="2976" y="1075"/>
              <a:ext cx="336" cy="195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68" name="Rectangle 551"/>
            <p:cNvSpPr>
              <a:spLocks noChangeArrowheads="1"/>
            </p:cNvSpPr>
            <p:nvPr/>
          </p:nvSpPr>
          <p:spPr bwMode="auto">
            <a:xfrm>
              <a:off x="2976" y="880"/>
              <a:ext cx="1728" cy="195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Dist[i]</a:t>
              </a:r>
            </a:p>
          </p:txBody>
        </p:sp>
        <p:sp>
          <p:nvSpPr>
            <p:cNvPr id="69" name="Rectangle 550"/>
            <p:cNvSpPr>
              <a:spLocks noChangeArrowheads="1"/>
            </p:cNvSpPr>
            <p:nvPr/>
          </p:nvSpPr>
          <p:spPr bwMode="auto">
            <a:xfrm>
              <a:off x="2052" y="880"/>
              <a:ext cx="924" cy="390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S=true</a:t>
              </a:r>
              <a:r>
                <a:rPr lang="ko-KR" altLang="en-US" sz="1800">
                  <a:solidFill>
                    <a:srgbClr val="000000"/>
                  </a:solidFill>
                </a:rPr>
                <a:t>인 정점</a:t>
              </a:r>
            </a:p>
          </p:txBody>
        </p:sp>
        <p:sp>
          <p:nvSpPr>
            <p:cNvPr id="70" name="Rectangle 549"/>
            <p:cNvSpPr>
              <a:spLocks noChangeArrowheads="1"/>
            </p:cNvSpPr>
            <p:nvPr/>
          </p:nvSpPr>
          <p:spPr bwMode="auto">
            <a:xfrm>
              <a:off x="1536" y="880"/>
              <a:ext cx="516" cy="390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ko-KR" altLang="en-US" sz="1800">
                  <a:solidFill>
                    <a:srgbClr val="000000"/>
                  </a:solidFill>
                </a:rPr>
                <a:t>선택된정점</a:t>
              </a:r>
            </a:p>
          </p:txBody>
        </p:sp>
        <p:sp>
          <p:nvSpPr>
            <p:cNvPr id="71" name="Rectangle 548"/>
            <p:cNvSpPr>
              <a:spLocks noChangeArrowheads="1"/>
            </p:cNvSpPr>
            <p:nvPr/>
          </p:nvSpPr>
          <p:spPr bwMode="auto">
            <a:xfrm>
              <a:off x="960" y="880"/>
              <a:ext cx="576" cy="390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for </a:t>
              </a:r>
              <a:r>
                <a:rPr lang="ko-KR" altLang="en-US" sz="1800">
                  <a:solidFill>
                    <a:srgbClr val="000000"/>
                  </a:solidFill>
                </a:rPr>
                <a:t>루프</a:t>
              </a:r>
            </a:p>
          </p:txBody>
        </p:sp>
        <p:sp>
          <p:nvSpPr>
            <p:cNvPr id="72" name="Line 596"/>
            <p:cNvSpPr>
              <a:spLocks noChangeShapeType="1"/>
            </p:cNvSpPr>
            <p:nvPr/>
          </p:nvSpPr>
          <p:spPr bwMode="auto">
            <a:xfrm>
              <a:off x="960" y="880"/>
              <a:ext cx="37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3" name="Line 598"/>
            <p:cNvSpPr>
              <a:spLocks noChangeShapeType="1"/>
            </p:cNvSpPr>
            <p:nvPr/>
          </p:nvSpPr>
          <p:spPr bwMode="auto">
            <a:xfrm>
              <a:off x="960" y="1270"/>
              <a:ext cx="374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4" name="Line 599"/>
            <p:cNvSpPr>
              <a:spLocks noChangeShapeType="1"/>
            </p:cNvSpPr>
            <p:nvPr/>
          </p:nvSpPr>
          <p:spPr bwMode="auto">
            <a:xfrm>
              <a:off x="960" y="1465"/>
              <a:ext cx="3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5" name="Line 600"/>
            <p:cNvSpPr>
              <a:spLocks noChangeShapeType="1"/>
            </p:cNvSpPr>
            <p:nvPr/>
          </p:nvSpPr>
          <p:spPr bwMode="auto">
            <a:xfrm>
              <a:off x="960" y="1660"/>
              <a:ext cx="3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6" name="Line 601"/>
            <p:cNvSpPr>
              <a:spLocks noChangeShapeType="1"/>
            </p:cNvSpPr>
            <p:nvPr/>
          </p:nvSpPr>
          <p:spPr bwMode="auto">
            <a:xfrm>
              <a:off x="960" y="1855"/>
              <a:ext cx="3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7" name="Line 602"/>
            <p:cNvSpPr>
              <a:spLocks noChangeShapeType="1"/>
            </p:cNvSpPr>
            <p:nvPr/>
          </p:nvSpPr>
          <p:spPr bwMode="auto">
            <a:xfrm>
              <a:off x="960" y="2050"/>
              <a:ext cx="37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8" name="Line 603"/>
            <p:cNvSpPr>
              <a:spLocks noChangeShapeType="1"/>
            </p:cNvSpPr>
            <p:nvPr/>
          </p:nvSpPr>
          <p:spPr bwMode="auto">
            <a:xfrm>
              <a:off x="960" y="880"/>
              <a:ext cx="0" cy="1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9" name="Line 604"/>
            <p:cNvSpPr>
              <a:spLocks noChangeShapeType="1"/>
            </p:cNvSpPr>
            <p:nvPr/>
          </p:nvSpPr>
          <p:spPr bwMode="auto">
            <a:xfrm>
              <a:off x="1536" y="880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0" name="Line 605"/>
            <p:cNvSpPr>
              <a:spLocks noChangeShapeType="1"/>
            </p:cNvSpPr>
            <p:nvPr/>
          </p:nvSpPr>
          <p:spPr bwMode="auto">
            <a:xfrm>
              <a:off x="2052" y="880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1" name="Line 606"/>
            <p:cNvSpPr>
              <a:spLocks noChangeShapeType="1"/>
            </p:cNvSpPr>
            <p:nvPr/>
          </p:nvSpPr>
          <p:spPr bwMode="auto">
            <a:xfrm>
              <a:off x="2976" y="880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" name="Line 611"/>
            <p:cNvSpPr>
              <a:spLocks noChangeShapeType="1"/>
            </p:cNvSpPr>
            <p:nvPr/>
          </p:nvSpPr>
          <p:spPr bwMode="auto">
            <a:xfrm>
              <a:off x="4704" y="880"/>
              <a:ext cx="0" cy="1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3" name="Line 652"/>
            <p:cNvSpPr>
              <a:spLocks noChangeShapeType="1"/>
            </p:cNvSpPr>
            <p:nvPr/>
          </p:nvSpPr>
          <p:spPr bwMode="auto">
            <a:xfrm>
              <a:off x="3312" y="1075"/>
              <a:ext cx="0" cy="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4" name="Line 653"/>
            <p:cNvSpPr>
              <a:spLocks noChangeShapeType="1"/>
            </p:cNvSpPr>
            <p:nvPr/>
          </p:nvSpPr>
          <p:spPr bwMode="auto">
            <a:xfrm>
              <a:off x="3648" y="1075"/>
              <a:ext cx="0" cy="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5" name="Line 654"/>
            <p:cNvSpPr>
              <a:spLocks noChangeShapeType="1"/>
            </p:cNvSpPr>
            <p:nvPr/>
          </p:nvSpPr>
          <p:spPr bwMode="auto">
            <a:xfrm>
              <a:off x="3984" y="1075"/>
              <a:ext cx="0" cy="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6" name="Line 655"/>
            <p:cNvSpPr>
              <a:spLocks noChangeShapeType="1"/>
            </p:cNvSpPr>
            <p:nvPr/>
          </p:nvSpPr>
          <p:spPr bwMode="auto">
            <a:xfrm>
              <a:off x="4368" y="1075"/>
              <a:ext cx="0" cy="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7" name="Line 674"/>
            <p:cNvSpPr>
              <a:spLocks noChangeShapeType="1"/>
            </p:cNvSpPr>
            <p:nvPr/>
          </p:nvSpPr>
          <p:spPr bwMode="auto">
            <a:xfrm>
              <a:off x="2976" y="1075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5" name="Group 682"/>
          <p:cNvGrpSpPr>
            <a:grpSpLocks/>
          </p:cNvGrpSpPr>
          <p:nvPr/>
        </p:nvGrpSpPr>
        <p:grpSpPr bwMode="auto">
          <a:xfrm>
            <a:off x="3441704" y="1124744"/>
            <a:ext cx="2425703" cy="2470153"/>
            <a:chOff x="2072" y="768"/>
            <a:chExt cx="1528" cy="1556"/>
          </a:xfrm>
        </p:grpSpPr>
        <p:sp>
          <p:nvSpPr>
            <p:cNvPr id="7" name="Oval 613"/>
            <p:cNvSpPr>
              <a:spLocks noChangeArrowheads="1"/>
            </p:cNvSpPr>
            <p:nvPr/>
          </p:nvSpPr>
          <p:spPr bwMode="auto">
            <a:xfrm>
              <a:off x="2648" y="768"/>
              <a:ext cx="227" cy="22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2000"/>
                <a:t>0</a:t>
              </a:r>
            </a:p>
          </p:txBody>
        </p:sp>
        <p:sp>
          <p:nvSpPr>
            <p:cNvPr id="8" name="Oval 614"/>
            <p:cNvSpPr>
              <a:spLocks noChangeArrowheads="1"/>
            </p:cNvSpPr>
            <p:nvPr/>
          </p:nvSpPr>
          <p:spPr bwMode="auto">
            <a:xfrm>
              <a:off x="2072" y="1248"/>
              <a:ext cx="227" cy="22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2000"/>
                <a:t>1</a:t>
              </a:r>
            </a:p>
          </p:txBody>
        </p:sp>
        <p:sp>
          <p:nvSpPr>
            <p:cNvPr id="9" name="Oval 615"/>
            <p:cNvSpPr>
              <a:spLocks noChangeArrowheads="1"/>
            </p:cNvSpPr>
            <p:nvPr/>
          </p:nvSpPr>
          <p:spPr bwMode="auto">
            <a:xfrm>
              <a:off x="3285" y="1248"/>
              <a:ext cx="227" cy="22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2000"/>
                <a:t>2</a:t>
              </a:r>
            </a:p>
          </p:txBody>
        </p:sp>
        <p:sp>
          <p:nvSpPr>
            <p:cNvPr id="10" name="Oval 616"/>
            <p:cNvSpPr>
              <a:spLocks noChangeArrowheads="1"/>
            </p:cNvSpPr>
            <p:nvPr/>
          </p:nvSpPr>
          <p:spPr bwMode="auto">
            <a:xfrm>
              <a:off x="2997" y="1933"/>
              <a:ext cx="227" cy="22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2000"/>
                <a:t>4</a:t>
              </a:r>
            </a:p>
          </p:txBody>
        </p:sp>
        <p:sp>
          <p:nvSpPr>
            <p:cNvPr id="11" name="Oval 617"/>
            <p:cNvSpPr>
              <a:spLocks noChangeArrowheads="1"/>
            </p:cNvSpPr>
            <p:nvPr/>
          </p:nvSpPr>
          <p:spPr bwMode="auto">
            <a:xfrm>
              <a:off x="2312" y="1933"/>
              <a:ext cx="227" cy="22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2000"/>
                <a:t>3</a:t>
              </a:r>
            </a:p>
          </p:txBody>
        </p:sp>
        <p:cxnSp>
          <p:nvCxnSpPr>
            <p:cNvPr id="12" name="AutoShape 618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2266" y="962"/>
              <a:ext cx="415" cy="3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619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2842" y="962"/>
              <a:ext cx="476" cy="3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620"/>
            <p:cNvCxnSpPr>
              <a:cxnSpLocks noChangeShapeType="1"/>
              <a:stCxn id="10" idx="2"/>
              <a:endCxn id="11" idx="6"/>
            </p:cNvCxnSpPr>
            <p:nvPr/>
          </p:nvCxnSpPr>
          <p:spPr bwMode="auto">
            <a:xfrm flipH="1">
              <a:off x="2539" y="2047"/>
              <a:ext cx="45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621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3191" y="1475"/>
              <a:ext cx="208" cy="4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622"/>
            <p:cNvCxnSpPr>
              <a:cxnSpLocks noChangeShapeType="1"/>
              <a:stCxn id="8" idx="4"/>
              <a:endCxn id="11" idx="1"/>
            </p:cNvCxnSpPr>
            <p:nvPr/>
          </p:nvCxnSpPr>
          <p:spPr bwMode="auto">
            <a:xfrm>
              <a:off x="2186" y="1475"/>
              <a:ext cx="159" cy="4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623"/>
            <p:cNvCxnSpPr>
              <a:cxnSpLocks noChangeShapeType="1"/>
              <a:stCxn id="9" idx="2"/>
              <a:endCxn id="11" idx="7"/>
            </p:cNvCxnSpPr>
            <p:nvPr/>
          </p:nvCxnSpPr>
          <p:spPr bwMode="auto">
            <a:xfrm flipH="1">
              <a:off x="2506" y="1362"/>
              <a:ext cx="779" cy="6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624"/>
            <p:cNvCxnSpPr>
              <a:cxnSpLocks noChangeShapeType="1"/>
              <a:stCxn id="8" idx="6"/>
              <a:endCxn id="10" idx="1"/>
            </p:cNvCxnSpPr>
            <p:nvPr/>
          </p:nvCxnSpPr>
          <p:spPr bwMode="auto">
            <a:xfrm>
              <a:off x="2299" y="1362"/>
              <a:ext cx="731" cy="6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625"/>
            <p:cNvCxnSpPr>
              <a:cxnSpLocks noChangeShapeType="1"/>
              <a:stCxn id="7" idx="4"/>
              <a:endCxn id="10" idx="0"/>
            </p:cNvCxnSpPr>
            <p:nvPr/>
          </p:nvCxnSpPr>
          <p:spPr bwMode="auto">
            <a:xfrm>
              <a:off x="2762" y="995"/>
              <a:ext cx="349" cy="9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626"/>
            <p:cNvCxnSpPr>
              <a:cxnSpLocks noChangeShapeType="1"/>
              <a:stCxn id="9" idx="5"/>
              <a:endCxn id="10" idx="6"/>
            </p:cNvCxnSpPr>
            <p:nvPr/>
          </p:nvCxnSpPr>
          <p:spPr bwMode="auto">
            <a:xfrm rot="5400000">
              <a:off x="3049" y="1617"/>
              <a:ext cx="605" cy="255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627"/>
            <p:cNvSpPr txBox="1">
              <a:spLocks noChangeArrowheads="1"/>
            </p:cNvSpPr>
            <p:nvPr/>
          </p:nvSpPr>
          <p:spPr bwMode="auto">
            <a:xfrm>
              <a:off x="2316" y="93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2</a:t>
              </a:r>
            </a:p>
          </p:txBody>
        </p:sp>
        <p:sp>
          <p:nvSpPr>
            <p:cNvPr id="22" name="Text Box 628"/>
            <p:cNvSpPr txBox="1">
              <a:spLocks noChangeArrowheads="1"/>
            </p:cNvSpPr>
            <p:nvPr/>
          </p:nvSpPr>
          <p:spPr bwMode="auto">
            <a:xfrm>
              <a:off x="3036" y="93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5</a:t>
              </a:r>
            </a:p>
          </p:txBody>
        </p:sp>
        <p:sp>
          <p:nvSpPr>
            <p:cNvPr id="23" name="Text Box 629"/>
            <p:cNvSpPr txBox="1">
              <a:spLocks noChangeArrowheads="1"/>
            </p:cNvSpPr>
            <p:nvPr/>
          </p:nvSpPr>
          <p:spPr bwMode="auto">
            <a:xfrm>
              <a:off x="2840" y="117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3</a:t>
              </a:r>
            </a:p>
          </p:txBody>
        </p:sp>
        <p:sp>
          <p:nvSpPr>
            <p:cNvPr id="24" name="Text Box 630"/>
            <p:cNvSpPr txBox="1">
              <a:spLocks noChangeArrowheads="1"/>
            </p:cNvSpPr>
            <p:nvPr/>
          </p:nvSpPr>
          <p:spPr bwMode="auto">
            <a:xfrm>
              <a:off x="2076" y="165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4</a:t>
              </a:r>
            </a:p>
          </p:txBody>
        </p:sp>
        <p:sp>
          <p:nvSpPr>
            <p:cNvPr id="25" name="Text Box 631"/>
            <p:cNvSpPr txBox="1">
              <a:spLocks noChangeArrowheads="1"/>
            </p:cNvSpPr>
            <p:nvPr/>
          </p:nvSpPr>
          <p:spPr bwMode="auto">
            <a:xfrm>
              <a:off x="3128" y="165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1</a:t>
              </a:r>
            </a:p>
          </p:txBody>
        </p:sp>
        <p:sp>
          <p:nvSpPr>
            <p:cNvPr id="26" name="Text Box 632"/>
            <p:cNvSpPr txBox="1">
              <a:spLocks noChangeArrowheads="1"/>
            </p:cNvSpPr>
            <p:nvPr/>
          </p:nvSpPr>
          <p:spPr bwMode="auto">
            <a:xfrm>
              <a:off x="3420" y="165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2</a:t>
              </a:r>
            </a:p>
          </p:txBody>
        </p:sp>
        <p:sp>
          <p:nvSpPr>
            <p:cNvPr id="27" name="Text Box 633"/>
            <p:cNvSpPr txBox="1">
              <a:spLocks noChangeArrowheads="1"/>
            </p:cNvSpPr>
            <p:nvPr/>
          </p:nvSpPr>
          <p:spPr bwMode="auto">
            <a:xfrm>
              <a:off x="2408" y="1359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10</a:t>
              </a:r>
            </a:p>
          </p:txBody>
        </p:sp>
        <p:sp>
          <p:nvSpPr>
            <p:cNvPr id="28" name="Text Box 634"/>
            <p:cNvSpPr txBox="1">
              <a:spLocks noChangeArrowheads="1"/>
            </p:cNvSpPr>
            <p:nvPr/>
          </p:nvSpPr>
          <p:spPr bwMode="auto">
            <a:xfrm>
              <a:off x="2748" y="150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6</a:t>
              </a:r>
            </a:p>
          </p:txBody>
        </p:sp>
        <p:sp>
          <p:nvSpPr>
            <p:cNvPr id="29" name="Text Box 635"/>
            <p:cNvSpPr txBox="1">
              <a:spLocks noChangeArrowheads="1"/>
            </p:cNvSpPr>
            <p:nvPr/>
          </p:nvSpPr>
          <p:spPr bwMode="auto">
            <a:xfrm>
              <a:off x="2696" y="188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2</a:t>
              </a:r>
            </a:p>
          </p:txBody>
        </p:sp>
        <p:sp>
          <p:nvSpPr>
            <p:cNvPr id="30" name="Text Box 636"/>
            <p:cNvSpPr txBox="1">
              <a:spLocks noChangeArrowheads="1"/>
            </p:cNvSpPr>
            <p:nvPr/>
          </p:nvSpPr>
          <p:spPr bwMode="auto">
            <a:xfrm>
              <a:off x="2464" y="2112"/>
              <a:ext cx="6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eaLnBrk="1" hangingPunct="1"/>
              <a:r>
                <a:rPr lang="en-US" altLang="ko-KR" sz="1600"/>
                <a:t>G = (V, E)</a:t>
              </a:r>
            </a:p>
          </p:txBody>
        </p:sp>
      </p:grpSp>
      <p:sp>
        <p:nvSpPr>
          <p:cNvPr id="6" name="Text Box 683"/>
          <p:cNvSpPr txBox="1">
            <a:spLocks noChangeArrowheads="1"/>
          </p:cNvSpPr>
          <p:nvPr/>
        </p:nvSpPr>
        <p:spPr bwMode="auto">
          <a:xfrm>
            <a:off x="2317750" y="5925342"/>
            <a:ext cx="446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ko-KR" altLang="en-US" sz="2000"/>
              <a:t>그래프 </a:t>
            </a:r>
            <a:r>
              <a:rPr lang="en-US" altLang="ko-KR" sz="2000"/>
              <a:t>G</a:t>
            </a:r>
            <a:r>
              <a:rPr lang="ko-KR" altLang="en-US" sz="2000"/>
              <a:t>에 대한 </a:t>
            </a:r>
            <a:r>
              <a:rPr lang="en-US" altLang="ko-KR" sz="2000"/>
              <a:t>shortestPath </a:t>
            </a:r>
            <a:r>
              <a:rPr lang="ko-KR" altLang="en-US" sz="2000"/>
              <a:t>수행 내용</a:t>
            </a:r>
          </a:p>
        </p:txBody>
      </p:sp>
    </p:spTree>
    <p:extLst>
      <p:ext uri="{BB962C8B-B14F-4D97-AF65-F5344CB8AC3E}">
        <p14:creationId xmlns:p14="http://schemas.microsoft.com/office/powerpoint/2010/main" val="39897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2852936"/>
            <a:ext cx="8352928" cy="25922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다익스트라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Dijkstra</a:t>
            </a:r>
            <a:r>
              <a:rPr lang="en-US" altLang="ko-KR" dirty="0"/>
              <a:t> </a:t>
            </a:r>
            <a:r>
              <a:rPr lang="ko-KR" altLang="en-US" dirty="0"/>
              <a:t>최단 경로 알고리즘의 원리</a:t>
            </a:r>
          </a:p>
          <a:p>
            <a:pPr lvl="1">
              <a:defRPr/>
            </a:pPr>
            <a:r>
              <a:rPr lang="en-US" altLang="ko-KR" dirty="0"/>
              <a:t>S : </a:t>
            </a:r>
            <a:r>
              <a:rPr lang="ko-KR" altLang="en-US" dirty="0"/>
              <a:t>최단 경로가 발견된 정점들의 집합</a:t>
            </a:r>
          </a:p>
          <a:p>
            <a:pPr lvl="1">
              <a:defRPr/>
            </a:pPr>
            <a:r>
              <a:rPr lang="en-US" altLang="ko-KR" dirty="0"/>
              <a:t>weight[</a:t>
            </a:r>
            <a:r>
              <a:rPr lang="en-US" altLang="ko-KR" dirty="0" err="1"/>
              <a:t>i</a:t>
            </a:r>
            <a:r>
              <a:rPr lang="en-US" altLang="ko-KR" dirty="0"/>
              <a:t>, j] :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정점에서</a:t>
            </a:r>
            <a:r>
              <a:rPr lang="en-US" altLang="ko-KR" dirty="0" smtClean="0"/>
              <a:t> j</a:t>
            </a:r>
            <a:r>
              <a:rPr lang="ko-KR" altLang="en-US" dirty="0" smtClean="0"/>
              <a:t>정점으로의 </a:t>
            </a:r>
            <a:r>
              <a:rPr lang="ko-KR" altLang="en-US" dirty="0"/>
              <a:t>가중치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 err="1"/>
              <a:t>Dist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정점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는 최단경로가 발견되지 않았을 때 시작 정점</a:t>
            </a:r>
            <a:r>
              <a:rPr lang="en-US" altLang="ko-KR" dirty="0" smtClean="0"/>
              <a:t>v</a:t>
            </a:r>
            <a:r>
              <a:rPr lang="ko-KR" altLang="en-US" dirty="0"/>
              <a:t>에서 </a:t>
            </a:r>
            <a:r>
              <a:rPr lang="ko-KR" altLang="en-US" dirty="0" smtClean="0"/>
              <a:t>부터 최단경로가 발견된 </a:t>
            </a:r>
            <a:r>
              <a:rPr lang="ko-KR" altLang="en-US" dirty="0"/>
              <a:t>정점만을 거쳐 정점 </a:t>
            </a:r>
            <a:r>
              <a:rPr lang="en-US" altLang="ko-KR" dirty="0" err="1"/>
              <a:t>i</a:t>
            </a:r>
            <a:r>
              <a:rPr lang="ko-KR" altLang="en-US" dirty="0"/>
              <a:t>에 이르는 최단 경로의 길이</a:t>
            </a:r>
          </a:p>
          <a:p>
            <a:pPr lvl="1">
              <a:defRPr/>
            </a:pPr>
            <a:endParaRPr lang="ko-KR" altLang="en-US" dirty="0"/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/>
              <a:t>1. </a:t>
            </a:r>
            <a:r>
              <a:rPr lang="ko-KR" altLang="en-US" dirty="0"/>
              <a:t>처음 </a:t>
            </a:r>
            <a:r>
              <a:rPr lang="en-US" altLang="ko-KR" dirty="0"/>
              <a:t>S</a:t>
            </a:r>
            <a:r>
              <a:rPr lang="ko-KR" altLang="en-US" dirty="0"/>
              <a:t>에는 시작점 </a:t>
            </a:r>
            <a:r>
              <a:rPr lang="en-US" altLang="ko-KR" dirty="0"/>
              <a:t>v</a:t>
            </a:r>
            <a:r>
              <a:rPr lang="ko-KR" altLang="en-US" dirty="0"/>
              <a:t>만 포함</a:t>
            </a:r>
            <a:r>
              <a:rPr lang="en-US" altLang="ko-KR" dirty="0"/>
              <a:t>, </a:t>
            </a:r>
            <a:r>
              <a:rPr lang="en-US" altLang="ko-KR" dirty="0" err="1"/>
              <a:t>Dist</a:t>
            </a:r>
            <a:r>
              <a:rPr lang="en-US" altLang="ko-KR" dirty="0"/>
              <a:t>[v]=0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/>
              <a:t>2. </a:t>
            </a:r>
            <a:r>
              <a:rPr lang="ko-KR" altLang="en-US" dirty="0"/>
              <a:t>가장 최근에 </a:t>
            </a:r>
            <a:r>
              <a:rPr lang="en-US" altLang="ko-KR" dirty="0"/>
              <a:t>S</a:t>
            </a:r>
            <a:r>
              <a:rPr lang="ko-KR" altLang="en-US" dirty="0"/>
              <a:t>에 첨가한 정점을 </a:t>
            </a:r>
            <a:r>
              <a:rPr lang="en-US" altLang="ko-KR" dirty="0"/>
              <a:t>u</a:t>
            </a:r>
            <a:r>
              <a:rPr lang="ko-KR" altLang="en-US" dirty="0"/>
              <a:t>로 설정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/>
              <a:t>3. u</a:t>
            </a:r>
            <a:r>
              <a:rPr lang="ko-KR" altLang="en-US" dirty="0"/>
              <a:t>의 모든 인접 정점 중에서 </a:t>
            </a:r>
            <a:r>
              <a:rPr lang="en-US" altLang="ko-KR" dirty="0"/>
              <a:t>S</a:t>
            </a:r>
            <a:r>
              <a:rPr lang="ko-KR" altLang="en-US" dirty="0"/>
              <a:t>에 포함 되지 않은 </a:t>
            </a:r>
            <a:r>
              <a:rPr lang="en-US" altLang="ko-KR" dirty="0"/>
              <a:t>w</a:t>
            </a:r>
            <a:r>
              <a:rPr lang="ko-KR" altLang="en-US" dirty="0"/>
              <a:t>에 대해 </a:t>
            </a:r>
            <a:r>
              <a:rPr lang="en-US" altLang="ko-KR" dirty="0" err="1"/>
              <a:t>Dist</a:t>
            </a:r>
            <a:r>
              <a:rPr lang="en-US" altLang="ko-KR" dirty="0"/>
              <a:t>[w]</a:t>
            </a:r>
            <a:r>
              <a:rPr lang="ko-KR" altLang="en-US" dirty="0"/>
              <a:t>를 다시 계산</a:t>
            </a:r>
          </a:p>
          <a:p>
            <a:pPr lvl="2">
              <a:defRPr/>
            </a:pPr>
            <a:r>
              <a:rPr lang="en-US" altLang="ko-KR" dirty="0" err="1"/>
              <a:t>Dist</a:t>
            </a:r>
            <a:r>
              <a:rPr lang="en-US" altLang="ko-KR" dirty="0"/>
              <a:t>[w]=min{</a:t>
            </a:r>
            <a:r>
              <a:rPr lang="en-US" altLang="ko-KR" dirty="0" err="1"/>
              <a:t>Dist</a:t>
            </a:r>
            <a:r>
              <a:rPr lang="en-US" altLang="ko-KR" dirty="0"/>
              <a:t>[w], </a:t>
            </a:r>
            <a:r>
              <a:rPr lang="en-US" altLang="ko-KR" dirty="0" err="1"/>
              <a:t>Dist</a:t>
            </a:r>
            <a:r>
              <a:rPr lang="en-US" altLang="ko-KR" dirty="0"/>
              <a:t>[u] + weight[u, w]}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/>
              <a:t>4. S</a:t>
            </a:r>
            <a:r>
              <a:rPr lang="ko-KR" altLang="en-US" dirty="0"/>
              <a:t>에 포함되지 않은 모든 정점 </a:t>
            </a:r>
            <a:r>
              <a:rPr lang="en-US" altLang="ko-KR" dirty="0"/>
              <a:t>w</a:t>
            </a:r>
            <a:r>
              <a:rPr lang="ko-KR" altLang="en-US" dirty="0"/>
              <a:t>중에서 </a:t>
            </a:r>
            <a:r>
              <a:rPr lang="en-US" altLang="ko-KR" dirty="0" err="1"/>
              <a:t>dist</a:t>
            </a:r>
            <a:r>
              <a:rPr lang="en-US" altLang="ko-KR" dirty="0"/>
              <a:t>[w]</a:t>
            </a:r>
            <a:r>
              <a:rPr lang="ko-KR" altLang="en-US" dirty="0"/>
              <a:t>가 가장 작은 정점 </a:t>
            </a:r>
            <a:r>
              <a:rPr lang="en-US" altLang="ko-KR" dirty="0"/>
              <a:t>w</a:t>
            </a:r>
            <a:r>
              <a:rPr lang="ko-KR" altLang="en-US" dirty="0"/>
              <a:t>를 </a:t>
            </a:r>
            <a:r>
              <a:rPr lang="en-US" altLang="ko-KR" dirty="0"/>
              <a:t>S</a:t>
            </a:r>
            <a:r>
              <a:rPr lang="ko-KR" altLang="en-US" dirty="0"/>
              <a:t>에 첨가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/>
              <a:t>5. </a:t>
            </a:r>
            <a:r>
              <a:rPr lang="ko-KR" altLang="en-US" dirty="0"/>
              <a:t>모든 정점에 대한 최단 경로가 결정될 때까지 단계 </a:t>
            </a:r>
            <a:r>
              <a:rPr lang="en-US" altLang="ko-KR" dirty="0"/>
              <a:t>2~4 </a:t>
            </a:r>
            <a:r>
              <a:rPr lang="ko-KR" altLang="en-US" dirty="0"/>
              <a:t>를 반복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65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다익스트라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5908" y="1196752"/>
            <a:ext cx="7848600" cy="46878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latinLnBrk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kumimoji="0" lang="en-US" altLang="ko-KR" sz="1600">
                <a:solidFill>
                  <a:srgbClr val="000000"/>
                </a:solidFill>
              </a:rPr>
              <a:t>shortestPath(v, weight, n)</a:t>
            </a:r>
          </a:p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     // v</a:t>
            </a:r>
            <a:r>
              <a:rPr kumimoji="0" lang="ko-KR" altLang="en-US" sz="1600">
                <a:solidFill>
                  <a:srgbClr val="000000"/>
                </a:solidFill>
              </a:rPr>
              <a:t>는 시작점</a:t>
            </a:r>
            <a:r>
              <a:rPr kumimoji="0" lang="en-US" altLang="ko-KR" sz="1600">
                <a:solidFill>
                  <a:srgbClr val="000000"/>
                </a:solidFill>
              </a:rPr>
              <a:t>, weight</a:t>
            </a:r>
            <a:r>
              <a:rPr kumimoji="0" lang="ko-KR" altLang="en-US" sz="1600">
                <a:solidFill>
                  <a:srgbClr val="000000"/>
                </a:solidFill>
              </a:rPr>
              <a:t>는 가중치 인접 행렬</a:t>
            </a:r>
            <a:r>
              <a:rPr kumimoji="0" lang="en-US" altLang="ko-KR" sz="1600">
                <a:solidFill>
                  <a:srgbClr val="000000"/>
                </a:solidFill>
              </a:rPr>
              <a:t>, n</a:t>
            </a:r>
            <a:r>
              <a:rPr kumimoji="0" lang="ko-KR" altLang="en-US" sz="1600">
                <a:solidFill>
                  <a:srgbClr val="000000"/>
                </a:solidFill>
              </a:rPr>
              <a:t>은 정점수</a:t>
            </a:r>
          </a:p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    </a:t>
            </a:r>
            <a:r>
              <a:rPr kumimoji="0" lang="en-US" altLang="ko-KR" sz="1600">
                <a:solidFill>
                  <a:srgbClr val="000000"/>
                </a:solidFill>
              </a:rPr>
              <a:t>// create S[n], Dist[n]</a:t>
            </a:r>
          </a:p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   </a:t>
            </a:r>
            <a:r>
              <a:rPr kumimoji="0" lang="en-US" altLang="ko-KR" sz="1600" b="1">
                <a:solidFill>
                  <a:srgbClr val="000000"/>
                </a:solidFill>
              </a:rPr>
              <a:t>for </a:t>
            </a:r>
            <a:r>
              <a:rPr kumimoji="0" lang="en-US" altLang="ko-KR" sz="1600">
                <a:solidFill>
                  <a:srgbClr val="000000"/>
                </a:solidFill>
              </a:rPr>
              <a:t>(i</a:t>
            </a:r>
            <a:r>
              <a:rPr kumimoji="0" lang="en-US" altLang="ko-KR" sz="16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kumimoji="0" lang="en-US" altLang="ko-KR" sz="1600">
                <a:solidFill>
                  <a:srgbClr val="000000"/>
                </a:solidFill>
              </a:rPr>
              <a:t>0; i&lt;n; i</a:t>
            </a:r>
            <a:r>
              <a:rPr kumimoji="0" lang="en-US" altLang="ko-KR" sz="16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kumimoji="0" lang="en-US" altLang="ko-KR" sz="1600">
                <a:solidFill>
                  <a:srgbClr val="000000"/>
                </a:solidFill>
              </a:rPr>
              <a:t>i+1) </a:t>
            </a:r>
            <a:r>
              <a:rPr kumimoji="0" lang="en-US" altLang="ko-KR" sz="1600" b="1">
                <a:solidFill>
                  <a:srgbClr val="000000"/>
                </a:solidFill>
              </a:rPr>
              <a:t>do</a:t>
            </a:r>
            <a:r>
              <a:rPr kumimoji="0" lang="en-US" altLang="ko-KR" sz="1600">
                <a:solidFill>
                  <a:srgbClr val="000000"/>
                </a:solidFill>
              </a:rPr>
              <a:t> {</a:t>
            </a:r>
          </a:p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         S[i] </a:t>
            </a:r>
            <a:r>
              <a:rPr kumimoji="0" lang="en-US" altLang="ko-KR" sz="16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kumimoji="0" lang="en-US" altLang="ko-KR" sz="1600">
                <a:solidFill>
                  <a:srgbClr val="000000"/>
                </a:solidFill>
              </a:rPr>
              <a:t> false;		// S</a:t>
            </a:r>
            <a:r>
              <a:rPr kumimoji="0" lang="ko-KR" altLang="en-US" sz="1600">
                <a:solidFill>
                  <a:srgbClr val="000000"/>
                </a:solidFill>
              </a:rPr>
              <a:t>를 초기화</a:t>
            </a:r>
          </a:p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        </a:t>
            </a:r>
            <a:r>
              <a:rPr kumimoji="0" lang="en-US" altLang="ko-KR" sz="1600">
                <a:solidFill>
                  <a:srgbClr val="000000"/>
                </a:solidFill>
              </a:rPr>
              <a:t>Dist[i] </a:t>
            </a:r>
            <a:r>
              <a:rPr kumimoji="0" lang="en-US" altLang="ko-KR" sz="16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kumimoji="0" lang="en-US" altLang="ko-KR" sz="1600">
                <a:solidFill>
                  <a:srgbClr val="000000"/>
                </a:solidFill>
              </a:rPr>
              <a:t> weight[v, i];	// Dist</a:t>
            </a:r>
            <a:r>
              <a:rPr kumimoji="0" lang="ko-KR" altLang="en-US" sz="1600">
                <a:solidFill>
                  <a:srgbClr val="000000"/>
                </a:solidFill>
              </a:rPr>
              <a:t>를 초기화</a:t>
            </a:r>
          </a:p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  </a:t>
            </a:r>
            <a:r>
              <a:rPr kumimoji="0" lang="en-US" altLang="ko-KR" sz="1600">
                <a:solidFill>
                  <a:srgbClr val="000000"/>
                </a:solidFill>
              </a:rPr>
              <a:t>}</a:t>
            </a:r>
          </a:p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   S[v] </a:t>
            </a:r>
            <a:r>
              <a:rPr kumimoji="0" lang="en-US" altLang="ko-KR" sz="16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kumimoji="0" lang="en-US" altLang="ko-KR" sz="1600">
                <a:solidFill>
                  <a:srgbClr val="000000"/>
                </a:solidFill>
              </a:rPr>
              <a:t> true;</a:t>
            </a:r>
          </a:p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   Dist[v] </a:t>
            </a:r>
            <a:r>
              <a:rPr kumimoji="0" lang="en-US" altLang="ko-KR" sz="16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kumimoji="0" lang="en-US" altLang="ko-KR" sz="1600">
                <a:solidFill>
                  <a:srgbClr val="000000"/>
                </a:solidFill>
              </a:rPr>
              <a:t> 0;</a:t>
            </a:r>
          </a:p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   </a:t>
            </a:r>
            <a:r>
              <a:rPr kumimoji="0" lang="en-US" altLang="ko-KR" sz="1600" b="1">
                <a:solidFill>
                  <a:srgbClr val="000000"/>
                </a:solidFill>
              </a:rPr>
              <a:t>for </a:t>
            </a:r>
            <a:r>
              <a:rPr kumimoji="0" lang="en-US" altLang="ko-KR" sz="1600">
                <a:solidFill>
                  <a:srgbClr val="000000"/>
                </a:solidFill>
              </a:rPr>
              <a:t>(i</a:t>
            </a:r>
            <a:r>
              <a:rPr kumimoji="0" lang="en-US" altLang="ko-KR" sz="16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kumimoji="0" lang="en-US" altLang="ko-KR" sz="1600">
                <a:solidFill>
                  <a:srgbClr val="000000"/>
                </a:solidFill>
              </a:rPr>
              <a:t>0; i&lt;n-2; i</a:t>
            </a:r>
            <a:r>
              <a:rPr kumimoji="0" lang="en-US" altLang="ko-KR" sz="16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kumimoji="0" lang="en-US" altLang="ko-KR" sz="1600">
                <a:solidFill>
                  <a:srgbClr val="000000"/>
                </a:solidFill>
              </a:rPr>
              <a:t>i+1) </a:t>
            </a:r>
            <a:r>
              <a:rPr kumimoji="0" lang="en-US" altLang="ko-KR" sz="1600" b="1">
                <a:solidFill>
                  <a:srgbClr val="000000"/>
                </a:solidFill>
              </a:rPr>
              <a:t>do</a:t>
            </a:r>
            <a:r>
              <a:rPr kumimoji="0" lang="en-US" altLang="ko-KR" sz="1600">
                <a:solidFill>
                  <a:srgbClr val="000000"/>
                </a:solidFill>
              </a:rPr>
              <a:t> {	// n-2</a:t>
            </a:r>
            <a:r>
              <a:rPr kumimoji="0" lang="ko-KR" altLang="en-US" sz="1600">
                <a:solidFill>
                  <a:srgbClr val="000000"/>
                </a:solidFill>
              </a:rPr>
              <a:t>번 반복</a:t>
            </a:r>
          </a:p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        </a:t>
            </a:r>
            <a:r>
              <a:rPr kumimoji="0" lang="en-US" altLang="ko-KR" sz="1600">
                <a:solidFill>
                  <a:srgbClr val="000000"/>
                </a:solidFill>
              </a:rPr>
              <a:t>select u such that		// </a:t>
            </a:r>
            <a:r>
              <a:rPr kumimoji="0" lang="ko-KR" altLang="en-US" sz="1600">
                <a:solidFill>
                  <a:srgbClr val="000000"/>
                </a:solidFill>
              </a:rPr>
              <a:t>새로운 최단 경로를 선정</a:t>
            </a:r>
          </a:p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              </a:t>
            </a:r>
            <a:r>
              <a:rPr kumimoji="0" lang="en-US" altLang="ko-KR" sz="1600">
                <a:solidFill>
                  <a:srgbClr val="000000"/>
                </a:solidFill>
              </a:rPr>
              <a:t>Dist[u] = min{Dist[j] | S[j] = false </a:t>
            </a:r>
            <a:r>
              <a:rPr kumimoji="0" lang="en-US" altLang="ko-KR" sz="1600" b="1">
                <a:solidFill>
                  <a:srgbClr val="000000"/>
                </a:solidFill>
              </a:rPr>
              <a:t>and </a:t>
            </a:r>
            <a:r>
              <a:rPr kumimoji="0" lang="en-US" altLang="ko-KR" sz="1600">
                <a:solidFill>
                  <a:srgbClr val="000000"/>
                </a:solidFill>
              </a:rPr>
              <a:t>0≤j&lt;n};	</a:t>
            </a:r>
          </a:p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         S[u] </a:t>
            </a:r>
            <a:r>
              <a:rPr kumimoji="0" lang="en-US" altLang="ko-KR" sz="16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kumimoji="0" lang="en-US" altLang="ko-KR" sz="1600">
                <a:solidFill>
                  <a:srgbClr val="000000"/>
                </a:solidFill>
              </a:rPr>
              <a:t> true;</a:t>
            </a:r>
          </a:p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         </a:t>
            </a:r>
            <a:r>
              <a:rPr kumimoji="0" lang="en-US" altLang="ko-KR" sz="1600" b="1">
                <a:solidFill>
                  <a:srgbClr val="000000"/>
                </a:solidFill>
              </a:rPr>
              <a:t>for </a:t>
            </a:r>
            <a:r>
              <a:rPr kumimoji="0" lang="en-US" altLang="ko-KR" sz="1600">
                <a:solidFill>
                  <a:srgbClr val="000000"/>
                </a:solidFill>
              </a:rPr>
              <a:t>(w</a:t>
            </a:r>
            <a:r>
              <a:rPr kumimoji="0" lang="en-US" altLang="ko-KR" sz="1600">
                <a:solidFill>
                  <a:srgbClr val="000000"/>
                </a:solidFill>
                <a:sym typeface="Symbol" pitchFamily="18" charset="2"/>
              </a:rPr>
              <a:t>0; w&lt;n; ww+1) </a:t>
            </a:r>
            <a:r>
              <a:rPr kumimoji="0" lang="en-US" altLang="ko-KR" sz="1600" b="1">
                <a:solidFill>
                  <a:srgbClr val="000000"/>
                </a:solidFill>
                <a:sym typeface="Symbol" pitchFamily="18" charset="2"/>
              </a:rPr>
              <a:t>do</a:t>
            </a:r>
            <a:r>
              <a:rPr kumimoji="0" lang="en-US" altLang="ko-KR" sz="1600">
                <a:solidFill>
                  <a:srgbClr val="000000"/>
                </a:solidFill>
                <a:sym typeface="Symbol" pitchFamily="18" charset="2"/>
              </a:rPr>
              <a:t> {</a:t>
            </a:r>
            <a:r>
              <a:rPr kumimoji="0" lang="en-US" altLang="ko-KR" sz="1600">
                <a:solidFill>
                  <a:srgbClr val="000000"/>
                </a:solidFill>
              </a:rPr>
              <a:t>	// </a:t>
            </a:r>
            <a:r>
              <a:rPr kumimoji="0" lang="ko-KR" altLang="en-US" sz="1600">
                <a:solidFill>
                  <a:srgbClr val="000000"/>
                </a:solidFill>
              </a:rPr>
              <a:t>확정이 안된 경로들에 대해 다시 계산</a:t>
            </a:r>
          </a:p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              </a:t>
            </a:r>
            <a:r>
              <a:rPr kumimoji="0" lang="en-US" altLang="ko-KR" sz="1600" b="1">
                <a:solidFill>
                  <a:srgbClr val="000000"/>
                </a:solidFill>
              </a:rPr>
              <a:t>if</a:t>
            </a:r>
            <a:r>
              <a:rPr kumimoji="0" lang="en-US" altLang="ko-KR" sz="1600">
                <a:solidFill>
                  <a:srgbClr val="000000"/>
                </a:solidFill>
              </a:rPr>
              <a:t> (S[w] = false) </a:t>
            </a:r>
            <a:r>
              <a:rPr kumimoji="0" lang="en-US" altLang="ko-KR" sz="1600" b="1">
                <a:solidFill>
                  <a:srgbClr val="000000"/>
                </a:solidFill>
              </a:rPr>
              <a:t>then</a:t>
            </a:r>
            <a:r>
              <a:rPr kumimoji="0" lang="en-US" altLang="ko-KR" sz="1600">
                <a:solidFill>
                  <a:srgbClr val="000000"/>
                </a:solidFill>
              </a:rPr>
              <a:t> {</a:t>
            </a:r>
          </a:p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                     </a:t>
            </a:r>
            <a:r>
              <a:rPr kumimoji="0" lang="en-US" altLang="ko-KR" sz="1600" b="1">
                <a:solidFill>
                  <a:srgbClr val="000000"/>
                </a:solidFill>
              </a:rPr>
              <a:t>if </a:t>
            </a:r>
            <a:r>
              <a:rPr kumimoji="0" lang="en-US" altLang="ko-KR" sz="1600">
                <a:solidFill>
                  <a:srgbClr val="000000"/>
                </a:solidFill>
              </a:rPr>
              <a:t>(Dist[w] &gt; (Dist[u] + weight[u, w])</a:t>
            </a:r>
          </a:p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            	             </a:t>
            </a:r>
            <a:r>
              <a:rPr kumimoji="0" lang="en-US" altLang="ko-KR" sz="1600" b="1">
                <a:solidFill>
                  <a:srgbClr val="000000"/>
                </a:solidFill>
              </a:rPr>
              <a:t>then </a:t>
            </a:r>
            <a:r>
              <a:rPr kumimoji="0" lang="en-US" altLang="ko-KR" sz="1600">
                <a:solidFill>
                  <a:srgbClr val="000000"/>
                </a:solidFill>
              </a:rPr>
              <a:t>Dist[w] </a:t>
            </a:r>
            <a:r>
              <a:rPr kumimoji="0" lang="en-US" altLang="ko-KR" sz="16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kumimoji="0" lang="en-US" altLang="ko-KR" sz="1600">
                <a:solidFill>
                  <a:srgbClr val="000000"/>
                </a:solidFill>
              </a:rPr>
              <a:t> Dist[u] + weight[u, w];</a:t>
            </a:r>
          </a:p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   }}} </a:t>
            </a:r>
          </a:p>
          <a:p>
            <a:pPr latinLnBrk="0"/>
            <a:r>
              <a:rPr kumimoji="0" lang="en-US" altLang="ko-KR" sz="1600" b="1">
                <a:solidFill>
                  <a:srgbClr val="000000"/>
                </a:solidFill>
              </a:rPr>
              <a:t>end </a:t>
            </a:r>
            <a:r>
              <a:rPr kumimoji="0" lang="en-US" altLang="ko-KR" sz="1600">
                <a:solidFill>
                  <a:srgbClr val="000000"/>
                </a:solidFill>
              </a:rPr>
              <a:t>shortestPath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8621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최단경로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90" y="1026800"/>
            <a:ext cx="506117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9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</a:t>
            </a:r>
            <a:r>
              <a:rPr lang="ko-KR" altLang="en-US" dirty="0" smtClean="0"/>
              <a:t>그래프의 최단경로를 </a:t>
            </a:r>
            <a:r>
              <a:rPr lang="ko-KR" altLang="en-US" dirty="0" err="1" smtClean="0"/>
              <a:t>벨만포드</a:t>
            </a:r>
            <a:r>
              <a:rPr lang="ko-KR" altLang="en-US" dirty="0" smtClean="0"/>
              <a:t> </a:t>
            </a:r>
            <a:r>
              <a:rPr lang="ko-KR" altLang="en-US" dirty="0"/>
              <a:t>알고리즘을 </a:t>
            </a:r>
            <a:r>
              <a:rPr lang="ko-KR" altLang="en-US" dirty="0" smtClean="0"/>
              <a:t>사용하여 구하라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118872" indent="0">
              <a:buNone/>
            </a:pP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640455" y="2131611"/>
            <a:ext cx="2149081" cy="1735294"/>
            <a:chOff x="3276600" y="2220118"/>
            <a:chExt cx="2606825" cy="2425343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4364038" y="2220118"/>
              <a:ext cx="360362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000"/>
                <a:t>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4364038" y="3078956"/>
              <a:ext cx="360362" cy="36036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000"/>
                <a:t>2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4364038" y="3840956"/>
              <a:ext cx="360362" cy="36036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000"/>
                <a:t>3</a:t>
              </a:r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3276600" y="2926556"/>
              <a:ext cx="360363" cy="36036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000"/>
                <a:t>0</a:t>
              </a:r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5430838" y="2677318"/>
              <a:ext cx="360362" cy="3603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000"/>
                <a:t>4</a:t>
              </a:r>
            </a:p>
          </p:txBody>
        </p:sp>
        <p:sp>
          <p:nvSpPr>
            <p:cNvPr id="34" name="Oval 12"/>
            <p:cNvSpPr>
              <a:spLocks noChangeArrowheads="1"/>
            </p:cNvSpPr>
            <p:nvPr/>
          </p:nvSpPr>
          <p:spPr bwMode="auto">
            <a:xfrm>
              <a:off x="5430838" y="3459956"/>
              <a:ext cx="360362" cy="36036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000"/>
                <a:t>5</a:t>
              </a:r>
            </a:p>
          </p:txBody>
        </p:sp>
        <p:cxnSp>
          <p:nvCxnSpPr>
            <p:cNvPr id="35" name="AutoShape 13"/>
            <p:cNvCxnSpPr>
              <a:cxnSpLocks noChangeShapeType="1"/>
              <a:stCxn id="32" idx="7"/>
              <a:endCxn id="29" idx="3"/>
            </p:cNvCxnSpPr>
            <p:nvPr/>
          </p:nvCxnSpPr>
          <p:spPr bwMode="auto">
            <a:xfrm flipV="1">
              <a:off x="3584575" y="2528093"/>
              <a:ext cx="831850" cy="450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4"/>
            <p:cNvCxnSpPr>
              <a:cxnSpLocks noChangeShapeType="1"/>
              <a:stCxn id="30" idx="0"/>
              <a:endCxn id="29" idx="4"/>
            </p:cNvCxnSpPr>
            <p:nvPr/>
          </p:nvCxnSpPr>
          <p:spPr bwMode="auto">
            <a:xfrm flipV="1">
              <a:off x="4545013" y="2580481"/>
              <a:ext cx="0" cy="498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5"/>
            <p:cNvCxnSpPr>
              <a:cxnSpLocks noChangeShapeType="1"/>
              <a:stCxn id="31" idx="0"/>
              <a:endCxn id="30" idx="4"/>
            </p:cNvCxnSpPr>
            <p:nvPr/>
          </p:nvCxnSpPr>
          <p:spPr bwMode="auto">
            <a:xfrm flipV="1">
              <a:off x="4545013" y="3439318"/>
              <a:ext cx="0" cy="4016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6"/>
            <p:cNvCxnSpPr>
              <a:cxnSpLocks noChangeShapeType="1"/>
              <a:stCxn id="32" idx="5"/>
              <a:endCxn id="31" idx="1"/>
            </p:cNvCxnSpPr>
            <p:nvPr/>
          </p:nvCxnSpPr>
          <p:spPr bwMode="auto">
            <a:xfrm>
              <a:off x="3584575" y="3234531"/>
              <a:ext cx="831850" cy="6588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7"/>
            <p:cNvCxnSpPr>
              <a:cxnSpLocks noChangeShapeType="1"/>
              <a:stCxn id="31" idx="6"/>
              <a:endCxn id="34" idx="2"/>
            </p:cNvCxnSpPr>
            <p:nvPr/>
          </p:nvCxnSpPr>
          <p:spPr bwMode="auto">
            <a:xfrm flipV="1">
              <a:off x="4724400" y="3640931"/>
              <a:ext cx="706438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8"/>
            <p:cNvCxnSpPr>
              <a:cxnSpLocks noChangeShapeType="1"/>
              <a:stCxn id="33" idx="4"/>
              <a:endCxn id="34" idx="0"/>
            </p:cNvCxnSpPr>
            <p:nvPr/>
          </p:nvCxnSpPr>
          <p:spPr bwMode="auto">
            <a:xfrm>
              <a:off x="5611813" y="3037681"/>
              <a:ext cx="0" cy="422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9"/>
            <p:cNvCxnSpPr>
              <a:cxnSpLocks noChangeShapeType="1"/>
              <a:stCxn id="29" idx="5"/>
              <a:endCxn id="33" idx="1"/>
            </p:cNvCxnSpPr>
            <p:nvPr/>
          </p:nvCxnSpPr>
          <p:spPr bwMode="auto">
            <a:xfrm>
              <a:off x="4672013" y="2528093"/>
              <a:ext cx="811212" cy="2016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0"/>
            <p:cNvCxnSpPr>
              <a:cxnSpLocks noChangeShapeType="1"/>
              <a:stCxn id="30" idx="6"/>
              <a:endCxn id="33" idx="2"/>
            </p:cNvCxnSpPr>
            <p:nvPr/>
          </p:nvCxnSpPr>
          <p:spPr bwMode="auto">
            <a:xfrm flipV="1">
              <a:off x="4724400" y="2858293"/>
              <a:ext cx="706438" cy="4016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3752850" y="2493168"/>
              <a:ext cx="301776" cy="34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000"/>
                <a:t>6</a:t>
              </a: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733800" y="3483768"/>
              <a:ext cx="301776" cy="34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000"/>
                <a:t>5</a:t>
              </a:r>
            </a:p>
          </p:txBody>
        </p:sp>
        <p:cxnSp>
          <p:nvCxnSpPr>
            <p:cNvPr id="45" name="AutoShape 23"/>
            <p:cNvCxnSpPr>
              <a:cxnSpLocks noChangeShapeType="1"/>
              <a:stCxn id="32" idx="6"/>
              <a:endCxn id="30" idx="2"/>
            </p:cNvCxnSpPr>
            <p:nvPr/>
          </p:nvCxnSpPr>
          <p:spPr bwMode="auto">
            <a:xfrm>
              <a:off x="3636963" y="3107531"/>
              <a:ext cx="727075" cy="1524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962400" y="2905918"/>
              <a:ext cx="301776" cy="34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000"/>
                <a:t>5</a:t>
              </a: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572000" y="2677318"/>
              <a:ext cx="354277" cy="34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000"/>
                <a:t>-2</a:t>
              </a: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4572000" y="3407568"/>
              <a:ext cx="354277" cy="34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000" dirty="0"/>
                <a:t>-3</a:t>
              </a: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4953001" y="2340768"/>
              <a:ext cx="354277" cy="34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000"/>
                <a:t>-1</a:t>
              </a:r>
            </a:p>
          </p:txBody>
        </p:sp>
        <p:sp>
          <p:nvSpPr>
            <p:cNvPr id="50" name="Text Box 28"/>
            <p:cNvSpPr txBox="1">
              <a:spLocks noChangeArrowheads="1"/>
            </p:cNvSpPr>
            <p:nvPr/>
          </p:nvSpPr>
          <p:spPr bwMode="auto">
            <a:xfrm>
              <a:off x="4972049" y="2982119"/>
              <a:ext cx="301776" cy="34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000"/>
                <a:t>1</a:t>
              </a: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5581649" y="3058317"/>
              <a:ext cx="301776" cy="34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000"/>
                <a:t>3</a:t>
              </a: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5029201" y="3744118"/>
              <a:ext cx="354277" cy="34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000"/>
                <a:t>-1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3802966" y="4301329"/>
              <a:ext cx="1728991" cy="34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sz="1000" dirty="0" smtClean="0"/>
                <a:t>방향 </a:t>
              </a:r>
              <a:r>
                <a:rPr lang="ko-KR" altLang="en-US" sz="1000" dirty="0"/>
                <a:t>그래프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시작점 </a:t>
              </a:r>
              <a:r>
                <a:rPr lang="en-US" altLang="ko-KR" sz="1000" dirty="0"/>
                <a:t>0)</a:t>
              </a:r>
            </a:p>
          </p:txBody>
        </p:sp>
      </p:grpSp>
      <p:grpSp>
        <p:nvGrpSpPr>
          <p:cNvPr id="120" name="Group 275"/>
          <p:cNvGrpSpPr>
            <a:grpSpLocks/>
          </p:cNvGrpSpPr>
          <p:nvPr/>
        </p:nvGrpSpPr>
        <p:grpSpPr bwMode="auto">
          <a:xfrm>
            <a:off x="725845" y="4021781"/>
            <a:ext cx="2122489" cy="1582850"/>
            <a:chOff x="528" y="2379"/>
            <a:chExt cx="1872" cy="1365"/>
          </a:xfrm>
        </p:grpSpPr>
        <p:sp>
          <p:nvSpPr>
            <p:cNvPr id="122" name="Rectangle 82"/>
            <p:cNvSpPr>
              <a:spLocks noChangeArrowheads="1"/>
            </p:cNvSpPr>
            <p:nvPr/>
          </p:nvSpPr>
          <p:spPr bwMode="auto">
            <a:xfrm>
              <a:off x="2132" y="3549"/>
              <a:ext cx="268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123" name="Rectangle 81"/>
            <p:cNvSpPr>
              <a:spLocks noChangeArrowheads="1"/>
            </p:cNvSpPr>
            <p:nvPr/>
          </p:nvSpPr>
          <p:spPr bwMode="auto">
            <a:xfrm>
              <a:off x="1865" y="3549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24" name="Rectangle 80"/>
            <p:cNvSpPr>
              <a:spLocks noChangeArrowheads="1"/>
            </p:cNvSpPr>
            <p:nvPr/>
          </p:nvSpPr>
          <p:spPr bwMode="auto">
            <a:xfrm>
              <a:off x="1598" y="3549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25" name="Rectangle 79"/>
            <p:cNvSpPr>
              <a:spLocks noChangeArrowheads="1"/>
            </p:cNvSpPr>
            <p:nvPr/>
          </p:nvSpPr>
          <p:spPr bwMode="auto">
            <a:xfrm>
              <a:off x="1330" y="3549"/>
              <a:ext cx="268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26" name="Rectangle 78"/>
            <p:cNvSpPr>
              <a:spLocks noChangeArrowheads="1"/>
            </p:cNvSpPr>
            <p:nvPr/>
          </p:nvSpPr>
          <p:spPr bwMode="auto">
            <a:xfrm>
              <a:off x="1063" y="3549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27" name="Rectangle 77"/>
            <p:cNvSpPr>
              <a:spLocks noChangeArrowheads="1"/>
            </p:cNvSpPr>
            <p:nvPr/>
          </p:nvSpPr>
          <p:spPr bwMode="auto">
            <a:xfrm>
              <a:off x="796" y="3549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28" name="Rectangle 76"/>
            <p:cNvSpPr>
              <a:spLocks noChangeArrowheads="1"/>
            </p:cNvSpPr>
            <p:nvPr/>
          </p:nvSpPr>
          <p:spPr bwMode="auto">
            <a:xfrm>
              <a:off x="528" y="3549"/>
              <a:ext cx="2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[5]</a:t>
              </a:r>
            </a:p>
          </p:txBody>
        </p:sp>
        <p:sp>
          <p:nvSpPr>
            <p:cNvPr id="129" name="Rectangle 75"/>
            <p:cNvSpPr>
              <a:spLocks noChangeArrowheads="1"/>
            </p:cNvSpPr>
            <p:nvPr/>
          </p:nvSpPr>
          <p:spPr bwMode="auto">
            <a:xfrm>
              <a:off x="2132" y="3354"/>
              <a:ext cx="268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3</a:t>
              </a:r>
            </a:p>
          </p:txBody>
        </p:sp>
        <p:sp>
          <p:nvSpPr>
            <p:cNvPr id="130" name="Rectangle 74"/>
            <p:cNvSpPr>
              <a:spLocks noChangeArrowheads="1"/>
            </p:cNvSpPr>
            <p:nvPr/>
          </p:nvSpPr>
          <p:spPr bwMode="auto">
            <a:xfrm>
              <a:off x="1865" y="3354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131" name="Rectangle 73"/>
            <p:cNvSpPr>
              <a:spLocks noChangeArrowheads="1"/>
            </p:cNvSpPr>
            <p:nvPr/>
          </p:nvSpPr>
          <p:spPr bwMode="auto">
            <a:xfrm>
              <a:off x="1598" y="3354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32" name="Rectangle 72"/>
            <p:cNvSpPr>
              <a:spLocks noChangeArrowheads="1"/>
            </p:cNvSpPr>
            <p:nvPr/>
          </p:nvSpPr>
          <p:spPr bwMode="auto">
            <a:xfrm>
              <a:off x="1330" y="3354"/>
              <a:ext cx="268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33" name="Rectangle 71"/>
            <p:cNvSpPr>
              <a:spLocks noChangeArrowheads="1"/>
            </p:cNvSpPr>
            <p:nvPr/>
          </p:nvSpPr>
          <p:spPr bwMode="auto">
            <a:xfrm>
              <a:off x="1063" y="3354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34" name="Rectangle 70"/>
            <p:cNvSpPr>
              <a:spLocks noChangeArrowheads="1"/>
            </p:cNvSpPr>
            <p:nvPr/>
          </p:nvSpPr>
          <p:spPr bwMode="auto">
            <a:xfrm>
              <a:off x="796" y="3354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35" name="Rectangle 69"/>
            <p:cNvSpPr>
              <a:spLocks noChangeArrowheads="1"/>
            </p:cNvSpPr>
            <p:nvPr/>
          </p:nvSpPr>
          <p:spPr bwMode="auto">
            <a:xfrm>
              <a:off x="528" y="3354"/>
              <a:ext cx="2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[4]</a:t>
              </a:r>
            </a:p>
          </p:txBody>
        </p:sp>
        <p:sp>
          <p:nvSpPr>
            <p:cNvPr id="136" name="Rectangle 68"/>
            <p:cNvSpPr>
              <a:spLocks noChangeArrowheads="1"/>
            </p:cNvSpPr>
            <p:nvPr/>
          </p:nvSpPr>
          <p:spPr bwMode="auto">
            <a:xfrm>
              <a:off x="2132" y="3159"/>
              <a:ext cx="268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-1</a:t>
              </a:r>
            </a:p>
          </p:txBody>
        </p:sp>
        <p:sp>
          <p:nvSpPr>
            <p:cNvPr id="137" name="Rectangle 67"/>
            <p:cNvSpPr>
              <a:spLocks noChangeArrowheads="1"/>
            </p:cNvSpPr>
            <p:nvPr/>
          </p:nvSpPr>
          <p:spPr bwMode="auto">
            <a:xfrm>
              <a:off x="1865" y="3159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38" name="Rectangle 66"/>
            <p:cNvSpPr>
              <a:spLocks noChangeArrowheads="1"/>
            </p:cNvSpPr>
            <p:nvPr/>
          </p:nvSpPr>
          <p:spPr bwMode="auto">
            <a:xfrm>
              <a:off x="1598" y="3159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139" name="Rectangle 65"/>
            <p:cNvSpPr>
              <a:spLocks noChangeArrowheads="1"/>
            </p:cNvSpPr>
            <p:nvPr/>
          </p:nvSpPr>
          <p:spPr bwMode="auto">
            <a:xfrm>
              <a:off x="1330" y="3159"/>
              <a:ext cx="268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-3</a:t>
              </a:r>
            </a:p>
          </p:txBody>
        </p:sp>
        <p:sp>
          <p:nvSpPr>
            <p:cNvPr id="140" name="Rectangle 64"/>
            <p:cNvSpPr>
              <a:spLocks noChangeArrowheads="1"/>
            </p:cNvSpPr>
            <p:nvPr/>
          </p:nvSpPr>
          <p:spPr bwMode="auto">
            <a:xfrm>
              <a:off x="1063" y="3159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41" name="Rectangle 63"/>
            <p:cNvSpPr>
              <a:spLocks noChangeArrowheads="1"/>
            </p:cNvSpPr>
            <p:nvPr/>
          </p:nvSpPr>
          <p:spPr bwMode="auto">
            <a:xfrm>
              <a:off x="796" y="3159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42" name="Rectangle 62"/>
            <p:cNvSpPr>
              <a:spLocks noChangeArrowheads="1"/>
            </p:cNvSpPr>
            <p:nvPr/>
          </p:nvSpPr>
          <p:spPr bwMode="auto">
            <a:xfrm>
              <a:off x="528" y="3159"/>
              <a:ext cx="2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[3]</a:t>
              </a:r>
            </a:p>
          </p:txBody>
        </p:sp>
        <p:sp>
          <p:nvSpPr>
            <p:cNvPr id="143" name="Rectangle 61"/>
            <p:cNvSpPr>
              <a:spLocks noChangeArrowheads="1"/>
            </p:cNvSpPr>
            <p:nvPr/>
          </p:nvSpPr>
          <p:spPr bwMode="auto">
            <a:xfrm>
              <a:off x="2132" y="2964"/>
              <a:ext cx="268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44" name="Rectangle 60"/>
            <p:cNvSpPr>
              <a:spLocks noChangeArrowheads="1"/>
            </p:cNvSpPr>
            <p:nvPr/>
          </p:nvSpPr>
          <p:spPr bwMode="auto">
            <a:xfrm>
              <a:off x="1865" y="2964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1</a:t>
              </a:r>
            </a:p>
          </p:txBody>
        </p:sp>
        <p:sp>
          <p:nvSpPr>
            <p:cNvPr id="145" name="Rectangle 59"/>
            <p:cNvSpPr>
              <a:spLocks noChangeArrowheads="1"/>
            </p:cNvSpPr>
            <p:nvPr/>
          </p:nvSpPr>
          <p:spPr bwMode="auto">
            <a:xfrm>
              <a:off x="1598" y="2964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46" name="Rectangle 58"/>
            <p:cNvSpPr>
              <a:spLocks noChangeArrowheads="1"/>
            </p:cNvSpPr>
            <p:nvPr/>
          </p:nvSpPr>
          <p:spPr bwMode="auto">
            <a:xfrm>
              <a:off x="1330" y="2964"/>
              <a:ext cx="268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1063" y="2964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-2</a:t>
              </a:r>
            </a:p>
          </p:txBody>
        </p:sp>
        <p:sp>
          <p:nvSpPr>
            <p:cNvPr id="148" name="Rectangle 56"/>
            <p:cNvSpPr>
              <a:spLocks noChangeArrowheads="1"/>
            </p:cNvSpPr>
            <p:nvPr/>
          </p:nvSpPr>
          <p:spPr bwMode="auto">
            <a:xfrm>
              <a:off x="796" y="2964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49" name="Rectangle 55"/>
            <p:cNvSpPr>
              <a:spLocks noChangeArrowheads="1"/>
            </p:cNvSpPr>
            <p:nvPr/>
          </p:nvSpPr>
          <p:spPr bwMode="auto">
            <a:xfrm>
              <a:off x="528" y="2964"/>
              <a:ext cx="2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[2]</a:t>
              </a:r>
            </a:p>
          </p:txBody>
        </p:sp>
        <p:sp>
          <p:nvSpPr>
            <p:cNvPr id="150" name="Rectangle 54"/>
            <p:cNvSpPr>
              <a:spLocks noChangeArrowheads="1"/>
            </p:cNvSpPr>
            <p:nvPr/>
          </p:nvSpPr>
          <p:spPr bwMode="auto">
            <a:xfrm>
              <a:off x="2132" y="2769"/>
              <a:ext cx="268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51" name="Rectangle 53"/>
            <p:cNvSpPr>
              <a:spLocks noChangeArrowheads="1"/>
            </p:cNvSpPr>
            <p:nvPr/>
          </p:nvSpPr>
          <p:spPr bwMode="auto">
            <a:xfrm>
              <a:off x="1865" y="2769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-1</a:t>
              </a:r>
            </a:p>
          </p:txBody>
        </p:sp>
        <p:sp>
          <p:nvSpPr>
            <p:cNvPr id="152" name="Rectangle 52"/>
            <p:cNvSpPr>
              <a:spLocks noChangeArrowheads="1"/>
            </p:cNvSpPr>
            <p:nvPr/>
          </p:nvSpPr>
          <p:spPr bwMode="auto">
            <a:xfrm>
              <a:off x="1598" y="2769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53" name="Rectangle 51"/>
            <p:cNvSpPr>
              <a:spLocks noChangeArrowheads="1"/>
            </p:cNvSpPr>
            <p:nvPr/>
          </p:nvSpPr>
          <p:spPr bwMode="auto">
            <a:xfrm>
              <a:off x="1330" y="2769"/>
              <a:ext cx="268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54" name="Rectangle 50"/>
            <p:cNvSpPr>
              <a:spLocks noChangeArrowheads="1"/>
            </p:cNvSpPr>
            <p:nvPr/>
          </p:nvSpPr>
          <p:spPr bwMode="auto">
            <a:xfrm>
              <a:off x="1063" y="2769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155" name="Rectangle 49"/>
            <p:cNvSpPr>
              <a:spLocks noChangeArrowheads="1"/>
            </p:cNvSpPr>
            <p:nvPr/>
          </p:nvSpPr>
          <p:spPr bwMode="auto">
            <a:xfrm>
              <a:off x="796" y="2769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56" name="Rectangle 48"/>
            <p:cNvSpPr>
              <a:spLocks noChangeArrowheads="1"/>
            </p:cNvSpPr>
            <p:nvPr/>
          </p:nvSpPr>
          <p:spPr bwMode="auto">
            <a:xfrm>
              <a:off x="528" y="2769"/>
              <a:ext cx="2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[1]</a:t>
              </a:r>
            </a:p>
          </p:txBody>
        </p:sp>
        <p:sp>
          <p:nvSpPr>
            <p:cNvPr id="157" name="Rectangle 47"/>
            <p:cNvSpPr>
              <a:spLocks noChangeArrowheads="1"/>
            </p:cNvSpPr>
            <p:nvPr/>
          </p:nvSpPr>
          <p:spPr bwMode="auto">
            <a:xfrm>
              <a:off x="2132" y="2574"/>
              <a:ext cx="268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∞</a:t>
              </a:r>
            </a:p>
          </p:txBody>
        </p:sp>
        <p:sp>
          <p:nvSpPr>
            <p:cNvPr id="158" name="Rectangle 46"/>
            <p:cNvSpPr>
              <a:spLocks noChangeArrowheads="1"/>
            </p:cNvSpPr>
            <p:nvPr/>
          </p:nvSpPr>
          <p:spPr bwMode="auto">
            <a:xfrm>
              <a:off x="1865" y="2574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ea typeface="돋움" pitchFamily="50" charset="-127"/>
                </a:rPr>
                <a:t>∞</a:t>
              </a:r>
            </a:p>
          </p:txBody>
        </p:sp>
        <p:sp>
          <p:nvSpPr>
            <p:cNvPr id="159" name="Rectangle 45"/>
            <p:cNvSpPr>
              <a:spLocks noChangeArrowheads="1"/>
            </p:cNvSpPr>
            <p:nvPr/>
          </p:nvSpPr>
          <p:spPr bwMode="auto">
            <a:xfrm>
              <a:off x="1598" y="2574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5</a:t>
              </a:r>
            </a:p>
          </p:txBody>
        </p:sp>
        <p:sp>
          <p:nvSpPr>
            <p:cNvPr id="160" name="Rectangle 44"/>
            <p:cNvSpPr>
              <a:spLocks noChangeArrowheads="1"/>
            </p:cNvSpPr>
            <p:nvPr/>
          </p:nvSpPr>
          <p:spPr bwMode="auto">
            <a:xfrm>
              <a:off x="1330" y="2574"/>
              <a:ext cx="268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5</a:t>
              </a:r>
            </a:p>
          </p:txBody>
        </p:sp>
        <p:sp>
          <p:nvSpPr>
            <p:cNvPr id="161" name="Rectangle 43"/>
            <p:cNvSpPr>
              <a:spLocks noChangeArrowheads="1"/>
            </p:cNvSpPr>
            <p:nvPr/>
          </p:nvSpPr>
          <p:spPr bwMode="auto">
            <a:xfrm>
              <a:off x="1063" y="2574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6</a:t>
              </a:r>
            </a:p>
          </p:txBody>
        </p:sp>
        <p:sp>
          <p:nvSpPr>
            <p:cNvPr id="162" name="Rectangle 42"/>
            <p:cNvSpPr>
              <a:spLocks noChangeArrowheads="1"/>
            </p:cNvSpPr>
            <p:nvPr/>
          </p:nvSpPr>
          <p:spPr bwMode="auto">
            <a:xfrm>
              <a:off x="796" y="2574"/>
              <a:ext cx="267" cy="195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163" name="Rectangle 41"/>
            <p:cNvSpPr>
              <a:spLocks noChangeArrowheads="1"/>
            </p:cNvSpPr>
            <p:nvPr/>
          </p:nvSpPr>
          <p:spPr bwMode="auto">
            <a:xfrm>
              <a:off x="528" y="2574"/>
              <a:ext cx="2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[0]</a:t>
              </a:r>
            </a:p>
          </p:txBody>
        </p:sp>
        <p:sp>
          <p:nvSpPr>
            <p:cNvPr id="164" name="Rectangle 40"/>
            <p:cNvSpPr>
              <a:spLocks noChangeArrowheads="1"/>
            </p:cNvSpPr>
            <p:nvPr/>
          </p:nvSpPr>
          <p:spPr bwMode="auto">
            <a:xfrm>
              <a:off x="2132" y="2379"/>
              <a:ext cx="2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[5]</a:t>
              </a:r>
            </a:p>
          </p:txBody>
        </p:sp>
        <p:sp>
          <p:nvSpPr>
            <p:cNvPr id="165" name="Rectangle 39"/>
            <p:cNvSpPr>
              <a:spLocks noChangeArrowheads="1"/>
            </p:cNvSpPr>
            <p:nvPr/>
          </p:nvSpPr>
          <p:spPr bwMode="auto">
            <a:xfrm>
              <a:off x="1865" y="2379"/>
              <a:ext cx="26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[4]</a:t>
              </a:r>
            </a:p>
          </p:txBody>
        </p:sp>
        <p:sp>
          <p:nvSpPr>
            <p:cNvPr id="166" name="Rectangle 38"/>
            <p:cNvSpPr>
              <a:spLocks noChangeArrowheads="1"/>
            </p:cNvSpPr>
            <p:nvPr/>
          </p:nvSpPr>
          <p:spPr bwMode="auto">
            <a:xfrm>
              <a:off x="1598" y="2379"/>
              <a:ext cx="26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 dirty="0">
                  <a:effectLst/>
                  <a:latin typeface="굴림" pitchFamily="50" charset="-127"/>
                </a:rPr>
                <a:t>[3]</a:t>
              </a:r>
            </a:p>
          </p:txBody>
        </p:sp>
        <p:sp>
          <p:nvSpPr>
            <p:cNvPr id="167" name="Rectangle 37"/>
            <p:cNvSpPr>
              <a:spLocks noChangeArrowheads="1"/>
            </p:cNvSpPr>
            <p:nvPr/>
          </p:nvSpPr>
          <p:spPr bwMode="auto">
            <a:xfrm>
              <a:off x="1330" y="2379"/>
              <a:ext cx="2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[2]</a:t>
              </a:r>
            </a:p>
          </p:txBody>
        </p:sp>
        <p:sp>
          <p:nvSpPr>
            <p:cNvPr id="168" name="Rectangle 36"/>
            <p:cNvSpPr>
              <a:spLocks noChangeArrowheads="1"/>
            </p:cNvSpPr>
            <p:nvPr/>
          </p:nvSpPr>
          <p:spPr bwMode="auto">
            <a:xfrm>
              <a:off x="1063" y="2379"/>
              <a:ext cx="26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[1]</a:t>
              </a:r>
            </a:p>
          </p:txBody>
        </p:sp>
        <p:sp>
          <p:nvSpPr>
            <p:cNvPr id="169" name="Rectangle 35"/>
            <p:cNvSpPr>
              <a:spLocks noChangeArrowheads="1"/>
            </p:cNvSpPr>
            <p:nvPr/>
          </p:nvSpPr>
          <p:spPr bwMode="auto">
            <a:xfrm>
              <a:off x="796" y="2379"/>
              <a:ext cx="26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[0]</a:t>
              </a:r>
            </a:p>
          </p:txBody>
        </p:sp>
        <p:sp>
          <p:nvSpPr>
            <p:cNvPr id="170" name="Rectangle 34"/>
            <p:cNvSpPr>
              <a:spLocks noChangeArrowheads="1"/>
            </p:cNvSpPr>
            <p:nvPr/>
          </p:nvSpPr>
          <p:spPr bwMode="auto">
            <a:xfrm>
              <a:off x="528" y="2379"/>
              <a:ext cx="2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endParaRPr lang="en-US" altLang="ko-KR" sz="1000" b="0">
                <a:effectLst/>
                <a:latin typeface="굴림" pitchFamily="50" charset="-127"/>
              </a:endParaRPr>
            </a:p>
          </p:txBody>
        </p:sp>
        <p:sp>
          <p:nvSpPr>
            <p:cNvPr id="171" name="Line 107"/>
            <p:cNvSpPr>
              <a:spLocks noChangeShapeType="1"/>
            </p:cNvSpPr>
            <p:nvPr/>
          </p:nvSpPr>
          <p:spPr bwMode="auto">
            <a:xfrm>
              <a:off x="1063" y="2574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72" name="Line 109"/>
            <p:cNvSpPr>
              <a:spLocks noChangeShapeType="1"/>
            </p:cNvSpPr>
            <p:nvPr/>
          </p:nvSpPr>
          <p:spPr bwMode="auto">
            <a:xfrm>
              <a:off x="1330" y="2574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73" name="Line 111"/>
            <p:cNvSpPr>
              <a:spLocks noChangeShapeType="1"/>
            </p:cNvSpPr>
            <p:nvPr/>
          </p:nvSpPr>
          <p:spPr bwMode="auto">
            <a:xfrm>
              <a:off x="1598" y="2574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74" name="Line 113"/>
            <p:cNvSpPr>
              <a:spLocks noChangeShapeType="1"/>
            </p:cNvSpPr>
            <p:nvPr/>
          </p:nvSpPr>
          <p:spPr bwMode="auto">
            <a:xfrm>
              <a:off x="1865" y="2574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75" name="Line 114"/>
            <p:cNvSpPr>
              <a:spLocks noChangeShapeType="1"/>
            </p:cNvSpPr>
            <p:nvPr/>
          </p:nvSpPr>
          <p:spPr bwMode="auto">
            <a:xfrm>
              <a:off x="2132" y="2574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76" name="Line 115"/>
            <p:cNvSpPr>
              <a:spLocks noChangeShapeType="1"/>
            </p:cNvSpPr>
            <p:nvPr/>
          </p:nvSpPr>
          <p:spPr bwMode="auto">
            <a:xfrm>
              <a:off x="2400" y="2574"/>
              <a:ext cx="0" cy="1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77" name="Line 132"/>
            <p:cNvSpPr>
              <a:spLocks noChangeShapeType="1"/>
            </p:cNvSpPr>
            <p:nvPr/>
          </p:nvSpPr>
          <p:spPr bwMode="auto">
            <a:xfrm>
              <a:off x="796" y="2769"/>
              <a:ext cx="16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78" name="Line 136"/>
            <p:cNvSpPr>
              <a:spLocks noChangeShapeType="1"/>
            </p:cNvSpPr>
            <p:nvPr/>
          </p:nvSpPr>
          <p:spPr bwMode="auto">
            <a:xfrm>
              <a:off x="796" y="2964"/>
              <a:ext cx="16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79" name="Line 140"/>
            <p:cNvSpPr>
              <a:spLocks noChangeShapeType="1"/>
            </p:cNvSpPr>
            <p:nvPr/>
          </p:nvSpPr>
          <p:spPr bwMode="auto">
            <a:xfrm>
              <a:off x="796" y="3159"/>
              <a:ext cx="16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80" name="Line 144"/>
            <p:cNvSpPr>
              <a:spLocks noChangeShapeType="1"/>
            </p:cNvSpPr>
            <p:nvPr/>
          </p:nvSpPr>
          <p:spPr bwMode="auto">
            <a:xfrm>
              <a:off x="796" y="3354"/>
              <a:ext cx="16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81" name="Line 148"/>
            <p:cNvSpPr>
              <a:spLocks noChangeShapeType="1"/>
            </p:cNvSpPr>
            <p:nvPr/>
          </p:nvSpPr>
          <p:spPr bwMode="auto">
            <a:xfrm>
              <a:off x="796" y="3549"/>
              <a:ext cx="16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82" name="Line 149"/>
            <p:cNvSpPr>
              <a:spLocks noChangeShapeType="1"/>
            </p:cNvSpPr>
            <p:nvPr/>
          </p:nvSpPr>
          <p:spPr bwMode="auto">
            <a:xfrm>
              <a:off x="796" y="3744"/>
              <a:ext cx="16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83" name="Line 129"/>
            <p:cNvSpPr>
              <a:spLocks noChangeShapeType="1"/>
            </p:cNvSpPr>
            <p:nvPr/>
          </p:nvSpPr>
          <p:spPr bwMode="auto">
            <a:xfrm>
              <a:off x="796" y="2574"/>
              <a:ext cx="16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184" name="Line 105"/>
            <p:cNvSpPr>
              <a:spLocks noChangeShapeType="1"/>
            </p:cNvSpPr>
            <p:nvPr/>
          </p:nvSpPr>
          <p:spPr bwMode="auto">
            <a:xfrm>
              <a:off x="796" y="2574"/>
              <a:ext cx="0" cy="1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</p:grpSp>
      <p:sp>
        <p:nvSpPr>
          <p:cNvPr id="185" name="오른쪽 화살표 184"/>
          <p:cNvSpPr/>
          <p:nvPr/>
        </p:nvSpPr>
        <p:spPr>
          <a:xfrm>
            <a:off x="2950046" y="3177871"/>
            <a:ext cx="978408" cy="51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6" name="Group 377"/>
          <p:cNvGrpSpPr>
            <a:grpSpLocks/>
          </p:cNvGrpSpPr>
          <p:nvPr/>
        </p:nvGrpSpPr>
        <p:grpSpPr bwMode="auto">
          <a:xfrm>
            <a:off x="4864558" y="2061039"/>
            <a:ext cx="3624264" cy="1600702"/>
            <a:chOff x="1488" y="2361"/>
            <a:chExt cx="2640" cy="1248"/>
          </a:xfrm>
        </p:grpSpPr>
        <p:sp>
          <p:nvSpPr>
            <p:cNvPr id="187" name="Rectangle 326"/>
            <p:cNvSpPr>
              <a:spLocks noChangeArrowheads="1"/>
            </p:cNvSpPr>
            <p:nvPr/>
          </p:nvSpPr>
          <p:spPr bwMode="auto">
            <a:xfrm>
              <a:off x="3771" y="3431"/>
              <a:ext cx="35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2</a:t>
              </a:r>
            </a:p>
          </p:txBody>
        </p:sp>
        <p:sp>
          <p:nvSpPr>
            <p:cNvPr id="188" name="Rectangle 325"/>
            <p:cNvSpPr>
              <a:spLocks noChangeArrowheads="1"/>
            </p:cNvSpPr>
            <p:nvPr/>
          </p:nvSpPr>
          <p:spPr bwMode="auto">
            <a:xfrm>
              <a:off x="3415" y="3431"/>
              <a:ext cx="35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-1</a:t>
              </a:r>
            </a:p>
          </p:txBody>
        </p:sp>
        <p:sp>
          <p:nvSpPr>
            <p:cNvPr id="189" name="Rectangle 324"/>
            <p:cNvSpPr>
              <a:spLocks noChangeArrowheads="1"/>
            </p:cNvSpPr>
            <p:nvPr/>
          </p:nvSpPr>
          <p:spPr bwMode="auto">
            <a:xfrm>
              <a:off x="3058" y="3431"/>
              <a:ext cx="35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5</a:t>
              </a:r>
            </a:p>
          </p:txBody>
        </p:sp>
        <p:sp>
          <p:nvSpPr>
            <p:cNvPr id="190" name="Rectangle 323"/>
            <p:cNvSpPr>
              <a:spLocks noChangeArrowheads="1"/>
            </p:cNvSpPr>
            <p:nvPr/>
          </p:nvSpPr>
          <p:spPr bwMode="auto">
            <a:xfrm>
              <a:off x="2702" y="3431"/>
              <a:ext cx="35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2</a:t>
              </a:r>
            </a:p>
          </p:txBody>
        </p:sp>
        <p:sp>
          <p:nvSpPr>
            <p:cNvPr id="191" name="Rectangle 322"/>
            <p:cNvSpPr>
              <a:spLocks noChangeArrowheads="1"/>
            </p:cNvSpPr>
            <p:nvPr/>
          </p:nvSpPr>
          <p:spPr bwMode="auto">
            <a:xfrm>
              <a:off x="2345" y="3431"/>
              <a:ext cx="35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192" name="Rectangle 321"/>
            <p:cNvSpPr>
              <a:spLocks noChangeArrowheads="1"/>
            </p:cNvSpPr>
            <p:nvPr/>
          </p:nvSpPr>
          <p:spPr bwMode="auto">
            <a:xfrm>
              <a:off x="1989" y="3431"/>
              <a:ext cx="35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193" name="Rectangle 320"/>
            <p:cNvSpPr>
              <a:spLocks noChangeArrowheads="1"/>
            </p:cNvSpPr>
            <p:nvPr/>
          </p:nvSpPr>
          <p:spPr bwMode="auto">
            <a:xfrm>
              <a:off x="1488" y="3431"/>
              <a:ext cx="501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Dist</a:t>
              </a:r>
              <a:r>
                <a:rPr lang="en-US" altLang="ko-KR" sz="1000" b="0" baseline="40000">
                  <a:effectLst/>
                  <a:latin typeface="굴림" pitchFamily="50" charset="-127"/>
                </a:rPr>
                <a:t>5</a:t>
              </a:r>
              <a:endParaRPr lang="en-US" altLang="ko-KR" sz="1000" b="0">
                <a:effectLst/>
                <a:latin typeface="굴림" pitchFamily="50" charset="-127"/>
              </a:endParaRPr>
            </a:p>
          </p:txBody>
        </p:sp>
        <p:sp>
          <p:nvSpPr>
            <p:cNvPr id="194" name="Rectangle 319"/>
            <p:cNvSpPr>
              <a:spLocks noChangeArrowheads="1"/>
            </p:cNvSpPr>
            <p:nvPr/>
          </p:nvSpPr>
          <p:spPr bwMode="auto">
            <a:xfrm>
              <a:off x="3771" y="3252"/>
              <a:ext cx="35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4</a:t>
              </a:r>
            </a:p>
          </p:txBody>
        </p:sp>
        <p:sp>
          <p:nvSpPr>
            <p:cNvPr id="195" name="Rectangle 318"/>
            <p:cNvSpPr>
              <a:spLocks noChangeArrowheads="1"/>
            </p:cNvSpPr>
            <p:nvPr/>
          </p:nvSpPr>
          <p:spPr bwMode="auto">
            <a:xfrm>
              <a:off x="3415" y="3252"/>
              <a:ext cx="35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-1</a:t>
              </a:r>
            </a:p>
          </p:txBody>
        </p:sp>
        <p:sp>
          <p:nvSpPr>
            <p:cNvPr id="196" name="Rectangle 317"/>
            <p:cNvSpPr>
              <a:spLocks noChangeArrowheads="1"/>
            </p:cNvSpPr>
            <p:nvPr/>
          </p:nvSpPr>
          <p:spPr bwMode="auto">
            <a:xfrm>
              <a:off x="3058" y="3252"/>
              <a:ext cx="35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5</a:t>
              </a:r>
            </a:p>
          </p:txBody>
        </p:sp>
        <p:sp>
          <p:nvSpPr>
            <p:cNvPr id="197" name="Rectangle 316"/>
            <p:cNvSpPr>
              <a:spLocks noChangeArrowheads="1"/>
            </p:cNvSpPr>
            <p:nvPr/>
          </p:nvSpPr>
          <p:spPr bwMode="auto">
            <a:xfrm>
              <a:off x="2702" y="3252"/>
              <a:ext cx="35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2</a:t>
              </a:r>
            </a:p>
          </p:txBody>
        </p:sp>
        <p:sp>
          <p:nvSpPr>
            <p:cNvPr id="198" name="Rectangle 315"/>
            <p:cNvSpPr>
              <a:spLocks noChangeArrowheads="1"/>
            </p:cNvSpPr>
            <p:nvPr/>
          </p:nvSpPr>
          <p:spPr bwMode="auto">
            <a:xfrm>
              <a:off x="2345" y="3252"/>
              <a:ext cx="35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199" name="Rectangle 314"/>
            <p:cNvSpPr>
              <a:spLocks noChangeArrowheads="1"/>
            </p:cNvSpPr>
            <p:nvPr/>
          </p:nvSpPr>
          <p:spPr bwMode="auto">
            <a:xfrm>
              <a:off x="1989" y="3252"/>
              <a:ext cx="35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200" name="Rectangle 313"/>
            <p:cNvSpPr>
              <a:spLocks noChangeArrowheads="1"/>
            </p:cNvSpPr>
            <p:nvPr/>
          </p:nvSpPr>
          <p:spPr bwMode="auto">
            <a:xfrm>
              <a:off x="1488" y="3252"/>
              <a:ext cx="50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Dist</a:t>
              </a:r>
              <a:r>
                <a:rPr lang="en-US" altLang="ko-KR" sz="1000" b="0" baseline="40000">
                  <a:effectLst/>
                  <a:latin typeface="굴림" pitchFamily="50" charset="-127"/>
                </a:rPr>
                <a:t>4</a:t>
              </a:r>
              <a:endParaRPr lang="en-US" altLang="ko-KR" sz="1000" b="0">
                <a:effectLst/>
                <a:latin typeface="굴림" pitchFamily="50" charset="-127"/>
              </a:endParaRPr>
            </a:p>
          </p:txBody>
        </p:sp>
        <p:sp>
          <p:nvSpPr>
            <p:cNvPr id="201" name="Rectangle 312"/>
            <p:cNvSpPr>
              <a:spLocks noChangeArrowheads="1"/>
            </p:cNvSpPr>
            <p:nvPr/>
          </p:nvSpPr>
          <p:spPr bwMode="auto">
            <a:xfrm>
              <a:off x="3771" y="3074"/>
              <a:ext cx="35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4</a:t>
              </a:r>
            </a:p>
          </p:txBody>
        </p:sp>
        <p:sp>
          <p:nvSpPr>
            <p:cNvPr id="202" name="Rectangle 311"/>
            <p:cNvSpPr>
              <a:spLocks noChangeArrowheads="1"/>
            </p:cNvSpPr>
            <p:nvPr/>
          </p:nvSpPr>
          <p:spPr bwMode="auto">
            <a:xfrm>
              <a:off x="3415" y="3074"/>
              <a:ext cx="35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2</a:t>
              </a:r>
            </a:p>
          </p:txBody>
        </p:sp>
        <p:sp>
          <p:nvSpPr>
            <p:cNvPr id="203" name="Rectangle 310"/>
            <p:cNvSpPr>
              <a:spLocks noChangeArrowheads="1"/>
            </p:cNvSpPr>
            <p:nvPr/>
          </p:nvSpPr>
          <p:spPr bwMode="auto">
            <a:xfrm>
              <a:off x="3058" y="3074"/>
              <a:ext cx="35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5</a:t>
              </a:r>
            </a:p>
          </p:txBody>
        </p:sp>
        <p:sp>
          <p:nvSpPr>
            <p:cNvPr id="204" name="Rectangle 309"/>
            <p:cNvSpPr>
              <a:spLocks noChangeArrowheads="1"/>
            </p:cNvSpPr>
            <p:nvPr/>
          </p:nvSpPr>
          <p:spPr bwMode="auto">
            <a:xfrm>
              <a:off x="2702" y="3074"/>
              <a:ext cx="35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2</a:t>
              </a:r>
            </a:p>
          </p:txBody>
        </p:sp>
        <p:sp>
          <p:nvSpPr>
            <p:cNvPr id="205" name="Rectangle 308"/>
            <p:cNvSpPr>
              <a:spLocks noChangeArrowheads="1"/>
            </p:cNvSpPr>
            <p:nvPr/>
          </p:nvSpPr>
          <p:spPr bwMode="auto">
            <a:xfrm>
              <a:off x="2345" y="3074"/>
              <a:ext cx="35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206" name="Rectangle 307"/>
            <p:cNvSpPr>
              <a:spLocks noChangeArrowheads="1"/>
            </p:cNvSpPr>
            <p:nvPr/>
          </p:nvSpPr>
          <p:spPr bwMode="auto">
            <a:xfrm>
              <a:off x="1989" y="3074"/>
              <a:ext cx="35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207" name="Rectangle 306"/>
            <p:cNvSpPr>
              <a:spLocks noChangeArrowheads="1"/>
            </p:cNvSpPr>
            <p:nvPr/>
          </p:nvSpPr>
          <p:spPr bwMode="auto">
            <a:xfrm>
              <a:off x="1488" y="3074"/>
              <a:ext cx="501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Dist</a:t>
              </a:r>
              <a:r>
                <a:rPr lang="en-US" altLang="ko-KR" sz="1000" b="0" baseline="40000">
                  <a:effectLst/>
                  <a:latin typeface="굴림" pitchFamily="50" charset="-127"/>
                </a:rPr>
                <a:t>3</a:t>
              </a:r>
              <a:endParaRPr lang="en-US" altLang="ko-KR" sz="1000" b="0">
                <a:effectLst/>
                <a:latin typeface="굴림" pitchFamily="50" charset="-127"/>
              </a:endParaRPr>
            </a:p>
          </p:txBody>
        </p:sp>
        <p:sp>
          <p:nvSpPr>
            <p:cNvPr id="208" name="Rectangle 305"/>
            <p:cNvSpPr>
              <a:spLocks noChangeArrowheads="1"/>
            </p:cNvSpPr>
            <p:nvPr/>
          </p:nvSpPr>
          <p:spPr bwMode="auto">
            <a:xfrm>
              <a:off x="3771" y="2896"/>
              <a:ext cx="35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4</a:t>
              </a:r>
            </a:p>
          </p:txBody>
        </p:sp>
        <p:sp>
          <p:nvSpPr>
            <p:cNvPr id="209" name="Rectangle 304"/>
            <p:cNvSpPr>
              <a:spLocks noChangeArrowheads="1"/>
            </p:cNvSpPr>
            <p:nvPr/>
          </p:nvSpPr>
          <p:spPr bwMode="auto">
            <a:xfrm>
              <a:off x="3415" y="2896"/>
              <a:ext cx="35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5</a:t>
              </a:r>
            </a:p>
          </p:txBody>
        </p:sp>
        <p:sp>
          <p:nvSpPr>
            <p:cNvPr id="210" name="Rectangle 303"/>
            <p:cNvSpPr>
              <a:spLocks noChangeArrowheads="1"/>
            </p:cNvSpPr>
            <p:nvPr/>
          </p:nvSpPr>
          <p:spPr bwMode="auto">
            <a:xfrm>
              <a:off x="3058" y="2896"/>
              <a:ext cx="35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5</a:t>
              </a:r>
            </a:p>
          </p:txBody>
        </p:sp>
        <p:sp>
          <p:nvSpPr>
            <p:cNvPr id="211" name="Rectangle 302"/>
            <p:cNvSpPr>
              <a:spLocks noChangeArrowheads="1"/>
            </p:cNvSpPr>
            <p:nvPr/>
          </p:nvSpPr>
          <p:spPr bwMode="auto">
            <a:xfrm>
              <a:off x="2702" y="2896"/>
              <a:ext cx="35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2</a:t>
              </a:r>
            </a:p>
          </p:txBody>
        </p:sp>
        <p:sp>
          <p:nvSpPr>
            <p:cNvPr id="212" name="Rectangle 301"/>
            <p:cNvSpPr>
              <a:spLocks noChangeArrowheads="1"/>
            </p:cNvSpPr>
            <p:nvPr/>
          </p:nvSpPr>
          <p:spPr bwMode="auto">
            <a:xfrm>
              <a:off x="2345" y="2896"/>
              <a:ext cx="35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3</a:t>
              </a:r>
            </a:p>
          </p:txBody>
        </p:sp>
        <p:sp>
          <p:nvSpPr>
            <p:cNvPr id="213" name="Rectangle 300"/>
            <p:cNvSpPr>
              <a:spLocks noChangeArrowheads="1"/>
            </p:cNvSpPr>
            <p:nvPr/>
          </p:nvSpPr>
          <p:spPr bwMode="auto">
            <a:xfrm>
              <a:off x="1989" y="2896"/>
              <a:ext cx="35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214" name="Rectangle 299"/>
            <p:cNvSpPr>
              <a:spLocks noChangeArrowheads="1"/>
            </p:cNvSpPr>
            <p:nvPr/>
          </p:nvSpPr>
          <p:spPr bwMode="auto">
            <a:xfrm>
              <a:off x="1488" y="2896"/>
              <a:ext cx="501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Dist</a:t>
              </a:r>
              <a:r>
                <a:rPr lang="en-US" altLang="ko-KR" sz="1000" b="0" baseline="40000">
                  <a:effectLst/>
                  <a:latin typeface="굴림" pitchFamily="50" charset="-127"/>
                </a:rPr>
                <a:t>2</a:t>
              </a:r>
              <a:endParaRPr lang="en-US" altLang="ko-KR" sz="1000" b="0">
                <a:effectLst/>
                <a:latin typeface="굴림" pitchFamily="50" charset="-127"/>
              </a:endParaRPr>
            </a:p>
          </p:txBody>
        </p:sp>
        <p:sp>
          <p:nvSpPr>
            <p:cNvPr id="215" name="Rectangle 298"/>
            <p:cNvSpPr>
              <a:spLocks noChangeArrowheads="1"/>
            </p:cNvSpPr>
            <p:nvPr/>
          </p:nvSpPr>
          <p:spPr bwMode="auto">
            <a:xfrm>
              <a:off x="3771" y="2718"/>
              <a:ext cx="35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ea typeface="돋움" pitchFamily="50" charset="-127"/>
                </a:rPr>
                <a:t>∞</a:t>
              </a:r>
            </a:p>
          </p:txBody>
        </p:sp>
        <p:sp>
          <p:nvSpPr>
            <p:cNvPr id="216" name="Rectangle 297"/>
            <p:cNvSpPr>
              <a:spLocks noChangeArrowheads="1"/>
            </p:cNvSpPr>
            <p:nvPr/>
          </p:nvSpPr>
          <p:spPr bwMode="auto">
            <a:xfrm>
              <a:off x="3415" y="2718"/>
              <a:ext cx="35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ea typeface="돋움" pitchFamily="50" charset="-127"/>
                </a:rPr>
                <a:t>∞</a:t>
              </a:r>
            </a:p>
          </p:txBody>
        </p:sp>
        <p:sp>
          <p:nvSpPr>
            <p:cNvPr id="217" name="Rectangle 296"/>
            <p:cNvSpPr>
              <a:spLocks noChangeArrowheads="1"/>
            </p:cNvSpPr>
            <p:nvPr/>
          </p:nvSpPr>
          <p:spPr bwMode="auto">
            <a:xfrm>
              <a:off x="3058" y="2718"/>
              <a:ext cx="35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5</a:t>
              </a:r>
            </a:p>
          </p:txBody>
        </p:sp>
        <p:sp>
          <p:nvSpPr>
            <p:cNvPr id="218" name="Rectangle 295"/>
            <p:cNvSpPr>
              <a:spLocks noChangeArrowheads="1"/>
            </p:cNvSpPr>
            <p:nvPr/>
          </p:nvSpPr>
          <p:spPr bwMode="auto">
            <a:xfrm>
              <a:off x="2702" y="2718"/>
              <a:ext cx="35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5</a:t>
              </a:r>
            </a:p>
          </p:txBody>
        </p:sp>
        <p:sp>
          <p:nvSpPr>
            <p:cNvPr id="219" name="Rectangle 294"/>
            <p:cNvSpPr>
              <a:spLocks noChangeArrowheads="1"/>
            </p:cNvSpPr>
            <p:nvPr/>
          </p:nvSpPr>
          <p:spPr bwMode="auto">
            <a:xfrm>
              <a:off x="2345" y="2718"/>
              <a:ext cx="35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6</a:t>
              </a:r>
            </a:p>
          </p:txBody>
        </p:sp>
        <p:sp>
          <p:nvSpPr>
            <p:cNvPr id="220" name="Rectangle 293"/>
            <p:cNvSpPr>
              <a:spLocks noChangeArrowheads="1"/>
            </p:cNvSpPr>
            <p:nvPr/>
          </p:nvSpPr>
          <p:spPr bwMode="auto">
            <a:xfrm>
              <a:off x="1989" y="2718"/>
              <a:ext cx="35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0</a:t>
              </a:r>
            </a:p>
          </p:txBody>
        </p:sp>
        <p:sp>
          <p:nvSpPr>
            <p:cNvPr id="221" name="Rectangle 292"/>
            <p:cNvSpPr>
              <a:spLocks noChangeArrowheads="1"/>
            </p:cNvSpPr>
            <p:nvPr/>
          </p:nvSpPr>
          <p:spPr bwMode="auto">
            <a:xfrm>
              <a:off x="1488" y="2718"/>
              <a:ext cx="501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Dist</a:t>
              </a:r>
              <a:r>
                <a:rPr lang="en-US" altLang="ko-KR" sz="1000" b="0" baseline="40000">
                  <a:effectLst/>
                  <a:latin typeface="굴림" pitchFamily="50" charset="-127"/>
                </a:rPr>
                <a:t>1</a:t>
              </a:r>
              <a:endParaRPr lang="en-US" altLang="ko-KR" sz="1000" b="0">
                <a:effectLst/>
                <a:latin typeface="굴림" pitchFamily="50" charset="-127"/>
              </a:endParaRPr>
            </a:p>
          </p:txBody>
        </p:sp>
        <p:sp>
          <p:nvSpPr>
            <p:cNvPr id="222" name="Rectangle 291"/>
            <p:cNvSpPr>
              <a:spLocks noChangeArrowheads="1"/>
            </p:cNvSpPr>
            <p:nvPr/>
          </p:nvSpPr>
          <p:spPr bwMode="auto">
            <a:xfrm>
              <a:off x="3771" y="2539"/>
              <a:ext cx="357" cy="179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[5]</a:t>
              </a:r>
            </a:p>
          </p:txBody>
        </p:sp>
        <p:sp>
          <p:nvSpPr>
            <p:cNvPr id="223" name="Rectangle 290"/>
            <p:cNvSpPr>
              <a:spLocks noChangeArrowheads="1"/>
            </p:cNvSpPr>
            <p:nvPr/>
          </p:nvSpPr>
          <p:spPr bwMode="auto">
            <a:xfrm>
              <a:off x="3415" y="2539"/>
              <a:ext cx="356" cy="179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[4]</a:t>
              </a:r>
            </a:p>
          </p:txBody>
        </p:sp>
        <p:sp>
          <p:nvSpPr>
            <p:cNvPr id="224" name="Rectangle 289"/>
            <p:cNvSpPr>
              <a:spLocks noChangeArrowheads="1"/>
            </p:cNvSpPr>
            <p:nvPr/>
          </p:nvSpPr>
          <p:spPr bwMode="auto">
            <a:xfrm>
              <a:off x="3058" y="2539"/>
              <a:ext cx="357" cy="179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[3]</a:t>
              </a:r>
            </a:p>
          </p:txBody>
        </p:sp>
        <p:sp>
          <p:nvSpPr>
            <p:cNvPr id="225" name="Rectangle 288"/>
            <p:cNvSpPr>
              <a:spLocks noChangeArrowheads="1"/>
            </p:cNvSpPr>
            <p:nvPr/>
          </p:nvSpPr>
          <p:spPr bwMode="auto">
            <a:xfrm>
              <a:off x="2702" y="2539"/>
              <a:ext cx="356" cy="179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[2]</a:t>
              </a:r>
            </a:p>
          </p:txBody>
        </p:sp>
        <p:sp>
          <p:nvSpPr>
            <p:cNvPr id="226" name="Rectangle 287"/>
            <p:cNvSpPr>
              <a:spLocks noChangeArrowheads="1"/>
            </p:cNvSpPr>
            <p:nvPr/>
          </p:nvSpPr>
          <p:spPr bwMode="auto">
            <a:xfrm>
              <a:off x="2345" y="2539"/>
              <a:ext cx="357" cy="179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[1]</a:t>
              </a:r>
            </a:p>
          </p:txBody>
        </p:sp>
        <p:sp>
          <p:nvSpPr>
            <p:cNvPr id="227" name="Rectangle 286"/>
            <p:cNvSpPr>
              <a:spLocks noChangeArrowheads="1"/>
            </p:cNvSpPr>
            <p:nvPr/>
          </p:nvSpPr>
          <p:spPr bwMode="auto">
            <a:xfrm>
              <a:off x="1989" y="2539"/>
              <a:ext cx="356" cy="179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[0]</a:t>
              </a:r>
            </a:p>
          </p:txBody>
        </p:sp>
        <p:sp>
          <p:nvSpPr>
            <p:cNvPr id="228" name="Rectangle 279"/>
            <p:cNvSpPr>
              <a:spLocks noChangeArrowheads="1"/>
            </p:cNvSpPr>
            <p:nvPr/>
          </p:nvSpPr>
          <p:spPr bwMode="auto">
            <a:xfrm>
              <a:off x="1989" y="2361"/>
              <a:ext cx="2139" cy="178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Dist[6]</a:t>
              </a:r>
            </a:p>
          </p:txBody>
        </p:sp>
        <p:sp>
          <p:nvSpPr>
            <p:cNvPr id="229" name="Rectangle 278"/>
            <p:cNvSpPr>
              <a:spLocks noChangeArrowheads="1"/>
            </p:cNvSpPr>
            <p:nvPr/>
          </p:nvSpPr>
          <p:spPr bwMode="auto">
            <a:xfrm>
              <a:off x="1488" y="2361"/>
              <a:ext cx="501" cy="357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pPr latinLnBrk="0">
                <a:buFont typeface="Wingdings" pitchFamily="2" charset="2"/>
                <a:buNone/>
              </a:pPr>
              <a:r>
                <a:rPr lang="en-US" altLang="ko-KR" sz="1000" b="0">
                  <a:effectLst/>
                  <a:latin typeface="굴림" pitchFamily="50" charset="-127"/>
                </a:rPr>
                <a:t>Dist</a:t>
              </a:r>
              <a:r>
                <a:rPr lang="en-US" altLang="ko-KR" sz="1000" b="0" baseline="40000">
                  <a:effectLst/>
                  <a:latin typeface="굴림" pitchFamily="50" charset="-127"/>
                </a:rPr>
                <a:t>k</a:t>
              </a:r>
            </a:p>
          </p:txBody>
        </p:sp>
        <p:sp>
          <p:nvSpPr>
            <p:cNvPr id="230" name="Line 327"/>
            <p:cNvSpPr>
              <a:spLocks noChangeShapeType="1"/>
            </p:cNvSpPr>
            <p:nvPr/>
          </p:nvSpPr>
          <p:spPr bwMode="auto">
            <a:xfrm>
              <a:off x="1488" y="2361"/>
              <a:ext cx="26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31" name="Line 329"/>
            <p:cNvSpPr>
              <a:spLocks noChangeShapeType="1"/>
            </p:cNvSpPr>
            <p:nvPr/>
          </p:nvSpPr>
          <p:spPr bwMode="auto">
            <a:xfrm>
              <a:off x="1488" y="2718"/>
              <a:ext cx="26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32" name="Line 330"/>
            <p:cNvSpPr>
              <a:spLocks noChangeShapeType="1"/>
            </p:cNvSpPr>
            <p:nvPr/>
          </p:nvSpPr>
          <p:spPr bwMode="auto">
            <a:xfrm>
              <a:off x="1488" y="2896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33" name="Line 331"/>
            <p:cNvSpPr>
              <a:spLocks noChangeShapeType="1"/>
            </p:cNvSpPr>
            <p:nvPr/>
          </p:nvSpPr>
          <p:spPr bwMode="auto">
            <a:xfrm>
              <a:off x="1488" y="3074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34" name="Line 332"/>
            <p:cNvSpPr>
              <a:spLocks noChangeShapeType="1"/>
            </p:cNvSpPr>
            <p:nvPr/>
          </p:nvSpPr>
          <p:spPr bwMode="auto">
            <a:xfrm>
              <a:off x="1488" y="3252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35" name="Line 333"/>
            <p:cNvSpPr>
              <a:spLocks noChangeShapeType="1"/>
            </p:cNvSpPr>
            <p:nvPr/>
          </p:nvSpPr>
          <p:spPr bwMode="auto">
            <a:xfrm>
              <a:off x="1488" y="3431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36" name="Line 334"/>
            <p:cNvSpPr>
              <a:spLocks noChangeShapeType="1"/>
            </p:cNvSpPr>
            <p:nvPr/>
          </p:nvSpPr>
          <p:spPr bwMode="auto">
            <a:xfrm>
              <a:off x="1488" y="3609"/>
              <a:ext cx="26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37" name="Line 335"/>
            <p:cNvSpPr>
              <a:spLocks noChangeShapeType="1"/>
            </p:cNvSpPr>
            <p:nvPr/>
          </p:nvSpPr>
          <p:spPr bwMode="auto">
            <a:xfrm>
              <a:off x="1488" y="2361"/>
              <a:ext cx="0" cy="124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38" name="Line 336"/>
            <p:cNvSpPr>
              <a:spLocks noChangeShapeType="1"/>
            </p:cNvSpPr>
            <p:nvPr/>
          </p:nvSpPr>
          <p:spPr bwMode="auto">
            <a:xfrm>
              <a:off x="1989" y="2361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39" name="Line 342"/>
            <p:cNvSpPr>
              <a:spLocks noChangeShapeType="1"/>
            </p:cNvSpPr>
            <p:nvPr/>
          </p:nvSpPr>
          <p:spPr bwMode="auto">
            <a:xfrm>
              <a:off x="4128" y="2361"/>
              <a:ext cx="0" cy="124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40" name="Line 350"/>
            <p:cNvSpPr>
              <a:spLocks noChangeShapeType="1"/>
            </p:cNvSpPr>
            <p:nvPr/>
          </p:nvSpPr>
          <p:spPr bwMode="auto">
            <a:xfrm>
              <a:off x="2345" y="2539"/>
              <a:ext cx="0" cy="1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41" name="Line 351"/>
            <p:cNvSpPr>
              <a:spLocks noChangeShapeType="1"/>
            </p:cNvSpPr>
            <p:nvPr/>
          </p:nvSpPr>
          <p:spPr bwMode="auto">
            <a:xfrm>
              <a:off x="2702" y="2539"/>
              <a:ext cx="0" cy="1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42" name="Line 352"/>
            <p:cNvSpPr>
              <a:spLocks noChangeShapeType="1"/>
            </p:cNvSpPr>
            <p:nvPr/>
          </p:nvSpPr>
          <p:spPr bwMode="auto">
            <a:xfrm>
              <a:off x="3058" y="2539"/>
              <a:ext cx="0" cy="1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43" name="Line 353"/>
            <p:cNvSpPr>
              <a:spLocks noChangeShapeType="1"/>
            </p:cNvSpPr>
            <p:nvPr/>
          </p:nvSpPr>
          <p:spPr bwMode="auto">
            <a:xfrm>
              <a:off x="3415" y="2539"/>
              <a:ext cx="0" cy="1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44" name="Line 354"/>
            <p:cNvSpPr>
              <a:spLocks noChangeShapeType="1"/>
            </p:cNvSpPr>
            <p:nvPr/>
          </p:nvSpPr>
          <p:spPr bwMode="auto">
            <a:xfrm>
              <a:off x="3771" y="2539"/>
              <a:ext cx="0" cy="1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  <p:sp>
          <p:nvSpPr>
            <p:cNvPr id="245" name="Line 356"/>
            <p:cNvSpPr>
              <a:spLocks noChangeShapeType="1"/>
            </p:cNvSpPr>
            <p:nvPr/>
          </p:nvSpPr>
          <p:spPr bwMode="auto">
            <a:xfrm>
              <a:off x="1989" y="2539"/>
              <a:ext cx="2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 sz="100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397" y="4138735"/>
            <a:ext cx="2619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716776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1495</TotalTime>
  <Words>870</Words>
  <Application>Microsoft Office PowerPoint</Application>
  <PresentationFormat>화면 슬라이드 쇼(4:3)</PresentationFormat>
  <Paragraphs>433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테마1</vt:lpstr>
      <vt:lpstr>9주차 실습</vt:lpstr>
      <vt:lpstr>예제 1</vt:lpstr>
      <vt:lpstr>예제 1</vt:lpstr>
      <vt:lpstr>하나의 정점에서 다른 모든 정점까지의 최단 경로</vt:lpstr>
      <vt:lpstr>다익스트라(Dijkstra) 알고리즘</vt:lpstr>
      <vt:lpstr>다익스트라 알고리즘</vt:lpstr>
      <vt:lpstr>다익스트라 알고리즘</vt:lpstr>
      <vt:lpstr>최단경로</vt:lpstr>
      <vt:lpstr>예제 2</vt:lpstr>
      <vt:lpstr>예제 2</vt:lpstr>
      <vt:lpstr>예제 2</vt:lpstr>
      <vt:lpstr>예제 3</vt:lpstr>
      <vt:lpstr>예제 3</vt:lpstr>
      <vt:lpstr>예제 3</vt:lpstr>
      <vt:lpstr>예제 3</vt:lpstr>
      <vt:lpstr>제출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MHK</dc:creator>
  <cp:lastModifiedBy>YTM</cp:lastModifiedBy>
  <cp:revision>66</cp:revision>
  <dcterms:created xsi:type="dcterms:W3CDTF">2015-03-02T07:39:53Z</dcterms:created>
  <dcterms:modified xsi:type="dcterms:W3CDTF">2016-10-25T02:01:37Z</dcterms:modified>
</cp:coreProperties>
</file>