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8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86" d="100"/>
          <a:sy n="186" d="100"/>
        </p:scale>
        <p:origin x="9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592-6032-409C-962A-A44C388E55B5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986E-FC48-43B2-B026-428DF19D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4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592-6032-409C-962A-A44C388E55B5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986E-FC48-43B2-B026-428DF19D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7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592-6032-409C-962A-A44C388E55B5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986E-FC48-43B2-B026-428DF19D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2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592-6032-409C-962A-A44C388E55B5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986E-FC48-43B2-B026-428DF19D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592-6032-409C-962A-A44C388E55B5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986E-FC48-43B2-B026-428DF19D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592-6032-409C-962A-A44C388E55B5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986E-FC48-43B2-B026-428DF19D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3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592-6032-409C-962A-A44C388E55B5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986E-FC48-43B2-B026-428DF19D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3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592-6032-409C-962A-A44C388E55B5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986E-FC48-43B2-B026-428DF19D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53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592-6032-409C-962A-A44C388E55B5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986E-FC48-43B2-B026-428DF19D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5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592-6032-409C-962A-A44C388E55B5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986E-FC48-43B2-B026-428DF19D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1592-6032-409C-962A-A44C388E55B5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986E-FC48-43B2-B026-428DF19D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1592-6032-409C-962A-A44C388E55B5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986E-FC48-43B2-B026-428DF19D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4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3837" y="579438"/>
            <a:ext cx="8677275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002060"/>
                </a:solidFill>
                <a:ea typeface="굴림" pitchFamily="50" charset="-127"/>
              </a:rPr>
              <a:t>알고리즘 개론</a:t>
            </a:r>
            <a:r>
              <a:rPr lang="en-US" altLang="ko-KR" dirty="0">
                <a:solidFill>
                  <a:srgbClr val="002060"/>
                </a:solidFill>
                <a:ea typeface="굴림" pitchFamily="50" charset="-127"/>
              </a:rPr>
              <a:t/>
            </a:r>
            <a:br>
              <a:rPr lang="en-US" altLang="ko-KR" dirty="0">
                <a:solidFill>
                  <a:srgbClr val="002060"/>
                </a:solidFill>
                <a:ea typeface="굴림" pitchFamily="50" charset="-127"/>
              </a:rPr>
            </a:br>
            <a:r>
              <a:rPr lang="en-US" altLang="ko-KR" dirty="0" err="1">
                <a:solidFill>
                  <a:srgbClr val="002060"/>
                </a:solidFill>
                <a:ea typeface="굴림" pitchFamily="50" charset="-127"/>
              </a:rPr>
              <a:t>Postorder</a:t>
            </a:r>
            <a:r>
              <a:rPr lang="en-US" altLang="ko-KR" dirty="0">
                <a:solidFill>
                  <a:srgbClr val="002060"/>
                </a:solidFill>
                <a:ea typeface="굴림" pitchFamily="50" charset="-127"/>
              </a:rPr>
              <a:t> traversal(</a:t>
            </a:r>
            <a:r>
              <a:rPr lang="ko-KR" altLang="en-US" dirty="0">
                <a:solidFill>
                  <a:srgbClr val="002060"/>
                </a:solidFill>
                <a:ea typeface="굴림" pitchFamily="50" charset="-127"/>
              </a:rPr>
              <a:t>후위순회</a:t>
            </a:r>
            <a:r>
              <a:rPr lang="en-US" altLang="ko-KR" dirty="0">
                <a:solidFill>
                  <a:srgbClr val="002060"/>
                </a:solidFill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71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noFill/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 smtClean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 smtClean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(right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 print(data)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9351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noFill/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89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17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20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46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23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90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4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61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2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3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4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5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156966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57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4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1877437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15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noFill/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noFill/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noFill/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noFill/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5571438" y="754270"/>
            <a:ext cx="3241593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Root(</a:t>
            </a:r>
            <a:r>
              <a:rPr lang="ko-KR" altLang="en-US" sz="2000" b="1" dirty="0" err="1" smtClean="0">
                <a:solidFill>
                  <a:srgbClr val="FF0000"/>
                </a:solidFill>
                <a:ea typeface="굴림" pitchFamily="50" charset="-127"/>
              </a:rPr>
              <a:t>트리는</a:t>
            </a:r>
            <a:r>
              <a:rPr lang="ko-KR" altLang="en-US" sz="2000" b="1" dirty="0" smtClean="0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ea typeface="굴림" pitchFamily="50" charset="-127"/>
              </a:rPr>
              <a:t>루트부터시작</a:t>
            </a:r>
            <a:r>
              <a:rPr lang="en-US" altLang="ko-KR" sz="2000" dirty="0" smtClean="0">
                <a:ea typeface="굴림" pitchFamily="50" charset="-127"/>
              </a:rPr>
              <a:t>)</a:t>
            </a:r>
            <a:endParaRPr lang="en-US" altLang="ko-KR" sz="20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426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5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1877437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4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5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1877437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93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273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4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915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85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5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2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621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5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4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93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5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4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961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5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17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5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185214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89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noFill/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noFill/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noFill/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98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5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5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646878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228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5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4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6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646878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93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5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4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6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646878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167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5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2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3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4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6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95465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310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5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2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3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4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6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95465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09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5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2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3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4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5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6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95465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82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95465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189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0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95465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865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95465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106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1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95465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84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noFill/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noFill/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96516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95465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199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1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95465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670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3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95465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407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1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3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95465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567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1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3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295465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105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2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3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4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41632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139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2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3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5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41632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696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2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3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4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416320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606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1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2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3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5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852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3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4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5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13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noFill/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16886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4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6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7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8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9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40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41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42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359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3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4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6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147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3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4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5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6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19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3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4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5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6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581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3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4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5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6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8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661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3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4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5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6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7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8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789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3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4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5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6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7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8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308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3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4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6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7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8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0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2886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3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4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6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7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8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0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40011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5286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3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4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6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7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8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9" name="Oval 122"/>
          <p:cNvSpPr>
            <a:spLocks noChangeArrowheads="1"/>
          </p:cNvSpPr>
          <p:nvPr/>
        </p:nvSpPr>
        <p:spPr bwMode="auto">
          <a:xfrm>
            <a:off x="7555170" y="5978179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0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</a:p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      97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74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noFill/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693942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2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3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4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6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7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8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9" name="Oval 122"/>
          <p:cNvSpPr>
            <a:spLocks noChangeArrowheads="1"/>
          </p:cNvSpPr>
          <p:nvPr/>
        </p:nvSpPr>
        <p:spPr bwMode="auto">
          <a:xfrm>
            <a:off x="7555170" y="597817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0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</a:p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      97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8219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1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2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3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4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6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7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8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9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0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1" name="Oval 122"/>
          <p:cNvSpPr>
            <a:spLocks noChangeArrowheads="1"/>
          </p:cNvSpPr>
          <p:nvPr/>
        </p:nvSpPr>
        <p:spPr bwMode="auto">
          <a:xfrm>
            <a:off x="7555170" y="597817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2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</a:p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      97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8053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1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2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3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4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5" name="Oval 122"/>
          <p:cNvSpPr>
            <a:spLocks noChangeArrowheads="1"/>
          </p:cNvSpPr>
          <p:nvPr/>
        </p:nvSpPr>
        <p:spPr bwMode="auto">
          <a:xfrm>
            <a:off x="7068382" y="470249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6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7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8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9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0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1" name="Oval 122"/>
          <p:cNvSpPr>
            <a:spLocks noChangeArrowheads="1"/>
          </p:cNvSpPr>
          <p:nvPr/>
        </p:nvSpPr>
        <p:spPr bwMode="auto">
          <a:xfrm>
            <a:off x="7555170" y="597817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2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</a:p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      97 94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651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1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2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3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4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5" name="Oval 122"/>
          <p:cNvSpPr>
            <a:spLocks noChangeArrowheads="1"/>
          </p:cNvSpPr>
          <p:nvPr/>
        </p:nvSpPr>
        <p:spPr bwMode="auto">
          <a:xfrm>
            <a:off x="7068382" y="470249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6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7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8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9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0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1" name="Oval 122"/>
          <p:cNvSpPr>
            <a:spLocks noChangeArrowheads="1"/>
          </p:cNvSpPr>
          <p:nvPr/>
        </p:nvSpPr>
        <p:spPr bwMode="auto">
          <a:xfrm>
            <a:off x="7555170" y="597817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2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</a:p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      97 94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6076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8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0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1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2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3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4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5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2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3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4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5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6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7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8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1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2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3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4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5" name="Oval 122"/>
          <p:cNvSpPr>
            <a:spLocks noChangeArrowheads="1"/>
          </p:cNvSpPr>
          <p:nvPr/>
        </p:nvSpPr>
        <p:spPr bwMode="auto">
          <a:xfrm>
            <a:off x="7068382" y="470249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6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7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8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9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0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1" name="Oval 122"/>
          <p:cNvSpPr>
            <a:spLocks noChangeArrowheads="1"/>
          </p:cNvSpPr>
          <p:nvPr/>
        </p:nvSpPr>
        <p:spPr bwMode="auto">
          <a:xfrm>
            <a:off x="7555170" y="597817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2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</a:p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      97 94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5565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5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2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3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4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5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6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7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2"/>
          <p:cNvSpPr>
            <a:spLocks noChangeArrowheads="1"/>
          </p:cNvSpPr>
          <p:nvPr/>
        </p:nvSpPr>
        <p:spPr bwMode="auto">
          <a:xfrm>
            <a:off x="6449335" y="3520119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1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2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3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4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6" name="Oval 122"/>
          <p:cNvSpPr>
            <a:spLocks noChangeArrowheads="1"/>
          </p:cNvSpPr>
          <p:nvPr/>
        </p:nvSpPr>
        <p:spPr bwMode="auto">
          <a:xfrm>
            <a:off x="7068382" y="470249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7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8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9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0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1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2" name="Oval 122"/>
          <p:cNvSpPr>
            <a:spLocks noChangeArrowheads="1"/>
          </p:cNvSpPr>
          <p:nvPr/>
        </p:nvSpPr>
        <p:spPr bwMode="auto">
          <a:xfrm>
            <a:off x="7555170" y="597817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3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</a:p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      97 94 67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996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5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2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3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4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5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6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7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2"/>
          <p:cNvSpPr>
            <a:spLocks noChangeArrowheads="1"/>
          </p:cNvSpPr>
          <p:nvPr/>
        </p:nvSpPr>
        <p:spPr bwMode="auto">
          <a:xfrm>
            <a:off x="6449335" y="352011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1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2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3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4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6" name="Oval 122"/>
          <p:cNvSpPr>
            <a:spLocks noChangeArrowheads="1"/>
          </p:cNvSpPr>
          <p:nvPr/>
        </p:nvSpPr>
        <p:spPr bwMode="auto">
          <a:xfrm>
            <a:off x="7068382" y="470249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7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8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9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0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1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2" name="Oval 122"/>
          <p:cNvSpPr>
            <a:spLocks noChangeArrowheads="1"/>
          </p:cNvSpPr>
          <p:nvPr/>
        </p:nvSpPr>
        <p:spPr bwMode="auto">
          <a:xfrm>
            <a:off x="7555170" y="597817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3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</a:p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      97 94 67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7427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5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2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3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4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5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6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7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2"/>
          <p:cNvSpPr>
            <a:spLocks noChangeArrowheads="1"/>
          </p:cNvSpPr>
          <p:nvPr/>
        </p:nvSpPr>
        <p:spPr bwMode="auto">
          <a:xfrm>
            <a:off x="6449335" y="352011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1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2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3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4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6" name="Oval 122"/>
          <p:cNvSpPr>
            <a:spLocks noChangeArrowheads="1"/>
          </p:cNvSpPr>
          <p:nvPr/>
        </p:nvSpPr>
        <p:spPr bwMode="auto">
          <a:xfrm>
            <a:off x="7068382" y="470249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7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8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9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0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1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2" name="Oval 122"/>
          <p:cNvSpPr>
            <a:spLocks noChangeArrowheads="1"/>
          </p:cNvSpPr>
          <p:nvPr/>
        </p:nvSpPr>
        <p:spPr bwMode="auto">
          <a:xfrm>
            <a:off x="7555170" y="597817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3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</a:p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      97 94 67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790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5240373" y="215790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5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2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3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4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5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6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7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2"/>
          <p:cNvSpPr>
            <a:spLocks noChangeArrowheads="1"/>
          </p:cNvSpPr>
          <p:nvPr/>
        </p:nvSpPr>
        <p:spPr bwMode="auto">
          <a:xfrm>
            <a:off x="6449335" y="352011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1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2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3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4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6" name="Oval 122"/>
          <p:cNvSpPr>
            <a:spLocks noChangeArrowheads="1"/>
          </p:cNvSpPr>
          <p:nvPr/>
        </p:nvSpPr>
        <p:spPr bwMode="auto">
          <a:xfrm>
            <a:off x="7068382" y="470249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7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8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9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0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1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2" name="Oval 122"/>
          <p:cNvSpPr>
            <a:spLocks noChangeArrowheads="1"/>
          </p:cNvSpPr>
          <p:nvPr/>
        </p:nvSpPr>
        <p:spPr bwMode="auto">
          <a:xfrm>
            <a:off x="7555170" y="597817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3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</a:p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      97 94 67 22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9728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5240373" y="215790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5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2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3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4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5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6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7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2"/>
          <p:cNvSpPr>
            <a:spLocks noChangeArrowheads="1"/>
          </p:cNvSpPr>
          <p:nvPr/>
        </p:nvSpPr>
        <p:spPr bwMode="auto">
          <a:xfrm>
            <a:off x="6449335" y="352011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1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2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3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4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6" name="Oval 122"/>
          <p:cNvSpPr>
            <a:spLocks noChangeArrowheads="1"/>
          </p:cNvSpPr>
          <p:nvPr/>
        </p:nvSpPr>
        <p:spPr bwMode="auto">
          <a:xfrm>
            <a:off x="7068382" y="470249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7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8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9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0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1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2" name="Oval 122"/>
          <p:cNvSpPr>
            <a:spLocks noChangeArrowheads="1"/>
          </p:cNvSpPr>
          <p:nvPr/>
        </p:nvSpPr>
        <p:spPr bwMode="auto">
          <a:xfrm>
            <a:off x="7555170" y="597817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3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</a:p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      97 94 67 22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78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noFill/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654377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solidFill>
            <a:srgbClr val="66FF33"/>
          </a:solidFill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1"/>
          <p:cNvSpPr>
            <a:spLocks noChangeArrowheads="1"/>
          </p:cNvSpPr>
          <p:nvPr/>
        </p:nvSpPr>
        <p:spPr bwMode="auto">
          <a:xfrm>
            <a:off x="5240373" y="187700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6" name="Oval 122"/>
          <p:cNvSpPr>
            <a:spLocks noChangeArrowheads="1"/>
          </p:cNvSpPr>
          <p:nvPr/>
        </p:nvSpPr>
        <p:spPr bwMode="auto">
          <a:xfrm>
            <a:off x="5240373" y="215790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4242492" y="327173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9" name="Oval 122"/>
          <p:cNvSpPr>
            <a:spLocks noChangeArrowheads="1"/>
          </p:cNvSpPr>
          <p:nvPr/>
        </p:nvSpPr>
        <p:spPr bwMode="auto">
          <a:xfrm>
            <a:off x="4242492" y="3552634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0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1" name="Oval 121"/>
          <p:cNvSpPr>
            <a:spLocks noChangeArrowheads="1"/>
          </p:cNvSpPr>
          <p:nvPr/>
        </p:nvSpPr>
        <p:spPr bwMode="auto">
          <a:xfrm>
            <a:off x="3648418" y="440286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2" name="Oval 122"/>
          <p:cNvSpPr>
            <a:spLocks noChangeArrowheads="1"/>
          </p:cNvSpPr>
          <p:nvPr/>
        </p:nvSpPr>
        <p:spPr bwMode="auto">
          <a:xfrm>
            <a:off x="3648418" y="468375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43" name="Oval 120"/>
          <p:cNvSpPr>
            <a:spLocks noChangeArrowheads="1"/>
          </p:cNvSpPr>
          <p:nvPr/>
        </p:nvSpPr>
        <p:spPr bwMode="auto">
          <a:xfrm>
            <a:off x="4823244" y="411179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44" name="Oval 121"/>
          <p:cNvSpPr>
            <a:spLocks noChangeArrowheads="1"/>
          </p:cNvSpPr>
          <p:nvPr/>
        </p:nvSpPr>
        <p:spPr bwMode="auto">
          <a:xfrm>
            <a:off x="4813948" y="439254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45" name="Oval 122"/>
          <p:cNvSpPr>
            <a:spLocks noChangeArrowheads="1"/>
          </p:cNvSpPr>
          <p:nvPr/>
        </p:nvSpPr>
        <p:spPr bwMode="auto">
          <a:xfrm>
            <a:off x="4813948" y="4673446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2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3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4" name="Oval 122"/>
          <p:cNvSpPr>
            <a:spLocks noChangeArrowheads="1"/>
          </p:cNvSpPr>
          <p:nvPr/>
        </p:nvSpPr>
        <p:spPr bwMode="auto">
          <a:xfrm>
            <a:off x="3116886" y="598565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5" name="Oval 120"/>
          <p:cNvSpPr>
            <a:spLocks noChangeArrowheads="1"/>
          </p:cNvSpPr>
          <p:nvPr/>
        </p:nvSpPr>
        <p:spPr bwMode="auto">
          <a:xfrm>
            <a:off x="4277547" y="542458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6" name="Oval 121"/>
          <p:cNvSpPr>
            <a:spLocks noChangeArrowheads="1"/>
          </p:cNvSpPr>
          <p:nvPr/>
        </p:nvSpPr>
        <p:spPr bwMode="auto">
          <a:xfrm>
            <a:off x="4268251" y="570533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57" name="Oval 122"/>
          <p:cNvSpPr>
            <a:spLocks noChangeArrowheads="1"/>
          </p:cNvSpPr>
          <p:nvPr/>
        </p:nvSpPr>
        <p:spPr bwMode="auto">
          <a:xfrm>
            <a:off x="4268251" y="5986227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58" name="Oval 120"/>
          <p:cNvSpPr>
            <a:spLocks noChangeArrowheads="1"/>
          </p:cNvSpPr>
          <p:nvPr/>
        </p:nvSpPr>
        <p:spPr bwMode="auto">
          <a:xfrm>
            <a:off x="6458631" y="295847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59" name="Oval 121"/>
          <p:cNvSpPr>
            <a:spLocks noChangeArrowheads="1"/>
          </p:cNvSpPr>
          <p:nvPr/>
        </p:nvSpPr>
        <p:spPr bwMode="auto">
          <a:xfrm>
            <a:off x="6449335" y="32392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0" name="Oval 122"/>
          <p:cNvSpPr>
            <a:spLocks noChangeArrowheads="1"/>
          </p:cNvSpPr>
          <p:nvPr/>
        </p:nvSpPr>
        <p:spPr bwMode="auto">
          <a:xfrm>
            <a:off x="6449335" y="352011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1" name="Oval 120"/>
          <p:cNvSpPr>
            <a:spLocks noChangeArrowheads="1"/>
          </p:cNvSpPr>
          <p:nvPr/>
        </p:nvSpPr>
        <p:spPr bwMode="auto">
          <a:xfrm>
            <a:off x="5954415" y="411087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62" name="Oval 121"/>
          <p:cNvSpPr>
            <a:spLocks noChangeArrowheads="1"/>
          </p:cNvSpPr>
          <p:nvPr/>
        </p:nvSpPr>
        <p:spPr bwMode="auto">
          <a:xfrm>
            <a:off x="5945119" y="439162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63" name="Oval 122"/>
          <p:cNvSpPr>
            <a:spLocks noChangeArrowheads="1"/>
          </p:cNvSpPr>
          <p:nvPr/>
        </p:nvSpPr>
        <p:spPr bwMode="auto">
          <a:xfrm>
            <a:off x="5945119" y="467252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64" name="Oval 120"/>
          <p:cNvSpPr>
            <a:spLocks noChangeArrowheads="1"/>
          </p:cNvSpPr>
          <p:nvPr/>
        </p:nvSpPr>
        <p:spPr bwMode="auto">
          <a:xfrm>
            <a:off x="7077678" y="414084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5" name="Oval 121"/>
          <p:cNvSpPr>
            <a:spLocks noChangeArrowheads="1"/>
          </p:cNvSpPr>
          <p:nvPr/>
        </p:nvSpPr>
        <p:spPr bwMode="auto">
          <a:xfrm>
            <a:off x="7068382" y="4421593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6" name="Oval 122"/>
          <p:cNvSpPr>
            <a:spLocks noChangeArrowheads="1"/>
          </p:cNvSpPr>
          <p:nvPr/>
        </p:nvSpPr>
        <p:spPr bwMode="auto">
          <a:xfrm>
            <a:off x="7068382" y="4702490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27" name="Oval 120"/>
          <p:cNvSpPr>
            <a:spLocks noChangeArrowheads="1"/>
          </p:cNvSpPr>
          <p:nvPr/>
        </p:nvSpPr>
        <p:spPr bwMode="auto">
          <a:xfrm>
            <a:off x="6424671" y="543428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28" name="Oval 121"/>
          <p:cNvSpPr>
            <a:spLocks noChangeArrowheads="1"/>
          </p:cNvSpPr>
          <p:nvPr/>
        </p:nvSpPr>
        <p:spPr bwMode="auto">
          <a:xfrm>
            <a:off x="6415375" y="571503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29" name="Oval 122"/>
          <p:cNvSpPr>
            <a:spLocks noChangeArrowheads="1"/>
          </p:cNvSpPr>
          <p:nvPr/>
        </p:nvSpPr>
        <p:spPr bwMode="auto">
          <a:xfrm>
            <a:off x="6415375" y="59959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0" name="Oval 120"/>
          <p:cNvSpPr>
            <a:spLocks noChangeArrowheads="1"/>
          </p:cNvSpPr>
          <p:nvPr/>
        </p:nvSpPr>
        <p:spPr bwMode="auto">
          <a:xfrm>
            <a:off x="7564466" y="541653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231" name="Oval 121"/>
          <p:cNvSpPr>
            <a:spLocks noChangeArrowheads="1"/>
          </p:cNvSpPr>
          <p:nvPr/>
        </p:nvSpPr>
        <p:spPr bwMode="auto">
          <a:xfrm>
            <a:off x="7555170" y="5697282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232" name="Oval 122"/>
          <p:cNvSpPr>
            <a:spLocks noChangeArrowheads="1"/>
          </p:cNvSpPr>
          <p:nvPr/>
        </p:nvSpPr>
        <p:spPr bwMode="auto">
          <a:xfrm>
            <a:off x="7555170" y="5978179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233" name="Text Box 118"/>
          <p:cNvSpPr txBox="1">
            <a:spLocks noChangeArrowheads="1"/>
          </p:cNvSpPr>
          <p:nvPr/>
        </p:nvSpPr>
        <p:spPr bwMode="auto">
          <a:xfrm>
            <a:off x="302376" y="2527551"/>
            <a:ext cx="3877985" cy="70788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Output: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1 7 3 14 9 44 36</a:t>
            </a:r>
          </a:p>
          <a:p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Courier New" pitchFamily="49" charset="0"/>
                <a:ea typeface="굴림" pitchFamily="50" charset="-127"/>
              </a:rPr>
              <a:t>       97 94 67 22</a:t>
            </a:r>
            <a:endParaRPr lang="en-US" altLang="ko-KR" sz="2000" dirty="0"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234" name="Rectangle 2"/>
          <p:cNvSpPr>
            <a:spLocks noChangeArrowheads="1"/>
          </p:cNvSpPr>
          <p:nvPr/>
        </p:nvSpPr>
        <p:spPr bwMode="auto">
          <a:xfrm>
            <a:off x="302376" y="314056"/>
            <a:ext cx="3263692" cy="132407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Algorithm Example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. . .</a:t>
            </a:r>
            <a:r>
              <a:rPr lang="en-US" altLang="ko-KR" sz="2000" dirty="0">
                <a:solidFill>
                  <a:srgbClr val="3333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</a:p>
          <a:p>
            <a:pPr>
              <a:buFontTx/>
              <a:buNone/>
            </a:pPr>
            <a:r>
              <a:rPr lang="en-US" altLang="ko-KR" sz="2000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PostOrderPrint</a:t>
            </a:r>
            <a:r>
              <a:rPr lang="en-US" altLang="ko-KR" sz="2000" dirty="0" smtClean="0">
                <a:solidFill>
                  <a:srgbClr val="0070C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(root</a:t>
            </a:r>
            <a:r>
              <a:rPr lang="en-US" altLang="ko-KR" sz="2000" dirty="0">
                <a:solidFill>
                  <a:srgbClr val="0070C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25905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noFill/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9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18483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40"/>
          <p:cNvGrpSpPr/>
          <p:nvPr/>
        </p:nvGrpSpPr>
        <p:grpSpPr>
          <a:xfrm>
            <a:off x="4548787" y="2981755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74" name="타원 17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endCxn id="17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5" name="그룹 140"/>
          <p:cNvGrpSpPr/>
          <p:nvPr/>
        </p:nvGrpSpPr>
        <p:grpSpPr>
          <a:xfrm>
            <a:off x="6754373" y="2953838"/>
            <a:ext cx="790393" cy="810165"/>
            <a:chOff x="5429256" y="1285860"/>
            <a:chExt cx="1000132" cy="1000132"/>
          </a:xfrm>
          <a:noFill/>
        </p:grpSpPr>
        <p:grpSp>
          <p:nvGrpSpPr>
            <p:cNvPr id="19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8" name="타원 19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>
                <a:endCxn id="19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67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1" name="그룹 140"/>
          <p:cNvGrpSpPr/>
          <p:nvPr/>
        </p:nvGrpSpPr>
        <p:grpSpPr>
          <a:xfrm>
            <a:off x="6245543" y="4125796"/>
            <a:ext cx="790393" cy="810165"/>
            <a:chOff x="5429256" y="1285860"/>
            <a:chExt cx="1000132" cy="1000132"/>
          </a:xfrm>
          <a:noFill/>
        </p:grpSpPr>
        <p:grpSp>
          <p:nvGrpSpPr>
            <p:cNvPr id="202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04" name="타원 203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>
                <a:endCxn id="204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202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36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7" name="그룹 140"/>
          <p:cNvGrpSpPr/>
          <p:nvPr/>
        </p:nvGrpSpPr>
        <p:grpSpPr>
          <a:xfrm>
            <a:off x="7361336" y="4129223"/>
            <a:ext cx="790393" cy="810165"/>
            <a:chOff x="5429256" y="1285860"/>
            <a:chExt cx="1000132" cy="1000132"/>
          </a:xfrm>
          <a:noFill/>
        </p:grpSpPr>
        <p:grpSp>
          <p:nvGrpSpPr>
            <p:cNvPr id="20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0" name="타원 20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>
                <a:endCxn id="21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9" name="그룹 140"/>
          <p:cNvGrpSpPr/>
          <p:nvPr/>
        </p:nvGrpSpPr>
        <p:grpSpPr>
          <a:xfrm>
            <a:off x="7853463" y="5419448"/>
            <a:ext cx="790393" cy="810165"/>
            <a:chOff x="5429256" y="1285860"/>
            <a:chExt cx="1000132" cy="1000132"/>
          </a:xfrm>
          <a:noFill/>
        </p:grpSpPr>
        <p:grpSp>
          <p:nvGrpSpPr>
            <p:cNvPr id="22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22" name="타원 22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3" name="직선 연결선 22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>
                <a:endCxn id="22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97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3" name="그룹 140"/>
          <p:cNvGrpSpPr/>
          <p:nvPr/>
        </p:nvGrpSpPr>
        <p:grpSpPr>
          <a:xfrm>
            <a:off x="6707616" y="5418873"/>
            <a:ext cx="790393" cy="810165"/>
            <a:chOff x="5429256" y="1285860"/>
            <a:chExt cx="1000132" cy="1000132"/>
          </a:xfrm>
          <a:noFill/>
        </p:grpSpPr>
        <p:grpSp>
          <p:nvGrpSpPr>
            <p:cNvPr id="21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216" name="타원 21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>
                <a:endCxn id="21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44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9" name="그룹 140"/>
          <p:cNvGrpSpPr/>
          <p:nvPr/>
        </p:nvGrpSpPr>
        <p:grpSpPr>
          <a:xfrm>
            <a:off x="4570411" y="5419516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90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92" name="타원 191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endCxn id="192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7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3" name="그룹 140"/>
          <p:cNvGrpSpPr/>
          <p:nvPr/>
        </p:nvGrpSpPr>
        <p:grpSpPr>
          <a:xfrm>
            <a:off x="3419027" y="5445206"/>
            <a:ext cx="790393" cy="810165"/>
            <a:chOff x="5429256" y="1285860"/>
            <a:chExt cx="1000132" cy="1000132"/>
          </a:xfrm>
          <a:noFill/>
        </p:grpSpPr>
        <p:grpSp>
          <p:nvGrpSpPr>
            <p:cNvPr id="184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6" name="타원 185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>
                <a:endCxn id="186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7" name="그룹 140"/>
          <p:cNvGrpSpPr/>
          <p:nvPr/>
        </p:nvGrpSpPr>
        <p:grpSpPr>
          <a:xfrm>
            <a:off x="3958612" y="4122110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78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80" name="타원 179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>
                <a:endCxn id="180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5" name="그룹 140"/>
          <p:cNvGrpSpPr/>
          <p:nvPr/>
        </p:nvGrpSpPr>
        <p:grpSpPr>
          <a:xfrm>
            <a:off x="5548531" y="1643502"/>
            <a:ext cx="790393" cy="810165"/>
            <a:chOff x="5429256" y="1285860"/>
            <a:chExt cx="1000132" cy="1000132"/>
          </a:xfrm>
          <a:solidFill>
            <a:srgbClr val="00CCFF"/>
          </a:solidFill>
        </p:grpSpPr>
        <p:grpSp>
          <p:nvGrpSpPr>
            <p:cNvPr id="166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68" name="타원 167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>
                <a:endCxn id="168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Courier New" pitchFamily="49" charset="0"/>
                  <a:cs typeface="Courier New" pitchFamily="49" charset="0"/>
                </a:rPr>
                <a:t>22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6" name="그룹 140"/>
          <p:cNvGrpSpPr/>
          <p:nvPr/>
        </p:nvGrpSpPr>
        <p:grpSpPr>
          <a:xfrm>
            <a:off x="5119486" y="4115433"/>
            <a:ext cx="790393" cy="810165"/>
            <a:chOff x="5429256" y="1285860"/>
            <a:chExt cx="1000132" cy="1000132"/>
          </a:xfrm>
          <a:noFill/>
        </p:grpSpPr>
        <p:grpSp>
          <p:nvGrpSpPr>
            <p:cNvPr id="147" name="그룹 138"/>
            <p:cNvGrpSpPr/>
            <p:nvPr/>
          </p:nvGrpSpPr>
          <p:grpSpPr>
            <a:xfrm>
              <a:off x="5429256" y="1285860"/>
              <a:ext cx="1000132" cy="1000132"/>
              <a:chOff x="5357818" y="1285860"/>
              <a:chExt cx="1000132" cy="1000926"/>
            </a:xfrm>
            <a:grpFill/>
          </p:grpSpPr>
          <p:sp>
            <p:nvSpPr>
              <p:cNvPr id="149" name="타원 148"/>
              <p:cNvSpPr/>
              <p:nvPr/>
            </p:nvSpPr>
            <p:spPr>
              <a:xfrm>
                <a:off x="5357818" y="1285860"/>
                <a:ext cx="1000132" cy="1000132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5357818" y="1928802"/>
                <a:ext cx="1000132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>
                <a:endCxn id="149" idx="4"/>
              </p:cNvCxnSpPr>
              <p:nvPr/>
            </p:nvCxnSpPr>
            <p:spPr>
              <a:xfrm rot="5400000">
                <a:off x="5679289" y="2107397"/>
                <a:ext cx="35719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5571337" y="1383444"/>
              <a:ext cx="714380" cy="569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Courier New" pitchFamily="49" charset="0"/>
                  <a:cs typeface="Courier New" pitchFamily="49" charset="0"/>
                </a:rPr>
                <a:t>14</a:t>
              </a:r>
              <a:endParaRPr lang="ko-KR" alt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630000" y="748831"/>
            <a:ext cx="626197" cy="40011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root</a:t>
            </a: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944295" y="113905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Line 61"/>
          <p:cNvSpPr>
            <a:spLocks noChangeShapeType="1"/>
          </p:cNvSpPr>
          <p:nvPr/>
        </p:nvSpPr>
        <p:spPr bwMode="auto">
          <a:xfrm flipH="1">
            <a:off x="4948165" y="2330761"/>
            <a:ext cx="850900" cy="622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6078465" y="2330761"/>
            <a:ext cx="104140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Line 64"/>
          <p:cNvSpPr>
            <a:spLocks noChangeShapeType="1"/>
          </p:cNvSpPr>
          <p:nvPr/>
        </p:nvSpPr>
        <p:spPr bwMode="auto">
          <a:xfrm>
            <a:off x="5090749" y="3600761"/>
            <a:ext cx="383322" cy="483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 flipH="1">
            <a:off x="3892655" y="4751750"/>
            <a:ext cx="315589" cy="677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>
            <a:off x="4518237" y="4748494"/>
            <a:ext cx="301518" cy="6807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 flipH="1">
            <a:off x="6700946" y="3599887"/>
            <a:ext cx="313105" cy="484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7285089" y="3600129"/>
            <a:ext cx="470816" cy="5153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>
            <a:off x="6786303" y="4752823"/>
            <a:ext cx="315881" cy="635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912141" y="4766007"/>
            <a:ext cx="322138" cy="634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1" name="Group 74"/>
          <p:cNvGrpSpPr>
            <a:grpSpLocks/>
          </p:cNvGrpSpPr>
          <p:nvPr/>
        </p:nvGrpSpPr>
        <p:grpSpPr bwMode="auto">
          <a:xfrm>
            <a:off x="3574764" y="6076918"/>
            <a:ext cx="165100" cy="406400"/>
            <a:chOff x="2305" y="3704"/>
            <a:chExt cx="104" cy="25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" name="Group 75"/>
          <p:cNvGrpSpPr>
            <a:grpSpLocks/>
          </p:cNvGrpSpPr>
          <p:nvPr/>
        </p:nvGrpSpPr>
        <p:grpSpPr bwMode="auto">
          <a:xfrm>
            <a:off x="5033817" y="6076918"/>
            <a:ext cx="165100" cy="406400"/>
            <a:chOff x="2305" y="3704"/>
            <a:chExt cx="104" cy="256"/>
          </a:xfrm>
        </p:grpSpPr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Line 7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Line 7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9" name="Group 79"/>
          <p:cNvGrpSpPr>
            <a:grpSpLocks/>
          </p:cNvGrpSpPr>
          <p:nvPr/>
        </p:nvGrpSpPr>
        <p:grpSpPr bwMode="auto">
          <a:xfrm>
            <a:off x="8310182" y="6073594"/>
            <a:ext cx="165100" cy="406400"/>
            <a:chOff x="2305" y="3704"/>
            <a:chExt cx="104" cy="256"/>
          </a:xfrm>
        </p:grpSpPr>
        <p:sp>
          <p:nvSpPr>
            <p:cNvPr id="90" name="Line 8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8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7174768" y="6073594"/>
            <a:ext cx="165100" cy="406400"/>
            <a:chOff x="2305" y="3704"/>
            <a:chExt cx="104" cy="256"/>
          </a:xfrm>
        </p:grpSpPr>
        <p:sp>
          <p:nvSpPr>
            <p:cNvPr id="94" name="Line 8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8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97" name="Group 87"/>
          <p:cNvGrpSpPr>
            <a:grpSpLocks/>
          </p:cNvGrpSpPr>
          <p:nvPr/>
        </p:nvGrpSpPr>
        <p:grpSpPr bwMode="auto">
          <a:xfrm>
            <a:off x="6884217" y="6064922"/>
            <a:ext cx="165100" cy="406400"/>
            <a:chOff x="2305" y="3704"/>
            <a:chExt cx="104" cy="256"/>
          </a:xfrm>
        </p:grpSpPr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1" name="Group 91"/>
          <p:cNvGrpSpPr>
            <a:grpSpLocks/>
          </p:cNvGrpSpPr>
          <p:nvPr/>
        </p:nvGrpSpPr>
        <p:grpSpPr bwMode="auto">
          <a:xfrm>
            <a:off x="3888935" y="6076918"/>
            <a:ext cx="165100" cy="406400"/>
            <a:chOff x="2305" y="3704"/>
            <a:chExt cx="104" cy="256"/>
          </a:xfrm>
        </p:grpSpPr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9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" name="Group 95"/>
          <p:cNvGrpSpPr>
            <a:grpSpLocks/>
          </p:cNvGrpSpPr>
          <p:nvPr/>
        </p:nvGrpSpPr>
        <p:grpSpPr bwMode="auto">
          <a:xfrm>
            <a:off x="4722502" y="6064922"/>
            <a:ext cx="165100" cy="406400"/>
            <a:chOff x="2305" y="3704"/>
            <a:chExt cx="104" cy="256"/>
          </a:xfrm>
        </p:grpSpPr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9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9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" name="Group 99"/>
          <p:cNvGrpSpPr>
            <a:grpSpLocks/>
          </p:cNvGrpSpPr>
          <p:nvPr/>
        </p:nvGrpSpPr>
        <p:grpSpPr bwMode="auto">
          <a:xfrm>
            <a:off x="5581020" y="4766007"/>
            <a:ext cx="165100" cy="406400"/>
            <a:chOff x="2305" y="3704"/>
            <a:chExt cx="104" cy="256"/>
          </a:xfrm>
        </p:grpSpPr>
        <p:sp>
          <p:nvSpPr>
            <p:cNvPr id="110" name="Line 100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101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102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3" name="Group 103"/>
          <p:cNvGrpSpPr>
            <a:grpSpLocks/>
          </p:cNvGrpSpPr>
          <p:nvPr/>
        </p:nvGrpSpPr>
        <p:grpSpPr bwMode="auto">
          <a:xfrm>
            <a:off x="5267703" y="4772191"/>
            <a:ext cx="165100" cy="406400"/>
            <a:chOff x="2305" y="3704"/>
            <a:chExt cx="104" cy="256"/>
          </a:xfrm>
        </p:grpSpPr>
        <p:sp>
          <p:nvSpPr>
            <p:cNvPr id="114" name="Line 104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106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7" name="Group 107"/>
          <p:cNvGrpSpPr>
            <a:grpSpLocks/>
          </p:cNvGrpSpPr>
          <p:nvPr/>
        </p:nvGrpSpPr>
        <p:grpSpPr bwMode="auto">
          <a:xfrm>
            <a:off x="8027898" y="6071040"/>
            <a:ext cx="165100" cy="406400"/>
            <a:chOff x="2305" y="3704"/>
            <a:chExt cx="104" cy="256"/>
          </a:xfrm>
        </p:grpSpPr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1" name="Group 111"/>
          <p:cNvGrpSpPr>
            <a:grpSpLocks/>
          </p:cNvGrpSpPr>
          <p:nvPr/>
        </p:nvGrpSpPr>
        <p:grpSpPr bwMode="auto">
          <a:xfrm>
            <a:off x="7518374" y="4768983"/>
            <a:ext cx="165100" cy="406400"/>
            <a:chOff x="2305" y="3704"/>
            <a:chExt cx="104" cy="256"/>
          </a:xfrm>
        </p:grpSpPr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4" name="Line 114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6412624" y="4778197"/>
            <a:ext cx="165100" cy="406400"/>
            <a:chOff x="2305" y="3704"/>
            <a:chExt cx="104" cy="256"/>
          </a:xfrm>
        </p:grpSpPr>
        <p:sp>
          <p:nvSpPr>
            <p:cNvPr id="126" name="Line 116"/>
            <p:cNvSpPr>
              <a:spLocks noChangeShapeType="1"/>
            </p:cNvSpPr>
            <p:nvPr/>
          </p:nvSpPr>
          <p:spPr bwMode="auto">
            <a:xfrm>
              <a:off x="2357" y="3704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>
              <a:off x="2305" y="3880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2305" y="3948"/>
              <a:ext cx="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" name="Rectangle 2"/>
          <p:cNvSpPr>
            <a:spLocks noChangeArrowheads="1"/>
          </p:cNvSpPr>
          <p:nvPr/>
        </p:nvSpPr>
        <p:spPr bwMode="auto">
          <a:xfrm>
            <a:off x="302376" y="300292"/>
            <a:ext cx="4543428" cy="18780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64" tIns="46033" rIns="92064" bIns="46033">
            <a:spAutoFit/>
          </a:bodyPr>
          <a:lstStyle/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Proc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PostOrder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Print(pointer) 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pointer NOT NIL?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(left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Post</a:t>
            </a:r>
            <a:r>
              <a:rPr lang="en-US" altLang="ko-KR" sz="20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OrderPrint</a:t>
            </a:r>
            <a:r>
              <a:rPr lang="en-US" altLang="ko-KR" sz="20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(right child)</a:t>
            </a:r>
          </a:p>
          <a:p>
            <a:pPr indent="4763">
              <a:spcBef>
                <a:spcPct val="20000"/>
              </a:spcBef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  print(data)</a:t>
            </a:r>
          </a:p>
        </p:txBody>
      </p:sp>
      <p:sp>
        <p:nvSpPr>
          <p:cNvPr id="130" name="Oval 120"/>
          <p:cNvSpPr>
            <a:spLocks noChangeArrowheads="1"/>
          </p:cNvSpPr>
          <p:nvPr/>
        </p:nvSpPr>
        <p:spPr bwMode="auto">
          <a:xfrm>
            <a:off x="421082" y="1112326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1" name="Oval 121"/>
          <p:cNvSpPr>
            <a:spLocks noChangeArrowheads="1"/>
          </p:cNvSpPr>
          <p:nvPr/>
        </p:nvSpPr>
        <p:spPr bwMode="auto">
          <a:xfrm>
            <a:off x="421082" y="1449059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  <p:sp>
        <p:nvSpPr>
          <p:cNvPr id="132" name="Oval 122"/>
          <p:cNvSpPr>
            <a:spLocks noChangeArrowheads="1"/>
          </p:cNvSpPr>
          <p:nvPr/>
        </p:nvSpPr>
        <p:spPr bwMode="auto">
          <a:xfrm>
            <a:off x="421082" y="1788825"/>
            <a:ext cx="254000" cy="25400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P</a:t>
            </a: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 flipH="1">
            <a:off x="4427465" y="3600761"/>
            <a:ext cx="381000" cy="50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Oval 120"/>
          <p:cNvSpPr>
            <a:spLocks noChangeArrowheads="1"/>
          </p:cNvSpPr>
          <p:nvPr/>
        </p:nvSpPr>
        <p:spPr bwMode="auto">
          <a:xfrm>
            <a:off x="5249669" y="1596253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5" name="Oval 120"/>
          <p:cNvSpPr>
            <a:spLocks noChangeArrowheads="1"/>
          </p:cNvSpPr>
          <p:nvPr/>
        </p:nvSpPr>
        <p:spPr bwMode="auto">
          <a:xfrm>
            <a:off x="4251788" y="2990987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6" name="Oval 120"/>
          <p:cNvSpPr>
            <a:spLocks noChangeArrowheads="1"/>
          </p:cNvSpPr>
          <p:nvPr/>
        </p:nvSpPr>
        <p:spPr bwMode="auto">
          <a:xfrm>
            <a:off x="3657714" y="4122110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7" name="Oval 120"/>
          <p:cNvSpPr>
            <a:spLocks noChangeArrowheads="1"/>
          </p:cNvSpPr>
          <p:nvPr/>
        </p:nvSpPr>
        <p:spPr bwMode="auto">
          <a:xfrm>
            <a:off x="3126182" y="5424005"/>
            <a:ext cx="254000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L</a:t>
            </a:r>
          </a:p>
        </p:txBody>
      </p:sp>
      <p:sp>
        <p:nvSpPr>
          <p:cNvPr id="138" name="Oval 121"/>
          <p:cNvSpPr>
            <a:spLocks noChangeArrowheads="1"/>
          </p:cNvSpPr>
          <p:nvPr/>
        </p:nvSpPr>
        <p:spPr bwMode="auto">
          <a:xfrm>
            <a:off x="3116886" y="5704755"/>
            <a:ext cx="254000" cy="2540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1643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4080</Words>
  <Application>Microsoft Office PowerPoint</Application>
  <PresentationFormat>화면 슬라이드 쇼(4:3)</PresentationFormat>
  <Paragraphs>2670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7" baseType="lpstr">
      <vt:lpstr>굴림</vt:lpstr>
      <vt:lpstr>맑은 고딕</vt:lpstr>
      <vt:lpstr>Arial</vt:lpstr>
      <vt:lpstr>Calibri</vt:lpstr>
      <vt:lpstr>Calibri Light</vt:lpstr>
      <vt:lpstr>Courier New</vt:lpstr>
      <vt:lpstr>Office 테마</vt:lpstr>
      <vt:lpstr>알고리즘 개론 Postorder traversal(후위순회)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PC1</dc:creator>
  <cp:lastModifiedBy>KimJin</cp:lastModifiedBy>
  <cp:revision>18</cp:revision>
  <dcterms:created xsi:type="dcterms:W3CDTF">2015-09-07T06:57:28Z</dcterms:created>
  <dcterms:modified xsi:type="dcterms:W3CDTF">2016-09-06T05:46:12Z</dcterms:modified>
</cp:coreProperties>
</file>